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9" r:id="rId19"/>
    <p:sldId id="290" r:id="rId20"/>
    <p:sldId id="291" r:id="rId21"/>
    <p:sldId id="306" r:id="rId22"/>
    <p:sldId id="307" r:id="rId23"/>
    <p:sldId id="308" r:id="rId24"/>
    <p:sldId id="309" r:id="rId25"/>
    <p:sldId id="310" r:id="rId26"/>
    <p:sldId id="311" r:id="rId27"/>
    <p:sldId id="31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57316" y="2013839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867" y="0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834634" y="2013839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866" y="0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457316" y="2417572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867" y="0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834634" y="2417572"/>
            <a:ext cx="79375" cy="0"/>
          </a:xfrm>
          <a:custGeom>
            <a:avLst/>
            <a:gdLst/>
            <a:ahLst/>
            <a:cxnLst/>
            <a:rect l="l" t="t" r="r" b="b"/>
            <a:pathLst>
              <a:path w="79375">
                <a:moveTo>
                  <a:pt x="0" y="0"/>
                </a:moveTo>
                <a:lnTo>
                  <a:pt x="78866" y="0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alphaModFix amt="12000"/>
            <a:lum/>
          </a:blip>
          <a:srcRect/>
          <a:stretch>
            <a:fillRect l="3000" t="28000" r="1000" b="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2432" y="71120"/>
            <a:ext cx="3739134" cy="42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01075" y="1181100"/>
            <a:ext cx="5141848" cy="2823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24/4/2017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9594" y="2494660"/>
            <a:ext cx="19272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mtClean="0">
                <a:latin typeface="+mj-lt"/>
              </a:rPr>
              <a:t>UNI</a:t>
            </a:r>
            <a:r>
              <a:rPr sz="4400" spc="-15" smtClean="0">
                <a:latin typeface="+mj-lt"/>
              </a:rPr>
              <a:t>T</a:t>
            </a:r>
            <a:r>
              <a:rPr sz="4400" spc="-5" smtClean="0">
                <a:latin typeface="+mj-lt"/>
              </a:rPr>
              <a:t>-V</a:t>
            </a:r>
            <a:endParaRPr sz="440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3398" y="3907408"/>
            <a:ext cx="3538854" cy="169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200" spc="-5" dirty="0">
                <a:solidFill>
                  <a:srgbClr val="888888"/>
                </a:solidFill>
                <a:cs typeface="Calibri"/>
              </a:rPr>
              <a:t>PIPELINING</a:t>
            </a:r>
            <a:endParaRPr sz="3200"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888888"/>
                </a:solidFill>
                <a:cs typeface="Calibri"/>
              </a:rPr>
              <a:t>&amp;</a:t>
            </a:r>
            <a:endParaRPr sz="3200"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3200" spc="-25" dirty="0">
                <a:solidFill>
                  <a:srgbClr val="888888"/>
                </a:solidFill>
                <a:cs typeface="Calibri"/>
              </a:rPr>
              <a:t>VECTOR</a:t>
            </a:r>
            <a:r>
              <a:rPr sz="3200" spc="-80" dirty="0">
                <a:solidFill>
                  <a:srgbClr val="888888"/>
                </a:solidFill>
                <a:cs typeface="Calibri"/>
              </a:rPr>
              <a:t> </a:t>
            </a:r>
            <a:r>
              <a:rPr sz="3200" spc="-10" dirty="0">
                <a:solidFill>
                  <a:srgbClr val="888888"/>
                </a:solidFill>
                <a:cs typeface="Calibri"/>
              </a:rPr>
              <a:t>PROCESSING</a:t>
            </a:r>
            <a:endParaRPr sz="320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6310" t="52084" r="20937" b="17708"/>
          <a:stretch>
            <a:fillRect/>
          </a:stretch>
        </p:blipFill>
        <p:spPr bwMode="auto">
          <a:xfrm>
            <a:off x="1221548" y="3766111"/>
            <a:ext cx="7086600" cy="281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9020">
              <a:lnSpc>
                <a:spcPct val="100000"/>
              </a:lnSpc>
            </a:pPr>
            <a:r>
              <a:rPr spc="-5" dirty="0"/>
              <a:t>PIPELINING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16814" y="949451"/>
            <a:ext cx="8681085" cy="3019686"/>
            <a:chOff x="216814" y="596391"/>
            <a:chExt cx="8681085" cy="3019686"/>
          </a:xfrm>
        </p:grpSpPr>
        <p:sp>
          <p:nvSpPr>
            <p:cNvPr id="2" name="object 2"/>
            <p:cNvSpPr txBox="1"/>
            <p:nvPr/>
          </p:nvSpPr>
          <p:spPr>
            <a:xfrm>
              <a:off x="216814" y="596391"/>
              <a:ext cx="8390890" cy="67056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55600" indent="-342900">
                <a:lnSpc>
                  <a:spcPct val="100000"/>
                </a:lnSpc>
                <a:buFont typeface="Arial"/>
                <a:buChar char="•"/>
                <a:tabLst>
                  <a:tab pos="354965" algn="l"/>
                  <a:tab pos="355600" algn="l"/>
                </a:tabLst>
              </a:pPr>
              <a:r>
                <a:rPr sz="2000" spc="-5" dirty="0">
                  <a:solidFill>
                    <a:srgbClr val="974707"/>
                  </a:solidFill>
                  <a:latin typeface="Calibri"/>
                  <a:cs typeface="Calibri"/>
                </a:rPr>
                <a:t>The </a:t>
              </a:r>
              <a:r>
                <a:rPr sz="2000" spc="-10" dirty="0">
                  <a:solidFill>
                    <a:srgbClr val="974707"/>
                  </a:solidFill>
                  <a:latin typeface="Calibri"/>
                  <a:cs typeface="Calibri"/>
                </a:rPr>
                <a:t>behavior </a:t>
              </a:r>
              <a:r>
                <a:rPr sz="2000" spc="-5" dirty="0">
                  <a:solidFill>
                    <a:srgbClr val="974707"/>
                  </a:solidFill>
                  <a:latin typeface="Calibri"/>
                  <a:cs typeface="Calibri"/>
                </a:rPr>
                <a:t>of </a:t>
              </a:r>
              <a:r>
                <a:rPr sz="2000" dirty="0">
                  <a:solidFill>
                    <a:srgbClr val="974707"/>
                  </a:solidFill>
                  <a:latin typeface="Calibri"/>
                  <a:cs typeface="Calibri"/>
                </a:rPr>
                <a:t>the </a:t>
              </a:r>
              <a:r>
                <a:rPr sz="2000" spc="-5" dirty="0">
                  <a:solidFill>
                    <a:srgbClr val="974707"/>
                  </a:solidFill>
                  <a:latin typeface="Calibri"/>
                  <a:cs typeface="Calibri"/>
                </a:rPr>
                <a:t>pipeline is </a:t>
              </a:r>
              <a:r>
                <a:rPr sz="2000" spc="-15" dirty="0">
                  <a:solidFill>
                    <a:srgbClr val="974707"/>
                  </a:solidFill>
                  <a:latin typeface="Calibri"/>
                  <a:cs typeface="Calibri"/>
                </a:rPr>
                <a:t>illustrated </a:t>
              </a:r>
              <a:r>
                <a:rPr sz="2000" spc="-5" dirty="0">
                  <a:solidFill>
                    <a:srgbClr val="974707"/>
                  </a:solidFill>
                  <a:latin typeface="Calibri"/>
                  <a:cs typeface="Calibri"/>
                </a:rPr>
                <a:t>in </a:t>
              </a:r>
              <a:r>
                <a:rPr sz="2000" dirty="0">
                  <a:solidFill>
                    <a:srgbClr val="974707"/>
                  </a:solidFill>
                  <a:latin typeface="Calibri"/>
                  <a:cs typeface="Calibri"/>
                </a:rPr>
                <a:t>the </a:t>
              </a:r>
              <a:r>
                <a:rPr sz="2000" spc="-5" dirty="0">
                  <a:solidFill>
                    <a:srgbClr val="974707"/>
                  </a:solidFill>
                  <a:latin typeface="Calibri"/>
                  <a:cs typeface="Calibri"/>
                </a:rPr>
                <a:t>space time </a:t>
              </a:r>
              <a:r>
                <a:rPr sz="2000" spc="-10" dirty="0">
                  <a:solidFill>
                    <a:srgbClr val="974707"/>
                  </a:solidFill>
                  <a:latin typeface="Calibri"/>
                  <a:cs typeface="Calibri"/>
                </a:rPr>
                <a:t>diagram </a:t>
              </a:r>
              <a:r>
                <a:rPr sz="2000">
                  <a:solidFill>
                    <a:srgbClr val="974707"/>
                  </a:solidFill>
                  <a:latin typeface="Calibri"/>
                  <a:cs typeface="Calibri"/>
                </a:rPr>
                <a:t>as</a:t>
              </a:r>
              <a:r>
                <a:rPr sz="2000" spc="229">
                  <a:solidFill>
                    <a:srgbClr val="974707"/>
                  </a:solidFill>
                  <a:latin typeface="Calibri"/>
                  <a:cs typeface="Calibri"/>
                </a:rPr>
                <a:t> </a:t>
              </a:r>
              <a:r>
                <a:rPr sz="2000" spc="-15" smtClean="0">
                  <a:solidFill>
                    <a:srgbClr val="974707"/>
                  </a:solidFill>
                  <a:latin typeface="Calibri"/>
                  <a:cs typeface="Calibri"/>
                </a:rPr>
                <a:t>follows</a:t>
              </a:r>
              <a:endParaRPr sz="2000" smtClean="0">
                <a:latin typeface="Calibri"/>
                <a:cs typeface="Calibri"/>
              </a:endParaRPr>
            </a:p>
            <a:p>
              <a:pPr marL="12700">
                <a:lnSpc>
                  <a:spcPct val="100000"/>
                </a:lnSpc>
                <a:spcBef>
                  <a:spcPts val="480"/>
                </a:spcBef>
              </a:pPr>
              <a:r>
                <a:rPr sz="2000" smtClean="0">
                  <a:latin typeface="Arial"/>
                  <a:cs typeface="Arial"/>
                </a:rPr>
                <a:t>•</a:t>
              </a:r>
              <a:endParaRPr sz="20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59714" y="962152"/>
              <a:ext cx="5192395" cy="6356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tabLst>
                  <a:tab pos="817244" algn="l"/>
                  <a:tab pos="1248410" algn="l"/>
                  <a:tab pos="1624965" algn="l"/>
                  <a:tab pos="2135505" algn="l"/>
                  <a:tab pos="3132455" algn="l"/>
                  <a:tab pos="3455670" algn="l"/>
                  <a:tab pos="4719320" algn="l"/>
                </a:tabLst>
              </a:pPr>
              <a:r>
                <a:rPr sz="2000" spc="-5" dirty="0">
                  <a:latin typeface="Calibri"/>
                  <a:cs typeface="Calibri"/>
                </a:rPr>
                <a:t>S</a:t>
              </a:r>
              <a:r>
                <a:rPr sz="2000" spc="5" dirty="0">
                  <a:latin typeface="Calibri"/>
                  <a:cs typeface="Calibri"/>
                </a:rPr>
                <a:t>p</a:t>
              </a:r>
              <a:r>
                <a:rPr sz="2000" dirty="0">
                  <a:latin typeface="Calibri"/>
                  <a:cs typeface="Calibri"/>
                </a:rPr>
                <a:t>eed	</a:t>
              </a:r>
              <a:r>
                <a:rPr sz="2000" spc="-10" dirty="0">
                  <a:latin typeface="Calibri"/>
                  <a:cs typeface="Calibri"/>
                </a:rPr>
                <a:t>u</a:t>
              </a:r>
              <a:r>
                <a:rPr sz="2000" dirty="0">
                  <a:latin typeface="Calibri"/>
                  <a:cs typeface="Calibri"/>
                </a:rPr>
                <a:t>p	</a:t>
              </a:r>
              <a:r>
                <a:rPr sz="2000" spc="-5" dirty="0">
                  <a:latin typeface="Calibri"/>
                  <a:cs typeface="Calibri"/>
                </a:rPr>
                <a:t>o</a:t>
              </a:r>
              <a:r>
                <a:rPr sz="2000" dirty="0">
                  <a:latin typeface="Calibri"/>
                  <a:cs typeface="Calibri"/>
                </a:rPr>
                <a:t>f	the	</a:t>
              </a:r>
              <a:r>
                <a:rPr sz="2000" spc="-5" dirty="0">
                  <a:latin typeface="Calibri"/>
                  <a:cs typeface="Calibri"/>
                </a:rPr>
                <a:t>pipelin</a:t>
              </a:r>
              <a:r>
                <a:rPr sz="2000" dirty="0">
                  <a:latin typeface="Calibri"/>
                  <a:cs typeface="Calibri"/>
                </a:rPr>
                <a:t>e	</a:t>
              </a:r>
              <a:r>
                <a:rPr sz="2000" spc="-5" dirty="0">
                  <a:latin typeface="Calibri"/>
                  <a:cs typeface="Calibri"/>
                </a:rPr>
                <a:t>i</a:t>
              </a:r>
              <a:r>
                <a:rPr sz="2000" dirty="0">
                  <a:latin typeface="Calibri"/>
                  <a:cs typeface="Calibri"/>
                </a:rPr>
                <a:t>s	</a:t>
              </a:r>
              <a:r>
                <a:rPr sz="2000" spc="-5" dirty="0">
                  <a:latin typeface="Calibri"/>
                  <a:cs typeface="Calibri"/>
                </a:rPr>
                <a:t>p</a:t>
              </a:r>
              <a:r>
                <a:rPr sz="2000" spc="-40" dirty="0">
                  <a:latin typeface="Calibri"/>
                  <a:cs typeface="Calibri"/>
                </a:rPr>
                <a:t>r</a:t>
              </a:r>
              <a:r>
                <a:rPr sz="2000" spc="-5" dirty="0">
                  <a:latin typeface="Calibri"/>
                  <a:cs typeface="Calibri"/>
                </a:rPr>
                <a:t>oces</a:t>
              </a:r>
              <a:r>
                <a:rPr sz="2000" spc="5" dirty="0">
                  <a:latin typeface="Calibri"/>
                  <a:cs typeface="Calibri"/>
                </a:rPr>
                <a:t>s</a:t>
              </a:r>
              <a:r>
                <a:rPr sz="2000" dirty="0">
                  <a:latin typeface="Calibri"/>
                  <a:cs typeface="Calibri"/>
                </a:rPr>
                <a:t>ing	</a:t>
              </a:r>
              <a:r>
                <a:rPr sz="2000" spc="-15" dirty="0">
                  <a:latin typeface="Calibri"/>
                  <a:cs typeface="Calibri"/>
                </a:rPr>
                <a:t>o</a:t>
              </a:r>
              <a:r>
                <a:rPr sz="2000" spc="-30" dirty="0">
                  <a:latin typeface="Calibri"/>
                  <a:cs typeface="Calibri"/>
                </a:rPr>
                <a:t>v</a:t>
              </a:r>
              <a:r>
                <a:rPr sz="2000" dirty="0">
                  <a:latin typeface="Calibri"/>
                  <a:cs typeface="Calibri"/>
                </a:rPr>
                <a:t>er  </a:t>
              </a:r>
              <a:r>
                <a:rPr sz="2000" spc="-10" dirty="0">
                  <a:latin typeface="Calibri"/>
                  <a:cs typeface="Calibri"/>
                </a:rPr>
                <a:t>processing </a:t>
              </a:r>
              <a:r>
                <a:rPr sz="2000" spc="-5" dirty="0">
                  <a:latin typeface="Calibri"/>
                  <a:cs typeface="Calibri"/>
                </a:rPr>
                <a:t>is defined by </a:t>
              </a:r>
              <a:r>
                <a:rPr sz="2000" dirty="0">
                  <a:latin typeface="Calibri"/>
                  <a:cs typeface="Calibri"/>
                </a:rPr>
                <a:t>the</a:t>
              </a:r>
              <a:r>
                <a:rPr sz="2000" spc="-20" dirty="0">
                  <a:latin typeface="Calibri"/>
                  <a:cs typeface="Calibri"/>
                </a:rPr>
                <a:t> </a:t>
              </a:r>
              <a:r>
                <a:rPr sz="2000" spc="-15" dirty="0">
                  <a:latin typeface="Calibri"/>
                  <a:cs typeface="Calibri"/>
                </a:rPr>
                <a:t>ratio</a:t>
              </a:r>
              <a:endParaRPr sz="2000">
                <a:latin typeface="Calibri"/>
                <a:cs typeface="Calibri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16814" y="2000250"/>
              <a:ext cx="8681085" cy="161582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55600" marR="5080" indent="-342900" algn="just">
                <a:lnSpc>
                  <a:spcPct val="100000"/>
                </a:lnSpc>
                <a:buFont typeface="Arial"/>
                <a:buChar char="•"/>
                <a:tabLst>
                  <a:tab pos="354965" algn="l"/>
                  <a:tab pos="355600" algn="l"/>
                </a:tabLst>
              </a:pPr>
              <a:r>
                <a:rPr sz="2000" spc="5" dirty="0">
                  <a:latin typeface="Calibri"/>
                  <a:cs typeface="Calibri"/>
                </a:rPr>
                <a:t>t</a:t>
              </a:r>
              <a:r>
                <a:rPr sz="1950" spc="7" baseline="-21367" dirty="0">
                  <a:latin typeface="Calibri"/>
                  <a:cs typeface="Calibri"/>
                </a:rPr>
                <a:t>n </a:t>
              </a:r>
              <a:r>
                <a:rPr sz="2000" dirty="0">
                  <a:latin typeface="Wingdings"/>
                  <a:cs typeface="Wingdings"/>
                </a:rPr>
                <a:t></a:t>
              </a:r>
              <a:r>
                <a:rPr sz="2000" dirty="0">
                  <a:latin typeface="Times New Roman"/>
                  <a:cs typeface="Times New Roman"/>
                </a:rPr>
                <a:t> </a:t>
              </a:r>
              <a:r>
                <a:rPr sz="2000" spc="-5" dirty="0">
                  <a:latin typeface="Calibri"/>
                  <a:cs typeface="Calibri"/>
                </a:rPr>
                <a:t>time </a:t>
              </a:r>
              <a:r>
                <a:rPr sz="2000" spc="-10" dirty="0">
                  <a:latin typeface="Calibri"/>
                  <a:cs typeface="Calibri"/>
                </a:rPr>
                <a:t>required </a:t>
              </a:r>
              <a:r>
                <a:rPr sz="2000" spc="-15" dirty="0">
                  <a:latin typeface="Calibri"/>
                  <a:cs typeface="Calibri"/>
                </a:rPr>
                <a:t>to </a:t>
              </a:r>
              <a:r>
                <a:rPr sz="2000" spc="-10" dirty="0">
                  <a:latin typeface="Calibri"/>
                  <a:cs typeface="Calibri"/>
                </a:rPr>
                <a:t>complete tasks </a:t>
              </a:r>
              <a:r>
                <a:rPr sz="2000" spc="-5" dirty="0">
                  <a:latin typeface="Calibri"/>
                  <a:cs typeface="Calibri"/>
                </a:rPr>
                <a:t>by nonpipeline </a:t>
              </a:r>
              <a:r>
                <a:rPr sz="2000" dirty="0">
                  <a:latin typeface="Calibri"/>
                  <a:cs typeface="Calibri"/>
                </a:rPr>
                <a:t>units </a:t>
              </a:r>
              <a:r>
                <a:rPr sz="2000" spc="-15" dirty="0">
                  <a:latin typeface="Calibri"/>
                  <a:cs typeface="Calibri"/>
                </a:rPr>
                <a:t>to </a:t>
              </a:r>
              <a:r>
                <a:rPr sz="2000" spc="-10" dirty="0">
                  <a:latin typeface="Calibri"/>
                  <a:cs typeface="Calibri"/>
                </a:rPr>
                <a:t>perform </a:t>
              </a:r>
              <a:r>
                <a:rPr sz="2000" spc="-5" dirty="0">
                  <a:latin typeface="Calibri"/>
                  <a:cs typeface="Calibri"/>
                </a:rPr>
                <a:t>same  </a:t>
              </a:r>
              <a:r>
                <a:rPr sz="2000" spc="-10">
                  <a:latin typeface="Calibri"/>
                  <a:cs typeface="Calibri"/>
                </a:rPr>
                <a:t>operation</a:t>
              </a:r>
              <a:r>
                <a:rPr sz="2000" spc="-10" smtClean="0">
                  <a:latin typeface="Calibri"/>
                  <a:cs typeface="Calibri"/>
                </a:rPr>
                <a:t>.</a:t>
              </a:r>
              <a:endParaRPr lang="en-US" sz="2000" spc="-10" dirty="0" smtClean="0">
                <a:latin typeface="Calibri"/>
                <a:cs typeface="Calibri"/>
              </a:endParaRPr>
            </a:p>
            <a:p>
              <a:pPr marL="355600" marR="5080" indent="-342900" algn="just">
                <a:lnSpc>
                  <a:spcPct val="100000"/>
                </a:lnSpc>
                <a:buFont typeface="Arial"/>
                <a:buChar char="•"/>
                <a:tabLst>
                  <a:tab pos="354965" algn="l"/>
                  <a:tab pos="355600" algn="l"/>
                </a:tabLst>
              </a:pPr>
              <a:r>
                <a:rPr sz="2000" spc="-10" smtClean="0">
                  <a:latin typeface="Calibri"/>
                  <a:cs typeface="Calibri"/>
                </a:rPr>
                <a:t>K</a:t>
              </a:r>
              <a:r>
                <a:rPr sz="2000" spc="-10" dirty="0">
                  <a:latin typeface="Wingdings"/>
                  <a:cs typeface="Wingdings"/>
                </a:rPr>
                <a:t></a:t>
              </a:r>
              <a:r>
                <a:rPr sz="2000" spc="-10" dirty="0">
                  <a:latin typeface="Times New Roman"/>
                  <a:cs typeface="Times New Roman"/>
                </a:rPr>
                <a:t> </a:t>
              </a:r>
              <a:r>
                <a:rPr sz="2000" dirty="0">
                  <a:latin typeface="Calibri"/>
                  <a:cs typeface="Calibri"/>
                </a:rPr>
                <a:t>no. </a:t>
              </a:r>
              <a:r>
                <a:rPr sz="2000" spc="-5" dirty="0">
                  <a:latin typeface="Calibri"/>
                  <a:cs typeface="Calibri"/>
                </a:rPr>
                <a:t>of</a:t>
              </a:r>
              <a:r>
                <a:rPr sz="2000" spc="-125" dirty="0">
                  <a:latin typeface="Calibri"/>
                  <a:cs typeface="Calibri"/>
                </a:rPr>
                <a:t> </a:t>
              </a:r>
              <a:r>
                <a:rPr sz="2000" spc="-5" dirty="0">
                  <a:latin typeface="Calibri"/>
                  <a:cs typeface="Calibri"/>
                </a:rPr>
                <a:t>segments.</a:t>
              </a:r>
              <a:endParaRPr sz="2000">
                <a:latin typeface="Calibri"/>
                <a:cs typeface="Calibri"/>
              </a:endParaRPr>
            </a:p>
            <a:p>
              <a:pPr marL="355600" marR="5715" indent="-342900">
                <a:lnSpc>
                  <a:spcPts val="2390"/>
                </a:lnSpc>
                <a:spcBef>
                  <a:spcPts val="565"/>
                </a:spcBef>
                <a:buFont typeface="Arial"/>
                <a:buChar char="•"/>
                <a:tabLst>
                  <a:tab pos="354965" algn="l"/>
                  <a:tab pos="355600" algn="l"/>
                  <a:tab pos="664845" algn="l"/>
                  <a:tab pos="1050290" algn="l"/>
                  <a:tab pos="1658620" algn="l"/>
                  <a:tab pos="2679700" algn="l"/>
                  <a:tab pos="3030220" algn="l"/>
                  <a:tab pos="4135120" algn="l"/>
                  <a:tab pos="4789170" algn="l"/>
                  <a:tab pos="5172075" algn="l"/>
                  <a:tab pos="6136640" algn="l"/>
                  <a:tab pos="6781800" algn="l"/>
                  <a:tab pos="7133590" algn="l"/>
                  <a:tab pos="8116570" algn="l"/>
                </a:tabLst>
              </a:pPr>
              <a:r>
                <a:rPr sz="2000" dirty="0">
                  <a:latin typeface="Calibri"/>
                  <a:cs typeface="Calibri"/>
                </a:rPr>
                <a:t>t</a:t>
              </a:r>
              <a:r>
                <a:rPr sz="1950" spc="22" baseline="-21367" dirty="0">
                  <a:latin typeface="Calibri"/>
                  <a:cs typeface="Calibri"/>
                </a:rPr>
                <a:t>p	</a:t>
              </a:r>
              <a:r>
                <a:rPr sz="2000" dirty="0">
                  <a:latin typeface="Wingdings"/>
                  <a:cs typeface="Wingdings"/>
                </a:rPr>
                <a:t></a:t>
              </a:r>
              <a:r>
                <a:rPr sz="2000" dirty="0">
                  <a:latin typeface="Times New Roman"/>
                  <a:cs typeface="Times New Roman"/>
                </a:rPr>
                <a:t>	</a:t>
              </a:r>
              <a:r>
                <a:rPr sz="2000" dirty="0">
                  <a:latin typeface="Calibri"/>
                  <a:cs typeface="Calibri"/>
                </a:rPr>
                <a:t>ti</a:t>
              </a:r>
              <a:r>
                <a:rPr sz="2000" spc="-10" dirty="0">
                  <a:latin typeface="Calibri"/>
                  <a:cs typeface="Calibri"/>
                </a:rPr>
                <a:t>m</a:t>
              </a:r>
              <a:r>
                <a:rPr sz="2000" dirty="0">
                  <a:latin typeface="Calibri"/>
                  <a:cs typeface="Calibri"/>
                </a:rPr>
                <a:t>e	</a:t>
              </a:r>
              <a:r>
                <a:rPr sz="2000" spc="-30" dirty="0">
                  <a:latin typeface="Calibri"/>
                  <a:cs typeface="Calibri"/>
                </a:rPr>
                <a:t>r</a:t>
              </a:r>
              <a:r>
                <a:rPr sz="2000" spc="5" dirty="0">
                  <a:latin typeface="Calibri"/>
                  <a:cs typeface="Calibri"/>
                </a:rPr>
                <a:t>e</a:t>
              </a:r>
              <a:r>
                <a:rPr sz="2000" spc="-5" dirty="0">
                  <a:latin typeface="Calibri"/>
                  <a:cs typeface="Calibri"/>
                </a:rPr>
                <a:t>q</a:t>
              </a:r>
              <a:r>
                <a:rPr sz="2000" spc="5" dirty="0">
                  <a:latin typeface="Calibri"/>
                  <a:cs typeface="Calibri"/>
                </a:rPr>
                <a:t>u</a:t>
              </a:r>
              <a:r>
                <a:rPr sz="2000" dirty="0">
                  <a:latin typeface="Calibri"/>
                  <a:cs typeface="Calibri"/>
                </a:rPr>
                <a:t>i</a:t>
              </a:r>
              <a:r>
                <a:rPr sz="2000" spc="-35" dirty="0">
                  <a:latin typeface="Calibri"/>
                  <a:cs typeface="Calibri"/>
                </a:rPr>
                <a:t>r</a:t>
              </a:r>
              <a:r>
                <a:rPr sz="2000" dirty="0">
                  <a:latin typeface="Calibri"/>
                  <a:cs typeface="Calibri"/>
                </a:rPr>
                <a:t>ed	</a:t>
              </a:r>
              <a:r>
                <a:rPr sz="2000" spc="-25" dirty="0">
                  <a:latin typeface="Calibri"/>
                  <a:cs typeface="Calibri"/>
                </a:rPr>
                <a:t>t</a:t>
              </a:r>
              <a:r>
                <a:rPr sz="2000" dirty="0">
                  <a:latin typeface="Calibri"/>
                  <a:cs typeface="Calibri"/>
                </a:rPr>
                <a:t>o	</a:t>
              </a:r>
              <a:r>
                <a:rPr sz="2000" spc="-10" dirty="0">
                  <a:latin typeface="Calibri"/>
                  <a:cs typeface="Calibri"/>
                </a:rPr>
                <a:t>c</a:t>
              </a:r>
              <a:r>
                <a:rPr sz="2000" spc="-15" dirty="0">
                  <a:latin typeface="Calibri"/>
                  <a:cs typeface="Calibri"/>
                </a:rPr>
                <a:t>o</a:t>
              </a:r>
              <a:r>
                <a:rPr sz="2000" dirty="0">
                  <a:latin typeface="Calibri"/>
                  <a:cs typeface="Calibri"/>
                </a:rPr>
                <a:t>mp</a:t>
              </a:r>
              <a:r>
                <a:rPr sz="2000" spc="-10" dirty="0">
                  <a:latin typeface="Calibri"/>
                  <a:cs typeface="Calibri"/>
                </a:rPr>
                <a:t>l</a:t>
              </a:r>
              <a:r>
                <a:rPr sz="2000" spc="-15" dirty="0">
                  <a:latin typeface="Calibri"/>
                  <a:cs typeface="Calibri"/>
                </a:rPr>
                <a:t>et</a:t>
              </a:r>
              <a:r>
                <a:rPr sz="2000" dirty="0">
                  <a:latin typeface="Calibri"/>
                  <a:cs typeface="Calibri"/>
                </a:rPr>
                <a:t>e	</a:t>
              </a:r>
              <a:r>
                <a:rPr sz="2000" spc="-25" dirty="0">
                  <a:latin typeface="Calibri"/>
                  <a:cs typeface="Calibri"/>
                </a:rPr>
                <a:t>t</a:t>
              </a:r>
              <a:r>
                <a:rPr sz="2000" dirty="0">
                  <a:latin typeface="Calibri"/>
                  <a:cs typeface="Calibri"/>
                </a:rPr>
                <a:t>a</a:t>
              </a:r>
              <a:r>
                <a:rPr sz="2000" spc="5" dirty="0">
                  <a:latin typeface="Calibri"/>
                  <a:cs typeface="Calibri"/>
                </a:rPr>
                <a:t>s</a:t>
              </a:r>
              <a:r>
                <a:rPr sz="2000" spc="-25" dirty="0">
                  <a:latin typeface="Calibri"/>
                  <a:cs typeface="Calibri"/>
                </a:rPr>
                <a:t>k</a:t>
              </a:r>
              <a:r>
                <a:rPr sz="2000" dirty="0">
                  <a:latin typeface="Calibri"/>
                  <a:cs typeface="Calibri"/>
                </a:rPr>
                <a:t>s	</a:t>
              </a:r>
              <a:r>
                <a:rPr sz="2000" spc="-10" dirty="0">
                  <a:latin typeface="Calibri"/>
                  <a:cs typeface="Calibri"/>
                </a:rPr>
                <a:t>b</a:t>
              </a:r>
              <a:r>
                <a:rPr sz="2000" dirty="0">
                  <a:latin typeface="Calibri"/>
                  <a:cs typeface="Calibri"/>
                </a:rPr>
                <a:t>y	</a:t>
              </a:r>
              <a:r>
                <a:rPr sz="2000" spc="-5" dirty="0">
                  <a:latin typeface="Calibri"/>
                  <a:cs typeface="Calibri"/>
                </a:rPr>
                <a:t>pipelin</a:t>
              </a:r>
              <a:r>
                <a:rPr sz="2000" dirty="0">
                  <a:latin typeface="Calibri"/>
                  <a:cs typeface="Calibri"/>
                </a:rPr>
                <a:t>e	</a:t>
              </a:r>
              <a:r>
                <a:rPr sz="2000" spc="-10" dirty="0">
                  <a:latin typeface="Calibri"/>
                  <a:cs typeface="Calibri"/>
                </a:rPr>
                <a:t>u</a:t>
              </a:r>
              <a:r>
                <a:rPr sz="2000" spc="-5" dirty="0">
                  <a:latin typeface="Calibri"/>
                  <a:cs typeface="Calibri"/>
                </a:rPr>
                <a:t>nit</a:t>
              </a:r>
              <a:r>
                <a:rPr sz="2000" dirty="0">
                  <a:latin typeface="Calibri"/>
                  <a:cs typeface="Calibri"/>
                </a:rPr>
                <a:t>s	</a:t>
              </a:r>
              <a:r>
                <a:rPr sz="2000" spc="-25" dirty="0">
                  <a:latin typeface="Calibri"/>
                  <a:cs typeface="Calibri"/>
                </a:rPr>
                <a:t>t</a:t>
              </a:r>
              <a:r>
                <a:rPr sz="2000" dirty="0">
                  <a:latin typeface="Calibri"/>
                  <a:cs typeface="Calibri"/>
                </a:rPr>
                <a:t>o	</a:t>
              </a:r>
              <a:r>
                <a:rPr sz="2000" spc="-5" dirty="0">
                  <a:latin typeface="Calibri"/>
                  <a:cs typeface="Calibri"/>
                </a:rPr>
                <a:t>per</a:t>
              </a:r>
              <a:r>
                <a:rPr sz="2000" spc="-35" dirty="0">
                  <a:latin typeface="Calibri"/>
                  <a:cs typeface="Calibri"/>
                </a:rPr>
                <a:t>f</a:t>
              </a:r>
              <a:r>
                <a:rPr sz="2000" spc="-5" dirty="0">
                  <a:latin typeface="Calibri"/>
                  <a:cs typeface="Calibri"/>
                </a:rPr>
                <a:t>or</a:t>
              </a:r>
              <a:r>
                <a:rPr sz="2000" dirty="0">
                  <a:latin typeface="Calibri"/>
                  <a:cs typeface="Calibri"/>
                </a:rPr>
                <a:t>m	</a:t>
              </a:r>
              <a:r>
                <a:rPr sz="2000" spc="-5" dirty="0">
                  <a:latin typeface="Calibri"/>
                  <a:cs typeface="Calibri"/>
                </a:rPr>
                <a:t>sa</a:t>
              </a:r>
              <a:r>
                <a:rPr sz="2000" spc="-10" dirty="0">
                  <a:latin typeface="Calibri"/>
                  <a:cs typeface="Calibri"/>
                </a:rPr>
                <a:t>m</a:t>
              </a:r>
              <a:r>
                <a:rPr sz="2000" dirty="0">
                  <a:latin typeface="Calibri"/>
                  <a:cs typeface="Calibri"/>
                </a:rPr>
                <a:t>e  </a:t>
              </a:r>
              <a:r>
                <a:rPr sz="2000" spc="-10" dirty="0">
                  <a:latin typeface="Calibri"/>
                  <a:cs typeface="Calibri"/>
                </a:rPr>
                <a:t>operations</a:t>
              </a:r>
              <a:endParaRPr sz="20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5505964" y="1676361"/>
              <a:ext cx="1235710" cy="0"/>
            </a:xfrm>
            <a:custGeom>
              <a:avLst/>
              <a:gdLst/>
              <a:ahLst/>
              <a:cxnLst/>
              <a:rect l="l" t="t" r="r" b="b"/>
              <a:pathLst>
                <a:path w="1235709">
                  <a:moveTo>
                    <a:pt x="0" y="0"/>
                  </a:moveTo>
                  <a:lnTo>
                    <a:pt x="1235264" y="0"/>
                  </a:lnTo>
                </a:path>
              </a:pathLst>
            </a:custGeom>
            <a:ln w="11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891529" y="962152"/>
              <a:ext cx="3005455" cy="67754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tabLst>
                  <a:tab pos="434340" algn="l"/>
                  <a:tab pos="1685925" algn="l"/>
                </a:tabLst>
              </a:pPr>
              <a:r>
                <a:rPr sz="2000" dirty="0">
                  <a:latin typeface="Calibri"/>
                  <a:cs typeface="Calibri"/>
                </a:rPr>
                <a:t>an	</a:t>
              </a:r>
              <a:r>
                <a:rPr sz="2000" spc="-10" dirty="0">
                  <a:latin typeface="Calibri"/>
                  <a:cs typeface="Calibri"/>
                </a:rPr>
                <a:t>equivalent	</a:t>
              </a:r>
              <a:r>
                <a:rPr sz="2000" spc="-5" dirty="0">
                  <a:latin typeface="Calibri"/>
                  <a:cs typeface="Calibri"/>
                </a:rPr>
                <a:t>non-pipeline</a:t>
              </a:r>
              <a:endParaRPr sz="2000">
                <a:latin typeface="Calibri"/>
                <a:cs typeface="Calibri"/>
              </a:endParaRPr>
            </a:p>
            <a:p>
              <a:pPr marL="81915">
                <a:lnSpc>
                  <a:spcPct val="100000"/>
                </a:lnSpc>
                <a:spcBef>
                  <a:spcPts val="315"/>
                </a:spcBef>
              </a:pPr>
              <a:r>
                <a:rPr sz="2100" i="1" spc="10" dirty="0">
                  <a:latin typeface="Times New Roman"/>
                  <a:cs typeface="Times New Roman"/>
                </a:rPr>
                <a:t>nt</a:t>
              </a:r>
              <a:r>
                <a:rPr sz="1400" i="1" spc="10" dirty="0">
                  <a:latin typeface="Times New Roman"/>
                  <a:cs typeface="Times New Roman"/>
                </a:rPr>
                <a:t>n</a:t>
              </a:r>
              <a:endParaRPr sz="1400">
                <a:latin typeface="Times New Roman"/>
                <a:cs typeface="Times New Roman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5507343" y="1687216"/>
              <a:ext cx="1229995" cy="3321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100" spc="40" dirty="0">
                  <a:latin typeface="Times New Roman"/>
                  <a:cs typeface="Times New Roman"/>
                </a:rPr>
                <a:t>(</a:t>
              </a:r>
              <a:r>
                <a:rPr sz="2100" i="1" spc="40" dirty="0">
                  <a:latin typeface="Times New Roman"/>
                  <a:cs typeface="Times New Roman"/>
                </a:rPr>
                <a:t>k</a:t>
              </a:r>
              <a:r>
                <a:rPr sz="2100" i="1" spc="-70" dirty="0">
                  <a:latin typeface="Times New Roman"/>
                  <a:cs typeface="Times New Roman"/>
                </a:rPr>
                <a:t> </a:t>
              </a:r>
              <a:r>
                <a:rPr sz="2100" spc="30" dirty="0">
                  <a:latin typeface="Symbol"/>
                  <a:cs typeface="Symbol"/>
                </a:rPr>
                <a:t></a:t>
              </a:r>
              <a:r>
                <a:rPr sz="2100" spc="-190" dirty="0">
                  <a:latin typeface="Times New Roman"/>
                  <a:cs typeface="Times New Roman"/>
                </a:rPr>
                <a:t> </a:t>
              </a:r>
              <a:r>
                <a:rPr sz="2100" i="1" spc="30" dirty="0">
                  <a:latin typeface="Times New Roman"/>
                  <a:cs typeface="Times New Roman"/>
                </a:rPr>
                <a:t>n</a:t>
              </a:r>
              <a:r>
                <a:rPr sz="2100" i="1" spc="-215" dirty="0">
                  <a:latin typeface="Times New Roman"/>
                  <a:cs typeface="Times New Roman"/>
                </a:rPr>
                <a:t> </a:t>
              </a:r>
              <a:r>
                <a:rPr sz="2100" spc="5" dirty="0">
                  <a:latin typeface="Symbol"/>
                  <a:cs typeface="Symbol"/>
                </a:rPr>
                <a:t></a:t>
              </a:r>
              <a:r>
                <a:rPr sz="2100" spc="5" dirty="0">
                  <a:latin typeface="Times New Roman"/>
                  <a:cs typeface="Times New Roman"/>
                </a:rPr>
                <a:t>1)</a:t>
              </a:r>
              <a:r>
                <a:rPr sz="2100" i="1" spc="5" dirty="0">
                  <a:latin typeface="Times New Roman"/>
                  <a:cs typeface="Times New Roman"/>
                </a:rPr>
                <a:t>t</a:t>
              </a:r>
              <a:r>
                <a:rPr sz="1550" i="1" spc="5" dirty="0">
                  <a:latin typeface="Times New Roman"/>
                  <a:cs typeface="Times New Roman"/>
                </a:rPr>
                <a:t>p</a:t>
              </a:r>
              <a:endParaRPr sz="1550">
                <a:latin typeface="Times New Roman"/>
                <a:cs typeface="Times New Roman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4304162" y="1477072"/>
              <a:ext cx="1151890" cy="3321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100" i="1" spc="-10" dirty="0">
                  <a:latin typeface="Times New Roman"/>
                  <a:cs typeface="Times New Roman"/>
                </a:rPr>
                <a:t>Speedup</a:t>
              </a:r>
              <a:r>
                <a:rPr sz="2100" i="1" dirty="0">
                  <a:latin typeface="Times New Roman"/>
                  <a:cs typeface="Times New Roman"/>
                </a:rPr>
                <a:t> </a:t>
              </a:r>
              <a:r>
                <a:rPr sz="2100" spc="30" dirty="0">
                  <a:latin typeface="Symbol"/>
                  <a:cs typeface="Symbol"/>
                </a:rPr>
                <a:t></a:t>
              </a:r>
              <a:endParaRPr sz="2100">
                <a:latin typeface="Symbol"/>
                <a:cs typeface="Symbo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38302"/>
            <a:ext cx="8683625" cy="5902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Pipeline </a:t>
            </a:r>
            <a:r>
              <a:rPr sz="2200" i="1" spc="-10" dirty="0">
                <a:latin typeface="Calibri"/>
                <a:cs typeface="Calibri"/>
              </a:rPr>
              <a:t>arithmetic units </a:t>
            </a:r>
            <a:r>
              <a:rPr sz="2200" i="1" spc="-5" dirty="0">
                <a:latin typeface="Calibri"/>
                <a:cs typeface="Calibri"/>
              </a:rPr>
              <a:t>are </a:t>
            </a:r>
            <a:r>
              <a:rPr sz="2200" i="1" spc="-10" dirty="0">
                <a:latin typeface="Calibri"/>
                <a:cs typeface="Calibri"/>
              </a:rPr>
              <a:t>usually found </a:t>
            </a:r>
            <a:r>
              <a:rPr sz="2200" i="1" spc="-5" dirty="0">
                <a:latin typeface="Calibri"/>
                <a:cs typeface="Calibri"/>
              </a:rPr>
              <a:t>in </a:t>
            </a:r>
            <a:r>
              <a:rPr sz="2200" i="1" dirty="0">
                <a:latin typeface="Calibri"/>
                <a:cs typeface="Calibri"/>
              </a:rPr>
              <a:t>very </a:t>
            </a:r>
            <a:r>
              <a:rPr sz="2200" i="1" spc="-5" dirty="0">
                <a:latin typeface="Calibri"/>
                <a:cs typeface="Calibri"/>
              </a:rPr>
              <a:t>high </a:t>
            </a:r>
            <a:r>
              <a:rPr sz="2200" i="1" spc="-10" dirty="0">
                <a:latin typeface="Calibri"/>
                <a:cs typeface="Calibri"/>
              </a:rPr>
              <a:t>speed</a:t>
            </a:r>
            <a:r>
              <a:rPr sz="2200" i="1" spc="55" dirty="0">
                <a:latin typeface="Calibri"/>
                <a:cs typeface="Calibri"/>
              </a:rPr>
              <a:t> </a:t>
            </a:r>
            <a:r>
              <a:rPr sz="2200" i="1" spc="-15" dirty="0">
                <a:latin typeface="Calibri"/>
                <a:cs typeface="Calibri"/>
              </a:rPr>
              <a:t>computers.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They are used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implement floating point operations, multiplication </a:t>
            </a:r>
            <a:r>
              <a:rPr sz="2200" i="1" spc="-5" dirty="0">
                <a:latin typeface="Calibri"/>
                <a:cs typeface="Calibri"/>
              </a:rPr>
              <a:t>of  </a:t>
            </a:r>
            <a:r>
              <a:rPr sz="2200" i="1" spc="-15" dirty="0">
                <a:latin typeface="Calibri"/>
                <a:cs typeface="Calibri"/>
              </a:rPr>
              <a:t>fixed-point </a:t>
            </a:r>
            <a:r>
              <a:rPr sz="2200" i="1" spc="-10" dirty="0">
                <a:latin typeface="Calibri"/>
                <a:cs typeface="Calibri"/>
              </a:rPr>
              <a:t>numbers and similar</a:t>
            </a:r>
            <a:r>
              <a:rPr sz="2200" i="1" spc="-1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computations.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A pipeline multiplier is </a:t>
            </a:r>
            <a:r>
              <a:rPr sz="2200" i="1" spc="-10" dirty="0">
                <a:latin typeface="Calibri"/>
                <a:cs typeface="Calibri"/>
              </a:rPr>
              <a:t>essentially </a:t>
            </a:r>
            <a:r>
              <a:rPr sz="2200" i="1" spc="-5" dirty="0">
                <a:latin typeface="Calibri"/>
                <a:cs typeface="Calibri"/>
              </a:rPr>
              <a:t>an </a:t>
            </a:r>
            <a:r>
              <a:rPr sz="2200" i="1" spc="-10" dirty="0">
                <a:latin typeface="Calibri"/>
                <a:cs typeface="Calibri"/>
              </a:rPr>
              <a:t>array </a:t>
            </a:r>
            <a:r>
              <a:rPr sz="2200" i="1" spc="-5" dirty="0">
                <a:latin typeface="Calibri"/>
                <a:cs typeface="Calibri"/>
              </a:rPr>
              <a:t>multiplier with special </a:t>
            </a:r>
            <a:r>
              <a:rPr sz="2200" i="1" spc="-10" dirty="0">
                <a:latin typeface="Calibri"/>
                <a:cs typeface="Calibri"/>
              </a:rPr>
              <a:t>address  designed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minimize </a:t>
            </a:r>
            <a:r>
              <a:rPr sz="2200" i="1" spc="-5" dirty="0">
                <a:latin typeface="Calibri"/>
                <a:cs typeface="Calibri"/>
              </a:rPr>
              <a:t>the carry </a:t>
            </a:r>
            <a:r>
              <a:rPr sz="2200" i="1" spc="-10" dirty="0">
                <a:latin typeface="Calibri"/>
                <a:cs typeface="Calibri"/>
              </a:rPr>
              <a:t>propagation </a:t>
            </a:r>
            <a:r>
              <a:rPr sz="2200" i="1" spc="-5" dirty="0">
                <a:latin typeface="Calibri"/>
                <a:cs typeface="Calibri"/>
              </a:rPr>
              <a:t>time through the </a:t>
            </a:r>
            <a:r>
              <a:rPr sz="2200" i="1" spc="-10" dirty="0">
                <a:latin typeface="Calibri"/>
                <a:cs typeface="Calibri"/>
              </a:rPr>
              <a:t>partial  products.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Floating point </a:t>
            </a:r>
            <a:r>
              <a:rPr sz="2200" i="1" spc="-5" dirty="0">
                <a:latin typeface="Calibri"/>
                <a:cs typeface="Calibri"/>
              </a:rPr>
              <a:t>operations </a:t>
            </a:r>
            <a:r>
              <a:rPr sz="2200" i="1" spc="-10" dirty="0">
                <a:latin typeface="Calibri"/>
                <a:cs typeface="Calibri"/>
              </a:rPr>
              <a:t>are </a:t>
            </a:r>
            <a:r>
              <a:rPr sz="2200" i="1" spc="-5" dirty="0">
                <a:latin typeface="Calibri"/>
                <a:cs typeface="Calibri"/>
              </a:rPr>
              <a:t>easily </a:t>
            </a:r>
            <a:r>
              <a:rPr sz="2200" i="1" spc="-10" dirty="0">
                <a:latin typeface="Calibri"/>
                <a:cs typeface="Calibri"/>
              </a:rPr>
              <a:t>decomposed </a:t>
            </a:r>
            <a:r>
              <a:rPr sz="2200" i="1" spc="-5" dirty="0">
                <a:latin typeface="Calibri"/>
                <a:cs typeface="Calibri"/>
              </a:rPr>
              <a:t>in </a:t>
            </a:r>
            <a:r>
              <a:rPr sz="2200" i="1" spc="-20" dirty="0">
                <a:latin typeface="Calibri"/>
                <a:cs typeface="Calibri"/>
              </a:rPr>
              <a:t>to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suboperations.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A pipeline unit </a:t>
            </a:r>
            <a:r>
              <a:rPr sz="2200" i="1" spc="-15" dirty="0">
                <a:latin typeface="Calibri"/>
                <a:cs typeface="Calibri"/>
              </a:rPr>
              <a:t>for </a:t>
            </a:r>
            <a:r>
              <a:rPr sz="2200" i="1" spc="-10" dirty="0">
                <a:latin typeface="Calibri"/>
                <a:cs typeface="Calibri"/>
              </a:rPr>
              <a:t>Floating point addition and subtraction </a:t>
            </a:r>
            <a:r>
              <a:rPr sz="2200" i="1" spc="-5" dirty="0">
                <a:latin typeface="Calibri"/>
                <a:cs typeface="Calibri"/>
              </a:rPr>
              <a:t>is </a:t>
            </a:r>
            <a:r>
              <a:rPr sz="2200" i="1" spc="-10" dirty="0">
                <a:latin typeface="Calibri"/>
                <a:cs typeface="Calibri"/>
              </a:rPr>
              <a:t>given </a:t>
            </a:r>
            <a:r>
              <a:rPr sz="2200" i="1" spc="-5" dirty="0">
                <a:latin typeface="Calibri"/>
                <a:cs typeface="Calibri"/>
              </a:rPr>
              <a:t>as in  the </a:t>
            </a:r>
            <a:r>
              <a:rPr sz="2200" i="1" spc="-25" dirty="0">
                <a:latin typeface="Calibri"/>
                <a:cs typeface="Calibri"/>
              </a:rPr>
              <a:t>example </a:t>
            </a:r>
            <a:r>
              <a:rPr sz="2200" i="1" spc="-5" dirty="0">
                <a:latin typeface="Calibri"/>
                <a:cs typeface="Calibri"/>
              </a:rPr>
              <a:t>as</a:t>
            </a:r>
            <a:r>
              <a:rPr sz="2200" i="1" spc="-40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The </a:t>
            </a:r>
            <a:r>
              <a:rPr sz="2200" i="1" spc="-5" dirty="0">
                <a:latin typeface="Calibri"/>
                <a:cs typeface="Calibri"/>
              </a:rPr>
              <a:t>inputs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10" dirty="0">
                <a:latin typeface="Calibri"/>
                <a:cs typeface="Calibri"/>
              </a:rPr>
              <a:t>floating </a:t>
            </a:r>
            <a:r>
              <a:rPr sz="2200" i="1" spc="-15" dirty="0">
                <a:latin typeface="Calibri"/>
                <a:cs typeface="Calibri"/>
              </a:rPr>
              <a:t>point </a:t>
            </a:r>
            <a:r>
              <a:rPr sz="2200" i="1" spc="-10" dirty="0">
                <a:latin typeface="Calibri"/>
                <a:cs typeface="Calibri"/>
              </a:rPr>
              <a:t>adder </a:t>
            </a:r>
            <a:r>
              <a:rPr sz="2200" i="1" spc="-5" dirty="0">
                <a:latin typeface="Calibri"/>
                <a:cs typeface="Calibri"/>
              </a:rPr>
              <a:t>pipeline </a:t>
            </a:r>
            <a:r>
              <a:rPr sz="2200" i="1" spc="-10" dirty="0">
                <a:latin typeface="Calibri"/>
                <a:cs typeface="Calibri"/>
              </a:rPr>
              <a:t>are </a:t>
            </a:r>
            <a:r>
              <a:rPr sz="2200" i="1" spc="-5" dirty="0">
                <a:latin typeface="Calibri"/>
                <a:cs typeface="Calibri"/>
              </a:rPr>
              <a:t>two </a:t>
            </a:r>
            <a:r>
              <a:rPr sz="2200" i="1" spc="-10" dirty="0">
                <a:latin typeface="Calibri"/>
                <a:cs typeface="Calibri"/>
              </a:rPr>
              <a:t>normalized </a:t>
            </a:r>
            <a:r>
              <a:rPr sz="2200" i="1" spc="-5" dirty="0">
                <a:latin typeface="Calibri"/>
                <a:cs typeface="Calibri"/>
              </a:rPr>
              <a:t>floating  </a:t>
            </a:r>
            <a:r>
              <a:rPr sz="2200" i="1" spc="-10" dirty="0">
                <a:latin typeface="Calibri"/>
                <a:cs typeface="Calibri"/>
              </a:rPr>
              <a:t>point </a:t>
            </a:r>
            <a:r>
              <a:rPr sz="2200" i="1" spc="-5" dirty="0">
                <a:latin typeface="Calibri"/>
                <a:cs typeface="Calibri"/>
              </a:rPr>
              <a:t>binary</a:t>
            </a:r>
            <a:r>
              <a:rPr sz="2200" i="1" spc="-7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numbers.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  <a:tabLst>
                <a:tab pos="1828164" algn="l"/>
              </a:tabLst>
            </a:pPr>
            <a:r>
              <a:rPr sz="2200" i="1" spc="-5" dirty="0">
                <a:latin typeface="Calibri"/>
                <a:cs typeface="Calibri"/>
              </a:rPr>
              <a:t>X = A</a:t>
            </a:r>
            <a:r>
              <a:rPr sz="2200" i="1" spc="10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x </a:t>
            </a:r>
            <a:r>
              <a:rPr sz="2200" i="1" spc="5" dirty="0">
                <a:latin typeface="Calibri"/>
                <a:cs typeface="Calibri"/>
              </a:rPr>
              <a:t>2</a:t>
            </a:r>
            <a:r>
              <a:rPr sz="2175" i="1" spc="7" baseline="24904" dirty="0">
                <a:latin typeface="Calibri"/>
                <a:cs typeface="Calibri"/>
              </a:rPr>
              <a:t>a	</a:t>
            </a:r>
            <a:r>
              <a:rPr sz="2200" i="1" spc="-5" dirty="0">
                <a:latin typeface="Calibri"/>
                <a:cs typeface="Calibri"/>
              </a:rPr>
              <a:t>Y = B x</a:t>
            </a:r>
            <a:r>
              <a:rPr sz="2200" i="1" spc="-80" dirty="0">
                <a:latin typeface="Calibri"/>
                <a:cs typeface="Calibri"/>
              </a:rPr>
              <a:t> </a:t>
            </a:r>
            <a:r>
              <a:rPr sz="2200" i="1" spc="5" dirty="0">
                <a:latin typeface="Calibri"/>
                <a:cs typeface="Calibri"/>
              </a:rPr>
              <a:t>2</a:t>
            </a:r>
            <a:r>
              <a:rPr sz="2175" i="1" spc="7" baseline="24904" dirty="0">
                <a:latin typeface="Calibri"/>
                <a:cs typeface="Calibri"/>
              </a:rPr>
              <a:t>b</a:t>
            </a:r>
            <a:endParaRPr sz="2175" baseline="24904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5" dirty="0">
                <a:latin typeface="Calibri"/>
                <a:cs typeface="Calibri"/>
              </a:rPr>
              <a:t>A </a:t>
            </a:r>
            <a:r>
              <a:rPr sz="2200" i="1" spc="-10" dirty="0">
                <a:latin typeface="Calibri"/>
                <a:cs typeface="Calibri"/>
              </a:rPr>
              <a:t>and </a:t>
            </a:r>
            <a:r>
              <a:rPr sz="2200" i="1" spc="-5" dirty="0">
                <a:latin typeface="Calibri"/>
                <a:cs typeface="Calibri"/>
              </a:rPr>
              <a:t>B </a:t>
            </a:r>
            <a:r>
              <a:rPr sz="2200" i="1" spc="-10" dirty="0">
                <a:latin typeface="Calibri"/>
                <a:cs typeface="Calibri"/>
              </a:rPr>
              <a:t>are </a:t>
            </a:r>
            <a:r>
              <a:rPr sz="2200" i="1" spc="-5" dirty="0">
                <a:latin typeface="Calibri"/>
                <a:cs typeface="Calibri"/>
              </a:rPr>
              <a:t>two </a:t>
            </a:r>
            <a:r>
              <a:rPr sz="2200" i="1" spc="-10" dirty="0">
                <a:latin typeface="Calibri"/>
                <a:cs typeface="Calibri"/>
              </a:rPr>
              <a:t>fractions </a:t>
            </a:r>
            <a:r>
              <a:rPr sz="2200" i="1" spc="-5" dirty="0">
                <a:latin typeface="Calibri"/>
                <a:cs typeface="Calibri"/>
              </a:rPr>
              <a:t>that represents two </a:t>
            </a:r>
            <a:r>
              <a:rPr sz="2200" i="1" spc="-10" dirty="0">
                <a:latin typeface="Calibri"/>
                <a:cs typeface="Calibri"/>
              </a:rPr>
              <a:t>mantissas and </a:t>
            </a:r>
            <a:r>
              <a:rPr sz="2200" i="1" spc="-5" dirty="0">
                <a:latin typeface="Calibri"/>
                <a:cs typeface="Calibri"/>
              </a:rPr>
              <a:t>a </a:t>
            </a:r>
            <a:r>
              <a:rPr sz="2200" i="1" spc="-10" dirty="0">
                <a:latin typeface="Calibri"/>
                <a:cs typeface="Calibri"/>
              </a:rPr>
              <a:t>and </a:t>
            </a:r>
            <a:r>
              <a:rPr sz="2200" i="1" spc="-5" dirty="0">
                <a:latin typeface="Calibri"/>
                <a:cs typeface="Calibri"/>
              </a:rPr>
              <a:t>b </a:t>
            </a:r>
            <a:r>
              <a:rPr sz="2200" i="1" spc="-10" dirty="0">
                <a:latin typeface="Calibri"/>
                <a:cs typeface="Calibri"/>
              </a:rPr>
              <a:t>are  </a:t>
            </a:r>
            <a:r>
              <a:rPr sz="2200" i="1" spc="-15" dirty="0">
                <a:latin typeface="Calibri"/>
                <a:cs typeface="Calibri"/>
              </a:rPr>
              <a:t>exponents.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i="1" spc="-10" dirty="0">
                <a:latin typeface="Calibri"/>
                <a:cs typeface="Calibri"/>
              </a:rPr>
              <a:t>Floating </a:t>
            </a:r>
            <a:r>
              <a:rPr sz="2200" i="1" spc="-15" dirty="0">
                <a:latin typeface="Calibri"/>
                <a:cs typeface="Calibri"/>
              </a:rPr>
              <a:t>point </a:t>
            </a:r>
            <a:r>
              <a:rPr sz="2200" i="1" spc="-5" dirty="0">
                <a:latin typeface="Calibri"/>
                <a:cs typeface="Calibri"/>
              </a:rPr>
              <a:t>addition </a:t>
            </a:r>
            <a:r>
              <a:rPr sz="2200" i="1" spc="-10" dirty="0">
                <a:latin typeface="Calibri"/>
                <a:cs typeface="Calibri"/>
              </a:rPr>
              <a:t>and subtraction can </a:t>
            </a:r>
            <a:r>
              <a:rPr sz="2200" i="1" spc="-5" dirty="0">
                <a:latin typeface="Calibri"/>
                <a:cs typeface="Calibri"/>
              </a:rPr>
              <a:t>be </a:t>
            </a:r>
            <a:r>
              <a:rPr sz="2200" i="1" spc="-10" dirty="0">
                <a:latin typeface="Calibri"/>
                <a:cs typeface="Calibri"/>
              </a:rPr>
              <a:t>performed </a:t>
            </a:r>
            <a:r>
              <a:rPr sz="2200" i="1" spc="-5" dirty="0">
                <a:latin typeface="Calibri"/>
                <a:cs typeface="Calibri"/>
              </a:rPr>
              <a:t>in </a:t>
            </a:r>
            <a:r>
              <a:rPr sz="2200" i="1" spc="-15" dirty="0">
                <a:latin typeface="Calibri"/>
                <a:cs typeface="Calibri"/>
              </a:rPr>
              <a:t>four  </a:t>
            </a:r>
            <a:r>
              <a:rPr sz="2200" i="1" spc="-10" dirty="0">
                <a:latin typeface="Calibri"/>
                <a:cs typeface="Calibri"/>
              </a:rPr>
              <a:t>segments </a:t>
            </a:r>
            <a:r>
              <a:rPr sz="2200" i="1" spc="-5" dirty="0">
                <a:latin typeface="Calibri"/>
                <a:cs typeface="Calibri"/>
              </a:rPr>
              <a:t>as in the </a:t>
            </a:r>
            <a:r>
              <a:rPr sz="2200" i="1" spc="-10" dirty="0">
                <a:latin typeface="Calibri"/>
                <a:cs typeface="Calibri"/>
              </a:rPr>
              <a:t>figure </a:t>
            </a:r>
            <a:r>
              <a:rPr sz="2200" i="1" spc="-5" dirty="0">
                <a:latin typeface="Calibri"/>
                <a:cs typeface="Calibri"/>
              </a:rPr>
              <a:t>as</a:t>
            </a:r>
            <a:r>
              <a:rPr sz="2200" i="1" spc="-4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spc="-5" dirty="0"/>
              <a:t>ARITHMETIC</a:t>
            </a:r>
            <a:r>
              <a:rPr spc="-65" dirty="0"/>
              <a:t> </a:t>
            </a:r>
            <a:r>
              <a:rPr spc="-5" dirty="0"/>
              <a:t>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42365"/>
            <a:ext cx="3423920" cy="927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38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Register </a:t>
            </a:r>
            <a:r>
              <a:rPr sz="2200" spc="-5" dirty="0">
                <a:latin typeface="Calibri"/>
                <a:cs typeface="Calibri"/>
              </a:rPr>
              <a:t>R is placed </a:t>
            </a:r>
            <a:r>
              <a:rPr sz="2200" spc="-10" dirty="0">
                <a:latin typeface="Calibri"/>
                <a:cs typeface="Calibri"/>
              </a:rPr>
              <a:t>in  between </a:t>
            </a:r>
            <a:r>
              <a:rPr sz="2200" spc="-5" dirty="0">
                <a:latin typeface="Calibri"/>
                <a:cs typeface="Calibri"/>
              </a:rPr>
              <a:t>the segments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spc="-20" dirty="0">
                <a:latin typeface="Calibri"/>
                <a:cs typeface="Calibri"/>
              </a:rPr>
              <a:t>store </a:t>
            </a:r>
            <a:r>
              <a:rPr sz="2200" spc="-15" dirty="0">
                <a:latin typeface="Calibri"/>
                <a:cs typeface="Calibri"/>
              </a:rPr>
              <a:t>intermediate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results.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8042" y="1878838"/>
            <a:ext cx="23622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7854" y="1614677"/>
            <a:ext cx="497840" cy="626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3505">
              <a:lnSpc>
                <a:spcPts val="2380"/>
              </a:lnSpc>
            </a:pP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2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  </a:t>
            </a:r>
            <a:r>
              <a:rPr sz="2200" spc="-40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ur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140" y="1610278"/>
            <a:ext cx="2026920" cy="93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01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Suboperations  performed  segments are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2546222"/>
            <a:ext cx="2932430" cy="1137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5" dirty="0">
                <a:latin typeface="Calibri"/>
                <a:cs typeface="Calibri"/>
              </a:rPr>
              <a:t>Compare </a:t>
            </a:r>
            <a:r>
              <a:rPr sz="1700" spc="5" dirty="0">
                <a:latin typeface="Calibri"/>
                <a:cs typeface="Calibri"/>
              </a:rPr>
              <a:t>the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exponents</a:t>
            </a: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dirty="0">
                <a:latin typeface="Calibri"/>
                <a:cs typeface="Calibri"/>
              </a:rPr>
              <a:t>Align </a:t>
            </a:r>
            <a:r>
              <a:rPr sz="1700" spc="5" dirty="0">
                <a:latin typeface="Calibri"/>
                <a:cs typeface="Calibri"/>
              </a:rPr>
              <a:t>the</a:t>
            </a:r>
            <a:r>
              <a:rPr sz="1700" spc="-1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mantissas.</a:t>
            </a: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dirty="0">
                <a:latin typeface="Calibri"/>
                <a:cs typeface="Calibri"/>
              </a:rPr>
              <a:t>Add or </a:t>
            </a:r>
            <a:r>
              <a:rPr sz="1700" spc="-5" dirty="0">
                <a:latin typeface="Calibri"/>
                <a:cs typeface="Calibri"/>
              </a:rPr>
              <a:t>subtract </a:t>
            </a:r>
            <a:r>
              <a:rPr sz="1700" spc="5" dirty="0">
                <a:latin typeface="Calibri"/>
                <a:cs typeface="Calibri"/>
              </a:rPr>
              <a:t>the</a:t>
            </a:r>
            <a:r>
              <a:rPr sz="1700" spc="-1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mantissas</a:t>
            </a: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204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700" spc="-5" dirty="0">
                <a:latin typeface="Calibri"/>
                <a:cs typeface="Calibri"/>
              </a:rPr>
              <a:t>Normalize </a:t>
            </a:r>
            <a:r>
              <a:rPr sz="1700" spc="5" dirty="0">
                <a:latin typeface="Calibri"/>
                <a:cs typeface="Calibri"/>
              </a:rPr>
              <a:t>the</a:t>
            </a:r>
            <a:r>
              <a:rPr sz="1700" spc="-9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result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3689984"/>
            <a:ext cx="3424554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007744" algn="l"/>
                <a:tab pos="2280285" algn="l"/>
              </a:tabLst>
            </a:pPr>
            <a:r>
              <a:rPr sz="2200" spc="-5" dirty="0">
                <a:latin typeface="Calibri"/>
                <a:cs typeface="Calibri"/>
              </a:rPr>
              <a:t>The	</a:t>
            </a:r>
            <a:r>
              <a:rPr sz="2200" spc="-15" dirty="0">
                <a:latin typeface="Calibri"/>
                <a:cs typeface="Calibri"/>
              </a:rPr>
              <a:t>following	</a:t>
            </a:r>
            <a:r>
              <a:rPr sz="2200" spc="-10" dirty="0">
                <a:latin typeface="Calibri"/>
                <a:cs typeface="Calibri"/>
              </a:rPr>
              <a:t>numerical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4040" y="3991736"/>
            <a:ext cx="308038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84630" algn="l"/>
                <a:tab pos="2687320" algn="l"/>
              </a:tabLst>
            </a:pPr>
            <a:r>
              <a:rPr sz="2200" spc="-45" dirty="0">
                <a:latin typeface="Calibri"/>
                <a:cs typeface="Calibri"/>
              </a:rPr>
              <a:t>ex</a:t>
            </a:r>
            <a:r>
              <a:rPr sz="2200" spc="-5" dirty="0">
                <a:latin typeface="Calibri"/>
                <a:cs typeface="Calibri"/>
              </a:rPr>
              <a:t>ample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cla</a:t>
            </a:r>
            <a:r>
              <a:rPr sz="2200" spc="-2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i</a:t>
            </a:r>
            <a:r>
              <a:rPr sz="2200" spc="0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4040" y="4293489"/>
            <a:ext cx="307848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49120" algn="l"/>
              </a:tabLst>
            </a:pPr>
            <a:r>
              <a:rPr sz="2200" spc="-10" dirty="0">
                <a:latin typeface="Calibri"/>
                <a:cs typeface="Calibri"/>
              </a:rPr>
              <a:t>suboperations	performed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040" y="4595241"/>
            <a:ext cx="194500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in each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segment.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3805" y="4964048"/>
            <a:ext cx="889635" cy="66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2235" algn="ctr">
              <a:lnSpc>
                <a:spcPts val="2510"/>
              </a:lnSpc>
            </a:pPr>
            <a:r>
              <a:rPr sz="2200" spc="-5" dirty="0">
                <a:latin typeface="Calibri"/>
                <a:cs typeface="Calibri"/>
              </a:rPr>
              <a:t>the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ts val="2510"/>
              </a:lnSpc>
            </a:pPr>
            <a:r>
              <a:rPr sz="2200" spc="0" dirty="0">
                <a:latin typeface="Calibri"/>
                <a:cs typeface="Calibri"/>
              </a:rPr>
              <a:t>f</a:t>
            </a:r>
            <a:r>
              <a:rPr sz="2200" spc="-5" dirty="0">
                <a:latin typeface="Calibri"/>
                <a:cs typeface="Calibri"/>
              </a:rPr>
              <a:t>lo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ti</a:t>
            </a:r>
            <a:r>
              <a:rPr sz="2200" spc="-15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g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32505" y="4964048"/>
            <a:ext cx="620395" cy="66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275">
              <a:lnSpc>
                <a:spcPts val="2510"/>
              </a:lnSpc>
            </a:pPr>
            <a:r>
              <a:rPr sz="2200" dirty="0">
                <a:latin typeface="Calibri"/>
                <a:cs typeface="Calibri"/>
              </a:rPr>
              <a:t>t</a:t>
            </a:r>
            <a:r>
              <a:rPr sz="2200" spc="-3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o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10"/>
              </a:lnSpc>
            </a:pPr>
            <a:r>
              <a:rPr sz="2200" spc="-10" dirty="0">
                <a:latin typeface="Calibri"/>
                <a:cs typeface="Calibri"/>
              </a:rPr>
              <a:t>poi</a:t>
            </a:r>
            <a:r>
              <a:rPr sz="2200" spc="-30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1140" y="4997577"/>
            <a:ext cx="1634489" cy="93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Consider  </a:t>
            </a:r>
            <a:r>
              <a:rPr sz="2200" spc="-10" dirty="0">
                <a:latin typeface="Calibri"/>
                <a:cs typeface="Calibri"/>
              </a:rPr>
              <a:t>normali</a:t>
            </a:r>
            <a:r>
              <a:rPr sz="2200" spc="-50" dirty="0">
                <a:latin typeface="Calibri"/>
                <a:cs typeface="Calibri"/>
              </a:rPr>
              <a:t>z</a:t>
            </a:r>
            <a:r>
              <a:rPr sz="2200" spc="-5" dirty="0">
                <a:latin typeface="Calibri"/>
                <a:cs typeface="Calibri"/>
              </a:rPr>
              <a:t>ed  </a:t>
            </a:r>
            <a:r>
              <a:rPr sz="2200" spc="-15" dirty="0">
                <a:latin typeface="Calibri"/>
                <a:cs typeface="Calibri"/>
              </a:rPr>
              <a:t>numbers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3924" y="5936691"/>
            <a:ext cx="1837689" cy="730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X = 0.9504 x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10</a:t>
            </a:r>
            <a:r>
              <a:rPr sz="2175" baseline="24904" dirty="0">
                <a:latin typeface="Calibri"/>
                <a:cs typeface="Calibri"/>
              </a:rPr>
              <a:t>3</a:t>
            </a:r>
            <a:endParaRPr sz="2175" baseline="24904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260"/>
              </a:spcBef>
            </a:pPr>
            <a:r>
              <a:rPr sz="2200" spc="-5" dirty="0">
                <a:latin typeface="Calibri"/>
                <a:cs typeface="Calibri"/>
              </a:rPr>
              <a:t>Y = 0.8200 x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10</a:t>
            </a:r>
            <a:r>
              <a:rPr sz="2175" baseline="24904" dirty="0">
                <a:latin typeface="Calibri"/>
                <a:cs typeface="Calibri"/>
              </a:rPr>
              <a:t>2</a:t>
            </a:r>
            <a:endParaRPr sz="2175" baseline="24904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spc="-5" dirty="0"/>
              <a:t>ARITHMETIC</a:t>
            </a:r>
            <a:r>
              <a:rPr spc="-65" dirty="0"/>
              <a:t> </a:t>
            </a:r>
            <a:r>
              <a:rPr spc="-5" dirty="0"/>
              <a:t>PIPELINING</a:t>
            </a:r>
          </a:p>
        </p:txBody>
      </p:sp>
      <p:sp>
        <p:nvSpPr>
          <p:cNvPr id="16" name="object 16"/>
          <p:cNvSpPr/>
          <p:nvPr/>
        </p:nvSpPr>
        <p:spPr>
          <a:xfrm>
            <a:off x="4967351" y="5951537"/>
            <a:ext cx="1309751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67351" y="5951537"/>
            <a:ext cx="1310005" cy="152400"/>
          </a:xfrm>
          <a:custGeom>
            <a:avLst/>
            <a:gdLst/>
            <a:ahLst/>
            <a:cxnLst/>
            <a:rect l="l" t="t" r="r" b="b"/>
            <a:pathLst>
              <a:path w="1310004" h="152400">
                <a:moveTo>
                  <a:pt x="0" y="152400"/>
                </a:moveTo>
                <a:lnTo>
                  <a:pt x="1309751" y="152400"/>
                </a:lnTo>
                <a:lnTo>
                  <a:pt x="130975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67351" y="4835525"/>
            <a:ext cx="1309751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67351" y="4835525"/>
            <a:ext cx="1310005" cy="152400"/>
          </a:xfrm>
          <a:custGeom>
            <a:avLst/>
            <a:gdLst/>
            <a:ahLst/>
            <a:cxnLst/>
            <a:rect l="l" t="t" r="r" b="b"/>
            <a:pathLst>
              <a:path w="1310004" h="152400">
                <a:moveTo>
                  <a:pt x="0" y="152400"/>
                </a:moveTo>
                <a:lnTo>
                  <a:pt x="1309751" y="152400"/>
                </a:lnTo>
                <a:lnTo>
                  <a:pt x="130975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15225" y="5951537"/>
            <a:ext cx="1323975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15225" y="5951537"/>
            <a:ext cx="1323975" cy="152400"/>
          </a:xfrm>
          <a:custGeom>
            <a:avLst/>
            <a:gdLst/>
            <a:ahLst/>
            <a:cxnLst/>
            <a:rect l="l" t="t" r="r" b="b"/>
            <a:pathLst>
              <a:path w="1323975" h="152400">
                <a:moveTo>
                  <a:pt x="0" y="152400"/>
                </a:moveTo>
                <a:lnTo>
                  <a:pt x="1323975" y="152400"/>
                </a:lnTo>
                <a:lnTo>
                  <a:pt x="13239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15225" y="4835525"/>
            <a:ext cx="1323975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15225" y="4835525"/>
            <a:ext cx="1323975" cy="152400"/>
          </a:xfrm>
          <a:custGeom>
            <a:avLst/>
            <a:gdLst/>
            <a:ahLst/>
            <a:cxnLst/>
            <a:rect l="l" t="t" r="r" b="b"/>
            <a:pathLst>
              <a:path w="1323975" h="152400">
                <a:moveTo>
                  <a:pt x="0" y="152400"/>
                </a:moveTo>
                <a:lnTo>
                  <a:pt x="1323975" y="152400"/>
                </a:lnTo>
                <a:lnTo>
                  <a:pt x="13239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15225" y="3711575"/>
            <a:ext cx="1323975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15225" y="3711575"/>
            <a:ext cx="1323975" cy="152400"/>
          </a:xfrm>
          <a:custGeom>
            <a:avLst/>
            <a:gdLst/>
            <a:ahLst/>
            <a:cxnLst/>
            <a:rect l="l" t="t" r="r" b="b"/>
            <a:pathLst>
              <a:path w="1323975" h="152400">
                <a:moveTo>
                  <a:pt x="0" y="152400"/>
                </a:moveTo>
                <a:lnTo>
                  <a:pt x="1323975" y="152400"/>
                </a:lnTo>
                <a:lnTo>
                  <a:pt x="13239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515225" y="1522475"/>
            <a:ext cx="1323975" cy="152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15225" y="1522475"/>
            <a:ext cx="1323975" cy="152400"/>
          </a:xfrm>
          <a:custGeom>
            <a:avLst/>
            <a:gdLst/>
            <a:ahLst/>
            <a:cxnLst/>
            <a:rect l="l" t="t" r="r" b="b"/>
            <a:pathLst>
              <a:path w="1323975" h="152400">
                <a:moveTo>
                  <a:pt x="0" y="152400"/>
                </a:moveTo>
                <a:lnTo>
                  <a:pt x="1323975" y="152400"/>
                </a:lnTo>
                <a:lnTo>
                  <a:pt x="13239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967351" y="2762313"/>
            <a:ext cx="1309751" cy="1539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67351" y="2762313"/>
            <a:ext cx="1310005" cy="154305"/>
          </a:xfrm>
          <a:custGeom>
            <a:avLst/>
            <a:gdLst/>
            <a:ahLst/>
            <a:cxnLst/>
            <a:rect l="l" t="t" r="r" b="b"/>
            <a:pathLst>
              <a:path w="1310004" h="154305">
                <a:moveTo>
                  <a:pt x="0" y="153987"/>
                </a:moveTo>
                <a:lnTo>
                  <a:pt x="1309751" y="153987"/>
                </a:lnTo>
                <a:lnTo>
                  <a:pt x="1309751" y="0"/>
                </a:lnTo>
                <a:lnTo>
                  <a:pt x="0" y="0"/>
                </a:lnTo>
                <a:lnTo>
                  <a:pt x="0" y="153987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67351" y="1522475"/>
            <a:ext cx="1309751" cy="152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7351" y="1522475"/>
            <a:ext cx="1310005" cy="152400"/>
          </a:xfrm>
          <a:custGeom>
            <a:avLst/>
            <a:gdLst/>
            <a:ahLst/>
            <a:cxnLst/>
            <a:rect l="l" t="t" r="r" b="b"/>
            <a:pathLst>
              <a:path w="1310004" h="152400">
                <a:moveTo>
                  <a:pt x="0" y="152400"/>
                </a:moveTo>
                <a:lnTo>
                  <a:pt x="1309751" y="152400"/>
                </a:lnTo>
                <a:lnTo>
                  <a:pt x="1309751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555360" y="1511427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104638" y="2039366"/>
            <a:ext cx="822325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 marR="90805" indent="34290" algn="ctr">
              <a:lnSpc>
                <a:spcPts val="1150"/>
              </a:lnSpc>
            </a:pPr>
            <a:r>
              <a:rPr sz="1100" spc="-5" dirty="0">
                <a:latin typeface="Times New Roman"/>
                <a:cs typeface="Times New Roman"/>
              </a:rPr>
              <a:t>C</a:t>
            </a:r>
            <a:r>
              <a:rPr sz="1100" dirty="0">
                <a:latin typeface="Times New Roman"/>
                <a:cs typeface="Times New Roman"/>
              </a:rPr>
              <a:t>o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pa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  exponents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150"/>
              </a:lnSpc>
            </a:pPr>
            <a:r>
              <a:rPr sz="1100" dirty="0">
                <a:latin typeface="Times New Roman"/>
                <a:cs typeface="Times New Roman"/>
              </a:rPr>
              <a:t>by</a:t>
            </a:r>
            <a:r>
              <a:rPr sz="1100" spc="-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subtraction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67351" y="1990725"/>
            <a:ext cx="1319530" cy="492125"/>
          </a:xfrm>
          <a:custGeom>
            <a:avLst/>
            <a:gdLst/>
            <a:ahLst/>
            <a:cxnLst/>
            <a:rect l="l" t="t" r="r" b="b"/>
            <a:pathLst>
              <a:path w="1319529" h="492125">
                <a:moveTo>
                  <a:pt x="0" y="492125"/>
                </a:moveTo>
                <a:lnTo>
                  <a:pt x="1319276" y="492125"/>
                </a:lnTo>
                <a:lnTo>
                  <a:pt x="1319276" y="0"/>
                </a:lnTo>
                <a:lnTo>
                  <a:pt x="0" y="0"/>
                </a:lnTo>
                <a:lnTo>
                  <a:pt x="0" y="492125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88000" y="1878076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5" y="0"/>
                </a:moveTo>
                <a:lnTo>
                  <a:pt x="33504" y="470"/>
                </a:lnTo>
                <a:lnTo>
                  <a:pt x="22066" y="2047"/>
                </a:lnTo>
                <a:lnTo>
                  <a:pt x="10866" y="4697"/>
                </a:lnTo>
                <a:lnTo>
                  <a:pt x="0" y="8382"/>
                </a:lnTo>
                <a:lnTo>
                  <a:pt x="45085" y="98425"/>
                </a:lnTo>
                <a:lnTo>
                  <a:pt x="88900" y="7874"/>
                </a:lnTo>
                <a:lnTo>
                  <a:pt x="78339" y="4446"/>
                </a:lnTo>
                <a:lnTo>
                  <a:pt x="67468" y="1984"/>
                </a:lnTo>
                <a:lnTo>
                  <a:pt x="56360" y="498"/>
                </a:lnTo>
                <a:lnTo>
                  <a:pt x="4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635625" y="1690751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14950" y="140817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5" y="0"/>
                </a:moveTo>
                <a:lnTo>
                  <a:pt x="33504" y="470"/>
                </a:lnTo>
                <a:lnTo>
                  <a:pt x="22066" y="2047"/>
                </a:lnTo>
                <a:lnTo>
                  <a:pt x="10866" y="4697"/>
                </a:lnTo>
                <a:lnTo>
                  <a:pt x="0" y="8382"/>
                </a:lnTo>
                <a:lnTo>
                  <a:pt x="45085" y="98425"/>
                </a:lnTo>
                <a:lnTo>
                  <a:pt x="88900" y="7874"/>
                </a:lnTo>
                <a:lnTo>
                  <a:pt x="78339" y="4446"/>
                </a:lnTo>
                <a:lnTo>
                  <a:pt x="67468" y="1984"/>
                </a:lnTo>
                <a:lnTo>
                  <a:pt x="56360" y="498"/>
                </a:lnTo>
                <a:lnTo>
                  <a:pt x="4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62575" y="121920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0"/>
                </a:moveTo>
                <a:lnTo>
                  <a:pt x="0" y="20802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48350" y="140817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5" y="0"/>
                </a:moveTo>
                <a:lnTo>
                  <a:pt x="33504" y="470"/>
                </a:lnTo>
                <a:lnTo>
                  <a:pt x="22066" y="2047"/>
                </a:lnTo>
                <a:lnTo>
                  <a:pt x="10866" y="4697"/>
                </a:lnTo>
                <a:lnTo>
                  <a:pt x="0" y="8382"/>
                </a:lnTo>
                <a:lnTo>
                  <a:pt x="45085" y="98425"/>
                </a:lnTo>
                <a:lnTo>
                  <a:pt x="88900" y="7874"/>
                </a:lnTo>
                <a:lnTo>
                  <a:pt x="78339" y="4446"/>
                </a:lnTo>
                <a:lnTo>
                  <a:pt x="67468" y="1984"/>
                </a:lnTo>
                <a:lnTo>
                  <a:pt x="56360" y="498"/>
                </a:lnTo>
                <a:lnTo>
                  <a:pt x="4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95975" y="121920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0"/>
                </a:moveTo>
                <a:lnTo>
                  <a:pt x="0" y="20802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885815" y="1070102"/>
            <a:ext cx="9588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592698" y="2667000"/>
            <a:ext cx="88900" cy="97155"/>
          </a:xfrm>
          <a:custGeom>
            <a:avLst/>
            <a:gdLst/>
            <a:ahLst/>
            <a:cxnLst/>
            <a:rect l="l" t="t" r="r" b="b"/>
            <a:pathLst>
              <a:path w="88900" h="97155">
                <a:moveTo>
                  <a:pt x="45212" y="0"/>
                </a:moveTo>
                <a:lnTo>
                  <a:pt x="33557" y="523"/>
                </a:lnTo>
                <a:lnTo>
                  <a:pt x="22082" y="2095"/>
                </a:lnTo>
                <a:lnTo>
                  <a:pt x="10868" y="4714"/>
                </a:lnTo>
                <a:lnTo>
                  <a:pt x="0" y="8382"/>
                </a:lnTo>
                <a:lnTo>
                  <a:pt x="45212" y="96774"/>
                </a:lnTo>
                <a:lnTo>
                  <a:pt x="88900" y="7874"/>
                </a:lnTo>
                <a:lnTo>
                  <a:pt x="78394" y="4446"/>
                </a:lnTo>
                <a:lnTo>
                  <a:pt x="67532" y="1984"/>
                </a:lnTo>
                <a:lnTo>
                  <a:pt x="56431" y="498"/>
                </a:lnTo>
                <a:lnTo>
                  <a:pt x="45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30926" y="2476500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571235" y="2751582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09134" y="3239008"/>
            <a:ext cx="99250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Choose</a:t>
            </a:r>
            <a:r>
              <a:rPr sz="1100" spc="-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exponent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967351" y="3232150"/>
            <a:ext cx="1314450" cy="180975"/>
          </a:xfrm>
          <a:custGeom>
            <a:avLst/>
            <a:gdLst/>
            <a:ahLst/>
            <a:cxnLst/>
            <a:rect l="l" t="t" r="r" b="b"/>
            <a:pathLst>
              <a:path w="1314450" h="180975">
                <a:moveTo>
                  <a:pt x="0" y="180975"/>
                </a:moveTo>
                <a:lnTo>
                  <a:pt x="1314450" y="180975"/>
                </a:lnTo>
                <a:lnTo>
                  <a:pt x="1314450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592698" y="3130550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2" y="0"/>
                </a:moveTo>
                <a:lnTo>
                  <a:pt x="33557" y="543"/>
                </a:lnTo>
                <a:lnTo>
                  <a:pt x="22082" y="2158"/>
                </a:lnTo>
                <a:lnTo>
                  <a:pt x="10868" y="4822"/>
                </a:lnTo>
                <a:lnTo>
                  <a:pt x="0" y="8509"/>
                </a:lnTo>
                <a:lnTo>
                  <a:pt x="45212" y="98425"/>
                </a:lnTo>
                <a:lnTo>
                  <a:pt x="88900" y="8000"/>
                </a:lnTo>
                <a:lnTo>
                  <a:pt x="78394" y="4500"/>
                </a:lnTo>
                <a:lnTo>
                  <a:pt x="67532" y="2000"/>
                </a:lnTo>
                <a:lnTo>
                  <a:pt x="56431" y="500"/>
                </a:lnTo>
                <a:lnTo>
                  <a:pt x="45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35625" y="2927350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223764" y="881654"/>
            <a:ext cx="61785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" marR="5080" indent="-68580">
              <a:lnSpc>
                <a:spcPct val="106200"/>
              </a:lnSpc>
            </a:pPr>
            <a:r>
              <a:rPr sz="1100" dirty="0">
                <a:latin typeface="Times New Roman"/>
                <a:cs typeface="Times New Roman"/>
              </a:rPr>
              <a:t>Exponents  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113268" y="1511427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40700" y="3130550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4" y="0"/>
                </a:moveTo>
                <a:lnTo>
                  <a:pt x="33504" y="543"/>
                </a:lnTo>
                <a:lnTo>
                  <a:pt x="22066" y="2158"/>
                </a:lnTo>
                <a:lnTo>
                  <a:pt x="10866" y="4822"/>
                </a:lnTo>
                <a:lnTo>
                  <a:pt x="0" y="8509"/>
                </a:lnTo>
                <a:lnTo>
                  <a:pt x="45084" y="98425"/>
                </a:lnTo>
                <a:lnTo>
                  <a:pt x="88900" y="8000"/>
                </a:lnTo>
                <a:lnTo>
                  <a:pt x="78339" y="4500"/>
                </a:lnTo>
                <a:lnTo>
                  <a:pt x="67468" y="2000"/>
                </a:lnTo>
                <a:lnTo>
                  <a:pt x="56360" y="500"/>
                </a:lnTo>
                <a:lnTo>
                  <a:pt x="45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183626" y="1690751"/>
            <a:ext cx="0" cy="1443355"/>
          </a:xfrm>
          <a:custGeom>
            <a:avLst/>
            <a:gdLst/>
            <a:ahLst/>
            <a:cxnLst/>
            <a:rect l="l" t="t" r="r" b="b"/>
            <a:pathLst>
              <a:path h="1443355">
                <a:moveTo>
                  <a:pt x="0" y="0"/>
                </a:moveTo>
                <a:lnTo>
                  <a:pt x="0" y="1442974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864475" y="140817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4" y="0"/>
                </a:moveTo>
                <a:lnTo>
                  <a:pt x="33504" y="470"/>
                </a:lnTo>
                <a:lnTo>
                  <a:pt x="22066" y="2047"/>
                </a:lnTo>
                <a:lnTo>
                  <a:pt x="10866" y="4697"/>
                </a:lnTo>
                <a:lnTo>
                  <a:pt x="0" y="8382"/>
                </a:lnTo>
                <a:lnTo>
                  <a:pt x="45084" y="98425"/>
                </a:lnTo>
                <a:lnTo>
                  <a:pt x="88900" y="7874"/>
                </a:lnTo>
                <a:lnTo>
                  <a:pt x="78339" y="4446"/>
                </a:lnTo>
                <a:lnTo>
                  <a:pt x="67468" y="1984"/>
                </a:lnTo>
                <a:lnTo>
                  <a:pt x="56360" y="498"/>
                </a:lnTo>
                <a:lnTo>
                  <a:pt x="45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910576" y="121920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0"/>
                </a:moveTo>
                <a:lnTo>
                  <a:pt x="0" y="20802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408923" y="140817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1" y="0"/>
                </a:moveTo>
                <a:lnTo>
                  <a:pt x="33557" y="470"/>
                </a:lnTo>
                <a:lnTo>
                  <a:pt x="22082" y="2047"/>
                </a:lnTo>
                <a:lnTo>
                  <a:pt x="10868" y="4697"/>
                </a:lnTo>
                <a:lnTo>
                  <a:pt x="0" y="8382"/>
                </a:lnTo>
                <a:lnTo>
                  <a:pt x="45211" y="98425"/>
                </a:lnTo>
                <a:lnTo>
                  <a:pt x="88900" y="7874"/>
                </a:lnTo>
                <a:lnTo>
                  <a:pt x="78394" y="4446"/>
                </a:lnTo>
                <a:lnTo>
                  <a:pt x="67532" y="1984"/>
                </a:lnTo>
                <a:lnTo>
                  <a:pt x="56431" y="498"/>
                </a:lnTo>
                <a:lnTo>
                  <a:pt x="4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56676" y="121920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0"/>
                </a:moveTo>
                <a:lnTo>
                  <a:pt x="0" y="20802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425942" y="1077976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32318" y="3229609"/>
            <a:ext cx="86614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Times New Roman"/>
                <a:cs typeface="Times New Roman"/>
              </a:rPr>
              <a:t>Align</a:t>
            </a:r>
            <a:r>
              <a:rPr sz="1100" spc="-8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mantissa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515225" y="3232150"/>
            <a:ext cx="1329055" cy="180975"/>
          </a:xfrm>
          <a:custGeom>
            <a:avLst/>
            <a:gdLst/>
            <a:ahLst/>
            <a:cxnLst/>
            <a:rect l="l" t="t" r="r" b="b"/>
            <a:pathLst>
              <a:path w="1329054" h="180975">
                <a:moveTo>
                  <a:pt x="0" y="180975"/>
                </a:moveTo>
                <a:lnTo>
                  <a:pt x="1328801" y="180975"/>
                </a:lnTo>
                <a:lnTo>
                  <a:pt x="1328801" y="0"/>
                </a:lnTo>
                <a:lnTo>
                  <a:pt x="0" y="0"/>
                </a:lnTo>
                <a:lnTo>
                  <a:pt x="0" y="180975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783194" y="881654"/>
            <a:ext cx="586105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 marR="5080" indent="-60325">
              <a:lnSpc>
                <a:spcPct val="106200"/>
              </a:lnSpc>
            </a:pPr>
            <a:r>
              <a:rPr sz="1100" dirty="0">
                <a:latin typeface="Times New Roman"/>
                <a:cs typeface="Times New Roman"/>
              </a:rPr>
              <a:t>Manti</a:t>
            </a:r>
            <a:r>
              <a:rPr sz="1100" spc="-10" dirty="0">
                <a:latin typeface="Times New Roman"/>
                <a:cs typeface="Times New Roman"/>
              </a:rPr>
              <a:t>s</a:t>
            </a:r>
            <a:r>
              <a:rPr sz="1100" dirty="0">
                <a:latin typeface="Times New Roman"/>
                <a:cs typeface="Times New Roman"/>
              </a:rPr>
              <a:t>s</a:t>
            </a: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Times New Roman"/>
                <a:cs typeface="Times New Roman"/>
              </a:rPr>
              <a:t>s  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360414" y="2049653"/>
            <a:ext cx="62547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iffe</a:t>
            </a:r>
            <a:r>
              <a:rPr sz="1100" spc="5" dirty="0">
                <a:latin typeface="Times New Roman"/>
                <a:cs typeface="Times New Roman"/>
              </a:rPr>
              <a:t>r</a:t>
            </a:r>
            <a:r>
              <a:rPr sz="1100" dirty="0">
                <a:latin typeface="Times New Roman"/>
                <a:cs typeface="Times New Roman"/>
              </a:rPr>
              <a:t>e</a:t>
            </a: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292850" y="2220976"/>
            <a:ext cx="878205" cy="1122680"/>
          </a:xfrm>
          <a:custGeom>
            <a:avLst/>
            <a:gdLst/>
            <a:ahLst/>
            <a:cxnLst/>
            <a:rect l="l" t="t" r="r" b="b"/>
            <a:pathLst>
              <a:path w="878204" h="1122679">
                <a:moveTo>
                  <a:pt x="0" y="0"/>
                </a:moveTo>
                <a:lnTo>
                  <a:pt x="877824" y="0"/>
                </a:lnTo>
                <a:lnTo>
                  <a:pt x="877824" y="1122426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397750" y="3308350"/>
            <a:ext cx="111125" cy="76200"/>
          </a:xfrm>
          <a:custGeom>
            <a:avLst/>
            <a:gdLst/>
            <a:ahLst/>
            <a:cxnLst/>
            <a:rect l="l" t="t" r="r" b="b"/>
            <a:pathLst>
              <a:path w="111125" h="76200">
                <a:moveTo>
                  <a:pt x="9525" y="0"/>
                </a:moveTo>
                <a:lnTo>
                  <a:pt x="5411" y="9320"/>
                </a:lnTo>
                <a:lnTo>
                  <a:pt x="2428" y="18938"/>
                </a:lnTo>
                <a:lnTo>
                  <a:pt x="613" y="28771"/>
                </a:lnTo>
                <a:lnTo>
                  <a:pt x="0" y="38735"/>
                </a:lnTo>
                <a:lnTo>
                  <a:pt x="569" y="48339"/>
                </a:lnTo>
                <a:lnTo>
                  <a:pt x="2270" y="57848"/>
                </a:lnTo>
                <a:lnTo>
                  <a:pt x="5089" y="67167"/>
                </a:lnTo>
                <a:lnTo>
                  <a:pt x="9017" y="76200"/>
                </a:lnTo>
                <a:lnTo>
                  <a:pt x="111125" y="38735"/>
                </a:lnTo>
                <a:lnTo>
                  <a:pt x="9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70801" y="334962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>
                <a:moveTo>
                  <a:pt x="0" y="0"/>
                </a:moveTo>
                <a:lnTo>
                  <a:pt x="234950" y="0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40700" y="3605276"/>
            <a:ext cx="88900" cy="97155"/>
          </a:xfrm>
          <a:custGeom>
            <a:avLst/>
            <a:gdLst/>
            <a:ahLst/>
            <a:cxnLst/>
            <a:rect l="l" t="t" r="r" b="b"/>
            <a:pathLst>
              <a:path w="88900" h="97154">
                <a:moveTo>
                  <a:pt x="45084" y="0"/>
                </a:moveTo>
                <a:lnTo>
                  <a:pt x="33431" y="478"/>
                </a:lnTo>
                <a:lnTo>
                  <a:pt x="22066" y="2032"/>
                </a:lnTo>
                <a:lnTo>
                  <a:pt x="10866" y="4643"/>
                </a:lnTo>
                <a:lnTo>
                  <a:pt x="0" y="8255"/>
                </a:lnTo>
                <a:lnTo>
                  <a:pt x="45084" y="96774"/>
                </a:lnTo>
                <a:lnTo>
                  <a:pt x="88900" y="7747"/>
                </a:lnTo>
                <a:lnTo>
                  <a:pt x="78339" y="4339"/>
                </a:lnTo>
                <a:lnTo>
                  <a:pt x="67468" y="1920"/>
                </a:lnTo>
                <a:lnTo>
                  <a:pt x="56360" y="478"/>
                </a:lnTo>
                <a:lnTo>
                  <a:pt x="45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83626" y="3414776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20002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8113268" y="3707510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135873" y="4064000"/>
            <a:ext cx="88900" cy="100330"/>
          </a:xfrm>
          <a:custGeom>
            <a:avLst/>
            <a:gdLst/>
            <a:ahLst/>
            <a:cxnLst/>
            <a:rect l="l" t="t" r="r" b="b"/>
            <a:pathLst>
              <a:path w="88900" h="100329">
                <a:moveTo>
                  <a:pt x="45211" y="0"/>
                </a:moveTo>
                <a:lnTo>
                  <a:pt x="33557" y="545"/>
                </a:lnTo>
                <a:lnTo>
                  <a:pt x="22082" y="2174"/>
                </a:lnTo>
                <a:lnTo>
                  <a:pt x="10868" y="4875"/>
                </a:lnTo>
                <a:lnTo>
                  <a:pt x="0" y="8636"/>
                </a:lnTo>
                <a:lnTo>
                  <a:pt x="45211" y="99949"/>
                </a:lnTo>
                <a:lnTo>
                  <a:pt x="88900" y="8127"/>
                </a:lnTo>
                <a:lnTo>
                  <a:pt x="78394" y="4607"/>
                </a:lnTo>
                <a:lnTo>
                  <a:pt x="67532" y="2063"/>
                </a:lnTo>
                <a:lnTo>
                  <a:pt x="56431" y="519"/>
                </a:lnTo>
                <a:lnTo>
                  <a:pt x="4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183626" y="387667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515225" y="4179823"/>
            <a:ext cx="1323975" cy="330200"/>
          </a:xfrm>
          <a:custGeom>
            <a:avLst/>
            <a:gdLst/>
            <a:ahLst/>
            <a:cxnLst/>
            <a:rect l="l" t="t" r="r" b="b"/>
            <a:pathLst>
              <a:path w="1323975" h="330200">
                <a:moveTo>
                  <a:pt x="0" y="330200"/>
                </a:moveTo>
                <a:lnTo>
                  <a:pt x="1323975" y="330200"/>
                </a:lnTo>
                <a:lnTo>
                  <a:pt x="1323975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665466" y="4228719"/>
            <a:ext cx="89598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025" marR="5080" indent="-187960">
              <a:lnSpc>
                <a:spcPts val="1150"/>
              </a:lnSpc>
            </a:pPr>
            <a:r>
              <a:rPr sz="1100" spc="-5" dirty="0">
                <a:latin typeface="Times New Roman"/>
                <a:cs typeface="Times New Roman"/>
              </a:rPr>
              <a:t>Add 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subtract  mantissas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135873" y="4722748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1" y="0"/>
                </a:moveTo>
                <a:lnTo>
                  <a:pt x="33557" y="543"/>
                </a:lnTo>
                <a:lnTo>
                  <a:pt x="22082" y="2158"/>
                </a:lnTo>
                <a:lnTo>
                  <a:pt x="10868" y="4822"/>
                </a:lnTo>
                <a:lnTo>
                  <a:pt x="0" y="8508"/>
                </a:lnTo>
                <a:lnTo>
                  <a:pt x="45211" y="98425"/>
                </a:lnTo>
                <a:lnTo>
                  <a:pt x="88900" y="8000"/>
                </a:lnTo>
                <a:lnTo>
                  <a:pt x="78394" y="4554"/>
                </a:lnTo>
                <a:lnTo>
                  <a:pt x="67532" y="2047"/>
                </a:lnTo>
                <a:lnTo>
                  <a:pt x="56431" y="517"/>
                </a:lnTo>
                <a:lnTo>
                  <a:pt x="4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183626" y="4522723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8113268" y="4831588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135873" y="519112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1" y="0"/>
                </a:moveTo>
                <a:lnTo>
                  <a:pt x="33557" y="543"/>
                </a:lnTo>
                <a:lnTo>
                  <a:pt x="22082" y="2158"/>
                </a:lnTo>
                <a:lnTo>
                  <a:pt x="10868" y="4822"/>
                </a:lnTo>
                <a:lnTo>
                  <a:pt x="0" y="8508"/>
                </a:lnTo>
                <a:lnTo>
                  <a:pt x="45211" y="98425"/>
                </a:lnTo>
                <a:lnTo>
                  <a:pt x="88900" y="8000"/>
                </a:lnTo>
                <a:lnTo>
                  <a:pt x="78394" y="4500"/>
                </a:lnTo>
                <a:lnTo>
                  <a:pt x="67532" y="2000"/>
                </a:lnTo>
                <a:lnTo>
                  <a:pt x="56431" y="500"/>
                </a:lnTo>
                <a:lnTo>
                  <a:pt x="4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183626" y="500062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515225" y="5305425"/>
            <a:ext cx="1323975" cy="330200"/>
          </a:xfrm>
          <a:custGeom>
            <a:avLst/>
            <a:gdLst/>
            <a:ahLst/>
            <a:cxnLst/>
            <a:rect l="l" t="t" r="r" b="b"/>
            <a:pathLst>
              <a:path w="1323975" h="330200">
                <a:moveTo>
                  <a:pt x="0" y="330200"/>
                </a:moveTo>
                <a:lnTo>
                  <a:pt x="1323975" y="330200"/>
                </a:lnTo>
                <a:lnTo>
                  <a:pt x="1323975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852918" y="5354573"/>
            <a:ext cx="614680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5080" indent="-165735">
              <a:lnSpc>
                <a:spcPts val="1150"/>
              </a:lnSpc>
            </a:pPr>
            <a:r>
              <a:rPr sz="1100" spc="-10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-20" dirty="0">
                <a:latin typeface="Times New Roman"/>
                <a:cs typeface="Times New Roman"/>
              </a:rPr>
              <a:t>m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i</a:t>
            </a:r>
            <a:r>
              <a:rPr sz="1100" spc="-10" dirty="0">
                <a:latin typeface="Times New Roman"/>
                <a:cs typeface="Times New Roman"/>
              </a:rPr>
              <a:t>z</a:t>
            </a:r>
            <a:r>
              <a:rPr sz="1100" dirty="0">
                <a:latin typeface="Times New Roman"/>
                <a:cs typeface="Times New Roman"/>
              </a:rPr>
              <a:t>e  result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135873" y="5837237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1" y="0"/>
                </a:moveTo>
                <a:lnTo>
                  <a:pt x="33557" y="537"/>
                </a:lnTo>
                <a:lnTo>
                  <a:pt x="22082" y="2141"/>
                </a:lnTo>
                <a:lnTo>
                  <a:pt x="10868" y="4795"/>
                </a:lnTo>
                <a:lnTo>
                  <a:pt x="0" y="8483"/>
                </a:lnTo>
                <a:lnTo>
                  <a:pt x="45211" y="98425"/>
                </a:lnTo>
                <a:lnTo>
                  <a:pt x="88900" y="7950"/>
                </a:lnTo>
                <a:lnTo>
                  <a:pt x="78394" y="4495"/>
                </a:lnTo>
                <a:lnTo>
                  <a:pt x="67532" y="2008"/>
                </a:lnTo>
                <a:lnTo>
                  <a:pt x="56431" y="504"/>
                </a:lnTo>
                <a:lnTo>
                  <a:pt x="4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183626" y="564832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8122666" y="5947765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8135873" y="631507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1" y="0"/>
                </a:moveTo>
                <a:lnTo>
                  <a:pt x="33557" y="537"/>
                </a:lnTo>
                <a:lnTo>
                  <a:pt x="22082" y="2141"/>
                </a:lnTo>
                <a:lnTo>
                  <a:pt x="10868" y="4795"/>
                </a:lnTo>
                <a:lnTo>
                  <a:pt x="0" y="8483"/>
                </a:lnTo>
                <a:lnTo>
                  <a:pt x="45211" y="98425"/>
                </a:lnTo>
                <a:lnTo>
                  <a:pt x="88900" y="7950"/>
                </a:lnTo>
                <a:lnTo>
                  <a:pt x="78394" y="4495"/>
                </a:lnTo>
                <a:lnTo>
                  <a:pt x="67532" y="2008"/>
                </a:lnTo>
                <a:lnTo>
                  <a:pt x="56431" y="504"/>
                </a:lnTo>
                <a:lnTo>
                  <a:pt x="45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183626" y="6116637"/>
            <a:ext cx="0" cy="217804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487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588000" y="4722748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5" y="0"/>
                </a:moveTo>
                <a:lnTo>
                  <a:pt x="33504" y="543"/>
                </a:lnTo>
                <a:lnTo>
                  <a:pt x="22066" y="2158"/>
                </a:lnTo>
                <a:lnTo>
                  <a:pt x="10866" y="4822"/>
                </a:lnTo>
                <a:lnTo>
                  <a:pt x="0" y="8508"/>
                </a:lnTo>
                <a:lnTo>
                  <a:pt x="45085" y="98425"/>
                </a:lnTo>
                <a:lnTo>
                  <a:pt x="88900" y="8000"/>
                </a:lnTo>
                <a:lnTo>
                  <a:pt x="78339" y="4554"/>
                </a:lnTo>
                <a:lnTo>
                  <a:pt x="67468" y="2047"/>
                </a:lnTo>
                <a:lnTo>
                  <a:pt x="56360" y="517"/>
                </a:lnTo>
                <a:lnTo>
                  <a:pt x="4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35625" y="3414776"/>
            <a:ext cx="0" cy="1341755"/>
          </a:xfrm>
          <a:custGeom>
            <a:avLst/>
            <a:gdLst/>
            <a:ahLst/>
            <a:cxnLst/>
            <a:rect l="l" t="t" r="r" b="b"/>
            <a:pathLst>
              <a:path h="1341754">
                <a:moveTo>
                  <a:pt x="0" y="0"/>
                </a:moveTo>
                <a:lnTo>
                  <a:pt x="0" y="1341374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565140" y="4831588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588000" y="519112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5" y="0"/>
                </a:moveTo>
                <a:lnTo>
                  <a:pt x="33504" y="543"/>
                </a:lnTo>
                <a:lnTo>
                  <a:pt x="22066" y="2158"/>
                </a:lnTo>
                <a:lnTo>
                  <a:pt x="10866" y="4822"/>
                </a:lnTo>
                <a:lnTo>
                  <a:pt x="0" y="8508"/>
                </a:lnTo>
                <a:lnTo>
                  <a:pt x="45085" y="98425"/>
                </a:lnTo>
                <a:lnTo>
                  <a:pt x="88900" y="8000"/>
                </a:lnTo>
                <a:lnTo>
                  <a:pt x="78339" y="4500"/>
                </a:lnTo>
                <a:lnTo>
                  <a:pt x="67468" y="2000"/>
                </a:lnTo>
                <a:lnTo>
                  <a:pt x="56360" y="500"/>
                </a:lnTo>
                <a:lnTo>
                  <a:pt x="4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35625" y="5000625"/>
            <a:ext cx="0" cy="206375"/>
          </a:xfrm>
          <a:custGeom>
            <a:avLst/>
            <a:gdLst/>
            <a:ahLst/>
            <a:cxnLst/>
            <a:rect l="l" t="t" r="r" b="b"/>
            <a:pathLst>
              <a:path h="206375">
                <a:moveTo>
                  <a:pt x="0" y="0"/>
                </a:moveTo>
                <a:lnTo>
                  <a:pt x="0" y="206375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967351" y="5305425"/>
            <a:ext cx="1319530" cy="355600"/>
          </a:xfrm>
          <a:custGeom>
            <a:avLst/>
            <a:gdLst/>
            <a:ahLst/>
            <a:cxnLst/>
            <a:rect l="l" t="t" r="r" b="b"/>
            <a:pathLst>
              <a:path w="1319529" h="355600">
                <a:moveTo>
                  <a:pt x="0" y="355600"/>
                </a:moveTo>
                <a:lnTo>
                  <a:pt x="1319276" y="355600"/>
                </a:lnTo>
                <a:lnTo>
                  <a:pt x="1319276" y="0"/>
                </a:lnTo>
                <a:lnTo>
                  <a:pt x="0" y="0"/>
                </a:lnTo>
                <a:lnTo>
                  <a:pt x="0" y="355600"/>
                </a:lnTo>
                <a:close/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370701" y="5331714"/>
            <a:ext cx="117030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56970" algn="l"/>
              </a:tabLst>
            </a:pPr>
            <a:r>
              <a:rPr sz="1100" u="heavy" dirty="0">
                <a:latin typeface="Times New Roman"/>
                <a:cs typeface="Times New Roman"/>
              </a:rPr>
              <a:t> 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258561" y="5354573"/>
            <a:ext cx="539750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045">
              <a:lnSpc>
                <a:spcPts val="1150"/>
              </a:lnSpc>
            </a:pPr>
            <a:r>
              <a:rPr sz="1100" dirty="0">
                <a:latin typeface="Times New Roman"/>
                <a:cs typeface="Times New Roman"/>
              </a:rPr>
              <a:t>Adjust  exponent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592698" y="5840412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212" y="0"/>
                </a:moveTo>
                <a:lnTo>
                  <a:pt x="33557" y="537"/>
                </a:lnTo>
                <a:lnTo>
                  <a:pt x="22082" y="2141"/>
                </a:lnTo>
                <a:lnTo>
                  <a:pt x="10868" y="4795"/>
                </a:lnTo>
                <a:lnTo>
                  <a:pt x="0" y="8483"/>
                </a:lnTo>
                <a:lnTo>
                  <a:pt x="45212" y="98425"/>
                </a:lnTo>
                <a:lnTo>
                  <a:pt x="88900" y="7950"/>
                </a:lnTo>
                <a:lnTo>
                  <a:pt x="78394" y="4495"/>
                </a:lnTo>
                <a:lnTo>
                  <a:pt x="67532" y="2008"/>
                </a:lnTo>
                <a:lnTo>
                  <a:pt x="56431" y="504"/>
                </a:lnTo>
                <a:lnTo>
                  <a:pt x="45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35625" y="5656262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7962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565140" y="5947765"/>
            <a:ext cx="119380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588000" y="6315075"/>
            <a:ext cx="88900" cy="98425"/>
          </a:xfrm>
          <a:custGeom>
            <a:avLst/>
            <a:gdLst/>
            <a:ahLst/>
            <a:cxnLst/>
            <a:rect l="l" t="t" r="r" b="b"/>
            <a:pathLst>
              <a:path w="88900" h="98425">
                <a:moveTo>
                  <a:pt x="45085" y="0"/>
                </a:moveTo>
                <a:lnTo>
                  <a:pt x="33504" y="537"/>
                </a:lnTo>
                <a:lnTo>
                  <a:pt x="22066" y="2141"/>
                </a:lnTo>
                <a:lnTo>
                  <a:pt x="10866" y="4795"/>
                </a:lnTo>
                <a:lnTo>
                  <a:pt x="0" y="8483"/>
                </a:lnTo>
                <a:lnTo>
                  <a:pt x="45085" y="98425"/>
                </a:lnTo>
                <a:lnTo>
                  <a:pt x="88900" y="7950"/>
                </a:lnTo>
                <a:lnTo>
                  <a:pt x="78339" y="4495"/>
                </a:lnTo>
                <a:lnTo>
                  <a:pt x="67468" y="2008"/>
                </a:lnTo>
                <a:lnTo>
                  <a:pt x="56360" y="504"/>
                </a:lnTo>
                <a:lnTo>
                  <a:pt x="450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35625" y="6116637"/>
            <a:ext cx="0" cy="217804"/>
          </a:xfrm>
          <a:custGeom>
            <a:avLst/>
            <a:gdLst/>
            <a:ahLst/>
            <a:cxnLst/>
            <a:rect l="l" t="t" r="r" b="b"/>
            <a:pathLst>
              <a:path h="217804">
                <a:moveTo>
                  <a:pt x="0" y="0"/>
                </a:moveTo>
                <a:lnTo>
                  <a:pt x="0" y="217487"/>
                </a:lnTo>
              </a:path>
            </a:pathLst>
          </a:custGeom>
          <a:ln w="25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013708" y="2132329"/>
            <a:ext cx="65595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Times New Roman"/>
                <a:cs typeface="Times New Roman"/>
              </a:rPr>
              <a:t>Segment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013708" y="3257930"/>
            <a:ext cx="65595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Times New Roman"/>
                <a:cs typeface="Times New Roman"/>
              </a:rPr>
              <a:t>Segment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2: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013708" y="4267961"/>
            <a:ext cx="65595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Times New Roman"/>
                <a:cs typeface="Times New Roman"/>
              </a:rPr>
              <a:t>Segment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13708" y="5384165"/>
            <a:ext cx="65595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Times New Roman"/>
                <a:cs typeface="Times New Roman"/>
              </a:rPr>
              <a:t>Segment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4: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297676" y="5437251"/>
            <a:ext cx="113030" cy="82550"/>
          </a:xfrm>
          <a:custGeom>
            <a:avLst/>
            <a:gdLst/>
            <a:ahLst/>
            <a:cxnLst/>
            <a:rect l="l" t="t" r="r" b="b"/>
            <a:pathLst>
              <a:path w="113029" h="82550">
                <a:moveTo>
                  <a:pt x="102615" y="0"/>
                </a:moveTo>
                <a:lnTo>
                  <a:pt x="0" y="41783"/>
                </a:lnTo>
                <a:lnTo>
                  <a:pt x="103250" y="82423"/>
                </a:lnTo>
                <a:lnTo>
                  <a:pt x="107344" y="72697"/>
                </a:lnTo>
                <a:lnTo>
                  <a:pt x="110283" y="62626"/>
                </a:lnTo>
                <a:lnTo>
                  <a:pt x="112055" y="52294"/>
                </a:lnTo>
                <a:lnTo>
                  <a:pt x="112649" y="41783"/>
                </a:lnTo>
                <a:lnTo>
                  <a:pt x="112010" y="31039"/>
                </a:lnTo>
                <a:lnTo>
                  <a:pt x="110109" y="20415"/>
                </a:lnTo>
                <a:lnTo>
                  <a:pt x="106969" y="10029"/>
                </a:lnTo>
                <a:lnTo>
                  <a:pt x="1026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1615" y="4786318"/>
          <a:ext cx="8700435" cy="725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1941"/>
                <a:gridCol w="3139330"/>
                <a:gridCol w="484504"/>
                <a:gridCol w="1739993"/>
                <a:gridCol w="183330"/>
                <a:gridCol w="621337"/>
              </a:tblGrid>
              <a:tr h="387407">
                <a:tc>
                  <a:txBody>
                    <a:bodyPr/>
                    <a:lstStyle/>
                    <a:p>
                      <a:pPr marL="365125" indent="-342900">
                        <a:lnSpc>
                          <a:spcPct val="100000"/>
                        </a:lnSpc>
                        <a:spcBef>
                          <a:spcPts val="80"/>
                        </a:spcBef>
                        <a:buFont typeface="Arial"/>
                        <a:buChar char="•"/>
                        <a:tabLst>
                          <a:tab pos="364490" algn="l"/>
                          <a:tab pos="365125" algn="l"/>
                          <a:tab pos="1052195" algn="l"/>
                        </a:tabLst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The	</a:t>
                      </a:r>
                      <a:r>
                        <a:rPr sz="2200" spc="-30" dirty="0">
                          <a:latin typeface="Calibri"/>
                          <a:cs typeface="Calibri"/>
                        </a:rPr>
                        <a:t>comparator,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200150" algn="l"/>
                        </a:tabLst>
                      </a:pPr>
                      <a:r>
                        <a:rPr sz="2200" spc="-35" dirty="0">
                          <a:latin typeface="Calibri"/>
                          <a:cs typeface="Calibri"/>
                        </a:rPr>
                        <a:t>shifter,	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adder-subtractor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,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incrementer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,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and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38404">
                <a:tc>
                  <a:txBody>
                    <a:bodyPr/>
                    <a:lstStyle/>
                    <a:p>
                      <a:pPr marL="365125">
                        <a:lnSpc>
                          <a:spcPts val="2310"/>
                        </a:lnSpc>
                        <a:tabLst>
                          <a:tab pos="2132965" algn="l"/>
                        </a:tabLst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decrementer	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in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2310"/>
                        </a:lnSpc>
                        <a:tabLst>
                          <a:tab pos="1951355" algn="l"/>
                        </a:tabLst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floating-point	pipeline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2310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are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2310"/>
                        </a:lnSpc>
                      </a:pPr>
                      <a:r>
                        <a:rPr sz="2200" spc="-10" dirty="0">
                          <a:latin typeface="Calibri"/>
                          <a:cs typeface="Calibri"/>
                        </a:rPr>
                        <a:t>implemented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240" algn="r">
                        <a:lnSpc>
                          <a:spcPts val="2310"/>
                        </a:lnSpc>
                      </a:pPr>
                      <a:r>
                        <a:rPr sz="2200" dirty="0">
                          <a:latin typeface="Calibri"/>
                          <a:cs typeface="Calibri"/>
                        </a:rPr>
                        <a:t>with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31140" y="638302"/>
            <a:ext cx="8682990" cy="519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two exponents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subtracted </a:t>
            </a:r>
            <a:r>
              <a:rPr sz="2200" spc="-5" dirty="0">
                <a:latin typeface="Calibri"/>
                <a:cs typeface="Calibri"/>
              </a:rPr>
              <a:t>in the </a:t>
            </a:r>
            <a:r>
              <a:rPr sz="2200" spc="-15" dirty="0">
                <a:latin typeface="Calibri"/>
                <a:cs typeface="Calibri"/>
              </a:rPr>
              <a:t>first </a:t>
            </a:r>
            <a:r>
              <a:rPr sz="2200" spc="-10" dirty="0">
                <a:latin typeface="Calibri"/>
                <a:cs typeface="Calibri"/>
              </a:rPr>
              <a:t>segment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obtain</a:t>
            </a:r>
            <a:r>
              <a:rPr sz="2200" spc="2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3-2=1.</a:t>
            </a:r>
            <a:endParaRPr sz="2200">
              <a:latin typeface="Calibri"/>
              <a:cs typeface="Calibri"/>
            </a:endParaRPr>
          </a:p>
          <a:p>
            <a:pPr marL="355600" marR="889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5485765" algn="l"/>
              </a:tabLst>
            </a:pPr>
            <a:r>
              <a:rPr sz="2200" spc="-10" dirty="0">
                <a:latin typeface="Calibri"/>
                <a:cs typeface="Calibri"/>
              </a:rPr>
              <a:t>The larger </a:t>
            </a:r>
            <a:r>
              <a:rPr sz="2200" spc="-15" dirty="0">
                <a:latin typeface="Calibri"/>
                <a:cs typeface="Calibri"/>
              </a:rPr>
              <a:t>exponent </a:t>
            </a:r>
            <a:r>
              <a:rPr sz="2200" spc="-5" dirty="0">
                <a:latin typeface="Calibri"/>
                <a:cs typeface="Calibri"/>
              </a:rPr>
              <a:t>3 is chosen as the </a:t>
            </a:r>
            <a:r>
              <a:rPr sz="2200" spc="-15" dirty="0">
                <a:latin typeface="Calibri"/>
                <a:cs typeface="Calibri"/>
              </a:rPr>
              <a:t>exponent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result.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next  segment shifts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mantissa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Y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right	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obtain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2200" spc="-5" dirty="0">
                <a:latin typeface="Calibri"/>
                <a:cs typeface="Calibri"/>
              </a:rPr>
              <a:t>X = 0.9504 x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10</a:t>
            </a:r>
            <a:r>
              <a:rPr sz="2175" baseline="24904" dirty="0">
                <a:latin typeface="Calibri"/>
                <a:cs typeface="Calibri"/>
              </a:rPr>
              <a:t>3</a:t>
            </a:r>
            <a:endParaRPr sz="2175" baseline="24904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latin typeface="Calibri"/>
                <a:cs typeface="Calibri"/>
              </a:rPr>
              <a:t>Y = 0.0820 x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10</a:t>
            </a:r>
            <a:r>
              <a:rPr sz="2175" baseline="24904" dirty="0">
                <a:latin typeface="Calibri"/>
                <a:cs typeface="Calibri"/>
              </a:rPr>
              <a:t>3</a:t>
            </a:r>
            <a:endParaRPr sz="2175" baseline="24904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spc="-5" dirty="0">
                <a:latin typeface="Calibri"/>
                <a:cs typeface="Calibri"/>
              </a:rPr>
              <a:t>aligns the </a:t>
            </a:r>
            <a:r>
              <a:rPr sz="2200" spc="-10" dirty="0">
                <a:latin typeface="Calibri"/>
                <a:cs typeface="Calibri"/>
              </a:rPr>
              <a:t>two </a:t>
            </a:r>
            <a:r>
              <a:rPr sz="2200" spc="-5" dirty="0">
                <a:latin typeface="Calibri"/>
                <a:cs typeface="Calibri"/>
              </a:rPr>
              <a:t>mantissas </a:t>
            </a:r>
            <a:r>
              <a:rPr sz="2200" spc="-10" dirty="0">
                <a:latin typeface="Calibri"/>
                <a:cs typeface="Calibri"/>
              </a:rPr>
              <a:t>under </a:t>
            </a:r>
            <a:r>
              <a:rPr sz="2200" spc="-5" dirty="0">
                <a:latin typeface="Calibri"/>
                <a:cs typeface="Calibri"/>
              </a:rPr>
              <a:t>the same </a:t>
            </a:r>
            <a:r>
              <a:rPr sz="2200" spc="-15" dirty="0">
                <a:latin typeface="Calibri"/>
                <a:cs typeface="Calibri"/>
              </a:rPr>
              <a:t>exponent.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addition </a:t>
            </a:r>
            <a:r>
              <a:rPr sz="2200" spc="10" dirty="0">
                <a:latin typeface="Calibri"/>
                <a:cs typeface="Calibri"/>
              </a:rPr>
              <a:t>of 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spc="-5" dirty="0">
                <a:latin typeface="Calibri"/>
                <a:cs typeface="Calibri"/>
              </a:rPr>
              <a:t>mantissas in </a:t>
            </a:r>
            <a:r>
              <a:rPr sz="2200" spc="-10" dirty="0">
                <a:latin typeface="Calibri"/>
                <a:cs typeface="Calibri"/>
              </a:rPr>
              <a:t>segment </a:t>
            </a:r>
            <a:r>
              <a:rPr sz="2200" spc="-5" dirty="0">
                <a:latin typeface="Calibri"/>
                <a:cs typeface="Calibri"/>
              </a:rPr>
              <a:t>3 </a:t>
            </a:r>
            <a:r>
              <a:rPr sz="2200" spc="-10" dirty="0">
                <a:latin typeface="Calibri"/>
                <a:cs typeface="Calibri"/>
              </a:rPr>
              <a:t>produces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sum </a:t>
            </a:r>
            <a:r>
              <a:rPr sz="2200" spc="-5" dirty="0">
                <a:latin typeface="Calibri"/>
                <a:cs typeface="Calibri"/>
              </a:rPr>
              <a:t>Z = 1.0324 x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10</a:t>
            </a:r>
            <a:r>
              <a:rPr sz="2175" baseline="24904" dirty="0">
                <a:latin typeface="Calibri"/>
                <a:cs typeface="Calibri"/>
              </a:rPr>
              <a:t>3</a:t>
            </a:r>
            <a:endParaRPr sz="2175" baseline="24904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 sum 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adjusted by  </a:t>
            </a:r>
            <a:r>
              <a:rPr sz="2200" spc="-5" dirty="0">
                <a:latin typeface="Calibri"/>
                <a:cs typeface="Calibri"/>
              </a:rPr>
              <a:t>normalizing the </a:t>
            </a:r>
            <a:r>
              <a:rPr sz="2200" spc="-10" dirty="0">
                <a:latin typeface="Calibri"/>
                <a:cs typeface="Calibri"/>
              </a:rPr>
              <a:t>result </a:t>
            </a:r>
            <a:r>
              <a:rPr sz="2200" dirty="0">
                <a:latin typeface="Calibri"/>
                <a:cs typeface="Calibri"/>
              </a:rPr>
              <a:t>so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it   </a:t>
            </a:r>
            <a:r>
              <a:rPr sz="2200" spc="459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has 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10" dirty="0">
                <a:latin typeface="Calibri"/>
                <a:cs typeface="Calibri"/>
              </a:rPr>
              <a:t>fraction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with a non </a:t>
            </a:r>
            <a:r>
              <a:rPr sz="2200" spc="-25" dirty="0">
                <a:latin typeface="Calibri"/>
                <a:cs typeface="Calibri"/>
              </a:rPr>
              <a:t>zero </a:t>
            </a:r>
            <a:r>
              <a:rPr sz="2200" spc="-15" dirty="0">
                <a:latin typeface="Calibri"/>
                <a:cs typeface="Calibri"/>
              </a:rPr>
              <a:t>first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digit.</a:t>
            </a:r>
            <a:endParaRPr sz="2200">
              <a:latin typeface="Calibri"/>
              <a:cs typeface="Calibri"/>
            </a:endParaRPr>
          </a:p>
          <a:p>
            <a:pPr marL="355600" marR="635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done by shifting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mantissa </a:t>
            </a:r>
            <a:r>
              <a:rPr sz="2200" spc="-5" dirty="0">
                <a:latin typeface="Calibri"/>
                <a:cs typeface="Calibri"/>
              </a:rPr>
              <a:t>once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right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incrementing 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exponent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5" dirty="0">
                <a:latin typeface="Calibri"/>
                <a:cs typeface="Calibri"/>
              </a:rPr>
              <a:t>one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obtain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normalized</a:t>
            </a:r>
            <a:r>
              <a:rPr sz="2200" spc="8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sum.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combinational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circuits.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spc="-5" dirty="0"/>
              <a:t>ARITHMETIC</a:t>
            </a:r>
            <a:r>
              <a:rPr spc="-65" dirty="0"/>
              <a:t> </a:t>
            </a:r>
            <a:r>
              <a:rPr spc="-5" dirty="0"/>
              <a:t>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04773"/>
            <a:ext cx="8683625" cy="566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510"/>
              </a:lnSpc>
              <a:buFont typeface="Arial"/>
              <a:buChar char="•"/>
              <a:tabLst>
                <a:tab pos="354965" algn="l"/>
                <a:tab pos="355600" algn="l"/>
                <a:tab pos="1420495" algn="l"/>
                <a:tab pos="2784475" algn="l"/>
                <a:tab pos="3340100" algn="l"/>
                <a:tab pos="4124960" algn="l"/>
                <a:tab pos="4671695" algn="l"/>
                <a:tab pos="5316855" algn="l"/>
                <a:tab pos="5685790" algn="l"/>
                <a:tab pos="6348730" algn="l"/>
                <a:tab pos="7296784" algn="l"/>
                <a:tab pos="7845425" algn="l"/>
                <a:tab pos="8459470" algn="l"/>
              </a:tabLst>
            </a:pPr>
            <a:r>
              <a:rPr sz="2200" spc="-5" dirty="0">
                <a:latin typeface="Calibri"/>
                <a:cs typeface="Calibri"/>
              </a:rPr>
              <a:t>Pipeli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5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ocessin</a:t>
            </a:r>
            <a:r>
              <a:rPr sz="2200" spc="-5" dirty="0">
                <a:latin typeface="Calibri"/>
                <a:cs typeface="Calibri"/>
              </a:rPr>
              <a:t>g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40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occ</a:t>
            </a:r>
            <a:r>
              <a:rPr sz="2200" spc="-15" dirty="0">
                <a:latin typeface="Calibri"/>
                <a:cs typeface="Calibri"/>
              </a:rPr>
              <a:t>u</a:t>
            </a:r>
            <a:r>
              <a:rPr sz="2200" spc="-5" dirty="0">
                <a:latin typeface="Calibri"/>
                <a:cs typeface="Calibri"/>
              </a:rPr>
              <a:t>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no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0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nl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d</a:t>
            </a:r>
            <a:r>
              <a:rPr sz="2200" spc="-30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eam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</a:t>
            </a:r>
            <a:r>
              <a:rPr sz="2200" spc="-5" dirty="0">
                <a:latin typeface="Calibri"/>
                <a:cs typeface="Calibri"/>
              </a:rPr>
              <a:t>ut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also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5" dirty="0">
                <a:latin typeface="Calibri"/>
                <a:cs typeface="Calibri"/>
              </a:rPr>
              <a:t>instruction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stream.</a:t>
            </a:r>
            <a:endParaRPr sz="2200">
              <a:latin typeface="Calibri"/>
              <a:cs typeface="Calibri"/>
            </a:endParaRPr>
          </a:p>
          <a:p>
            <a:pPr marL="355600" marR="8890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An instruction </a:t>
            </a:r>
            <a:r>
              <a:rPr sz="2200" spc="-10" dirty="0">
                <a:latin typeface="Calibri"/>
                <a:cs typeface="Calibri"/>
              </a:rPr>
              <a:t>pipeline reads consecutive </a:t>
            </a:r>
            <a:r>
              <a:rPr sz="2200" spc="-5" dirty="0">
                <a:latin typeface="Calibri"/>
                <a:cs typeface="Calibri"/>
              </a:rPr>
              <a:t>instructions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dirty="0">
                <a:latin typeface="Calibri"/>
                <a:cs typeface="Calibri"/>
              </a:rPr>
              <a:t>memory  </a:t>
            </a:r>
            <a:r>
              <a:rPr sz="2200" spc="-5" dirty="0">
                <a:latin typeface="Calibri"/>
                <a:cs typeface="Calibri"/>
              </a:rPr>
              <a:t>while </a:t>
            </a:r>
            <a:r>
              <a:rPr sz="2200" spc="-10" dirty="0">
                <a:latin typeface="Calibri"/>
                <a:cs typeface="Calibri"/>
              </a:rPr>
              <a:t>previous </a:t>
            </a:r>
            <a:r>
              <a:rPr sz="2200" spc="-5" dirty="0">
                <a:latin typeface="Calibri"/>
                <a:cs typeface="Calibri"/>
              </a:rPr>
              <a:t>instructions </a:t>
            </a:r>
            <a:r>
              <a:rPr sz="2200" spc="-10" dirty="0">
                <a:latin typeface="Calibri"/>
                <a:cs typeface="Calibri"/>
              </a:rPr>
              <a:t>are being </a:t>
            </a:r>
            <a:r>
              <a:rPr sz="2200" spc="-20" dirty="0">
                <a:latin typeface="Calibri"/>
                <a:cs typeface="Calibri"/>
              </a:rPr>
              <a:t>executed </a:t>
            </a:r>
            <a:r>
              <a:rPr sz="2200" spc="-5" dirty="0">
                <a:latin typeface="Calibri"/>
                <a:cs typeface="Calibri"/>
              </a:rPr>
              <a:t>in other</a:t>
            </a:r>
            <a:r>
              <a:rPr sz="2200" spc="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segments.</a:t>
            </a:r>
            <a:endParaRPr sz="2200">
              <a:latin typeface="Calibri"/>
              <a:cs typeface="Calibri"/>
            </a:endParaRPr>
          </a:p>
          <a:p>
            <a:pPr marL="355600" marR="6985" indent="-342900" algn="just">
              <a:lnSpc>
                <a:spcPts val="238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This causes </a:t>
            </a:r>
            <a:r>
              <a:rPr sz="2200" spc="-5" dirty="0">
                <a:latin typeface="Calibri"/>
                <a:cs typeface="Calibri"/>
              </a:rPr>
              <a:t>the instruction </a:t>
            </a:r>
            <a:r>
              <a:rPr sz="2200" spc="-25" dirty="0">
                <a:latin typeface="Calibri"/>
                <a:cs typeface="Calibri"/>
              </a:rPr>
              <a:t>fetch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20" dirty="0">
                <a:latin typeface="Calibri"/>
                <a:cs typeface="Calibri"/>
              </a:rPr>
              <a:t>execute </a:t>
            </a:r>
            <a:r>
              <a:rPr sz="2200" spc="-5" dirty="0">
                <a:latin typeface="Calibri"/>
                <a:cs typeface="Calibri"/>
              </a:rPr>
              <a:t>phases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overlap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15" dirty="0">
                <a:latin typeface="Calibri"/>
                <a:cs typeface="Calibri"/>
              </a:rPr>
              <a:t>perform </a:t>
            </a:r>
            <a:r>
              <a:rPr sz="2200" spc="-10" dirty="0">
                <a:latin typeface="Calibri"/>
                <a:cs typeface="Calibri"/>
              </a:rPr>
              <a:t>simultaneous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operations.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ts val="2380"/>
              </a:lnSpc>
              <a:spcBef>
                <a:spcPts val="5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One </a:t>
            </a:r>
            <a:r>
              <a:rPr sz="2200" spc="-5" dirty="0">
                <a:latin typeface="Calibri"/>
                <a:cs typeface="Calibri"/>
              </a:rPr>
              <a:t>possible </a:t>
            </a:r>
            <a:r>
              <a:rPr sz="2200" spc="-10" dirty="0">
                <a:latin typeface="Calibri"/>
                <a:cs typeface="Calibri"/>
              </a:rPr>
              <a:t>deviation associated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0" dirty="0">
                <a:latin typeface="Calibri"/>
                <a:cs typeface="Calibri"/>
              </a:rPr>
              <a:t>such </a:t>
            </a:r>
            <a:r>
              <a:rPr sz="2200" spc="-5" dirty="0">
                <a:latin typeface="Calibri"/>
                <a:cs typeface="Calibri"/>
              </a:rPr>
              <a:t>a scheme is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an  instruction </a:t>
            </a:r>
            <a:r>
              <a:rPr sz="2200" spc="-20" dirty="0">
                <a:latin typeface="Calibri"/>
                <a:cs typeface="Calibri"/>
              </a:rPr>
              <a:t>may </a:t>
            </a:r>
            <a:r>
              <a:rPr sz="2200" spc="-10" dirty="0">
                <a:latin typeface="Calibri"/>
                <a:cs typeface="Calibri"/>
              </a:rPr>
              <a:t>cause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branch </a:t>
            </a:r>
            <a:r>
              <a:rPr sz="2200" spc="-5" dirty="0">
                <a:latin typeface="Calibri"/>
                <a:cs typeface="Calibri"/>
              </a:rPr>
              <a:t>out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sequence.</a:t>
            </a:r>
            <a:endParaRPr sz="2200">
              <a:latin typeface="Calibri"/>
              <a:cs typeface="Calibri"/>
            </a:endParaRPr>
          </a:p>
          <a:p>
            <a:pPr marL="355600" marR="7620" indent="-342900" algn="just">
              <a:lnSpc>
                <a:spcPts val="238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 this </a:t>
            </a:r>
            <a:r>
              <a:rPr sz="2200" spc="-10" dirty="0">
                <a:latin typeface="Calibri"/>
                <a:cs typeface="Calibri"/>
              </a:rPr>
              <a:t>case pipeline must </a:t>
            </a:r>
            <a:r>
              <a:rPr sz="2200" dirty="0">
                <a:latin typeface="Calibri"/>
                <a:cs typeface="Calibri"/>
              </a:rPr>
              <a:t>be </a:t>
            </a:r>
            <a:r>
              <a:rPr sz="2200" spc="-5" dirty="0">
                <a:latin typeface="Calibri"/>
                <a:cs typeface="Calibri"/>
              </a:rPr>
              <a:t>emptied and all </a:t>
            </a:r>
            <a:r>
              <a:rPr sz="2200" spc="-10" dirty="0">
                <a:latin typeface="Calibri"/>
                <a:cs typeface="Calibri"/>
              </a:rPr>
              <a:t>instructions that </a:t>
            </a:r>
            <a:r>
              <a:rPr sz="2200" spc="-20" dirty="0">
                <a:latin typeface="Calibri"/>
                <a:cs typeface="Calibri"/>
              </a:rPr>
              <a:t>have </a:t>
            </a:r>
            <a:r>
              <a:rPr sz="2200" spc="-5" dirty="0">
                <a:latin typeface="Calibri"/>
                <a:cs typeface="Calibri"/>
              </a:rPr>
              <a:t>been  </a:t>
            </a:r>
            <a:r>
              <a:rPr sz="2200" spc="-10" dirty="0">
                <a:latin typeface="Calibri"/>
                <a:cs typeface="Calibri"/>
              </a:rPr>
              <a:t>read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memory </a:t>
            </a:r>
            <a:r>
              <a:rPr sz="2200" spc="-15" dirty="0">
                <a:latin typeface="Calibri"/>
                <a:cs typeface="Calibri"/>
              </a:rPr>
              <a:t>after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branch </a:t>
            </a:r>
            <a:r>
              <a:rPr sz="2200" spc="-5" dirty="0">
                <a:latin typeface="Calibri"/>
                <a:cs typeface="Calibri"/>
              </a:rPr>
              <a:t>instruction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5" dirty="0">
                <a:latin typeface="Calibri"/>
                <a:cs typeface="Calibri"/>
              </a:rPr>
              <a:t>be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discarded.</a:t>
            </a:r>
            <a:endParaRPr sz="2200">
              <a:latin typeface="Calibri"/>
              <a:cs typeface="Calibri"/>
            </a:endParaRPr>
          </a:p>
          <a:p>
            <a:pPr marL="355600" marR="7620" indent="-342900" algn="just">
              <a:lnSpc>
                <a:spcPts val="2380"/>
              </a:lnSpc>
              <a:spcBef>
                <a:spcPts val="525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Consider a </a:t>
            </a:r>
            <a:r>
              <a:rPr sz="2200" spc="-10" dirty="0">
                <a:latin typeface="Calibri"/>
                <a:cs typeface="Calibri"/>
              </a:rPr>
              <a:t>computer </a:t>
            </a:r>
            <a:r>
              <a:rPr sz="2200" spc="-5" dirty="0">
                <a:latin typeface="Calibri"/>
                <a:cs typeface="Calibri"/>
              </a:rPr>
              <a:t>with an </a:t>
            </a:r>
            <a:r>
              <a:rPr sz="2200" spc="-10" dirty="0">
                <a:latin typeface="Calibri"/>
                <a:cs typeface="Calibri"/>
              </a:rPr>
              <a:t>instruction </a:t>
            </a:r>
            <a:r>
              <a:rPr sz="2200" spc="-25" dirty="0">
                <a:latin typeface="Calibri"/>
                <a:cs typeface="Calibri"/>
              </a:rPr>
              <a:t>fetch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execution unit’s  </a:t>
            </a:r>
            <a:r>
              <a:rPr sz="2200" spc="-10" dirty="0">
                <a:latin typeface="Calibri"/>
                <a:cs typeface="Calibri"/>
              </a:rPr>
              <a:t>designed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provide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spc="-10" dirty="0">
                <a:latin typeface="Calibri"/>
                <a:cs typeface="Calibri"/>
              </a:rPr>
              <a:t>segment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pipeline.</a:t>
            </a:r>
            <a:endParaRPr sz="2200">
              <a:latin typeface="Calibri"/>
              <a:cs typeface="Calibri"/>
            </a:endParaRPr>
          </a:p>
          <a:p>
            <a:pPr marL="355600" marR="6350" indent="-342900" algn="just">
              <a:lnSpc>
                <a:spcPts val="2380"/>
              </a:lnSpc>
              <a:spcBef>
                <a:spcPts val="525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instruction </a:t>
            </a:r>
            <a:r>
              <a:rPr sz="2200" spc="-20" dirty="0">
                <a:latin typeface="Calibri"/>
                <a:cs typeface="Calibri"/>
              </a:rPr>
              <a:t>fetch </a:t>
            </a:r>
            <a:r>
              <a:rPr sz="2200" spc="-5" dirty="0">
                <a:latin typeface="Calibri"/>
                <a:cs typeface="Calibri"/>
              </a:rPr>
              <a:t>segment is </a:t>
            </a:r>
            <a:r>
              <a:rPr sz="2200" spc="-10" dirty="0">
                <a:latin typeface="Calibri"/>
                <a:cs typeface="Calibri"/>
              </a:rPr>
              <a:t>implemented by </a:t>
            </a:r>
            <a:r>
              <a:rPr sz="2200" spc="-5" dirty="0">
                <a:latin typeface="Calibri"/>
                <a:cs typeface="Calibri"/>
              </a:rPr>
              <a:t>means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FIFO </a:t>
            </a:r>
            <a:r>
              <a:rPr sz="2200" spc="-15" dirty="0">
                <a:latin typeface="Calibri"/>
                <a:cs typeface="Calibri"/>
              </a:rPr>
              <a:t>buffer  </a:t>
            </a:r>
            <a:r>
              <a:rPr sz="2200" spc="-5" dirty="0">
                <a:latin typeface="Calibri"/>
                <a:cs typeface="Calibri"/>
              </a:rPr>
              <a:t>which </a:t>
            </a:r>
            <a:r>
              <a:rPr sz="2200" spc="-15" dirty="0">
                <a:latin typeface="Calibri"/>
                <a:cs typeface="Calibri"/>
              </a:rPr>
              <a:t>forms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queue </a:t>
            </a:r>
            <a:r>
              <a:rPr sz="2200" spc="-15" dirty="0">
                <a:latin typeface="Calibri"/>
                <a:cs typeface="Calibri"/>
              </a:rPr>
              <a:t>rather </a:t>
            </a:r>
            <a:r>
              <a:rPr sz="2200" spc="-5" dirty="0">
                <a:latin typeface="Calibri"/>
                <a:cs typeface="Calibri"/>
              </a:rPr>
              <a:t>than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stack.</a:t>
            </a:r>
            <a:endParaRPr sz="2200">
              <a:latin typeface="Calibri"/>
              <a:cs typeface="Calibri"/>
            </a:endParaRPr>
          </a:p>
          <a:p>
            <a:pPr marL="355600" marR="7620" indent="-342900" algn="just">
              <a:lnSpc>
                <a:spcPts val="2380"/>
              </a:lnSpc>
              <a:spcBef>
                <a:spcPts val="525"/>
              </a:spcBef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Whenever </a:t>
            </a:r>
            <a:r>
              <a:rPr sz="2200" spc="-15" dirty="0">
                <a:latin typeface="Calibri"/>
                <a:cs typeface="Calibri"/>
              </a:rPr>
              <a:t>execution </a:t>
            </a:r>
            <a:r>
              <a:rPr sz="2200" spc="-5" dirty="0">
                <a:latin typeface="Calibri"/>
                <a:cs typeface="Calibri"/>
              </a:rPr>
              <a:t>unit is not using </a:t>
            </a:r>
            <a:r>
              <a:rPr sz="2200" spc="-25" dirty="0">
                <a:latin typeface="Calibri"/>
                <a:cs typeface="Calibri"/>
              </a:rPr>
              <a:t>memory, </a:t>
            </a:r>
            <a:r>
              <a:rPr sz="2200" spc="-15" dirty="0">
                <a:latin typeface="Calibri"/>
                <a:cs typeface="Calibri"/>
              </a:rPr>
              <a:t>control </a:t>
            </a:r>
            <a:r>
              <a:rPr sz="2200" spc="-10" dirty="0">
                <a:latin typeface="Calibri"/>
                <a:cs typeface="Calibri"/>
              </a:rPr>
              <a:t>increments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5" dirty="0">
                <a:latin typeface="Calibri"/>
                <a:cs typeface="Calibri"/>
              </a:rPr>
              <a:t>program counter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uses </a:t>
            </a:r>
            <a:r>
              <a:rPr sz="2200" spc="-5" dirty="0">
                <a:latin typeface="Calibri"/>
                <a:cs typeface="Calibri"/>
              </a:rPr>
              <a:t>its </a:t>
            </a:r>
            <a:r>
              <a:rPr sz="2200" spc="-10" dirty="0">
                <a:latin typeface="Calibri"/>
                <a:cs typeface="Calibri"/>
              </a:rPr>
              <a:t>address value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read consecutive  </a:t>
            </a:r>
            <a:r>
              <a:rPr sz="2200" spc="-5" dirty="0">
                <a:latin typeface="Calibri"/>
                <a:cs typeface="Calibri"/>
              </a:rPr>
              <a:t>instructions </a:t>
            </a:r>
            <a:r>
              <a:rPr sz="2200" spc="-15" dirty="0">
                <a:latin typeface="Calibri"/>
                <a:cs typeface="Calibri"/>
              </a:rPr>
              <a:t>from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memory.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INSTRUCTION</a:t>
            </a:r>
            <a:r>
              <a:rPr spc="-75" dirty="0"/>
              <a:t> </a:t>
            </a:r>
            <a:r>
              <a:rPr spc="-5" dirty="0"/>
              <a:t>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39317"/>
            <a:ext cx="8683625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Computer </a:t>
            </a:r>
            <a:r>
              <a:rPr sz="2000" dirty="0">
                <a:latin typeface="Calibri"/>
                <a:cs typeface="Calibri"/>
              </a:rPr>
              <a:t>with </a:t>
            </a:r>
            <a:r>
              <a:rPr sz="2000" spc="-10" dirty="0">
                <a:latin typeface="Calibri"/>
                <a:cs typeface="Calibri"/>
              </a:rPr>
              <a:t>complex </a:t>
            </a:r>
            <a:r>
              <a:rPr sz="2000" dirty="0">
                <a:latin typeface="Calibri"/>
                <a:cs typeface="Calibri"/>
              </a:rPr>
              <a:t>instructions </a:t>
            </a:r>
            <a:r>
              <a:rPr sz="2000" spc="-10" dirty="0">
                <a:latin typeface="Calibri"/>
                <a:cs typeface="Calibri"/>
              </a:rPr>
              <a:t>require </a:t>
            </a:r>
            <a:r>
              <a:rPr sz="2000" spc="-5" dirty="0">
                <a:latin typeface="Calibri"/>
                <a:cs typeface="Calibri"/>
              </a:rPr>
              <a:t>other phases </a:t>
            </a:r>
            <a:r>
              <a:rPr sz="2000" dirty="0">
                <a:latin typeface="Calibri"/>
                <a:cs typeface="Calibri"/>
              </a:rPr>
              <a:t>in addition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20" dirty="0">
                <a:latin typeface="Calibri"/>
                <a:cs typeface="Calibri"/>
              </a:rPr>
              <a:t>fetch </a:t>
            </a:r>
            <a:r>
              <a:rPr sz="2000" spc="-5" dirty="0">
                <a:latin typeface="Calibri"/>
                <a:cs typeface="Calibri"/>
              </a:rPr>
              <a:t>and </a:t>
            </a:r>
            <a:r>
              <a:rPr sz="2000" spc="-20" dirty="0">
                <a:latin typeface="Calibri"/>
                <a:cs typeface="Calibri"/>
              </a:rPr>
              <a:t>execute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process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instruction </a:t>
            </a:r>
            <a:r>
              <a:rPr sz="2000" spc="-20" dirty="0">
                <a:latin typeface="Calibri"/>
                <a:cs typeface="Calibri"/>
              </a:rPr>
              <a:t>completely, </a:t>
            </a:r>
            <a:r>
              <a:rPr sz="2000" spc="-5" dirty="0">
                <a:latin typeface="Calibri"/>
                <a:cs typeface="Calibri"/>
              </a:rPr>
              <a:t>which </a:t>
            </a:r>
            <a:r>
              <a:rPr sz="2000" spc="-10" dirty="0">
                <a:latin typeface="Calibri"/>
                <a:cs typeface="Calibri"/>
              </a:rPr>
              <a:t>are given </a:t>
            </a:r>
            <a:r>
              <a:rPr sz="2000" dirty="0">
                <a:latin typeface="Calibri"/>
                <a:cs typeface="Calibri"/>
              </a:rPr>
              <a:t>as  </a:t>
            </a:r>
            <a:r>
              <a:rPr sz="2000" spc="-15" dirty="0">
                <a:latin typeface="Calibri"/>
                <a:cs typeface="Calibri"/>
              </a:rPr>
              <a:t>follows: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606041"/>
            <a:ext cx="8680450" cy="402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0" indent="-342900">
              <a:lnSpc>
                <a:spcPct val="100000"/>
              </a:lnSpc>
              <a:buAutoNum type="arabicPeriod"/>
              <a:tabLst>
                <a:tab pos="812800" algn="l"/>
                <a:tab pos="813435" algn="l"/>
              </a:tabLst>
            </a:pPr>
            <a:r>
              <a:rPr sz="1600" spc="-15" dirty="0">
                <a:latin typeface="Calibri"/>
                <a:cs typeface="Calibri"/>
              </a:rPr>
              <a:t>Fetch </a:t>
            </a:r>
            <a:r>
              <a:rPr sz="1600" spc="-5" dirty="0">
                <a:latin typeface="Calibri"/>
                <a:cs typeface="Calibri"/>
              </a:rPr>
              <a:t>the instruction </a:t>
            </a:r>
            <a:r>
              <a:rPr sz="1600" spc="-15" dirty="0">
                <a:latin typeface="Calibri"/>
                <a:cs typeface="Calibri"/>
              </a:rPr>
              <a:t>from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memory</a:t>
            </a:r>
            <a:endParaRPr sz="16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384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spc="-10" dirty="0">
                <a:latin typeface="Calibri"/>
                <a:cs typeface="Calibri"/>
              </a:rPr>
              <a:t>Decode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instruction</a:t>
            </a:r>
            <a:endParaRPr sz="16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spc="-5" dirty="0">
                <a:latin typeface="Calibri"/>
                <a:cs typeface="Calibri"/>
              </a:rPr>
              <a:t>Calculate the </a:t>
            </a:r>
            <a:r>
              <a:rPr sz="1600" spc="-10" dirty="0">
                <a:latin typeface="Calibri"/>
                <a:cs typeface="Calibri"/>
              </a:rPr>
              <a:t>effective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address</a:t>
            </a:r>
            <a:endParaRPr sz="16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spc="-15" dirty="0">
                <a:latin typeface="Calibri"/>
                <a:cs typeface="Calibri"/>
              </a:rPr>
              <a:t>Fetch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operands </a:t>
            </a:r>
            <a:r>
              <a:rPr sz="1600" spc="-15" dirty="0">
                <a:latin typeface="Calibri"/>
                <a:cs typeface="Calibri"/>
              </a:rPr>
              <a:t>from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memory</a:t>
            </a:r>
            <a:endParaRPr sz="16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384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spc="-15" dirty="0">
                <a:latin typeface="Calibri"/>
                <a:cs typeface="Calibri"/>
              </a:rPr>
              <a:t>Execute </a:t>
            </a:r>
            <a:r>
              <a:rPr sz="1600" spc="-5" dirty="0">
                <a:latin typeface="Calibri"/>
                <a:cs typeface="Calibri"/>
              </a:rPr>
              <a:t>the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instruction</a:t>
            </a:r>
            <a:endParaRPr sz="160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384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spc="-15" dirty="0">
                <a:latin typeface="Calibri"/>
                <a:cs typeface="Calibri"/>
              </a:rPr>
              <a:t>Store </a:t>
            </a:r>
            <a:r>
              <a:rPr sz="1600" spc="-5" dirty="0">
                <a:latin typeface="Calibri"/>
                <a:cs typeface="Calibri"/>
              </a:rPr>
              <a:t>the </a:t>
            </a:r>
            <a:r>
              <a:rPr sz="1600" spc="-10" dirty="0">
                <a:latin typeface="Calibri"/>
                <a:cs typeface="Calibri"/>
              </a:rPr>
              <a:t>result </a:t>
            </a:r>
            <a:r>
              <a:rPr sz="1600" dirty="0">
                <a:latin typeface="Calibri"/>
                <a:cs typeface="Calibri"/>
              </a:rPr>
              <a:t>in </a:t>
            </a:r>
            <a:r>
              <a:rPr sz="1600" spc="-15" dirty="0">
                <a:latin typeface="Calibri"/>
                <a:cs typeface="Calibri"/>
              </a:rPr>
              <a:t>proper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place.</a:t>
            </a:r>
            <a:endParaRPr sz="1600">
              <a:latin typeface="Calibri"/>
              <a:cs typeface="Calibri"/>
            </a:endParaRPr>
          </a:p>
          <a:p>
            <a:pPr marL="413384" indent="-34290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2000" dirty="0">
                <a:latin typeface="Calibri"/>
                <a:cs typeface="Calibri"/>
              </a:rPr>
              <a:t>But </a:t>
            </a:r>
            <a:r>
              <a:rPr sz="2000" spc="-5" dirty="0">
                <a:latin typeface="Calibri"/>
                <a:cs typeface="Calibri"/>
              </a:rPr>
              <a:t>there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certain difficulties that will </a:t>
            </a:r>
            <a:r>
              <a:rPr sz="2000" spc="-15" dirty="0">
                <a:latin typeface="Calibri"/>
                <a:cs typeface="Calibri"/>
              </a:rPr>
              <a:t>prevent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instruction pipeline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like</a:t>
            </a:r>
            <a:endParaRPr sz="2000">
              <a:latin typeface="Calibri"/>
              <a:cs typeface="Calibri"/>
            </a:endParaRPr>
          </a:p>
          <a:p>
            <a:pPr marL="812800" lvl="1" indent="-285115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812800" algn="l"/>
                <a:tab pos="813435" algn="l"/>
              </a:tabLst>
            </a:pPr>
            <a:r>
              <a:rPr sz="1600" spc="-15" dirty="0">
                <a:latin typeface="Calibri"/>
                <a:cs typeface="Calibri"/>
              </a:rPr>
              <a:t>Different </a:t>
            </a:r>
            <a:r>
              <a:rPr sz="1600" spc="-10" dirty="0">
                <a:latin typeface="Calibri"/>
                <a:cs typeface="Calibri"/>
              </a:rPr>
              <a:t>segments </a:t>
            </a:r>
            <a:r>
              <a:rPr sz="1600" spc="-15" dirty="0">
                <a:latin typeface="Calibri"/>
                <a:cs typeface="Calibri"/>
              </a:rPr>
              <a:t>may </a:t>
            </a:r>
            <a:r>
              <a:rPr sz="1600" spc="-20" dirty="0">
                <a:latin typeface="Calibri"/>
                <a:cs typeface="Calibri"/>
              </a:rPr>
              <a:t>take </a:t>
            </a:r>
            <a:r>
              <a:rPr sz="1600" spc="-15" dirty="0">
                <a:latin typeface="Calibri"/>
                <a:cs typeface="Calibri"/>
              </a:rPr>
              <a:t>different </a:t>
            </a:r>
            <a:r>
              <a:rPr sz="1600" spc="-5" dirty="0">
                <a:latin typeface="Calibri"/>
                <a:cs typeface="Calibri"/>
              </a:rPr>
              <a:t>times </a:t>
            </a:r>
            <a:r>
              <a:rPr sz="1600" spc="-10" dirty="0">
                <a:latin typeface="Calibri"/>
                <a:cs typeface="Calibri"/>
              </a:rPr>
              <a:t>to </a:t>
            </a:r>
            <a:r>
              <a:rPr sz="1600" spc="-15" dirty="0">
                <a:latin typeface="Calibri"/>
                <a:cs typeface="Calibri"/>
              </a:rPr>
              <a:t>operate </a:t>
            </a:r>
            <a:r>
              <a:rPr sz="1600" spc="-5" dirty="0">
                <a:latin typeface="Calibri"/>
                <a:cs typeface="Calibri"/>
              </a:rPr>
              <a:t>on the </a:t>
            </a:r>
            <a:r>
              <a:rPr sz="1600" spc="-10" dirty="0">
                <a:latin typeface="Calibri"/>
                <a:cs typeface="Calibri"/>
              </a:rPr>
              <a:t>incoming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information.</a:t>
            </a:r>
            <a:endParaRPr sz="1600">
              <a:latin typeface="Calibri"/>
              <a:cs typeface="Calibri"/>
            </a:endParaRPr>
          </a:p>
          <a:p>
            <a:pPr marL="812800" lvl="1" indent="-285115">
              <a:lnSpc>
                <a:spcPct val="100000"/>
              </a:lnSpc>
              <a:spcBef>
                <a:spcPts val="380"/>
              </a:spcBef>
              <a:buFont typeface="Arial"/>
              <a:buChar char="–"/>
              <a:tabLst>
                <a:tab pos="812800" algn="l"/>
                <a:tab pos="813435" algn="l"/>
              </a:tabLst>
            </a:pPr>
            <a:r>
              <a:rPr sz="1600" spc="-10" dirty="0">
                <a:latin typeface="Calibri"/>
                <a:cs typeface="Calibri"/>
              </a:rPr>
              <a:t>Some segments </a:t>
            </a:r>
            <a:r>
              <a:rPr sz="1600" spc="-15" dirty="0">
                <a:latin typeface="Calibri"/>
                <a:cs typeface="Calibri"/>
              </a:rPr>
              <a:t>are </a:t>
            </a:r>
            <a:r>
              <a:rPr sz="1600" spc="-10" dirty="0">
                <a:latin typeface="Calibri"/>
                <a:cs typeface="Calibri"/>
              </a:rPr>
              <a:t>skipped </a:t>
            </a:r>
            <a:r>
              <a:rPr sz="1600" spc="-15" dirty="0">
                <a:latin typeface="Calibri"/>
                <a:cs typeface="Calibri"/>
              </a:rPr>
              <a:t>for </a:t>
            </a:r>
            <a:r>
              <a:rPr sz="1600" spc="-10" dirty="0">
                <a:latin typeface="Calibri"/>
                <a:cs typeface="Calibri"/>
              </a:rPr>
              <a:t>certain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operations</a:t>
            </a:r>
            <a:endParaRPr sz="16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Design of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instruction pipeline is </a:t>
            </a:r>
            <a:r>
              <a:rPr sz="2000" spc="-10" dirty="0">
                <a:latin typeface="Calibri"/>
                <a:cs typeface="Calibri"/>
              </a:rPr>
              <a:t>most efficient </a:t>
            </a:r>
            <a:r>
              <a:rPr sz="2000" spc="-5" dirty="0">
                <a:latin typeface="Calibri"/>
                <a:cs typeface="Calibri"/>
              </a:rPr>
              <a:t>if the instruction cycle is  divided </a:t>
            </a:r>
            <a:r>
              <a:rPr sz="2000" spc="-15" dirty="0">
                <a:latin typeface="Calibri"/>
                <a:cs typeface="Calibri"/>
              </a:rPr>
              <a:t>into </a:t>
            </a:r>
            <a:r>
              <a:rPr sz="2000" spc="-5" dirty="0">
                <a:latin typeface="Calibri"/>
                <a:cs typeface="Calibri"/>
              </a:rPr>
              <a:t>segments of </a:t>
            </a:r>
            <a:r>
              <a:rPr sz="2000" dirty="0">
                <a:latin typeface="Calibri"/>
                <a:cs typeface="Calibri"/>
              </a:rPr>
              <a:t>equal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duration.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following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fig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shows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how</a:t>
            </a:r>
            <a:r>
              <a:rPr sz="2000" spc="1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instruction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cycle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CPU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can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processed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with a </a:t>
            </a:r>
            <a:r>
              <a:rPr sz="2000" spc="-10" dirty="0">
                <a:latin typeface="Calibri"/>
                <a:cs typeface="Calibri"/>
              </a:rPr>
              <a:t>four </a:t>
            </a:r>
            <a:r>
              <a:rPr sz="2000" spc="-5" dirty="0">
                <a:latin typeface="Calibri"/>
                <a:cs typeface="Calibri"/>
              </a:rPr>
              <a:t>segment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pipeline.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INSTRUCTION</a:t>
            </a:r>
            <a:r>
              <a:rPr spc="-75" dirty="0"/>
              <a:t> </a:t>
            </a:r>
            <a:r>
              <a:rPr spc="-5" dirty="0"/>
              <a:t>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96434" y="818037"/>
            <a:ext cx="13963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0" marR="5080" indent="-140335">
              <a:lnSpc>
                <a:spcPct val="65300"/>
              </a:lnSpc>
            </a:pPr>
            <a:r>
              <a:rPr sz="1600" spc="-5" dirty="0">
                <a:latin typeface="Times New Roman"/>
                <a:cs typeface="Times New Roman"/>
              </a:rPr>
              <a:t>Fetch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instruction  from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memory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6513" y="1488282"/>
            <a:ext cx="1565275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77200"/>
              </a:lnSpc>
            </a:pPr>
            <a:r>
              <a:rPr sz="1600" spc="-5" dirty="0">
                <a:latin typeface="Times New Roman"/>
                <a:cs typeface="Times New Roman"/>
              </a:rPr>
              <a:t>Decode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instruction  and calculate  effective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address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2669" y="2356230"/>
            <a:ext cx="70167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Branch?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0320" y="2959861"/>
            <a:ext cx="1181735" cy="41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>
              <a:lnSpc>
                <a:spcPts val="1570"/>
              </a:lnSpc>
            </a:pPr>
            <a:r>
              <a:rPr sz="1600" spc="-5" dirty="0">
                <a:latin typeface="Times New Roman"/>
                <a:cs typeface="Times New Roman"/>
              </a:rPr>
              <a:t>Fetch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operand  from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memory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8296" y="3662298"/>
            <a:ext cx="159956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Execute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instruction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4790" y="4392548"/>
            <a:ext cx="82550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Interrupt?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3022" y="4338954"/>
            <a:ext cx="756920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55">
              <a:lnSpc>
                <a:spcPts val="1700"/>
              </a:lnSpc>
            </a:pPr>
            <a:r>
              <a:rPr sz="1600" spc="-5" dirty="0">
                <a:latin typeface="Times New Roman"/>
                <a:cs typeface="Times New Roman"/>
              </a:rPr>
              <a:t>Interrupt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00"/>
              </a:lnSpc>
            </a:pPr>
            <a:r>
              <a:rPr sz="1600" dirty="0">
                <a:latin typeface="Times New Roman"/>
                <a:cs typeface="Times New Roman"/>
              </a:rPr>
              <a:t>handling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43657" y="5605068"/>
            <a:ext cx="96837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Empty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pipe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00447" y="1411541"/>
            <a:ext cx="2194560" cy="669925"/>
          </a:xfrm>
          <a:custGeom>
            <a:avLst/>
            <a:gdLst/>
            <a:ahLst/>
            <a:cxnLst/>
            <a:rect l="l" t="t" r="r" b="b"/>
            <a:pathLst>
              <a:path w="2194559" h="669925">
                <a:moveTo>
                  <a:pt x="0" y="669861"/>
                </a:moveTo>
                <a:lnTo>
                  <a:pt x="2194179" y="669861"/>
                </a:lnTo>
                <a:lnTo>
                  <a:pt x="2194179" y="0"/>
                </a:lnTo>
                <a:lnTo>
                  <a:pt x="0" y="0"/>
                </a:lnTo>
                <a:lnTo>
                  <a:pt x="0" y="66986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14415" y="1295146"/>
            <a:ext cx="133985" cy="127635"/>
          </a:xfrm>
          <a:custGeom>
            <a:avLst/>
            <a:gdLst/>
            <a:ahLst/>
            <a:cxnLst/>
            <a:rect l="l" t="t" r="r" b="b"/>
            <a:pathLst>
              <a:path w="133985" h="127634">
                <a:moveTo>
                  <a:pt x="67818" y="0"/>
                </a:moveTo>
                <a:lnTo>
                  <a:pt x="50280" y="644"/>
                </a:lnTo>
                <a:lnTo>
                  <a:pt x="33147" y="2698"/>
                </a:lnTo>
                <a:lnTo>
                  <a:pt x="16311" y="6143"/>
                </a:lnTo>
                <a:lnTo>
                  <a:pt x="0" y="10921"/>
                </a:lnTo>
                <a:lnTo>
                  <a:pt x="67818" y="127634"/>
                </a:lnTo>
                <a:lnTo>
                  <a:pt x="133858" y="10413"/>
                </a:lnTo>
                <a:lnTo>
                  <a:pt x="117949" y="5840"/>
                </a:lnTo>
                <a:lnTo>
                  <a:pt x="101552" y="2587"/>
                </a:lnTo>
                <a:lnTo>
                  <a:pt x="84798" y="644"/>
                </a:lnTo>
                <a:lnTo>
                  <a:pt x="678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79059" y="1187577"/>
            <a:ext cx="0" cy="109855"/>
          </a:xfrm>
          <a:custGeom>
            <a:avLst/>
            <a:gdLst/>
            <a:ahLst/>
            <a:cxnLst/>
            <a:rect l="l" t="t" r="r" b="b"/>
            <a:pathLst>
              <a:path h="109855">
                <a:moveTo>
                  <a:pt x="0" y="10972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9620" y="739508"/>
            <a:ext cx="2194560" cy="441325"/>
          </a:xfrm>
          <a:custGeom>
            <a:avLst/>
            <a:gdLst/>
            <a:ahLst/>
            <a:cxnLst/>
            <a:rect l="l" t="t" r="r" b="b"/>
            <a:pathLst>
              <a:path w="2194559" h="441325">
                <a:moveTo>
                  <a:pt x="0" y="441337"/>
                </a:moveTo>
                <a:lnTo>
                  <a:pt x="2194179" y="441337"/>
                </a:lnTo>
                <a:lnTo>
                  <a:pt x="2194179" y="0"/>
                </a:lnTo>
                <a:lnTo>
                  <a:pt x="0" y="0"/>
                </a:lnTo>
                <a:lnTo>
                  <a:pt x="0" y="4413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5116" y="2137410"/>
            <a:ext cx="136525" cy="125730"/>
          </a:xfrm>
          <a:custGeom>
            <a:avLst/>
            <a:gdLst/>
            <a:ahLst/>
            <a:cxnLst/>
            <a:rect l="l" t="t" r="r" b="b"/>
            <a:pathLst>
              <a:path w="136525" h="125730">
                <a:moveTo>
                  <a:pt x="69087" y="0"/>
                </a:moveTo>
                <a:lnTo>
                  <a:pt x="51327" y="708"/>
                </a:lnTo>
                <a:lnTo>
                  <a:pt x="33782" y="2809"/>
                </a:lnTo>
                <a:lnTo>
                  <a:pt x="16617" y="6268"/>
                </a:lnTo>
                <a:lnTo>
                  <a:pt x="0" y="11049"/>
                </a:lnTo>
                <a:lnTo>
                  <a:pt x="69087" y="125475"/>
                </a:lnTo>
                <a:lnTo>
                  <a:pt x="136271" y="10413"/>
                </a:lnTo>
                <a:lnTo>
                  <a:pt x="120076" y="5893"/>
                </a:lnTo>
                <a:lnTo>
                  <a:pt x="103393" y="2635"/>
                </a:lnTo>
                <a:lnTo>
                  <a:pt x="86354" y="662"/>
                </a:lnTo>
                <a:lnTo>
                  <a:pt x="69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97473" y="2090420"/>
            <a:ext cx="0" cy="60960"/>
          </a:xfrm>
          <a:custGeom>
            <a:avLst/>
            <a:gdLst/>
            <a:ahLst/>
            <a:cxnLst/>
            <a:rect l="l" t="t" r="r" b="b"/>
            <a:pathLst>
              <a:path h="60960">
                <a:moveTo>
                  <a:pt x="0" y="60451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87519" y="2267330"/>
            <a:ext cx="897890" cy="227965"/>
          </a:xfrm>
          <a:custGeom>
            <a:avLst/>
            <a:gdLst/>
            <a:ahLst/>
            <a:cxnLst/>
            <a:rect l="l" t="t" r="r" b="b"/>
            <a:pathLst>
              <a:path w="897889" h="227964">
                <a:moveTo>
                  <a:pt x="897381" y="0"/>
                </a:moveTo>
                <a:lnTo>
                  <a:pt x="0" y="22745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89346" y="2494788"/>
            <a:ext cx="899794" cy="227329"/>
          </a:xfrm>
          <a:custGeom>
            <a:avLst/>
            <a:gdLst/>
            <a:ahLst/>
            <a:cxnLst/>
            <a:rect l="l" t="t" r="r" b="b"/>
            <a:pathLst>
              <a:path w="899795" h="227330">
                <a:moveTo>
                  <a:pt x="899668" y="0"/>
                </a:moveTo>
                <a:lnTo>
                  <a:pt x="0" y="2273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89346" y="2267330"/>
            <a:ext cx="899794" cy="227965"/>
          </a:xfrm>
          <a:custGeom>
            <a:avLst/>
            <a:gdLst/>
            <a:ahLst/>
            <a:cxnLst/>
            <a:rect l="l" t="t" r="r" b="b"/>
            <a:pathLst>
              <a:path w="899795" h="227964">
                <a:moveTo>
                  <a:pt x="0" y="0"/>
                </a:moveTo>
                <a:lnTo>
                  <a:pt x="899668" y="22745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87519" y="2494788"/>
            <a:ext cx="897890" cy="227329"/>
          </a:xfrm>
          <a:custGeom>
            <a:avLst/>
            <a:gdLst/>
            <a:ahLst/>
            <a:cxnLst/>
            <a:rect l="l" t="t" r="r" b="b"/>
            <a:pathLst>
              <a:path w="897889" h="227330">
                <a:moveTo>
                  <a:pt x="0" y="0"/>
                </a:moveTo>
                <a:lnTo>
                  <a:pt x="897381" y="2273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25846" y="2822955"/>
            <a:ext cx="132080" cy="128270"/>
          </a:xfrm>
          <a:custGeom>
            <a:avLst/>
            <a:gdLst/>
            <a:ahLst/>
            <a:cxnLst/>
            <a:rect l="l" t="t" r="r" b="b"/>
            <a:pathLst>
              <a:path w="132079" h="128269">
                <a:moveTo>
                  <a:pt x="67690" y="0"/>
                </a:moveTo>
                <a:lnTo>
                  <a:pt x="50309" y="730"/>
                </a:lnTo>
                <a:lnTo>
                  <a:pt x="33131" y="2889"/>
                </a:lnTo>
                <a:lnTo>
                  <a:pt x="16309" y="6429"/>
                </a:lnTo>
                <a:lnTo>
                  <a:pt x="0" y="11303"/>
                </a:lnTo>
                <a:lnTo>
                  <a:pt x="67690" y="127762"/>
                </a:lnTo>
                <a:lnTo>
                  <a:pt x="131699" y="10160"/>
                </a:lnTo>
                <a:lnTo>
                  <a:pt x="116268" y="5732"/>
                </a:lnTo>
                <a:lnTo>
                  <a:pt x="100361" y="2555"/>
                </a:lnTo>
                <a:lnTo>
                  <a:pt x="84121" y="640"/>
                </a:lnTo>
                <a:lnTo>
                  <a:pt x="67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18863" y="2934957"/>
            <a:ext cx="2196465" cy="441325"/>
          </a:xfrm>
          <a:custGeom>
            <a:avLst/>
            <a:gdLst/>
            <a:ahLst/>
            <a:cxnLst/>
            <a:rect l="l" t="t" r="r" b="b"/>
            <a:pathLst>
              <a:path w="2196465" h="441325">
                <a:moveTo>
                  <a:pt x="0" y="441337"/>
                </a:moveTo>
                <a:lnTo>
                  <a:pt x="2196465" y="441337"/>
                </a:lnTo>
                <a:lnTo>
                  <a:pt x="2196465" y="0"/>
                </a:lnTo>
                <a:lnTo>
                  <a:pt x="0" y="0"/>
                </a:lnTo>
                <a:lnTo>
                  <a:pt x="0" y="4413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65215" y="3542157"/>
            <a:ext cx="133985" cy="125730"/>
          </a:xfrm>
          <a:custGeom>
            <a:avLst/>
            <a:gdLst/>
            <a:ahLst/>
            <a:cxnLst/>
            <a:rect l="l" t="t" r="r" b="b"/>
            <a:pathLst>
              <a:path w="133985" h="125729">
                <a:moveTo>
                  <a:pt x="68834" y="0"/>
                </a:moveTo>
                <a:lnTo>
                  <a:pt x="51095" y="708"/>
                </a:lnTo>
                <a:lnTo>
                  <a:pt x="33607" y="2809"/>
                </a:lnTo>
                <a:lnTo>
                  <a:pt x="16523" y="6268"/>
                </a:lnTo>
                <a:lnTo>
                  <a:pt x="0" y="11048"/>
                </a:lnTo>
                <a:lnTo>
                  <a:pt x="68834" y="125475"/>
                </a:lnTo>
                <a:lnTo>
                  <a:pt x="133858" y="9905"/>
                </a:lnTo>
                <a:lnTo>
                  <a:pt x="118161" y="5572"/>
                </a:lnTo>
                <a:lnTo>
                  <a:pt x="102012" y="2476"/>
                </a:lnTo>
                <a:lnTo>
                  <a:pt x="85530" y="619"/>
                </a:lnTo>
                <a:lnTo>
                  <a:pt x="688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720588" y="3387597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18592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18863" y="3669855"/>
            <a:ext cx="2196465" cy="295910"/>
          </a:xfrm>
          <a:custGeom>
            <a:avLst/>
            <a:gdLst/>
            <a:ahLst/>
            <a:cxnLst/>
            <a:rect l="l" t="t" r="r" b="b"/>
            <a:pathLst>
              <a:path w="2196465" h="295910">
                <a:moveTo>
                  <a:pt x="0" y="295719"/>
                </a:moveTo>
                <a:lnTo>
                  <a:pt x="2196465" y="295719"/>
                </a:lnTo>
                <a:lnTo>
                  <a:pt x="2196465" y="0"/>
                </a:lnTo>
                <a:lnTo>
                  <a:pt x="0" y="0"/>
                </a:lnTo>
                <a:lnTo>
                  <a:pt x="0" y="2957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72073" y="4196334"/>
            <a:ext cx="133985" cy="125730"/>
          </a:xfrm>
          <a:custGeom>
            <a:avLst/>
            <a:gdLst/>
            <a:ahLst/>
            <a:cxnLst/>
            <a:rect l="l" t="t" r="r" b="b"/>
            <a:pathLst>
              <a:path w="133985" h="125729">
                <a:moveTo>
                  <a:pt x="67945" y="0"/>
                </a:moveTo>
                <a:lnTo>
                  <a:pt x="50470" y="688"/>
                </a:lnTo>
                <a:lnTo>
                  <a:pt x="33210" y="2746"/>
                </a:lnTo>
                <a:lnTo>
                  <a:pt x="16331" y="6161"/>
                </a:lnTo>
                <a:lnTo>
                  <a:pt x="0" y="10922"/>
                </a:lnTo>
                <a:lnTo>
                  <a:pt x="67945" y="125476"/>
                </a:lnTo>
                <a:lnTo>
                  <a:pt x="133985" y="10414"/>
                </a:lnTo>
                <a:lnTo>
                  <a:pt x="118076" y="5893"/>
                </a:lnTo>
                <a:lnTo>
                  <a:pt x="101679" y="2635"/>
                </a:lnTo>
                <a:lnTo>
                  <a:pt x="84925" y="662"/>
                </a:lnTo>
                <a:lnTo>
                  <a:pt x="679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25159" y="397446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829047" y="4319523"/>
            <a:ext cx="899160" cy="228600"/>
          </a:xfrm>
          <a:custGeom>
            <a:avLst/>
            <a:gdLst/>
            <a:ahLst/>
            <a:cxnLst/>
            <a:rect l="l" t="t" r="r" b="b"/>
            <a:pathLst>
              <a:path w="899160" h="228600">
                <a:moveTo>
                  <a:pt x="898651" y="0"/>
                </a:moveTo>
                <a:lnTo>
                  <a:pt x="0" y="2284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29859" y="4547996"/>
            <a:ext cx="903605" cy="228600"/>
          </a:xfrm>
          <a:custGeom>
            <a:avLst/>
            <a:gdLst/>
            <a:ahLst/>
            <a:cxnLst/>
            <a:rect l="l" t="t" r="r" b="b"/>
            <a:pathLst>
              <a:path w="903604" h="228600">
                <a:moveTo>
                  <a:pt x="903096" y="0"/>
                </a:moveTo>
                <a:lnTo>
                  <a:pt x="0" y="2286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729859" y="4319523"/>
            <a:ext cx="903605" cy="228600"/>
          </a:xfrm>
          <a:custGeom>
            <a:avLst/>
            <a:gdLst/>
            <a:ahLst/>
            <a:cxnLst/>
            <a:rect l="l" t="t" r="r" b="b"/>
            <a:pathLst>
              <a:path w="903604" h="228600">
                <a:moveTo>
                  <a:pt x="0" y="0"/>
                </a:moveTo>
                <a:lnTo>
                  <a:pt x="903096" y="22847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29047" y="4547996"/>
            <a:ext cx="899160" cy="228600"/>
          </a:xfrm>
          <a:custGeom>
            <a:avLst/>
            <a:gdLst/>
            <a:ahLst/>
            <a:cxnLst/>
            <a:rect l="l" t="t" r="r" b="b"/>
            <a:pathLst>
              <a:path w="899160" h="228600">
                <a:moveTo>
                  <a:pt x="0" y="0"/>
                </a:moveTo>
                <a:lnTo>
                  <a:pt x="898651" y="2286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25159" y="477875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673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29859" y="5083428"/>
            <a:ext cx="1912620" cy="0"/>
          </a:xfrm>
          <a:custGeom>
            <a:avLst/>
            <a:gdLst/>
            <a:ahLst/>
            <a:cxnLst/>
            <a:rect l="l" t="t" r="r" b="b"/>
            <a:pathLst>
              <a:path w="1912620">
                <a:moveTo>
                  <a:pt x="0" y="0"/>
                </a:moveTo>
                <a:lnTo>
                  <a:pt x="19123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399538" y="4746752"/>
            <a:ext cx="3552825" cy="547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3502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no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600" spc="-5" dirty="0">
                <a:latin typeface="Times New Roman"/>
                <a:cs typeface="Times New Roman"/>
              </a:rPr>
              <a:t>Update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46778" y="4244720"/>
            <a:ext cx="29527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y</a:t>
            </a:r>
            <a:r>
              <a:rPr sz="1600" spc="-5" dirty="0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52035" y="2420873"/>
            <a:ext cx="29527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y</a:t>
            </a:r>
            <a:r>
              <a:rPr sz="1600" spc="-5" dirty="0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38621" y="2638171"/>
            <a:ext cx="22987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no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635240" y="470662"/>
            <a:ext cx="0" cy="4604385"/>
          </a:xfrm>
          <a:custGeom>
            <a:avLst/>
            <a:gdLst/>
            <a:ahLst/>
            <a:cxnLst/>
            <a:rect l="l" t="t" r="r" b="b"/>
            <a:pathLst>
              <a:path h="4604385">
                <a:moveTo>
                  <a:pt x="0" y="460387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198742" y="602869"/>
            <a:ext cx="133985" cy="123189"/>
          </a:xfrm>
          <a:custGeom>
            <a:avLst/>
            <a:gdLst/>
            <a:ahLst/>
            <a:cxnLst/>
            <a:rect l="l" t="t" r="r" b="b"/>
            <a:pathLst>
              <a:path w="133985" h="123190">
                <a:moveTo>
                  <a:pt x="67818" y="0"/>
                </a:moveTo>
                <a:lnTo>
                  <a:pt x="50363" y="686"/>
                </a:lnTo>
                <a:lnTo>
                  <a:pt x="33147" y="2730"/>
                </a:lnTo>
                <a:lnTo>
                  <a:pt x="16311" y="6107"/>
                </a:lnTo>
                <a:lnTo>
                  <a:pt x="0" y="10794"/>
                </a:lnTo>
                <a:lnTo>
                  <a:pt x="67818" y="123189"/>
                </a:lnTo>
                <a:lnTo>
                  <a:pt x="133858" y="10159"/>
                </a:lnTo>
                <a:lnTo>
                  <a:pt x="117949" y="5732"/>
                </a:lnTo>
                <a:lnTo>
                  <a:pt x="101552" y="2555"/>
                </a:lnTo>
                <a:lnTo>
                  <a:pt x="84798" y="640"/>
                </a:lnTo>
                <a:lnTo>
                  <a:pt x="678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61100" y="470662"/>
            <a:ext cx="0" cy="154940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154559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06975" y="602869"/>
            <a:ext cx="133985" cy="123189"/>
          </a:xfrm>
          <a:custGeom>
            <a:avLst/>
            <a:gdLst/>
            <a:ahLst/>
            <a:cxnLst/>
            <a:rect l="l" t="t" r="r" b="b"/>
            <a:pathLst>
              <a:path w="133985" h="123190">
                <a:moveTo>
                  <a:pt x="68834" y="0"/>
                </a:moveTo>
                <a:lnTo>
                  <a:pt x="51095" y="688"/>
                </a:lnTo>
                <a:lnTo>
                  <a:pt x="33607" y="2746"/>
                </a:lnTo>
                <a:lnTo>
                  <a:pt x="16523" y="6161"/>
                </a:lnTo>
                <a:lnTo>
                  <a:pt x="0" y="10921"/>
                </a:lnTo>
                <a:lnTo>
                  <a:pt x="68834" y="123189"/>
                </a:lnTo>
                <a:lnTo>
                  <a:pt x="133858" y="9651"/>
                </a:lnTo>
                <a:lnTo>
                  <a:pt x="118161" y="5464"/>
                </a:lnTo>
                <a:lnTo>
                  <a:pt x="102012" y="2444"/>
                </a:lnTo>
                <a:lnTo>
                  <a:pt x="85530" y="615"/>
                </a:lnTo>
                <a:lnTo>
                  <a:pt x="688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9332" y="457200"/>
            <a:ext cx="0" cy="201930"/>
          </a:xfrm>
          <a:custGeom>
            <a:avLst/>
            <a:gdLst/>
            <a:ahLst/>
            <a:cxnLst/>
            <a:rect l="l" t="t" r="r" b="b"/>
            <a:pathLst>
              <a:path h="201929">
                <a:moveTo>
                  <a:pt x="0" y="201675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77228" y="468376"/>
            <a:ext cx="1346835" cy="0"/>
          </a:xfrm>
          <a:custGeom>
            <a:avLst/>
            <a:gdLst/>
            <a:ahLst/>
            <a:cxnLst/>
            <a:rect l="l" t="t" r="r" b="b"/>
            <a:pathLst>
              <a:path w="1346834">
                <a:moveTo>
                  <a:pt x="0" y="0"/>
                </a:moveTo>
                <a:lnTo>
                  <a:pt x="13465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30650" y="4496561"/>
            <a:ext cx="168910" cy="103505"/>
          </a:xfrm>
          <a:custGeom>
            <a:avLst/>
            <a:gdLst/>
            <a:ahLst/>
            <a:cxnLst/>
            <a:rect l="l" t="t" r="r" b="b"/>
            <a:pathLst>
              <a:path w="168910" h="103504">
                <a:moveTo>
                  <a:pt x="153035" y="0"/>
                </a:moveTo>
                <a:lnTo>
                  <a:pt x="0" y="52831"/>
                </a:lnTo>
                <a:lnTo>
                  <a:pt x="154686" y="102996"/>
                </a:lnTo>
                <a:lnTo>
                  <a:pt x="160706" y="90890"/>
                </a:lnTo>
                <a:lnTo>
                  <a:pt x="165036" y="78438"/>
                </a:lnTo>
                <a:lnTo>
                  <a:pt x="167651" y="65724"/>
                </a:lnTo>
                <a:lnTo>
                  <a:pt x="168528" y="52831"/>
                </a:lnTo>
                <a:lnTo>
                  <a:pt x="167554" y="39183"/>
                </a:lnTo>
                <a:lnTo>
                  <a:pt x="164639" y="25749"/>
                </a:lnTo>
                <a:lnTo>
                  <a:pt x="159795" y="12648"/>
                </a:lnTo>
                <a:lnTo>
                  <a:pt x="1530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064634" y="4550283"/>
            <a:ext cx="760095" cy="0"/>
          </a:xfrm>
          <a:custGeom>
            <a:avLst/>
            <a:gdLst/>
            <a:ahLst/>
            <a:cxnLst/>
            <a:rect l="l" t="t" r="r" b="b"/>
            <a:pathLst>
              <a:path w="760095">
                <a:moveTo>
                  <a:pt x="75984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29610" y="4319561"/>
            <a:ext cx="1183005" cy="506730"/>
          </a:xfrm>
          <a:custGeom>
            <a:avLst/>
            <a:gdLst/>
            <a:ahLst/>
            <a:cxnLst/>
            <a:rect l="l" t="t" r="r" b="b"/>
            <a:pathLst>
              <a:path w="1183004" h="506729">
                <a:moveTo>
                  <a:pt x="0" y="506310"/>
                </a:moveTo>
                <a:lnTo>
                  <a:pt x="1182535" y="506310"/>
                </a:lnTo>
                <a:lnTo>
                  <a:pt x="1182535" y="0"/>
                </a:lnTo>
                <a:lnTo>
                  <a:pt x="0" y="0"/>
                </a:lnTo>
                <a:lnTo>
                  <a:pt x="0" y="50631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61538" y="4917694"/>
            <a:ext cx="136525" cy="127635"/>
          </a:xfrm>
          <a:custGeom>
            <a:avLst/>
            <a:gdLst/>
            <a:ahLst/>
            <a:cxnLst/>
            <a:rect l="l" t="t" r="r" b="b"/>
            <a:pathLst>
              <a:path w="136525" h="127635">
                <a:moveTo>
                  <a:pt x="69087" y="0"/>
                </a:moveTo>
                <a:lnTo>
                  <a:pt x="51274" y="710"/>
                </a:lnTo>
                <a:lnTo>
                  <a:pt x="33734" y="2825"/>
                </a:lnTo>
                <a:lnTo>
                  <a:pt x="16599" y="6322"/>
                </a:lnTo>
                <a:lnTo>
                  <a:pt x="0" y="11175"/>
                </a:lnTo>
                <a:lnTo>
                  <a:pt x="69087" y="127634"/>
                </a:lnTo>
                <a:lnTo>
                  <a:pt x="136271" y="10540"/>
                </a:lnTo>
                <a:lnTo>
                  <a:pt x="120076" y="5947"/>
                </a:lnTo>
                <a:lnTo>
                  <a:pt x="103393" y="2651"/>
                </a:lnTo>
                <a:lnTo>
                  <a:pt x="86354" y="664"/>
                </a:lnTo>
                <a:lnTo>
                  <a:pt x="69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23895" y="4837048"/>
            <a:ext cx="0" cy="121285"/>
          </a:xfrm>
          <a:custGeom>
            <a:avLst/>
            <a:gdLst/>
            <a:ahLst/>
            <a:cxnLst/>
            <a:rect l="l" t="t" r="r" b="b"/>
            <a:pathLst>
              <a:path h="121285">
                <a:moveTo>
                  <a:pt x="0" y="121031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12213" y="5040896"/>
            <a:ext cx="1289050" cy="294005"/>
          </a:xfrm>
          <a:custGeom>
            <a:avLst/>
            <a:gdLst/>
            <a:ahLst/>
            <a:cxnLst/>
            <a:rect l="l" t="t" r="r" b="b"/>
            <a:pathLst>
              <a:path w="1289050" h="294004">
                <a:moveTo>
                  <a:pt x="0" y="293484"/>
                </a:moveTo>
                <a:lnTo>
                  <a:pt x="1288796" y="293484"/>
                </a:lnTo>
                <a:lnTo>
                  <a:pt x="1288796" y="0"/>
                </a:lnTo>
                <a:lnTo>
                  <a:pt x="0" y="0"/>
                </a:lnTo>
                <a:lnTo>
                  <a:pt x="0" y="29348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25039" y="5502402"/>
            <a:ext cx="133985" cy="128270"/>
          </a:xfrm>
          <a:custGeom>
            <a:avLst/>
            <a:gdLst/>
            <a:ahLst/>
            <a:cxnLst/>
            <a:rect l="l" t="t" r="r" b="b"/>
            <a:pathLst>
              <a:path w="133985" h="128270">
                <a:moveTo>
                  <a:pt x="67818" y="0"/>
                </a:moveTo>
                <a:lnTo>
                  <a:pt x="50363" y="710"/>
                </a:lnTo>
                <a:lnTo>
                  <a:pt x="33147" y="2825"/>
                </a:lnTo>
                <a:lnTo>
                  <a:pt x="16311" y="6322"/>
                </a:lnTo>
                <a:lnTo>
                  <a:pt x="0" y="11176"/>
                </a:lnTo>
                <a:lnTo>
                  <a:pt x="67818" y="127711"/>
                </a:lnTo>
                <a:lnTo>
                  <a:pt x="133858" y="10541"/>
                </a:lnTo>
                <a:lnTo>
                  <a:pt x="117949" y="5947"/>
                </a:lnTo>
                <a:lnTo>
                  <a:pt x="101552" y="2651"/>
                </a:lnTo>
                <a:lnTo>
                  <a:pt x="84798" y="664"/>
                </a:lnTo>
                <a:lnTo>
                  <a:pt x="678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94254" y="5343397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185927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191511" y="5625630"/>
            <a:ext cx="1286510" cy="282575"/>
          </a:xfrm>
          <a:custGeom>
            <a:avLst/>
            <a:gdLst/>
            <a:ahLst/>
            <a:cxnLst/>
            <a:rect l="l" t="t" r="r" b="b"/>
            <a:pathLst>
              <a:path w="1286510" h="282575">
                <a:moveTo>
                  <a:pt x="0" y="282282"/>
                </a:moveTo>
                <a:lnTo>
                  <a:pt x="1286510" y="282282"/>
                </a:lnTo>
                <a:lnTo>
                  <a:pt x="1286510" y="0"/>
                </a:lnTo>
                <a:lnTo>
                  <a:pt x="0" y="0"/>
                </a:lnTo>
                <a:lnTo>
                  <a:pt x="0" y="28228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94254" y="5919114"/>
            <a:ext cx="0" cy="194945"/>
          </a:xfrm>
          <a:custGeom>
            <a:avLst/>
            <a:gdLst/>
            <a:ahLst/>
            <a:cxnLst/>
            <a:rect l="l" t="t" r="r" b="b"/>
            <a:pathLst>
              <a:path h="194945">
                <a:moveTo>
                  <a:pt x="0" y="194906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00200" y="6122987"/>
            <a:ext cx="1189990" cy="0"/>
          </a:xfrm>
          <a:custGeom>
            <a:avLst/>
            <a:gdLst/>
            <a:ahLst/>
            <a:cxnLst/>
            <a:rect l="l" t="t" r="r" b="b"/>
            <a:pathLst>
              <a:path w="1189989">
                <a:moveTo>
                  <a:pt x="118948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66339" y="4917694"/>
            <a:ext cx="136525" cy="127635"/>
          </a:xfrm>
          <a:custGeom>
            <a:avLst/>
            <a:gdLst/>
            <a:ahLst/>
            <a:cxnLst/>
            <a:rect l="l" t="t" r="r" b="b"/>
            <a:pathLst>
              <a:path w="136525" h="127635">
                <a:moveTo>
                  <a:pt x="69087" y="0"/>
                </a:moveTo>
                <a:lnTo>
                  <a:pt x="51274" y="710"/>
                </a:lnTo>
                <a:lnTo>
                  <a:pt x="33734" y="2825"/>
                </a:lnTo>
                <a:lnTo>
                  <a:pt x="16599" y="6322"/>
                </a:lnTo>
                <a:lnTo>
                  <a:pt x="0" y="11175"/>
                </a:lnTo>
                <a:lnTo>
                  <a:pt x="69087" y="127634"/>
                </a:lnTo>
                <a:lnTo>
                  <a:pt x="136271" y="10540"/>
                </a:lnTo>
                <a:lnTo>
                  <a:pt x="120076" y="5947"/>
                </a:lnTo>
                <a:lnTo>
                  <a:pt x="103393" y="2651"/>
                </a:lnTo>
                <a:lnTo>
                  <a:pt x="86354" y="664"/>
                </a:lnTo>
                <a:lnTo>
                  <a:pt x="690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33269" y="2489200"/>
            <a:ext cx="0" cy="2459990"/>
          </a:xfrm>
          <a:custGeom>
            <a:avLst/>
            <a:gdLst/>
            <a:ahLst/>
            <a:cxnLst/>
            <a:rect l="l" t="t" r="r" b="b"/>
            <a:pathLst>
              <a:path h="2459990">
                <a:moveTo>
                  <a:pt x="0" y="2459863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517139" y="2493645"/>
            <a:ext cx="2259330" cy="0"/>
          </a:xfrm>
          <a:custGeom>
            <a:avLst/>
            <a:gdLst/>
            <a:ahLst/>
            <a:cxnLst/>
            <a:rect l="l" t="t" r="r" b="b"/>
            <a:pathLst>
              <a:path w="2259329">
                <a:moveTo>
                  <a:pt x="225882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00200" y="457200"/>
            <a:ext cx="3467100" cy="5657850"/>
          </a:xfrm>
          <a:custGeom>
            <a:avLst/>
            <a:gdLst/>
            <a:ahLst/>
            <a:cxnLst/>
            <a:rect l="l" t="t" r="r" b="b"/>
            <a:pathLst>
              <a:path w="3467100" h="5657850">
                <a:moveTo>
                  <a:pt x="0" y="5657418"/>
                </a:moveTo>
                <a:lnTo>
                  <a:pt x="0" y="0"/>
                </a:lnTo>
                <a:lnTo>
                  <a:pt x="346684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139820" y="827659"/>
            <a:ext cx="89154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Se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ent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60522" y="1658873"/>
            <a:ext cx="89154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Seg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ent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179191" y="3023742"/>
            <a:ext cx="89154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Se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ent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79191" y="3689095"/>
            <a:ext cx="890269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Se</a:t>
            </a:r>
            <a:r>
              <a:rPr sz="1600" dirty="0">
                <a:latin typeface="Times New Roman"/>
                <a:cs typeface="Times New Roman"/>
              </a:rPr>
              <a:t>g</a:t>
            </a:r>
            <a:r>
              <a:rPr sz="1600" spc="-35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ent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679059" y="2731135"/>
            <a:ext cx="0" cy="92075"/>
          </a:xfrm>
          <a:custGeom>
            <a:avLst/>
            <a:gdLst/>
            <a:ahLst/>
            <a:cxnLst/>
            <a:rect l="l" t="t" r="r" b="b"/>
            <a:pathLst>
              <a:path h="92075">
                <a:moveTo>
                  <a:pt x="0" y="9182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357878" y="5765901"/>
            <a:ext cx="316992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Fig: Four segment </a:t>
            </a:r>
            <a:r>
              <a:rPr sz="1800" b="1" spc="-5" dirty="0">
                <a:latin typeface="Times New Roman"/>
                <a:cs typeface="Times New Roman"/>
              </a:rPr>
              <a:t>CPU</a:t>
            </a:r>
            <a:r>
              <a:rPr sz="1800" b="1" spc="-1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pipeline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4942" y="325882"/>
            <a:ext cx="11747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8029" y="680084"/>
            <a:ext cx="46482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>
                <a:latin typeface="Times New Roman"/>
                <a:cs typeface="Times New Roman"/>
              </a:rPr>
              <a:t>Instru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97454" y="323088"/>
          <a:ext cx="5752842" cy="30932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4412"/>
                <a:gridCol w="392811"/>
                <a:gridCol w="377317"/>
                <a:gridCol w="379221"/>
                <a:gridCol w="390906"/>
                <a:gridCol w="379222"/>
                <a:gridCol w="379349"/>
                <a:gridCol w="390779"/>
                <a:gridCol w="379349"/>
                <a:gridCol w="392683"/>
                <a:gridCol w="377444"/>
                <a:gridCol w="379222"/>
                <a:gridCol w="390905"/>
                <a:gridCol w="379222"/>
              </a:tblGrid>
              <a:tr h="309371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tep: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399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80" dirty="0">
                          <a:latin typeface="Times New Roman"/>
                          <a:cs typeface="Times New Roman"/>
                        </a:rPr>
                        <a:t>11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065">
                <a:tc>
                  <a:txBody>
                    <a:bodyPr/>
                    <a:lstStyle/>
                    <a:p>
                      <a:pPr marR="158750" algn="r">
                        <a:lnSpc>
                          <a:spcPct val="100000"/>
                        </a:lnSpc>
                        <a:spcBef>
                          <a:spcPts val="275"/>
                        </a:spcBef>
                        <a:tabLst>
                          <a:tab pos="502284" algn="l"/>
                        </a:tabLst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ctio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n	1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5318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605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490855" algn="l"/>
                        </a:tabLst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nch)	3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733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7160" algn="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5317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b="1" u="heavy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u="heavy" spc="-160" dirty="0">
                          <a:latin typeface="Times New Roman"/>
                          <a:cs typeface="Times New Roman"/>
                        </a:rPr>
                        <a:t> 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1065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3733">
                <a:tc>
                  <a:txBody>
                    <a:bodyPr/>
                    <a:lstStyle/>
                    <a:p>
                      <a:pPr marR="17018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3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FI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DA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FO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EX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398">
                      <a:solidFill>
                        <a:srgbClr val="000000"/>
                      </a:solidFill>
                      <a:prstDash val="solid"/>
                    </a:lnL>
                    <a:lnR w="25398">
                      <a:solidFill>
                        <a:srgbClr val="000000"/>
                      </a:solidFill>
                      <a:prstDash val="solid"/>
                    </a:lnR>
                    <a:lnT w="25398">
                      <a:solidFill>
                        <a:srgbClr val="000000"/>
                      </a:solidFill>
                      <a:prstDash val="solid"/>
                    </a:lnT>
                    <a:lnB w="2539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614422" y="1482344"/>
            <a:ext cx="345440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>
                <a:latin typeface="Times New Roman"/>
                <a:cs typeface="Times New Roman"/>
              </a:rPr>
              <a:t>(Bra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3435350"/>
            <a:ext cx="8608060" cy="319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51655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Timing </a:t>
            </a:r>
            <a:r>
              <a:rPr sz="1800" b="1" dirty="0">
                <a:latin typeface="Times New Roman"/>
                <a:cs typeface="Times New Roman"/>
              </a:rPr>
              <a:t>of instruction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pipeline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545"/>
              </a:lnSpc>
              <a:spcBef>
                <a:spcPts val="665"/>
              </a:spcBef>
            </a:pPr>
            <a:r>
              <a:rPr sz="2200" b="1" spc="-5" dirty="0">
                <a:latin typeface="Times New Roman"/>
                <a:cs typeface="Times New Roman"/>
              </a:rPr>
              <a:t>Pipeline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conflicts</a:t>
            </a:r>
            <a:endParaRPr sz="2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2460"/>
              </a:lnSpc>
              <a:spcBef>
                <a:spcPts val="135"/>
              </a:spcBef>
              <a:tabLst>
                <a:tab pos="198310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There are </a:t>
            </a:r>
            <a:r>
              <a:rPr sz="2200" dirty="0">
                <a:latin typeface="Times New Roman"/>
                <a:cs typeface="Times New Roman"/>
              </a:rPr>
              <a:t>three </a:t>
            </a:r>
            <a:r>
              <a:rPr sz="2200" spc="-5" dirty="0">
                <a:latin typeface="Times New Roman"/>
                <a:cs typeface="Times New Roman"/>
              </a:rPr>
              <a:t>major difficulties that cause the instruction pipeline to  deviate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from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	normal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operation.</a:t>
            </a:r>
            <a:endParaRPr sz="2200">
              <a:latin typeface="Times New Roman"/>
              <a:cs typeface="Times New Roman"/>
            </a:endParaRPr>
          </a:p>
          <a:p>
            <a:pPr marL="469900" marR="7620" indent="-457200">
              <a:lnSpc>
                <a:spcPts val="245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Resource conflicts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caused when two segments access the memory </a:t>
            </a:r>
            <a:r>
              <a:rPr sz="2200" spc="-10" dirty="0">
                <a:latin typeface="Times New Roman"/>
                <a:cs typeface="Times New Roman"/>
              </a:rPr>
              <a:t>at 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10" dirty="0">
                <a:latin typeface="Times New Roman"/>
                <a:cs typeface="Times New Roman"/>
              </a:rPr>
              <a:t>same time. </a:t>
            </a:r>
            <a:r>
              <a:rPr sz="2200" spc="-5" dirty="0">
                <a:latin typeface="Times New Roman"/>
                <a:cs typeface="Times New Roman"/>
              </a:rPr>
              <a:t>(resolved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separate instruction and data</a:t>
            </a:r>
            <a:r>
              <a:rPr sz="2200" spc="19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memories)</a:t>
            </a:r>
            <a:endParaRPr sz="2200"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2450"/>
              </a:lnSpc>
              <a:spcBef>
                <a:spcPts val="10"/>
              </a:spcBef>
              <a:buFont typeface="Arial"/>
              <a:buChar char="•"/>
              <a:tabLst>
                <a:tab pos="469265" algn="l"/>
                <a:tab pos="469900" algn="l"/>
                <a:tab pos="4319905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Data dependency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arises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when	</a:t>
            </a:r>
            <a:r>
              <a:rPr sz="2200" spc="-10" dirty="0">
                <a:latin typeface="Times New Roman"/>
                <a:cs typeface="Times New Roman"/>
              </a:rPr>
              <a:t>an </a:t>
            </a:r>
            <a:r>
              <a:rPr sz="2200" spc="-5" dirty="0">
                <a:latin typeface="Times New Roman"/>
                <a:cs typeface="Times New Roman"/>
              </a:rPr>
              <a:t>instruction depends </a:t>
            </a:r>
            <a:r>
              <a:rPr sz="2200" spc="-10" dirty="0">
                <a:latin typeface="Times New Roman"/>
                <a:cs typeface="Times New Roman"/>
              </a:rPr>
              <a:t>on 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result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  </a:t>
            </a:r>
            <a:r>
              <a:rPr sz="2200" spc="-5" dirty="0">
                <a:latin typeface="Times New Roman"/>
                <a:cs typeface="Times New Roman"/>
              </a:rPr>
              <a:t>previous instruction, </a:t>
            </a:r>
            <a:r>
              <a:rPr sz="2200" dirty="0">
                <a:latin typeface="Times New Roman"/>
                <a:cs typeface="Times New Roman"/>
              </a:rPr>
              <a:t>but </a:t>
            </a:r>
            <a:r>
              <a:rPr sz="2200" spc="-5" dirty="0">
                <a:latin typeface="Times New Roman"/>
                <a:cs typeface="Times New Roman"/>
              </a:rPr>
              <a:t>this result is </a:t>
            </a:r>
            <a:r>
              <a:rPr sz="2200" dirty="0">
                <a:latin typeface="Times New Roman"/>
                <a:cs typeface="Times New Roman"/>
              </a:rPr>
              <a:t>not yet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available.</a:t>
            </a:r>
            <a:endParaRPr sz="2200">
              <a:latin typeface="Times New Roman"/>
              <a:cs typeface="Times New Roman"/>
            </a:endParaRPr>
          </a:p>
          <a:p>
            <a:pPr marL="469900" marR="5715" indent="-457200">
              <a:lnSpc>
                <a:spcPts val="2450"/>
              </a:lnSpc>
              <a:spcBef>
                <a:spcPts val="1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200" b="1" i="1" spc="-5" dirty="0">
                <a:latin typeface="Times New Roman"/>
                <a:cs typeface="Times New Roman"/>
              </a:rPr>
              <a:t>Branch difficulties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arises </a:t>
            </a:r>
            <a:r>
              <a:rPr sz="2200" dirty="0">
                <a:latin typeface="Times New Roman"/>
                <a:cs typeface="Times New Roman"/>
              </a:rPr>
              <a:t>from </a:t>
            </a:r>
            <a:r>
              <a:rPr sz="2200" spc="-5" dirty="0">
                <a:latin typeface="Times New Roman"/>
                <a:cs typeface="Times New Roman"/>
              </a:rPr>
              <a:t>branch and other instructions that  change the value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program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counter.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4939" y="649518"/>
            <a:ext cx="2179320" cy="114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0" indent="478155">
              <a:lnSpc>
                <a:spcPct val="92900"/>
              </a:lnSpc>
            </a:pPr>
            <a:r>
              <a:rPr sz="1600" dirty="0">
                <a:latin typeface="Times New Roman"/>
                <a:cs typeface="Times New Roman"/>
              </a:rPr>
              <a:t>Four </a:t>
            </a:r>
            <a:r>
              <a:rPr sz="1600" spc="-5" dirty="0">
                <a:latin typeface="Times New Roman"/>
                <a:cs typeface="Times New Roman"/>
              </a:rPr>
              <a:t>Segments  FI </a:t>
            </a: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-5" dirty="0">
                <a:latin typeface="Times New Roman"/>
                <a:cs typeface="Times New Roman"/>
              </a:rPr>
              <a:t> Fetch Instruction  DA </a:t>
            </a: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-5" dirty="0">
                <a:latin typeface="Times New Roman"/>
                <a:cs typeface="Times New Roman"/>
              </a:rPr>
              <a:t> Decode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Address  FO </a:t>
            </a: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-5" dirty="0">
                <a:latin typeface="Times New Roman"/>
                <a:cs typeface="Times New Roman"/>
              </a:rPr>
              <a:t> Fetch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Operand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89"/>
              </a:lnSpc>
            </a:pPr>
            <a:r>
              <a:rPr sz="1600" spc="-5" dirty="0">
                <a:latin typeface="Times New Roman"/>
                <a:cs typeface="Times New Roman"/>
              </a:rPr>
              <a:t>EX </a:t>
            </a: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-5" dirty="0">
                <a:latin typeface="Times New Roman"/>
                <a:cs typeface="Times New Roman"/>
              </a:rPr>
              <a:t> Execute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Instruction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960929"/>
            <a:ext cx="8682990" cy="4906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RISC </a:t>
            </a:r>
            <a:r>
              <a:rPr sz="2000" spc="5" dirty="0">
                <a:latin typeface="Wingdings"/>
                <a:cs typeface="Wingdings"/>
              </a:rPr>
              <a:t>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Reduced Instruction Set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Computer</a:t>
            </a:r>
            <a:endParaRPr sz="20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One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most </a:t>
            </a:r>
            <a:r>
              <a:rPr sz="2000" spc="-10" dirty="0">
                <a:latin typeface="Calibri"/>
                <a:cs typeface="Calibri"/>
              </a:rPr>
              <a:t>important </a:t>
            </a:r>
            <a:r>
              <a:rPr sz="2000" spc="-5" dirty="0">
                <a:latin typeface="Calibri"/>
                <a:cs typeface="Calibri"/>
              </a:rPr>
              <a:t>characteristics of </a:t>
            </a:r>
            <a:r>
              <a:rPr sz="2000" dirty="0">
                <a:latin typeface="Calibri"/>
                <a:cs typeface="Calibri"/>
              </a:rPr>
              <a:t>RISC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its </a:t>
            </a:r>
            <a:r>
              <a:rPr sz="2000" spc="-5" dirty="0">
                <a:latin typeface="Calibri"/>
                <a:cs typeface="Calibri"/>
              </a:rPr>
              <a:t>ability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use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10" dirty="0">
                <a:latin typeface="Calibri"/>
                <a:cs typeface="Calibri"/>
              </a:rPr>
              <a:t>efficient  </a:t>
            </a:r>
            <a:r>
              <a:rPr sz="2000" spc="-5" dirty="0">
                <a:latin typeface="Calibri"/>
                <a:cs typeface="Calibri"/>
              </a:rPr>
              <a:t>pipeline.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i="1" spc="-5" dirty="0">
                <a:latin typeface="Calibri"/>
                <a:cs typeface="Calibri"/>
              </a:rPr>
              <a:t>The simplicity </a:t>
            </a:r>
            <a:r>
              <a:rPr sz="2000" i="1" dirty="0">
                <a:latin typeface="Calibri"/>
                <a:cs typeface="Calibri"/>
              </a:rPr>
              <a:t>of </a:t>
            </a:r>
            <a:r>
              <a:rPr sz="2000" i="1" spc="-5" dirty="0">
                <a:latin typeface="Calibri"/>
                <a:cs typeface="Calibri"/>
              </a:rPr>
              <a:t>the instruction set </a:t>
            </a:r>
            <a:r>
              <a:rPr sz="2000" i="1" spc="-10" dirty="0">
                <a:latin typeface="Calibri"/>
                <a:cs typeface="Calibri"/>
              </a:rPr>
              <a:t>can be utilized </a:t>
            </a:r>
            <a:r>
              <a:rPr sz="2000" i="1" spc="-15" dirty="0">
                <a:latin typeface="Calibri"/>
                <a:cs typeface="Calibri"/>
              </a:rPr>
              <a:t>to </a:t>
            </a:r>
            <a:r>
              <a:rPr sz="2000" i="1" spc="-5" dirty="0">
                <a:latin typeface="Calibri"/>
                <a:cs typeface="Calibri"/>
              </a:rPr>
              <a:t>implement </a:t>
            </a:r>
            <a:r>
              <a:rPr sz="2000" i="1" spc="-10" dirty="0">
                <a:latin typeface="Calibri"/>
                <a:cs typeface="Calibri"/>
              </a:rPr>
              <a:t>an </a:t>
            </a:r>
            <a:r>
              <a:rPr sz="2000" i="1" spc="-5" dirty="0">
                <a:latin typeface="Calibri"/>
                <a:cs typeface="Calibri"/>
              </a:rPr>
              <a:t>instruction  pipeline using </a:t>
            </a:r>
            <a:r>
              <a:rPr sz="2000" i="1" dirty="0">
                <a:latin typeface="Calibri"/>
                <a:cs typeface="Calibri"/>
              </a:rPr>
              <a:t>a </a:t>
            </a:r>
            <a:r>
              <a:rPr sz="2000" i="1" spc="-5" dirty="0">
                <a:latin typeface="Calibri"/>
                <a:cs typeface="Calibri"/>
              </a:rPr>
              <a:t>small number </a:t>
            </a:r>
            <a:r>
              <a:rPr sz="2000" i="1" dirty="0">
                <a:latin typeface="Calibri"/>
                <a:cs typeface="Calibri"/>
              </a:rPr>
              <a:t>of </a:t>
            </a:r>
            <a:r>
              <a:rPr sz="2000" i="1" spc="-5" dirty="0">
                <a:latin typeface="Calibri"/>
                <a:cs typeface="Calibri"/>
              </a:rPr>
              <a:t>suboperations with each being </a:t>
            </a:r>
            <a:r>
              <a:rPr sz="2000" i="1" spc="-20" dirty="0">
                <a:latin typeface="Calibri"/>
                <a:cs typeface="Calibri"/>
              </a:rPr>
              <a:t>executed </a:t>
            </a:r>
            <a:r>
              <a:rPr sz="2000" i="1" spc="-5" dirty="0">
                <a:latin typeface="Calibri"/>
                <a:cs typeface="Calibri"/>
              </a:rPr>
              <a:t>in </a:t>
            </a:r>
            <a:r>
              <a:rPr sz="2000" i="1" spc="-10" dirty="0">
                <a:latin typeface="Calibri"/>
                <a:cs typeface="Calibri"/>
              </a:rPr>
              <a:t>one  </a:t>
            </a:r>
            <a:r>
              <a:rPr sz="2000" i="1" spc="-5" dirty="0">
                <a:latin typeface="Calibri"/>
                <a:cs typeface="Calibri"/>
              </a:rPr>
              <a:t>clock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cycle.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i="1" spc="-10" dirty="0">
                <a:latin typeface="Calibri"/>
                <a:cs typeface="Calibri"/>
              </a:rPr>
              <a:t>Because </a:t>
            </a:r>
            <a:r>
              <a:rPr sz="2000" i="1" dirty="0">
                <a:latin typeface="Calibri"/>
                <a:cs typeface="Calibri"/>
              </a:rPr>
              <a:t>of </a:t>
            </a:r>
            <a:r>
              <a:rPr sz="2000" i="1" spc="-15" dirty="0">
                <a:latin typeface="Calibri"/>
                <a:cs typeface="Calibri"/>
              </a:rPr>
              <a:t>fixed </a:t>
            </a:r>
            <a:r>
              <a:rPr sz="2000" i="1" spc="-5" dirty="0">
                <a:latin typeface="Calibri"/>
                <a:cs typeface="Calibri"/>
              </a:rPr>
              <a:t>length instruction </a:t>
            </a:r>
            <a:r>
              <a:rPr sz="2000" i="1" spc="-10" dirty="0">
                <a:latin typeface="Calibri"/>
                <a:cs typeface="Calibri"/>
              </a:rPr>
              <a:t>format, decoding </a:t>
            </a:r>
            <a:r>
              <a:rPr sz="2000" i="1" dirty="0">
                <a:latin typeface="Calibri"/>
                <a:cs typeface="Calibri"/>
              </a:rPr>
              <a:t>of the </a:t>
            </a:r>
            <a:r>
              <a:rPr sz="2000" i="1" spc="-5" dirty="0">
                <a:latin typeface="Calibri"/>
                <a:cs typeface="Calibri"/>
              </a:rPr>
              <a:t>operation </a:t>
            </a:r>
            <a:r>
              <a:rPr sz="2000" i="1" spc="-10" dirty="0">
                <a:latin typeface="Calibri"/>
                <a:cs typeface="Calibri"/>
              </a:rPr>
              <a:t>can </a:t>
            </a:r>
            <a:r>
              <a:rPr sz="2000" i="1" spc="-5" dirty="0">
                <a:latin typeface="Calibri"/>
                <a:cs typeface="Calibri"/>
              </a:rPr>
              <a:t>occur  </a:t>
            </a:r>
            <a:r>
              <a:rPr sz="2000" i="1" dirty="0">
                <a:latin typeface="Calibri"/>
                <a:cs typeface="Calibri"/>
              </a:rPr>
              <a:t>at the </a:t>
            </a:r>
            <a:r>
              <a:rPr sz="2000" i="1" spc="-5" dirty="0">
                <a:latin typeface="Calibri"/>
                <a:cs typeface="Calibri"/>
              </a:rPr>
              <a:t>same </a:t>
            </a:r>
            <a:r>
              <a:rPr sz="2000" i="1" dirty="0">
                <a:latin typeface="Calibri"/>
                <a:cs typeface="Calibri"/>
              </a:rPr>
              <a:t>time as the </a:t>
            </a:r>
            <a:r>
              <a:rPr sz="2000" i="1" spc="-10" dirty="0">
                <a:latin typeface="Calibri"/>
                <a:cs typeface="Calibri"/>
              </a:rPr>
              <a:t>register</a:t>
            </a:r>
            <a:r>
              <a:rPr sz="2000" i="1" spc="-7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selection.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i="1" dirty="0">
                <a:latin typeface="Calibri"/>
                <a:cs typeface="Calibri"/>
              </a:rPr>
              <a:t>All the </a:t>
            </a:r>
            <a:r>
              <a:rPr sz="2000" i="1" spc="-10" dirty="0">
                <a:latin typeface="Calibri"/>
                <a:cs typeface="Calibri"/>
              </a:rPr>
              <a:t>data </a:t>
            </a:r>
            <a:r>
              <a:rPr sz="2000" i="1" spc="-5" dirty="0">
                <a:latin typeface="Calibri"/>
                <a:cs typeface="Calibri"/>
              </a:rPr>
              <a:t>manipulation instructions have </a:t>
            </a:r>
            <a:r>
              <a:rPr sz="2000" i="1" spc="-10" dirty="0">
                <a:latin typeface="Calibri"/>
                <a:cs typeface="Calibri"/>
              </a:rPr>
              <a:t>register </a:t>
            </a:r>
            <a:r>
              <a:rPr sz="2000" i="1" spc="-20" dirty="0">
                <a:latin typeface="Calibri"/>
                <a:cs typeface="Calibri"/>
              </a:rPr>
              <a:t>to </a:t>
            </a:r>
            <a:r>
              <a:rPr sz="2000" i="1" spc="-10" dirty="0">
                <a:latin typeface="Calibri"/>
                <a:cs typeface="Calibri"/>
              </a:rPr>
              <a:t>register </a:t>
            </a:r>
            <a:r>
              <a:rPr sz="2000" i="1" spc="-5" dirty="0">
                <a:latin typeface="Calibri"/>
                <a:cs typeface="Calibri"/>
              </a:rPr>
              <a:t>operations. Since  all </a:t>
            </a:r>
            <a:r>
              <a:rPr sz="2000" i="1" dirty="0">
                <a:latin typeface="Calibri"/>
                <a:cs typeface="Calibri"/>
              </a:rPr>
              <a:t>the </a:t>
            </a:r>
            <a:r>
              <a:rPr sz="2000" i="1" spc="-5" dirty="0">
                <a:latin typeface="Calibri"/>
                <a:cs typeface="Calibri"/>
              </a:rPr>
              <a:t>operands are in </a:t>
            </a:r>
            <a:r>
              <a:rPr sz="2000" i="1" spc="-10" dirty="0">
                <a:latin typeface="Calibri"/>
                <a:cs typeface="Calibri"/>
              </a:rPr>
              <a:t>registers, </a:t>
            </a:r>
            <a:r>
              <a:rPr sz="2000" i="1" spc="-5" dirty="0">
                <a:latin typeface="Calibri"/>
                <a:cs typeface="Calibri"/>
              </a:rPr>
              <a:t>there is </a:t>
            </a:r>
            <a:r>
              <a:rPr sz="2000" i="1" dirty="0">
                <a:latin typeface="Calibri"/>
                <a:cs typeface="Calibri"/>
              </a:rPr>
              <a:t>no </a:t>
            </a:r>
            <a:r>
              <a:rPr sz="2000" i="1" spc="-5" dirty="0">
                <a:latin typeface="Calibri"/>
                <a:cs typeface="Calibri"/>
              </a:rPr>
              <a:t>need </a:t>
            </a:r>
            <a:r>
              <a:rPr sz="2000" i="1" spc="-15" dirty="0">
                <a:latin typeface="Calibri"/>
                <a:cs typeface="Calibri"/>
              </a:rPr>
              <a:t>to </a:t>
            </a:r>
            <a:r>
              <a:rPr sz="2000" i="1" spc="-10" dirty="0">
                <a:latin typeface="Calibri"/>
                <a:cs typeface="Calibri"/>
              </a:rPr>
              <a:t>calculate </a:t>
            </a:r>
            <a:r>
              <a:rPr sz="2000" i="1" spc="-5" dirty="0">
                <a:latin typeface="Calibri"/>
                <a:cs typeface="Calibri"/>
              </a:rPr>
              <a:t>effective </a:t>
            </a:r>
            <a:r>
              <a:rPr sz="2000" i="1" spc="-10" dirty="0">
                <a:latin typeface="Calibri"/>
                <a:cs typeface="Calibri"/>
              </a:rPr>
              <a:t>address </a:t>
            </a:r>
            <a:r>
              <a:rPr sz="2000" i="1" dirty="0">
                <a:latin typeface="Calibri"/>
                <a:cs typeface="Calibri"/>
              </a:rPr>
              <a:t>or  </a:t>
            </a:r>
            <a:r>
              <a:rPr sz="2000" i="1" spc="-10" dirty="0">
                <a:latin typeface="Calibri"/>
                <a:cs typeface="Calibri"/>
              </a:rPr>
              <a:t>fetching </a:t>
            </a:r>
            <a:r>
              <a:rPr sz="2000" i="1" dirty="0">
                <a:latin typeface="Calibri"/>
                <a:cs typeface="Calibri"/>
              </a:rPr>
              <a:t>operands </a:t>
            </a:r>
            <a:r>
              <a:rPr sz="2000" i="1" spc="-5" dirty="0">
                <a:latin typeface="Calibri"/>
                <a:cs typeface="Calibri"/>
              </a:rPr>
              <a:t>from </a:t>
            </a:r>
            <a:r>
              <a:rPr sz="2000" i="1" dirty="0">
                <a:latin typeface="Calibri"/>
                <a:cs typeface="Calibri"/>
              </a:rPr>
              <a:t>the</a:t>
            </a:r>
            <a:r>
              <a:rPr sz="2000" i="1" spc="-12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memory.</a:t>
            </a:r>
            <a:endParaRPr sz="20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latin typeface="Calibri"/>
                <a:cs typeface="Calibri"/>
              </a:rPr>
              <a:t>So  </a:t>
            </a:r>
            <a:r>
              <a:rPr sz="2000" i="1" spc="-5" dirty="0">
                <a:latin typeface="Calibri"/>
                <a:cs typeface="Calibri"/>
              </a:rPr>
              <a:t>Instruction pipeline </a:t>
            </a:r>
            <a:r>
              <a:rPr sz="2000" i="1" spc="-10" dirty="0">
                <a:latin typeface="Calibri"/>
                <a:cs typeface="Calibri"/>
              </a:rPr>
              <a:t>can </a:t>
            </a:r>
            <a:r>
              <a:rPr sz="2000" i="1" dirty="0">
                <a:latin typeface="Calibri"/>
                <a:cs typeface="Calibri"/>
              </a:rPr>
              <a:t>be </a:t>
            </a:r>
            <a:r>
              <a:rPr sz="2000" i="1" spc="-10" dirty="0">
                <a:latin typeface="Calibri"/>
                <a:cs typeface="Calibri"/>
              </a:rPr>
              <a:t>implemented </a:t>
            </a:r>
            <a:r>
              <a:rPr sz="2000" i="1" spc="-5" dirty="0">
                <a:latin typeface="Calibri"/>
                <a:cs typeface="Calibri"/>
              </a:rPr>
              <a:t>with </a:t>
            </a:r>
            <a:r>
              <a:rPr sz="2000" i="1" dirty="0">
                <a:latin typeface="Calibri"/>
                <a:cs typeface="Calibri"/>
              </a:rPr>
              <a:t>two or three </a:t>
            </a:r>
            <a:r>
              <a:rPr sz="2000" i="1" spc="-5" dirty="0">
                <a:latin typeface="Calibri"/>
                <a:cs typeface="Calibri"/>
              </a:rPr>
              <a:t>segments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where</a:t>
            </a:r>
            <a:endParaRPr sz="2000">
              <a:latin typeface="Calibri"/>
              <a:cs typeface="Calibri"/>
            </a:endParaRPr>
          </a:p>
          <a:p>
            <a:pPr marL="756285" lvl="1" indent="-286385" algn="just">
              <a:lnSpc>
                <a:spcPct val="100000"/>
              </a:lnSpc>
              <a:spcBef>
                <a:spcPts val="40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i="1" spc="-10" dirty="0">
                <a:latin typeface="Calibri"/>
                <a:cs typeface="Calibri"/>
              </a:rPr>
              <a:t>One segment fetches </a:t>
            </a:r>
            <a:r>
              <a:rPr sz="1600" i="1" spc="-5" dirty="0">
                <a:latin typeface="Calibri"/>
                <a:cs typeface="Calibri"/>
              </a:rPr>
              <a:t>the instruction from </a:t>
            </a:r>
            <a:r>
              <a:rPr sz="1600" i="1" spc="-10" dirty="0">
                <a:latin typeface="Calibri"/>
                <a:cs typeface="Calibri"/>
              </a:rPr>
              <a:t>program</a:t>
            </a:r>
            <a:r>
              <a:rPr sz="1600" i="1" spc="120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memory.</a:t>
            </a:r>
            <a:endParaRPr sz="1600">
              <a:latin typeface="Calibri"/>
              <a:cs typeface="Calibri"/>
            </a:endParaRPr>
          </a:p>
          <a:p>
            <a:pPr marL="756285" lvl="1" indent="-286385" algn="just">
              <a:lnSpc>
                <a:spcPct val="100000"/>
              </a:lnSpc>
              <a:spcBef>
                <a:spcPts val="38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i="1" spc="-5" dirty="0">
                <a:latin typeface="Calibri"/>
                <a:cs typeface="Calibri"/>
              </a:rPr>
              <a:t>Other </a:t>
            </a:r>
            <a:r>
              <a:rPr sz="1600" i="1" spc="-10" dirty="0">
                <a:latin typeface="Calibri"/>
                <a:cs typeface="Calibri"/>
              </a:rPr>
              <a:t>segment </a:t>
            </a:r>
            <a:r>
              <a:rPr sz="1600" i="1" spc="-15" dirty="0">
                <a:latin typeface="Calibri"/>
                <a:cs typeface="Calibri"/>
              </a:rPr>
              <a:t>executes </a:t>
            </a:r>
            <a:r>
              <a:rPr sz="1600" i="1" spc="-5" dirty="0">
                <a:latin typeface="Calibri"/>
                <a:cs typeface="Calibri"/>
              </a:rPr>
              <a:t>the instruction </a:t>
            </a:r>
            <a:r>
              <a:rPr sz="1600" i="1" dirty="0">
                <a:latin typeface="Calibri"/>
                <a:cs typeface="Calibri"/>
              </a:rPr>
              <a:t>in </a:t>
            </a:r>
            <a:r>
              <a:rPr sz="1600" i="1" spc="-5" dirty="0">
                <a:latin typeface="Calibri"/>
                <a:cs typeface="Calibri"/>
              </a:rPr>
              <a:t>the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spc="-30" dirty="0">
                <a:latin typeface="Calibri"/>
                <a:cs typeface="Calibri"/>
              </a:rPr>
              <a:t>ALU.</a:t>
            </a:r>
            <a:endParaRPr sz="1600">
              <a:latin typeface="Calibri"/>
              <a:cs typeface="Calibri"/>
            </a:endParaRPr>
          </a:p>
          <a:p>
            <a:pPr marL="756285" lvl="1" indent="-286385" algn="just">
              <a:lnSpc>
                <a:spcPct val="100000"/>
              </a:lnSpc>
              <a:spcBef>
                <a:spcPts val="3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600" i="1" spc="-5" dirty="0">
                <a:latin typeface="Calibri"/>
                <a:cs typeface="Calibri"/>
              </a:rPr>
              <a:t>Third segment </a:t>
            </a:r>
            <a:r>
              <a:rPr sz="1600" i="1" dirty="0">
                <a:latin typeface="Calibri"/>
                <a:cs typeface="Calibri"/>
              </a:rPr>
              <a:t>is </a:t>
            </a:r>
            <a:r>
              <a:rPr sz="1600" i="1" spc="-5" dirty="0">
                <a:latin typeface="Calibri"/>
                <a:cs typeface="Calibri"/>
              </a:rPr>
              <a:t>used </a:t>
            </a:r>
            <a:r>
              <a:rPr sz="1600" i="1" spc="-15" dirty="0">
                <a:latin typeface="Calibri"/>
                <a:cs typeface="Calibri"/>
              </a:rPr>
              <a:t>to </a:t>
            </a:r>
            <a:r>
              <a:rPr sz="1600" i="1" spc="-10" dirty="0">
                <a:latin typeface="Calibri"/>
                <a:cs typeface="Calibri"/>
              </a:rPr>
              <a:t>store </a:t>
            </a:r>
            <a:r>
              <a:rPr sz="1600" i="1" spc="-5" dirty="0">
                <a:latin typeface="Calibri"/>
                <a:cs typeface="Calibri"/>
              </a:rPr>
              <a:t>the result of the </a:t>
            </a:r>
            <a:r>
              <a:rPr sz="1600" i="1" spc="-30" dirty="0">
                <a:latin typeface="Calibri"/>
                <a:cs typeface="Calibri"/>
              </a:rPr>
              <a:t>ALU </a:t>
            </a:r>
            <a:r>
              <a:rPr sz="1600" i="1" spc="-5" dirty="0">
                <a:latin typeface="Calibri"/>
                <a:cs typeface="Calibri"/>
              </a:rPr>
              <a:t>operation  </a:t>
            </a:r>
            <a:r>
              <a:rPr sz="1600" i="1" dirty="0">
                <a:latin typeface="Calibri"/>
                <a:cs typeface="Calibri"/>
              </a:rPr>
              <a:t>in </a:t>
            </a:r>
            <a:r>
              <a:rPr sz="1600" i="1" spc="-5" dirty="0">
                <a:latin typeface="Calibri"/>
                <a:cs typeface="Calibri"/>
              </a:rPr>
              <a:t>a destination</a:t>
            </a:r>
            <a:r>
              <a:rPr sz="1600" i="1" spc="220" dirty="0">
                <a:latin typeface="Calibri"/>
                <a:cs typeface="Calibri"/>
              </a:rPr>
              <a:t> </a:t>
            </a:r>
            <a:r>
              <a:rPr sz="1600" i="1" spc="-20">
                <a:latin typeface="Calibri"/>
                <a:cs typeface="Calibri"/>
              </a:rPr>
              <a:t>register</a:t>
            </a:r>
            <a:r>
              <a:rPr sz="1600" i="1" spc="-20" smtClean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2432" y="182880"/>
            <a:ext cx="373913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785">
              <a:lnSpc>
                <a:spcPct val="100000"/>
              </a:lnSpc>
            </a:pPr>
            <a:r>
              <a:rPr spc="-5" dirty="0"/>
              <a:t>RISC</a:t>
            </a:r>
            <a:r>
              <a:rPr spc="-70" dirty="0"/>
              <a:t> </a:t>
            </a:r>
            <a:r>
              <a:rPr spc="-5" dirty="0"/>
              <a:t>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2432" y="182880"/>
            <a:ext cx="373913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785">
              <a:lnSpc>
                <a:spcPct val="100000"/>
              </a:lnSpc>
            </a:pPr>
            <a:r>
              <a:rPr spc="-5" dirty="0"/>
              <a:t>RISC</a:t>
            </a:r>
            <a:r>
              <a:rPr spc="-70" dirty="0"/>
              <a:t> </a:t>
            </a:r>
            <a:r>
              <a:rPr spc="-5" dirty="0"/>
              <a:t>PIPELINING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41524"/>
            <a:ext cx="8682990" cy="3206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just">
              <a:buFont typeface="Arial"/>
              <a:buChar char="•"/>
              <a:tabLst>
                <a:tab pos="354965" algn="l"/>
                <a:tab pos="355600" algn="l"/>
                <a:tab pos="1353820" algn="l"/>
                <a:tab pos="2884170" algn="l"/>
                <a:tab pos="3243580" algn="l"/>
                <a:tab pos="3847465" algn="l"/>
                <a:tab pos="4152265" algn="l"/>
                <a:tab pos="4645660" algn="l"/>
                <a:tab pos="5601970" algn="l"/>
                <a:tab pos="6297930" algn="l"/>
                <a:tab pos="6694170" algn="l"/>
                <a:tab pos="7186930" algn="l"/>
                <a:tab pos="8241665" algn="l"/>
              </a:tabLst>
            </a:pPr>
            <a:r>
              <a:rPr lang="en-US" sz="2000" i="1" spc="-5" dirty="0" smtClean="0">
                <a:cs typeface="Calibri"/>
              </a:rPr>
              <a:t>The </a:t>
            </a:r>
            <a:r>
              <a:rPr lang="en-US" sz="2000" i="1" spc="-15" dirty="0" smtClean="0">
                <a:cs typeface="Calibri"/>
              </a:rPr>
              <a:t>advantage </a:t>
            </a:r>
            <a:r>
              <a:rPr lang="en-US" sz="2000" i="1" dirty="0" smtClean="0">
                <a:cs typeface="Calibri"/>
              </a:rPr>
              <a:t>of </a:t>
            </a:r>
            <a:r>
              <a:rPr lang="en-US" sz="2000" i="1" spc="-5" dirty="0" smtClean="0">
                <a:cs typeface="Calibri"/>
              </a:rPr>
              <a:t>RISC </a:t>
            </a:r>
            <a:r>
              <a:rPr lang="en-US" sz="2000" i="1" spc="-10" dirty="0" smtClean="0">
                <a:cs typeface="Calibri"/>
              </a:rPr>
              <a:t>over </a:t>
            </a:r>
            <a:r>
              <a:rPr lang="en-US" sz="2000" i="1" spc="-5" dirty="0" smtClean="0">
                <a:cs typeface="Calibri"/>
              </a:rPr>
              <a:t>CISC is that RISC </a:t>
            </a:r>
            <a:r>
              <a:rPr lang="en-US" sz="2000" i="1" spc="-10" dirty="0" smtClean="0">
                <a:cs typeface="Calibri"/>
              </a:rPr>
              <a:t>can achieve </a:t>
            </a:r>
            <a:r>
              <a:rPr lang="en-US" sz="2000" i="1" spc="-5" dirty="0" smtClean="0">
                <a:cs typeface="Calibri"/>
              </a:rPr>
              <a:t>pipeline </a:t>
            </a:r>
            <a:r>
              <a:rPr lang="en-US" sz="2000" i="1" spc="-10" dirty="0" smtClean="0">
                <a:cs typeface="Calibri"/>
              </a:rPr>
              <a:t>segments,  </a:t>
            </a:r>
            <a:r>
              <a:rPr lang="en-US" sz="2000" i="1" spc="-5" dirty="0" smtClean="0">
                <a:cs typeface="Calibri"/>
              </a:rPr>
              <a:t>requiring </a:t>
            </a:r>
            <a:r>
              <a:rPr lang="en-US" sz="2000" i="1" spc="-10" dirty="0" smtClean="0">
                <a:cs typeface="Calibri"/>
              </a:rPr>
              <a:t>just </a:t>
            </a:r>
            <a:r>
              <a:rPr lang="en-US" sz="2000" i="1" spc="-5" dirty="0" smtClean="0">
                <a:cs typeface="Calibri"/>
              </a:rPr>
              <a:t>one clock </a:t>
            </a:r>
            <a:r>
              <a:rPr lang="en-US" sz="2000" i="1" dirty="0" smtClean="0">
                <a:cs typeface="Calibri"/>
              </a:rPr>
              <a:t>cycle </a:t>
            </a:r>
            <a:r>
              <a:rPr lang="en-US" sz="2000" i="1" spc="-5" dirty="0" smtClean="0">
                <a:cs typeface="Calibri"/>
              </a:rPr>
              <a:t>while CISC </a:t>
            </a:r>
            <a:r>
              <a:rPr lang="en-US" sz="2000" i="1" spc="-10" dirty="0" smtClean="0">
                <a:cs typeface="Calibri"/>
              </a:rPr>
              <a:t>uses </a:t>
            </a:r>
            <a:r>
              <a:rPr lang="en-US" sz="2000" i="1" spc="-15" dirty="0" smtClean="0">
                <a:cs typeface="Calibri"/>
              </a:rPr>
              <a:t>many </a:t>
            </a:r>
            <a:r>
              <a:rPr lang="en-US" sz="2000" i="1" spc="-10" dirty="0" smtClean="0">
                <a:cs typeface="Calibri"/>
              </a:rPr>
              <a:t>segments </a:t>
            </a:r>
            <a:r>
              <a:rPr lang="en-US" sz="2000" i="1" spc="-5" dirty="0" smtClean="0">
                <a:cs typeface="Calibri"/>
              </a:rPr>
              <a:t>in </a:t>
            </a:r>
            <a:r>
              <a:rPr lang="en-US" sz="2000" i="1" dirty="0" smtClean="0">
                <a:cs typeface="Calibri"/>
              </a:rPr>
              <a:t>its </a:t>
            </a:r>
            <a:r>
              <a:rPr lang="en-US" sz="2000" i="1" spc="-5" dirty="0" smtClean="0">
                <a:cs typeface="Calibri"/>
              </a:rPr>
              <a:t>pipeline, with  </a:t>
            </a:r>
            <a:r>
              <a:rPr lang="en-US" sz="2000" i="1" dirty="0" smtClean="0">
                <a:cs typeface="Calibri"/>
              </a:rPr>
              <a:t>a </a:t>
            </a:r>
            <a:r>
              <a:rPr lang="en-US" sz="2000" i="1" spc="-5" dirty="0" smtClean="0">
                <a:cs typeface="Calibri"/>
              </a:rPr>
              <a:t>longest segment </a:t>
            </a:r>
            <a:r>
              <a:rPr lang="en-US" sz="2000" i="1" dirty="0" smtClean="0">
                <a:cs typeface="Calibri"/>
              </a:rPr>
              <a:t>requiring two or more </a:t>
            </a:r>
            <a:r>
              <a:rPr lang="en-US" sz="2000" i="1" spc="-5" dirty="0" smtClean="0">
                <a:cs typeface="Calibri"/>
              </a:rPr>
              <a:t>clock</a:t>
            </a:r>
            <a:r>
              <a:rPr lang="en-US" sz="2000" i="1" spc="-114" dirty="0" smtClean="0">
                <a:cs typeface="Calibri"/>
              </a:rPr>
              <a:t> </a:t>
            </a:r>
            <a:r>
              <a:rPr lang="en-US" sz="2000" i="1" spc="-5" dirty="0" smtClean="0">
                <a:cs typeface="Calibri"/>
              </a:rPr>
              <a:t>cycles.</a:t>
            </a:r>
            <a:endParaRPr lang="en-US" sz="2000" dirty="0" smtClean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353820" algn="l"/>
                <a:tab pos="2884170" algn="l"/>
                <a:tab pos="3243580" algn="l"/>
                <a:tab pos="3847465" algn="l"/>
                <a:tab pos="4152265" algn="l"/>
                <a:tab pos="4645660" algn="l"/>
                <a:tab pos="5601970" algn="l"/>
                <a:tab pos="6297930" algn="l"/>
                <a:tab pos="6694170" algn="l"/>
                <a:tab pos="7186930" algn="l"/>
                <a:tab pos="8241665" algn="l"/>
              </a:tabLst>
            </a:pPr>
            <a:r>
              <a:rPr sz="2000" smtClean="0">
                <a:latin typeface="Calibri"/>
                <a:cs typeface="Calibri"/>
              </a:rPr>
              <a:t>Another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" dirty="0">
                <a:latin typeface="Calibri"/>
                <a:cs typeface="Calibri"/>
              </a:rPr>
              <a:t>characteristic	</a:t>
            </a:r>
            <a:r>
              <a:rPr sz="2000" dirty="0">
                <a:latin typeface="Calibri"/>
                <a:cs typeface="Calibri"/>
              </a:rPr>
              <a:t>of	RISC	</a:t>
            </a:r>
            <a:r>
              <a:rPr sz="2000" spc="-5" dirty="0">
                <a:latin typeface="Calibri"/>
                <a:cs typeface="Calibri"/>
              </a:rPr>
              <a:t>is	</a:t>
            </a:r>
            <a:r>
              <a:rPr sz="2000" dirty="0">
                <a:latin typeface="Calibri"/>
                <a:cs typeface="Calibri"/>
              </a:rPr>
              <a:t>the	</a:t>
            </a:r>
            <a:r>
              <a:rPr sz="2000" spc="-5" dirty="0">
                <a:latin typeface="Calibri"/>
                <a:cs typeface="Calibri"/>
              </a:rPr>
              <a:t>support	given	by	the	compiler	that</a:t>
            </a:r>
            <a:endParaRPr sz="20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translates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high </a:t>
            </a:r>
            <a:r>
              <a:rPr sz="2000" spc="-10" dirty="0">
                <a:latin typeface="Calibri"/>
                <a:cs typeface="Calibri"/>
              </a:rPr>
              <a:t>level </a:t>
            </a:r>
            <a:r>
              <a:rPr sz="2000" dirty="0">
                <a:latin typeface="Calibri"/>
                <a:cs typeface="Calibri"/>
              </a:rPr>
              <a:t>language </a:t>
            </a:r>
            <a:r>
              <a:rPr sz="2000" spc="-15" dirty="0">
                <a:latin typeface="Calibri"/>
                <a:cs typeface="Calibri"/>
              </a:rPr>
              <a:t>program into </a:t>
            </a:r>
            <a:r>
              <a:rPr sz="2000" dirty="0">
                <a:latin typeface="Calibri"/>
                <a:cs typeface="Calibri"/>
              </a:rPr>
              <a:t>machine language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Instead </a:t>
            </a:r>
            <a:r>
              <a:rPr sz="2000" spc="-5" dirty="0">
                <a:latin typeface="Calibri"/>
                <a:cs typeface="Calibri"/>
              </a:rPr>
              <a:t>of designing </a:t>
            </a:r>
            <a:r>
              <a:rPr sz="2000" spc="-15" dirty="0">
                <a:latin typeface="Calibri"/>
                <a:cs typeface="Calibri"/>
              </a:rPr>
              <a:t>hardware to </a:t>
            </a:r>
            <a:r>
              <a:rPr sz="2000" spc="-5" dirty="0">
                <a:latin typeface="Calibri"/>
                <a:cs typeface="Calibri"/>
              </a:rPr>
              <a:t>handle the difficulties associated with </a:t>
            </a:r>
            <a:r>
              <a:rPr sz="2000" spc="-15" dirty="0">
                <a:latin typeface="Calibri"/>
                <a:cs typeface="Calibri"/>
              </a:rPr>
              <a:t>data  </a:t>
            </a:r>
            <a:r>
              <a:rPr sz="2000" spc="-5" dirty="0">
                <a:latin typeface="Calibri"/>
                <a:cs typeface="Calibri"/>
              </a:rPr>
              <a:t>conflicts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branch </a:t>
            </a:r>
            <a:r>
              <a:rPr sz="2000" spc="-5" dirty="0">
                <a:latin typeface="Calibri"/>
                <a:cs typeface="Calibri"/>
              </a:rPr>
              <a:t>penalties, </a:t>
            </a:r>
            <a:r>
              <a:rPr sz="2000" dirty="0">
                <a:latin typeface="Calibri"/>
                <a:cs typeface="Calibri"/>
              </a:rPr>
              <a:t>RISC </a:t>
            </a:r>
            <a:r>
              <a:rPr sz="2000" spc="-10" dirty="0">
                <a:latin typeface="Calibri"/>
                <a:cs typeface="Calibri"/>
              </a:rPr>
              <a:t>processors </a:t>
            </a:r>
            <a:r>
              <a:rPr sz="2000" spc="-5" dirty="0">
                <a:latin typeface="Calibri"/>
                <a:cs typeface="Calibri"/>
              </a:rPr>
              <a:t>rely on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efficiency of </a:t>
            </a:r>
            <a:r>
              <a:rPr sz="2000" dirty="0">
                <a:latin typeface="Calibri"/>
                <a:cs typeface="Calibri"/>
              </a:rPr>
              <a:t>the  </a:t>
            </a:r>
            <a:r>
              <a:rPr sz="2000" spc="-5" dirty="0">
                <a:latin typeface="Calibri"/>
                <a:cs typeface="Calibri"/>
              </a:rPr>
              <a:t>compiler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detect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minimize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delays encountered </a:t>
            </a: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dirty="0">
                <a:latin typeface="Calibri"/>
                <a:cs typeface="Calibri"/>
              </a:rPr>
              <a:t>these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problems.</a:t>
            </a:r>
            <a:endParaRPr sz="20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following </a:t>
            </a:r>
            <a:r>
              <a:rPr sz="2000" spc="-15" dirty="0">
                <a:latin typeface="Calibri"/>
                <a:cs typeface="Calibri"/>
              </a:rPr>
              <a:t>example </a:t>
            </a:r>
            <a:r>
              <a:rPr sz="2000" spc="-5" dirty="0">
                <a:latin typeface="Calibri"/>
                <a:cs typeface="Calibri"/>
              </a:rPr>
              <a:t>show how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compiler can </a:t>
            </a:r>
            <a:r>
              <a:rPr sz="2000" spc="-10" dirty="0">
                <a:latin typeface="Calibri"/>
                <a:cs typeface="Calibri"/>
              </a:rPr>
              <a:t>optimize </a:t>
            </a:r>
            <a:r>
              <a:rPr sz="2000" dirty="0">
                <a:latin typeface="Calibri"/>
                <a:cs typeface="Calibri"/>
              </a:rPr>
              <a:t>the machine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language</a:t>
            </a:r>
            <a:endParaRPr sz="200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program to </a:t>
            </a:r>
            <a:r>
              <a:rPr sz="2000" spc="-10" dirty="0">
                <a:latin typeface="Calibri"/>
                <a:cs typeface="Calibri"/>
              </a:rPr>
              <a:t>compensate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pipeline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conflicts</a:t>
            </a:r>
            <a:r>
              <a:rPr sz="2000" spc="-5" smtClean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53296"/>
            <a:ext cx="88392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1616075" algn="l"/>
                <a:tab pos="2343785" algn="l"/>
                <a:tab pos="3515995" algn="l"/>
              </a:tabLst>
            </a:pPr>
            <a:r>
              <a:rPr sz="4000" b="1" spc="-10" smtClean="0"/>
              <a:t>PIPELINING</a:t>
            </a:r>
            <a:r>
              <a:rPr lang="en-US" sz="4000" b="1" spc="-10" dirty="0" smtClean="0"/>
              <a:t> </a:t>
            </a:r>
            <a:r>
              <a:rPr sz="4000" b="1" spc="-5" smtClean="0"/>
              <a:t>AND</a:t>
            </a:r>
            <a:r>
              <a:rPr lang="en-US" sz="4000" b="1" spc="-5" dirty="0" smtClean="0"/>
              <a:t> </a:t>
            </a:r>
            <a:r>
              <a:rPr sz="4000" b="1" spc="-20" smtClean="0"/>
              <a:t>VECTOR</a:t>
            </a:r>
            <a:r>
              <a:rPr lang="en-US" sz="4000" b="1" spc="-20" dirty="0" smtClean="0"/>
              <a:t> </a:t>
            </a:r>
            <a:r>
              <a:rPr sz="4000" b="1" spc="-10" smtClean="0"/>
              <a:t>PROCESSING</a:t>
            </a:r>
            <a:endParaRPr sz="4000" b="1"/>
          </a:p>
        </p:txBody>
      </p:sp>
      <p:sp>
        <p:nvSpPr>
          <p:cNvPr id="3" name="object 3"/>
          <p:cNvSpPr txBox="1"/>
          <p:nvPr/>
        </p:nvSpPr>
        <p:spPr>
          <a:xfrm>
            <a:off x="2210943" y="1687576"/>
            <a:ext cx="3580257" cy="3462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 pitchFamily="34" charset="0"/>
              <a:buChar char="•"/>
              <a:tabLst>
                <a:tab pos="170180" algn="l"/>
              </a:tabLst>
            </a:pPr>
            <a:r>
              <a:rPr sz="2000" b="1" dirty="0">
                <a:latin typeface="Arial"/>
                <a:cs typeface="Arial"/>
              </a:rPr>
              <a:t>Parallel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Processing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Font typeface="Arial" pitchFamily="34" charset="0"/>
              <a:buChar char="•"/>
              <a:tabLst>
                <a:tab pos="170180" algn="l"/>
              </a:tabLst>
            </a:pPr>
            <a:r>
              <a:rPr sz="2000" b="1" dirty="0">
                <a:latin typeface="Arial"/>
                <a:cs typeface="Arial"/>
              </a:rPr>
              <a:t>Pipelining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Font typeface="Arial" pitchFamily="34" charset="0"/>
              <a:buChar char="•"/>
              <a:tabLst>
                <a:tab pos="160655" algn="l"/>
              </a:tabLst>
            </a:pPr>
            <a:r>
              <a:rPr sz="2000" b="1" dirty="0">
                <a:latin typeface="Arial"/>
                <a:cs typeface="Arial"/>
              </a:rPr>
              <a:t>Arithmetic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Pipeline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Font typeface="Arial" pitchFamily="34" charset="0"/>
              <a:buChar char="•"/>
              <a:tabLst>
                <a:tab pos="170180" algn="l"/>
              </a:tabLst>
            </a:pPr>
            <a:r>
              <a:rPr sz="2000" b="1" dirty="0">
                <a:latin typeface="Arial"/>
                <a:cs typeface="Arial"/>
              </a:rPr>
              <a:t>Instruction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Pipeline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Font typeface="Arial" pitchFamily="34" charset="0"/>
              <a:buChar char="•"/>
              <a:tabLst>
                <a:tab pos="170180" algn="l"/>
              </a:tabLst>
            </a:pPr>
            <a:r>
              <a:rPr sz="2000" b="1" dirty="0">
                <a:latin typeface="Arial"/>
                <a:cs typeface="Arial"/>
              </a:rPr>
              <a:t>RISC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Pipeline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Font typeface="Arial" pitchFamily="34" charset="0"/>
              <a:buChar char="•"/>
              <a:tabLst>
                <a:tab pos="170180" algn="l"/>
              </a:tabLst>
            </a:pPr>
            <a:r>
              <a:rPr sz="2000" b="1" spc="-20" dirty="0">
                <a:latin typeface="Arial"/>
                <a:cs typeface="Arial"/>
              </a:rPr>
              <a:t>Vector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Processing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Font typeface="Arial" pitchFamily="34" charset="0"/>
              <a:buChar char="•"/>
              <a:tabLst>
                <a:tab pos="160655" algn="l"/>
              </a:tabLst>
            </a:pPr>
            <a:r>
              <a:rPr sz="2000" b="1" dirty="0">
                <a:latin typeface="Arial"/>
                <a:cs typeface="Arial"/>
              </a:rPr>
              <a:t>Array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Processors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4926" y="310641"/>
            <a:ext cx="2414270" cy="409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3020" algn="l"/>
              </a:tabLst>
            </a:pPr>
            <a:r>
              <a:rPr sz="2500" spc="-35" dirty="0"/>
              <a:t>DELAYED	</a:t>
            </a:r>
            <a:r>
              <a:rPr sz="2500" spc="-10" dirty="0"/>
              <a:t>BRANCH</a:t>
            </a:r>
            <a:endParaRPr sz="2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093880" y="2241413"/>
          <a:ext cx="3399223" cy="2011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6928"/>
                <a:gridCol w="217334"/>
                <a:gridCol w="216978"/>
                <a:gridCol w="217359"/>
                <a:gridCol w="217359"/>
                <a:gridCol w="217232"/>
                <a:gridCol w="216978"/>
                <a:gridCol w="217359"/>
                <a:gridCol w="217359"/>
                <a:gridCol w="217359"/>
                <a:gridCol w="216978"/>
              </a:tblGrid>
              <a:tr h="223432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250" b="1" spc="-45" dirty="0">
                          <a:latin typeface="Arial"/>
                          <a:cs typeface="Arial"/>
                        </a:rPr>
                        <a:t>Clock</a:t>
                      </a:r>
                      <a:r>
                        <a:rPr sz="125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20" dirty="0">
                          <a:latin typeface="Arial"/>
                          <a:cs typeface="Arial"/>
                        </a:rPr>
                        <a:t>cycles: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1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2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3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4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5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6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7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8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9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50" b="1" spc="30" dirty="0">
                          <a:latin typeface="Arial"/>
                          <a:cs typeface="Arial"/>
                        </a:rPr>
                        <a:t>10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607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25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35" dirty="0">
                          <a:latin typeface="Arial"/>
                          <a:cs typeface="Arial"/>
                        </a:rPr>
                        <a:t>Load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738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25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20" dirty="0">
                          <a:latin typeface="Arial"/>
                          <a:cs typeface="Arial"/>
                        </a:rPr>
                        <a:t>Increment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3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250" b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65" dirty="0">
                          <a:latin typeface="Arial"/>
                          <a:cs typeface="Arial"/>
                        </a:rPr>
                        <a:t>Add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69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250" b="1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20" dirty="0">
                          <a:latin typeface="Arial"/>
                          <a:cs typeface="Arial"/>
                        </a:rPr>
                        <a:t>Subtract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35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1250" b="1" spc="-2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30" dirty="0">
                          <a:latin typeface="Arial"/>
                          <a:cs typeface="Arial"/>
                        </a:rPr>
                        <a:t>Branch </a:t>
                      </a:r>
                      <a:r>
                        <a:rPr sz="1250" b="1" spc="-2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50" b="1" spc="-30" dirty="0">
                          <a:latin typeface="Arial"/>
                          <a:cs typeface="Arial"/>
                        </a:rPr>
                        <a:t>X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686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125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70" dirty="0">
                          <a:latin typeface="Arial"/>
                          <a:cs typeface="Arial"/>
                        </a:rPr>
                        <a:t>NOP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372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1250" b="1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70" dirty="0">
                          <a:latin typeface="Arial"/>
                          <a:cs typeface="Arial"/>
                        </a:rPr>
                        <a:t>NOP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369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spc="-5" dirty="0">
                          <a:latin typeface="Arial"/>
                          <a:cs typeface="Arial"/>
                        </a:rPr>
                        <a:t>8.</a:t>
                      </a:r>
                      <a:r>
                        <a:rPr sz="125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20" dirty="0">
                          <a:latin typeface="Arial"/>
                          <a:cs typeface="Arial"/>
                        </a:rPr>
                        <a:t>Instr.</a:t>
                      </a:r>
                      <a:r>
                        <a:rPr sz="125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4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25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b="1" spc="-30" dirty="0">
                          <a:latin typeface="Arial"/>
                          <a:cs typeface="Arial"/>
                        </a:rPr>
                        <a:t>X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I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A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50" b="1" dirty="0">
                          <a:latin typeface="Arial"/>
                          <a:cs typeface="Arial"/>
                        </a:rPr>
                        <a:t>E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28">
                      <a:solidFill>
                        <a:srgbClr val="000000"/>
                      </a:solidFill>
                      <a:prstDash val="solid"/>
                    </a:lnL>
                    <a:lnR w="12728">
                      <a:solidFill>
                        <a:srgbClr val="000000"/>
                      </a:solidFill>
                      <a:prstDash val="solid"/>
                    </a:lnR>
                    <a:lnT w="13063">
                      <a:solidFill>
                        <a:srgbClr val="000000"/>
                      </a:solidFill>
                      <a:prstDash val="solid"/>
                    </a:lnT>
                    <a:lnB w="1306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095820" y="4842423"/>
          <a:ext cx="2962511" cy="1534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5742"/>
                <a:gridCol w="217096"/>
                <a:gridCol w="217351"/>
                <a:gridCol w="217096"/>
                <a:gridCol w="216969"/>
                <a:gridCol w="217096"/>
                <a:gridCol w="217096"/>
                <a:gridCol w="216969"/>
                <a:gridCol w="217096"/>
              </a:tblGrid>
              <a:tr h="219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200" b="1" spc="-25" dirty="0">
                          <a:latin typeface="Arial"/>
                          <a:cs typeface="Arial"/>
                        </a:rPr>
                        <a:t>Clock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cycles: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003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2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Load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246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2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Increment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25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Branch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246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2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Add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893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12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Subtract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925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spc="15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1200" b="1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Instr.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13">
                      <a:solidFill>
                        <a:srgbClr val="000000"/>
                      </a:solidFill>
                      <a:prstDash val="solid"/>
                    </a:lnL>
                    <a:lnR w="12713">
                      <a:solidFill>
                        <a:srgbClr val="000000"/>
                      </a:solidFill>
                      <a:prstDash val="solid"/>
                    </a:lnR>
                    <a:lnT w="12786">
                      <a:solidFill>
                        <a:srgbClr val="000000"/>
                      </a:solidFill>
                      <a:prstDash val="solid"/>
                    </a:lnT>
                    <a:lnB w="1278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948029" y="1875409"/>
            <a:ext cx="292100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Using </a:t>
            </a:r>
            <a:r>
              <a:rPr sz="1800" dirty="0">
                <a:latin typeface="Times New Roman"/>
                <a:cs typeface="Times New Roman"/>
              </a:rPr>
              <a:t>no-operation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instructions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0552" y="4380865"/>
            <a:ext cx="2616200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Rearranging the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instructions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853098"/>
            <a:ext cx="7696200" cy="82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95375" indent="-342900" algn="just" defTabSz="1993900">
              <a:lnSpc>
                <a:spcPts val="1939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en-US" dirty="0" smtClean="0"/>
              <a:t>Compiler analyzes the instructions before and after  the branch and  rearranges the program sequence by  inserting useful instructions in the delay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05" y="54355"/>
            <a:ext cx="28371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3640" algn="l"/>
              </a:tabLst>
            </a:pPr>
            <a:r>
              <a:rPr sz="2500" spc="-20" dirty="0"/>
              <a:t>VECTOR	</a:t>
            </a:r>
            <a:r>
              <a:rPr sz="2500" spc="-10" dirty="0"/>
              <a:t>PROCESSING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2651760" y="2255520"/>
            <a:ext cx="1601724" cy="46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70020" y="2255520"/>
            <a:ext cx="879348" cy="4617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64379" y="2255520"/>
            <a:ext cx="1082039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61432" y="2255520"/>
            <a:ext cx="1572767" cy="461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50735" y="2255520"/>
            <a:ext cx="1652016" cy="4617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19288" y="2255520"/>
            <a:ext cx="749807" cy="4617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85631" y="2255520"/>
            <a:ext cx="583692" cy="4617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3963" y="2557272"/>
            <a:ext cx="1304544" cy="4617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61516" y="2557272"/>
            <a:ext cx="585216" cy="4617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1264" y="2557272"/>
            <a:ext cx="1594103" cy="4617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1423" y="2557272"/>
            <a:ext cx="1744979" cy="4617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8452" y="2557272"/>
            <a:ext cx="448055" cy="4617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93014" y="485648"/>
            <a:ext cx="8589010" cy="6029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There </a:t>
            </a:r>
            <a:r>
              <a:rPr sz="2200" spc="-5" dirty="0">
                <a:latin typeface="Calibri"/>
                <a:cs typeface="Calibri"/>
              </a:rPr>
              <a:t>is a class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computational </a:t>
            </a:r>
            <a:r>
              <a:rPr sz="2200" spc="-15" dirty="0">
                <a:latin typeface="Calibri"/>
                <a:cs typeface="Calibri"/>
              </a:rPr>
              <a:t>problems </a:t>
            </a:r>
            <a:r>
              <a:rPr sz="2200" spc="-10" dirty="0">
                <a:latin typeface="Calibri"/>
                <a:cs typeface="Calibri"/>
              </a:rPr>
              <a:t>that are beyond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0" dirty="0">
                <a:latin typeface="Calibri"/>
                <a:cs typeface="Calibri"/>
              </a:rPr>
              <a:t>capabilities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conventional </a:t>
            </a:r>
            <a:r>
              <a:rPr sz="2200" spc="-10" dirty="0">
                <a:latin typeface="Calibri"/>
                <a:cs typeface="Calibri"/>
              </a:rPr>
              <a:t>computer </a:t>
            </a:r>
            <a:r>
              <a:rPr sz="2200" spc="-5" dirty="0">
                <a:latin typeface="Calibri"/>
                <a:cs typeface="Calibri"/>
              </a:rPr>
              <a:t>which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characterized </a:t>
            </a:r>
            <a:r>
              <a:rPr sz="2200" spc="-10" dirty="0">
                <a:latin typeface="Calibri"/>
                <a:cs typeface="Calibri"/>
              </a:rPr>
              <a:t>by </a:t>
            </a:r>
            <a:r>
              <a:rPr sz="2200" spc="-5" dirty="0">
                <a:latin typeface="Calibri"/>
                <a:cs typeface="Calibri"/>
              </a:rPr>
              <a:t>the  </a:t>
            </a:r>
            <a:r>
              <a:rPr sz="2200" spc="-15" dirty="0">
                <a:latin typeface="Calibri"/>
                <a:cs typeface="Calibri"/>
              </a:rPr>
              <a:t>fact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they </a:t>
            </a:r>
            <a:r>
              <a:rPr sz="2200" spc="-10" dirty="0">
                <a:latin typeface="Calibri"/>
                <a:cs typeface="Calibri"/>
              </a:rPr>
              <a:t>require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20" dirty="0">
                <a:latin typeface="Calibri"/>
                <a:cs typeface="Calibri"/>
              </a:rPr>
              <a:t>vast </a:t>
            </a:r>
            <a:r>
              <a:rPr sz="2200" spc="-10" dirty="0">
                <a:latin typeface="Calibri"/>
                <a:cs typeface="Calibri"/>
              </a:rPr>
              <a:t>number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computations that </a:t>
            </a:r>
            <a:r>
              <a:rPr sz="2200" spc="-5" dirty="0">
                <a:latin typeface="Calibri"/>
                <a:cs typeface="Calibri"/>
              </a:rPr>
              <a:t>will </a:t>
            </a:r>
            <a:r>
              <a:rPr sz="2200" spc="-30" dirty="0">
                <a:latin typeface="Calibri"/>
                <a:cs typeface="Calibri"/>
              </a:rPr>
              <a:t>take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15" dirty="0">
                <a:latin typeface="Calibri"/>
                <a:cs typeface="Calibri"/>
              </a:rPr>
              <a:t>conventional computer </a:t>
            </a:r>
            <a:r>
              <a:rPr sz="2200" spc="-20" dirty="0">
                <a:latin typeface="Calibri"/>
                <a:cs typeface="Calibri"/>
              </a:rPr>
              <a:t>days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weeks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6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complete.</a:t>
            </a:r>
            <a:endParaRPr sz="2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5" dirty="0">
                <a:latin typeface="Calibri"/>
                <a:cs typeface="Calibri"/>
              </a:rPr>
              <a:t>many </a:t>
            </a:r>
            <a:r>
              <a:rPr sz="2200" spc="-5" dirty="0">
                <a:latin typeface="Calibri"/>
                <a:cs typeface="Calibri"/>
              </a:rPr>
              <a:t>science and engineering </a:t>
            </a:r>
            <a:r>
              <a:rPr sz="2200" spc="-10" dirty="0">
                <a:latin typeface="Calibri"/>
                <a:cs typeface="Calibri"/>
              </a:rPr>
              <a:t>applications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problems </a:t>
            </a:r>
            <a:r>
              <a:rPr sz="2200" spc="-15" dirty="0">
                <a:latin typeface="Calibri"/>
                <a:cs typeface="Calibri"/>
              </a:rPr>
              <a:t>can </a:t>
            </a:r>
            <a:r>
              <a:rPr sz="2200" spc="-10" dirty="0">
                <a:latin typeface="Calibri"/>
                <a:cs typeface="Calibri"/>
              </a:rPr>
              <a:t>be  </a:t>
            </a:r>
            <a:r>
              <a:rPr sz="2200" spc="-15" dirty="0">
                <a:latin typeface="Calibri"/>
                <a:cs typeface="Calibri"/>
              </a:rPr>
              <a:t>formulated </a:t>
            </a:r>
            <a:r>
              <a:rPr sz="2200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terms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vectors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matrices that </a:t>
            </a:r>
            <a:r>
              <a:rPr sz="2200" spc="-5" dirty="0">
                <a:latin typeface="Calibri"/>
                <a:cs typeface="Calibri"/>
              </a:rPr>
              <a:t>lend themselves </a:t>
            </a:r>
            <a:r>
              <a:rPr sz="2200" spc="-35" dirty="0">
                <a:latin typeface="Calibri"/>
                <a:cs typeface="Calibri"/>
              </a:rPr>
              <a:t>to  </a:t>
            </a:r>
            <a:r>
              <a:rPr sz="2200" spc="-15" dirty="0">
                <a:latin typeface="Calibri"/>
                <a:cs typeface="Calibri"/>
              </a:rPr>
              <a:t>vector </a:t>
            </a:r>
            <a:r>
              <a:rPr sz="2200" spc="-5" dirty="0">
                <a:latin typeface="Calibri"/>
                <a:cs typeface="Calibri"/>
              </a:rPr>
              <a:t>processing. </a:t>
            </a:r>
            <a:r>
              <a:rPr sz="2200" i="1" spc="-10" dirty="0">
                <a:latin typeface="Calibri"/>
                <a:cs typeface="Calibri"/>
              </a:rPr>
              <a:t>Computers </a:t>
            </a:r>
            <a:r>
              <a:rPr sz="2200" i="1" spc="-5" dirty="0">
                <a:latin typeface="Calibri"/>
                <a:cs typeface="Calibri"/>
              </a:rPr>
              <a:t>with </a:t>
            </a:r>
            <a:r>
              <a:rPr sz="2200" i="1" spc="-10" dirty="0">
                <a:latin typeface="Calibri"/>
                <a:cs typeface="Calibri"/>
              </a:rPr>
              <a:t>vector processing capabilities are </a:t>
            </a:r>
            <a:r>
              <a:rPr sz="2200" i="1" spc="-5" dirty="0">
                <a:latin typeface="Calibri"/>
                <a:cs typeface="Calibri"/>
              </a:rPr>
              <a:t>in  </a:t>
            </a:r>
            <a:r>
              <a:rPr sz="2200" i="1" spc="-10" dirty="0">
                <a:latin typeface="Calibri"/>
                <a:cs typeface="Calibri"/>
              </a:rPr>
              <a:t>demand </a:t>
            </a:r>
            <a:r>
              <a:rPr sz="2200" i="1" spc="-5" dirty="0">
                <a:latin typeface="Calibri"/>
                <a:cs typeface="Calibri"/>
              </a:rPr>
              <a:t>in </a:t>
            </a:r>
            <a:r>
              <a:rPr sz="2200" i="1" spc="-10" dirty="0">
                <a:latin typeface="Calibri"/>
                <a:cs typeface="Calibri"/>
              </a:rPr>
              <a:t>specialized</a:t>
            </a:r>
            <a:r>
              <a:rPr sz="2200" i="1" spc="-25" dirty="0">
                <a:latin typeface="Calibri"/>
                <a:cs typeface="Calibri"/>
              </a:rPr>
              <a:t> </a:t>
            </a:r>
            <a:r>
              <a:rPr sz="2200" i="1" spc="-10" dirty="0">
                <a:latin typeface="Calibri"/>
                <a:cs typeface="Calibri"/>
              </a:rPr>
              <a:t>applications.</a:t>
            </a:r>
            <a:endParaRPr sz="2200">
              <a:latin typeface="Calibri"/>
              <a:cs typeface="Calibri"/>
            </a:endParaRPr>
          </a:p>
          <a:p>
            <a:pPr marL="355600" marR="8255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following are </a:t>
            </a:r>
            <a:r>
              <a:rPr sz="2200" spc="-15" dirty="0">
                <a:latin typeface="Calibri"/>
                <a:cs typeface="Calibri"/>
              </a:rPr>
              <a:t>representative </a:t>
            </a:r>
            <a:r>
              <a:rPr sz="2200" spc="-10" dirty="0">
                <a:latin typeface="Calibri"/>
                <a:cs typeface="Calibri"/>
              </a:rPr>
              <a:t>application areas where vector  processing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utmost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importance</a:t>
            </a:r>
            <a:endParaRPr sz="22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1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Long-range </a:t>
            </a:r>
            <a:r>
              <a:rPr sz="1800" spc="-5" dirty="0">
                <a:latin typeface="Calibri"/>
                <a:cs typeface="Calibri"/>
              </a:rPr>
              <a:t>weather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forecasting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Petroleum </a:t>
            </a:r>
            <a:r>
              <a:rPr sz="1800" spc="-10" dirty="0">
                <a:latin typeface="Calibri"/>
                <a:cs typeface="Calibri"/>
              </a:rPr>
              <a:t>explorations 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-5" dirty="0">
                <a:latin typeface="Calibri"/>
                <a:cs typeface="Calibri"/>
              </a:rPr>
              <a:t>Seismic </a:t>
            </a:r>
            <a:r>
              <a:rPr sz="1800" spc="-15" dirty="0">
                <a:latin typeface="Calibri"/>
                <a:cs typeface="Calibri"/>
              </a:rPr>
              <a:t>data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analysis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Medical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diagnosis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Aerodynamics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space flight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simulations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Artificial </a:t>
            </a:r>
            <a:r>
              <a:rPr sz="1800" spc="-10" dirty="0">
                <a:latin typeface="Calibri"/>
                <a:cs typeface="Calibri"/>
              </a:rPr>
              <a:t>intelligence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expert </a:t>
            </a:r>
            <a:r>
              <a:rPr sz="1800" spc="-15" dirty="0">
                <a:latin typeface="Calibri"/>
                <a:cs typeface="Calibri"/>
              </a:rPr>
              <a:t>systems </a:t>
            </a:r>
            <a:r>
              <a:rPr sz="1800" dirty="0">
                <a:latin typeface="Calibri"/>
                <a:cs typeface="Calibri"/>
              </a:rPr>
              <a:t>, </a:t>
            </a:r>
            <a:r>
              <a:rPr sz="1800" spc="-5" dirty="0">
                <a:latin typeface="Calibri"/>
                <a:cs typeface="Calibri"/>
              </a:rPr>
              <a:t>Image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processing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250"/>
              </a:spcBef>
            </a:pPr>
            <a:r>
              <a:rPr sz="2200" b="1" spc="-30" dirty="0">
                <a:latin typeface="Calibri"/>
                <a:cs typeface="Calibri"/>
              </a:rPr>
              <a:t>Vector </a:t>
            </a:r>
            <a:r>
              <a:rPr sz="2200" b="1" spc="-15" dirty="0">
                <a:latin typeface="Calibri"/>
                <a:cs typeface="Calibri"/>
              </a:rPr>
              <a:t>Operations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Many </a:t>
            </a:r>
            <a:r>
              <a:rPr sz="2200" spc="-10" dirty="0">
                <a:latin typeface="Calibri"/>
                <a:cs typeface="Calibri"/>
              </a:rPr>
              <a:t>scientific problems require </a:t>
            </a:r>
            <a:r>
              <a:rPr sz="2200" spc="-5" dirty="0">
                <a:latin typeface="Calibri"/>
                <a:cs typeface="Calibri"/>
              </a:rPr>
              <a:t>arithmetic </a:t>
            </a:r>
            <a:r>
              <a:rPr sz="2200" spc="-10" dirty="0">
                <a:latin typeface="Calibri"/>
                <a:cs typeface="Calibri"/>
              </a:rPr>
              <a:t>operations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15" dirty="0">
                <a:latin typeface="Calibri"/>
                <a:cs typeface="Calibri"/>
              </a:rPr>
              <a:t>large </a:t>
            </a:r>
            <a:r>
              <a:rPr sz="2200" spc="-25" dirty="0">
                <a:latin typeface="Calibri"/>
                <a:cs typeface="Calibri"/>
              </a:rPr>
              <a:t>arrays 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numbers </a:t>
            </a:r>
            <a:r>
              <a:rPr sz="2200" spc="-5" dirty="0">
                <a:latin typeface="Calibri"/>
                <a:cs typeface="Calibri"/>
              </a:rPr>
              <a:t>which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normally </a:t>
            </a:r>
            <a:r>
              <a:rPr sz="2200" spc="-15" dirty="0">
                <a:latin typeface="Calibri"/>
                <a:cs typeface="Calibri"/>
              </a:rPr>
              <a:t>formulated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5" dirty="0">
                <a:latin typeface="Calibri"/>
                <a:cs typeface="Calibri"/>
              </a:rPr>
              <a:t>vectors </a:t>
            </a:r>
            <a:r>
              <a:rPr sz="2200" spc="-5" dirty="0">
                <a:latin typeface="Calibri"/>
                <a:cs typeface="Calibri"/>
              </a:rPr>
              <a:t>and matrices </a:t>
            </a:r>
            <a:r>
              <a:rPr sz="2200" spc="10" dirty="0">
                <a:latin typeface="Calibri"/>
                <a:cs typeface="Calibri"/>
              </a:rPr>
              <a:t>of  </a:t>
            </a:r>
            <a:r>
              <a:rPr sz="2200" spc="-5" dirty="0">
                <a:latin typeface="Calibri"/>
                <a:cs typeface="Calibri"/>
              </a:rPr>
              <a:t>floating </a:t>
            </a:r>
            <a:r>
              <a:rPr sz="2200" spc="-10" dirty="0">
                <a:latin typeface="Calibri"/>
                <a:cs typeface="Calibri"/>
              </a:rPr>
              <a:t>point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numbers.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05" y="54355"/>
            <a:ext cx="283718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60"/>
              </a:lnSpc>
              <a:tabLst>
                <a:tab pos="1183640" algn="l"/>
              </a:tabLst>
            </a:pPr>
            <a:r>
              <a:rPr sz="2500" spc="-20" dirty="0"/>
              <a:t>VECTOR	</a:t>
            </a:r>
            <a:r>
              <a:rPr sz="2500" spc="-10" dirty="0"/>
              <a:t>PROCESSING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293014" y="430022"/>
            <a:ext cx="7981315" cy="66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6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vector </a:t>
            </a:r>
            <a:r>
              <a:rPr sz="2200" spc="-5" dirty="0">
                <a:latin typeface="Calibri"/>
                <a:cs typeface="Calibri"/>
              </a:rPr>
              <a:t>is an </a:t>
            </a:r>
            <a:r>
              <a:rPr sz="2200" spc="-15" dirty="0">
                <a:latin typeface="Calibri"/>
                <a:cs typeface="Calibri"/>
              </a:rPr>
              <a:t>ordered </a:t>
            </a:r>
            <a:r>
              <a:rPr sz="2200" spc="-10" dirty="0">
                <a:latin typeface="Calibri"/>
                <a:cs typeface="Calibri"/>
              </a:rPr>
              <a:t>set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one-dimensional </a:t>
            </a:r>
            <a:r>
              <a:rPr sz="2200" spc="-20" dirty="0">
                <a:latin typeface="Calibri"/>
                <a:cs typeface="Calibri"/>
              </a:rPr>
              <a:t>array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data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items.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014" y="760221"/>
            <a:ext cx="8585835" cy="4135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ts val="2375"/>
              </a:lnSpc>
              <a:tabLst>
                <a:tab pos="689610" algn="l"/>
                <a:tab pos="1579245" algn="l"/>
                <a:tab pos="1913255" algn="l"/>
                <a:tab pos="2318385" algn="l"/>
                <a:tab pos="3208655" algn="l"/>
                <a:tab pos="3528695" algn="l"/>
                <a:tab pos="3874770" algn="l"/>
                <a:tab pos="5429250" algn="l"/>
                <a:tab pos="5845810" algn="l"/>
                <a:tab pos="6153150" algn="l"/>
                <a:tab pos="6764655" algn="l"/>
                <a:tab pos="7653655" algn="l"/>
                <a:tab pos="8100059" algn="l"/>
                <a:tab pos="8433435" algn="l"/>
              </a:tabLst>
            </a:pPr>
            <a:r>
              <a:rPr sz="2200" spc="-5" dirty="0">
                <a:latin typeface="Calibri"/>
                <a:cs typeface="Calibri"/>
              </a:rPr>
              <a:t>A	</a:t>
            </a:r>
            <a:r>
              <a:rPr sz="2200" spc="-25" dirty="0">
                <a:latin typeface="Calibri"/>
                <a:cs typeface="Calibri"/>
              </a:rPr>
              <a:t>v</a:t>
            </a:r>
            <a:r>
              <a:rPr sz="2200" spc="-5" dirty="0">
                <a:latin typeface="Calibri"/>
                <a:cs typeface="Calibri"/>
              </a:rPr>
              <a:t>ec</a:t>
            </a:r>
            <a:r>
              <a:rPr sz="2200" spc="-3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V</a:t>
            </a:r>
            <a:r>
              <a:rPr sz="2200" dirty="0">
                <a:latin typeface="Calibri"/>
                <a:cs typeface="Calibri"/>
              </a:rPr>
              <a:t>	o</a:t>
            </a:r>
            <a:r>
              <a:rPr sz="2200" spc="-5" dirty="0">
                <a:latin typeface="Calibri"/>
                <a:cs typeface="Calibri"/>
              </a:rPr>
              <a:t>f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le</a:t>
            </a:r>
            <a:r>
              <a:rPr sz="2200" dirty="0">
                <a:latin typeface="Calibri"/>
                <a:cs typeface="Calibri"/>
              </a:rPr>
              <a:t>n</a:t>
            </a:r>
            <a:r>
              <a:rPr sz="2200" spc="-45" dirty="0">
                <a:latin typeface="Calibri"/>
                <a:cs typeface="Calibri"/>
              </a:rPr>
              <a:t>g</a:t>
            </a:r>
            <a:r>
              <a:rPr sz="2200" spc="-5" dirty="0">
                <a:latin typeface="Calibri"/>
                <a:cs typeface="Calibri"/>
              </a:rPr>
              <a:t>th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ep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ese</a:t>
            </a:r>
            <a:r>
              <a:rPr sz="2200" spc="-20" dirty="0">
                <a:latin typeface="Calibri"/>
                <a:cs typeface="Calibri"/>
              </a:rPr>
              <a:t>n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w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v</a:t>
            </a:r>
            <a:r>
              <a:rPr sz="2200" spc="-5" dirty="0">
                <a:latin typeface="Calibri"/>
                <a:cs typeface="Calibri"/>
              </a:rPr>
              <a:t>ec</a:t>
            </a:r>
            <a:r>
              <a:rPr sz="2200" spc="-30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V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=</a:t>
            </a:r>
            <a:endParaRPr sz="2200">
              <a:latin typeface="Calibri"/>
              <a:cs typeface="Calibri"/>
            </a:endParaRPr>
          </a:p>
          <a:p>
            <a:pPr marL="355600" marR="5715">
              <a:lnSpc>
                <a:spcPct val="80000"/>
              </a:lnSpc>
              <a:spcBef>
                <a:spcPts val="265"/>
              </a:spcBef>
            </a:pPr>
            <a:r>
              <a:rPr sz="2200" spc="-25" dirty="0">
                <a:latin typeface="Calibri"/>
                <a:cs typeface="Calibri"/>
              </a:rPr>
              <a:t>{V</a:t>
            </a:r>
            <a:r>
              <a:rPr sz="2175" spc="-37" baseline="-21072" dirty="0">
                <a:latin typeface="Calibri"/>
                <a:cs typeface="Calibri"/>
              </a:rPr>
              <a:t>1</a:t>
            </a:r>
            <a:r>
              <a:rPr sz="2200" spc="-25" dirty="0">
                <a:latin typeface="Calibri"/>
                <a:cs typeface="Calibri"/>
              </a:rPr>
              <a:t>,V</a:t>
            </a:r>
            <a:r>
              <a:rPr sz="2175" spc="-37" baseline="-21072" dirty="0">
                <a:latin typeface="Calibri"/>
                <a:cs typeface="Calibri"/>
              </a:rPr>
              <a:t>2</a:t>
            </a:r>
            <a:r>
              <a:rPr sz="2200" spc="-25" dirty="0">
                <a:latin typeface="Calibri"/>
                <a:cs typeface="Calibri"/>
              </a:rPr>
              <a:t>,V</a:t>
            </a:r>
            <a:r>
              <a:rPr sz="2175" spc="-37" baseline="-21072" dirty="0">
                <a:latin typeface="Calibri"/>
                <a:cs typeface="Calibri"/>
              </a:rPr>
              <a:t>3</a:t>
            </a:r>
            <a:r>
              <a:rPr sz="2200" spc="-25" dirty="0">
                <a:latin typeface="Calibri"/>
                <a:cs typeface="Calibri"/>
              </a:rPr>
              <a:t>,…V</a:t>
            </a:r>
            <a:r>
              <a:rPr sz="2175" spc="-37" baseline="-21072" dirty="0">
                <a:latin typeface="Calibri"/>
                <a:cs typeface="Calibri"/>
              </a:rPr>
              <a:t>n</a:t>
            </a:r>
            <a:r>
              <a:rPr sz="2200" spc="-25" dirty="0">
                <a:latin typeface="Calibri"/>
                <a:cs typeface="Calibri"/>
              </a:rPr>
              <a:t>}. </a:t>
            </a:r>
            <a:r>
              <a:rPr sz="2200" spc="-5" dirty="0">
                <a:latin typeface="Calibri"/>
                <a:cs typeface="Calibri"/>
              </a:rPr>
              <a:t>It </a:t>
            </a:r>
            <a:r>
              <a:rPr sz="2200" spc="-20" dirty="0">
                <a:latin typeface="Calibri"/>
                <a:cs typeface="Calibri"/>
              </a:rPr>
              <a:t>may </a:t>
            </a:r>
            <a:r>
              <a:rPr sz="2200" spc="-5" dirty="0">
                <a:latin typeface="Calibri"/>
                <a:cs typeface="Calibri"/>
              </a:rPr>
              <a:t>also be </a:t>
            </a:r>
            <a:r>
              <a:rPr sz="2200" spc="-15" dirty="0">
                <a:latin typeface="Calibri"/>
                <a:cs typeface="Calibri"/>
              </a:rPr>
              <a:t>represented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column vector </a:t>
            </a:r>
            <a:r>
              <a:rPr sz="2200" spc="-5" dirty="0">
                <a:latin typeface="Calibri"/>
                <a:cs typeface="Calibri"/>
              </a:rPr>
              <a:t>if the </a:t>
            </a:r>
            <a:r>
              <a:rPr sz="2200" spc="-20" dirty="0">
                <a:latin typeface="Calibri"/>
                <a:cs typeface="Calibri"/>
              </a:rPr>
              <a:t>data  </a:t>
            </a:r>
            <a:r>
              <a:rPr sz="2200" spc="-10" dirty="0">
                <a:latin typeface="Calibri"/>
                <a:cs typeface="Calibri"/>
              </a:rPr>
              <a:t>items are listed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column.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801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conventional </a:t>
            </a:r>
            <a:r>
              <a:rPr sz="2200" spc="-10" dirty="0">
                <a:latin typeface="Calibri"/>
                <a:cs typeface="Calibri"/>
              </a:rPr>
              <a:t>sequential computer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capable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processing </a:t>
            </a:r>
            <a:r>
              <a:rPr sz="2200" spc="-10" dirty="0">
                <a:latin typeface="Calibri"/>
                <a:cs typeface="Calibri"/>
              </a:rPr>
              <a:t>operands  </a:t>
            </a:r>
            <a:r>
              <a:rPr sz="2200" spc="-5" dirty="0">
                <a:latin typeface="Calibri"/>
                <a:cs typeface="Calibri"/>
              </a:rPr>
              <a:t>one </a:t>
            </a:r>
            <a:r>
              <a:rPr sz="2200" spc="-15" dirty="0">
                <a:latin typeface="Calibri"/>
                <a:cs typeface="Calibri"/>
              </a:rPr>
              <a:t>at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dirty="0">
                <a:latin typeface="Calibri"/>
                <a:cs typeface="Calibri"/>
              </a:rPr>
              <a:t>time. </a:t>
            </a:r>
            <a:r>
              <a:rPr sz="2200" spc="-10" dirty="0">
                <a:latin typeface="Calibri"/>
                <a:cs typeface="Calibri"/>
              </a:rPr>
              <a:t>Consequently operations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15" dirty="0">
                <a:latin typeface="Calibri"/>
                <a:cs typeface="Calibri"/>
              </a:rPr>
              <a:t>vectors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dirty="0">
                <a:latin typeface="Calibri"/>
                <a:cs typeface="Calibri"/>
              </a:rPr>
              <a:t>be </a:t>
            </a:r>
            <a:r>
              <a:rPr sz="2200" spc="-20" dirty="0">
                <a:latin typeface="Calibri"/>
                <a:cs typeface="Calibri"/>
              </a:rPr>
              <a:t>broken </a:t>
            </a:r>
            <a:r>
              <a:rPr sz="2200" spc="-15" dirty="0">
                <a:latin typeface="Calibri"/>
                <a:cs typeface="Calibri"/>
              </a:rPr>
              <a:t>into  </a:t>
            </a:r>
            <a:r>
              <a:rPr sz="2200" spc="-5" dirty="0">
                <a:latin typeface="Calibri"/>
                <a:cs typeface="Calibri"/>
              </a:rPr>
              <a:t>single </a:t>
            </a:r>
            <a:r>
              <a:rPr sz="2200" spc="-10" dirty="0">
                <a:latin typeface="Calibri"/>
                <a:cs typeface="Calibri"/>
              </a:rPr>
              <a:t>computations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0" dirty="0">
                <a:latin typeface="Calibri"/>
                <a:cs typeface="Calibri"/>
              </a:rPr>
              <a:t>subscripted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variables.</a:t>
            </a:r>
            <a:endParaRPr sz="2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element </a:t>
            </a:r>
            <a:r>
              <a:rPr sz="2200" dirty="0">
                <a:latin typeface="Calibri"/>
                <a:cs typeface="Calibri"/>
              </a:rPr>
              <a:t>V</a:t>
            </a:r>
            <a:r>
              <a:rPr sz="2175" baseline="-21072" dirty="0">
                <a:latin typeface="Calibri"/>
                <a:cs typeface="Calibri"/>
              </a:rPr>
              <a:t>i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vector </a:t>
            </a:r>
            <a:r>
              <a:rPr sz="2200" spc="-5" dirty="0">
                <a:latin typeface="Calibri"/>
                <a:cs typeface="Calibri"/>
              </a:rPr>
              <a:t>V is </a:t>
            </a:r>
            <a:r>
              <a:rPr sz="2200" spc="-10" dirty="0">
                <a:latin typeface="Calibri"/>
                <a:cs typeface="Calibri"/>
              </a:rPr>
              <a:t>written </a:t>
            </a:r>
            <a:r>
              <a:rPr sz="2200" spc="-5" dirty="0">
                <a:latin typeface="Calibri"/>
                <a:cs typeface="Calibri"/>
              </a:rPr>
              <a:t>as </a:t>
            </a:r>
            <a:r>
              <a:rPr sz="2200" spc="-10" dirty="0">
                <a:latin typeface="Calibri"/>
                <a:cs typeface="Calibri"/>
              </a:rPr>
              <a:t>V(I) </a:t>
            </a:r>
            <a:r>
              <a:rPr sz="2200" spc="-5" dirty="0">
                <a:latin typeface="Calibri"/>
                <a:cs typeface="Calibri"/>
              </a:rPr>
              <a:t>and the </a:t>
            </a:r>
            <a:r>
              <a:rPr sz="2200" spc="-15" dirty="0">
                <a:latin typeface="Calibri"/>
                <a:cs typeface="Calibri"/>
              </a:rPr>
              <a:t>index </a:t>
            </a:r>
            <a:r>
              <a:rPr sz="2200" spc="-5" dirty="0">
                <a:latin typeface="Calibri"/>
                <a:cs typeface="Calibri"/>
              </a:rPr>
              <a:t>I </a:t>
            </a:r>
            <a:r>
              <a:rPr sz="2200" spc="-25" dirty="0">
                <a:latin typeface="Calibri"/>
                <a:cs typeface="Calibri"/>
              </a:rPr>
              <a:t>refers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  memory </a:t>
            </a:r>
            <a:r>
              <a:rPr sz="2200" spc="-10" dirty="0">
                <a:latin typeface="Calibri"/>
                <a:cs typeface="Calibri"/>
              </a:rPr>
              <a:t>address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15" dirty="0">
                <a:latin typeface="Calibri"/>
                <a:cs typeface="Calibri"/>
              </a:rPr>
              <a:t>register </a:t>
            </a:r>
            <a:r>
              <a:rPr sz="2200" spc="-10" dirty="0">
                <a:latin typeface="Calibri"/>
                <a:cs typeface="Calibri"/>
              </a:rPr>
              <a:t>where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number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stored.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For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example</a:t>
            </a:r>
            <a:endParaRPr sz="2200">
              <a:latin typeface="Calibri"/>
              <a:cs typeface="Calibri"/>
            </a:endParaRPr>
          </a:p>
          <a:p>
            <a:pPr marL="2755900">
              <a:lnSpc>
                <a:spcPct val="100000"/>
              </a:lnSpc>
              <a:spcBef>
                <a:spcPts val="15"/>
              </a:spcBef>
            </a:pPr>
            <a:r>
              <a:rPr sz="1800" spc="-5" dirty="0">
                <a:latin typeface="Calibri"/>
                <a:cs typeface="Calibri"/>
              </a:rPr>
              <a:t>DO 20 </a:t>
            </a:r>
            <a:r>
              <a:rPr sz="1800" dirty="0">
                <a:latin typeface="Calibri"/>
                <a:cs typeface="Calibri"/>
              </a:rPr>
              <a:t>I = </a:t>
            </a:r>
            <a:r>
              <a:rPr sz="1800" spc="-5" dirty="0">
                <a:latin typeface="Calibri"/>
                <a:cs typeface="Calibri"/>
              </a:rPr>
              <a:t>1,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 marL="1841500">
              <a:lnSpc>
                <a:spcPts val="2150"/>
              </a:lnSpc>
              <a:tabLst>
                <a:tab pos="2755900" algn="l"/>
              </a:tabLst>
            </a:pPr>
            <a:r>
              <a:rPr sz="1800" spc="-5" dirty="0">
                <a:latin typeface="Calibri"/>
                <a:cs typeface="Calibri"/>
              </a:rPr>
              <a:t>20	C(I) </a:t>
            </a:r>
            <a:r>
              <a:rPr sz="1800" dirty="0">
                <a:latin typeface="Calibri"/>
                <a:cs typeface="Calibri"/>
              </a:rPr>
              <a:t>= B(I) +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A(I)</a:t>
            </a:r>
            <a:endParaRPr sz="1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spc="-5" dirty="0">
                <a:latin typeface="Calibri"/>
                <a:cs typeface="Calibri"/>
              </a:rPr>
              <a:t>is a </a:t>
            </a:r>
            <a:r>
              <a:rPr sz="2200" spc="-15" dirty="0">
                <a:latin typeface="Calibri"/>
                <a:cs typeface="Calibri"/>
              </a:rPr>
              <a:t>program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adding </a:t>
            </a:r>
            <a:r>
              <a:rPr sz="2200" spc="-10" dirty="0">
                <a:latin typeface="Calibri"/>
                <a:cs typeface="Calibri"/>
              </a:rPr>
              <a:t>two </a:t>
            </a:r>
            <a:r>
              <a:rPr sz="2200" spc="-15" dirty="0">
                <a:latin typeface="Calibri"/>
                <a:cs typeface="Calibri"/>
              </a:rPr>
              <a:t>vectors </a:t>
            </a:r>
            <a:r>
              <a:rPr sz="2200" spc="-5" dirty="0">
                <a:latin typeface="Calibri"/>
                <a:cs typeface="Calibri"/>
              </a:rPr>
              <a:t>A &amp; B </a:t>
            </a:r>
            <a:r>
              <a:rPr sz="2200" spc="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length </a:t>
            </a:r>
            <a:r>
              <a:rPr sz="2200" spc="-5" dirty="0">
                <a:latin typeface="Calibri"/>
                <a:cs typeface="Calibri"/>
              </a:rPr>
              <a:t>100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produce 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vector </a:t>
            </a:r>
            <a:r>
              <a:rPr sz="2200" spc="-5" dirty="0">
                <a:latin typeface="Calibri"/>
                <a:cs typeface="Calibri"/>
              </a:rPr>
              <a:t>C which is </a:t>
            </a:r>
            <a:r>
              <a:rPr sz="2200" spc="-10" dirty="0">
                <a:latin typeface="Calibri"/>
                <a:cs typeface="Calibri"/>
              </a:rPr>
              <a:t>implemented </a:t>
            </a:r>
            <a:r>
              <a:rPr sz="2200" spc="-5" dirty="0">
                <a:latin typeface="Calibri"/>
                <a:cs typeface="Calibri"/>
              </a:rPr>
              <a:t>in a machine </a:t>
            </a:r>
            <a:r>
              <a:rPr sz="2200" spc="-10" dirty="0">
                <a:latin typeface="Calibri"/>
                <a:cs typeface="Calibri"/>
              </a:rPr>
              <a:t>language </a:t>
            </a:r>
            <a:r>
              <a:rPr sz="2200" spc="-5" dirty="0">
                <a:latin typeface="Calibri"/>
                <a:cs typeface="Calibri"/>
              </a:rPr>
              <a:t>as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sz="1800" spc="-10" dirty="0">
                <a:latin typeface="Calibri"/>
                <a:cs typeface="Calibri"/>
              </a:rPr>
              <a:t>Initialize </a:t>
            </a:r>
            <a:r>
              <a:rPr sz="1800" dirty="0">
                <a:latin typeface="Calibri"/>
                <a:cs typeface="Calibri"/>
              </a:rPr>
              <a:t>I =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214" y="4871592"/>
            <a:ext cx="2430145" cy="1670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sz="1800" spc="-5" dirty="0">
                <a:latin typeface="Calibri"/>
                <a:cs typeface="Calibri"/>
              </a:rPr>
              <a:t>20	</a:t>
            </a:r>
            <a:r>
              <a:rPr sz="1800" spc="-15" dirty="0">
                <a:latin typeface="Calibri"/>
                <a:cs typeface="Calibri"/>
              </a:rPr>
              <a:t>Read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A(I)</a:t>
            </a:r>
            <a:endParaRPr sz="1800"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Read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B(I)</a:t>
            </a:r>
            <a:endParaRPr sz="1800"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Store </a:t>
            </a:r>
            <a:r>
              <a:rPr sz="1800" spc="-5" dirty="0">
                <a:latin typeface="Calibri"/>
                <a:cs typeface="Calibri"/>
              </a:rPr>
              <a:t>C(I) </a:t>
            </a:r>
            <a:r>
              <a:rPr sz="1800" dirty="0">
                <a:latin typeface="Calibri"/>
                <a:cs typeface="Calibri"/>
              </a:rPr>
              <a:t>= A(I) +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B(I)</a:t>
            </a:r>
            <a:endParaRPr sz="1800">
              <a:latin typeface="Calibri"/>
              <a:cs typeface="Calibri"/>
            </a:endParaRPr>
          </a:p>
          <a:p>
            <a:pPr marL="469900" marR="274955" algn="just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Increment </a:t>
            </a:r>
            <a:r>
              <a:rPr sz="1800" dirty="0">
                <a:latin typeface="Calibri"/>
                <a:cs typeface="Calibri"/>
              </a:rPr>
              <a:t>I = I +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  If I ≤ </a:t>
            </a:r>
            <a:r>
              <a:rPr sz="1800" spc="-5" dirty="0">
                <a:latin typeface="Calibri"/>
                <a:cs typeface="Calibri"/>
              </a:rPr>
              <a:t>100 go </a:t>
            </a:r>
            <a:r>
              <a:rPr sz="1800" spc="-10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20  Continue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05" y="54355"/>
            <a:ext cx="28371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3640" algn="l"/>
              </a:tabLst>
            </a:pPr>
            <a:r>
              <a:rPr sz="2500" spc="-20" dirty="0"/>
              <a:t>VECTOR	</a:t>
            </a:r>
            <a:r>
              <a:rPr sz="2500" spc="-10" dirty="0"/>
              <a:t>PROCESSING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293014" y="487171"/>
            <a:ext cx="8585835" cy="254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A </a:t>
            </a:r>
            <a:r>
              <a:rPr sz="1900" spc="-10" dirty="0">
                <a:latin typeface="Calibri"/>
                <a:cs typeface="Calibri"/>
              </a:rPr>
              <a:t>computer </a:t>
            </a:r>
            <a:r>
              <a:rPr sz="1900" spc="-5" dirty="0">
                <a:latin typeface="Calibri"/>
                <a:cs typeface="Calibri"/>
              </a:rPr>
              <a:t>capable of </a:t>
            </a:r>
            <a:r>
              <a:rPr sz="1900" spc="-10" dirty="0">
                <a:latin typeface="Calibri"/>
                <a:cs typeface="Calibri"/>
              </a:rPr>
              <a:t>vector processing eliminates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overhead associated </a:t>
            </a:r>
            <a:r>
              <a:rPr sz="1900" spc="-5" dirty="0">
                <a:latin typeface="Calibri"/>
                <a:cs typeface="Calibri"/>
              </a:rPr>
              <a:t>with  the time it </a:t>
            </a:r>
            <a:r>
              <a:rPr sz="1900" spc="-20" dirty="0">
                <a:latin typeface="Calibri"/>
                <a:cs typeface="Calibri"/>
              </a:rPr>
              <a:t>takes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20" dirty="0">
                <a:latin typeface="Calibri"/>
                <a:cs typeface="Calibri"/>
              </a:rPr>
              <a:t>fetch </a:t>
            </a:r>
            <a:r>
              <a:rPr sz="1900" spc="-5" dirty="0">
                <a:latin typeface="Calibri"/>
                <a:cs typeface="Calibri"/>
              </a:rPr>
              <a:t>and </a:t>
            </a:r>
            <a:r>
              <a:rPr sz="1900" spc="-20" dirty="0">
                <a:latin typeface="Calibri"/>
                <a:cs typeface="Calibri"/>
              </a:rPr>
              <a:t>execute </a:t>
            </a:r>
            <a:r>
              <a:rPr sz="1900" spc="-5" dirty="0">
                <a:latin typeface="Calibri"/>
                <a:cs typeface="Calibri"/>
              </a:rPr>
              <a:t>the instructions in the </a:t>
            </a:r>
            <a:r>
              <a:rPr sz="1900" spc="-20" dirty="0">
                <a:latin typeface="Calibri"/>
                <a:cs typeface="Calibri"/>
              </a:rPr>
              <a:t>program</a:t>
            </a:r>
            <a:r>
              <a:rPr sz="1900" spc="2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loop.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It </a:t>
            </a:r>
            <a:r>
              <a:rPr sz="1900" spc="-10" dirty="0">
                <a:latin typeface="Calibri"/>
                <a:cs typeface="Calibri"/>
              </a:rPr>
              <a:t>allows operations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5" dirty="0">
                <a:latin typeface="Calibri"/>
                <a:cs typeface="Calibri"/>
              </a:rPr>
              <a:t>be specified with a single </a:t>
            </a:r>
            <a:r>
              <a:rPr sz="1900" spc="-15" dirty="0">
                <a:latin typeface="Calibri"/>
                <a:cs typeface="Calibri"/>
              </a:rPr>
              <a:t>vector </a:t>
            </a:r>
            <a:r>
              <a:rPr sz="1900" spc="-5" dirty="0">
                <a:latin typeface="Calibri"/>
                <a:cs typeface="Calibri"/>
              </a:rPr>
              <a:t>instruction of the</a:t>
            </a:r>
            <a:r>
              <a:rPr sz="1900" spc="17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form</a:t>
            </a:r>
            <a:endParaRPr sz="1900">
              <a:latin typeface="Calibri"/>
              <a:cs typeface="Calibri"/>
            </a:endParaRPr>
          </a:p>
          <a:p>
            <a:pPr marL="2986405">
              <a:lnSpc>
                <a:spcPct val="100000"/>
              </a:lnSpc>
              <a:spcBef>
                <a:spcPts val="465"/>
              </a:spcBef>
            </a:pPr>
            <a:r>
              <a:rPr sz="1900" spc="-5" dirty="0">
                <a:latin typeface="Calibri"/>
                <a:cs typeface="Calibri"/>
              </a:rPr>
              <a:t>C(1:100) = A(1:100) +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B(1:100)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vector instruction </a:t>
            </a:r>
            <a:r>
              <a:rPr sz="1900" spc="-5" dirty="0">
                <a:latin typeface="Calibri"/>
                <a:cs typeface="Calibri"/>
              </a:rPr>
              <a:t>include  the initial address of the </a:t>
            </a:r>
            <a:r>
              <a:rPr sz="1900" spc="-10" dirty="0">
                <a:latin typeface="Calibri"/>
                <a:cs typeface="Calibri"/>
              </a:rPr>
              <a:t>operands </a:t>
            </a:r>
            <a:r>
              <a:rPr sz="1900" spc="-5" dirty="0">
                <a:latin typeface="Calibri"/>
                <a:cs typeface="Calibri"/>
              </a:rPr>
              <a:t>, the length of  the</a:t>
            </a:r>
            <a:endParaRPr sz="19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900" spc="-15" dirty="0">
                <a:latin typeface="Calibri"/>
                <a:cs typeface="Calibri"/>
              </a:rPr>
              <a:t>vectors, </a:t>
            </a:r>
            <a:r>
              <a:rPr sz="1900" spc="-5" dirty="0">
                <a:latin typeface="Calibri"/>
                <a:cs typeface="Calibri"/>
              </a:rPr>
              <a:t>and the </a:t>
            </a:r>
            <a:r>
              <a:rPr sz="1900" spc="-10" dirty="0">
                <a:latin typeface="Calibri"/>
                <a:cs typeface="Calibri"/>
              </a:rPr>
              <a:t>operation </a:t>
            </a:r>
            <a:r>
              <a:rPr sz="1900" spc="-15" dirty="0">
                <a:latin typeface="Calibri"/>
                <a:cs typeface="Calibri"/>
              </a:rPr>
              <a:t>to </a:t>
            </a:r>
            <a:r>
              <a:rPr sz="1900" spc="-5" dirty="0">
                <a:latin typeface="Calibri"/>
                <a:cs typeface="Calibri"/>
              </a:rPr>
              <a:t>be </a:t>
            </a:r>
            <a:r>
              <a:rPr sz="1900" spc="-10" dirty="0">
                <a:latin typeface="Calibri"/>
                <a:cs typeface="Calibri"/>
              </a:rPr>
              <a:t>performed, </a:t>
            </a:r>
            <a:r>
              <a:rPr sz="1900" spc="-5" dirty="0">
                <a:latin typeface="Calibri"/>
                <a:cs typeface="Calibri"/>
              </a:rPr>
              <a:t>all in one </a:t>
            </a:r>
            <a:r>
              <a:rPr sz="1900" spc="-10" dirty="0">
                <a:latin typeface="Calibri"/>
                <a:cs typeface="Calibri"/>
              </a:rPr>
              <a:t>composite</a:t>
            </a:r>
            <a:r>
              <a:rPr sz="1900" spc="17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instruction.</a:t>
            </a:r>
            <a:endParaRPr sz="1900">
              <a:latin typeface="Calibri"/>
              <a:cs typeface="Calibri"/>
            </a:endParaRPr>
          </a:p>
          <a:p>
            <a:pPr marL="355600" marR="5715" indent="-342900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The addition </a:t>
            </a:r>
            <a:r>
              <a:rPr sz="1900" dirty="0">
                <a:latin typeface="Calibri"/>
                <a:cs typeface="Calibri"/>
              </a:rPr>
              <a:t>is </a:t>
            </a:r>
            <a:r>
              <a:rPr sz="1900" spc="-10" dirty="0">
                <a:latin typeface="Calibri"/>
                <a:cs typeface="Calibri"/>
              </a:rPr>
              <a:t>done </a:t>
            </a:r>
            <a:r>
              <a:rPr sz="1900" spc="-5" dirty="0">
                <a:latin typeface="Calibri"/>
                <a:cs typeface="Calibri"/>
              </a:rPr>
              <a:t>with pipeline floating-point </a:t>
            </a:r>
            <a:r>
              <a:rPr sz="1900" spc="-35" dirty="0">
                <a:latin typeface="Calibri"/>
                <a:cs typeface="Calibri"/>
              </a:rPr>
              <a:t>adder. </a:t>
            </a:r>
            <a:r>
              <a:rPr sz="1900" spc="-5" dirty="0">
                <a:latin typeface="Calibri"/>
                <a:cs typeface="Calibri"/>
              </a:rPr>
              <a:t>A </a:t>
            </a:r>
            <a:r>
              <a:rPr sz="1900" spc="-10" dirty="0">
                <a:latin typeface="Calibri"/>
                <a:cs typeface="Calibri"/>
              </a:rPr>
              <a:t>possible </a:t>
            </a:r>
            <a:r>
              <a:rPr sz="1900" spc="-5" dirty="0">
                <a:latin typeface="Calibri"/>
                <a:cs typeface="Calibri"/>
              </a:rPr>
              <a:t>instruction  </a:t>
            </a:r>
            <a:r>
              <a:rPr sz="1900" spc="-15" dirty="0">
                <a:latin typeface="Calibri"/>
                <a:cs typeface="Calibri"/>
              </a:rPr>
              <a:t>format </a:t>
            </a:r>
            <a:r>
              <a:rPr sz="1900" spc="-20" dirty="0">
                <a:latin typeface="Calibri"/>
                <a:cs typeface="Calibri"/>
              </a:rPr>
              <a:t>for </a:t>
            </a:r>
            <a:r>
              <a:rPr sz="1900" spc="-5" dirty="0">
                <a:latin typeface="Calibri"/>
                <a:cs typeface="Calibri"/>
              </a:rPr>
              <a:t>a </a:t>
            </a:r>
            <a:r>
              <a:rPr sz="1900" spc="-15" dirty="0">
                <a:latin typeface="Calibri"/>
                <a:cs typeface="Calibri"/>
              </a:rPr>
              <a:t>vector </a:t>
            </a:r>
            <a:r>
              <a:rPr sz="1900" spc="-5" dirty="0">
                <a:latin typeface="Calibri"/>
                <a:cs typeface="Calibri"/>
              </a:rPr>
              <a:t>instruction is as </a:t>
            </a:r>
            <a:r>
              <a:rPr sz="1900" spc="-10" dirty="0">
                <a:latin typeface="Calibri"/>
                <a:cs typeface="Calibri"/>
              </a:rPr>
              <a:t>shown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below: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014" y="3789045"/>
            <a:ext cx="8588375" cy="282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This is essentially a three-address </a:t>
            </a:r>
            <a:r>
              <a:rPr sz="1900" spc="-10" dirty="0">
                <a:latin typeface="Calibri"/>
                <a:cs typeface="Calibri"/>
              </a:rPr>
              <a:t>instruction </a:t>
            </a:r>
            <a:r>
              <a:rPr sz="1900" spc="-5" dirty="0">
                <a:latin typeface="Calibri"/>
                <a:cs typeface="Calibri"/>
              </a:rPr>
              <a:t>with </a:t>
            </a:r>
            <a:r>
              <a:rPr sz="1900" spc="-10" dirty="0">
                <a:latin typeface="Calibri"/>
                <a:cs typeface="Calibri"/>
              </a:rPr>
              <a:t>three </a:t>
            </a:r>
            <a:r>
              <a:rPr sz="1900" spc="-5" dirty="0">
                <a:latin typeface="Calibri"/>
                <a:cs typeface="Calibri"/>
              </a:rPr>
              <a:t>fields specifying the </a:t>
            </a:r>
            <a:r>
              <a:rPr sz="1900" spc="-10" dirty="0">
                <a:latin typeface="Calibri"/>
                <a:cs typeface="Calibri"/>
              </a:rPr>
              <a:t>base  address </a:t>
            </a:r>
            <a:r>
              <a:rPr sz="1900" spc="-5" dirty="0">
                <a:latin typeface="Calibri"/>
                <a:cs typeface="Calibri"/>
              </a:rPr>
              <a:t>of the </a:t>
            </a:r>
            <a:r>
              <a:rPr sz="1900" spc="-10" dirty="0">
                <a:latin typeface="Calibri"/>
                <a:cs typeface="Calibri"/>
              </a:rPr>
              <a:t>operands </a:t>
            </a:r>
            <a:r>
              <a:rPr sz="1900" spc="-5" dirty="0">
                <a:latin typeface="Calibri"/>
                <a:cs typeface="Calibri"/>
              </a:rPr>
              <a:t>and an additional field that </a:t>
            </a:r>
            <a:r>
              <a:rPr sz="1900" spc="-10" dirty="0">
                <a:latin typeface="Calibri"/>
                <a:cs typeface="Calibri"/>
              </a:rPr>
              <a:t>gives </a:t>
            </a:r>
            <a:r>
              <a:rPr sz="1900" spc="-5" dirty="0">
                <a:latin typeface="Calibri"/>
                <a:cs typeface="Calibri"/>
              </a:rPr>
              <a:t>the </a:t>
            </a:r>
            <a:r>
              <a:rPr sz="1900" spc="-10" dirty="0">
                <a:latin typeface="Calibri"/>
                <a:cs typeface="Calibri"/>
              </a:rPr>
              <a:t>length </a:t>
            </a:r>
            <a:r>
              <a:rPr sz="1900" spc="-5" dirty="0">
                <a:latin typeface="Calibri"/>
                <a:cs typeface="Calibri"/>
              </a:rPr>
              <a:t>of the </a:t>
            </a:r>
            <a:r>
              <a:rPr sz="1900" spc="-20" dirty="0">
                <a:latin typeface="Calibri"/>
                <a:cs typeface="Calibri"/>
              </a:rPr>
              <a:t>data  </a:t>
            </a:r>
            <a:r>
              <a:rPr sz="1900" spc="-10" dirty="0">
                <a:latin typeface="Calibri"/>
                <a:cs typeface="Calibri"/>
              </a:rPr>
              <a:t>items </a:t>
            </a:r>
            <a:r>
              <a:rPr sz="1900" spc="-5" dirty="0">
                <a:latin typeface="Calibri"/>
                <a:cs typeface="Calibri"/>
              </a:rPr>
              <a:t>in the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vectors.</a:t>
            </a:r>
            <a:endParaRPr sz="19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475"/>
              </a:spcBef>
            </a:pPr>
            <a:r>
              <a:rPr sz="2000" b="1" spc="-5" dirty="0">
                <a:latin typeface="Calibri"/>
                <a:cs typeface="Calibri"/>
              </a:rPr>
              <a:t>Matrix</a:t>
            </a:r>
            <a:r>
              <a:rPr sz="2000" b="1" spc="-7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multiplication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  <a:tab pos="1146810" algn="l"/>
                <a:tab pos="2646680" algn="l"/>
                <a:tab pos="2941955" algn="l"/>
                <a:tab pos="3462020" algn="l"/>
                <a:tab pos="3807460" algn="l"/>
                <a:tab pos="4281805" algn="l"/>
                <a:tab pos="4918710" algn="l"/>
                <a:tab pos="6490335" algn="l"/>
                <a:tab pos="7519034" algn="l"/>
              </a:tabLst>
            </a:pPr>
            <a:r>
              <a:rPr sz="1900" spc="-5" dirty="0">
                <a:latin typeface="Calibri"/>
                <a:cs typeface="Calibri"/>
              </a:rPr>
              <a:t>Matrix	multiplication	is	</a:t>
            </a:r>
            <a:r>
              <a:rPr sz="1900" spc="-10" dirty="0">
                <a:latin typeface="Calibri"/>
                <a:cs typeface="Calibri"/>
              </a:rPr>
              <a:t>one	</a:t>
            </a:r>
            <a:r>
              <a:rPr sz="1900" spc="-5" dirty="0">
                <a:latin typeface="Calibri"/>
                <a:cs typeface="Calibri"/>
              </a:rPr>
              <a:t>of	the	</a:t>
            </a:r>
            <a:r>
              <a:rPr sz="1900" spc="-15" dirty="0">
                <a:latin typeface="Calibri"/>
                <a:cs typeface="Calibri"/>
              </a:rPr>
              <a:t>most	</a:t>
            </a:r>
            <a:r>
              <a:rPr sz="1900" spc="-10" dirty="0">
                <a:latin typeface="Calibri"/>
                <a:cs typeface="Calibri"/>
              </a:rPr>
              <a:t>computational	intensive	operations</a:t>
            </a:r>
            <a:endParaRPr sz="19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900" spc="-10" dirty="0">
                <a:latin typeface="Calibri"/>
                <a:cs typeface="Calibri"/>
              </a:rPr>
              <a:t>performed </a:t>
            </a:r>
            <a:r>
              <a:rPr sz="1900" spc="-5" dirty="0">
                <a:latin typeface="Calibri"/>
                <a:cs typeface="Calibri"/>
              </a:rPr>
              <a:t>in </a:t>
            </a:r>
            <a:r>
              <a:rPr sz="1900" spc="-10" dirty="0">
                <a:latin typeface="Calibri"/>
                <a:cs typeface="Calibri"/>
              </a:rPr>
              <a:t>computer </a:t>
            </a:r>
            <a:r>
              <a:rPr sz="1900" spc="-5" dirty="0">
                <a:latin typeface="Calibri"/>
                <a:cs typeface="Calibri"/>
              </a:rPr>
              <a:t>with </a:t>
            </a:r>
            <a:r>
              <a:rPr sz="1900" spc="-15" dirty="0">
                <a:latin typeface="Calibri"/>
                <a:cs typeface="Calibri"/>
              </a:rPr>
              <a:t>vector</a:t>
            </a:r>
            <a:r>
              <a:rPr sz="1900" spc="7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processors.</a:t>
            </a:r>
            <a:endParaRPr sz="19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The multiplication of </a:t>
            </a:r>
            <a:r>
              <a:rPr sz="1900" spc="-10" dirty="0">
                <a:latin typeface="Calibri"/>
                <a:cs typeface="Calibri"/>
              </a:rPr>
              <a:t>two </a:t>
            </a:r>
            <a:r>
              <a:rPr sz="1900" spc="-5" dirty="0">
                <a:latin typeface="Calibri"/>
                <a:cs typeface="Calibri"/>
              </a:rPr>
              <a:t>n x n matrices </a:t>
            </a:r>
            <a:r>
              <a:rPr sz="1900" spc="-15" dirty="0">
                <a:latin typeface="Calibri"/>
                <a:cs typeface="Calibri"/>
              </a:rPr>
              <a:t>consists </a:t>
            </a:r>
            <a:r>
              <a:rPr sz="1900" spc="-5" dirty="0">
                <a:latin typeface="Calibri"/>
                <a:cs typeface="Calibri"/>
              </a:rPr>
              <a:t>of </a:t>
            </a:r>
            <a:r>
              <a:rPr sz="1900" dirty="0">
                <a:latin typeface="Calibri"/>
                <a:cs typeface="Calibri"/>
              </a:rPr>
              <a:t>n</a:t>
            </a:r>
            <a:r>
              <a:rPr sz="1875" baseline="26666" dirty="0">
                <a:latin typeface="Calibri"/>
                <a:cs typeface="Calibri"/>
              </a:rPr>
              <a:t>2 </a:t>
            </a:r>
            <a:r>
              <a:rPr sz="1900" spc="-5" dirty="0">
                <a:latin typeface="Calibri"/>
                <a:cs typeface="Calibri"/>
              </a:rPr>
              <a:t>inner </a:t>
            </a:r>
            <a:r>
              <a:rPr sz="1900" spc="-10" dirty="0">
                <a:latin typeface="Calibri"/>
                <a:cs typeface="Calibri"/>
              </a:rPr>
              <a:t>products </a:t>
            </a:r>
            <a:r>
              <a:rPr sz="1900" spc="-5" dirty="0">
                <a:latin typeface="Calibri"/>
                <a:cs typeface="Calibri"/>
              </a:rPr>
              <a:t>or </a:t>
            </a:r>
            <a:r>
              <a:rPr sz="1900" dirty="0">
                <a:latin typeface="Calibri"/>
                <a:cs typeface="Calibri"/>
              </a:rPr>
              <a:t>n</a:t>
            </a:r>
            <a:r>
              <a:rPr sz="1875" baseline="26666" dirty="0">
                <a:latin typeface="Calibri"/>
                <a:cs typeface="Calibri"/>
              </a:rPr>
              <a:t>3 </a:t>
            </a:r>
            <a:r>
              <a:rPr sz="1900" spc="-5" dirty="0">
                <a:latin typeface="Calibri"/>
                <a:cs typeface="Calibri"/>
              </a:rPr>
              <a:t>multiply-  add </a:t>
            </a:r>
            <a:r>
              <a:rPr sz="1900" spc="-10" dirty="0">
                <a:latin typeface="Calibri"/>
                <a:cs typeface="Calibri"/>
              </a:rPr>
              <a:t>operations. </a:t>
            </a:r>
            <a:r>
              <a:rPr sz="1900" spc="-5" dirty="0">
                <a:latin typeface="Calibri"/>
                <a:cs typeface="Calibri"/>
              </a:rPr>
              <a:t>The inner </a:t>
            </a:r>
            <a:r>
              <a:rPr sz="1900" spc="-10" dirty="0">
                <a:latin typeface="Calibri"/>
                <a:cs typeface="Calibri"/>
              </a:rPr>
              <a:t>product </a:t>
            </a:r>
            <a:r>
              <a:rPr sz="1900" spc="-5" dirty="0">
                <a:latin typeface="Calibri"/>
                <a:cs typeface="Calibri"/>
              </a:rPr>
              <a:t>calculation on a </a:t>
            </a:r>
            <a:r>
              <a:rPr sz="1900" spc="-10" dirty="0">
                <a:latin typeface="Calibri"/>
                <a:cs typeface="Calibri"/>
              </a:rPr>
              <a:t>pipeline vector processor is  shown </a:t>
            </a:r>
            <a:r>
              <a:rPr sz="1900" spc="-5" dirty="0">
                <a:latin typeface="Calibri"/>
                <a:cs typeface="Calibri"/>
              </a:rPr>
              <a:t>in </a:t>
            </a:r>
            <a:r>
              <a:rPr sz="1900" spc="-10" dirty="0">
                <a:latin typeface="Calibri"/>
                <a:cs typeface="Calibri"/>
              </a:rPr>
              <a:t>fig: </a:t>
            </a:r>
            <a:r>
              <a:rPr sz="1900" spc="-5" dirty="0">
                <a:latin typeface="Calibri"/>
                <a:cs typeface="Calibri"/>
              </a:rPr>
              <a:t>as</a:t>
            </a:r>
            <a:r>
              <a:rPr sz="1900" spc="-15" dirty="0">
                <a:latin typeface="Calibri"/>
                <a:cs typeface="Calibri"/>
              </a:rPr>
              <a:t> follows:</a:t>
            </a:r>
            <a:endParaRPr sz="19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08100" y="3105150"/>
          <a:ext cx="7237347" cy="666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4546"/>
                <a:gridCol w="1643761"/>
                <a:gridCol w="1643761"/>
                <a:gridCol w="1661223"/>
                <a:gridCol w="1014056"/>
              </a:tblGrid>
              <a:tr h="666750">
                <a:tc>
                  <a:txBody>
                    <a:bodyPr/>
                    <a:lstStyle/>
                    <a:p>
                      <a:pPr marR="1778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Operation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code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4223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6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address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source</a:t>
                      </a:r>
                      <a:r>
                        <a:rPr sz="16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3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4335" marR="168275" indent="-257810">
                        <a:lnSpc>
                          <a:spcPct val="109400"/>
                        </a:lnSpc>
                        <a:spcBef>
                          <a:spcPts val="15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6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address  source</a:t>
                      </a:r>
                      <a:r>
                        <a:rPr sz="16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14223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6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address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2730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destination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3">
                      <a:solidFill>
                        <a:srgbClr val="000000"/>
                      </a:solidFill>
                      <a:prstDash val="solid"/>
                    </a:lnL>
                    <a:lnR w="14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 marR="231775" indent="-33655">
                        <a:lnSpc>
                          <a:spcPct val="109400"/>
                        </a:lnSpc>
                        <a:spcBef>
                          <a:spcPts val="150"/>
                        </a:spcBef>
                      </a:pPr>
                      <a:r>
                        <a:rPr sz="1600" b="1" spc="-20" dirty="0">
                          <a:latin typeface="Arial"/>
                          <a:cs typeface="Arial"/>
                        </a:rPr>
                        <a:t>Vector 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len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th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9780" y="317627"/>
            <a:ext cx="28187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Pipeline for Inner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827608"/>
            <a:ext cx="1259205" cy="513715"/>
          </a:xfrm>
          <a:prstGeom prst="rect">
            <a:avLst/>
          </a:prstGeom>
          <a:ln w="12699">
            <a:solidFill>
              <a:srgbClr val="000000"/>
            </a:solidFill>
          </a:ln>
        </p:spPr>
        <p:txBody>
          <a:bodyPr vert="horz" wrap="square" lIns="0" tIns="952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75"/>
              </a:spcBef>
            </a:pPr>
            <a:r>
              <a:rPr sz="1000" b="1" spc="-5" dirty="0">
                <a:latin typeface="Arial"/>
                <a:cs typeface="Arial"/>
              </a:rPr>
              <a:t>Source</a:t>
            </a:r>
            <a:endParaRPr sz="100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latin typeface="Arial"/>
                <a:cs typeface="Arial"/>
              </a:rPr>
              <a:t>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664792"/>
            <a:ext cx="1259205" cy="513715"/>
          </a:xfrm>
          <a:prstGeom prst="rect">
            <a:avLst/>
          </a:prstGeom>
          <a:ln w="12699">
            <a:solidFill>
              <a:srgbClr val="000000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60"/>
              </a:spcBef>
            </a:pPr>
            <a:r>
              <a:rPr sz="1000" b="1" spc="-5" dirty="0">
                <a:latin typeface="Arial"/>
                <a:cs typeface="Arial"/>
              </a:rPr>
              <a:t>Source</a:t>
            </a:r>
            <a:endParaRPr sz="100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0098" y="1699920"/>
            <a:ext cx="591185" cy="42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075" marR="5080" indent="-80010">
              <a:lnSpc>
                <a:spcPct val="134400"/>
              </a:lnSpc>
            </a:pPr>
            <a:r>
              <a:rPr sz="1000" b="1" spc="10" dirty="0">
                <a:latin typeface="Arial"/>
                <a:cs typeface="Arial"/>
              </a:rPr>
              <a:t>M</a:t>
            </a:r>
            <a:r>
              <a:rPr sz="1000" b="1" spc="-5" dirty="0">
                <a:latin typeface="Arial"/>
                <a:cs typeface="Arial"/>
              </a:rPr>
              <a:t>ultiplier  pipeline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74129" y="1804161"/>
            <a:ext cx="71374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Adder</a:t>
            </a:r>
            <a:endParaRPr sz="1000">
              <a:latin typeface="Arial"/>
              <a:cs typeface="Arial"/>
            </a:endParaRPr>
          </a:p>
          <a:p>
            <a:pPr marL="22225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latin typeface="Arial"/>
                <a:cs typeface="Arial"/>
              </a:rPr>
              <a:t>pipeline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61082" y="1239723"/>
            <a:ext cx="601345" cy="513715"/>
          </a:xfrm>
          <a:custGeom>
            <a:avLst/>
            <a:gdLst/>
            <a:ahLst/>
            <a:cxnLst/>
            <a:rect l="l" t="t" r="r" b="b"/>
            <a:pathLst>
              <a:path w="601344" h="513714">
                <a:moveTo>
                  <a:pt x="0" y="513511"/>
                </a:moveTo>
                <a:lnTo>
                  <a:pt x="601052" y="513511"/>
                </a:lnTo>
                <a:lnTo>
                  <a:pt x="601052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55188" y="1239723"/>
            <a:ext cx="578485" cy="513715"/>
          </a:xfrm>
          <a:custGeom>
            <a:avLst/>
            <a:gdLst/>
            <a:ahLst/>
            <a:cxnLst/>
            <a:rect l="l" t="t" r="r" b="b"/>
            <a:pathLst>
              <a:path w="578485" h="513714">
                <a:moveTo>
                  <a:pt x="0" y="513511"/>
                </a:moveTo>
                <a:lnTo>
                  <a:pt x="578281" y="513511"/>
                </a:lnTo>
                <a:lnTo>
                  <a:pt x="578281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42690" y="1239723"/>
            <a:ext cx="581025" cy="513715"/>
          </a:xfrm>
          <a:custGeom>
            <a:avLst/>
            <a:gdLst/>
            <a:ahLst/>
            <a:cxnLst/>
            <a:rect l="l" t="t" r="r" b="b"/>
            <a:pathLst>
              <a:path w="581025" h="513714">
                <a:moveTo>
                  <a:pt x="0" y="513511"/>
                </a:moveTo>
                <a:lnTo>
                  <a:pt x="580567" y="513511"/>
                </a:lnTo>
                <a:lnTo>
                  <a:pt x="580567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43653" y="1239723"/>
            <a:ext cx="598805" cy="513715"/>
          </a:xfrm>
          <a:custGeom>
            <a:avLst/>
            <a:gdLst/>
            <a:ahLst/>
            <a:cxnLst/>
            <a:rect l="l" t="t" r="r" b="b"/>
            <a:pathLst>
              <a:path w="598804" h="513714">
                <a:moveTo>
                  <a:pt x="0" y="513511"/>
                </a:moveTo>
                <a:lnTo>
                  <a:pt x="598779" y="513511"/>
                </a:lnTo>
                <a:lnTo>
                  <a:pt x="598779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57823" y="1239723"/>
            <a:ext cx="598805" cy="513715"/>
          </a:xfrm>
          <a:custGeom>
            <a:avLst/>
            <a:gdLst/>
            <a:ahLst/>
            <a:cxnLst/>
            <a:rect l="l" t="t" r="r" b="b"/>
            <a:pathLst>
              <a:path w="598804" h="513714">
                <a:moveTo>
                  <a:pt x="0" y="513511"/>
                </a:moveTo>
                <a:lnTo>
                  <a:pt x="598779" y="513511"/>
                </a:lnTo>
                <a:lnTo>
                  <a:pt x="598779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49770" y="1239723"/>
            <a:ext cx="578485" cy="513715"/>
          </a:xfrm>
          <a:custGeom>
            <a:avLst/>
            <a:gdLst/>
            <a:ahLst/>
            <a:cxnLst/>
            <a:rect l="l" t="t" r="r" b="b"/>
            <a:pathLst>
              <a:path w="578484" h="513714">
                <a:moveTo>
                  <a:pt x="0" y="513511"/>
                </a:moveTo>
                <a:lnTo>
                  <a:pt x="578281" y="513511"/>
                </a:lnTo>
                <a:lnTo>
                  <a:pt x="578281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21270" y="1239723"/>
            <a:ext cx="598805" cy="513715"/>
          </a:xfrm>
          <a:custGeom>
            <a:avLst/>
            <a:gdLst/>
            <a:ahLst/>
            <a:cxnLst/>
            <a:rect l="l" t="t" r="r" b="b"/>
            <a:pathLst>
              <a:path w="598804" h="513714">
                <a:moveTo>
                  <a:pt x="0" y="513511"/>
                </a:moveTo>
                <a:lnTo>
                  <a:pt x="598779" y="513511"/>
                </a:lnTo>
                <a:lnTo>
                  <a:pt x="598779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99629" y="1239723"/>
            <a:ext cx="578485" cy="513715"/>
          </a:xfrm>
          <a:custGeom>
            <a:avLst/>
            <a:gdLst/>
            <a:ahLst/>
            <a:cxnLst/>
            <a:rect l="l" t="t" r="r" b="b"/>
            <a:pathLst>
              <a:path w="578484" h="513714">
                <a:moveTo>
                  <a:pt x="0" y="513511"/>
                </a:moveTo>
                <a:lnTo>
                  <a:pt x="578281" y="513511"/>
                </a:lnTo>
                <a:lnTo>
                  <a:pt x="578281" y="0"/>
                </a:lnTo>
                <a:lnTo>
                  <a:pt x="0" y="0"/>
                </a:lnTo>
                <a:lnTo>
                  <a:pt x="0" y="51351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563624" y="1077849"/>
            <a:ext cx="1043305" cy="334645"/>
          </a:xfrm>
          <a:custGeom>
            <a:avLst/>
            <a:gdLst/>
            <a:ahLst/>
            <a:cxnLst/>
            <a:rect l="l" t="t" r="r" b="b"/>
            <a:pathLst>
              <a:path w="1043305" h="334644">
                <a:moveTo>
                  <a:pt x="1017832" y="282638"/>
                </a:moveTo>
                <a:lnTo>
                  <a:pt x="948055" y="323341"/>
                </a:lnTo>
                <a:lnTo>
                  <a:pt x="947038" y="327278"/>
                </a:lnTo>
                <a:lnTo>
                  <a:pt x="950594" y="333375"/>
                </a:lnTo>
                <a:lnTo>
                  <a:pt x="954405" y="334390"/>
                </a:lnTo>
                <a:lnTo>
                  <a:pt x="1032187" y="288925"/>
                </a:lnTo>
                <a:lnTo>
                  <a:pt x="1030477" y="288925"/>
                </a:lnTo>
                <a:lnTo>
                  <a:pt x="1030477" y="288163"/>
                </a:lnTo>
                <a:lnTo>
                  <a:pt x="1027302" y="288163"/>
                </a:lnTo>
                <a:lnTo>
                  <a:pt x="1017832" y="282638"/>
                </a:lnTo>
                <a:close/>
              </a:path>
              <a:path w="1043305" h="334644">
                <a:moveTo>
                  <a:pt x="515238" y="6350"/>
                </a:moveTo>
                <a:lnTo>
                  <a:pt x="515238" y="286130"/>
                </a:lnTo>
                <a:lnTo>
                  <a:pt x="518032" y="288925"/>
                </a:lnTo>
                <a:lnTo>
                  <a:pt x="1007055" y="288925"/>
                </a:lnTo>
                <a:lnTo>
                  <a:pt x="1017832" y="282638"/>
                </a:lnTo>
                <a:lnTo>
                  <a:pt x="527938" y="282575"/>
                </a:lnTo>
                <a:lnTo>
                  <a:pt x="521588" y="276225"/>
                </a:lnTo>
                <a:lnTo>
                  <a:pt x="527938" y="276225"/>
                </a:lnTo>
                <a:lnTo>
                  <a:pt x="527938" y="12700"/>
                </a:lnTo>
                <a:lnTo>
                  <a:pt x="521588" y="12700"/>
                </a:lnTo>
                <a:lnTo>
                  <a:pt x="515238" y="6350"/>
                </a:lnTo>
                <a:close/>
              </a:path>
              <a:path w="1043305" h="334644">
                <a:moveTo>
                  <a:pt x="1032160" y="276225"/>
                </a:moveTo>
                <a:lnTo>
                  <a:pt x="1030477" y="276225"/>
                </a:lnTo>
                <a:lnTo>
                  <a:pt x="1030477" y="288925"/>
                </a:lnTo>
                <a:lnTo>
                  <a:pt x="1032187" y="288925"/>
                </a:lnTo>
                <a:lnTo>
                  <a:pt x="1043051" y="282575"/>
                </a:lnTo>
                <a:lnTo>
                  <a:pt x="1032160" y="276225"/>
                </a:lnTo>
                <a:close/>
              </a:path>
              <a:path w="1043305" h="334644">
                <a:moveTo>
                  <a:pt x="1027302" y="277113"/>
                </a:moveTo>
                <a:lnTo>
                  <a:pt x="1017832" y="282638"/>
                </a:lnTo>
                <a:lnTo>
                  <a:pt x="1027302" y="288163"/>
                </a:lnTo>
                <a:lnTo>
                  <a:pt x="1027302" y="277113"/>
                </a:lnTo>
                <a:close/>
              </a:path>
              <a:path w="1043305" h="334644">
                <a:moveTo>
                  <a:pt x="1030477" y="277113"/>
                </a:moveTo>
                <a:lnTo>
                  <a:pt x="1027302" y="277113"/>
                </a:lnTo>
                <a:lnTo>
                  <a:pt x="1027302" y="288163"/>
                </a:lnTo>
                <a:lnTo>
                  <a:pt x="1030477" y="288163"/>
                </a:lnTo>
                <a:lnTo>
                  <a:pt x="1030477" y="277113"/>
                </a:lnTo>
                <a:close/>
              </a:path>
              <a:path w="1043305" h="334644">
                <a:moveTo>
                  <a:pt x="954405" y="230886"/>
                </a:moveTo>
                <a:lnTo>
                  <a:pt x="950594" y="231901"/>
                </a:lnTo>
                <a:lnTo>
                  <a:pt x="947038" y="237998"/>
                </a:lnTo>
                <a:lnTo>
                  <a:pt x="948055" y="241935"/>
                </a:lnTo>
                <a:lnTo>
                  <a:pt x="1017832" y="282638"/>
                </a:lnTo>
                <a:lnTo>
                  <a:pt x="1027302" y="277113"/>
                </a:lnTo>
                <a:lnTo>
                  <a:pt x="1030477" y="277113"/>
                </a:lnTo>
                <a:lnTo>
                  <a:pt x="1030477" y="276225"/>
                </a:lnTo>
                <a:lnTo>
                  <a:pt x="1032160" y="276225"/>
                </a:lnTo>
                <a:lnTo>
                  <a:pt x="954405" y="230886"/>
                </a:lnTo>
                <a:close/>
              </a:path>
              <a:path w="1043305" h="334644">
                <a:moveTo>
                  <a:pt x="527938" y="276225"/>
                </a:moveTo>
                <a:lnTo>
                  <a:pt x="521588" y="276225"/>
                </a:lnTo>
                <a:lnTo>
                  <a:pt x="527938" y="282575"/>
                </a:lnTo>
                <a:lnTo>
                  <a:pt x="527938" y="276225"/>
                </a:lnTo>
                <a:close/>
              </a:path>
              <a:path w="1043305" h="334644">
                <a:moveTo>
                  <a:pt x="1006837" y="276225"/>
                </a:moveTo>
                <a:lnTo>
                  <a:pt x="527938" y="276225"/>
                </a:lnTo>
                <a:lnTo>
                  <a:pt x="527938" y="282575"/>
                </a:lnTo>
                <a:lnTo>
                  <a:pt x="1017723" y="282575"/>
                </a:lnTo>
                <a:lnTo>
                  <a:pt x="1006837" y="276225"/>
                </a:lnTo>
                <a:close/>
              </a:path>
              <a:path w="1043305" h="334644">
                <a:moveTo>
                  <a:pt x="525018" y="0"/>
                </a:moveTo>
                <a:lnTo>
                  <a:pt x="0" y="0"/>
                </a:lnTo>
                <a:lnTo>
                  <a:pt x="0" y="12700"/>
                </a:lnTo>
                <a:lnTo>
                  <a:pt x="515238" y="12700"/>
                </a:lnTo>
                <a:lnTo>
                  <a:pt x="515238" y="6350"/>
                </a:lnTo>
                <a:lnTo>
                  <a:pt x="527938" y="6350"/>
                </a:lnTo>
                <a:lnTo>
                  <a:pt x="527938" y="2921"/>
                </a:lnTo>
                <a:lnTo>
                  <a:pt x="525018" y="0"/>
                </a:lnTo>
                <a:close/>
              </a:path>
              <a:path w="1043305" h="334644">
                <a:moveTo>
                  <a:pt x="527938" y="6350"/>
                </a:moveTo>
                <a:lnTo>
                  <a:pt x="515238" y="6350"/>
                </a:lnTo>
                <a:lnTo>
                  <a:pt x="521588" y="12700"/>
                </a:lnTo>
                <a:lnTo>
                  <a:pt x="527938" y="12700"/>
                </a:lnTo>
                <a:lnTo>
                  <a:pt x="527938" y="6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63624" y="1613535"/>
            <a:ext cx="1043305" cy="313690"/>
          </a:xfrm>
          <a:custGeom>
            <a:avLst/>
            <a:gdLst/>
            <a:ahLst/>
            <a:cxnLst/>
            <a:rect l="l" t="t" r="r" b="b"/>
            <a:pathLst>
              <a:path w="1043305" h="313689">
                <a:moveTo>
                  <a:pt x="515238" y="300989"/>
                </a:moveTo>
                <a:lnTo>
                  <a:pt x="0" y="300989"/>
                </a:lnTo>
                <a:lnTo>
                  <a:pt x="0" y="313689"/>
                </a:lnTo>
                <a:lnTo>
                  <a:pt x="525018" y="313689"/>
                </a:lnTo>
                <a:lnTo>
                  <a:pt x="527938" y="310895"/>
                </a:lnTo>
                <a:lnTo>
                  <a:pt x="527938" y="307339"/>
                </a:lnTo>
                <a:lnTo>
                  <a:pt x="515238" y="307339"/>
                </a:lnTo>
                <a:lnTo>
                  <a:pt x="515238" y="300989"/>
                </a:lnTo>
                <a:close/>
              </a:path>
              <a:path w="1043305" h="313689">
                <a:moveTo>
                  <a:pt x="1006837" y="45338"/>
                </a:moveTo>
                <a:lnTo>
                  <a:pt x="518032" y="45338"/>
                </a:lnTo>
                <a:lnTo>
                  <a:pt x="515238" y="48260"/>
                </a:lnTo>
                <a:lnTo>
                  <a:pt x="515238" y="307339"/>
                </a:lnTo>
                <a:lnTo>
                  <a:pt x="521588" y="300989"/>
                </a:lnTo>
                <a:lnTo>
                  <a:pt x="527938" y="300989"/>
                </a:lnTo>
                <a:lnTo>
                  <a:pt x="527938" y="58038"/>
                </a:lnTo>
                <a:lnTo>
                  <a:pt x="521588" y="58038"/>
                </a:lnTo>
                <a:lnTo>
                  <a:pt x="527938" y="51688"/>
                </a:lnTo>
                <a:lnTo>
                  <a:pt x="1017723" y="51688"/>
                </a:lnTo>
                <a:lnTo>
                  <a:pt x="1006837" y="45338"/>
                </a:lnTo>
                <a:close/>
              </a:path>
              <a:path w="1043305" h="313689">
                <a:moveTo>
                  <a:pt x="527938" y="300989"/>
                </a:moveTo>
                <a:lnTo>
                  <a:pt x="521588" y="300989"/>
                </a:lnTo>
                <a:lnTo>
                  <a:pt x="515238" y="307339"/>
                </a:lnTo>
                <a:lnTo>
                  <a:pt x="527938" y="307339"/>
                </a:lnTo>
                <a:lnTo>
                  <a:pt x="527938" y="300989"/>
                </a:lnTo>
                <a:close/>
              </a:path>
              <a:path w="1043305" h="313689">
                <a:moveTo>
                  <a:pt x="1017832" y="51752"/>
                </a:moveTo>
                <a:lnTo>
                  <a:pt x="948055" y="92455"/>
                </a:lnTo>
                <a:lnTo>
                  <a:pt x="947038" y="96392"/>
                </a:lnTo>
                <a:lnTo>
                  <a:pt x="950594" y="102488"/>
                </a:lnTo>
                <a:lnTo>
                  <a:pt x="954405" y="103504"/>
                </a:lnTo>
                <a:lnTo>
                  <a:pt x="1032187" y="58038"/>
                </a:lnTo>
                <a:lnTo>
                  <a:pt x="1030477" y="58038"/>
                </a:lnTo>
                <a:lnTo>
                  <a:pt x="1030477" y="57276"/>
                </a:lnTo>
                <a:lnTo>
                  <a:pt x="1027302" y="57276"/>
                </a:lnTo>
                <a:lnTo>
                  <a:pt x="1017832" y="51752"/>
                </a:lnTo>
                <a:close/>
              </a:path>
              <a:path w="1043305" h="313689">
                <a:moveTo>
                  <a:pt x="527938" y="51688"/>
                </a:moveTo>
                <a:lnTo>
                  <a:pt x="521588" y="58038"/>
                </a:lnTo>
                <a:lnTo>
                  <a:pt x="527938" y="58038"/>
                </a:lnTo>
                <a:lnTo>
                  <a:pt x="527938" y="51688"/>
                </a:lnTo>
                <a:close/>
              </a:path>
              <a:path w="1043305" h="313689">
                <a:moveTo>
                  <a:pt x="1017723" y="51688"/>
                </a:moveTo>
                <a:lnTo>
                  <a:pt x="527938" y="51688"/>
                </a:lnTo>
                <a:lnTo>
                  <a:pt x="527938" y="58038"/>
                </a:lnTo>
                <a:lnTo>
                  <a:pt x="1007055" y="58038"/>
                </a:lnTo>
                <a:lnTo>
                  <a:pt x="1017832" y="51752"/>
                </a:lnTo>
                <a:close/>
              </a:path>
              <a:path w="1043305" h="313689">
                <a:moveTo>
                  <a:pt x="1032160" y="45338"/>
                </a:moveTo>
                <a:lnTo>
                  <a:pt x="1030477" y="45338"/>
                </a:lnTo>
                <a:lnTo>
                  <a:pt x="1030477" y="58038"/>
                </a:lnTo>
                <a:lnTo>
                  <a:pt x="1032187" y="58038"/>
                </a:lnTo>
                <a:lnTo>
                  <a:pt x="1043051" y="51688"/>
                </a:lnTo>
                <a:lnTo>
                  <a:pt x="1032160" y="45338"/>
                </a:lnTo>
                <a:close/>
              </a:path>
              <a:path w="1043305" h="313689">
                <a:moveTo>
                  <a:pt x="1027302" y="46227"/>
                </a:moveTo>
                <a:lnTo>
                  <a:pt x="1017832" y="51752"/>
                </a:lnTo>
                <a:lnTo>
                  <a:pt x="1027302" y="57276"/>
                </a:lnTo>
                <a:lnTo>
                  <a:pt x="1027302" y="46227"/>
                </a:lnTo>
                <a:close/>
              </a:path>
              <a:path w="1043305" h="313689">
                <a:moveTo>
                  <a:pt x="1030477" y="46227"/>
                </a:moveTo>
                <a:lnTo>
                  <a:pt x="1027302" y="46227"/>
                </a:lnTo>
                <a:lnTo>
                  <a:pt x="1027302" y="57276"/>
                </a:lnTo>
                <a:lnTo>
                  <a:pt x="1030477" y="57276"/>
                </a:lnTo>
                <a:lnTo>
                  <a:pt x="1030477" y="46227"/>
                </a:lnTo>
                <a:close/>
              </a:path>
              <a:path w="1043305" h="313689">
                <a:moveTo>
                  <a:pt x="954405" y="0"/>
                </a:moveTo>
                <a:lnTo>
                  <a:pt x="950594" y="1015"/>
                </a:lnTo>
                <a:lnTo>
                  <a:pt x="947038" y="7112"/>
                </a:lnTo>
                <a:lnTo>
                  <a:pt x="948055" y="11049"/>
                </a:lnTo>
                <a:lnTo>
                  <a:pt x="1017832" y="51752"/>
                </a:lnTo>
                <a:lnTo>
                  <a:pt x="1027302" y="46227"/>
                </a:lnTo>
                <a:lnTo>
                  <a:pt x="1030477" y="46227"/>
                </a:lnTo>
                <a:lnTo>
                  <a:pt x="1030477" y="45338"/>
                </a:lnTo>
                <a:lnTo>
                  <a:pt x="1032160" y="45338"/>
                </a:lnTo>
                <a:lnTo>
                  <a:pt x="9544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41951" y="1495425"/>
            <a:ext cx="1016000" cy="1905"/>
          </a:xfrm>
          <a:custGeom>
            <a:avLst/>
            <a:gdLst/>
            <a:ahLst/>
            <a:cxnLst/>
            <a:rect l="l" t="t" r="r" b="b"/>
            <a:pathLst>
              <a:path w="1016000" h="1905">
                <a:moveTo>
                  <a:pt x="0" y="0"/>
                </a:moveTo>
                <a:lnTo>
                  <a:pt x="1016000" y="16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77225" y="1495425"/>
            <a:ext cx="571500" cy="17780"/>
          </a:xfrm>
          <a:custGeom>
            <a:avLst/>
            <a:gdLst/>
            <a:ahLst/>
            <a:cxnLst/>
            <a:rect l="l" t="t" r="r" b="b"/>
            <a:pathLst>
              <a:path w="571500" h="17780">
                <a:moveTo>
                  <a:pt x="0" y="0"/>
                </a:moveTo>
                <a:lnTo>
                  <a:pt x="571500" y="175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41975" y="954150"/>
            <a:ext cx="2787650" cy="1905"/>
          </a:xfrm>
          <a:custGeom>
            <a:avLst/>
            <a:gdLst/>
            <a:ahLst/>
            <a:cxnLst/>
            <a:rect l="l" t="t" r="r" b="b"/>
            <a:pathLst>
              <a:path w="2787650" h="1905">
                <a:moveTo>
                  <a:pt x="0" y="0"/>
                </a:moveTo>
                <a:lnTo>
                  <a:pt x="2787650" y="15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626100" y="955675"/>
            <a:ext cx="1905" cy="381000"/>
          </a:xfrm>
          <a:custGeom>
            <a:avLst/>
            <a:gdLst/>
            <a:ahLst/>
            <a:cxnLst/>
            <a:rect l="l" t="t" r="r" b="b"/>
            <a:pathLst>
              <a:path w="1904" h="381000">
                <a:moveTo>
                  <a:pt x="1650" y="0"/>
                </a:moveTo>
                <a:lnTo>
                  <a:pt x="0" y="3810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443976" y="955675"/>
            <a:ext cx="1905" cy="552450"/>
          </a:xfrm>
          <a:custGeom>
            <a:avLst/>
            <a:gdLst/>
            <a:ahLst/>
            <a:cxnLst/>
            <a:rect l="l" t="t" r="r" b="b"/>
            <a:pathLst>
              <a:path w="1904" h="552450">
                <a:moveTo>
                  <a:pt x="1524" y="0"/>
                </a:moveTo>
                <a:lnTo>
                  <a:pt x="0" y="5524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26100" y="1357375"/>
            <a:ext cx="304800" cy="1905"/>
          </a:xfrm>
          <a:custGeom>
            <a:avLst/>
            <a:gdLst/>
            <a:ahLst/>
            <a:cxnLst/>
            <a:rect l="l" t="t" r="r" b="b"/>
            <a:pathLst>
              <a:path w="304800" h="1905">
                <a:moveTo>
                  <a:pt x="0" y="0"/>
                </a:moveTo>
                <a:lnTo>
                  <a:pt x="304800" y="15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7991" y="2667000"/>
            <a:ext cx="7877809" cy="7017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66950" marR="5080" indent="-2254250" algn="ctr">
              <a:lnSpc>
                <a:spcPct val="120000"/>
              </a:lnSpc>
              <a:tabLst>
                <a:tab pos="354965" algn="l"/>
                <a:tab pos="355600" algn="l"/>
              </a:tabLst>
            </a:pPr>
            <a:r>
              <a:rPr sz="1900" spc="-5" dirty="0">
                <a:latin typeface="Calibri"/>
                <a:cs typeface="Calibri"/>
              </a:rPr>
              <a:t>In </a:t>
            </a:r>
            <a:r>
              <a:rPr sz="1900" spc="-10" dirty="0">
                <a:latin typeface="Calibri"/>
                <a:cs typeface="Calibri"/>
              </a:rPr>
              <a:t>general </a:t>
            </a:r>
            <a:r>
              <a:rPr sz="1900" spc="-5" dirty="0">
                <a:latin typeface="Calibri"/>
                <a:cs typeface="Calibri"/>
              </a:rPr>
              <a:t>the inner </a:t>
            </a:r>
            <a:r>
              <a:rPr sz="1900" spc="-15" dirty="0">
                <a:latin typeface="Calibri"/>
                <a:cs typeface="Calibri"/>
              </a:rPr>
              <a:t>product </a:t>
            </a:r>
            <a:r>
              <a:rPr sz="1900" spc="-10" dirty="0">
                <a:latin typeface="Calibri"/>
                <a:cs typeface="Calibri"/>
              </a:rPr>
              <a:t>consists </a:t>
            </a:r>
            <a:r>
              <a:rPr sz="1900" spc="-5" dirty="0">
                <a:latin typeface="Calibri"/>
                <a:cs typeface="Calibri"/>
              </a:rPr>
              <a:t>of the </a:t>
            </a:r>
            <a:r>
              <a:rPr sz="1900" spc="-10" dirty="0">
                <a:latin typeface="Calibri"/>
                <a:cs typeface="Calibri"/>
              </a:rPr>
              <a:t>sum </a:t>
            </a:r>
            <a:r>
              <a:rPr sz="1900" spc="-5" dirty="0">
                <a:latin typeface="Calibri"/>
                <a:cs typeface="Calibri"/>
              </a:rPr>
              <a:t>of k </a:t>
            </a:r>
            <a:r>
              <a:rPr sz="1900" spc="-15" dirty="0">
                <a:latin typeface="Calibri"/>
                <a:cs typeface="Calibri"/>
              </a:rPr>
              <a:t>product </a:t>
            </a:r>
            <a:r>
              <a:rPr sz="1900" spc="-10" dirty="0">
                <a:latin typeface="Calibri"/>
                <a:cs typeface="Calibri"/>
              </a:rPr>
              <a:t>terms </a:t>
            </a:r>
            <a:r>
              <a:rPr sz="1900" spc="-5" dirty="0">
                <a:latin typeface="Calibri"/>
                <a:cs typeface="Calibri"/>
              </a:rPr>
              <a:t>of the </a:t>
            </a:r>
            <a:r>
              <a:rPr sz="1900" spc="-20">
                <a:latin typeface="Calibri"/>
                <a:cs typeface="Calibri"/>
              </a:rPr>
              <a:t>for  </a:t>
            </a:r>
            <a:endParaRPr lang="en-US" sz="1900" spc="-20" dirty="0" smtClean="0">
              <a:latin typeface="Calibri"/>
              <a:cs typeface="Calibri"/>
            </a:endParaRPr>
          </a:p>
          <a:p>
            <a:pPr marL="2266950" marR="5080" indent="-2254250" algn="ctr">
              <a:lnSpc>
                <a:spcPct val="120000"/>
              </a:lnSpc>
              <a:tabLst>
                <a:tab pos="354965" algn="l"/>
                <a:tab pos="355600" algn="l"/>
              </a:tabLst>
            </a:pPr>
            <a:r>
              <a:rPr sz="1900" spc="-5" smtClean="0">
                <a:latin typeface="Calibri"/>
                <a:cs typeface="Calibri"/>
              </a:rPr>
              <a:t>C</a:t>
            </a:r>
            <a:r>
              <a:rPr lang="en-US" sz="1900" spc="-5" dirty="0" smtClean="0">
                <a:latin typeface="Calibri"/>
                <a:cs typeface="Calibri"/>
              </a:rPr>
              <a:t> </a:t>
            </a:r>
            <a:r>
              <a:rPr sz="1900" spc="-5" smtClean="0">
                <a:latin typeface="Calibri"/>
                <a:cs typeface="Calibri"/>
              </a:rPr>
              <a:t>= </a:t>
            </a:r>
            <a:r>
              <a:rPr sz="1900" smtClean="0">
                <a:latin typeface="Calibri"/>
                <a:cs typeface="Calibri"/>
              </a:rPr>
              <a:t>A</a:t>
            </a:r>
            <a:r>
              <a:rPr sz="1875" baseline="-20000" smtClean="0">
                <a:latin typeface="Calibri"/>
                <a:cs typeface="Calibri"/>
              </a:rPr>
              <a:t>1 </a:t>
            </a:r>
            <a:r>
              <a:rPr sz="1900" smtClean="0">
                <a:latin typeface="Calibri"/>
                <a:cs typeface="Calibri"/>
              </a:rPr>
              <a:t>B</a:t>
            </a:r>
            <a:r>
              <a:rPr sz="1875" baseline="-20000" smtClean="0">
                <a:latin typeface="Calibri"/>
                <a:cs typeface="Calibri"/>
              </a:rPr>
              <a:t>1 </a:t>
            </a:r>
            <a:r>
              <a:rPr sz="1900" spc="-5" smtClean="0">
                <a:latin typeface="Calibri"/>
                <a:cs typeface="Calibri"/>
              </a:rPr>
              <a:t>+ A</a:t>
            </a:r>
            <a:r>
              <a:rPr sz="1875" spc="-7" baseline="-20000" smtClean="0">
                <a:latin typeface="Calibri"/>
                <a:cs typeface="Calibri"/>
              </a:rPr>
              <a:t>2 </a:t>
            </a:r>
            <a:r>
              <a:rPr sz="1900" smtClean="0">
                <a:latin typeface="Calibri"/>
                <a:cs typeface="Calibri"/>
              </a:rPr>
              <a:t>B</a:t>
            </a:r>
            <a:r>
              <a:rPr sz="1875" baseline="-20000" smtClean="0">
                <a:latin typeface="Calibri"/>
                <a:cs typeface="Calibri"/>
              </a:rPr>
              <a:t>2 </a:t>
            </a:r>
            <a:r>
              <a:rPr sz="1900" spc="-5" smtClean="0">
                <a:latin typeface="Calibri"/>
                <a:cs typeface="Calibri"/>
              </a:rPr>
              <a:t>+ A</a:t>
            </a:r>
            <a:r>
              <a:rPr sz="1875" spc="-7" baseline="-20000" smtClean="0">
                <a:latin typeface="Calibri"/>
                <a:cs typeface="Calibri"/>
              </a:rPr>
              <a:t>3 </a:t>
            </a:r>
            <a:r>
              <a:rPr sz="1900" smtClean="0">
                <a:latin typeface="Calibri"/>
                <a:cs typeface="Calibri"/>
              </a:rPr>
              <a:t>B</a:t>
            </a:r>
            <a:r>
              <a:rPr sz="1875" baseline="-20000" smtClean="0">
                <a:latin typeface="Calibri"/>
                <a:cs typeface="Calibri"/>
              </a:rPr>
              <a:t>3 </a:t>
            </a:r>
            <a:r>
              <a:rPr sz="1900" spc="-5" smtClean="0">
                <a:latin typeface="Calibri"/>
                <a:cs typeface="Calibri"/>
              </a:rPr>
              <a:t>+ </a:t>
            </a:r>
            <a:r>
              <a:rPr sz="1900" smtClean="0">
                <a:latin typeface="Calibri"/>
                <a:cs typeface="Calibri"/>
              </a:rPr>
              <a:t>A</a:t>
            </a:r>
            <a:r>
              <a:rPr sz="1875" baseline="-20000" smtClean="0">
                <a:latin typeface="Calibri"/>
                <a:cs typeface="Calibri"/>
              </a:rPr>
              <a:t>4 </a:t>
            </a:r>
            <a:r>
              <a:rPr sz="1900" smtClean="0">
                <a:latin typeface="Calibri"/>
                <a:cs typeface="Calibri"/>
              </a:rPr>
              <a:t>B</a:t>
            </a:r>
            <a:r>
              <a:rPr sz="1875" baseline="-20000" smtClean="0">
                <a:latin typeface="Calibri"/>
                <a:cs typeface="Calibri"/>
              </a:rPr>
              <a:t>4 </a:t>
            </a:r>
            <a:r>
              <a:rPr sz="1900" spc="-5" smtClean="0">
                <a:latin typeface="Calibri"/>
                <a:cs typeface="Calibri"/>
              </a:rPr>
              <a:t>+ … + </a:t>
            </a:r>
            <a:r>
              <a:rPr sz="1900" smtClean="0">
                <a:latin typeface="Calibri"/>
                <a:cs typeface="Calibri"/>
              </a:rPr>
              <a:t>A</a:t>
            </a:r>
            <a:r>
              <a:rPr sz="1875" baseline="-20000" smtClean="0">
                <a:latin typeface="Calibri"/>
                <a:cs typeface="Calibri"/>
              </a:rPr>
              <a:t>k  </a:t>
            </a:r>
            <a:r>
              <a:rPr sz="1875" spc="37" baseline="-20000" smtClean="0">
                <a:latin typeface="Calibri"/>
                <a:cs typeface="Calibri"/>
              </a:rPr>
              <a:t> </a:t>
            </a:r>
            <a:r>
              <a:rPr sz="1900" smtClean="0">
                <a:latin typeface="Calibri"/>
                <a:cs typeface="Calibri"/>
              </a:rPr>
              <a:t>B</a:t>
            </a:r>
            <a:r>
              <a:rPr sz="1875" baseline="-20000" smtClean="0">
                <a:latin typeface="Calibri"/>
                <a:cs typeface="Calibri"/>
              </a:rPr>
              <a:t>k</a:t>
            </a:r>
            <a:endParaRPr sz="1875" baseline="-20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080" y="120396"/>
            <a:ext cx="6398895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0330" algn="l"/>
                <a:tab pos="2686685" algn="l"/>
                <a:tab pos="3945254" algn="l"/>
              </a:tabLst>
            </a:pPr>
            <a:r>
              <a:rPr sz="2400" spc="-30" dirty="0"/>
              <a:t>MULTIPLE	</a:t>
            </a:r>
            <a:r>
              <a:rPr sz="2400" spc="-10" dirty="0"/>
              <a:t>MEMORY	</a:t>
            </a:r>
            <a:r>
              <a:rPr sz="2400" spc="-5" dirty="0"/>
              <a:t>MODULE	</a:t>
            </a:r>
            <a:r>
              <a:rPr sz="2400" dirty="0"/>
              <a:t>AND</a:t>
            </a:r>
            <a:r>
              <a:rPr sz="2400" spc="-90" dirty="0"/>
              <a:t> </a:t>
            </a:r>
            <a:r>
              <a:rPr sz="2400" spc="-15" dirty="0"/>
              <a:t>INTERLEAVING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55549" y="6103823"/>
            <a:ext cx="11493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054" y="6103823"/>
            <a:ext cx="829881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2425" algn="l"/>
                <a:tab pos="1455420" algn="l"/>
                <a:tab pos="2557780" algn="l"/>
                <a:tab pos="2924810" algn="l"/>
                <a:tab pos="3787775" algn="l"/>
                <a:tab pos="4170679" algn="l"/>
                <a:tab pos="5287645" algn="l"/>
                <a:tab pos="5923280" algn="l"/>
                <a:tab pos="6985634" algn="l"/>
                <a:tab pos="7593330" algn="l"/>
              </a:tabLst>
            </a:pPr>
            <a:r>
              <a:rPr sz="2000" dirty="0">
                <a:latin typeface="Arial"/>
                <a:cs typeface="Arial"/>
              </a:rPr>
              <a:t>A	mo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ul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	memory	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s	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ul	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	syst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ms	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ith	pi</a:t>
            </a:r>
            <a:r>
              <a:rPr sz="2000" spc="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eline	and	vect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3054" y="6378143"/>
            <a:ext cx="132905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93950" y="2333625"/>
            <a:ext cx="742950" cy="679450"/>
          </a:xfrm>
          <a:custGeom>
            <a:avLst/>
            <a:gdLst/>
            <a:ahLst/>
            <a:cxnLst/>
            <a:rect l="l" t="t" r="r" b="b"/>
            <a:pathLst>
              <a:path w="742950" h="679450">
                <a:moveTo>
                  <a:pt x="0" y="679450"/>
                </a:moveTo>
                <a:lnTo>
                  <a:pt x="742950" y="679450"/>
                </a:lnTo>
                <a:lnTo>
                  <a:pt x="742950" y="0"/>
                </a:lnTo>
                <a:lnTo>
                  <a:pt x="0" y="0"/>
                </a:lnTo>
                <a:lnTo>
                  <a:pt x="0" y="6794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93950" y="3475101"/>
            <a:ext cx="742950" cy="247650"/>
          </a:xfrm>
          <a:custGeom>
            <a:avLst/>
            <a:gdLst/>
            <a:ahLst/>
            <a:cxnLst/>
            <a:rect l="l" t="t" r="r" b="b"/>
            <a:pathLst>
              <a:path w="742950" h="247650">
                <a:moveTo>
                  <a:pt x="0" y="247650"/>
                </a:moveTo>
                <a:lnTo>
                  <a:pt x="742950" y="247650"/>
                </a:lnTo>
                <a:lnTo>
                  <a:pt x="74295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93950" y="1641475"/>
            <a:ext cx="742950" cy="247650"/>
          </a:xfrm>
          <a:custGeom>
            <a:avLst/>
            <a:gdLst/>
            <a:ahLst/>
            <a:cxnLst/>
            <a:rect l="l" t="t" r="r" b="b"/>
            <a:pathLst>
              <a:path w="742950" h="247650">
                <a:moveTo>
                  <a:pt x="0" y="247650"/>
                </a:moveTo>
                <a:lnTo>
                  <a:pt x="742950" y="247650"/>
                </a:lnTo>
                <a:lnTo>
                  <a:pt x="74295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28976" y="2176526"/>
            <a:ext cx="100330" cy="146050"/>
          </a:xfrm>
          <a:custGeom>
            <a:avLst/>
            <a:gdLst/>
            <a:ahLst/>
            <a:cxnLst/>
            <a:rect l="l" t="t" r="r" b="b"/>
            <a:pathLst>
              <a:path w="100330" h="146050">
                <a:moveTo>
                  <a:pt x="50673" y="0"/>
                </a:moveTo>
                <a:lnTo>
                  <a:pt x="37614" y="736"/>
                </a:lnTo>
                <a:lnTo>
                  <a:pt x="24764" y="3079"/>
                </a:lnTo>
                <a:lnTo>
                  <a:pt x="12168" y="7000"/>
                </a:lnTo>
                <a:lnTo>
                  <a:pt x="0" y="12446"/>
                </a:lnTo>
                <a:lnTo>
                  <a:pt x="50673" y="146050"/>
                </a:lnTo>
                <a:lnTo>
                  <a:pt x="100075" y="11684"/>
                </a:lnTo>
                <a:lnTo>
                  <a:pt x="88159" y="6590"/>
                </a:lnTo>
                <a:lnTo>
                  <a:pt x="75898" y="2936"/>
                </a:lnTo>
                <a:lnTo>
                  <a:pt x="63272" y="730"/>
                </a:lnTo>
                <a:lnTo>
                  <a:pt x="50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78125" y="1897126"/>
            <a:ext cx="1905" cy="306705"/>
          </a:xfrm>
          <a:custGeom>
            <a:avLst/>
            <a:gdLst/>
            <a:ahLst/>
            <a:cxnLst/>
            <a:rect l="l" t="t" r="r" b="b"/>
            <a:pathLst>
              <a:path w="1905" h="306705">
                <a:moveTo>
                  <a:pt x="0" y="0"/>
                </a:moveTo>
                <a:lnTo>
                  <a:pt x="1650" y="3063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28976" y="1501775"/>
            <a:ext cx="100330" cy="144780"/>
          </a:xfrm>
          <a:custGeom>
            <a:avLst/>
            <a:gdLst/>
            <a:ahLst/>
            <a:cxnLst/>
            <a:rect l="l" t="t" r="r" b="b"/>
            <a:pathLst>
              <a:path w="100330" h="144780">
                <a:moveTo>
                  <a:pt x="50673" y="0"/>
                </a:moveTo>
                <a:lnTo>
                  <a:pt x="37647" y="781"/>
                </a:lnTo>
                <a:lnTo>
                  <a:pt x="24764" y="3111"/>
                </a:lnTo>
                <a:lnTo>
                  <a:pt x="12168" y="6965"/>
                </a:lnTo>
                <a:lnTo>
                  <a:pt x="0" y="12319"/>
                </a:lnTo>
                <a:lnTo>
                  <a:pt x="50673" y="144399"/>
                </a:lnTo>
                <a:lnTo>
                  <a:pt x="100075" y="11684"/>
                </a:lnTo>
                <a:lnTo>
                  <a:pt x="88159" y="6590"/>
                </a:lnTo>
                <a:lnTo>
                  <a:pt x="75898" y="2936"/>
                </a:lnTo>
                <a:lnTo>
                  <a:pt x="63374" y="736"/>
                </a:lnTo>
                <a:lnTo>
                  <a:pt x="50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28976" y="3316351"/>
            <a:ext cx="100330" cy="144780"/>
          </a:xfrm>
          <a:custGeom>
            <a:avLst/>
            <a:gdLst/>
            <a:ahLst/>
            <a:cxnLst/>
            <a:rect l="l" t="t" r="r" b="b"/>
            <a:pathLst>
              <a:path w="100330" h="144779">
                <a:moveTo>
                  <a:pt x="50673" y="0"/>
                </a:moveTo>
                <a:lnTo>
                  <a:pt x="37614" y="734"/>
                </a:lnTo>
                <a:lnTo>
                  <a:pt x="24764" y="3063"/>
                </a:lnTo>
                <a:lnTo>
                  <a:pt x="12168" y="6947"/>
                </a:lnTo>
                <a:lnTo>
                  <a:pt x="0" y="12319"/>
                </a:lnTo>
                <a:lnTo>
                  <a:pt x="50673" y="144399"/>
                </a:lnTo>
                <a:lnTo>
                  <a:pt x="100075" y="11557"/>
                </a:lnTo>
                <a:lnTo>
                  <a:pt x="88159" y="6536"/>
                </a:lnTo>
                <a:lnTo>
                  <a:pt x="75898" y="2921"/>
                </a:lnTo>
                <a:lnTo>
                  <a:pt x="63271" y="728"/>
                </a:lnTo>
                <a:lnTo>
                  <a:pt x="50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26944" y="3013075"/>
            <a:ext cx="99695" cy="147955"/>
          </a:xfrm>
          <a:custGeom>
            <a:avLst/>
            <a:gdLst/>
            <a:ahLst/>
            <a:cxnLst/>
            <a:rect l="l" t="t" r="r" b="b"/>
            <a:pathLst>
              <a:path w="99694" h="147955">
                <a:moveTo>
                  <a:pt x="50418" y="0"/>
                </a:moveTo>
                <a:lnTo>
                  <a:pt x="0" y="134620"/>
                </a:lnTo>
                <a:lnTo>
                  <a:pt x="12128" y="140287"/>
                </a:lnTo>
                <a:lnTo>
                  <a:pt x="24637" y="144335"/>
                </a:lnTo>
                <a:lnTo>
                  <a:pt x="37433" y="146764"/>
                </a:lnTo>
                <a:lnTo>
                  <a:pt x="50418" y="147574"/>
                </a:lnTo>
                <a:lnTo>
                  <a:pt x="63025" y="146812"/>
                </a:lnTo>
                <a:lnTo>
                  <a:pt x="75453" y="144526"/>
                </a:lnTo>
                <a:lnTo>
                  <a:pt x="87620" y="140716"/>
                </a:lnTo>
                <a:lnTo>
                  <a:pt x="99441" y="135382"/>
                </a:lnTo>
                <a:lnTo>
                  <a:pt x="50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78125" y="3143250"/>
            <a:ext cx="1905" cy="200025"/>
          </a:xfrm>
          <a:custGeom>
            <a:avLst/>
            <a:gdLst/>
            <a:ahLst/>
            <a:cxnLst/>
            <a:rect l="l" t="t" r="r" b="b"/>
            <a:pathLst>
              <a:path w="1905" h="200025">
                <a:moveTo>
                  <a:pt x="0" y="0"/>
                </a:moveTo>
                <a:lnTo>
                  <a:pt x="1650" y="2000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28976" y="4027423"/>
            <a:ext cx="100330" cy="147955"/>
          </a:xfrm>
          <a:custGeom>
            <a:avLst/>
            <a:gdLst/>
            <a:ahLst/>
            <a:cxnLst/>
            <a:rect l="l" t="t" r="r" b="b"/>
            <a:pathLst>
              <a:path w="100330" h="147954">
                <a:moveTo>
                  <a:pt x="50673" y="0"/>
                </a:moveTo>
                <a:lnTo>
                  <a:pt x="37647" y="805"/>
                </a:lnTo>
                <a:lnTo>
                  <a:pt x="24764" y="3206"/>
                </a:lnTo>
                <a:lnTo>
                  <a:pt x="12168" y="7179"/>
                </a:lnTo>
                <a:lnTo>
                  <a:pt x="0" y="12700"/>
                </a:lnTo>
                <a:lnTo>
                  <a:pt x="50673" y="147700"/>
                </a:lnTo>
                <a:lnTo>
                  <a:pt x="100075" y="11937"/>
                </a:lnTo>
                <a:lnTo>
                  <a:pt x="88159" y="6750"/>
                </a:lnTo>
                <a:lnTo>
                  <a:pt x="75898" y="3016"/>
                </a:lnTo>
                <a:lnTo>
                  <a:pt x="63374" y="758"/>
                </a:lnTo>
                <a:lnTo>
                  <a:pt x="50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26944" y="3722751"/>
            <a:ext cx="99695" cy="146050"/>
          </a:xfrm>
          <a:custGeom>
            <a:avLst/>
            <a:gdLst/>
            <a:ahLst/>
            <a:cxnLst/>
            <a:rect l="l" t="t" r="r" b="b"/>
            <a:pathLst>
              <a:path w="99694" h="146050">
                <a:moveTo>
                  <a:pt x="50418" y="0"/>
                </a:moveTo>
                <a:lnTo>
                  <a:pt x="0" y="133096"/>
                </a:lnTo>
                <a:lnTo>
                  <a:pt x="12128" y="138709"/>
                </a:lnTo>
                <a:lnTo>
                  <a:pt x="24637" y="142763"/>
                </a:lnTo>
                <a:lnTo>
                  <a:pt x="37433" y="145222"/>
                </a:lnTo>
                <a:lnTo>
                  <a:pt x="50418" y="146050"/>
                </a:lnTo>
                <a:lnTo>
                  <a:pt x="63025" y="145216"/>
                </a:lnTo>
                <a:lnTo>
                  <a:pt x="75453" y="142906"/>
                </a:lnTo>
                <a:lnTo>
                  <a:pt x="87620" y="139120"/>
                </a:lnTo>
                <a:lnTo>
                  <a:pt x="99441" y="133857"/>
                </a:lnTo>
                <a:lnTo>
                  <a:pt x="50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2101" y="2333625"/>
            <a:ext cx="742950" cy="679450"/>
          </a:xfrm>
          <a:custGeom>
            <a:avLst/>
            <a:gdLst/>
            <a:ahLst/>
            <a:cxnLst/>
            <a:rect l="l" t="t" r="r" b="b"/>
            <a:pathLst>
              <a:path w="742950" h="679450">
                <a:moveTo>
                  <a:pt x="0" y="679450"/>
                </a:moveTo>
                <a:lnTo>
                  <a:pt x="742950" y="679450"/>
                </a:lnTo>
                <a:lnTo>
                  <a:pt x="742950" y="0"/>
                </a:lnTo>
                <a:lnTo>
                  <a:pt x="0" y="0"/>
                </a:lnTo>
                <a:lnTo>
                  <a:pt x="0" y="6794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02101" y="3475101"/>
            <a:ext cx="742950" cy="247650"/>
          </a:xfrm>
          <a:custGeom>
            <a:avLst/>
            <a:gdLst/>
            <a:ahLst/>
            <a:cxnLst/>
            <a:rect l="l" t="t" r="r" b="b"/>
            <a:pathLst>
              <a:path w="742950" h="247650">
                <a:moveTo>
                  <a:pt x="0" y="247650"/>
                </a:moveTo>
                <a:lnTo>
                  <a:pt x="742950" y="247650"/>
                </a:lnTo>
                <a:lnTo>
                  <a:pt x="74295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2101" y="1641475"/>
            <a:ext cx="742950" cy="247650"/>
          </a:xfrm>
          <a:custGeom>
            <a:avLst/>
            <a:gdLst/>
            <a:ahLst/>
            <a:cxnLst/>
            <a:rect l="l" t="t" r="r" b="b"/>
            <a:pathLst>
              <a:path w="742950" h="247650">
                <a:moveTo>
                  <a:pt x="0" y="247650"/>
                </a:moveTo>
                <a:lnTo>
                  <a:pt x="742950" y="247650"/>
                </a:lnTo>
                <a:lnTo>
                  <a:pt x="74295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23157" y="2176526"/>
            <a:ext cx="100965" cy="146050"/>
          </a:xfrm>
          <a:custGeom>
            <a:avLst/>
            <a:gdLst/>
            <a:ahLst/>
            <a:cxnLst/>
            <a:rect l="l" t="t" r="r" b="b"/>
            <a:pathLst>
              <a:path w="100964" h="146050">
                <a:moveTo>
                  <a:pt x="51180" y="0"/>
                </a:moveTo>
                <a:lnTo>
                  <a:pt x="37971" y="736"/>
                </a:lnTo>
                <a:lnTo>
                  <a:pt x="25018" y="3079"/>
                </a:lnTo>
                <a:lnTo>
                  <a:pt x="12318" y="7000"/>
                </a:lnTo>
                <a:lnTo>
                  <a:pt x="0" y="12446"/>
                </a:lnTo>
                <a:lnTo>
                  <a:pt x="51180" y="146050"/>
                </a:lnTo>
                <a:lnTo>
                  <a:pt x="100837" y="11684"/>
                </a:lnTo>
                <a:lnTo>
                  <a:pt x="88828" y="6590"/>
                </a:lnTo>
                <a:lnTo>
                  <a:pt x="76485" y="2936"/>
                </a:lnTo>
                <a:lnTo>
                  <a:pt x="63801" y="730"/>
                </a:lnTo>
                <a:lnTo>
                  <a:pt x="51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73576" y="1897126"/>
            <a:ext cx="1905" cy="306705"/>
          </a:xfrm>
          <a:custGeom>
            <a:avLst/>
            <a:gdLst/>
            <a:ahLst/>
            <a:cxnLst/>
            <a:rect l="l" t="t" r="r" b="b"/>
            <a:pathLst>
              <a:path w="1904" h="306705">
                <a:moveTo>
                  <a:pt x="0" y="0"/>
                </a:moveTo>
                <a:lnTo>
                  <a:pt x="1524" y="3063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23157" y="1501775"/>
            <a:ext cx="100965" cy="144780"/>
          </a:xfrm>
          <a:custGeom>
            <a:avLst/>
            <a:gdLst/>
            <a:ahLst/>
            <a:cxnLst/>
            <a:rect l="l" t="t" r="r" b="b"/>
            <a:pathLst>
              <a:path w="100964" h="144780">
                <a:moveTo>
                  <a:pt x="51180" y="0"/>
                </a:moveTo>
                <a:lnTo>
                  <a:pt x="38004" y="781"/>
                </a:lnTo>
                <a:lnTo>
                  <a:pt x="25018" y="3111"/>
                </a:lnTo>
                <a:lnTo>
                  <a:pt x="12318" y="6965"/>
                </a:lnTo>
                <a:lnTo>
                  <a:pt x="0" y="12319"/>
                </a:lnTo>
                <a:lnTo>
                  <a:pt x="51180" y="144399"/>
                </a:lnTo>
                <a:lnTo>
                  <a:pt x="100837" y="11684"/>
                </a:lnTo>
                <a:lnTo>
                  <a:pt x="88828" y="6590"/>
                </a:lnTo>
                <a:lnTo>
                  <a:pt x="76485" y="2936"/>
                </a:lnTo>
                <a:lnTo>
                  <a:pt x="63904" y="736"/>
                </a:lnTo>
                <a:lnTo>
                  <a:pt x="51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23157" y="3316351"/>
            <a:ext cx="100965" cy="144780"/>
          </a:xfrm>
          <a:custGeom>
            <a:avLst/>
            <a:gdLst/>
            <a:ahLst/>
            <a:cxnLst/>
            <a:rect l="l" t="t" r="r" b="b"/>
            <a:pathLst>
              <a:path w="100964" h="144779">
                <a:moveTo>
                  <a:pt x="51180" y="0"/>
                </a:moveTo>
                <a:lnTo>
                  <a:pt x="37971" y="734"/>
                </a:lnTo>
                <a:lnTo>
                  <a:pt x="25018" y="3063"/>
                </a:lnTo>
                <a:lnTo>
                  <a:pt x="12318" y="6947"/>
                </a:lnTo>
                <a:lnTo>
                  <a:pt x="0" y="12319"/>
                </a:lnTo>
                <a:lnTo>
                  <a:pt x="51180" y="144399"/>
                </a:lnTo>
                <a:lnTo>
                  <a:pt x="100837" y="11557"/>
                </a:lnTo>
                <a:lnTo>
                  <a:pt x="88828" y="6536"/>
                </a:lnTo>
                <a:lnTo>
                  <a:pt x="76485" y="2921"/>
                </a:lnTo>
                <a:lnTo>
                  <a:pt x="63801" y="728"/>
                </a:lnTo>
                <a:lnTo>
                  <a:pt x="51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22776" y="3013075"/>
            <a:ext cx="100330" cy="147955"/>
          </a:xfrm>
          <a:custGeom>
            <a:avLst/>
            <a:gdLst/>
            <a:ahLst/>
            <a:cxnLst/>
            <a:rect l="l" t="t" r="r" b="b"/>
            <a:pathLst>
              <a:path w="100329" h="147955">
                <a:moveTo>
                  <a:pt x="50800" y="0"/>
                </a:moveTo>
                <a:lnTo>
                  <a:pt x="0" y="134620"/>
                </a:lnTo>
                <a:lnTo>
                  <a:pt x="12223" y="140287"/>
                </a:lnTo>
                <a:lnTo>
                  <a:pt x="24828" y="144335"/>
                </a:lnTo>
                <a:lnTo>
                  <a:pt x="37719" y="146764"/>
                </a:lnTo>
                <a:lnTo>
                  <a:pt x="50800" y="147574"/>
                </a:lnTo>
                <a:lnTo>
                  <a:pt x="63446" y="146812"/>
                </a:lnTo>
                <a:lnTo>
                  <a:pt x="75961" y="144526"/>
                </a:lnTo>
                <a:lnTo>
                  <a:pt x="88215" y="140716"/>
                </a:lnTo>
                <a:lnTo>
                  <a:pt x="100075" y="135382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973576" y="3143250"/>
            <a:ext cx="1905" cy="200025"/>
          </a:xfrm>
          <a:custGeom>
            <a:avLst/>
            <a:gdLst/>
            <a:ahLst/>
            <a:cxnLst/>
            <a:rect l="l" t="t" r="r" b="b"/>
            <a:pathLst>
              <a:path w="1904" h="200025">
                <a:moveTo>
                  <a:pt x="0" y="0"/>
                </a:moveTo>
                <a:lnTo>
                  <a:pt x="1524" y="2000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923157" y="4027423"/>
            <a:ext cx="100965" cy="147955"/>
          </a:xfrm>
          <a:custGeom>
            <a:avLst/>
            <a:gdLst/>
            <a:ahLst/>
            <a:cxnLst/>
            <a:rect l="l" t="t" r="r" b="b"/>
            <a:pathLst>
              <a:path w="100964" h="147954">
                <a:moveTo>
                  <a:pt x="51180" y="0"/>
                </a:moveTo>
                <a:lnTo>
                  <a:pt x="38004" y="805"/>
                </a:lnTo>
                <a:lnTo>
                  <a:pt x="25018" y="3206"/>
                </a:lnTo>
                <a:lnTo>
                  <a:pt x="12318" y="7179"/>
                </a:lnTo>
                <a:lnTo>
                  <a:pt x="0" y="12700"/>
                </a:lnTo>
                <a:lnTo>
                  <a:pt x="51180" y="147700"/>
                </a:lnTo>
                <a:lnTo>
                  <a:pt x="100837" y="11937"/>
                </a:lnTo>
                <a:lnTo>
                  <a:pt x="88828" y="6750"/>
                </a:lnTo>
                <a:lnTo>
                  <a:pt x="76485" y="3016"/>
                </a:lnTo>
                <a:lnTo>
                  <a:pt x="63904" y="758"/>
                </a:lnTo>
                <a:lnTo>
                  <a:pt x="511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22776" y="3722751"/>
            <a:ext cx="100330" cy="146050"/>
          </a:xfrm>
          <a:custGeom>
            <a:avLst/>
            <a:gdLst/>
            <a:ahLst/>
            <a:cxnLst/>
            <a:rect l="l" t="t" r="r" b="b"/>
            <a:pathLst>
              <a:path w="100329" h="146050">
                <a:moveTo>
                  <a:pt x="50800" y="0"/>
                </a:moveTo>
                <a:lnTo>
                  <a:pt x="0" y="133096"/>
                </a:lnTo>
                <a:lnTo>
                  <a:pt x="12223" y="138709"/>
                </a:lnTo>
                <a:lnTo>
                  <a:pt x="24828" y="142763"/>
                </a:lnTo>
                <a:lnTo>
                  <a:pt x="37719" y="145222"/>
                </a:lnTo>
                <a:lnTo>
                  <a:pt x="50800" y="146050"/>
                </a:lnTo>
                <a:lnTo>
                  <a:pt x="63446" y="145216"/>
                </a:lnTo>
                <a:lnTo>
                  <a:pt x="75961" y="142906"/>
                </a:lnTo>
                <a:lnTo>
                  <a:pt x="88215" y="139120"/>
                </a:lnTo>
                <a:lnTo>
                  <a:pt x="100075" y="133857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10125" y="2333625"/>
            <a:ext cx="730250" cy="679450"/>
          </a:xfrm>
          <a:custGeom>
            <a:avLst/>
            <a:gdLst/>
            <a:ahLst/>
            <a:cxnLst/>
            <a:rect l="l" t="t" r="r" b="b"/>
            <a:pathLst>
              <a:path w="730250" h="679450">
                <a:moveTo>
                  <a:pt x="0" y="679450"/>
                </a:moveTo>
                <a:lnTo>
                  <a:pt x="730250" y="679450"/>
                </a:lnTo>
                <a:lnTo>
                  <a:pt x="730250" y="0"/>
                </a:lnTo>
                <a:lnTo>
                  <a:pt x="0" y="0"/>
                </a:lnTo>
                <a:lnTo>
                  <a:pt x="0" y="6794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10125" y="3475101"/>
            <a:ext cx="730250" cy="247650"/>
          </a:xfrm>
          <a:custGeom>
            <a:avLst/>
            <a:gdLst/>
            <a:ahLst/>
            <a:cxnLst/>
            <a:rect l="l" t="t" r="r" b="b"/>
            <a:pathLst>
              <a:path w="730250" h="247650">
                <a:moveTo>
                  <a:pt x="0" y="247650"/>
                </a:moveTo>
                <a:lnTo>
                  <a:pt x="730250" y="247650"/>
                </a:lnTo>
                <a:lnTo>
                  <a:pt x="73025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810125" y="1641475"/>
            <a:ext cx="730250" cy="247650"/>
          </a:xfrm>
          <a:custGeom>
            <a:avLst/>
            <a:gdLst/>
            <a:ahLst/>
            <a:cxnLst/>
            <a:rect l="l" t="t" r="r" b="b"/>
            <a:pathLst>
              <a:path w="730250" h="247650">
                <a:moveTo>
                  <a:pt x="0" y="247650"/>
                </a:moveTo>
                <a:lnTo>
                  <a:pt x="730250" y="247650"/>
                </a:lnTo>
                <a:lnTo>
                  <a:pt x="73025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0800" y="2176526"/>
            <a:ext cx="100330" cy="146050"/>
          </a:xfrm>
          <a:custGeom>
            <a:avLst/>
            <a:gdLst/>
            <a:ahLst/>
            <a:cxnLst/>
            <a:rect l="l" t="t" r="r" b="b"/>
            <a:pathLst>
              <a:path w="100329" h="146050">
                <a:moveTo>
                  <a:pt x="50800" y="0"/>
                </a:moveTo>
                <a:lnTo>
                  <a:pt x="37686" y="736"/>
                </a:lnTo>
                <a:lnTo>
                  <a:pt x="24828" y="3079"/>
                </a:lnTo>
                <a:lnTo>
                  <a:pt x="12223" y="7000"/>
                </a:lnTo>
                <a:lnTo>
                  <a:pt x="0" y="12446"/>
                </a:lnTo>
                <a:lnTo>
                  <a:pt x="50800" y="146050"/>
                </a:lnTo>
                <a:lnTo>
                  <a:pt x="100202" y="11684"/>
                </a:lnTo>
                <a:lnTo>
                  <a:pt x="88286" y="6590"/>
                </a:lnTo>
                <a:lnTo>
                  <a:pt x="76025" y="2936"/>
                </a:lnTo>
                <a:lnTo>
                  <a:pt x="63399" y="73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1600" y="1897126"/>
            <a:ext cx="1905" cy="306705"/>
          </a:xfrm>
          <a:custGeom>
            <a:avLst/>
            <a:gdLst/>
            <a:ahLst/>
            <a:cxnLst/>
            <a:rect l="l" t="t" r="r" b="b"/>
            <a:pathLst>
              <a:path w="1904" h="306705">
                <a:moveTo>
                  <a:pt x="0" y="0"/>
                </a:moveTo>
                <a:lnTo>
                  <a:pt x="1650" y="3063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30800" y="1511300"/>
            <a:ext cx="100330" cy="144780"/>
          </a:xfrm>
          <a:custGeom>
            <a:avLst/>
            <a:gdLst/>
            <a:ahLst/>
            <a:cxnLst/>
            <a:rect l="l" t="t" r="r" b="b"/>
            <a:pathLst>
              <a:path w="100329" h="144780">
                <a:moveTo>
                  <a:pt x="50800" y="0"/>
                </a:moveTo>
                <a:lnTo>
                  <a:pt x="37718" y="781"/>
                </a:lnTo>
                <a:lnTo>
                  <a:pt x="24828" y="3111"/>
                </a:lnTo>
                <a:lnTo>
                  <a:pt x="12223" y="6965"/>
                </a:lnTo>
                <a:lnTo>
                  <a:pt x="0" y="12319"/>
                </a:lnTo>
                <a:lnTo>
                  <a:pt x="50800" y="144399"/>
                </a:lnTo>
                <a:lnTo>
                  <a:pt x="100202" y="11684"/>
                </a:lnTo>
                <a:lnTo>
                  <a:pt x="88286" y="6590"/>
                </a:lnTo>
                <a:lnTo>
                  <a:pt x="76025" y="2936"/>
                </a:lnTo>
                <a:lnTo>
                  <a:pt x="63501" y="736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30800" y="3316351"/>
            <a:ext cx="100330" cy="144780"/>
          </a:xfrm>
          <a:custGeom>
            <a:avLst/>
            <a:gdLst/>
            <a:ahLst/>
            <a:cxnLst/>
            <a:rect l="l" t="t" r="r" b="b"/>
            <a:pathLst>
              <a:path w="100329" h="144779">
                <a:moveTo>
                  <a:pt x="50800" y="0"/>
                </a:moveTo>
                <a:lnTo>
                  <a:pt x="37686" y="734"/>
                </a:lnTo>
                <a:lnTo>
                  <a:pt x="24828" y="3063"/>
                </a:lnTo>
                <a:lnTo>
                  <a:pt x="12223" y="6947"/>
                </a:lnTo>
                <a:lnTo>
                  <a:pt x="0" y="12319"/>
                </a:lnTo>
                <a:lnTo>
                  <a:pt x="50800" y="144399"/>
                </a:lnTo>
                <a:lnTo>
                  <a:pt x="100202" y="11557"/>
                </a:lnTo>
                <a:lnTo>
                  <a:pt x="88286" y="6536"/>
                </a:lnTo>
                <a:lnTo>
                  <a:pt x="76025" y="2921"/>
                </a:lnTo>
                <a:lnTo>
                  <a:pt x="63398" y="728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30419" y="3013075"/>
            <a:ext cx="99695" cy="147955"/>
          </a:xfrm>
          <a:custGeom>
            <a:avLst/>
            <a:gdLst/>
            <a:ahLst/>
            <a:cxnLst/>
            <a:rect l="l" t="t" r="r" b="b"/>
            <a:pathLst>
              <a:path w="99695" h="147955">
                <a:moveTo>
                  <a:pt x="50418" y="0"/>
                </a:moveTo>
                <a:lnTo>
                  <a:pt x="0" y="134620"/>
                </a:lnTo>
                <a:lnTo>
                  <a:pt x="12128" y="140287"/>
                </a:lnTo>
                <a:lnTo>
                  <a:pt x="24637" y="144335"/>
                </a:lnTo>
                <a:lnTo>
                  <a:pt x="37433" y="146764"/>
                </a:lnTo>
                <a:lnTo>
                  <a:pt x="50418" y="147574"/>
                </a:lnTo>
                <a:lnTo>
                  <a:pt x="63025" y="146812"/>
                </a:lnTo>
                <a:lnTo>
                  <a:pt x="75453" y="144526"/>
                </a:lnTo>
                <a:lnTo>
                  <a:pt x="87620" y="140716"/>
                </a:lnTo>
                <a:lnTo>
                  <a:pt x="99440" y="135382"/>
                </a:lnTo>
                <a:lnTo>
                  <a:pt x="50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81600" y="3143250"/>
            <a:ext cx="1905" cy="200025"/>
          </a:xfrm>
          <a:custGeom>
            <a:avLst/>
            <a:gdLst/>
            <a:ahLst/>
            <a:cxnLst/>
            <a:rect l="l" t="t" r="r" b="b"/>
            <a:pathLst>
              <a:path w="1904" h="200025">
                <a:moveTo>
                  <a:pt x="0" y="0"/>
                </a:moveTo>
                <a:lnTo>
                  <a:pt x="1650" y="2000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41976" y="4036948"/>
            <a:ext cx="100330" cy="147955"/>
          </a:xfrm>
          <a:custGeom>
            <a:avLst/>
            <a:gdLst/>
            <a:ahLst/>
            <a:cxnLst/>
            <a:rect l="l" t="t" r="r" b="b"/>
            <a:pathLst>
              <a:path w="100329" h="147954">
                <a:moveTo>
                  <a:pt x="50673" y="0"/>
                </a:moveTo>
                <a:lnTo>
                  <a:pt x="37647" y="805"/>
                </a:lnTo>
                <a:lnTo>
                  <a:pt x="24764" y="3206"/>
                </a:lnTo>
                <a:lnTo>
                  <a:pt x="12168" y="7179"/>
                </a:lnTo>
                <a:lnTo>
                  <a:pt x="0" y="12700"/>
                </a:lnTo>
                <a:lnTo>
                  <a:pt x="50673" y="147700"/>
                </a:lnTo>
                <a:lnTo>
                  <a:pt x="100075" y="11937"/>
                </a:lnTo>
                <a:lnTo>
                  <a:pt x="88159" y="6750"/>
                </a:lnTo>
                <a:lnTo>
                  <a:pt x="75898" y="3016"/>
                </a:lnTo>
                <a:lnTo>
                  <a:pt x="63374" y="758"/>
                </a:lnTo>
                <a:lnTo>
                  <a:pt x="506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30419" y="3722751"/>
            <a:ext cx="99695" cy="146050"/>
          </a:xfrm>
          <a:custGeom>
            <a:avLst/>
            <a:gdLst/>
            <a:ahLst/>
            <a:cxnLst/>
            <a:rect l="l" t="t" r="r" b="b"/>
            <a:pathLst>
              <a:path w="99695" h="146050">
                <a:moveTo>
                  <a:pt x="50418" y="0"/>
                </a:moveTo>
                <a:lnTo>
                  <a:pt x="0" y="133096"/>
                </a:lnTo>
                <a:lnTo>
                  <a:pt x="12128" y="138709"/>
                </a:lnTo>
                <a:lnTo>
                  <a:pt x="24637" y="142763"/>
                </a:lnTo>
                <a:lnTo>
                  <a:pt x="37433" y="145222"/>
                </a:lnTo>
                <a:lnTo>
                  <a:pt x="50418" y="146050"/>
                </a:lnTo>
                <a:lnTo>
                  <a:pt x="63025" y="145216"/>
                </a:lnTo>
                <a:lnTo>
                  <a:pt x="75453" y="142906"/>
                </a:lnTo>
                <a:lnTo>
                  <a:pt x="87620" y="139120"/>
                </a:lnTo>
                <a:lnTo>
                  <a:pt x="99440" y="133857"/>
                </a:lnTo>
                <a:lnTo>
                  <a:pt x="504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03925" y="2333625"/>
            <a:ext cx="744855" cy="679450"/>
          </a:xfrm>
          <a:custGeom>
            <a:avLst/>
            <a:gdLst/>
            <a:ahLst/>
            <a:cxnLst/>
            <a:rect l="l" t="t" r="r" b="b"/>
            <a:pathLst>
              <a:path w="744854" h="679450">
                <a:moveTo>
                  <a:pt x="0" y="679450"/>
                </a:moveTo>
                <a:lnTo>
                  <a:pt x="744537" y="679450"/>
                </a:lnTo>
                <a:lnTo>
                  <a:pt x="744537" y="0"/>
                </a:lnTo>
                <a:lnTo>
                  <a:pt x="0" y="0"/>
                </a:lnTo>
                <a:lnTo>
                  <a:pt x="0" y="6794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03925" y="3475101"/>
            <a:ext cx="744855" cy="247650"/>
          </a:xfrm>
          <a:custGeom>
            <a:avLst/>
            <a:gdLst/>
            <a:ahLst/>
            <a:cxnLst/>
            <a:rect l="l" t="t" r="r" b="b"/>
            <a:pathLst>
              <a:path w="744854" h="247650">
                <a:moveTo>
                  <a:pt x="0" y="247650"/>
                </a:moveTo>
                <a:lnTo>
                  <a:pt x="744537" y="247650"/>
                </a:lnTo>
                <a:lnTo>
                  <a:pt x="744537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03925" y="1641475"/>
            <a:ext cx="744855" cy="247650"/>
          </a:xfrm>
          <a:custGeom>
            <a:avLst/>
            <a:gdLst/>
            <a:ahLst/>
            <a:cxnLst/>
            <a:rect l="l" t="t" r="r" b="b"/>
            <a:pathLst>
              <a:path w="744854" h="247650">
                <a:moveTo>
                  <a:pt x="0" y="247650"/>
                </a:moveTo>
                <a:lnTo>
                  <a:pt x="744537" y="247650"/>
                </a:lnTo>
                <a:lnTo>
                  <a:pt x="744537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340475" y="2176526"/>
            <a:ext cx="100330" cy="146050"/>
          </a:xfrm>
          <a:custGeom>
            <a:avLst/>
            <a:gdLst/>
            <a:ahLst/>
            <a:cxnLst/>
            <a:rect l="l" t="t" r="r" b="b"/>
            <a:pathLst>
              <a:path w="100329" h="146050">
                <a:moveTo>
                  <a:pt x="50800" y="0"/>
                </a:moveTo>
                <a:lnTo>
                  <a:pt x="37686" y="736"/>
                </a:lnTo>
                <a:lnTo>
                  <a:pt x="24828" y="3079"/>
                </a:lnTo>
                <a:lnTo>
                  <a:pt x="12223" y="7000"/>
                </a:lnTo>
                <a:lnTo>
                  <a:pt x="0" y="12446"/>
                </a:lnTo>
                <a:lnTo>
                  <a:pt x="50800" y="146050"/>
                </a:lnTo>
                <a:lnTo>
                  <a:pt x="100202" y="11684"/>
                </a:lnTo>
                <a:lnTo>
                  <a:pt x="88286" y="6590"/>
                </a:lnTo>
                <a:lnTo>
                  <a:pt x="76025" y="2936"/>
                </a:lnTo>
                <a:lnTo>
                  <a:pt x="63399" y="73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89751" y="1897126"/>
            <a:ext cx="1905" cy="306705"/>
          </a:xfrm>
          <a:custGeom>
            <a:avLst/>
            <a:gdLst/>
            <a:ahLst/>
            <a:cxnLst/>
            <a:rect l="l" t="t" r="r" b="b"/>
            <a:pathLst>
              <a:path w="1904" h="306705">
                <a:moveTo>
                  <a:pt x="0" y="0"/>
                </a:moveTo>
                <a:lnTo>
                  <a:pt x="1524" y="30632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340475" y="1511300"/>
            <a:ext cx="100330" cy="144780"/>
          </a:xfrm>
          <a:custGeom>
            <a:avLst/>
            <a:gdLst/>
            <a:ahLst/>
            <a:cxnLst/>
            <a:rect l="l" t="t" r="r" b="b"/>
            <a:pathLst>
              <a:path w="100329" h="144780">
                <a:moveTo>
                  <a:pt x="50800" y="0"/>
                </a:moveTo>
                <a:lnTo>
                  <a:pt x="37718" y="781"/>
                </a:lnTo>
                <a:lnTo>
                  <a:pt x="24828" y="3111"/>
                </a:lnTo>
                <a:lnTo>
                  <a:pt x="12223" y="6965"/>
                </a:lnTo>
                <a:lnTo>
                  <a:pt x="0" y="12319"/>
                </a:lnTo>
                <a:lnTo>
                  <a:pt x="50800" y="144399"/>
                </a:lnTo>
                <a:lnTo>
                  <a:pt x="100202" y="11684"/>
                </a:lnTo>
                <a:lnTo>
                  <a:pt x="88286" y="6590"/>
                </a:lnTo>
                <a:lnTo>
                  <a:pt x="76025" y="2936"/>
                </a:lnTo>
                <a:lnTo>
                  <a:pt x="63501" y="736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40475" y="3316351"/>
            <a:ext cx="100330" cy="144780"/>
          </a:xfrm>
          <a:custGeom>
            <a:avLst/>
            <a:gdLst/>
            <a:ahLst/>
            <a:cxnLst/>
            <a:rect l="l" t="t" r="r" b="b"/>
            <a:pathLst>
              <a:path w="100329" h="144779">
                <a:moveTo>
                  <a:pt x="50800" y="0"/>
                </a:moveTo>
                <a:lnTo>
                  <a:pt x="37686" y="734"/>
                </a:lnTo>
                <a:lnTo>
                  <a:pt x="24828" y="3063"/>
                </a:lnTo>
                <a:lnTo>
                  <a:pt x="12223" y="6947"/>
                </a:lnTo>
                <a:lnTo>
                  <a:pt x="0" y="12319"/>
                </a:lnTo>
                <a:lnTo>
                  <a:pt x="50800" y="144399"/>
                </a:lnTo>
                <a:lnTo>
                  <a:pt x="100202" y="11557"/>
                </a:lnTo>
                <a:lnTo>
                  <a:pt x="88286" y="6536"/>
                </a:lnTo>
                <a:lnTo>
                  <a:pt x="76025" y="2921"/>
                </a:lnTo>
                <a:lnTo>
                  <a:pt x="63398" y="728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38442" y="3013075"/>
            <a:ext cx="99695" cy="147955"/>
          </a:xfrm>
          <a:custGeom>
            <a:avLst/>
            <a:gdLst/>
            <a:ahLst/>
            <a:cxnLst/>
            <a:rect l="l" t="t" r="r" b="b"/>
            <a:pathLst>
              <a:path w="99695" h="147955">
                <a:moveTo>
                  <a:pt x="50419" y="0"/>
                </a:moveTo>
                <a:lnTo>
                  <a:pt x="0" y="134620"/>
                </a:lnTo>
                <a:lnTo>
                  <a:pt x="12128" y="140287"/>
                </a:lnTo>
                <a:lnTo>
                  <a:pt x="24638" y="144335"/>
                </a:lnTo>
                <a:lnTo>
                  <a:pt x="37433" y="146764"/>
                </a:lnTo>
                <a:lnTo>
                  <a:pt x="50419" y="147574"/>
                </a:lnTo>
                <a:lnTo>
                  <a:pt x="63043" y="146812"/>
                </a:lnTo>
                <a:lnTo>
                  <a:pt x="75501" y="144526"/>
                </a:lnTo>
                <a:lnTo>
                  <a:pt x="87673" y="140716"/>
                </a:lnTo>
                <a:lnTo>
                  <a:pt x="99441" y="135382"/>
                </a:lnTo>
                <a:lnTo>
                  <a:pt x="504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89751" y="3143250"/>
            <a:ext cx="1905" cy="200025"/>
          </a:xfrm>
          <a:custGeom>
            <a:avLst/>
            <a:gdLst/>
            <a:ahLst/>
            <a:cxnLst/>
            <a:rect l="l" t="t" r="r" b="b"/>
            <a:pathLst>
              <a:path w="1904" h="200025">
                <a:moveTo>
                  <a:pt x="0" y="0"/>
                </a:moveTo>
                <a:lnTo>
                  <a:pt x="1524" y="20002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40475" y="4027423"/>
            <a:ext cx="100330" cy="147955"/>
          </a:xfrm>
          <a:custGeom>
            <a:avLst/>
            <a:gdLst/>
            <a:ahLst/>
            <a:cxnLst/>
            <a:rect l="l" t="t" r="r" b="b"/>
            <a:pathLst>
              <a:path w="100329" h="147954">
                <a:moveTo>
                  <a:pt x="50800" y="0"/>
                </a:moveTo>
                <a:lnTo>
                  <a:pt x="37718" y="805"/>
                </a:lnTo>
                <a:lnTo>
                  <a:pt x="24828" y="3206"/>
                </a:lnTo>
                <a:lnTo>
                  <a:pt x="12223" y="7179"/>
                </a:lnTo>
                <a:lnTo>
                  <a:pt x="0" y="12700"/>
                </a:lnTo>
                <a:lnTo>
                  <a:pt x="50800" y="147700"/>
                </a:lnTo>
                <a:lnTo>
                  <a:pt x="100202" y="11937"/>
                </a:lnTo>
                <a:lnTo>
                  <a:pt x="88286" y="6750"/>
                </a:lnTo>
                <a:lnTo>
                  <a:pt x="76025" y="3016"/>
                </a:lnTo>
                <a:lnTo>
                  <a:pt x="63501" y="758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38442" y="3722751"/>
            <a:ext cx="99695" cy="146050"/>
          </a:xfrm>
          <a:custGeom>
            <a:avLst/>
            <a:gdLst/>
            <a:ahLst/>
            <a:cxnLst/>
            <a:rect l="l" t="t" r="r" b="b"/>
            <a:pathLst>
              <a:path w="99695" h="146050">
                <a:moveTo>
                  <a:pt x="50419" y="0"/>
                </a:moveTo>
                <a:lnTo>
                  <a:pt x="0" y="133096"/>
                </a:lnTo>
                <a:lnTo>
                  <a:pt x="12128" y="138709"/>
                </a:lnTo>
                <a:lnTo>
                  <a:pt x="24638" y="142763"/>
                </a:lnTo>
                <a:lnTo>
                  <a:pt x="37433" y="145222"/>
                </a:lnTo>
                <a:lnTo>
                  <a:pt x="50419" y="146050"/>
                </a:lnTo>
                <a:lnTo>
                  <a:pt x="63043" y="145216"/>
                </a:lnTo>
                <a:lnTo>
                  <a:pt x="75501" y="142906"/>
                </a:lnTo>
                <a:lnTo>
                  <a:pt x="87673" y="139120"/>
                </a:lnTo>
                <a:lnTo>
                  <a:pt x="99441" y="133857"/>
                </a:lnTo>
                <a:lnTo>
                  <a:pt x="504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14601" y="4170298"/>
            <a:ext cx="4965700" cy="1905"/>
          </a:xfrm>
          <a:custGeom>
            <a:avLst/>
            <a:gdLst/>
            <a:ahLst/>
            <a:cxnLst/>
            <a:rect l="l" t="t" r="r" b="b"/>
            <a:pathLst>
              <a:path w="4965700" h="1904">
                <a:moveTo>
                  <a:pt x="0" y="0"/>
                </a:moveTo>
                <a:lnTo>
                  <a:pt x="4965700" y="16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014780" y="546227"/>
            <a:ext cx="2689225" cy="56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Multiple Module</a:t>
            </a:r>
            <a:r>
              <a:rPr sz="1800" b="1" spc="-114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Memory</a:t>
            </a:r>
            <a:endParaRPr sz="1800">
              <a:latin typeface="Arial"/>
              <a:cs typeface="Arial"/>
            </a:endParaRPr>
          </a:p>
          <a:p>
            <a:pPr marL="1007744">
              <a:lnSpc>
                <a:spcPct val="100000"/>
              </a:lnSpc>
              <a:spcBef>
                <a:spcPts val="844"/>
              </a:spcBef>
            </a:pPr>
            <a:r>
              <a:rPr sz="1200" b="1" spc="-10" dirty="0">
                <a:latin typeface="Arial"/>
                <a:cs typeface="Arial"/>
              </a:rPr>
              <a:t>Address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5549" y="4210177"/>
            <a:ext cx="8757920" cy="193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8805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Data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bus</a:t>
            </a:r>
            <a:endParaRPr sz="1200">
              <a:latin typeface="Arial"/>
              <a:cs typeface="Arial"/>
            </a:endParaRPr>
          </a:p>
          <a:p>
            <a:pPr marL="469900" marR="5715" indent="-457200">
              <a:lnSpc>
                <a:spcPts val="2160"/>
              </a:lnSpc>
              <a:spcBef>
                <a:spcPts val="780"/>
              </a:spcBef>
              <a:buChar char="•"/>
              <a:tabLst>
                <a:tab pos="469900" algn="l"/>
                <a:tab pos="470534" algn="l"/>
                <a:tab pos="1519555" algn="l"/>
                <a:tab pos="2089785" algn="l"/>
                <a:tab pos="2926715" algn="l"/>
                <a:tab pos="4312285" algn="l"/>
                <a:tab pos="5019675" algn="l"/>
                <a:tab pos="5955030" algn="l"/>
                <a:tab pos="7598409" algn="l"/>
                <a:tab pos="8533130" algn="l"/>
              </a:tabLst>
            </a:pPr>
            <a:r>
              <a:rPr sz="2000" dirty="0">
                <a:latin typeface="Arial"/>
                <a:cs typeface="Arial"/>
              </a:rPr>
              <a:t>Pipeli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e	and	vect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	</a:t>
            </a:r>
            <a:r>
              <a:rPr sz="2000" spc="-10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ro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essors	of</a:t>
            </a:r>
            <a:r>
              <a:rPr sz="2000" spc="-10" dirty="0">
                <a:latin typeface="Arial"/>
                <a:cs typeface="Arial"/>
              </a:rPr>
              <a:t>te</a:t>
            </a:r>
            <a:r>
              <a:rPr sz="2000" dirty="0">
                <a:latin typeface="Arial"/>
                <a:cs typeface="Arial"/>
              </a:rPr>
              <a:t>n	r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q</a:t>
            </a:r>
            <a:r>
              <a:rPr sz="2000" dirty="0">
                <a:latin typeface="Arial"/>
                <a:cs typeface="Arial"/>
              </a:rPr>
              <a:t>ui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e	simul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s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cc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ss	</a:t>
            </a:r>
            <a:r>
              <a:rPr sz="2000" spc="-10" dirty="0">
                <a:latin typeface="Arial"/>
                <a:cs typeface="Arial"/>
              </a:rPr>
              <a:t>to  </a:t>
            </a:r>
            <a:r>
              <a:rPr sz="2000" dirty="0">
                <a:latin typeface="Arial"/>
                <a:cs typeface="Arial"/>
              </a:rPr>
              <a:t>memory form two or more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sources.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ts val="2010"/>
              </a:lnSpc>
              <a:buChar char="•"/>
              <a:tabLst>
                <a:tab pos="469900" algn="l"/>
                <a:tab pos="470534" algn="l"/>
              </a:tabLst>
            </a:pPr>
            <a:r>
              <a:rPr sz="2000" spc="-5" dirty="0">
                <a:latin typeface="Arial"/>
                <a:cs typeface="Arial"/>
              </a:rPr>
              <a:t>An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instruction</a:t>
            </a:r>
            <a:r>
              <a:rPr sz="2000" spc="3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pipeline</a:t>
            </a:r>
            <a:r>
              <a:rPr sz="2000" spc="2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my</a:t>
            </a:r>
            <a:r>
              <a:rPr sz="2000" spc="3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require</a:t>
            </a:r>
            <a:r>
              <a:rPr sz="2000" spc="3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2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fetching</a:t>
            </a:r>
            <a:r>
              <a:rPr sz="2000" spc="3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instruction</a:t>
            </a:r>
            <a:r>
              <a:rPr sz="2000" spc="2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3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operand at the </a:t>
            </a:r>
            <a:r>
              <a:rPr sz="2000" spc="5" dirty="0">
                <a:latin typeface="Arial"/>
                <a:cs typeface="Arial"/>
              </a:rPr>
              <a:t>same </a:t>
            </a:r>
            <a:r>
              <a:rPr sz="2000" dirty="0">
                <a:latin typeface="Arial"/>
                <a:cs typeface="Arial"/>
              </a:rPr>
              <a:t>time from two </a:t>
            </a:r>
            <a:r>
              <a:rPr sz="2000" spc="-5" dirty="0">
                <a:latin typeface="Arial"/>
                <a:cs typeface="Arial"/>
              </a:rPr>
              <a:t>different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segments.</a:t>
            </a:r>
            <a:endParaRPr sz="2000">
              <a:latin typeface="Arial"/>
              <a:cs typeface="Arial"/>
            </a:endParaRPr>
          </a:p>
          <a:p>
            <a:pPr marL="469900" marR="5080" indent="-457200">
              <a:lnSpc>
                <a:spcPts val="2160"/>
              </a:lnSpc>
              <a:spcBef>
                <a:spcPts val="150"/>
              </a:spcBef>
              <a:buChar char="•"/>
              <a:tabLst>
                <a:tab pos="469900" algn="l"/>
                <a:tab pos="470534" algn="l"/>
              </a:tabLst>
            </a:pPr>
            <a:r>
              <a:rPr sz="2000" spc="-1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over come this we use memory interleaving where </a:t>
            </a:r>
            <a:r>
              <a:rPr sz="2000" spc="-10" dirty="0">
                <a:latin typeface="Arial"/>
                <a:cs typeface="Arial"/>
              </a:rPr>
              <a:t>different </a:t>
            </a:r>
            <a:r>
              <a:rPr sz="2000" spc="-5" dirty="0">
                <a:latin typeface="Arial"/>
                <a:cs typeface="Arial"/>
              </a:rPr>
              <a:t>sets </a:t>
            </a:r>
            <a:r>
              <a:rPr sz="2000" spc="-10" dirty="0">
                <a:latin typeface="Arial"/>
                <a:cs typeface="Arial"/>
              </a:rPr>
              <a:t>of  </a:t>
            </a:r>
            <a:r>
              <a:rPr sz="2000" dirty="0">
                <a:latin typeface="Arial"/>
                <a:cs typeface="Arial"/>
              </a:rPr>
              <a:t>addresses are assigned </a:t>
            </a:r>
            <a:r>
              <a:rPr sz="2000" spc="-5" dirty="0">
                <a:latin typeface="Arial"/>
                <a:cs typeface="Arial"/>
              </a:rPr>
              <a:t>to different </a:t>
            </a:r>
            <a:r>
              <a:rPr sz="2000" dirty="0">
                <a:latin typeface="Arial"/>
                <a:cs typeface="Arial"/>
              </a:rPr>
              <a:t>memory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modules.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53" name="object 53"/>
          <p:cNvGraphicFramePr>
            <a:graphicFrameLocks noGrp="1"/>
          </p:cNvGraphicFramePr>
          <p:nvPr/>
        </p:nvGraphicFramePr>
        <p:xfrm>
          <a:off x="2001075" y="1181100"/>
          <a:ext cx="4959346" cy="2841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24"/>
                <a:gridCol w="604075"/>
                <a:gridCol w="523049"/>
                <a:gridCol w="106425"/>
                <a:gridCol w="565912"/>
                <a:gridCol w="562800"/>
                <a:gridCol w="79311"/>
                <a:gridCol w="566769"/>
                <a:gridCol w="561943"/>
                <a:gridCol w="92138"/>
                <a:gridCol w="553212"/>
                <a:gridCol w="577088"/>
              </a:tblGrid>
              <a:tr h="272002">
                <a:tc gridSpan="2">
                  <a:txBody>
                    <a:bodyPr/>
                    <a:lstStyle/>
                    <a:p>
                      <a:pPr marL="140970">
                        <a:lnSpc>
                          <a:spcPts val="1535"/>
                        </a:lnSpc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M0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4350">
                      <a:solidFill>
                        <a:srgbClr val="000000"/>
                      </a:solidFill>
                      <a:prstDash val="solid"/>
                    </a:lnR>
                    <a:lnT w="14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91820">
                        <a:lnSpc>
                          <a:spcPts val="1535"/>
                        </a:lnSpc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M1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350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4350">
                      <a:solidFill>
                        <a:srgbClr val="000000"/>
                      </a:solidFill>
                      <a:prstDash val="solid"/>
                    </a:lnT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11125" algn="ctr">
                        <a:lnSpc>
                          <a:spcPts val="1535"/>
                        </a:lnSpc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M2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14350">
                      <a:solidFill>
                        <a:srgbClr val="000000"/>
                      </a:solidFill>
                      <a:prstDash val="solid"/>
                    </a:lnR>
                    <a:lnT w="14350">
                      <a:solidFill>
                        <a:srgbClr val="000000"/>
                      </a:solidFill>
                      <a:prstDash val="solid"/>
                    </a:lnT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2069" algn="ctr">
                        <a:lnSpc>
                          <a:spcPts val="1535"/>
                        </a:lnSpc>
                      </a:pPr>
                      <a:r>
                        <a:rPr sz="1400" b="1" spc="10" dirty="0">
                          <a:latin typeface="Arial"/>
                          <a:cs typeface="Arial"/>
                        </a:rPr>
                        <a:t>M3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350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T w="14350">
                      <a:solidFill>
                        <a:srgbClr val="000000"/>
                      </a:solidFill>
                      <a:prstDash val="solid"/>
                    </a:lnT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T w="14350">
                      <a:solidFill>
                        <a:srgbClr val="000000"/>
                      </a:solidFill>
                      <a:prstDash val="solid"/>
                    </a:lnT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86298">
                <a:tc row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46379" marR="262890">
                        <a:lnSpc>
                          <a:spcPct val="1188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emory  array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16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T w="2556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7945" algn="ctr">
                        <a:lnSpc>
                          <a:spcPct val="100000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7804" marR="292735">
                        <a:lnSpc>
                          <a:spcPct val="1188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emory  array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6223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T w="2556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9710" marR="290830">
                        <a:lnSpc>
                          <a:spcPct val="1188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emory  array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699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T w="2556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93980" algn="ctr">
                        <a:lnSpc>
                          <a:spcPct val="100000"/>
                        </a:lnSpc>
                      </a:pPr>
                      <a:r>
                        <a:rPr sz="1200" b="1" spc="-45" dirty="0">
                          <a:latin typeface="Arial"/>
                          <a:cs typeface="Arial"/>
                        </a:rPr>
                        <a:t>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2405" marR="319405">
                        <a:lnSpc>
                          <a:spcPct val="1188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emory  array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13664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DR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T w="2556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43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14350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35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560">
                      <a:solidFill>
                        <a:srgbClr val="000000"/>
                      </a:solidFill>
                      <a:prstDash val="solid"/>
                    </a:lnL>
                    <a:lnR w="14224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224">
                      <a:solidFill>
                        <a:srgbClr val="000000"/>
                      </a:solidFill>
                      <a:prstDash val="solid"/>
                    </a:lnL>
                    <a:lnR w="25560">
                      <a:solidFill>
                        <a:srgbClr val="000000"/>
                      </a:solidFill>
                      <a:prstDash val="solid"/>
                    </a:lnR>
                    <a:lnB w="2556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0642" y="81788"/>
            <a:ext cx="344297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35" dirty="0"/>
              <a:t>Array</a:t>
            </a:r>
            <a:r>
              <a:rPr sz="4000" spc="-80" dirty="0"/>
              <a:t> </a:t>
            </a:r>
            <a:r>
              <a:rPr sz="4000" spc="-20" dirty="0"/>
              <a:t>processors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828800" y="3547998"/>
            <a:ext cx="1447800" cy="121920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208915" marR="200660" indent="120014">
              <a:lnSpc>
                <a:spcPts val="2230"/>
              </a:lnSpc>
            </a:pPr>
            <a:r>
              <a:rPr sz="2000" spc="-15" dirty="0">
                <a:latin typeface="Calibri"/>
                <a:cs typeface="Calibri"/>
              </a:rPr>
              <a:t>Control  </a:t>
            </a:r>
            <a:r>
              <a:rPr sz="2000" spc="-10" dirty="0">
                <a:latin typeface="Calibri"/>
                <a:cs typeface="Calibri"/>
              </a:rPr>
              <a:t>Processor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1000" y="3090798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22926" y="3090798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53025" y="3852798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0" y="3852798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6600" y="5605462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6600" y="3090798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48200" y="3229991"/>
            <a:ext cx="474980" cy="104775"/>
          </a:xfrm>
          <a:custGeom>
            <a:avLst/>
            <a:gdLst/>
            <a:ahLst/>
            <a:cxnLst/>
            <a:rect l="l" t="t" r="r" b="b"/>
            <a:pathLst>
              <a:path w="474979" h="104775">
                <a:moveTo>
                  <a:pt x="438378" y="59228"/>
                </a:moveTo>
                <a:lnTo>
                  <a:pt x="379475" y="93345"/>
                </a:lnTo>
                <a:lnTo>
                  <a:pt x="378460" y="97282"/>
                </a:lnTo>
                <a:lnTo>
                  <a:pt x="382015" y="103378"/>
                </a:lnTo>
                <a:lnTo>
                  <a:pt x="385825" y="104394"/>
                </a:lnTo>
                <a:lnTo>
                  <a:pt x="463750" y="59309"/>
                </a:lnTo>
                <a:lnTo>
                  <a:pt x="438378" y="59228"/>
                </a:lnTo>
                <a:close/>
              </a:path>
              <a:path w="474979" h="104775">
                <a:moveTo>
                  <a:pt x="88773" y="0"/>
                </a:moveTo>
                <a:lnTo>
                  <a:pt x="0" y="51308"/>
                </a:lnTo>
                <a:lnTo>
                  <a:pt x="88391" y="103378"/>
                </a:lnTo>
                <a:lnTo>
                  <a:pt x="92328" y="102362"/>
                </a:lnTo>
                <a:lnTo>
                  <a:pt x="95885" y="96266"/>
                </a:lnTo>
                <a:lnTo>
                  <a:pt x="94869" y="92456"/>
                </a:lnTo>
                <a:lnTo>
                  <a:pt x="35987" y="57864"/>
                </a:lnTo>
                <a:lnTo>
                  <a:pt x="12573" y="57785"/>
                </a:lnTo>
                <a:lnTo>
                  <a:pt x="12573" y="45085"/>
                </a:lnTo>
                <a:lnTo>
                  <a:pt x="36139" y="45085"/>
                </a:lnTo>
                <a:lnTo>
                  <a:pt x="95123" y="10922"/>
                </a:lnTo>
                <a:lnTo>
                  <a:pt x="96138" y="7112"/>
                </a:lnTo>
                <a:lnTo>
                  <a:pt x="94361" y="4063"/>
                </a:lnTo>
                <a:lnTo>
                  <a:pt x="92710" y="1016"/>
                </a:lnTo>
                <a:lnTo>
                  <a:pt x="88773" y="0"/>
                </a:lnTo>
                <a:close/>
              </a:path>
              <a:path w="474979" h="104775">
                <a:moveTo>
                  <a:pt x="449381" y="52855"/>
                </a:moveTo>
                <a:lnTo>
                  <a:pt x="438378" y="59228"/>
                </a:lnTo>
                <a:lnTo>
                  <a:pt x="462025" y="59309"/>
                </a:lnTo>
                <a:lnTo>
                  <a:pt x="462034" y="58420"/>
                </a:lnTo>
                <a:lnTo>
                  <a:pt x="458850" y="58420"/>
                </a:lnTo>
                <a:lnTo>
                  <a:pt x="449381" y="52855"/>
                </a:lnTo>
                <a:close/>
              </a:path>
              <a:path w="474979" h="104775">
                <a:moveTo>
                  <a:pt x="386207" y="1016"/>
                </a:moveTo>
                <a:lnTo>
                  <a:pt x="382397" y="1905"/>
                </a:lnTo>
                <a:lnTo>
                  <a:pt x="378840" y="8000"/>
                </a:lnTo>
                <a:lnTo>
                  <a:pt x="379857" y="11937"/>
                </a:lnTo>
                <a:lnTo>
                  <a:pt x="382777" y="13716"/>
                </a:lnTo>
                <a:lnTo>
                  <a:pt x="438616" y="46529"/>
                </a:lnTo>
                <a:lnTo>
                  <a:pt x="462152" y="46609"/>
                </a:lnTo>
                <a:lnTo>
                  <a:pt x="462025" y="59309"/>
                </a:lnTo>
                <a:lnTo>
                  <a:pt x="463750" y="59309"/>
                </a:lnTo>
                <a:lnTo>
                  <a:pt x="474725" y="52959"/>
                </a:lnTo>
                <a:lnTo>
                  <a:pt x="386207" y="1016"/>
                </a:lnTo>
                <a:close/>
              </a:path>
              <a:path w="474979" h="104775">
                <a:moveTo>
                  <a:pt x="36002" y="45164"/>
                </a:moveTo>
                <a:lnTo>
                  <a:pt x="25109" y="51473"/>
                </a:lnTo>
                <a:lnTo>
                  <a:pt x="35987" y="57864"/>
                </a:lnTo>
                <a:lnTo>
                  <a:pt x="438378" y="59228"/>
                </a:lnTo>
                <a:lnTo>
                  <a:pt x="449381" y="52855"/>
                </a:lnTo>
                <a:lnTo>
                  <a:pt x="438616" y="46529"/>
                </a:lnTo>
                <a:lnTo>
                  <a:pt x="36002" y="45164"/>
                </a:lnTo>
                <a:close/>
              </a:path>
              <a:path w="474979" h="104775">
                <a:moveTo>
                  <a:pt x="458850" y="47371"/>
                </a:moveTo>
                <a:lnTo>
                  <a:pt x="449381" y="52855"/>
                </a:lnTo>
                <a:lnTo>
                  <a:pt x="458850" y="58420"/>
                </a:lnTo>
                <a:lnTo>
                  <a:pt x="458850" y="47371"/>
                </a:lnTo>
                <a:close/>
              </a:path>
              <a:path w="474979" h="104775">
                <a:moveTo>
                  <a:pt x="462145" y="47371"/>
                </a:moveTo>
                <a:lnTo>
                  <a:pt x="458850" y="47371"/>
                </a:lnTo>
                <a:lnTo>
                  <a:pt x="458850" y="58420"/>
                </a:lnTo>
                <a:lnTo>
                  <a:pt x="462034" y="58420"/>
                </a:lnTo>
                <a:lnTo>
                  <a:pt x="462145" y="47371"/>
                </a:lnTo>
                <a:close/>
              </a:path>
              <a:path w="474979" h="104775">
                <a:moveTo>
                  <a:pt x="12573" y="45085"/>
                </a:moveTo>
                <a:lnTo>
                  <a:pt x="12573" y="57785"/>
                </a:lnTo>
                <a:lnTo>
                  <a:pt x="35987" y="57864"/>
                </a:lnTo>
                <a:lnTo>
                  <a:pt x="34339" y="56896"/>
                </a:lnTo>
                <a:lnTo>
                  <a:pt x="15748" y="56896"/>
                </a:lnTo>
                <a:lnTo>
                  <a:pt x="15748" y="45974"/>
                </a:lnTo>
                <a:lnTo>
                  <a:pt x="34605" y="45974"/>
                </a:lnTo>
                <a:lnTo>
                  <a:pt x="36002" y="45164"/>
                </a:lnTo>
                <a:lnTo>
                  <a:pt x="12573" y="45085"/>
                </a:lnTo>
                <a:close/>
              </a:path>
              <a:path w="474979" h="104775">
                <a:moveTo>
                  <a:pt x="15748" y="45974"/>
                </a:moveTo>
                <a:lnTo>
                  <a:pt x="15748" y="56896"/>
                </a:lnTo>
                <a:lnTo>
                  <a:pt x="25109" y="51473"/>
                </a:lnTo>
                <a:lnTo>
                  <a:pt x="15748" y="45974"/>
                </a:lnTo>
                <a:close/>
              </a:path>
              <a:path w="474979" h="104775">
                <a:moveTo>
                  <a:pt x="25109" y="51473"/>
                </a:moveTo>
                <a:lnTo>
                  <a:pt x="15748" y="56896"/>
                </a:lnTo>
                <a:lnTo>
                  <a:pt x="34339" y="56896"/>
                </a:lnTo>
                <a:lnTo>
                  <a:pt x="25109" y="51473"/>
                </a:lnTo>
                <a:close/>
              </a:path>
              <a:path w="474979" h="104775">
                <a:moveTo>
                  <a:pt x="438616" y="46529"/>
                </a:moveTo>
                <a:lnTo>
                  <a:pt x="449381" y="52855"/>
                </a:lnTo>
                <a:lnTo>
                  <a:pt x="458850" y="47371"/>
                </a:lnTo>
                <a:lnTo>
                  <a:pt x="462145" y="47371"/>
                </a:lnTo>
                <a:lnTo>
                  <a:pt x="462152" y="46609"/>
                </a:lnTo>
                <a:lnTo>
                  <a:pt x="438616" y="46529"/>
                </a:lnTo>
                <a:close/>
              </a:path>
              <a:path w="474979" h="104775">
                <a:moveTo>
                  <a:pt x="34605" y="45974"/>
                </a:moveTo>
                <a:lnTo>
                  <a:pt x="15748" y="45974"/>
                </a:lnTo>
                <a:lnTo>
                  <a:pt x="25109" y="51473"/>
                </a:lnTo>
                <a:lnTo>
                  <a:pt x="34605" y="45974"/>
                </a:lnTo>
                <a:close/>
              </a:path>
              <a:path w="474979" h="104775">
                <a:moveTo>
                  <a:pt x="36139" y="45085"/>
                </a:moveTo>
                <a:lnTo>
                  <a:pt x="12573" y="45085"/>
                </a:lnTo>
                <a:lnTo>
                  <a:pt x="36002" y="45164"/>
                </a:lnTo>
                <a:lnTo>
                  <a:pt x="36139" y="45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79998" y="3204591"/>
            <a:ext cx="457834" cy="104775"/>
          </a:xfrm>
          <a:custGeom>
            <a:avLst/>
            <a:gdLst/>
            <a:ahLst/>
            <a:cxnLst/>
            <a:rect l="l" t="t" r="r" b="b"/>
            <a:pathLst>
              <a:path w="457835" h="104775">
                <a:moveTo>
                  <a:pt x="420984" y="59225"/>
                </a:moveTo>
                <a:lnTo>
                  <a:pt x="362076" y="93345"/>
                </a:lnTo>
                <a:lnTo>
                  <a:pt x="361061" y="97282"/>
                </a:lnTo>
                <a:lnTo>
                  <a:pt x="362838" y="100330"/>
                </a:lnTo>
                <a:lnTo>
                  <a:pt x="364616" y="103250"/>
                </a:lnTo>
                <a:lnTo>
                  <a:pt x="368426" y="104394"/>
                </a:lnTo>
                <a:lnTo>
                  <a:pt x="446351" y="59309"/>
                </a:lnTo>
                <a:lnTo>
                  <a:pt x="420984" y="59225"/>
                </a:lnTo>
                <a:close/>
              </a:path>
              <a:path w="457835" h="104775">
                <a:moveTo>
                  <a:pt x="88900" y="0"/>
                </a:moveTo>
                <a:lnTo>
                  <a:pt x="0" y="51308"/>
                </a:lnTo>
                <a:lnTo>
                  <a:pt x="88518" y="103378"/>
                </a:lnTo>
                <a:lnTo>
                  <a:pt x="92328" y="102362"/>
                </a:lnTo>
                <a:lnTo>
                  <a:pt x="95885" y="96266"/>
                </a:lnTo>
                <a:lnTo>
                  <a:pt x="94868" y="92456"/>
                </a:lnTo>
                <a:lnTo>
                  <a:pt x="91948" y="90678"/>
                </a:lnTo>
                <a:lnTo>
                  <a:pt x="36115" y="57868"/>
                </a:lnTo>
                <a:lnTo>
                  <a:pt x="12573" y="57785"/>
                </a:lnTo>
                <a:lnTo>
                  <a:pt x="12700" y="45085"/>
                </a:lnTo>
                <a:lnTo>
                  <a:pt x="36266" y="45085"/>
                </a:lnTo>
                <a:lnTo>
                  <a:pt x="95250" y="10922"/>
                </a:lnTo>
                <a:lnTo>
                  <a:pt x="96265" y="7112"/>
                </a:lnTo>
                <a:lnTo>
                  <a:pt x="92710" y="1016"/>
                </a:lnTo>
                <a:lnTo>
                  <a:pt x="88900" y="0"/>
                </a:lnTo>
                <a:close/>
              </a:path>
              <a:path w="457835" h="104775">
                <a:moveTo>
                  <a:pt x="431982" y="52855"/>
                </a:moveTo>
                <a:lnTo>
                  <a:pt x="420984" y="59225"/>
                </a:lnTo>
                <a:lnTo>
                  <a:pt x="444626" y="59309"/>
                </a:lnTo>
                <a:lnTo>
                  <a:pt x="444635" y="58420"/>
                </a:lnTo>
                <a:lnTo>
                  <a:pt x="441451" y="58420"/>
                </a:lnTo>
                <a:lnTo>
                  <a:pt x="431982" y="52855"/>
                </a:lnTo>
                <a:close/>
              </a:path>
              <a:path w="457835" h="104775">
                <a:moveTo>
                  <a:pt x="368808" y="888"/>
                </a:moveTo>
                <a:lnTo>
                  <a:pt x="364998" y="1905"/>
                </a:lnTo>
                <a:lnTo>
                  <a:pt x="361441" y="8000"/>
                </a:lnTo>
                <a:lnTo>
                  <a:pt x="362458" y="11937"/>
                </a:lnTo>
                <a:lnTo>
                  <a:pt x="365378" y="13716"/>
                </a:lnTo>
                <a:lnTo>
                  <a:pt x="421211" y="46525"/>
                </a:lnTo>
                <a:lnTo>
                  <a:pt x="444753" y="46609"/>
                </a:lnTo>
                <a:lnTo>
                  <a:pt x="444626" y="59309"/>
                </a:lnTo>
                <a:lnTo>
                  <a:pt x="446351" y="59309"/>
                </a:lnTo>
                <a:lnTo>
                  <a:pt x="457326" y="52959"/>
                </a:lnTo>
                <a:lnTo>
                  <a:pt x="368808" y="888"/>
                </a:lnTo>
                <a:close/>
              </a:path>
              <a:path w="457835" h="104775">
                <a:moveTo>
                  <a:pt x="36124" y="45167"/>
                </a:moveTo>
                <a:lnTo>
                  <a:pt x="25235" y="51474"/>
                </a:lnTo>
                <a:lnTo>
                  <a:pt x="36115" y="57868"/>
                </a:lnTo>
                <a:lnTo>
                  <a:pt x="420984" y="59225"/>
                </a:lnTo>
                <a:lnTo>
                  <a:pt x="431982" y="52855"/>
                </a:lnTo>
                <a:lnTo>
                  <a:pt x="421211" y="46525"/>
                </a:lnTo>
                <a:lnTo>
                  <a:pt x="36124" y="45167"/>
                </a:lnTo>
                <a:close/>
              </a:path>
              <a:path w="457835" h="104775">
                <a:moveTo>
                  <a:pt x="441451" y="47371"/>
                </a:moveTo>
                <a:lnTo>
                  <a:pt x="431982" y="52855"/>
                </a:lnTo>
                <a:lnTo>
                  <a:pt x="441451" y="58420"/>
                </a:lnTo>
                <a:lnTo>
                  <a:pt x="441451" y="47371"/>
                </a:lnTo>
                <a:close/>
              </a:path>
              <a:path w="457835" h="104775">
                <a:moveTo>
                  <a:pt x="444746" y="47371"/>
                </a:moveTo>
                <a:lnTo>
                  <a:pt x="441451" y="47371"/>
                </a:lnTo>
                <a:lnTo>
                  <a:pt x="441451" y="58420"/>
                </a:lnTo>
                <a:lnTo>
                  <a:pt x="444635" y="58420"/>
                </a:lnTo>
                <a:lnTo>
                  <a:pt x="444746" y="47371"/>
                </a:lnTo>
                <a:close/>
              </a:path>
              <a:path w="457835" h="104775">
                <a:moveTo>
                  <a:pt x="12700" y="45085"/>
                </a:moveTo>
                <a:lnTo>
                  <a:pt x="12573" y="57785"/>
                </a:lnTo>
                <a:lnTo>
                  <a:pt x="36115" y="57868"/>
                </a:lnTo>
                <a:lnTo>
                  <a:pt x="34461" y="56896"/>
                </a:lnTo>
                <a:lnTo>
                  <a:pt x="15875" y="56896"/>
                </a:lnTo>
                <a:lnTo>
                  <a:pt x="15875" y="45974"/>
                </a:lnTo>
                <a:lnTo>
                  <a:pt x="34732" y="45974"/>
                </a:lnTo>
                <a:lnTo>
                  <a:pt x="36124" y="45167"/>
                </a:lnTo>
                <a:lnTo>
                  <a:pt x="12700" y="45085"/>
                </a:lnTo>
                <a:close/>
              </a:path>
              <a:path w="457835" h="104775">
                <a:moveTo>
                  <a:pt x="15875" y="45974"/>
                </a:moveTo>
                <a:lnTo>
                  <a:pt x="15875" y="56896"/>
                </a:lnTo>
                <a:lnTo>
                  <a:pt x="25235" y="51474"/>
                </a:lnTo>
                <a:lnTo>
                  <a:pt x="15875" y="45974"/>
                </a:lnTo>
                <a:close/>
              </a:path>
              <a:path w="457835" h="104775">
                <a:moveTo>
                  <a:pt x="25235" y="51474"/>
                </a:moveTo>
                <a:lnTo>
                  <a:pt x="15875" y="56896"/>
                </a:lnTo>
                <a:lnTo>
                  <a:pt x="34461" y="56896"/>
                </a:lnTo>
                <a:lnTo>
                  <a:pt x="25235" y="51474"/>
                </a:lnTo>
                <a:close/>
              </a:path>
              <a:path w="457835" h="104775">
                <a:moveTo>
                  <a:pt x="421211" y="46525"/>
                </a:moveTo>
                <a:lnTo>
                  <a:pt x="431982" y="52855"/>
                </a:lnTo>
                <a:lnTo>
                  <a:pt x="441451" y="47371"/>
                </a:lnTo>
                <a:lnTo>
                  <a:pt x="444746" y="47371"/>
                </a:lnTo>
                <a:lnTo>
                  <a:pt x="444753" y="46609"/>
                </a:lnTo>
                <a:lnTo>
                  <a:pt x="421211" y="46525"/>
                </a:lnTo>
                <a:close/>
              </a:path>
              <a:path w="457835" h="104775">
                <a:moveTo>
                  <a:pt x="34732" y="45974"/>
                </a:moveTo>
                <a:lnTo>
                  <a:pt x="15875" y="45974"/>
                </a:lnTo>
                <a:lnTo>
                  <a:pt x="25235" y="51474"/>
                </a:lnTo>
                <a:lnTo>
                  <a:pt x="34732" y="45974"/>
                </a:lnTo>
                <a:close/>
              </a:path>
              <a:path w="457835" h="104775">
                <a:moveTo>
                  <a:pt x="36266" y="45085"/>
                </a:moveTo>
                <a:lnTo>
                  <a:pt x="12700" y="45085"/>
                </a:lnTo>
                <a:lnTo>
                  <a:pt x="36124" y="45167"/>
                </a:lnTo>
                <a:lnTo>
                  <a:pt x="36266" y="45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9400" y="3204591"/>
            <a:ext cx="457200" cy="104775"/>
          </a:xfrm>
          <a:custGeom>
            <a:avLst/>
            <a:gdLst/>
            <a:ahLst/>
            <a:cxnLst/>
            <a:rect l="l" t="t" r="r" b="b"/>
            <a:pathLst>
              <a:path w="457200" h="104775">
                <a:moveTo>
                  <a:pt x="420984" y="59225"/>
                </a:moveTo>
                <a:lnTo>
                  <a:pt x="362076" y="93345"/>
                </a:lnTo>
                <a:lnTo>
                  <a:pt x="361060" y="97282"/>
                </a:lnTo>
                <a:lnTo>
                  <a:pt x="362711" y="100330"/>
                </a:lnTo>
                <a:lnTo>
                  <a:pt x="364490" y="103250"/>
                </a:lnTo>
                <a:lnTo>
                  <a:pt x="368426" y="104394"/>
                </a:lnTo>
                <a:lnTo>
                  <a:pt x="446240" y="59309"/>
                </a:lnTo>
                <a:lnTo>
                  <a:pt x="420984" y="59225"/>
                </a:lnTo>
                <a:close/>
              </a:path>
              <a:path w="457200" h="104775">
                <a:moveTo>
                  <a:pt x="88773" y="0"/>
                </a:moveTo>
                <a:lnTo>
                  <a:pt x="0" y="51308"/>
                </a:lnTo>
                <a:lnTo>
                  <a:pt x="88392" y="103378"/>
                </a:lnTo>
                <a:lnTo>
                  <a:pt x="92328" y="102362"/>
                </a:lnTo>
                <a:lnTo>
                  <a:pt x="95884" y="96266"/>
                </a:lnTo>
                <a:lnTo>
                  <a:pt x="94869" y="92456"/>
                </a:lnTo>
                <a:lnTo>
                  <a:pt x="35993" y="57867"/>
                </a:lnTo>
                <a:lnTo>
                  <a:pt x="12573" y="57785"/>
                </a:lnTo>
                <a:lnTo>
                  <a:pt x="12573" y="45085"/>
                </a:lnTo>
                <a:lnTo>
                  <a:pt x="36139" y="45085"/>
                </a:lnTo>
                <a:lnTo>
                  <a:pt x="95123" y="10922"/>
                </a:lnTo>
                <a:lnTo>
                  <a:pt x="96139" y="7112"/>
                </a:lnTo>
                <a:lnTo>
                  <a:pt x="94360" y="4063"/>
                </a:lnTo>
                <a:lnTo>
                  <a:pt x="92709" y="1016"/>
                </a:lnTo>
                <a:lnTo>
                  <a:pt x="88773" y="0"/>
                </a:lnTo>
                <a:close/>
              </a:path>
              <a:path w="457200" h="104775">
                <a:moveTo>
                  <a:pt x="431981" y="52856"/>
                </a:moveTo>
                <a:lnTo>
                  <a:pt x="420984" y="59225"/>
                </a:lnTo>
                <a:lnTo>
                  <a:pt x="444626" y="59309"/>
                </a:lnTo>
                <a:lnTo>
                  <a:pt x="444626" y="58420"/>
                </a:lnTo>
                <a:lnTo>
                  <a:pt x="441451" y="58420"/>
                </a:lnTo>
                <a:lnTo>
                  <a:pt x="431981" y="52856"/>
                </a:lnTo>
                <a:close/>
              </a:path>
              <a:path w="457200" h="104775">
                <a:moveTo>
                  <a:pt x="368807" y="888"/>
                </a:moveTo>
                <a:lnTo>
                  <a:pt x="364871" y="1905"/>
                </a:lnTo>
                <a:lnTo>
                  <a:pt x="361315" y="8000"/>
                </a:lnTo>
                <a:lnTo>
                  <a:pt x="362330" y="11937"/>
                </a:lnTo>
                <a:lnTo>
                  <a:pt x="421206" y="46526"/>
                </a:lnTo>
                <a:lnTo>
                  <a:pt x="444626" y="46609"/>
                </a:lnTo>
                <a:lnTo>
                  <a:pt x="444626" y="59309"/>
                </a:lnTo>
                <a:lnTo>
                  <a:pt x="446240" y="59309"/>
                </a:lnTo>
                <a:lnTo>
                  <a:pt x="457200" y="52959"/>
                </a:lnTo>
                <a:lnTo>
                  <a:pt x="368807" y="888"/>
                </a:lnTo>
                <a:close/>
              </a:path>
              <a:path w="457200" h="104775">
                <a:moveTo>
                  <a:pt x="35997" y="45167"/>
                </a:moveTo>
                <a:lnTo>
                  <a:pt x="25109" y="51473"/>
                </a:lnTo>
                <a:lnTo>
                  <a:pt x="35993" y="57867"/>
                </a:lnTo>
                <a:lnTo>
                  <a:pt x="420984" y="59225"/>
                </a:lnTo>
                <a:lnTo>
                  <a:pt x="431981" y="52856"/>
                </a:lnTo>
                <a:lnTo>
                  <a:pt x="421206" y="46526"/>
                </a:lnTo>
                <a:lnTo>
                  <a:pt x="35997" y="45167"/>
                </a:lnTo>
                <a:close/>
              </a:path>
              <a:path w="457200" h="104775">
                <a:moveTo>
                  <a:pt x="441451" y="47371"/>
                </a:moveTo>
                <a:lnTo>
                  <a:pt x="431981" y="52856"/>
                </a:lnTo>
                <a:lnTo>
                  <a:pt x="441451" y="58420"/>
                </a:lnTo>
                <a:lnTo>
                  <a:pt x="441451" y="47371"/>
                </a:lnTo>
                <a:close/>
              </a:path>
              <a:path w="457200" h="104775">
                <a:moveTo>
                  <a:pt x="444626" y="47371"/>
                </a:moveTo>
                <a:lnTo>
                  <a:pt x="441451" y="47371"/>
                </a:lnTo>
                <a:lnTo>
                  <a:pt x="441451" y="58420"/>
                </a:lnTo>
                <a:lnTo>
                  <a:pt x="444626" y="58420"/>
                </a:lnTo>
                <a:lnTo>
                  <a:pt x="444626" y="47371"/>
                </a:lnTo>
                <a:close/>
              </a:path>
              <a:path w="457200" h="104775">
                <a:moveTo>
                  <a:pt x="12573" y="45085"/>
                </a:moveTo>
                <a:lnTo>
                  <a:pt x="12573" y="57785"/>
                </a:lnTo>
                <a:lnTo>
                  <a:pt x="35993" y="57867"/>
                </a:lnTo>
                <a:lnTo>
                  <a:pt x="34339" y="56896"/>
                </a:lnTo>
                <a:lnTo>
                  <a:pt x="15748" y="56896"/>
                </a:lnTo>
                <a:lnTo>
                  <a:pt x="15748" y="45974"/>
                </a:lnTo>
                <a:lnTo>
                  <a:pt x="34605" y="45974"/>
                </a:lnTo>
                <a:lnTo>
                  <a:pt x="35997" y="45167"/>
                </a:lnTo>
                <a:lnTo>
                  <a:pt x="12573" y="45085"/>
                </a:lnTo>
                <a:close/>
              </a:path>
              <a:path w="457200" h="104775">
                <a:moveTo>
                  <a:pt x="15748" y="45974"/>
                </a:moveTo>
                <a:lnTo>
                  <a:pt x="15748" y="56896"/>
                </a:lnTo>
                <a:lnTo>
                  <a:pt x="25109" y="51473"/>
                </a:lnTo>
                <a:lnTo>
                  <a:pt x="15748" y="45974"/>
                </a:lnTo>
                <a:close/>
              </a:path>
              <a:path w="457200" h="104775">
                <a:moveTo>
                  <a:pt x="25109" y="51473"/>
                </a:moveTo>
                <a:lnTo>
                  <a:pt x="15748" y="56896"/>
                </a:lnTo>
                <a:lnTo>
                  <a:pt x="34339" y="56896"/>
                </a:lnTo>
                <a:lnTo>
                  <a:pt x="25109" y="51473"/>
                </a:lnTo>
                <a:close/>
              </a:path>
              <a:path w="457200" h="104775">
                <a:moveTo>
                  <a:pt x="421206" y="46526"/>
                </a:moveTo>
                <a:lnTo>
                  <a:pt x="431981" y="52856"/>
                </a:lnTo>
                <a:lnTo>
                  <a:pt x="441451" y="47371"/>
                </a:lnTo>
                <a:lnTo>
                  <a:pt x="444626" y="47371"/>
                </a:lnTo>
                <a:lnTo>
                  <a:pt x="444626" y="46609"/>
                </a:lnTo>
                <a:lnTo>
                  <a:pt x="421206" y="46526"/>
                </a:lnTo>
                <a:close/>
              </a:path>
              <a:path w="457200" h="104775">
                <a:moveTo>
                  <a:pt x="34605" y="45974"/>
                </a:moveTo>
                <a:lnTo>
                  <a:pt x="15748" y="45974"/>
                </a:lnTo>
                <a:lnTo>
                  <a:pt x="25109" y="51473"/>
                </a:lnTo>
                <a:lnTo>
                  <a:pt x="34605" y="45974"/>
                </a:lnTo>
                <a:close/>
              </a:path>
              <a:path w="457200" h="104775">
                <a:moveTo>
                  <a:pt x="36139" y="45085"/>
                </a:moveTo>
                <a:lnTo>
                  <a:pt x="12573" y="45085"/>
                </a:lnTo>
                <a:lnTo>
                  <a:pt x="35997" y="45167"/>
                </a:lnTo>
                <a:lnTo>
                  <a:pt x="36139" y="45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1140" y="714502"/>
            <a:ext cx="8682355" cy="2644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vector </a:t>
            </a:r>
            <a:r>
              <a:rPr sz="2200" spc="-25" dirty="0">
                <a:latin typeface="Calibri"/>
                <a:cs typeface="Calibri"/>
              </a:rPr>
              <a:t>processor,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25" dirty="0">
                <a:latin typeface="Calibri"/>
                <a:cs typeface="Calibri"/>
              </a:rPr>
              <a:t>array processor, </a:t>
            </a:r>
            <a:r>
              <a:rPr sz="2200" spc="-5" dirty="0">
                <a:latin typeface="Calibri"/>
                <a:cs typeface="Calibri"/>
              </a:rPr>
              <a:t>is a </a:t>
            </a:r>
            <a:r>
              <a:rPr sz="2200" spc="-15" dirty="0">
                <a:latin typeface="Calibri"/>
                <a:cs typeface="Calibri"/>
              </a:rPr>
              <a:t>central </a:t>
            </a:r>
            <a:r>
              <a:rPr sz="2200" spc="-10" dirty="0">
                <a:latin typeface="Calibri"/>
                <a:cs typeface="Calibri"/>
              </a:rPr>
              <a:t>processing unit (CPU)  that </a:t>
            </a:r>
            <a:r>
              <a:rPr sz="2200" spc="-5" dirty="0">
                <a:latin typeface="Calibri"/>
                <a:cs typeface="Calibri"/>
              </a:rPr>
              <a:t>implements an instruction </a:t>
            </a:r>
            <a:r>
              <a:rPr sz="2200" spc="-10" dirty="0">
                <a:latin typeface="Calibri"/>
                <a:cs typeface="Calibri"/>
              </a:rPr>
              <a:t>set containing instructions that </a:t>
            </a:r>
            <a:r>
              <a:rPr sz="2200" spc="-20" dirty="0">
                <a:latin typeface="Calibri"/>
                <a:cs typeface="Calibri"/>
              </a:rPr>
              <a:t>operate 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one-dimensional </a:t>
            </a:r>
            <a:r>
              <a:rPr sz="2200" spc="-20" dirty="0">
                <a:latin typeface="Calibri"/>
                <a:cs typeface="Calibri"/>
              </a:rPr>
              <a:t>arrays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called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vectors.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SIMD </a:t>
            </a:r>
            <a:r>
              <a:rPr sz="2200" spc="-15" dirty="0">
                <a:latin typeface="Calibri"/>
                <a:cs typeface="Calibri"/>
              </a:rPr>
              <a:t>form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parallel processing </a:t>
            </a:r>
            <a:r>
              <a:rPr sz="2200" spc="-5" dirty="0">
                <a:latin typeface="Calibri"/>
                <a:cs typeface="Calibri"/>
              </a:rPr>
              <a:t>is also </a:t>
            </a:r>
            <a:r>
              <a:rPr sz="2200" spc="-10" dirty="0">
                <a:latin typeface="Calibri"/>
                <a:cs typeface="Calibri"/>
              </a:rPr>
              <a:t>called </a:t>
            </a:r>
            <a:r>
              <a:rPr sz="2200" spc="-20" dirty="0">
                <a:latin typeface="Calibri"/>
                <a:cs typeface="Calibri"/>
              </a:rPr>
              <a:t>array </a:t>
            </a:r>
            <a:r>
              <a:rPr sz="2200" spc="-10" dirty="0">
                <a:latin typeface="Calibri"/>
                <a:cs typeface="Calibri"/>
              </a:rPr>
              <a:t>processing </a:t>
            </a:r>
            <a:r>
              <a:rPr sz="2200" spc="-5" dirty="0">
                <a:latin typeface="Calibri"/>
                <a:cs typeface="Calibri"/>
              </a:rPr>
              <a:t>which</a:t>
            </a:r>
            <a:r>
              <a:rPr sz="2200" spc="204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was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first </a:t>
            </a:r>
            <a:r>
              <a:rPr sz="2200" spc="-20" dirty="0">
                <a:latin typeface="Calibri"/>
                <a:cs typeface="Calibri"/>
              </a:rPr>
              <a:t>form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parallel processing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studied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1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implemented.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The following </a:t>
            </a:r>
            <a:r>
              <a:rPr sz="2200" spc="-15" dirty="0">
                <a:latin typeface="Calibri"/>
                <a:cs typeface="Calibri"/>
              </a:rPr>
              <a:t>diagram </a:t>
            </a:r>
            <a:r>
              <a:rPr sz="2200" spc="-10" dirty="0">
                <a:latin typeface="Calibri"/>
                <a:cs typeface="Calibri"/>
              </a:rPr>
              <a:t>shows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structure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an </a:t>
            </a:r>
            <a:r>
              <a:rPr sz="2200" spc="-20" dirty="0">
                <a:latin typeface="Calibri"/>
                <a:cs typeface="Calibri"/>
              </a:rPr>
              <a:t>array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processor.</a:t>
            </a:r>
            <a:endParaRPr sz="2200">
              <a:latin typeface="Calibri"/>
              <a:cs typeface="Calibri"/>
            </a:endParaRPr>
          </a:p>
          <a:p>
            <a:pPr marR="2359025" algn="r">
              <a:lnSpc>
                <a:spcPct val="100000"/>
              </a:lnSpc>
              <a:spcBef>
                <a:spcPts val="950"/>
              </a:spcBef>
            </a:pPr>
            <a:r>
              <a:rPr sz="2400" b="1" dirty="0">
                <a:latin typeface="Times New Roman"/>
                <a:cs typeface="Times New Roman"/>
              </a:rPr>
              <a:t>. .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68291" y="34717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2" y="284861"/>
                </a:moveTo>
                <a:lnTo>
                  <a:pt x="1016" y="288417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126"/>
                </a:lnTo>
                <a:lnTo>
                  <a:pt x="58706" y="368553"/>
                </a:lnTo>
                <a:lnTo>
                  <a:pt x="44958" y="368426"/>
                </a:lnTo>
                <a:lnTo>
                  <a:pt x="45059" y="344815"/>
                </a:lnTo>
                <a:lnTo>
                  <a:pt x="10922" y="285876"/>
                </a:lnTo>
                <a:lnTo>
                  <a:pt x="7112" y="284861"/>
                </a:lnTo>
                <a:close/>
              </a:path>
              <a:path w="104775" h="381635">
                <a:moveTo>
                  <a:pt x="45059" y="344815"/>
                </a:moveTo>
                <a:lnTo>
                  <a:pt x="44958" y="368426"/>
                </a:lnTo>
                <a:lnTo>
                  <a:pt x="57658" y="368553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23" y="355804"/>
                </a:lnTo>
                <a:lnTo>
                  <a:pt x="45059" y="344815"/>
                </a:lnTo>
                <a:close/>
              </a:path>
              <a:path w="104775" h="381635">
                <a:moveTo>
                  <a:pt x="96266" y="285242"/>
                </a:moveTo>
                <a:lnTo>
                  <a:pt x="92456" y="286257"/>
                </a:lnTo>
                <a:lnTo>
                  <a:pt x="90678" y="289306"/>
                </a:lnTo>
                <a:lnTo>
                  <a:pt x="57758" y="345073"/>
                </a:lnTo>
                <a:lnTo>
                  <a:pt x="57658" y="368553"/>
                </a:lnTo>
                <a:lnTo>
                  <a:pt x="58706" y="368553"/>
                </a:lnTo>
                <a:lnTo>
                  <a:pt x="101600" y="295656"/>
                </a:lnTo>
                <a:lnTo>
                  <a:pt x="103378" y="292734"/>
                </a:lnTo>
                <a:lnTo>
                  <a:pt x="102362" y="288798"/>
                </a:lnTo>
                <a:lnTo>
                  <a:pt x="96266" y="285242"/>
                </a:lnTo>
                <a:close/>
              </a:path>
              <a:path w="104775" h="381635">
                <a:moveTo>
                  <a:pt x="51423" y="355804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23" y="355804"/>
                </a:lnTo>
                <a:close/>
              </a:path>
              <a:path w="104775" h="381635">
                <a:moveTo>
                  <a:pt x="57758" y="345073"/>
                </a:moveTo>
                <a:lnTo>
                  <a:pt x="51423" y="355804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58" y="345073"/>
                </a:lnTo>
                <a:close/>
              </a:path>
              <a:path w="104775" h="381635">
                <a:moveTo>
                  <a:pt x="52779" y="25242"/>
                </a:moveTo>
                <a:lnTo>
                  <a:pt x="46381" y="36111"/>
                </a:lnTo>
                <a:lnTo>
                  <a:pt x="45059" y="344815"/>
                </a:lnTo>
                <a:lnTo>
                  <a:pt x="51423" y="355804"/>
                </a:lnTo>
                <a:lnTo>
                  <a:pt x="57758" y="345073"/>
                </a:lnTo>
                <a:lnTo>
                  <a:pt x="59081" y="36157"/>
                </a:lnTo>
                <a:lnTo>
                  <a:pt x="52779" y="25242"/>
                </a:lnTo>
                <a:close/>
              </a:path>
              <a:path w="104775" h="381635">
                <a:moveTo>
                  <a:pt x="60106" y="12573"/>
                </a:moveTo>
                <a:lnTo>
                  <a:pt x="46482" y="12573"/>
                </a:lnTo>
                <a:lnTo>
                  <a:pt x="59182" y="12700"/>
                </a:lnTo>
                <a:lnTo>
                  <a:pt x="59081" y="36157"/>
                </a:lnTo>
                <a:lnTo>
                  <a:pt x="91514" y="92328"/>
                </a:lnTo>
                <a:lnTo>
                  <a:pt x="93218" y="95250"/>
                </a:lnTo>
                <a:lnTo>
                  <a:pt x="97155" y="96265"/>
                </a:lnTo>
                <a:lnTo>
                  <a:pt x="100203" y="94487"/>
                </a:lnTo>
                <a:lnTo>
                  <a:pt x="103124" y="92710"/>
                </a:lnTo>
                <a:lnTo>
                  <a:pt x="104267" y="88900"/>
                </a:lnTo>
                <a:lnTo>
                  <a:pt x="60106" y="12573"/>
                </a:lnTo>
                <a:close/>
              </a:path>
              <a:path w="104775" h="381635">
                <a:moveTo>
                  <a:pt x="52832" y="0"/>
                </a:moveTo>
                <a:lnTo>
                  <a:pt x="2540" y="85471"/>
                </a:lnTo>
                <a:lnTo>
                  <a:pt x="762" y="88391"/>
                </a:lnTo>
                <a:lnTo>
                  <a:pt x="1778" y="92328"/>
                </a:lnTo>
                <a:lnTo>
                  <a:pt x="7874" y="95885"/>
                </a:lnTo>
                <a:lnTo>
                  <a:pt x="11811" y="94868"/>
                </a:lnTo>
                <a:lnTo>
                  <a:pt x="13588" y="91821"/>
                </a:lnTo>
                <a:lnTo>
                  <a:pt x="46354" y="36157"/>
                </a:lnTo>
                <a:lnTo>
                  <a:pt x="46482" y="12573"/>
                </a:lnTo>
                <a:lnTo>
                  <a:pt x="60106" y="12573"/>
                </a:lnTo>
                <a:lnTo>
                  <a:pt x="52832" y="0"/>
                </a:lnTo>
                <a:close/>
              </a:path>
              <a:path w="104775" h="381635">
                <a:moveTo>
                  <a:pt x="59168" y="15875"/>
                </a:moveTo>
                <a:lnTo>
                  <a:pt x="58293" y="15875"/>
                </a:lnTo>
                <a:lnTo>
                  <a:pt x="52779" y="25242"/>
                </a:lnTo>
                <a:lnTo>
                  <a:pt x="59081" y="36157"/>
                </a:lnTo>
                <a:lnTo>
                  <a:pt x="59168" y="15875"/>
                </a:lnTo>
                <a:close/>
              </a:path>
              <a:path w="104775" h="381635">
                <a:moveTo>
                  <a:pt x="46482" y="12573"/>
                </a:moveTo>
                <a:lnTo>
                  <a:pt x="46381" y="36111"/>
                </a:lnTo>
                <a:lnTo>
                  <a:pt x="52779" y="25242"/>
                </a:lnTo>
                <a:lnTo>
                  <a:pt x="47371" y="15875"/>
                </a:lnTo>
                <a:lnTo>
                  <a:pt x="59168" y="15875"/>
                </a:lnTo>
                <a:lnTo>
                  <a:pt x="59182" y="12700"/>
                </a:lnTo>
                <a:lnTo>
                  <a:pt x="46482" y="12573"/>
                </a:lnTo>
                <a:close/>
              </a:path>
              <a:path w="104775" h="381635">
                <a:moveTo>
                  <a:pt x="58293" y="15875"/>
                </a:moveTo>
                <a:lnTo>
                  <a:pt x="47371" y="15875"/>
                </a:lnTo>
                <a:lnTo>
                  <a:pt x="52779" y="25242"/>
                </a:lnTo>
                <a:lnTo>
                  <a:pt x="58293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8200" y="3952240"/>
            <a:ext cx="457200" cy="104775"/>
          </a:xfrm>
          <a:custGeom>
            <a:avLst/>
            <a:gdLst/>
            <a:ahLst/>
            <a:cxnLst/>
            <a:rect l="l" t="t" r="r" b="b"/>
            <a:pathLst>
              <a:path w="457200" h="104775">
                <a:moveTo>
                  <a:pt x="421202" y="59226"/>
                </a:moveTo>
                <a:lnTo>
                  <a:pt x="362076" y="93472"/>
                </a:lnTo>
                <a:lnTo>
                  <a:pt x="361061" y="97282"/>
                </a:lnTo>
                <a:lnTo>
                  <a:pt x="362712" y="100330"/>
                </a:lnTo>
                <a:lnTo>
                  <a:pt x="364489" y="103378"/>
                </a:lnTo>
                <a:lnTo>
                  <a:pt x="368426" y="104393"/>
                </a:lnTo>
                <a:lnTo>
                  <a:pt x="446240" y="59309"/>
                </a:lnTo>
                <a:lnTo>
                  <a:pt x="421202" y="59226"/>
                </a:lnTo>
                <a:close/>
              </a:path>
              <a:path w="457200" h="104775">
                <a:moveTo>
                  <a:pt x="88773" y="0"/>
                </a:moveTo>
                <a:lnTo>
                  <a:pt x="0" y="51435"/>
                </a:lnTo>
                <a:lnTo>
                  <a:pt x="88391" y="103505"/>
                </a:lnTo>
                <a:lnTo>
                  <a:pt x="92328" y="102489"/>
                </a:lnTo>
                <a:lnTo>
                  <a:pt x="95885" y="96393"/>
                </a:lnTo>
                <a:lnTo>
                  <a:pt x="94869" y="92456"/>
                </a:lnTo>
                <a:lnTo>
                  <a:pt x="35993" y="57867"/>
                </a:lnTo>
                <a:lnTo>
                  <a:pt x="12573" y="57785"/>
                </a:lnTo>
                <a:lnTo>
                  <a:pt x="12573" y="45085"/>
                </a:lnTo>
                <a:lnTo>
                  <a:pt x="36359" y="45085"/>
                </a:lnTo>
                <a:lnTo>
                  <a:pt x="95123" y="11049"/>
                </a:lnTo>
                <a:lnTo>
                  <a:pt x="96138" y="7112"/>
                </a:lnTo>
                <a:lnTo>
                  <a:pt x="94361" y="4064"/>
                </a:lnTo>
                <a:lnTo>
                  <a:pt x="92710" y="1016"/>
                </a:lnTo>
                <a:lnTo>
                  <a:pt x="88773" y="0"/>
                </a:lnTo>
                <a:close/>
              </a:path>
              <a:path w="457200" h="104775">
                <a:moveTo>
                  <a:pt x="432090" y="52920"/>
                </a:moveTo>
                <a:lnTo>
                  <a:pt x="421202" y="59226"/>
                </a:lnTo>
                <a:lnTo>
                  <a:pt x="444626" y="59309"/>
                </a:lnTo>
                <a:lnTo>
                  <a:pt x="444626" y="58420"/>
                </a:lnTo>
                <a:lnTo>
                  <a:pt x="441451" y="58420"/>
                </a:lnTo>
                <a:lnTo>
                  <a:pt x="432090" y="52920"/>
                </a:lnTo>
                <a:close/>
              </a:path>
              <a:path w="457200" h="104775">
                <a:moveTo>
                  <a:pt x="368808" y="1016"/>
                </a:moveTo>
                <a:lnTo>
                  <a:pt x="364871" y="2032"/>
                </a:lnTo>
                <a:lnTo>
                  <a:pt x="361314" y="8128"/>
                </a:lnTo>
                <a:lnTo>
                  <a:pt x="362330" y="11937"/>
                </a:lnTo>
                <a:lnTo>
                  <a:pt x="421206" y="46526"/>
                </a:lnTo>
                <a:lnTo>
                  <a:pt x="444626" y="46609"/>
                </a:lnTo>
                <a:lnTo>
                  <a:pt x="444626" y="59309"/>
                </a:lnTo>
                <a:lnTo>
                  <a:pt x="446240" y="59309"/>
                </a:lnTo>
                <a:lnTo>
                  <a:pt x="457200" y="52959"/>
                </a:lnTo>
                <a:lnTo>
                  <a:pt x="368808" y="1016"/>
                </a:lnTo>
                <a:close/>
              </a:path>
              <a:path w="457200" h="104775">
                <a:moveTo>
                  <a:pt x="36215" y="45168"/>
                </a:moveTo>
                <a:lnTo>
                  <a:pt x="25218" y="51537"/>
                </a:lnTo>
                <a:lnTo>
                  <a:pt x="35993" y="57867"/>
                </a:lnTo>
                <a:lnTo>
                  <a:pt x="421202" y="59226"/>
                </a:lnTo>
                <a:lnTo>
                  <a:pt x="432090" y="52920"/>
                </a:lnTo>
                <a:lnTo>
                  <a:pt x="421206" y="46526"/>
                </a:lnTo>
                <a:lnTo>
                  <a:pt x="36215" y="45168"/>
                </a:lnTo>
                <a:close/>
              </a:path>
              <a:path w="457200" h="104775">
                <a:moveTo>
                  <a:pt x="441451" y="47498"/>
                </a:moveTo>
                <a:lnTo>
                  <a:pt x="432090" y="52920"/>
                </a:lnTo>
                <a:lnTo>
                  <a:pt x="441451" y="58420"/>
                </a:lnTo>
                <a:lnTo>
                  <a:pt x="441451" y="47498"/>
                </a:lnTo>
                <a:close/>
              </a:path>
              <a:path w="457200" h="104775">
                <a:moveTo>
                  <a:pt x="444626" y="47498"/>
                </a:moveTo>
                <a:lnTo>
                  <a:pt x="441451" y="47498"/>
                </a:lnTo>
                <a:lnTo>
                  <a:pt x="441451" y="58420"/>
                </a:lnTo>
                <a:lnTo>
                  <a:pt x="444626" y="58420"/>
                </a:lnTo>
                <a:lnTo>
                  <a:pt x="444626" y="47498"/>
                </a:lnTo>
                <a:close/>
              </a:path>
              <a:path w="457200" h="104775">
                <a:moveTo>
                  <a:pt x="12573" y="45085"/>
                </a:moveTo>
                <a:lnTo>
                  <a:pt x="12573" y="57785"/>
                </a:lnTo>
                <a:lnTo>
                  <a:pt x="35993" y="57867"/>
                </a:lnTo>
                <a:lnTo>
                  <a:pt x="34555" y="57023"/>
                </a:lnTo>
                <a:lnTo>
                  <a:pt x="15748" y="57023"/>
                </a:lnTo>
                <a:lnTo>
                  <a:pt x="15748" y="45974"/>
                </a:lnTo>
                <a:lnTo>
                  <a:pt x="34824" y="45974"/>
                </a:lnTo>
                <a:lnTo>
                  <a:pt x="36215" y="45168"/>
                </a:lnTo>
                <a:lnTo>
                  <a:pt x="12573" y="45085"/>
                </a:lnTo>
                <a:close/>
              </a:path>
              <a:path w="457200" h="104775">
                <a:moveTo>
                  <a:pt x="15748" y="45974"/>
                </a:moveTo>
                <a:lnTo>
                  <a:pt x="15748" y="57023"/>
                </a:lnTo>
                <a:lnTo>
                  <a:pt x="25218" y="51537"/>
                </a:lnTo>
                <a:lnTo>
                  <a:pt x="15748" y="45974"/>
                </a:lnTo>
                <a:close/>
              </a:path>
              <a:path w="457200" h="104775">
                <a:moveTo>
                  <a:pt x="25218" y="51537"/>
                </a:moveTo>
                <a:lnTo>
                  <a:pt x="15748" y="57023"/>
                </a:lnTo>
                <a:lnTo>
                  <a:pt x="34555" y="57023"/>
                </a:lnTo>
                <a:lnTo>
                  <a:pt x="25218" y="51537"/>
                </a:lnTo>
                <a:close/>
              </a:path>
              <a:path w="457200" h="104775">
                <a:moveTo>
                  <a:pt x="421206" y="46526"/>
                </a:moveTo>
                <a:lnTo>
                  <a:pt x="432090" y="52920"/>
                </a:lnTo>
                <a:lnTo>
                  <a:pt x="441451" y="47498"/>
                </a:lnTo>
                <a:lnTo>
                  <a:pt x="444626" y="47498"/>
                </a:lnTo>
                <a:lnTo>
                  <a:pt x="444626" y="46609"/>
                </a:lnTo>
                <a:lnTo>
                  <a:pt x="421206" y="46526"/>
                </a:lnTo>
                <a:close/>
              </a:path>
              <a:path w="457200" h="104775">
                <a:moveTo>
                  <a:pt x="34824" y="45974"/>
                </a:moveTo>
                <a:lnTo>
                  <a:pt x="15748" y="45974"/>
                </a:lnTo>
                <a:lnTo>
                  <a:pt x="25218" y="51537"/>
                </a:lnTo>
                <a:lnTo>
                  <a:pt x="34824" y="45974"/>
                </a:lnTo>
                <a:close/>
              </a:path>
              <a:path w="457200" h="104775">
                <a:moveTo>
                  <a:pt x="36359" y="45085"/>
                </a:moveTo>
                <a:lnTo>
                  <a:pt x="12573" y="45085"/>
                </a:lnTo>
                <a:lnTo>
                  <a:pt x="36215" y="45168"/>
                </a:lnTo>
                <a:lnTo>
                  <a:pt x="36359" y="45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24448" y="3953890"/>
            <a:ext cx="457834" cy="104775"/>
          </a:xfrm>
          <a:custGeom>
            <a:avLst/>
            <a:gdLst/>
            <a:ahLst/>
            <a:cxnLst/>
            <a:rect l="l" t="t" r="r" b="b"/>
            <a:pathLst>
              <a:path w="457835" h="104775">
                <a:moveTo>
                  <a:pt x="420984" y="59225"/>
                </a:moveTo>
                <a:lnTo>
                  <a:pt x="362076" y="93344"/>
                </a:lnTo>
                <a:lnTo>
                  <a:pt x="361061" y="97281"/>
                </a:lnTo>
                <a:lnTo>
                  <a:pt x="362838" y="100329"/>
                </a:lnTo>
                <a:lnTo>
                  <a:pt x="364616" y="103250"/>
                </a:lnTo>
                <a:lnTo>
                  <a:pt x="368426" y="104393"/>
                </a:lnTo>
                <a:lnTo>
                  <a:pt x="446351" y="59308"/>
                </a:lnTo>
                <a:lnTo>
                  <a:pt x="420984" y="59225"/>
                </a:lnTo>
                <a:close/>
              </a:path>
              <a:path w="457835" h="104775">
                <a:moveTo>
                  <a:pt x="88900" y="0"/>
                </a:moveTo>
                <a:lnTo>
                  <a:pt x="0" y="51307"/>
                </a:lnTo>
                <a:lnTo>
                  <a:pt x="88518" y="103377"/>
                </a:lnTo>
                <a:lnTo>
                  <a:pt x="92328" y="102361"/>
                </a:lnTo>
                <a:lnTo>
                  <a:pt x="95885" y="96265"/>
                </a:lnTo>
                <a:lnTo>
                  <a:pt x="94868" y="92455"/>
                </a:lnTo>
                <a:lnTo>
                  <a:pt x="91948" y="90677"/>
                </a:lnTo>
                <a:lnTo>
                  <a:pt x="36115" y="57868"/>
                </a:lnTo>
                <a:lnTo>
                  <a:pt x="12573" y="57784"/>
                </a:lnTo>
                <a:lnTo>
                  <a:pt x="12700" y="45084"/>
                </a:lnTo>
                <a:lnTo>
                  <a:pt x="36266" y="45084"/>
                </a:lnTo>
                <a:lnTo>
                  <a:pt x="95250" y="10921"/>
                </a:lnTo>
                <a:lnTo>
                  <a:pt x="96265" y="7111"/>
                </a:lnTo>
                <a:lnTo>
                  <a:pt x="92710" y="1015"/>
                </a:lnTo>
                <a:lnTo>
                  <a:pt x="88900" y="0"/>
                </a:lnTo>
                <a:close/>
              </a:path>
              <a:path w="457835" h="104775">
                <a:moveTo>
                  <a:pt x="431982" y="52855"/>
                </a:moveTo>
                <a:lnTo>
                  <a:pt x="420984" y="59225"/>
                </a:lnTo>
                <a:lnTo>
                  <a:pt x="444626" y="59308"/>
                </a:lnTo>
                <a:lnTo>
                  <a:pt x="444635" y="58419"/>
                </a:lnTo>
                <a:lnTo>
                  <a:pt x="441451" y="58419"/>
                </a:lnTo>
                <a:lnTo>
                  <a:pt x="431982" y="52855"/>
                </a:lnTo>
                <a:close/>
              </a:path>
              <a:path w="457835" h="104775">
                <a:moveTo>
                  <a:pt x="368808" y="888"/>
                </a:moveTo>
                <a:lnTo>
                  <a:pt x="364998" y="1904"/>
                </a:lnTo>
                <a:lnTo>
                  <a:pt x="361441" y="8000"/>
                </a:lnTo>
                <a:lnTo>
                  <a:pt x="362458" y="11937"/>
                </a:lnTo>
                <a:lnTo>
                  <a:pt x="365378" y="13715"/>
                </a:lnTo>
                <a:lnTo>
                  <a:pt x="421211" y="46525"/>
                </a:lnTo>
                <a:lnTo>
                  <a:pt x="444753" y="46608"/>
                </a:lnTo>
                <a:lnTo>
                  <a:pt x="444626" y="59308"/>
                </a:lnTo>
                <a:lnTo>
                  <a:pt x="446351" y="59308"/>
                </a:lnTo>
                <a:lnTo>
                  <a:pt x="457326" y="52958"/>
                </a:lnTo>
                <a:lnTo>
                  <a:pt x="368808" y="888"/>
                </a:lnTo>
                <a:close/>
              </a:path>
              <a:path w="457835" h="104775">
                <a:moveTo>
                  <a:pt x="36124" y="45167"/>
                </a:moveTo>
                <a:lnTo>
                  <a:pt x="25235" y="51474"/>
                </a:lnTo>
                <a:lnTo>
                  <a:pt x="36115" y="57868"/>
                </a:lnTo>
                <a:lnTo>
                  <a:pt x="420984" y="59225"/>
                </a:lnTo>
                <a:lnTo>
                  <a:pt x="431982" y="52855"/>
                </a:lnTo>
                <a:lnTo>
                  <a:pt x="421211" y="46525"/>
                </a:lnTo>
                <a:lnTo>
                  <a:pt x="36124" y="45167"/>
                </a:lnTo>
                <a:close/>
              </a:path>
              <a:path w="457835" h="104775">
                <a:moveTo>
                  <a:pt x="441451" y="47370"/>
                </a:moveTo>
                <a:lnTo>
                  <a:pt x="431982" y="52855"/>
                </a:lnTo>
                <a:lnTo>
                  <a:pt x="441451" y="58419"/>
                </a:lnTo>
                <a:lnTo>
                  <a:pt x="441451" y="47370"/>
                </a:lnTo>
                <a:close/>
              </a:path>
              <a:path w="457835" h="104775">
                <a:moveTo>
                  <a:pt x="444746" y="47370"/>
                </a:moveTo>
                <a:lnTo>
                  <a:pt x="441451" y="47370"/>
                </a:lnTo>
                <a:lnTo>
                  <a:pt x="441451" y="58419"/>
                </a:lnTo>
                <a:lnTo>
                  <a:pt x="444635" y="58419"/>
                </a:lnTo>
                <a:lnTo>
                  <a:pt x="444746" y="47370"/>
                </a:lnTo>
                <a:close/>
              </a:path>
              <a:path w="457835" h="104775">
                <a:moveTo>
                  <a:pt x="12700" y="45084"/>
                </a:moveTo>
                <a:lnTo>
                  <a:pt x="12573" y="57784"/>
                </a:lnTo>
                <a:lnTo>
                  <a:pt x="36115" y="57868"/>
                </a:lnTo>
                <a:lnTo>
                  <a:pt x="34461" y="56895"/>
                </a:lnTo>
                <a:lnTo>
                  <a:pt x="15875" y="56895"/>
                </a:lnTo>
                <a:lnTo>
                  <a:pt x="15875" y="45973"/>
                </a:lnTo>
                <a:lnTo>
                  <a:pt x="34732" y="45973"/>
                </a:lnTo>
                <a:lnTo>
                  <a:pt x="36124" y="45167"/>
                </a:lnTo>
                <a:lnTo>
                  <a:pt x="12700" y="45084"/>
                </a:lnTo>
                <a:close/>
              </a:path>
              <a:path w="457835" h="104775">
                <a:moveTo>
                  <a:pt x="15875" y="45973"/>
                </a:moveTo>
                <a:lnTo>
                  <a:pt x="15875" y="56895"/>
                </a:lnTo>
                <a:lnTo>
                  <a:pt x="25235" y="51474"/>
                </a:lnTo>
                <a:lnTo>
                  <a:pt x="15875" y="45973"/>
                </a:lnTo>
                <a:close/>
              </a:path>
              <a:path w="457835" h="104775">
                <a:moveTo>
                  <a:pt x="25235" y="51474"/>
                </a:moveTo>
                <a:lnTo>
                  <a:pt x="15875" y="56895"/>
                </a:lnTo>
                <a:lnTo>
                  <a:pt x="34461" y="56895"/>
                </a:lnTo>
                <a:lnTo>
                  <a:pt x="25235" y="51474"/>
                </a:lnTo>
                <a:close/>
              </a:path>
              <a:path w="457835" h="104775">
                <a:moveTo>
                  <a:pt x="421211" y="46525"/>
                </a:moveTo>
                <a:lnTo>
                  <a:pt x="431982" y="52855"/>
                </a:lnTo>
                <a:lnTo>
                  <a:pt x="441451" y="47370"/>
                </a:lnTo>
                <a:lnTo>
                  <a:pt x="444746" y="47370"/>
                </a:lnTo>
                <a:lnTo>
                  <a:pt x="444753" y="46608"/>
                </a:lnTo>
                <a:lnTo>
                  <a:pt x="421211" y="46525"/>
                </a:lnTo>
                <a:close/>
              </a:path>
              <a:path w="457835" h="104775">
                <a:moveTo>
                  <a:pt x="34732" y="45973"/>
                </a:moveTo>
                <a:lnTo>
                  <a:pt x="15875" y="45973"/>
                </a:lnTo>
                <a:lnTo>
                  <a:pt x="25235" y="51474"/>
                </a:lnTo>
                <a:lnTo>
                  <a:pt x="34732" y="45973"/>
                </a:lnTo>
                <a:close/>
              </a:path>
              <a:path w="457835" h="104775">
                <a:moveTo>
                  <a:pt x="36266" y="45084"/>
                </a:moveTo>
                <a:lnTo>
                  <a:pt x="12700" y="45084"/>
                </a:lnTo>
                <a:lnTo>
                  <a:pt x="36124" y="45167"/>
                </a:lnTo>
                <a:lnTo>
                  <a:pt x="36266" y="45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28665" y="34717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2" y="284861"/>
                </a:moveTo>
                <a:lnTo>
                  <a:pt x="1016" y="288417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126"/>
                </a:lnTo>
                <a:lnTo>
                  <a:pt x="58706" y="368553"/>
                </a:lnTo>
                <a:lnTo>
                  <a:pt x="45085" y="368426"/>
                </a:lnTo>
                <a:lnTo>
                  <a:pt x="45185" y="344969"/>
                </a:lnTo>
                <a:lnTo>
                  <a:pt x="12752" y="288798"/>
                </a:lnTo>
                <a:lnTo>
                  <a:pt x="11049" y="285876"/>
                </a:lnTo>
                <a:lnTo>
                  <a:pt x="7112" y="284861"/>
                </a:lnTo>
                <a:close/>
              </a:path>
              <a:path w="104775" h="381635">
                <a:moveTo>
                  <a:pt x="45185" y="344969"/>
                </a:moveTo>
                <a:lnTo>
                  <a:pt x="45085" y="368426"/>
                </a:lnTo>
                <a:lnTo>
                  <a:pt x="57785" y="368553"/>
                </a:lnTo>
                <a:lnTo>
                  <a:pt x="57799" y="365251"/>
                </a:lnTo>
                <a:lnTo>
                  <a:pt x="45974" y="365251"/>
                </a:lnTo>
                <a:lnTo>
                  <a:pt x="51487" y="355884"/>
                </a:lnTo>
                <a:lnTo>
                  <a:pt x="45185" y="344969"/>
                </a:lnTo>
                <a:close/>
              </a:path>
              <a:path w="104775" h="381635">
                <a:moveTo>
                  <a:pt x="96393" y="285242"/>
                </a:moveTo>
                <a:lnTo>
                  <a:pt x="92456" y="286257"/>
                </a:lnTo>
                <a:lnTo>
                  <a:pt x="90678" y="289306"/>
                </a:lnTo>
                <a:lnTo>
                  <a:pt x="57885" y="345015"/>
                </a:lnTo>
                <a:lnTo>
                  <a:pt x="57785" y="368553"/>
                </a:lnTo>
                <a:lnTo>
                  <a:pt x="58706" y="368553"/>
                </a:lnTo>
                <a:lnTo>
                  <a:pt x="101600" y="295656"/>
                </a:lnTo>
                <a:lnTo>
                  <a:pt x="103378" y="292734"/>
                </a:lnTo>
                <a:lnTo>
                  <a:pt x="102488" y="288798"/>
                </a:lnTo>
                <a:lnTo>
                  <a:pt x="96393" y="285242"/>
                </a:lnTo>
                <a:close/>
              </a:path>
              <a:path w="104775" h="381635">
                <a:moveTo>
                  <a:pt x="51487" y="355884"/>
                </a:moveTo>
                <a:lnTo>
                  <a:pt x="45974" y="365251"/>
                </a:lnTo>
                <a:lnTo>
                  <a:pt x="56896" y="365251"/>
                </a:lnTo>
                <a:lnTo>
                  <a:pt x="51487" y="355884"/>
                </a:lnTo>
                <a:close/>
              </a:path>
              <a:path w="104775" h="381635">
                <a:moveTo>
                  <a:pt x="57885" y="345015"/>
                </a:moveTo>
                <a:lnTo>
                  <a:pt x="51487" y="355884"/>
                </a:lnTo>
                <a:lnTo>
                  <a:pt x="56896" y="365251"/>
                </a:lnTo>
                <a:lnTo>
                  <a:pt x="57799" y="365251"/>
                </a:lnTo>
                <a:lnTo>
                  <a:pt x="57885" y="345015"/>
                </a:lnTo>
                <a:close/>
              </a:path>
              <a:path w="104775" h="381635">
                <a:moveTo>
                  <a:pt x="52874" y="25268"/>
                </a:moveTo>
                <a:lnTo>
                  <a:pt x="46508" y="36053"/>
                </a:lnTo>
                <a:lnTo>
                  <a:pt x="45185" y="344969"/>
                </a:lnTo>
                <a:lnTo>
                  <a:pt x="51487" y="355884"/>
                </a:lnTo>
                <a:lnTo>
                  <a:pt x="57885" y="345015"/>
                </a:lnTo>
                <a:lnTo>
                  <a:pt x="58997" y="85471"/>
                </a:lnTo>
                <a:lnTo>
                  <a:pt x="59109" y="36053"/>
                </a:lnTo>
                <a:lnTo>
                  <a:pt x="52874" y="25268"/>
                </a:lnTo>
                <a:close/>
              </a:path>
              <a:path w="104775" h="381635">
                <a:moveTo>
                  <a:pt x="60212" y="12573"/>
                </a:moveTo>
                <a:lnTo>
                  <a:pt x="46609" y="12573"/>
                </a:lnTo>
                <a:lnTo>
                  <a:pt x="59309" y="12700"/>
                </a:lnTo>
                <a:lnTo>
                  <a:pt x="59208" y="36225"/>
                </a:lnTo>
                <a:lnTo>
                  <a:pt x="93345" y="95250"/>
                </a:lnTo>
                <a:lnTo>
                  <a:pt x="97155" y="96265"/>
                </a:lnTo>
                <a:lnTo>
                  <a:pt x="103250" y="92710"/>
                </a:lnTo>
                <a:lnTo>
                  <a:pt x="104267" y="88900"/>
                </a:lnTo>
                <a:lnTo>
                  <a:pt x="102488" y="85851"/>
                </a:lnTo>
                <a:lnTo>
                  <a:pt x="60212" y="12573"/>
                </a:lnTo>
                <a:close/>
              </a:path>
              <a:path w="104775" h="381635">
                <a:moveTo>
                  <a:pt x="52959" y="0"/>
                </a:moveTo>
                <a:lnTo>
                  <a:pt x="2667" y="85471"/>
                </a:lnTo>
                <a:lnTo>
                  <a:pt x="888" y="88391"/>
                </a:lnTo>
                <a:lnTo>
                  <a:pt x="1905" y="92328"/>
                </a:lnTo>
                <a:lnTo>
                  <a:pt x="4953" y="94106"/>
                </a:lnTo>
                <a:lnTo>
                  <a:pt x="7874" y="95885"/>
                </a:lnTo>
                <a:lnTo>
                  <a:pt x="11811" y="94868"/>
                </a:lnTo>
                <a:lnTo>
                  <a:pt x="13588" y="91821"/>
                </a:lnTo>
                <a:lnTo>
                  <a:pt x="46508" y="36053"/>
                </a:lnTo>
                <a:lnTo>
                  <a:pt x="46609" y="12573"/>
                </a:lnTo>
                <a:lnTo>
                  <a:pt x="60212" y="12573"/>
                </a:lnTo>
                <a:lnTo>
                  <a:pt x="52959" y="0"/>
                </a:lnTo>
                <a:close/>
              </a:path>
              <a:path w="104775" h="381635">
                <a:moveTo>
                  <a:pt x="59295" y="15748"/>
                </a:moveTo>
                <a:lnTo>
                  <a:pt x="47371" y="15748"/>
                </a:lnTo>
                <a:lnTo>
                  <a:pt x="58420" y="15875"/>
                </a:lnTo>
                <a:lnTo>
                  <a:pt x="52874" y="25268"/>
                </a:lnTo>
                <a:lnTo>
                  <a:pt x="59208" y="36225"/>
                </a:lnTo>
                <a:lnTo>
                  <a:pt x="59295" y="15748"/>
                </a:lnTo>
                <a:close/>
              </a:path>
              <a:path w="104775" h="381635">
                <a:moveTo>
                  <a:pt x="46609" y="12573"/>
                </a:moveTo>
                <a:lnTo>
                  <a:pt x="46508" y="36053"/>
                </a:lnTo>
                <a:lnTo>
                  <a:pt x="52874" y="25268"/>
                </a:lnTo>
                <a:lnTo>
                  <a:pt x="47371" y="15748"/>
                </a:lnTo>
                <a:lnTo>
                  <a:pt x="59295" y="15748"/>
                </a:lnTo>
                <a:lnTo>
                  <a:pt x="59309" y="12700"/>
                </a:lnTo>
                <a:lnTo>
                  <a:pt x="46609" y="12573"/>
                </a:lnTo>
                <a:close/>
              </a:path>
              <a:path w="104775" h="381635">
                <a:moveTo>
                  <a:pt x="47371" y="15748"/>
                </a:moveTo>
                <a:lnTo>
                  <a:pt x="52874" y="25268"/>
                </a:lnTo>
                <a:lnTo>
                  <a:pt x="58420" y="15875"/>
                </a:lnTo>
                <a:lnTo>
                  <a:pt x="47371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62241" y="34717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1" y="284861"/>
                </a:moveTo>
                <a:lnTo>
                  <a:pt x="1015" y="288417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126"/>
                </a:lnTo>
                <a:lnTo>
                  <a:pt x="58706" y="368553"/>
                </a:lnTo>
                <a:lnTo>
                  <a:pt x="45084" y="368426"/>
                </a:lnTo>
                <a:lnTo>
                  <a:pt x="45185" y="344969"/>
                </a:lnTo>
                <a:lnTo>
                  <a:pt x="12752" y="288798"/>
                </a:lnTo>
                <a:lnTo>
                  <a:pt x="11049" y="285876"/>
                </a:lnTo>
                <a:lnTo>
                  <a:pt x="7111" y="284861"/>
                </a:lnTo>
                <a:close/>
              </a:path>
              <a:path w="104775" h="381635">
                <a:moveTo>
                  <a:pt x="45185" y="344969"/>
                </a:moveTo>
                <a:lnTo>
                  <a:pt x="45084" y="368426"/>
                </a:lnTo>
                <a:lnTo>
                  <a:pt x="57784" y="368553"/>
                </a:lnTo>
                <a:lnTo>
                  <a:pt x="57799" y="365251"/>
                </a:lnTo>
                <a:lnTo>
                  <a:pt x="45974" y="365251"/>
                </a:lnTo>
                <a:lnTo>
                  <a:pt x="51487" y="355884"/>
                </a:lnTo>
                <a:lnTo>
                  <a:pt x="45185" y="344969"/>
                </a:lnTo>
                <a:close/>
              </a:path>
              <a:path w="104775" h="381635">
                <a:moveTo>
                  <a:pt x="96392" y="285242"/>
                </a:moveTo>
                <a:lnTo>
                  <a:pt x="92455" y="286257"/>
                </a:lnTo>
                <a:lnTo>
                  <a:pt x="90677" y="289306"/>
                </a:lnTo>
                <a:lnTo>
                  <a:pt x="57885" y="345015"/>
                </a:lnTo>
                <a:lnTo>
                  <a:pt x="57784" y="368553"/>
                </a:lnTo>
                <a:lnTo>
                  <a:pt x="58706" y="368553"/>
                </a:lnTo>
                <a:lnTo>
                  <a:pt x="101600" y="295656"/>
                </a:lnTo>
                <a:lnTo>
                  <a:pt x="103377" y="292734"/>
                </a:lnTo>
                <a:lnTo>
                  <a:pt x="102488" y="288798"/>
                </a:lnTo>
                <a:lnTo>
                  <a:pt x="96392" y="285242"/>
                </a:lnTo>
                <a:close/>
              </a:path>
              <a:path w="104775" h="381635">
                <a:moveTo>
                  <a:pt x="51487" y="355884"/>
                </a:moveTo>
                <a:lnTo>
                  <a:pt x="45974" y="365251"/>
                </a:lnTo>
                <a:lnTo>
                  <a:pt x="56895" y="365251"/>
                </a:lnTo>
                <a:lnTo>
                  <a:pt x="51487" y="355884"/>
                </a:lnTo>
                <a:close/>
              </a:path>
              <a:path w="104775" h="381635">
                <a:moveTo>
                  <a:pt x="57885" y="345015"/>
                </a:moveTo>
                <a:lnTo>
                  <a:pt x="51487" y="355884"/>
                </a:lnTo>
                <a:lnTo>
                  <a:pt x="56895" y="365251"/>
                </a:lnTo>
                <a:lnTo>
                  <a:pt x="57799" y="365251"/>
                </a:lnTo>
                <a:lnTo>
                  <a:pt x="57885" y="345015"/>
                </a:lnTo>
                <a:close/>
              </a:path>
              <a:path w="104775" h="381635">
                <a:moveTo>
                  <a:pt x="52874" y="25268"/>
                </a:moveTo>
                <a:lnTo>
                  <a:pt x="46508" y="36053"/>
                </a:lnTo>
                <a:lnTo>
                  <a:pt x="45185" y="344969"/>
                </a:lnTo>
                <a:lnTo>
                  <a:pt x="51487" y="355884"/>
                </a:lnTo>
                <a:lnTo>
                  <a:pt x="57885" y="345015"/>
                </a:lnTo>
                <a:lnTo>
                  <a:pt x="58997" y="85471"/>
                </a:lnTo>
                <a:lnTo>
                  <a:pt x="59109" y="36053"/>
                </a:lnTo>
                <a:lnTo>
                  <a:pt x="52874" y="25268"/>
                </a:lnTo>
                <a:close/>
              </a:path>
              <a:path w="104775" h="381635">
                <a:moveTo>
                  <a:pt x="60212" y="12573"/>
                </a:moveTo>
                <a:lnTo>
                  <a:pt x="46608" y="12573"/>
                </a:lnTo>
                <a:lnTo>
                  <a:pt x="59308" y="12700"/>
                </a:lnTo>
                <a:lnTo>
                  <a:pt x="59208" y="36225"/>
                </a:lnTo>
                <a:lnTo>
                  <a:pt x="93344" y="95250"/>
                </a:lnTo>
                <a:lnTo>
                  <a:pt x="97154" y="96265"/>
                </a:lnTo>
                <a:lnTo>
                  <a:pt x="103250" y="92710"/>
                </a:lnTo>
                <a:lnTo>
                  <a:pt x="104266" y="88900"/>
                </a:lnTo>
                <a:lnTo>
                  <a:pt x="102488" y="85851"/>
                </a:lnTo>
                <a:lnTo>
                  <a:pt x="60212" y="12573"/>
                </a:lnTo>
                <a:close/>
              </a:path>
              <a:path w="104775" h="381635">
                <a:moveTo>
                  <a:pt x="52958" y="0"/>
                </a:moveTo>
                <a:lnTo>
                  <a:pt x="2666" y="85471"/>
                </a:lnTo>
                <a:lnTo>
                  <a:pt x="888" y="88391"/>
                </a:lnTo>
                <a:lnTo>
                  <a:pt x="1904" y="92328"/>
                </a:lnTo>
                <a:lnTo>
                  <a:pt x="4952" y="94106"/>
                </a:lnTo>
                <a:lnTo>
                  <a:pt x="7874" y="95885"/>
                </a:lnTo>
                <a:lnTo>
                  <a:pt x="11810" y="94868"/>
                </a:lnTo>
                <a:lnTo>
                  <a:pt x="13588" y="91821"/>
                </a:lnTo>
                <a:lnTo>
                  <a:pt x="46508" y="36053"/>
                </a:lnTo>
                <a:lnTo>
                  <a:pt x="46608" y="12573"/>
                </a:lnTo>
                <a:lnTo>
                  <a:pt x="60212" y="12573"/>
                </a:lnTo>
                <a:lnTo>
                  <a:pt x="52958" y="0"/>
                </a:lnTo>
                <a:close/>
              </a:path>
              <a:path w="104775" h="381635">
                <a:moveTo>
                  <a:pt x="59295" y="15748"/>
                </a:moveTo>
                <a:lnTo>
                  <a:pt x="47370" y="15748"/>
                </a:lnTo>
                <a:lnTo>
                  <a:pt x="58419" y="15875"/>
                </a:lnTo>
                <a:lnTo>
                  <a:pt x="52874" y="25268"/>
                </a:lnTo>
                <a:lnTo>
                  <a:pt x="59208" y="36225"/>
                </a:lnTo>
                <a:lnTo>
                  <a:pt x="59295" y="15748"/>
                </a:lnTo>
                <a:close/>
              </a:path>
              <a:path w="104775" h="381635">
                <a:moveTo>
                  <a:pt x="46608" y="12573"/>
                </a:moveTo>
                <a:lnTo>
                  <a:pt x="46508" y="36053"/>
                </a:lnTo>
                <a:lnTo>
                  <a:pt x="52874" y="25268"/>
                </a:lnTo>
                <a:lnTo>
                  <a:pt x="47370" y="15748"/>
                </a:lnTo>
                <a:lnTo>
                  <a:pt x="59295" y="15748"/>
                </a:lnTo>
                <a:lnTo>
                  <a:pt x="59308" y="12700"/>
                </a:lnTo>
                <a:lnTo>
                  <a:pt x="46608" y="12573"/>
                </a:lnTo>
                <a:close/>
              </a:path>
              <a:path w="104775" h="381635">
                <a:moveTo>
                  <a:pt x="47370" y="15748"/>
                </a:moveTo>
                <a:lnTo>
                  <a:pt x="52874" y="25268"/>
                </a:lnTo>
                <a:lnTo>
                  <a:pt x="58419" y="15875"/>
                </a:lnTo>
                <a:lnTo>
                  <a:pt x="4737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68291" y="42337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2" y="284861"/>
                </a:moveTo>
                <a:lnTo>
                  <a:pt x="1016" y="288417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126"/>
                </a:lnTo>
                <a:lnTo>
                  <a:pt x="58706" y="368553"/>
                </a:lnTo>
                <a:lnTo>
                  <a:pt x="44958" y="368426"/>
                </a:lnTo>
                <a:lnTo>
                  <a:pt x="45059" y="344815"/>
                </a:lnTo>
                <a:lnTo>
                  <a:pt x="10922" y="285876"/>
                </a:lnTo>
                <a:lnTo>
                  <a:pt x="7112" y="284861"/>
                </a:lnTo>
                <a:close/>
              </a:path>
              <a:path w="104775" h="381635">
                <a:moveTo>
                  <a:pt x="45059" y="344815"/>
                </a:moveTo>
                <a:lnTo>
                  <a:pt x="44958" y="368426"/>
                </a:lnTo>
                <a:lnTo>
                  <a:pt x="57658" y="368553"/>
                </a:lnTo>
                <a:lnTo>
                  <a:pt x="57672" y="365251"/>
                </a:lnTo>
                <a:lnTo>
                  <a:pt x="45847" y="365251"/>
                </a:lnTo>
                <a:lnTo>
                  <a:pt x="51423" y="355804"/>
                </a:lnTo>
                <a:lnTo>
                  <a:pt x="45059" y="344815"/>
                </a:lnTo>
                <a:close/>
              </a:path>
              <a:path w="104775" h="381635">
                <a:moveTo>
                  <a:pt x="96266" y="285242"/>
                </a:moveTo>
                <a:lnTo>
                  <a:pt x="92456" y="286257"/>
                </a:lnTo>
                <a:lnTo>
                  <a:pt x="90678" y="289306"/>
                </a:lnTo>
                <a:lnTo>
                  <a:pt x="57758" y="345073"/>
                </a:lnTo>
                <a:lnTo>
                  <a:pt x="57658" y="368553"/>
                </a:lnTo>
                <a:lnTo>
                  <a:pt x="58706" y="368553"/>
                </a:lnTo>
                <a:lnTo>
                  <a:pt x="101600" y="295656"/>
                </a:lnTo>
                <a:lnTo>
                  <a:pt x="103378" y="292734"/>
                </a:lnTo>
                <a:lnTo>
                  <a:pt x="102362" y="288798"/>
                </a:lnTo>
                <a:lnTo>
                  <a:pt x="96266" y="285242"/>
                </a:lnTo>
                <a:close/>
              </a:path>
              <a:path w="104775" h="381635">
                <a:moveTo>
                  <a:pt x="51423" y="355804"/>
                </a:moveTo>
                <a:lnTo>
                  <a:pt x="45847" y="365251"/>
                </a:lnTo>
                <a:lnTo>
                  <a:pt x="56896" y="365251"/>
                </a:lnTo>
                <a:lnTo>
                  <a:pt x="51423" y="355804"/>
                </a:lnTo>
                <a:close/>
              </a:path>
              <a:path w="104775" h="381635">
                <a:moveTo>
                  <a:pt x="57758" y="345073"/>
                </a:moveTo>
                <a:lnTo>
                  <a:pt x="51423" y="355804"/>
                </a:lnTo>
                <a:lnTo>
                  <a:pt x="56896" y="365251"/>
                </a:lnTo>
                <a:lnTo>
                  <a:pt x="57672" y="365251"/>
                </a:lnTo>
                <a:lnTo>
                  <a:pt x="57758" y="345073"/>
                </a:lnTo>
                <a:close/>
              </a:path>
              <a:path w="104775" h="381635">
                <a:moveTo>
                  <a:pt x="52779" y="25242"/>
                </a:moveTo>
                <a:lnTo>
                  <a:pt x="46381" y="36111"/>
                </a:lnTo>
                <a:lnTo>
                  <a:pt x="45059" y="344815"/>
                </a:lnTo>
                <a:lnTo>
                  <a:pt x="51423" y="355804"/>
                </a:lnTo>
                <a:lnTo>
                  <a:pt x="57758" y="345073"/>
                </a:lnTo>
                <a:lnTo>
                  <a:pt x="59081" y="36157"/>
                </a:lnTo>
                <a:lnTo>
                  <a:pt x="52779" y="25242"/>
                </a:lnTo>
                <a:close/>
              </a:path>
              <a:path w="104775" h="381635">
                <a:moveTo>
                  <a:pt x="60106" y="12573"/>
                </a:moveTo>
                <a:lnTo>
                  <a:pt x="46482" y="12573"/>
                </a:lnTo>
                <a:lnTo>
                  <a:pt x="59182" y="12700"/>
                </a:lnTo>
                <a:lnTo>
                  <a:pt x="59081" y="36157"/>
                </a:lnTo>
                <a:lnTo>
                  <a:pt x="91514" y="92328"/>
                </a:lnTo>
                <a:lnTo>
                  <a:pt x="93218" y="95250"/>
                </a:lnTo>
                <a:lnTo>
                  <a:pt x="97155" y="96265"/>
                </a:lnTo>
                <a:lnTo>
                  <a:pt x="100203" y="94487"/>
                </a:lnTo>
                <a:lnTo>
                  <a:pt x="103124" y="92709"/>
                </a:lnTo>
                <a:lnTo>
                  <a:pt x="104267" y="88900"/>
                </a:lnTo>
                <a:lnTo>
                  <a:pt x="60106" y="12573"/>
                </a:lnTo>
                <a:close/>
              </a:path>
              <a:path w="104775" h="381635">
                <a:moveTo>
                  <a:pt x="52832" y="0"/>
                </a:moveTo>
                <a:lnTo>
                  <a:pt x="2540" y="85470"/>
                </a:lnTo>
                <a:lnTo>
                  <a:pt x="762" y="88392"/>
                </a:lnTo>
                <a:lnTo>
                  <a:pt x="1778" y="92328"/>
                </a:lnTo>
                <a:lnTo>
                  <a:pt x="7874" y="95884"/>
                </a:lnTo>
                <a:lnTo>
                  <a:pt x="11811" y="94868"/>
                </a:lnTo>
                <a:lnTo>
                  <a:pt x="13588" y="91820"/>
                </a:lnTo>
                <a:lnTo>
                  <a:pt x="46354" y="36157"/>
                </a:lnTo>
                <a:lnTo>
                  <a:pt x="46482" y="12573"/>
                </a:lnTo>
                <a:lnTo>
                  <a:pt x="60106" y="12573"/>
                </a:lnTo>
                <a:lnTo>
                  <a:pt x="52832" y="0"/>
                </a:lnTo>
                <a:close/>
              </a:path>
              <a:path w="104775" h="381635">
                <a:moveTo>
                  <a:pt x="59168" y="15875"/>
                </a:moveTo>
                <a:lnTo>
                  <a:pt x="58293" y="15875"/>
                </a:lnTo>
                <a:lnTo>
                  <a:pt x="52779" y="25242"/>
                </a:lnTo>
                <a:lnTo>
                  <a:pt x="59081" y="36157"/>
                </a:lnTo>
                <a:lnTo>
                  <a:pt x="59168" y="15875"/>
                </a:lnTo>
                <a:close/>
              </a:path>
              <a:path w="104775" h="381635">
                <a:moveTo>
                  <a:pt x="46482" y="12573"/>
                </a:moveTo>
                <a:lnTo>
                  <a:pt x="46381" y="36111"/>
                </a:lnTo>
                <a:lnTo>
                  <a:pt x="52779" y="25242"/>
                </a:lnTo>
                <a:lnTo>
                  <a:pt x="47371" y="15875"/>
                </a:lnTo>
                <a:lnTo>
                  <a:pt x="59168" y="15875"/>
                </a:lnTo>
                <a:lnTo>
                  <a:pt x="59182" y="12700"/>
                </a:lnTo>
                <a:lnTo>
                  <a:pt x="46482" y="12573"/>
                </a:lnTo>
                <a:close/>
              </a:path>
              <a:path w="104775" h="381635">
                <a:moveTo>
                  <a:pt x="58293" y="15875"/>
                </a:moveTo>
                <a:lnTo>
                  <a:pt x="47371" y="15875"/>
                </a:lnTo>
                <a:lnTo>
                  <a:pt x="52779" y="25242"/>
                </a:lnTo>
                <a:lnTo>
                  <a:pt x="58293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8190" y="42337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2" y="284861"/>
                </a:moveTo>
                <a:lnTo>
                  <a:pt x="1016" y="288417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126"/>
                </a:lnTo>
                <a:lnTo>
                  <a:pt x="58706" y="368553"/>
                </a:lnTo>
                <a:lnTo>
                  <a:pt x="45085" y="368426"/>
                </a:lnTo>
                <a:lnTo>
                  <a:pt x="45185" y="344969"/>
                </a:lnTo>
                <a:lnTo>
                  <a:pt x="12752" y="288798"/>
                </a:lnTo>
                <a:lnTo>
                  <a:pt x="11049" y="285876"/>
                </a:lnTo>
                <a:lnTo>
                  <a:pt x="7112" y="284861"/>
                </a:lnTo>
                <a:close/>
              </a:path>
              <a:path w="104775" h="381635">
                <a:moveTo>
                  <a:pt x="45185" y="344969"/>
                </a:moveTo>
                <a:lnTo>
                  <a:pt x="45085" y="368426"/>
                </a:lnTo>
                <a:lnTo>
                  <a:pt x="57785" y="368553"/>
                </a:lnTo>
                <a:lnTo>
                  <a:pt x="57799" y="365251"/>
                </a:lnTo>
                <a:lnTo>
                  <a:pt x="45974" y="365251"/>
                </a:lnTo>
                <a:lnTo>
                  <a:pt x="51487" y="355884"/>
                </a:lnTo>
                <a:lnTo>
                  <a:pt x="45185" y="344969"/>
                </a:lnTo>
                <a:close/>
              </a:path>
              <a:path w="104775" h="381635">
                <a:moveTo>
                  <a:pt x="96393" y="285242"/>
                </a:moveTo>
                <a:lnTo>
                  <a:pt x="92456" y="286257"/>
                </a:lnTo>
                <a:lnTo>
                  <a:pt x="90678" y="289306"/>
                </a:lnTo>
                <a:lnTo>
                  <a:pt x="57885" y="345015"/>
                </a:lnTo>
                <a:lnTo>
                  <a:pt x="57785" y="368553"/>
                </a:lnTo>
                <a:lnTo>
                  <a:pt x="58706" y="368553"/>
                </a:lnTo>
                <a:lnTo>
                  <a:pt x="101600" y="295656"/>
                </a:lnTo>
                <a:lnTo>
                  <a:pt x="103378" y="292734"/>
                </a:lnTo>
                <a:lnTo>
                  <a:pt x="102488" y="288798"/>
                </a:lnTo>
                <a:lnTo>
                  <a:pt x="96393" y="285242"/>
                </a:lnTo>
                <a:close/>
              </a:path>
              <a:path w="104775" h="381635">
                <a:moveTo>
                  <a:pt x="51487" y="355884"/>
                </a:moveTo>
                <a:lnTo>
                  <a:pt x="45974" y="365251"/>
                </a:lnTo>
                <a:lnTo>
                  <a:pt x="56896" y="365251"/>
                </a:lnTo>
                <a:lnTo>
                  <a:pt x="51487" y="355884"/>
                </a:lnTo>
                <a:close/>
              </a:path>
              <a:path w="104775" h="381635">
                <a:moveTo>
                  <a:pt x="57885" y="345015"/>
                </a:moveTo>
                <a:lnTo>
                  <a:pt x="51487" y="355884"/>
                </a:lnTo>
                <a:lnTo>
                  <a:pt x="56896" y="365251"/>
                </a:lnTo>
                <a:lnTo>
                  <a:pt x="57799" y="365251"/>
                </a:lnTo>
                <a:lnTo>
                  <a:pt x="57885" y="345015"/>
                </a:lnTo>
                <a:close/>
              </a:path>
              <a:path w="104775" h="381635">
                <a:moveTo>
                  <a:pt x="52874" y="25268"/>
                </a:moveTo>
                <a:lnTo>
                  <a:pt x="46508" y="36053"/>
                </a:lnTo>
                <a:lnTo>
                  <a:pt x="45185" y="344969"/>
                </a:lnTo>
                <a:lnTo>
                  <a:pt x="51487" y="355884"/>
                </a:lnTo>
                <a:lnTo>
                  <a:pt x="57885" y="345015"/>
                </a:lnTo>
                <a:lnTo>
                  <a:pt x="58997" y="85470"/>
                </a:lnTo>
                <a:lnTo>
                  <a:pt x="59109" y="36053"/>
                </a:lnTo>
                <a:lnTo>
                  <a:pt x="52874" y="25268"/>
                </a:lnTo>
                <a:close/>
              </a:path>
              <a:path w="104775" h="381635">
                <a:moveTo>
                  <a:pt x="60212" y="12573"/>
                </a:moveTo>
                <a:lnTo>
                  <a:pt x="46609" y="12573"/>
                </a:lnTo>
                <a:lnTo>
                  <a:pt x="59309" y="12700"/>
                </a:lnTo>
                <a:lnTo>
                  <a:pt x="59208" y="36225"/>
                </a:lnTo>
                <a:lnTo>
                  <a:pt x="93345" y="95250"/>
                </a:lnTo>
                <a:lnTo>
                  <a:pt x="97155" y="96265"/>
                </a:lnTo>
                <a:lnTo>
                  <a:pt x="103250" y="92709"/>
                </a:lnTo>
                <a:lnTo>
                  <a:pt x="104267" y="88900"/>
                </a:lnTo>
                <a:lnTo>
                  <a:pt x="102488" y="85851"/>
                </a:lnTo>
                <a:lnTo>
                  <a:pt x="60212" y="12573"/>
                </a:lnTo>
                <a:close/>
              </a:path>
              <a:path w="104775" h="381635">
                <a:moveTo>
                  <a:pt x="52959" y="0"/>
                </a:moveTo>
                <a:lnTo>
                  <a:pt x="2667" y="85470"/>
                </a:lnTo>
                <a:lnTo>
                  <a:pt x="888" y="88392"/>
                </a:lnTo>
                <a:lnTo>
                  <a:pt x="1905" y="92328"/>
                </a:lnTo>
                <a:lnTo>
                  <a:pt x="4953" y="94106"/>
                </a:lnTo>
                <a:lnTo>
                  <a:pt x="7874" y="95884"/>
                </a:lnTo>
                <a:lnTo>
                  <a:pt x="11811" y="94868"/>
                </a:lnTo>
                <a:lnTo>
                  <a:pt x="13588" y="91820"/>
                </a:lnTo>
                <a:lnTo>
                  <a:pt x="46508" y="36053"/>
                </a:lnTo>
                <a:lnTo>
                  <a:pt x="46609" y="12573"/>
                </a:lnTo>
                <a:lnTo>
                  <a:pt x="60212" y="12573"/>
                </a:lnTo>
                <a:lnTo>
                  <a:pt x="52959" y="0"/>
                </a:lnTo>
                <a:close/>
              </a:path>
              <a:path w="104775" h="381635">
                <a:moveTo>
                  <a:pt x="59295" y="15748"/>
                </a:moveTo>
                <a:lnTo>
                  <a:pt x="47371" y="15748"/>
                </a:lnTo>
                <a:lnTo>
                  <a:pt x="58420" y="15875"/>
                </a:lnTo>
                <a:lnTo>
                  <a:pt x="52874" y="25268"/>
                </a:lnTo>
                <a:lnTo>
                  <a:pt x="59208" y="36225"/>
                </a:lnTo>
                <a:lnTo>
                  <a:pt x="59295" y="15748"/>
                </a:lnTo>
                <a:close/>
              </a:path>
              <a:path w="104775" h="381635">
                <a:moveTo>
                  <a:pt x="46609" y="12573"/>
                </a:moveTo>
                <a:lnTo>
                  <a:pt x="46508" y="36053"/>
                </a:lnTo>
                <a:lnTo>
                  <a:pt x="52874" y="25268"/>
                </a:lnTo>
                <a:lnTo>
                  <a:pt x="47371" y="15748"/>
                </a:lnTo>
                <a:lnTo>
                  <a:pt x="59295" y="15748"/>
                </a:lnTo>
                <a:lnTo>
                  <a:pt x="59309" y="12700"/>
                </a:lnTo>
                <a:lnTo>
                  <a:pt x="46609" y="12573"/>
                </a:lnTo>
                <a:close/>
              </a:path>
              <a:path w="104775" h="381635">
                <a:moveTo>
                  <a:pt x="47371" y="15748"/>
                </a:moveTo>
                <a:lnTo>
                  <a:pt x="52874" y="25268"/>
                </a:lnTo>
                <a:lnTo>
                  <a:pt x="58420" y="15875"/>
                </a:lnTo>
                <a:lnTo>
                  <a:pt x="47371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310788" y="4714494"/>
            <a:ext cx="330200" cy="40513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400" b="1" dirty="0">
                <a:latin typeface="Times New Roman"/>
                <a:cs typeface="Times New Roman"/>
              </a:rPr>
              <a:t>.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. 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91000" y="5605462"/>
            <a:ext cx="457200" cy="381000"/>
          </a:xfrm>
          <a:custGeom>
            <a:avLst/>
            <a:gdLst/>
            <a:ahLst/>
            <a:cxnLst/>
            <a:rect l="l" t="t" r="r" b="b"/>
            <a:pathLst>
              <a:path w="457200" h="381000">
                <a:moveTo>
                  <a:pt x="0" y="381000"/>
                </a:moveTo>
                <a:lnTo>
                  <a:pt x="457200" y="381000"/>
                </a:lnTo>
                <a:lnTo>
                  <a:pt x="457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66640" y="52243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2" y="284860"/>
                </a:moveTo>
                <a:lnTo>
                  <a:pt x="1016" y="288416"/>
                </a:lnTo>
                <a:lnTo>
                  <a:pt x="0" y="292226"/>
                </a:lnTo>
                <a:lnTo>
                  <a:pt x="1778" y="295275"/>
                </a:lnTo>
                <a:lnTo>
                  <a:pt x="51308" y="381088"/>
                </a:lnTo>
                <a:lnTo>
                  <a:pt x="58709" y="368515"/>
                </a:lnTo>
                <a:lnTo>
                  <a:pt x="45085" y="368465"/>
                </a:lnTo>
                <a:lnTo>
                  <a:pt x="45185" y="345016"/>
                </a:lnTo>
                <a:lnTo>
                  <a:pt x="12752" y="288797"/>
                </a:lnTo>
                <a:lnTo>
                  <a:pt x="11049" y="285876"/>
                </a:lnTo>
                <a:lnTo>
                  <a:pt x="7112" y="284860"/>
                </a:lnTo>
                <a:close/>
              </a:path>
              <a:path w="104775" h="381635">
                <a:moveTo>
                  <a:pt x="45185" y="345016"/>
                </a:moveTo>
                <a:lnTo>
                  <a:pt x="45085" y="368465"/>
                </a:lnTo>
                <a:lnTo>
                  <a:pt x="57785" y="368515"/>
                </a:lnTo>
                <a:lnTo>
                  <a:pt x="57798" y="365315"/>
                </a:lnTo>
                <a:lnTo>
                  <a:pt x="45974" y="365264"/>
                </a:lnTo>
                <a:lnTo>
                  <a:pt x="51474" y="355918"/>
                </a:lnTo>
                <a:lnTo>
                  <a:pt x="45185" y="345016"/>
                </a:lnTo>
                <a:close/>
              </a:path>
              <a:path w="104775" h="381635">
                <a:moveTo>
                  <a:pt x="96393" y="285241"/>
                </a:moveTo>
                <a:lnTo>
                  <a:pt x="92456" y="286257"/>
                </a:lnTo>
                <a:lnTo>
                  <a:pt x="90678" y="289306"/>
                </a:lnTo>
                <a:lnTo>
                  <a:pt x="57890" y="345016"/>
                </a:lnTo>
                <a:lnTo>
                  <a:pt x="57785" y="368515"/>
                </a:lnTo>
                <a:lnTo>
                  <a:pt x="58709" y="368515"/>
                </a:lnTo>
                <a:lnTo>
                  <a:pt x="101600" y="295656"/>
                </a:lnTo>
                <a:lnTo>
                  <a:pt x="103378" y="292734"/>
                </a:lnTo>
                <a:lnTo>
                  <a:pt x="102488" y="288797"/>
                </a:lnTo>
                <a:lnTo>
                  <a:pt x="96393" y="285241"/>
                </a:lnTo>
                <a:close/>
              </a:path>
              <a:path w="104775" h="381635">
                <a:moveTo>
                  <a:pt x="51474" y="355918"/>
                </a:moveTo>
                <a:lnTo>
                  <a:pt x="45974" y="365264"/>
                </a:lnTo>
                <a:lnTo>
                  <a:pt x="56896" y="365315"/>
                </a:lnTo>
                <a:lnTo>
                  <a:pt x="51474" y="355918"/>
                </a:lnTo>
                <a:close/>
              </a:path>
              <a:path w="104775" h="381635">
                <a:moveTo>
                  <a:pt x="57885" y="345025"/>
                </a:moveTo>
                <a:lnTo>
                  <a:pt x="51474" y="355918"/>
                </a:lnTo>
                <a:lnTo>
                  <a:pt x="56896" y="365315"/>
                </a:lnTo>
                <a:lnTo>
                  <a:pt x="57798" y="365315"/>
                </a:lnTo>
                <a:lnTo>
                  <a:pt x="57885" y="345025"/>
                </a:lnTo>
                <a:close/>
              </a:path>
              <a:path w="104775" h="381635">
                <a:moveTo>
                  <a:pt x="52874" y="25268"/>
                </a:moveTo>
                <a:lnTo>
                  <a:pt x="46508" y="36053"/>
                </a:lnTo>
                <a:lnTo>
                  <a:pt x="45190" y="345025"/>
                </a:lnTo>
                <a:lnTo>
                  <a:pt x="51474" y="355918"/>
                </a:lnTo>
                <a:lnTo>
                  <a:pt x="57885" y="345016"/>
                </a:lnTo>
                <a:lnTo>
                  <a:pt x="58997" y="85470"/>
                </a:lnTo>
                <a:lnTo>
                  <a:pt x="59109" y="36053"/>
                </a:lnTo>
                <a:lnTo>
                  <a:pt x="52874" y="25268"/>
                </a:lnTo>
                <a:close/>
              </a:path>
              <a:path w="104775" h="381635">
                <a:moveTo>
                  <a:pt x="60212" y="12572"/>
                </a:moveTo>
                <a:lnTo>
                  <a:pt x="46609" y="12572"/>
                </a:lnTo>
                <a:lnTo>
                  <a:pt x="59309" y="12700"/>
                </a:lnTo>
                <a:lnTo>
                  <a:pt x="59208" y="36225"/>
                </a:lnTo>
                <a:lnTo>
                  <a:pt x="93345" y="95250"/>
                </a:lnTo>
                <a:lnTo>
                  <a:pt x="97155" y="96265"/>
                </a:lnTo>
                <a:lnTo>
                  <a:pt x="103250" y="92709"/>
                </a:lnTo>
                <a:lnTo>
                  <a:pt x="104267" y="88900"/>
                </a:lnTo>
                <a:lnTo>
                  <a:pt x="102488" y="85851"/>
                </a:lnTo>
                <a:lnTo>
                  <a:pt x="60212" y="12572"/>
                </a:lnTo>
                <a:close/>
              </a:path>
              <a:path w="104775" h="381635">
                <a:moveTo>
                  <a:pt x="52959" y="0"/>
                </a:moveTo>
                <a:lnTo>
                  <a:pt x="2667" y="85470"/>
                </a:lnTo>
                <a:lnTo>
                  <a:pt x="888" y="88391"/>
                </a:lnTo>
                <a:lnTo>
                  <a:pt x="1905" y="92328"/>
                </a:lnTo>
                <a:lnTo>
                  <a:pt x="4953" y="94106"/>
                </a:lnTo>
                <a:lnTo>
                  <a:pt x="7874" y="95884"/>
                </a:lnTo>
                <a:lnTo>
                  <a:pt x="11811" y="94868"/>
                </a:lnTo>
                <a:lnTo>
                  <a:pt x="13588" y="91820"/>
                </a:lnTo>
                <a:lnTo>
                  <a:pt x="46508" y="36053"/>
                </a:lnTo>
                <a:lnTo>
                  <a:pt x="46609" y="12572"/>
                </a:lnTo>
                <a:lnTo>
                  <a:pt x="60212" y="12572"/>
                </a:lnTo>
                <a:lnTo>
                  <a:pt x="52959" y="0"/>
                </a:lnTo>
                <a:close/>
              </a:path>
              <a:path w="104775" h="381635">
                <a:moveTo>
                  <a:pt x="59295" y="15747"/>
                </a:moveTo>
                <a:lnTo>
                  <a:pt x="47371" y="15747"/>
                </a:lnTo>
                <a:lnTo>
                  <a:pt x="58420" y="15875"/>
                </a:lnTo>
                <a:lnTo>
                  <a:pt x="52874" y="25268"/>
                </a:lnTo>
                <a:lnTo>
                  <a:pt x="59208" y="36225"/>
                </a:lnTo>
                <a:lnTo>
                  <a:pt x="59295" y="15747"/>
                </a:lnTo>
                <a:close/>
              </a:path>
              <a:path w="104775" h="381635">
                <a:moveTo>
                  <a:pt x="46609" y="12572"/>
                </a:moveTo>
                <a:lnTo>
                  <a:pt x="46508" y="36053"/>
                </a:lnTo>
                <a:lnTo>
                  <a:pt x="52874" y="25268"/>
                </a:lnTo>
                <a:lnTo>
                  <a:pt x="47371" y="15747"/>
                </a:lnTo>
                <a:lnTo>
                  <a:pt x="59295" y="15747"/>
                </a:lnTo>
                <a:lnTo>
                  <a:pt x="59309" y="12700"/>
                </a:lnTo>
                <a:lnTo>
                  <a:pt x="46609" y="12572"/>
                </a:lnTo>
                <a:close/>
              </a:path>
              <a:path w="104775" h="381635">
                <a:moveTo>
                  <a:pt x="47371" y="15747"/>
                </a:moveTo>
                <a:lnTo>
                  <a:pt x="52874" y="25268"/>
                </a:lnTo>
                <a:lnTo>
                  <a:pt x="58420" y="15875"/>
                </a:lnTo>
                <a:lnTo>
                  <a:pt x="47371" y="15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48200" y="5706465"/>
            <a:ext cx="457200" cy="104775"/>
          </a:xfrm>
          <a:custGeom>
            <a:avLst/>
            <a:gdLst/>
            <a:ahLst/>
            <a:cxnLst/>
            <a:rect l="l" t="t" r="r" b="b"/>
            <a:pathLst>
              <a:path w="457200" h="104775">
                <a:moveTo>
                  <a:pt x="421140" y="59202"/>
                </a:moveTo>
                <a:lnTo>
                  <a:pt x="362076" y="93383"/>
                </a:lnTo>
                <a:lnTo>
                  <a:pt x="361061" y="97269"/>
                </a:lnTo>
                <a:lnTo>
                  <a:pt x="362712" y="100304"/>
                </a:lnTo>
                <a:lnTo>
                  <a:pt x="364489" y="103339"/>
                </a:lnTo>
                <a:lnTo>
                  <a:pt x="368426" y="104368"/>
                </a:lnTo>
                <a:lnTo>
                  <a:pt x="446317" y="59283"/>
                </a:lnTo>
                <a:lnTo>
                  <a:pt x="421140" y="59202"/>
                </a:lnTo>
                <a:close/>
              </a:path>
              <a:path w="457200" h="104775">
                <a:moveTo>
                  <a:pt x="88773" y="0"/>
                </a:moveTo>
                <a:lnTo>
                  <a:pt x="0" y="51396"/>
                </a:lnTo>
                <a:lnTo>
                  <a:pt x="88391" y="103403"/>
                </a:lnTo>
                <a:lnTo>
                  <a:pt x="92328" y="102387"/>
                </a:lnTo>
                <a:lnTo>
                  <a:pt x="95885" y="96342"/>
                </a:lnTo>
                <a:lnTo>
                  <a:pt x="94869" y="92456"/>
                </a:lnTo>
                <a:lnTo>
                  <a:pt x="36006" y="57866"/>
                </a:lnTo>
                <a:lnTo>
                  <a:pt x="12573" y="57785"/>
                </a:lnTo>
                <a:lnTo>
                  <a:pt x="12573" y="45085"/>
                </a:lnTo>
                <a:lnTo>
                  <a:pt x="36222" y="45085"/>
                </a:lnTo>
                <a:lnTo>
                  <a:pt x="95123" y="10998"/>
                </a:lnTo>
                <a:lnTo>
                  <a:pt x="96138" y="7112"/>
                </a:lnTo>
                <a:lnTo>
                  <a:pt x="94361" y="4076"/>
                </a:lnTo>
                <a:lnTo>
                  <a:pt x="92710" y="1041"/>
                </a:lnTo>
                <a:lnTo>
                  <a:pt x="88773" y="0"/>
                </a:lnTo>
                <a:close/>
              </a:path>
              <a:path w="457200" h="104775">
                <a:moveTo>
                  <a:pt x="432055" y="52885"/>
                </a:moveTo>
                <a:lnTo>
                  <a:pt x="421140" y="59202"/>
                </a:lnTo>
                <a:lnTo>
                  <a:pt x="444626" y="59283"/>
                </a:lnTo>
                <a:lnTo>
                  <a:pt x="444626" y="58407"/>
                </a:lnTo>
                <a:lnTo>
                  <a:pt x="441451" y="58407"/>
                </a:lnTo>
                <a:lnTo>
                  <a:pt x="432055" y="52885"/>
                </a:lnTo>
                <a:close/>
              </a:path>
              <a:path w="457200" h="104775">
                <a:moveTo>
                  <a:pt x="368808" y="965"/>
                </a:moveTo>
                <a:lnTo>
                  <a:pt x="364871" y="1981"/>
                </a:lnTo>
                <a:lnTo>
                  <a:pt x="361314" y="8026"/>
                </a:lnTo>
                <a:lnTo>
                  <a:pt x="362330" y="11912"/>
                </a:lnTo>
                <a:lnTo>
                  <a:pt x="421193" y="46502"/>
                </a:lnTo>
                <a:lnTo>
                  <a:pt x="444626" y="46583"/>
                </a:lnTo>
                <a:lnTo>
                  <a:pt x="444626" y="59283"/>
                </a:lnTo>
                <a:lnTo>
                  <a:pt x="446317" y="59283"/>
                </a:lnTo>
                <a:lnTo>
                  <a:pt x="457200" y="52984"/>
                </a:lnTo>
                <a:lnTo>
                  <a:pt x="368808" y="965"/>
                </a:lnTo>
                <a:close/>
              </a:path>
              <a:path w="457200" h="104775">
                <a:moveTo>
                  <a:pt x="36081" y="45166"/>
                </a:moveTo>
                <a:lnTo>
                  <a:pt x="25155" y="51489"/>
                </a:lnTo>
                <a:lnTo>
                  <a:pt x="36006" y="57866"/>
                </a:lnTo>
                <a:lnTo>
                  <a:pt x="421140" y="59202"/>
                </a:lnTo>
                <a:lnTo>
                  <a:pt x="432055" y="52885"/>
                </a:lnTo>
                <a:lnTo>
                  <a:pt x="421193" y="46502"/>
                </a:lnTo>
                <a:lnTo>
                  <a:pt x="36081" y="45166"/>
                </a:lnTo>
                <a:close/>
              </a:path>
              <a:path w="457200" h="104775">
                <a:moveTo>
                  <a:pt x="441451" y="47447"/>
                </a:moveTo>
                <a:lnTo>
                  <a:pt x="432055" y="52885"/>
                </a:lnTo>
                <a:lnTo>
                  <a:pt x="441451" y="58407"/>
                </a:lnTo>
                <a:lnTo>
                  <a:pt x="441451" y="47447"/>
                </a:lnTo>
                <a:close/>
              </a:path>
              <a:path w="457200" h="104775">
                <a:moveTo>
                  <a:pt x="444626" y="47447"/>
                </a:moveTo>
                <a:lnTo>
                  <a:pt x="441451" y="47447"/>
                </a:lnTo>
                <a:lnTo>
                  <a:pt x="441451" y="58407"/>
                </a:lnTo>
                <a:lnTo>
                  <a:pt x="444626" y="58407"/>
                </a:lnTo>
                <a:lnTo>
                  <a:pt x="444626" y="47447"/>
                </a:lnTo>
                <a:close/>
              </a:path>
              <a:path w="457200" h="104775">
                <a:moveTo>
                  <a:pt x="12573" y="45085"/>
                </a:moveTo>
                <a:lnTo>
                  <a:pt x="12573" y="57785"/>
                </a:lnTo>
                <a:lnTo>
                  <a:pt x="36006" y="57866"/>
                </a:lnTo>
                <a:lnTo>
                  <a:pt x="34420" y="56934"/>
                </a:lnTo>
                <a:lnTo>
                  <a:pt x="15748" y="56934"/>
                </a:lnTo>
                <a:lnTo>
                  <a:pt x="15748" y="45961"/>
                </a:lnTo>
                <a:lnTo>
                  <a:pt x="34708" y="45961"/>
                </a:lnTo>
                <a:lnTo>
                  <a:pt x="36081" y="45166"/>
                </a:lnTo>
                <a:lnTo>
                  <a:pt x="12573" y="45085"/>
                </a:lnTo>
                <a:close/>
              </a:path>
              <a:path w="457200" h="104775">
                <a:moveTo>
                  <a:pt x="15748" y="45961"/>
                </a:moveTo>
                <a:lnTo>
                  <a:pt x="15748" y="56934"/>
                </a:lnTo>
                <a:lnTo>
                  <a:pt x="25155" y="51489"/>
                </a:lnTo>
                <a:lnTo>
                  <a:pt x="15748" y="45961"/>
                </a:lnTo>
                <a:close/>
              </a:path>
              <a:path w="457200" h="104775">
                <a:moveTo>
                  <a:pt x="25155" y="51489"/>
                </a:moveTo>
                <a:lnTo>
                  <a:pt x="15748" y="56934"/>
                </a:lnTo>
                <a:lnTo>
                  <a:pt x="34420" y="56934"/>
                </a:lnTo>
                <a:lnTo>
                  <a:pt x="25155" y="51489"/>
                </a:lnTo>
                <a:close/>
              </a:path>
              <a:path w="457200" h="104775">
                <a:moveTo>
                  <a:pt x="421193" y="46502"/>
                </a:moveTo>
                <a:lnTo>
                  <a:pt x="432055" y="52885"/>
                </a:lnTo>
                <a:lnTo>
                  <a:pt x="441451" y="47447"/>
                </a:lnTo>
                <a:lnTo>
                  <a:pt x="444626" y="47447"/>
                </a:lnTo>
                <a:lnTo>
                  <a:pt x="444626" y="46583"/>
                </a:lnTo>
                <a:lnTo>
                  <a:pt x="421193" y="46502"/>
                </a:lnTo>
                <a:close/>
              </a:path>
              <a:path w="457200" h="104775">
                <a:moveTo>
                  <a:pt x="34708" y="45961"/>
                </a:moveTo>
                <a:lnTo>
                  <a:pt x="15748" y="45961"/>
                </a:lnTo>
                <a:lnTo>
                  <a:pt x="25155" y="51489"/>
                </a:lnTo>
                <a:lnTo>
                  <a:pt x="34708" y="45961"/>
                </a:lnTo>
                <a:close/>
              </a:path>
              <a:path w="457200" h="104775">
                <a:moveTo>
                  <a:pt x="36222" y="45085"/>
                </a:moveTo>
                <a:lnTo>
                  <a:pt x="12573" y="45085"/>
                </a:lnTo>
                <a:lnTo>
                  <a:pt x="36081" y="45166"/>
                </a:lnTo>
                <a:lnTo>
                  <a:pt x="36222" y="45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29400" y="5706465"/>
            <a:ext cx="457200" cy="104775"/>
          </a:xfrm>
          <a:custGeom>
            <a:avLst/>
            <a:gdLst/>
            <a:ahLst/>
            <a:cxnLst/>
            <a:rect l="l" t="t" r="r" b="b"/>
            <a:pathLst>
              <a:path w="457200" h="104775">
                <a:moveTo>
                  <a:pt x="421140" y="59202"/>
                </a:moveTo>
                <a:lnTo>
                  <a:pt x="362076" y="93383"/>
                </a:lnTo>
                <a:lnTo>
                  <a:pt x="361060" y="97269"/>
                </a:lnTo>
                <a:lnTo>
                  <a:pt x="362711" y="100304"/>
                </a:lnTo>
                <a:lnTo>
                  <a:pt x="364490" y="103339"/>
                </a:lnTo>
                <a:lnTo>
                  <a:pt x="368426" y="104368"/>
                </a:lnTo>
                <a:lnTo>
                  <a:pt x="446317" y="59283"/>
                </a:lnTo>
                <a:lnTo>
                  <a:pt x="421140" y="59202"/>
                </a:lnTo>
                <a:close/>
              </a:path>
              <a:path w="457200" h="104775">
                <a:moveTo>
                  <a:pt x="88773" y="0"/>
                </a:moveTo>
                <a:lnTo>
                  <a:pt x="0" y="51396"/>
                </a:lnTo>
                <a:lnTo>
                  <a:pt x="88392" y="103403"/>
                </a:lnTo>
                <a:lnTo>
                  <a:pt x="92328" y="102387"/>
                </a:lnTo>
                <a:lnTo>
                  <a:pt x="95884" y="96342"/>
                </a:lnTo>
                <a:lnTo>
                  <a:pt x="94869" y="92456"/>
                </a:lnTo>
                <a:lnTo>
                  <a:pt x="36006" y="57866"/>
                </a:lnTo>
                <a:lnTo>
                  <a:pt x="12573" y="57785"/>
                </a:lnTo>
                <a:lnTo>
                  <a:pt x="12573" y="45085"/>
                </a:lnTo>
                <a:lnTo>
                  <a:pt x="36222" y="45085"/>
                </a:lnTo>
                <a:lnTo>
                  <a:pt x="95123" y="10998"/>
                </a:lnTo>
                <a:lnTo>
                  <a:pt x="96139" y="7112"/>
                </a:lnTo>
                <a:lnTo>
                  <a:pt x="94360" y="4076"/>
                </a:lnTo>
                <a:lnTo>
                  <a:pt x="92709" y="1041"/>
                </a:lnTo>
                <a:lnTo>
                  <a:pt x="88773" y="0"/>
                </a:lnTo>
                <a:close/>
              </a:path>
              <a:path w="457200" h="104775">
                <a:moveTo>
                  <a:pt x="432055" y="52885"/>
                </a:moveTo>
                <a:lnTo>
                  <a:pt x="421140" y="59202"/>
                </a:lnTo>
                <a:lnTo>
                  <a:pt x="444626" y="59283"/>
                </a:lnTo>
                <a:lnTo>
                  <a:pt x="444626" y="58407"/>
                </a:lnTo>
                <a:lnTo>
                  <a:pt x="441451" y="58407"/>
                </a:lnTo>
                <a:lnTo>
                  <a:pt x="432055" y="52885"/>
                </a:lnTo>
                <a:close/>
              </a:path>
              <a:path w="457200" h="104775">
                <a:moveTo>
                  <a:pt x="368807" y="965"/>
                </a:moveTo>
                <a:lnTo>
                  <a:pt x="364871" y="1981"/>
                </a:lnTo>
                <a:lnTo>
                  <a:pt x="361315" y="8026"/>
                </a:lnTo>
                <a:lnTo>
                  <a:pt x="362330" y="11912"/>
                </a:lnTo>
                <a:lnTo>
                  <a:pt x="421193" y="46502"/>
                </a:lnTo>
                <a:lnTo>
                  <a:pt x="444626" y="46583"/>
                </a:lnTo>
                <a:lnTo>
                  <a:pt x="444626" y="59283"/>
                </a:lnTo>
                <a:lnTo>
                  <a:pt x="446317" y="59283"/>
                </a:lnTo>
                <a:lnTo>
                  <a:pt x="457200" y="52984"/>
                </a:lnTo>
                <a:lnTo>
                  <a:pt x="368807" y="965"/>
                </a:lnTo>
                <a:close/>
              </a:path>
              <a:path w="457200" h="104775">
                <a:moveTo>
                  <a:pt x="36081" y="45166"/>
                </a:moveTo>
                <a:lnTo>
                  <a:pt x="25155" y="51489"/>
                </a:lnTo>
                <a:lnTo>
                  <a:pt x="36006" y="57866"/>
                </a:lnTo>
                <a:lnTo>
                  <a:pt x="421140" y="59202"/>
                </a:lnTo>
                <a:lnTo>
                  <a:pt x="432055" y="52885"/>
                </a:lnTo>
                <a:lnTo>
                  <a:pt x="421193" y="46502"/>
                </a:lnTo>
                <a:lnTo>
                  <a:pt x="36081" y="45166"/>
                </a:lnTo>
                <a:close/>
              </a:path>
              <a:path w="457200" h="104775">
                <a:moveTo>
                  <a:pt x="441451" y="47447"/>
                </a:moveTo>
                <a:lnTo>
                  <a:pt x="432055" y="52885"/>
                </a:lnTo>
                <a:lnTo>
                  <a:pt x="441451" y="58407"/>
                </a:lnTo>
                <a:lnTo>
                  <a:pt x="441451" y="47447"/>
                </a:lnTo>
                <a:close/>
              </a:path>
              <a:path w="457200" h="104775">
                <a:moveTo>
                  <a:pt x="444626" y="47447"/>
                </a:moveTo>
                <a:lnTo>
                  <a:pt x="441451" y="47447"/>
                </a:lnTo>
                <a:lnTo>
                  <a:pt x="441451" y="58407"/>
                </a:lnTo>
                <a:lnTo>
                  <a:pt x="444626" y="58407"/>
                </a:lnTo>
                <a:lnTo>
                  <a:pt x="444626" y="47447"/>
                </a:lnTo>
                <a:close/>
              </a:path>
              <a:path w="457200" h="104775">
                <a:moveTo>
                  <a:pt x="12573" y="45085"/>
                </a:moveTo>
                <a:lnTo>
                  <a:pt x="12573" y="57785"/>
                </a:lnTo>
                <a:lnTo>
                  <a:pt x="36006" y="57866"/>
                </a:lnTo>
                <a:lnTo>
                  <a:pt x="34420" y="56934"/>
                </a:lnTo>
                <a:lnTo>
                  <a:pt x="15748" y="56934"/>
                </a:lnTo>
                <a:lnTo>
                  <a:pt x="15748" y="45961"/>
                </a:lnTo>
                <a:lnTo>
                  <a:pt x="34708" y="45961"/>
                </a:lnTo>
                <a:lnTo>
                  <a:pt x="36081" y="45166"/>
                </a:lnTo>
                <a:lnTo>
                  <a:pt x="12573" y="45085"/>
                </a:lnTo>
                <a:close/>
              </a:path>
              <a:path w="457200" h="104775">
                <a:moveTo>
                  <a:pt x="15748" y="45961"/>
                </a:moveTo>
                <a:lnTo>
                  <a:pt x="15748" y="56934"/>
                </a:lnTo>
                <a:lnTo>
                  <a:pt x="25155" y="51489"/>
                </a:lnTo>
                <a:lnTo>
                  <a:pt x="15748" y="45961"/>
                </a:lnTo>
                <a:close/>
              </a:path>
              <a:path w="457200" h="104775">
                <a:moveTo>
                  <a:pt x="25155" y="51489"/>
                </a:moveTo>
                <a:lnTo>
                  <a:pt x="15748" y="56934"/>
                </a:lnTo>
                <a:lnTo>
                  <a:pt x="34420" y="56934"/>
                </a:lnTo>
                <a:lnTo>
                  <a:pt x="25155" y="51489"/>
                </a:lnTo>
                <a:close/>
              </a:path>
              <a:path w="457200" h="104775">
                <a:moveTo>
                  <a:pt x="421193" y="46502"/>
                </a:moveTo>
                <a:lnTo>
                  <a:pt x="432055" y="52885"/>
                </a:lnTo>
                <a:lnTo>
                  <a:pt x="441451" y="47447"/>
                </a:lnTo>
                <a:lnTo>
                  <a:pt x="444626" y="47447"/>
                </a:lnTo>
                <a:lnTo>
                  <a:pt x="444626" y="46583"/>
                </a:lnTo>
                <a:lnTo>
                  <a:pt x="421193" y="46502"/>
                </a:lnTo>
                <a:close/>
              </a:path>
              <a:path w="457200" h="104775">
                <a:moveTo>
                  <a:pt x="34708" y="45961"/>
                </a:moveTo>
                <a:lnTo>
                  <a:pt x="15748" y="45961"/>
                </a:lnTo>
                <a:lnTo>
                  <a:pt x="25155" y="51489"/>
                </a:lnTo>
                <a:lnTo>
                  <a:pt x="34708" y="45961"/>
                </a:lnTo>
                <a:close/>
              </a:path>
              <a:path w="457200" h="104775">
                <a:moveTo>
                  <a:pt x="36222" y="45085"/>
                </a:moveTo>
                <a:lnTo>
                  <a:pt x="12573" y="45085"/>
                </a:lnTo>
                <a:lnTo>
                  <a:pt x="36081" y="45166"/>
                </a:lnTo>
                <a:lnTo>
                  <a:pt x="36222" y="450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235090" y="4465446"/>
            <a:ext cx="330200" cy="40513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400" b="1" dirty="0">
                <a:latin typeface="Times New Roman"/>
                <a:cs typeface="Times New Roman"/>
              </a:rPr>
              <a:t>.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. 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263892" y="5224398"/>
            <a:ext cx="104775" cy="381635"/>
          </a:xfrm>
          <a:custGeom>
            <a:avLst/>
            <a:gdLst/>
            <a:ahLst/>
            <a:cxnLst/>
            <a:rect l="l" t="t" r="r" b="b"/>
            <a:pathLst>
              <a:path w="104775" h="381635">
                <a:moveTo>
                  <a:pt x="7111" y="284860"/>
                </a:moveTo>
                <a:lnTo>
                  <a:pt x="1015" y="288416"/>
                </a:lnTo>
                <a:lnTo>
                  <a:pt x="0" y="292226"/>
                </a:lnTo>
                <a:lnTo>
                  <a:pt x="1777" y="295275"/>
                </a:lnTo>
                <a:lnTo>
                  <a:pt x="51307" y="381088"/>
                </a:lnTo>
                <a:lnTo>
                  <a:pt x="58709" y="368515"/>
                </a:lnTo>
                <a:lnTo>
                  <a:pt x="44957" y="368465"/>
                </a:lnTo>
                <a:lnTo>
                  <a:pt x="45059" y="344862"/>
                </a:lnTo>
                <a:lnTo>
                  <a:pt x="10922" y="285876"/>
                </a:lnTo>
                <a:lnTo>
                  <a:pt x="7111" y="284860"/>
                </a:lnTo>
                <a:close/>
              </a:path>
              <a:path w="104775" h="381635">
                <a:moveTo>
                  <a:pt x="45059" y="344862"/>
                </a:moveTo>
                <a:lnTo>
                  <a:pt x="44957" y="368465"/>
                </a:lnTo>
                <a:lnTo>
                  <a:pt x="57657" y="368515"/>
                </a:lnTo>
                <a:lnTo>
                  <a:pt x="57671" y="365315"/>
                </a:lnTo>
                <a:lnTo>
                  <a:pt x="45847" y="365264"/>
                </a:lnTo>
                <a:lnTo>
                  <a:pt x="51410" y="355837"/>
                </a:lnTo>
                <a:lnTo>
                  <a:pt x="45059" y="344862"/>
                </a:lnTo>
                <a:close/>
              </a:path>
              <a:path w="104775" h="381635">
                <a:moveTo>
                  <a:pt x="96265" y="285241"/>
                </a:moveTo>
                <a:lnTo>
                  <a:pt x="92455" y="286257"/>
                </a:lnTo>
                <a:lnTo>
                  <a:pt x="90677" y="289306"/>
                </a:lnTo>
                <a:lnTo>
                  <a:pt x="57758" y="345082"/>
                </a:lnTo>
                <a:lnTo>
                  <a:pt x="57657" y="368515"/>
                </a:lnTo>
                <a:lnTo>
                  <a:pt x="58709" y="368515"/>
                </a:lnTo>
                <a:lnTo>
                  <a:pt x="101600" y="295656"/>
                </a:lnTo>
                <a:lnTo>
                  <a:pt x="103377" y="292734"/>
                </a:lnTo>
                <a:lnTo>
                  <a:pt x="102361" y="288797"/>
                </a:lnTo>
                <a:lnTo>
                  <a:pt x="96265" y="285241"/>
                </a:lnTo>
                <a:close/>
              </a:path>
              <a:path w="104775" h="381635">
                <a:moveTo>
                  <a:pt x="51410" y="355837"/>
                </a:moveTo>
                <a:lnTo>
                  <a:pt x="45847" y="365264"/>
                </a:lnTo>
                <a:lnTo>
                  <a:pt x="56896" y="365315"/>
                </a:lnTo>
                <a:lnTo>
                  <a:pt x="51410" y="355837"/>
                </a:lnTo>
                <a:close/>
              </a:path>
              <a:path w="104775" h="381635">
                <a:moveTo>
                  <a:pt x="57758" y="345082"/>
                </a:moveTo>
                <a:lnTo>
                  <a:pt x="51410" y="355837"/>
                </a:lnTo>
                <a:lnTo>
                  <a:pt x="56896" y="365315"/>
                </a:lnTo>
                <a:lnTo>
                  <a:pt x="57671" y="365315"/>
                </a:lnTo>
                <a:lnTo>
                  <a:pt x="57758" y="345082"/>
                </a:lnTo>
                <a:close/>
              </a:path>
              <a:path w="104775" h="381635">
                <a:moveTo>
                  <a:pt x="52811" y="25186"/>
                </a:moveTo>
                <a:lnTo>
                  <a:pt x="46381" y="36111"/>
                </a:lnTo>
                <a:lnTo>
                  <a:pt x="45059" y="344862"/>
                </a:lnTo>
                <a:lnTo>
                  <a:pt x="51410" y="355837"/>
                </a:lnTo>
                <a:lnTo>
                  <a:pt x="57758" y="345082"/>
                </a:lnTo>
                <a:lnTo>
                  <a:pt x="59081" y="36064"/>
                </a:lnTo>
                <a:lnTo>
                  <a:pt x="52811" y="25186"/>
                </a:lnTo>
                <a:close/>
              </a:path>
              <a:path w="104775" h="381635">
                <a:moveTo>
                  <a:pt x="60106" y="12572"/>
                </a:moveTo>
                <a:lnTo>
                  <a:pt x="46481" y="12572"/>
                </a:lnTo>
                <a:lnTo>
                  <a:pt x="59181" y="12700"/>
                </a:lnTo>
                <a:lnTo>
                  <a:pt x="59108" y="36111"/>
                </a:lnTo>
                <a:lnTo>
                  <a:pt x="91514" y="92328"/>
                </a:lnTo>
                <a:lnTo>
                  <a:pt x="93217" y="95250"/>
                </a:lnTo>
                <a:lnTo>
                  <a:pt x="97154" y="96265"/>
                </a:lnTo>
                <a:lnTo>
                  <a:pt x="100202" y="94487"/>
                </a:lnTo>
                <a:lnTo>
                  <a:pt x="103124" y="92709"/>
                </a:lnTo>
                <a:lnTo>
                  <a:pt x="104266" y="88900"/>
                </a:lnTo>
                <a:lnTo>
                  <a:pt x="60106" y="12572"/>
                </a:lnTo>
                <a:close/>
              </a:path>
              <a:path w="104775" h="381635">
                <a:moveTo>
                  <a:pt x="52831" y="0"/>
                </a:moveTo>
                <a:lnTo>
                  <a:pt x="2539" y="85470"/>
                </a:lnTo>
                <a:lnTo>
                  <a:pt x="761" y="88391"/>
                </a:lnTo>
                <a:lnTo>
                  <a:pt x="1777" y="92328"/>
                </a:lnTo>
                <a:lnTo>
                  <a:pt x="7874" y="95884"/>
                </a:lnTo>
                <a:lnTo>
                  <a:pt x="11810" y="94868"/>
                </a:lnTo>
                <a:lnTo>
                  <a:pt x="13588" y="91820"/>
                </a:lnTo>
                <a:lnTo>
                  <a:pt x="46381" y="36111"/>
                </a:lnTo>
                <a:lnTo>
                  <a:pt x="46481" y="12572"/>
                </a:lnTo>
                <a:lnTo>
                  <a:pt x="60106" y="12572"/>
                </a:lnTo>
                <a:lnTo>
                  <a:pt x="52831" y="0"/>
                </a:lnTo>
                <a:close/>
              </a:path>
              <a:path w="104775" h="381635">
                <a:moveTo>
                  <a:pt x="46481" y="12572"/>
                </a:moveTo>
                <a:lnTo>
                  <a:pt x="46381" y="36111"/>
                </a:lnTo>
                <a:lnTo>
                  <a:pt x="52811" y="25186"/>
                </a:lnTo>
                <a:lnTo>
                  <a:pt x="47371" y="15747"/>
                </a:lnTo>
                <a:lnTo>
                  <a:pt x="59168" y="15747"/>
                </a:lnTo>
                <a:lnTo>
                  <a:pt x="59181" y="12700"/>
                </a:lnTo>
                <a:lnTo>
                  <a:pt x="46481" y="12572"/>
                </a:lnTo>
                <a:close/>
              </a:path>
              <a:path w="104775" h="381635">
                <a:moveTo>
                  <a:pt x="59168" y="15747"/>
                </a:moveTo>
                <a:lnTo>
                  <a:pt x="47371" y="15747"/>
                </a:lnTo>
                <a:lnTo>
                  <a:pt x="58292" y="15875"/>
                </a:lnTo>
                <a:lnTo>
                  <a:pt x="52811" y="25186"/>
                </a:lnTo>
                <a:lnTo>
                  <a:pt x="59081" y="36064"/>
                </a:lnTo>
                <a:lnTo>
                  <a:pt x="59168" y="15747"/>
                </a:lnTo>
                <a:close/>
              </a:path>
              <a:path w="104775" h="381635">
                <a:moveTo>
                  <a:pt x="47371" y="15747"/>
                </a:moveTo>
                <a:lnTo>
                  <a:pt x="52811" y="25186"/>
                </a:lnTo>
                <a:lnTo>
                  <a:pt x="58292" y="15875"/>
                </a:lnTo>
                <a:lnTo>
                  <a:pt x="47371" y="157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9000" y="3243198"/>
            <a:ext cx="609600" cy="534035"/>
          </a:xfrm>
          <a:custGeom>
            <a:avLst/>
            <a:gdLst/>
            <a:ahLst/>
            <a:cxnLst/>
            <a:rect l="l" t="t" r="r" b="b"/>
            <a:pathLst>
              <a:path w="609600" h="534035">
                <a:moveTo>
                  <a:pt x="0" y="533526"/>
                </a:moveTo>
                <a:lnTo>
                  <a:pt x="304800" y="533526"/>
                </a:lnTo>
                <a:lnTo>
                  <a:pt x="304800" y="0"/>
                </a:lnTo>
                <a:lnTo>
                  <a:pt x="609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29000" y="3878707"/>
            <a:ext cx="609600" cy="103505"/>
          </a:xfrm>
          <a:custGeom>
            <a:avLst/>
            <a:gdLst/>
            <a:ahLst/>
            <a:cxnLst/>
            <a:rect l="l" t="t" r="r" b="b"/>
            <a:pathLst>
              <a:path w="609600" h="103504">
                <a:moveTo>
                  <a:pt x="521080" y="0"/>
                </a:moveTo>
                <a:lnTo>
                  <a:pt x="517271" y="1016"/>
                </a:lnTo>
                <a:lnTo>
                  <a:pt x="513714" y="7112"/>
                </a:lnTo>
                <a:lnTo>
                  <a:pt x="514730" y="10922"/>
                </a:lnTo>
                <a:lnTo>
                  <a:pt x="573637" y="45528"/>
                </a:lnTo>
                <a:lnTo>
                  <a:pt x="597026" y="45593"/>
                </a:lnTo>
                <a:lnTo>
                  <a:pt x="597026" y="58293"/>
                </a:lnTo>
                <a:lnTo>
                  <a:pt x="573297" y="58293"/>
                </a:lnTo>
                <a:lnTo>
                  <a:pt x="514476" y="92456"/>
                </a:lnTo>
                <a:lnTo>
                  <a:pt x="513461" y="96266"/>
                </a:lnTo>
                <a:lnTo>
                  <a:pt x="517016" y="102362"/>
                </a:lnTo>
                <a:lnTo>
                  <a:pt x="520826" y="103378"/>
                </a:lnTo>
                <a:lnTo>
                  <a:pt x="598640" y="58293"/>
                </a:lnTo>
                <a:lnTo>
                  <a:pt x="597026" y="58293"/>
                </a:lnTo>
                <a:lnTo>
                  <a:pt x="598753" y="58227"/>
                </a:lnTo>
                <a:lnTo>
                  <a:pt x="609600" y="51943"/>
                </a:lnTo>
                <a:lnTo>
                  <a:pt x="521080" y="0"/>
                </a:lnTo>
                <a:close/>
              </a:path>
              <a:path w="609600" h="103504">
                <a:moveTo>
                  <a:pt x="584394" y="51847"/>
                </a:moveTo>
                <a:lnTo>
                  <a:pt x="573410" y="58227"/>
                </a:lnTo>
                <a:lnTo>
                  <a:pt x="597026" y="58293"/>
                </a:lnTo>
                <a:lnTo>
                  <a:pt x="597026" y="57404"/>
                </a:lnTo>
                <a:lnTo>
                  <a:pt x="593851" y="57404"/>
                </a:lnTo>
                <a:lnTo>
                  <a:pt x="584394" y="51847"/>
                </a:lnTo>
                <a:close/>
              </a:path>
              <a:path w="609600" h="103504">
                <a:moveTo>
                  <a:pt x="0" y="43942"/>
                </a:moveTo>
                <a:lnTo>
                  <a:pt x="0" y="56642"/>
                </a:lnTo>
                <a:lnTo>
                  <a:pt x="573410" y="58227"/>
                </a:lnTo>
                <a:lnTo>
                  <a:pt x="584394" y="51847"/>
                </a:lnTo>
                <a:lnTo>
                  <a:pt x="573637" y="45528"/>
                </a:lnTo>
                <a:lnTo>
                  <a:pt x="0" y="43942"/>
                </a:lnTo>
                <a:close/>
              </a:path>
              <a:path w="609600" h="103504">
                <a:moveTo>
                  <a:pt x="593851" y="46355"/>
                </a:moveTo>
                <a:lnTo>
                  <a:pt x="584394" y="51847"/>
                </a:lnTo>
                <a:lnTo>
                  <a:pt x="593851" y="57404"/>
                </a:lnTo>
                <a:lnTo>
                  <a:pt x="593851" y="46355"/>
                </a:lnTo>
                <a:close/>
              </a:path>
              <a:path w="609600" h="103504">
                <a:moveTo>
                  <a:pt x="597026" y="46355"/>
                </a:moveTo>
                <a:lnTo>
                  <a:pt x="593851" y="46355"/>
                </a:lnTo>
                <a:lnTo>
                  <a:pt x="593851" y="57404"/>
                </a:lnTo>
                <a:lnTo>
                  <a:pt x="597026" y="57404"/>
                </a:lnTo>
                <a:lnTo>
                  <a:pt x="597026" y="46355"/>
                </a:lnTo>
                <a:close/>
              </a:path>
              <a:path w="609600" h="103504">
                <a:moveTo>
                  <a:pt x="573637" y="45528"/>
                </a:moveTo>
                <a:lnTo>
                  <a:pt x="584394" y="51847"/>
                </a:lnTo>
                <a:lnTo>
                  <a:pt x="593851" y="46355"/>
                </a:lnTo>
                <a:lnTo>
                  <a:pt x="597026" y="46355"/>
                </a:lnTo>
                <a:lnTo>
                  <a:pt x="597026" y="45593"/>
                </a:lnTo>
                <a:lnTo>
                  <a:pt x="573637" y="45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89325" y="4608448"/>
            <a:ext cx="549275" cy="1155065"/>
          </a:xfrm>
          <a:custGeom>
            <a:avLst/>
            <a:gdLst/>
            <a:ahLst/>
            <a:cxnLst/>
            <a:rect l="l" t="t" r="r" b="b"/>
            <a:pathLst>
              <a:path w="549275" h="1155064">
                <a:moveTo>
                  <a:pt x="524119" y="1103376"/>
                </a:moveTo>
                <a:lnTo>
                  <a:pt x="454278" y="1144104"/>
                </a:lnTo>
                <a:lnTo>
                  <a:pt x="453263" y="1147991"/>
                </a:lnTo>
                <a:lnTo>
                  <a:pt x="456819" y="1154048"/>
                </a:lnTo>
                <a:lnTo>
                  <a:pt x="460628" y="1155077"/>
                </a:lnTo>
                <a:lnTo>
                  <a:pt x="538387" y="1109726"/>
                </a:lnTo>
                <a:lnTo>
                  <a:pt x="536701" y="1109726"/>
                </a:lnTo>
                <a:lnTo>
                  <a:pt x="536701" y="1108862"/>
                </a:lnTo>
                <a:lnTo>
                  <a:pt x="533526" y="1108862"/>
                </a:lnTo>
                <a:lnTo>
                  <a:pt x="524119" y="1103376"/>
                </a:lnTo>
                <a:close/>
              </a:path>
              <a:path w="549275" h="1155064">
                <a:moveTo>
                  <a:pt x="268224" y="6350"/>
                </a:moveTo>
                <a:lnTo>
                  <a:pt x="268224" y="1106881"/>
                </a:lnTo>
                <a:lnTo>
                  <a:pt x="271145" y="1109726"/>
                </a:lnTo>
                <a:lnTo>
                  <a:pt x="513230" y="1109726"/>
                </a:lnTo>
                <a:lnTo>
                  <a:pt x="524119" y="1103376"/>
                </a:lnTo>
                <a:lnTo>
                  <a:pt x="280924" y="1103376"/>
                </a:lnTo>
                <a:lnTo>
                  <a:pt x="274574" y="1097026"/>
                </a:lnTo>
                <a:lnTo>
                  <a:pt x="280924" y="1097026"/>
                </a:lnTo>
                <a:lnTo>
                  <a:pt x="280924" y="12700"/>
                </a:lnTo>
                <a:lnTo>
                  <a:pt x="274574" y="12700"/>
                </a:lnTo>
                <a:lnTo>
                  <a:pt x="268224" y="6350"/>
                </a:lnTo>
                <a:close/>
              </a:path>
              <a:path w="549275" h="1155064">
                <a:moveTo>
                  <a:pt x="538390" y="1097026"/>
                </a:moveTo>
                <a:lnTo>
                  <a:pt x="536701" y="1097026"/>
                </a:lnTo>
                <a:lnTo>
                  <a:pt x="536701" y="1109726"/>
                </a:lnTo>
                <a:lnTo>
                  <a:pt x="538387" y="1109726"/>
                </a:lnTo>
                <a:lnTo>
                  <a:pt x="549275" y="1103376"/>
                </a:lnTo>
                <a:lnTo>
                  <a:pt x="538390" y="1097026"/>
                </a:lnTo>
                <a:close/>
              </a:path>
              <a:path w="549275" h="1155064">
                <a:moveTo>
                  <a:pt x="533526" y="1097889"/>
                </a:moveTo>
                <a:lnTo>
                  <a:pt x="524119" y="1103376"/>
                </a:lnTo>
                <a:lnTo>
                  <a:pt x="533526" y="1108862"/>
                </a:lnTo>
                <a:lnTo>
                  <a:pt x="533526" y="1097889"/>
                </a:lnTo>
                <a:close/>
              </a:path>
              <a:path w="549275" h="1155064">
                <a:moveTo>
                  <a:pt x="536701" y="1097889"/>
                </a:moveTo>
                <a:lnTo>
                  <a:pt x="533526" y="1097889"/>
                </a:lnTo>
                <a:lnTo>
                  <a:pt x="533526" y="1108862"/>
                </a:lnTo>
                <a:lnTo>
                  <a:pt x="536701" y="1108862"/>
                </a:lnTo>
                <a:lnTo>
                  <a:pt x="536701" y="1097889"/>
                </a:lnTo>
                <a:close/>
              </a:path>
              <a:path w="549275" h="1155064">
                <a:moveTo>
                  <a:pt x="280924" y="1097026"/>
                </a:moveTo>
                <a:lnTo>
                  <a:pt x="274574" y="1097026"/>
                </a:lnTo>
                <a:lnTo>
                  <a:pt x="280924" y="1103376"/>
                </a:lnTo>
                <a:lnTo>
                  <a:pt x="280924" y="1097026"/>
                </a:lnTo>
                <a:close/>
              </a:path>
              <a:path w="549275" h="1155064">
                <a:moveTo>
                  <a:pt x="513230" y="1097026"/>
                </a:moveTo>
                <a:lnTo>
                  <a:pt x="280924" y="1097026"/>
                </a:lnTo>
                <a:lnTo>
                  <a:pt x="280924" y="1103376"/>
                </a:lnTo>
                <a:lnTo>
                  <a:pt x="524119" y="1103376"/>
                </a:lnTo>
                <a:lnTo>
                  <a:pt x="513230" y="1097026"/>
                </a:lnTo>
                <a:close/>
              </a:path>
              <a:path w="549275" h="1155064">
                <a:moveTo>
                  <a:pt x="460628" y="1051674"/>
                </a:moveTo>
                <a:lnTo>
                  <a:pt x="456819" y="1052690"/>
                </a:lnTo>
                <a:lnTo>
                  <a:pt x="453263" y="1058748"/>
                </a:lnTo>
                <a:lnTo>
                  <a:pt x="454278" y="1062647"/>
                </a:lnTo>
                <a:lnTo>
                  <a:pt x="524119" y="1103376"/>
                </a:lnTo>
                <a:lnTo>
                  <a:pt x="533526" y="1097889"/>
                </a:lnTo>
                <a:lnTo>
                  <a:pt x="536701" y="1097889"/>
                </a:lnTo>
                <a:lnTo>
                  <a:pt x="536701" y="1097026"/>
                </a:lnTo>
                <a:lnTo>
                  <a:pt x="538390" y="1097026"/>
                </a:lnTo>
                <a:lnTo>
                  <a:pt x="460628" y="1051674"/>
                </a:lnTo>
                <a:close/>
              </a:path>
              <a:path w="549275" h="1155064">
                <a:moveTo>
                  <a:pt x="278129" y="0"/>
                </a:moveTo>
                <a:lnTo>
                  <a:pt x="0" y="0"/>
                </a:lnTo>
                <a:lnTo>
                  <a:pt x="0" y="12700"/>
                </a:lnTo>
                <a:lnTo>
                  <a:pt x="268224" y="12700"/>
                </a:lnTo>
                <a:lnTo>
                  <a:pt x="268224" y="6350"/>
                </a:lnTo>
                <a:lnTo>
                  <a:pt x="280924" y="6350"/>
                </a:lnTo>
                <a:lnTo>
                  <a:pt x="280924" y="2920"/>
                </a:lnTo>
                <a:lnTo>
                  <a:pt x="278129" y="0"/>
                </a:lnTo>
                <a:close/>
              </a:path>
              <a:path w="549275" h="1155064">
                <a:moveTo>
                  <a:pt x="280924" y="6350"/>
                </a:moveTo>
                <a:lnTo>
                  <a:pt x="268224" y="6350"/>
                </a:lnTo>
                <a:lnTo>
                  <a:pt x="274574" y="12700"/>
                </a:lnTo>
                <a:lnTo>
                  <a:pt x="280924" y="12700"/>
                </a:lnTo>
                <a:lnTo>
                  <a:pt x="280924" y="6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614042" y="5049011"/>
            <a:ext cx="5835015" cy="1273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Broadcast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instructions</a:t>
            </a:r>
            <a:endParaRPr sz="1800">
              <a:latin typeface="Times New Roman"/>
              <a:cs typeface="Times New Roman"/>
            </a:endParaRPr>
          </a:p>
          <a:p>
            <a:pPr marR="1253490" algn="r">
              <a:lnSpc>
                <a:spcPct val="100000"/>
              </a:lnSpc>
              <a:spcBef>
                <a:spcPts val="1100"/>
              </a:spcBef>
            </a:pPr>
            <a:r>
              <a:rPr sz="2400" b="1" dirty="0">
                <a:latin typeface="Times New Roman"/>
                <a:cs typeface="Times New Roman"/>
              </a:rPr>
              <a:t>. .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813050" algn="ctr">
              <a:lnSpc>
                <a:spcPct val="100000"/>
              </a:lnSpc>
              <a:spcBef>
                <a:spcPts val="1635"/>
              </a:spcBef>
            </a:pPr>
            <a:r>
              <a:rPr sz="1800" dirty="0">
                <a:latin typeface="Times New Roman"/>
                <a:cs typeface="Times New Roman"/>
              </a:rPr>
              <a:t>Fig: Grid of processing</a:t>
            </a:r>
            <a:r>
              <a:rPr sz="1800" spc="-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elements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0642" y="81788"/>
            <a:ext cx="344297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35" dirty="0"/>
              <a:t>Array</a:t>
            </a:r>
            <a:r>
              <a:rPr sz="4000" spc="-80" dirty="0"/>
              <a:t> </a:t>
            </a:r>
            <a:r>
              <a:rPr sz="4000" spc="-20" dirty="0"/>
              <a:t>processors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1140" y="764666"/>
            <a:ext cx="8682355" cy="499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38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spc="-5" dirty="0">
                <a:latin typeface="Calibri"/>
                <a:cs typeface="Calibri"/>
              </a:rPr>
              <a:t>dimensional grid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processing </a:t>
            </a:r>
            <a:r>
              <a:rPr sz="2200" spc="-5" dirty="0">
                <a:latin typeface="Calibri"/>
                <a:cs typeface="Calibri"/>
              </a:rPr>
              <a:t>elements </a:t>
            </a:r>
            <a:r>
              <a:rPr sz="2200" spc="-20" dirty="0">
                <a:latin typeface="Calibri"/>
                <a:cs typeface="Calibri"/>
              </a:rPr>
              <a:t>executes </a:t>
            </a:r>
            <a:r>
              <a:rPr sz="2200" spc="-5" dirty="0">
                <a:latin typeface="Calibri"/>
                <a:cs typeface="Calibri"/>
              </a:rPr>
              <a:t>an instruction  </a:t>
            </a:r>
            <a:r>
              <a:rPr sz="2200" spc="-15" dirty="0">
                <a:latin typeface="Calibri"/>
                <a:cs typeface="Calibri"/>
              </a:rPr>
              <a:t>stream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broadcast from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5" dirty="0">
                <a:latin typeface="Calibri"/>
                <a:cs typeface="Calibri"/>
              </a:rPr>
              <a:t>central </a:t>
            </a:r>
            <a:r>
              <a:rPr sz="2200" spc="-20" dirty="0">
                <a:latin typeface="Calibri"/>
                <a:cs typeface="Calibri"/>
              </a:rPr>
              <a:t>control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processor.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As each </a:t>
            </a:r>
            <a:r>
              <a:rPr sz="2200" spc="-10" dirty="0">
                <a:latin typeface="Calibri"/>
                <a:cs typeface="Calibri"/>
              </a:rPr>
              <a:t>element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broadcast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spc="-10" dirty="0">
                <a:latin typeface="Calibri"/>
                <a:cs typeface="Calibri"/>
              </a:rPr>
              <a:t>elements </a:t>
            </a:r>
            <a:r>
              <a:rPr sz="2200" spc="-25" dirty="0">
                <a:latin typeface="Calibri"/>
                <a:cs typeface="Calibri"/>
              </a:rPr>
              <a:t>execute </a:t>
            </a:r>
            <a:r>
              <a:rPr sz="2200" spc="-5" dirty="0">
                <a:latin typeface="Calibri"/>
                <a:cs typeface="Calibri"/>
              </a:rPr>
              <a:t>it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simultaneously.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processing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element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is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connected</a:t>
            </a:r>
            <a:r>
              <a:rPr sz="2200" spc="3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its</a:t>
            </a:r>
            <a:r>
              <a:rPr sz="2200" spc="3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four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nearest</a:t>
            </a:r>
            <a:r>
              <a:rPr sz="2200" spc="2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neighbors</a:t>
            </a:r>
            <a:r>
              <a:rPr sz="2200" spc="29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for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10" dirty="0">
                <a:latin typeface="Calibri"/>
                <a:cs typeface="Calibri"/>
              </a:rPr>
              <a:t>purposes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15" dirty="0">
                <a:latin typeface="Calibri"/>
                <a:cs typeface="Calibri"/>
              </a:rPr>
              <a:t>exchanging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data.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  <a:tab pos="1812289" algn="l"/>
                <a:tab pos="3315335" algn="l"/>
                <a:tab pos="3923665" algn="l"/>
                <a:tab pos="4339590" algn="l"/>
                <a:tab pos="5476875" algn="l"/>
                <a:tab pos="5816600" algn="l"/>
                <a:tab pos="6480810" algn="l"/>
                <a:tab pos="7158355" algn="l"/>
                <a:tab pos="7715884" algn="l"/>
              </a:tabLst>
            </a:pPr>
            <a:r>
              <a:rPr sz="2200" spc="-10" dirty="0">
                <a:latin typeface="Calibri"/>
                <a:cs typeface="Calibri"/>
              </a:rPr>
              <a:t>End-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un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spc="-10" dirty="0">
                <a:latin typeface="Calibri"/>
                <a:cs typeface="Calibri"/>
              </a:rPr>
              <a:t>nne</a:t>
            </a:r>
            <a:r>
              <a:rPr sz="2200" spc="-1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tions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m</a:t>
            </a:r>
            <a:r>
              <a:rPr sz="2200" spc="-4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y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0" dirty="0">
                <a:latin typeface="Calibri"/>
                <a:cs typeface="Calibri"/>
              </a:rPr>
              <a:t>b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ovide</a:t>
            </a:r>
            <a:r>
              <a:rPr sz="2200" spc="-5" dirty="0">
                <a:latin typeface="Calibri"/>
                <a:cs typeface="Calibri"/>
              </a:rPr>
              <a:t>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bot</a:t>
            </a:r>
            <a:r>
              <a:rPr sz="2200" spc="-5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o</a:t>
            </a:r>
            <a:r>
              <a:rPr sz="2200" spc="-35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2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olumns  which </a:t>
            </a:r>
            <a:r>
              <a:rPr sz="2200" spc="-10" dirty="0">
                <a:latin typeface="Calibri"/>
                <a:cs typeface="Calibri"/>
              </a:rPr>
              <a:t>are not shown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figure.</a:t>
            </a:r>
            <a:endParaRPr sz="2200">
              <a:latin typeface="Calibri"/>
              <a:cs typeface="Calibri"/>
            </a:endParaRPr>
          </a:p>
          <a:p>
            <a:pPr marL="355600" marR="6350" indent="-342900">
              <a:lnSpc>
                <a:spcPts val="2380"/>
              </a:lnSpc>
              <a:spcBef>
                <a:spcPts val="5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array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each element </a:t>
            </a:r>
            <a:r>
              <a:rPr sz="2200" spc="-10" dirty="0">
                <a:latin typeface="Calibri"/>
                <a:cs typeface="Calibri"/>
              </a:rPr>
              <a:t>must </a:t>
            </a:r>
            <a:r>
              <a:rPr sz="2200" spc="-5" dirty="0">
                <a:latin typeface="Calibri"/>
                <a:cs typeface="Calibri"/>
              </a:rPr>
              <a:t>be able </a:t>
            </a:r>
            <a:r>
              <a:rPr sz="2200" spc="-20" dirty="0">
                <a:latin typeface="Calibri"/>
                <a:cs typeface="Calibri"/>
              </a:rPr>
              <a:t>to exchange </a:t>
            </a:r>
            <a:r>
              <a:rPr sz="2200" spc="-10" dirty="0">
                <a:latin typeface="Calibri"/>
                <a:cs typeface="Calibri"/>
              </a:rPr>
              <a:t>values </a:t>
            </a:r>
            <a:r>
              <a:rPr sz="2200" spc="-5" dirty="0">
                <a:latin typeface="Calibri"/>
                <a:cs typeface="Calibri"/>
              </a:rPr>
              <a:t>with  each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5" dirty="0">
                <a:latin typeface="Calibri"/>
                <a:cs typeface="Calibri"/>
              </a:rPr>
              <a:t>its </a:t>
            </a:r>
            <a:r>
              <a:rPr sz="2200" spc="-10" dirty="0">
                <a:latin typeface="Calibri"/>
                <a:cs typeface="Calibri"/>
              </a:rPr>
              <a:t>neighbors </a:t>
            </a:r>
            <a:r>
              <a:rPr sz="2200" spc="-15" dirty="0">
                <a:latin typeface="Calibri"/>
                <a:cs typeface="Calibri"/>
              </a:rPr>
              <a:t>over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path shown </a:t>
            </a:r>
            <a:r>
              <a:rPr sz="2200" spc="-5" dirty="0">
                <a:latin typeface="Calibri"/>
                <a:cs typeface="Calibri"/>
              </a:rPr>
              <a:t>in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fig.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22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latin typeface="Calibri"/>
                <a:cs typeface="Calibri"/>
              </a:rPr>
              <a:t>Each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processing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element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has</a:t>
            </a:r>
            <a:r>
              <a:rPr sz="2200" spc="19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spc="18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few</a:t>
            </a:r>
            <a:r>
              <a:rPr sz="2200" spc="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registers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r>
              <a:rPr sz="2200" spc="1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some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local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memory</a:t>
            </a:r>
            <a:r>
              <a:rPr sz="2200" spc="204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to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spc="-20" dirty="0">
                <a:latin typeface="Calibri"/>
                <a:cs typeface="Calibri"/>
              </a:rPr>
              <a:t>store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data.</a:t>
            </a:r>
            <a:endParaRPr sz="2200">
              <a:latin typeface="Calibri"/>
              <a:cs typeface="Calibri"/>
            </a:endParaRPr>
          </a:p>
          <a:p>
            <a:pPr marL="355600" marR="6350" indent="-342900">
              <a:lnSpc>
                <a:spcPts val="238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  <a:tab pos="661670" algn="l"/>
                <a:tab pos="1260475" algn="l"/>
                <a:tab pos="1795780" algn="l"/>
                <a:tab pos="2073275" algn="l"/>
                <a:tab pos="3079115" algn="l"/>
                <a:tab pos="3897629" algn="l"/>
                <a:tab pos="4378960" algn="l"/>
                <a:tab pos="4917440" algn="l"/>
                <a:tab pos="5436870" algn="l"/>
                <a:tab pos="5961380" algn="l"/>
                <a:tab pos="7052945" algn="l"/>
                <a:tab pos="8203565" algn="l"/>
              </a:tabLst>
            </a:pPr>
            <a:r>
              <a:rPr sz="2200" spc="-10" dirty="0">
                <a:latin typeface="Calibri"/>
                <a:cs typeface="Calibri"/>
              </a:rPr>
              <a:t>I</a:t>
            </a:r>
            <a:r>
              <a:rPr sz="2200" spc="-5" dirty="0">
                <a:latin typeface="Calibri"/>
                <a:cs typeface="Calibri"/>
              </a:rPr>
              <a:t>t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al</a:t>
            </a:r>
            <a:r>
              <a:rPr sz="2200" dirty="0">
                <a:latin typeface="Calibri"/>
                <a:cs typeface="Calibri"/>
              </a:rPr>
              <a:t>s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ha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a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egi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0" dirty="0">
                <a:latin typeface="Calibri"/>
                <a:cs typeface="Calibri"/>
              </a:rPr>
              <a:t>w</a:t>
            </a:r>
            <a:r>
              <a:rPr sz="2200" spc="-10" dirty="0">
                <a:latin typeface="Calibri"/>
                <a:cs typeface="Calibri"/>
              </a:rPr>
              <a:t>hic</a:t>
            </a:r>
            <a:r>
              <a:rPr sz="2200" spc="-5" dirty="0">
                <a:latin typeface="Calibri"/>
                <a:cs typeface="Calibri"/>
              </a:rPr>
              <a:t>h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0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an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all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net</a:t>
            </a:r>
            <a:r>
              <a:rPr sz="2200" spc="-35" dirty="0">
                <a:latin typeface="Calibri"/>
                <a:cs typeface="Calibri"/>
              </a:rPr>
              <a:t>w</a:t>
            </a:r>
            <a:r>
              <a:rPr sz="2200" spc="-5" dirty="0">
                <a:latin typeface="Calibri"/>
                <a:cs typeface="Calibri"/>
              </a:rPr>
              <a:t>ork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egi</a:t>
            </a:r>
            <a:r>
              <a:rPr sz="2200" spc="-30" dirty="0">
                <a:latin typeface="Calibri"/>
                <a:cs typeface="Calibri"/>
              </a:rPr>
              <a:t>s</a:t>
            </a:r>
            <a:r>
              <a:rPr sz="2200" spc="-2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er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th</a:t>
            </a:r>
            <a:r>
              <a:rPr sz="2200" spc="-35" dirty="0">
                <a:latin typeface="Calibri"/>
                <a:cs typeface="Calibri"/>
              </a:rPr>
              <a:t>a</a:t>
            </a:r>
            <a:r>
              <a:rPr sz="2200" spc="-5" dirty="0">
                <a:latin typeface="Calibri"/>
                <a:cs typeface="Calibri"/>
              </a:rPr>
              <a:t>t  </a:t>
            </a:r>
            <a:r>
              <a:rPr sz="2200" spc="-15" dirty="0">
                <a:latin typeface="Calibri"/>
                <a:cs typeface="Calibri"/>
              </a:rPr>
              <a:t>facilitates movement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values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its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neighbors.</a:t>
            </a:r>
            <a:endParaRPr sz="2200">
              <a:latin typeface="Calibri"/>
              <a:cs typeface="Calibri"/>
            </a:endParaRPr>
          </a:p>
          <a:p>
            <a:pPr marL="355600" marR="6350" indent="-342900">
              <a:lnSpc>
                <a:spcPts val="238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  <a:tab pos="1510665" algn="l"/>
              </a:tabLst>
            </a:pPr>
            <a:r>
              <a:rPr sz="2200" spc="-5" dirty="0">
                <a:latin typeface="Calibri"/>
                <a:cs typeface="Calibri"/>
              </a:rPr>
              <a:t>ILLIAC-IV	is </a:t>
            </a:r>
            <a:r>
              <a:rPr sz="2200" spc="5" dirty="0">
                <a:latin typeface="Calibri"/>
                <a:cs typeface="Calibri"/>
              </a:rPr>
              <a:t>an </a:t>
            </a:r>
            <a:r>
              <a:rPr sz="2200" spc="-15" dirty="0">
                <a:latin typeface="Calibri"/>
                <a:cs typeface="Calibri"/>
              </a:rPr>
              <a:t>example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20" dirty="0">
                <a:latin typeface="Calibri"/>
                <a:cs typeface="Calibri"/>
              </a:rPr>
              <a:t>array </a:t>
            </a: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which </a:t>
            </a:r>
            <a:r>
              <a:rPr sz="2200" spc="-15" dirty="0">
                <a:latin typeface="Calibri"/>
                <a:cs typeface="Calibri"/>
              </a:rPr>
              <a:t>contains  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64</a:t>
            </a:r>
            <a:r>
              <a:rPr sz="2200" spc="11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processors </a:t>
            </a:r>
            <a:r>
              <a:rPr sz="2200" spc="-5" dirty="0">
                <a:latin typeface="Calibri"/>
                <a:cs typeface="Calibri"/>
              </a:rPr>
              <a:t> with 64 bit </a:t>
            </a:r>
            <a:r>
              <a:rPr sz="2200" spc="-10" dirty="0">
                <a:latin typeface="Calibri"/>
                <a:cs typeface="Calibri"/>
              </a:rPr>
              <a:t>internal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structure.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5792216"/>
            <a:ext cx="98298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C</a:t>
            </a:r>
            <a:r>
              <a:rPr sz="2200" spc="-15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-2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3725" y="5792216"/>
            <a:ext cx="6834505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56970" algn="l"/>
                <a:tab pos="5161280" algn="l"/>
                <a:tab pos="6548120" algn="l"/>
              </a:tabLst>
            </a:pPr>
            <a:r>
              <a:rPr sz="2200" spc="-5" dirty="0">
                <a:latin typeface="Calibri"/>
                <a:cs typeface="Calibri"/>
              </a:rPr>
              <a:t>machine	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	</a:t>
            </a:r>
            <a:r>
              <a:rPr sz="2200" spc="-10" dirty="0">
                <a:latin typeface="Calibri"/>
                <a:cs typeface="Calibri"/>
              </a:rPr>
              <a:t>p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ocess</a:t>
            </a:r>
            <a:r>
              <a:rPr sz="2200" dirty="0">
                <a:latin typeface="Calibri"/>
                <a:cs typeface="Calibri"/>
              </a:rPr>
              <a:t>o</a:t>
            </a:r>
            <a:r>
              <a:rPr sz="2200" spc="-40" dirty="0"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s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6305" y="5792216"/>
            <a:ext cx="595503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04670" algn="l"/>
                <a:tab pos="2273300" algn="l"/>
                <a:tab pos="2686050" algn="l"/>
                <a:tab pos="5403850" algn="l"/>
              </a:tabLst>
            </a:pPr>
            <a:r>
              <a:rPr sz="2200" spc="-5" dirty="0">
                <a:latin typeface="Calibri"/>
                <a:cs typeface="Calibri"/>
              </a:rPr>
              <a:t>ac</a:t>
            </a:r>
            <a:r>
              <a:rPr sz="2200" spc="-35" dirty="0">
                <a:latin typeface="Calibri"/>
                <a:cs typeface="Calibri"/>
              </a:rPr>
              <a:t>c</a:t>
            </a:r>
            <a:r>
              <a:rPr sz="2200" spc="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m</a:t>
            </a:r>
            <a:r>
              <a:rPr sz="2200" spc="-5" dirty="0">
                <a:latin typeface="Calibri"/>
                <a:cs typeface="Calibri"/>
              </a:rPr>
              <a:t>mod</a:t>
            </a:r>
            <a:r>
              <a:rPr sz="2200" spc="-25" dirty="0">
                <a:latin typeface="Calibri"/>
                <a:cs typeface="Calibri"/>
              </a:rPr>
              <a:t>a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e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10" dirty="0">
                <a:latin typeface="Calibri"/>
                <a:cs typeface="Calibri"/>
              </a:rPr>
              <a:t>u</a:t>
            </a:r>
            <a:r>
              <a:rPr sz="2200" spc="-5" dirty="0">
                <a:latin typeface="Calibri"/>
                <a:cs typeface="Calibri"/>
              </a:rPr>
              <a:t>p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35" dirty="0">
                <a:latin typeface="Calibri"/>
                <a:cs typeface="Calibri"/>
              </a:rPr>
              <a:t>t</a:t>
            </a:r>
            <a:r>
              <a:rPr sz="2200" spc="-5" dirty="0">
                <a:latin typeface="Calibri"/>
                <a:cs typeface="Calibri"/>
              </a:rPr>
              <a:t>o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65536</a:t>
            </a:r>
            <a:r>
              <a:rPr sz="2200" dirty="0">
                <a:latin typeface="Calibri"/>
                <a:cs typeface="Calibri"/>
              </a:rPr>
              <a:t>	</a:t>
            </a:r>
            <a:r>
              <a:rPr sz="2200" spc="-5" dirty="0">
                <a:latin typeface="Calibri"/>
                <a:cs typeface="Calibri"/>
              </a:rPr>
              <a:t>ea</a:t>
            </a:r>
            <a:r>
              <a:rPr sz="2200" dirty="0">
                <a:latin typeface="Calibri"/>
                <a:cs typeface="Calibri"/>
              </a:rPr>
              <a:t>c</a:t>
            </a:r>
            <a:r>
              <a:rPr sz="2200" spc="-5" dirty="0">
                <a:latin typeface="Calibri"/>
                <a:cs typeface="Calibri"/>
              </a:rPr>
              <a:t>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040" y="6092444"/>
            <a:ext cx="291465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processor </a:t>
            </a:r>
            <a:r>
              <a:rPr sz="2200" spc="-5" dirty="0">
                <a:latin typeface="Calibri"/>
                <a:cs typeface="Calibri"/>
              </a:rPr>
              <a:t>is one bit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wide.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894080"/>
            <a:ext cx="8683625" cy="558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Parallel </a:t>
            </a:r>
            <a:r>
              <a:rPr sz="2000" spc="-5" dirty="0">
                <a:latin typeface="Calibri"/>
                <a:cs typeface="Calibri"/>
              </a:rPr>
              <a:t>processing is </a:t>
            </a:r>
            <a:r>
              <a:rPr sz="2000" dirty="0">
                <a:latin typeface="Calibri"/>
                <a:cs typeface="Calibri"/>
              </a:rPr>
              <a:t>a technique </a:t>
            </a:r>
            <a:r>
              <a:rPr sz="2000" spc="-5" dirty="0">
                <a:latin typeface="Calibri"/>
                <a:cs typeface="Calibri"/>
              </a:rPr>
              <a:t>that is used </a:t>
            </a:r>
            <a:r>
              <a:rPr sz="2000" spc="-10" dirty="0">
                <a:latin typeface="Calibri"/>
                <a:cs typeface="Calibri"/>
              </a:rPr>
              <a:t>to provide </a:t>
            </a:r>
            <a:r>
              <a:rPr sz="2000" spc="-5" dirty="0">
                <a:latin typeface="Calibri"/>
                <a:cs typeface="Calibri"/>
              </a:rPr>
              <a:t>simultaneous </a:t>
            </a:r>
            <a:r>
              <a:rPr sz="2000" spc="-15" dirty="0">
                <a:latin typeface="Calibri"/>
                <a:cs typeface="Calibri"/>
              </a:rPr>
              <a:t>data  </a:t>
            </a:r>
            <a:r>
              <a:rPr sz="2000" spc="-5" dirty="0">
                <a:latin typeface="Calibri"/>
                <a:cs typeface="Calibri"/>
              </a:rPr>
              <a:t>processing </a:t>
            </a:r>
            <a:r>
              <a:rPr sz="2000" spc="-10" dirty="0">
                <a:latin typeface="Calibri"/>
                <a:cs typeface="Calibri"/>
              </a:rPr>
              <a:t>tasks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purpose of increasing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computational </a:t>
            </a:r>
            <a:r>
              <a:rPr sz="2000" dirty="0">
                <a:latin typeface="Calibri"/>
                <a:cs typeface="Calibri"/>
              </a:rPr>
              <a:t>speed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  </a:t>
            </a:r>
            <a:r>
              <a:rPr sz="2000" spc="-30" dirty="0">
                <a:latin typeface="Calibri"/>
                <a:cs typeface="Calibri"/>
              </a:rPr>
              <a:t>computer.</a:t>
            </a:r>
            <a:endParaRPr sz="20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Parallel processing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able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perform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concurrent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10" dirty="0">
                <a:latin typeface="Calibri"/>
                <a:cs typeface="Calibri"/>
              </a:rPr>
              <a:t>processing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achieve  </a:t>
            </a:r>
            <a:r>
              <a:rPr sz="2000" spc="-15" dirty="0">
                <a:latin typeface="Calibri"/>
                <a:cs typeface="Calibri"/>
              </a:rPr>
              <a:t>faster </a:t>
            </a:r>
            <a:r>
              <a:rPr sz="2000" spc="-10" dirty="0">
                <a:latin typeface="Calibri"/>
                <a:cs typeface="Calibri"/>
              </a:rPr>
              <a:t>execution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time.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Purpose  </a:t>
            </a:r>
            <a:r>
              <a:rPr sz="2000" dirty="0">
                <a:latin typeface="Calibri"/>
                <a:cs typeface="Calibri"/>
              </a:rPr>
              <a:t>of  </a:t>
            </a:r>
            <a:r>
              <a:rPr sz="2000" spc="-5" dirty="0">
                <a:latin typeface="Calibri"/>
                <a:cs typeface="Calibri"/>
              </a:rPr>
              <a:t>the  </a:t>
            </a:r>
            <a:r>
              <a:rPr sz="2000" spc="-10" dirty="0">
                <a:latin typeface="Calibri"/>
                <a:cs typeface="Calibri"/>
              </a:rPr>
              <a:t>parallel  processing  </a:t>
            </a:r>
            <a:r>
              <a:rPr sz="2000" spc="-5" dirty="0">
                <a:latin typeface="Calibri"/>
                <a:cs typeface="Calibri"/>
              </a:rPr>
              <a:t>is  </a:t>
            </a:r>
            <a:r>
              <a:rPr sz="2000" spc="-10" dirty="0">
                <a:latin typeface="Calibri"/>
                <a:cs typeface="Calibri"/>
              </a:rPr>
              <a:t>to  </a:t>
            </a:r>
            <a:r>
              <a:rPr sz="2000" spc="-5" dirty="0">
                <a:latin typeface="Calibri"/>
                <a:cs typeface="Calibri"/>
              </a:rPr>
              <a:t>speed  </a:t>
            </a:r>
            <a:r>
              <a:rPr sz="2000" dirty="0">
                <a:latin typeface="Calibri"/>
                <a:cs typeface="Calibri"/>
              </a:rPr>
              <a:t>up  the  </a:t>
            </a:r>
            <a:r>
              <a:rPr sz="2000" spc="-5" dirty="0">
                <a:latin typeface="Calibri"/>
                <a:cs typeface="Calibri"/>
              </a:rPr>
              <a:t>computer  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processing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capability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increase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E36C09"/>
                </a:solidFill>
                <a:latin typeface="Calibri"/>
                <a:cs typeface="Calibri"/>
              </a:rPr>
              <a:t>throughput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9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b="1" spc="-5" dirty="0">
                <a:solidFill>
                  <a:srgbClr val="E36C09"/>
                </a:solidFill>
                <a:latin typeface="Calibri"/>
                <a:cs typeface="Calibri"/>
              </a:rPr>
              <a:t>Amount </a:t>
            </a:r>
            <a:r>
              <a:rPr sz="1800" b="1" dirty="0">
                <a:solidFill>
                  <a:srgbClr val="E36C09"/>
                </a:solidFill>
                <a:latin typeface="Calibri"/>
                <a:cs typeface="Calibri"/>
              </a:rPr>
              <a:t>of </a:t>
            </a:r>
            <a:r>
              <a:rPr sz="1800" b="1" spc="-5" dirty="0">
                <a:solidFill>
                  <a:srgbClr val="E36C09"/>
                </a:solidFill>
                <a:latin typeface="Calibri"/>
                <a:cs typeface="Calibri"/>
              </a:rPr>
              <a:t>processing that can </a:t>
            </a:r>
            <a:r>
              <a:rPr sz="1800" b="1" dirty="0">
                <a:solidFill>
                  <a:srgbClr val="E36C09"/>
                </a:solidFill>
                <a:latin typeface="Calibri"/>
                <a:cs typeface="Calibri"/>
              </a:rPr>
              <a:t>be </a:t>
            </a:r>
            <a:r>
              <a:rPr sz="1800" b="1" spc="-5" dirty="0">
                <a:solidFill>
                  <a:srgbClr val="E36C09"/>
                </a:solidFill>
                <a:latin typeface="Calibri"/>
                <a:cs typeface="Calibri"/>
              </a:rPr>
              <a:t>accomplished during </a:t>
            </a:r>
            <a:r>
              <a:rPr sz="1800" b="1" dirty="0">
                <a:solidFill>
                  <a:srgbClr val="E36C09"/>
                </a:solidFill>
                <a:latin typeface="Calibri"/>
                <a:cs typeface="Calibri"/>
              </a:rPr>
              <a:t>a </a:t>
            </a:r>
            <a:r>
              <a:rPr sz="1800" b="1" spc="-5" dirty="0">
                <a:solidFill>
                  <a:srgbClr val="E36C09"/>
                </a:solidFill>
                <a:latin typeface="Calibri"/>
                <a:cs typeface="Calibri"/>
              </a:rPr>
              <a:t>given </a:t>
            </a:r>
            <a:r>
              <a:rPr sz="1800" b="1" spc="-10" dirty="0">
                <a:solidFill>
                  <a:srgbClr val="E36C09"/>
                </a:solidFill>
                <a:latin typeface="Calibri"/>
                <a:cs typeface="Calibri"/>
              </a:rPr>
              <a:t>interval </a:t>
            </a:r>
            <a:r>
              <a:rPr sz="1800" b="1" dirty="0">
                <a:solidFill>
                  <a:srgbClr val="E36C09"/>
                </a:solidFill>
                <a:latin typeface="Calibri"/>
                <a:cs typeface="Calibri"/>
              </a:rPr>
              <a:t>of</a:t>
            </a:r>
            <a:r>
              <a:rPr sz="1800" b="1" spc="-150" dirty="0">
                <a:solidFill>
                  <a:srgbClr val="E36C0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E36C09"/>
                </a:solidFill>
                <a:latin typeface="Calibri"/>
                <a:cs typeface="Calibri"/>
              </a:rPr>
              <a:t>time.</a:t>
            </a:r>
            <a:endParaRPr sz="18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amount of </a:t>
            </a:r>
            <a:r>
              <a:rPr sz="2000" spc="-10" dirty="0">
                <a:latin typeface="Calibri"/>
                <a:cs typeface="Calibri"/>
              </a:rPr>
              <a:t>hardware </a:t>
            </a:r>
            <a:r>
              <a:rPr sz="2000" spc="-5" dirty="0">
                <a:latin typeface="Calibri"/>
                <a:cs typeface="Calibri"/>
              </a:rPr>
              <a:t>increases with parallel processing and with </a:t>
            </a:r>
            <a:r>
              <a:rPr sz="2000" dirty="0">
                <a:latin typeface="Calibri"/>
                <a:cs typeface="Calibri"/>
              </a:rPr>
              <a:t>it,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cost 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20" dirty="0">
                <a:latin typeface="Calibri"/>
                <a:cs typeface="Calibri"/>
              </a:rPr>
              <a:t>system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increases.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Parallel </a:t>
            </a:r>
            <a:r>
              <a:rPr sz="2000" spc="-10" dirty="0">
                <a:latin typeface="Calibri"/>
                <a:cs typeface="Calibri"/>
              </a:rPr>
              <a:t>processing </a:t>
            </a:r>
            <a:r>
              <a:rPr sz="2000" spc="-5" dirty="0">
                <a:latin typeface="Calibri"/>
                <a:cs typeface="Calibri"/>
              </a:rPr>
              <a:t>can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viewed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spc="-10" dirty="0">
                <a:latin typeface="Calibri"/>
                <a:cs typeface="Calibri"/>
              </a:rPr>
              <a:t>various levels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2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complexity</a:t>
            </a:r>
            <a:endParaRPr sz="2000">
              <a:latin typeface="Calibri"/>
              <a:cs typeface="Calibri"/>
            </a:endParaRPr>
          </a:p>
          <a:p>
            <a:pPr marL="756285" marR="5080" lvl="1" indent="-286385" algn="just">
              <a:lnSpc>
                <a:spcPct val="99900"/>
              </a:lnSpc>
              <a:spcBef>
                <a:spcPts val="495"/>
              </a:spcBef>
              <a:buFont typeface="Arial"/>
              <a:buChar char="–"/>
              <a:tabLst>
                <a:tab pos="756920" algn="l"/>
              </a:tabLst>
            </a:pPr>
            <a:r>
              <a:rPr sz="2000" b="1" spc="-10" dirty="0">
                <a:latin typeface="Calibri"/>
                <a:cs typeface="Calibri"/>
              </a:rPr>
              <a:t>Lowest level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Calibri"/>
                <a:cs typeface="Calibri"/>
              </a:rPr>
              <a:t>we </a:t>
            </a:r>
            <a:r>
              <a:rPr sz="2000" spc="-5" dirty="0">
                <a:latin typeface="Calibri"/>
                <a:cs typeface="Calibri"/>
              </a:rPr>
              <a:t>distinguish between </a:t>
            </a:r>
            <a:r>
              <a:rPr sz="2000" spc="-10" dirty="0">
                <a:latin typeface="Calibri"/>
                <a:cs typeface="Calibri"/>
              </a:rPr>
              <a:t>parallel </a:t>
            </a:r>
            <a:r>
              <a:rPr sz="2000" dirty="0">
                <a:latin typeface="Calibri"/>
                <a:cs typeface="Calibri"/>
              </a:rPr>
              <a:t>and serial </a:t>
            </a:r>
            <a:r>
              <a:rPr sz="2000" spc="-10" dirty="0">
                <a:latin typeface="Calibri"/>
                <a:cs typeface="Calibri"/>
              </a:rPr>
              <a:t>operations </a:t>
            </a:r>
            <a:r>
              <a:rPr sz="2000" spc="-5" dirty="0">
                <a:latin typeface="Calibri"/>
                <a:cs typeface="Calibri"/>
              </a:rPr>
              <a:t>by the  </a:t>
            </a:r>
            <a:r>
              <a:rPr sz="2000" dirty="0">
                <a:latin typeface="Calibri"/>
                <a:cs typeface="Calibri"/>
              </a:rPr>
              <a:t>type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5" dirty="0">
                <a:latin typeface="Calibri"/>
                <a:cs typeface="Calibri"/>
              </a:rPr>
              <a:t>registers </a:t>
            </a:r>
            <a:r>
              <a:rPr sz="2000" spc="-5" dirty="0">
                <a:latin typeface="Calibri"/>
                <a:cs typeface="Calibri"/>
              </a:rPr>
              <a:t>used(shift </a:t>
            </a:r>
            <a:r>
              <a:rPr sz="2000" spc="-10" dirty="0">
                <a:latin typeface="Calibri"/>
                <a:cs typeface="Calibri"/>
              </a:rPr>
              <a:t>registers </a:t>
            </a:r>
            <a:r>
              <a:rPr sz="2000" spc="-15" dirty="0">
                <a:latin typeface="Calibri"/>
                <a:cs typeface="Calibri"/>
              </a:rPr>
              <a:t>operate </a:t>
            </a:r>
            <a:r>
              <a:rPr sz="2000" spc="-5" dirty="0">
                <a:latin typeface="Calibri"/>
                <a:cs typeface="Calibri"/>
              </a:rPr>
              <a:t>in serial </a:t>
            </a:r>
            <a:r>
              <a:rPr sz="2000" spc="-10" dirty="0">
                <a:latin typeface="Calibri"/>
                <a:cs typeface="Calibri"/>
              </a:rPr>
              <a:t>fashion </a:t>
            </a:r>
            <a:r>
              <a:rPr sz="2000" spc="-5" dirty="0">
                <a:latin typeface="Calibri"/>
                <a:cs typeface="Calibri"/>
              </a:rPr>
              <a:t>one bit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a  </a:t>
            </a:r>
            <a:r>
              <a:rPr sz="2000" spc="-5" dirty="0">
                <a:latin typeface="Calibri"/>
                <a:cs typeface="Calibri"/>
              </a:rPr>
              <a:t>time, while </a:t>
            </a:r>
            <a:r>
              <a:rPr sz="2000" spc="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registers </a:t>
            </a:r>
            <a:r>
              <a:rPr sz="2000" dirty="0">
                <a:latin typeface="Calibri"/>
                <a:cs typeface="Calibri"/>
              </a:rPr>
              <a:t>with </a:t>
            </a:r>
            <a:r>
              <a:rPr sz="2000" spc="-10" dirty="0">
                <a:latin typeface="Calibri"/>
                <a:cs typeface="Calibri"/>
              </a:rPr>
              <a:t>parallel </a:t>
            </a:r>
            <a:r>
              <a:rPr sz="2000" dirty="0">
                <a:latin typeface="Calibri"/>
                <a:cs typeface="Calibri"/>
              </a:rPr>
              <a:t>load </a:t>
            </a:r>
            <a:r>
              <a:rPr sz="2000" spc="-15" dirty="0">
                <a:latin typeface="Calibri"/>
                <a:cs typeface="Calibri"/>
              </a:rPr>
              <a:t>operate </a:t>
            </a:r>
            <a:r>
              <a:rPr sz="2000" dirty="0">
                <a:latin typeface="Calibri"/>
                <a:cs typeface="Calibri"/>
              </a:rPr>
              <a:t>with all </a:t>
            </a:r>
            <a:r>
              <a:rPr sz="2000" spc="-5" dirty="0">
                <a:latin typeface="Calibri"/>
                <a:cs typeface="Calibri"/>
              </a:rPr>
              <a:t>bits of </a:t>
            </a:r>
            <a:r>
              <a:rPr sz="2000" spc="-20" dirty="0">
                <a:latin typeface="Calibri"/>
                <a:cs typeface="Calibri"/>
              </a:rPr>
              <a:t>word  </a:t>
            </a:r>
            <a:r>
              <a:rPr sz="2000" spc="-5" dirty="0">
                <a:latin typeface="Calibri"/>
                <a:cs typeface="Calibri"/>
              </a:rPr>
              <a:t>simultaneously)</a:t>
            </a:r>
            <a:endParaRPr sz="2000">
              <a:latin typeface="Calibri"/>
              <a:cs typeface="Calibri"/>
            </a:endParaRPr>
          </a:p>
          <a:p>
            <a:pPr marL="756285" marR="6350" lvl="1" indent="-286385" algn="just">
              <a:lnSpc>
                <a:spcPts val="239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000" b="1" dirty="0">
                <a:latin typeface="Calibri"/>
                <a:cs typeface="Calibri"/>
              </a:rPr>
              <a:t>Higher </a:t>
            </a:r>
            <a:r>
              <a:rPr sz="2000" b="1" spc="-10" dirty="0">
                <a:latin typeface="Calibri"/>
                <a:cs typeface="Calibri"/>
              </a:rPr>
              <a:t>level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Calibri"/>
                <a:cs typeface="Calibri"/>
              </a:rPr>
              <a:t>multiplicity of functional </a:t>
            </a:r>
            <a:r>
              <a:rPr sz="2000" dirty="0">
                <a:latin typeface="Calibri"/>
                <a:cs typeface="Calibri"/>
              </a:rPr>
              <a:t>units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0" dirty="0">
                <a:latin typeface="Calibri"/>
                <a:cs typeface="Calibri"/>
              </a:rPr>
              <a:t>perform </a:t>
            </a:r>
            <a:r>
              <a:rPr sz="2000" spc="-5" dirty="0">
                <a:latin typeface="Calibri"/>
                <a:cs typeface="Calibri"/>
              </a:rPr>
              <a:t>identical or  </a:t>
            </a:r>
            <a:r>
              <a:rPr sz="2000" spc="-15" dirty="0">
                <a:latin typeface="Calibri"/>
                <a:cs typeface="Calibri"/>
              </a:rPr>
              <a:t>different </a:t>
            </a:r>
            <a:r>
              <a:rPr sz="2000" spc="-10" dirty="0">
                <a:latin typeface="Calibri"/>
                <a:cs typeface="Calibri"/>
              </a:rPr>
              <a:t>operations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simultaneously.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8548" y="90268"/>
            <a:ext cx="340614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6385" algn="l"/>
              </a:tabLst>
            </a:pPr>
            <a:r>
              <a:rPr spc="-30" dirty="0"/>
              <a:t>PARALLEL	</a:t>
            </a:r>
            <a:r>
              <a:rPr spc="-15" dirty="0"/>
              <a:t>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766445"/>
            <a:ext cx="8682355" cy="2433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228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Parallel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processing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established</a:t>
            </a:r>
            <a:r>
              <a:rPr sz="2000" spc="3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</a:t>
            </a:r>
            <a:r>
              <a:rPr sz="2000" spc="3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distributing</a:t>
            </a:r>
            <a:r>
              <a:rPr sz="2000" spc="3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data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among</a:t>
            </a:r>
            <a:r>
              <a:rPr sz="2000" spc="3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multiple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functional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units.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For </a:t>
            </a:r>
            <a:r>
              <a:rPr sz="2000" spc="-15" dirty="0">
                <a:latin typeface="Calibri"/>
                <a:cs typeface="Calibri"/>
              </a:rPr>
              <a:t>example </a:t>
            </a:r>
            <a:r>
              <a:rPr sz="2000" dirty="0">
                <a:latin typeface="Calibri"/>
                <a:cs typeface="Calibri"/>
              </a:rPr>
              <a:t>arithmetic, logic and </a:t>
            </a:r>
            <a:r>
              <a:rPr sz="2000" spc="-5" dirty="0">
                <a:latin typeface="Calibri"/>
                <a:cs typeface="Calibri"/>
              </a:rPr>
              <a:t>shift </a:t>
            </a:r>
            <a:r>
              <a:rPr sz="2000" spc="-10" dirty="0">
                <a:latin typeface="Calibri"/>
                <a:cs typeface="Calibri"/>
              </a:rPr>
              <a:t>operations are separated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three  </a:t>
            </a:r>
            <a:r>
              <a:rPr sz="2000" dirty="0">
                <a:latin typeface="Calibri"/>
                <a:cs typeface="Calibri"/>
              </a:rPr>
              <a:t>units.</a:t>
            </a:r>
            <a:endParaRPr sz="20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90100"/>
              </a:lnSpc>
              <a:spcBef>
                <a:spcPts val="44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operations performed on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processor </a:t>
            </a:r>
            <a:r>
              <a:rPr sz="2000" spc="-5" dirty="0">
                <a:latin typeface="Calibri"/>
                <a:cs typeface="Calibri"/>
              </a:rPr>
              <a:t>is constitutes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data  </a:t>
            </a:r>
            <a:r>
              <a:rPr sz="2000" spc="-10" dirty="0">
                <a:latin typeface="Calibri"/>
                <a:cs typeface="Calibri"/>
              </a:rPr>
              <a:t>stream. </a:t>
            </a:r>
            <a:r>
              <a:rPr sz="2000" spc="-5" dirty="0">
                <a:latin typeface="Calibri"/>
                <a:cs typeface="Calibri"/>
              </a:rPr>
              <a:t>The sequence of instructions read </a:t>
            </a:r>
            <a:r>
              <a:rPr sz="2000" spc="-15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memory </a:t>
            </a:r>
            <a:r>
              <a:rPr sz="2000" spc="-10" dirty="0">
                <a:latin typeface="Calibri"/>
                <a:cs typeface="Calibri"/>
              </a:rPr>
              <a:t>constitutes </a:t>
            </a:r>
            <a:r>
              <a:rPr sz="2000" dirty="0">
                <a:latin typeface="Calibri"/>
                <a:cs typeface="Calibri"/>
              </a:rPr>
              <a:t>an  </a:t>
            </a:r>
            <a:r>
              <a:rPr sz="2000" spc="-5" dirty="0">
                <a:latin typeface="Calibri"/>
                <a:cs typeface="Calibri"/>
              </a:rPr>
              <a:t>instruction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stream.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Processor </a:t>
            </a: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dirty="0">
                <a:latin typeface="Calibri"/>
                <a:cs typeface="Calibri"/>
              </a:rPr>
              <a:t>multiple functional units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shown in fig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below: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8548" y="85188"/>
            <a:ext cx="340614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6385" algn="l"/>
              </a:tabLst>
            </a:pPr>
            <a:r>
              <a:rPr spc="-30" dirty="0"/>
              <a:t>PARALLEL	</a:t>
            </a:r>
            <a:r>
              <a:rPr spc="-15" dirty="0"/>
              <a:t>PROCESSING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935761" y="3352800"/>
            <a:ext cx="6836639" cy="3276917"/>
            <a:chOff x="859942" y="3429000"/>
            <a:chExt cx="6836639" cy="3276917"/>
          </a:xfrm>
        </p:grpSpPr>
        <p:sp>
          <p:nvSpPr>
            <p:cNvPr id="4" name="object 4"/>
            <p:cNvSpPr txBox="1"/>
            <p:nvPr/>
          </p:nvSpPr>
          <p:spPr>
            <a:xfrm>
              <a:off x="4572000" y="3429000"/>
              <a:ext cx="2667000" cy="3048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496570">
                <a:lnSpc>
                  <a:spcPts val="2050"/>
                </a:lnSpc>
              </a:pPr>
              <a:r>
                <a:rPr sz="1800" spc="-5" dirty="0">
                  <a:latin typeface="Calibri"/>
                  <a:cs typeface="Calibri"/>
                </a:rPr>
                <a:t>Adder-</a:t>
              </a:r>
              <a:r>
                <a:rPr sz="1800" spc="-80" dirty="0">
                  <a:latin typeface="Calibri"/>
                  <a:cs typeface="Calibri"/>
                </a:rPr>
                <a:t> </a:t>
              </a:r>
              <a:r>
                <a:rPr sz="1800" spc="-10" dirty="0">
                  <a:latin typeface="Calibri"/>
                  <a:cs typeface="Calibri"/>
                </a:rPr>
                <a:t>Subtractor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572000" y="3810000"/>
              <a:ext cx="2667000" cy="3048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590550">
                <a:lnSpc>
                  <a:spcPts val="2050"/>
                </a:lnSpc>
              </a:pPr>
              <a:r>
                <a:rPr sz="1800" spc="-10" dirty="0">
                  <a:latin typeface="Calibri"/>
                  <a:cs typeface="Calibri"/>
                </a:rPr>
                <a:t>Integer</a:t>
              </a:r>
              <a:r>
                <a:rPr sz="1800" spc="-8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multiply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0" y="4191000"/>
              <a:ext cx="2667000" cy="304800"/>
            </a:xfrm>
            <a:custGeom>
              <a:avLst/>
              <a:gdLst/>
              <a:ahLst/>
              <a:cxnLst/>
              <a:rect l="l" t="t" r="r" b="b"/>
              <a:pathLst>
                <a:path w="2667000" h="304800">
                  <a:moveTo>
                    <a:pt x="0" y="304800"/>
                  </a:moveTo>
                  <a:lnTo>
                    <a:pt x="2667000" y="3048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446267" y="4183126"/>
              <a:ext cx="920115" cy="2984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800" spc="-5" dirty="0">
                  <a:latin typeface="Calibri"/>
                  <a:cs typeface="Calibri"/>
                </a:rPr>
                <a:t>Logic</a:t>
              </a:r>
              <a:r>
                <a:rPr sz="1800" spc="-8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unit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4572000" y="4572000"/>
              <a:ext cx="2667000" cy="304800"/>
            </a:xfrm>
            <a:custGeom>
              <a:avLst/>
              <a:gdLst/>
              <a:ahLst/>
              <a:cxnLst/>
              <a:rect l="l" t="t" r="r" b="b"/>
              <a:pathLst>
                <a:path w="2667000" h="304800">
                  <a:moveTo>
                    <a:pt x="0" y="304800"/>
                  </a:moveTo>
                  <a:lnTo>
                    <a:pt x="2667000" y="304800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5472176" y="4564379"/>
              <a:ext cx="869315" cy="29908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800" spc="-5" dirty="0">
                  <a:latin typeface="Calibri"/>
                  <a:cs typeface="Calibri"/>
                </a:rPr>
                <a:t>Shift</a:t>
              </a:r>
              <a:r>
                <a:rPr sz="1800" spc="-105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unit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4572000" y="4953000"/>
              <a:ext cx="2667000" cy="3048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753745">
                <a:lnSpc>
                  <a:spcPts val="2050"/>
                </a:lnSpc>
              </a:pPr>
              <a:r>
                <a:rPr sz="1800" spc="-10" dirty="0">
                  <a:latin typeface="Calibri"/>
                  <a:cs typeface="Calibri"/>
                </a:rPr>
                <a:t>Incrementer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572000" y="5334000"/>
              <a:ext cx="2667000" cy="3048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4445" rIns="0" bIns="0" rtlCol="0">
              <a:spAutoFit/>
            </a:bodyPr>
            <a:lstStyle/>
            <a:p>
              <a:pPr marL="203200">
                <a:lnSpc>
                  <a:spcPct val="100000"/>
                </a:lnSpc>
                <a:spcBef>
                  <a:spcPts val="35"/>
                </a:spcBef>
              </a:pPr>
              <a:r>
                <a:rPr sz="1600" spc="-5" dirty="0">
                  <a:latin typeface="Calibri"/>
                  <a:cs typeface="Calibri"/>
                </a:rPr>
                <a:t>Floating-point</a:t>
              </a:r>
              <a:r>
                <a:rPr sz="1600" spc="-100" dirty="0">
                  <a:latin typeface="Calibri"/>
                  <a:cs typeface="Calibri"/>
                </a:rPr>
                <a:t> </a:t>
              </a:r>
              <a:r>
                <a:rPr sz="1600" spc="-10" dirty="0">
                  <a:latin typeface="Calibri"/>
                  <a:cs typeface="Calibri"/>
                </a:rPr>
                <a:t>add-subtract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572000" y="5715000"/>
              <a:ext cx="2667000" cy="3048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4445" rIns="0" bIns="0" rtlCol="0">
              <a:spAutoFit/>
            </a:bodyPr>
            <a:lstStyle/>
            <a:p>
              <a:pPr marL="389255">
                <a:lnSpc>
                  <a:spcPct val="100000"/>
                </a:lnSpc>
                <a:spcBef>
                  <a:spcPts val="35"/>
                </a:spcBef>
              </a:pPr>
              <a:r>
                <a:rPr sz="1600" spc="-5" dirty="0">
                  <a:latin typeface="Calibri"/>
                  <a:cs typeface="Calibri"/>
                </a:rPr>
                <a:t>Floating-point</a:t>
              </a:r>
              <a:r>
                <a:rPr sz="1600" spc="-110" dirty="0">
                  <a:latin typeface="Calibri"/>
                  <a:cs typeface="Calibri"/>
                </a:rPr>
                <a:t> </a:t>
              </a:r>
              <a:r>
                <a:rPr sz="1600" spc="-5" dirty="0">
                  <a:latin typeface="Calibri"/>
                  <a:cs typeface="Calibri"/>
                </a:rPr>
                <a:t>multiply</a:t>
              </a:r>
              <a:endParaRPr sz="1600">
                <a:latin typeface="Calibri"/>
                <a:cs typeface="Calibri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4572000" y="6096000"/>
              <a:ext cx="2667000" cy="3048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69570">
                <a:lnSpc>
                  <a:spcPts val="2050"/>
                </a:lnSpc>
              </a:pPr>
              <a:r>
                <a:rPr sz="1800" spc="-5" dirty="0">
                  <a:latin typeface="Calibri"/>
                  <a:cs typeface="Calibri"/>
                </a:rPr>
                <a:t>Floating-point</a:t>
              </a:r>
              <a:r>
                <a:rPr sz="1800" spc="-80" dirty="0">
                  <a:latin typeface="Calibri"/>
                  <a:cs typeface="Calibri"/>
                </a:rPr>
                <a:t> </a:t>
              </a:r>
              <a:r>
                <a:rPr sz="1800" spc="-5" dirty="0">
                  <a:latin typeface="Calibri"/>
                  <a:cs typeface="Calibri"/>
                </a:rPr>
                <a:t>divide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197984" y="5815698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7970" y="45351"/>
                  </a:moveTo>
                  <a:lnTo>
                    <a:pt x="2793" y="45351"/>
                  </a:lnTo>
                  <a:lnTo>
                    <a:pt x="0" y="48196"/>
                  </a:lnTo>
                  <a:lnTo>
                    <a:pt x="0" y="436206"/>
                  </a:lnTo>
                  <a:lnTo>
                    <a:pt x="2793" y="439051"/>
                  </a:lnTo>
                  <a:lnTo>
                    <a:pt x="375538" y="439051"/>
                  </a:lnTo>
                  <a:lnTo>
                    <a:pt x="375538" y="432701"/>
                  </a:lnTo>
                  <a:lnTo>
                    <a:pt x="12700" y="432701"/>
                  </a:lnTo>
                  <a:lnTo>
                    <a:pt x="6350" y="426351"/>
                  </a:lnTo>
                  <a:lnTo>
                    <a:pt x="12700" y="426351"/>
                  </a:lnTo>
                  <a:lnTo>
                    <a:pt x="12700" y="58051"/>
                  </a:lnTo>
                  <a:lnTo>
                    <a:pt x="6350" y="58051"/>
                  </a:lnTo>
                  <a:lnTo>
                    <a:pt x="12700" y="51701"/>
                  </a:lnTo>
                  <a:lnTo>
                    <a:pt x="348859" y="51701"/>
                  </a:lnTo>
                  <a:lnTo>
                    <a:pt x="337970" y="45351"/>
                  </a:lnTo>
                  <a:close/>
                </a:path>
                <a:path w="375920" h="439420">
                  <a:moveTo>
                    <a:pt x="12700" y="426351"/>
                  </a:moveTo>
                  <a:lnTo>
                    <a:pt x="6350" y="426351"/>
                  </a:lnTo>
                  <a:lnTo>
                    <a:pt x="12700" y="432701"/>
                  </a:lnTo>
                  <a:lnTo>
                    <a:pt x="12700" y="426351"/>
                  </a:lnTo>
                  <a:close/>
                </a:path>
                <a:path w="375920" h="439420">
                  <a:moveTo>
                    <a:pt x="375538" y="426351"/>
                  </a:moveTo>
                  <a:lnTo>
                    <a:pt x="12700" y="426351"/>
                  </a:lnTo>
                  <a:lnTo>
                    <a:pt x="12700" y="432701"/>
                  </a:lnTo>
                  <a:lnTo>
                    <a:pt x="375538" y="432701"/>
                  </a:lnTo>
                  <a:lnTo>
                    <a:pt x="375538" y="426351"/>
                  </a:lnTo>
                  <a:close/>
                </a:path>
                <a:path w="375920" h="439420">
                  <a:moveTo>
                    <a:pt x="348859" y="51701"/>
                  </a:moveTo>
                  <a:lnTo>
                    <a:pt x="279018" y="92430"/>
                  </a:lnTo>
                  <a:lnTo>
                    <a:pt x="278002" y="96316"/>
                  </a:lnTo>
                  <a:lnTo>
                    <a:pt x="281559" y="102374"/>
                  </a:lnTo>
                  <a:lnTo>
                    <a:pt x="285368" y="103403"/>
                  </a:lnTo>
                  <a:lnTo>
                    <a:pt x="363127" y="58051"/>
                  </a:lnTo>
                  <a:lnTo>
                    <a:pt x="361441" y="58051"/>
                  </a:lnTo>
                  <a:lnTo>
                    <a:pt x="361441" y="57188"/>
                  </a:lnTo>
                  <a:lnTo>
                    <a:pt x="358266" y="57188"/>
                  </a:lnTo>
                  <a:lnTo>
                    <a:pt x="348859" y="51701"/>
                  </a:lnTo>
                  <a:close/>
                </a:path>
                <a:path w="375920" h="439420">
                  <a:moveTo>
                    <a:pt x="12700" y="51701"/>
                  </a:moveTo>
                  <a:lnTo>
                    <a:pt x="6350" y="58051"/>
                  </a:lnTo>
                  <a:lnTo>
                    <a:pt x="12700" y="58051"/>
                  </a:lnTo>
                  <a:lnTo>
                    <a:pt x="12700" y="51701"/>
                  </a:lnTo>
                  <a:close/>
                </a:path>
                <a:path w="375920" h="439420">
                  <a:moveTo>
                    <a:pt x="348859" y="51701"/>
                  </a:moveTo>
                  <a:lnTo>
                    <a:pt x="12700" y="51701"/>
                  </a:lnTo>
                  <a:lnTo>
                    <a:pt x="12700" y="58051"/>
                  </a:lnTo>
                  <a:lnTo>
                    <a:pt x="337970" y="58051"/>
                  </a:lnTo>
                  <a:lnTo>
                    <a:pt x="348859" y="51701"/>
                  </a:lnTo>
                  <a:close/>
                </a:path>
                <a:path w="375920" h="439420">
                  <a:moveTo>
                    <a:pt x="363130" y="45351"/>
                  </a:moveTo>
                  <a:lnTo>
                    <a:pt x="361441" y="45351"/>
                  </a:lnTo>
                  <a:lnTo>
                    <a:pt x="361441" y="58051"/>
                  </a:lnTo>
                  <a:lnTo>
                    <a:pt x="363127" y="58051"/>
                  </a:lnTo>
                  <a:lnTo>
                    <a:pt x="374014" y="51701"/>
                  </a:lnTo>
                  <a:lnTo>
                    <a:pt x="363130" y="45351"/>
                  </a:lnTo>
                  <a:close/>
                </a:path>
                <a:path w="375920" h="439420">
                  <a:moveTo>
                    <a:pt x="358266" y="46215"/>
                  </a:moveTo>
                  <a:lnTo>
                    <a:pt x="348859" y="51701"/>
                  </a:lnTo>
                  <a:lnTo>
                    <a:pt x="358266" y="57188"/>
                  </a:lnTo>
                  <a:lnTo>
                    <a:pt x="358266" y="46215"/>
                  </a:lnTo>
                  <a:close/>
                </a:path>
                <a:path w="375920" h="439420">
                  <a:moveTo>
                    <a:pt x="361441" y="46215"/>
                  </a:moveTo>
                  <a:lnTo>
                    <a:pt x="358266" y="46215"/>
                  </a:lnTo>
                  <a:lnTo>
                    <a:pt x="358266" y="57188"/>
                  </a:lnTo>
                  <a:lnTo>
                    <a:pt x="361441" y="57188"/>
                  </a:lnTo>
                  <a:lnTo>
                    <a:pt x="361441" y="46215"/>
                  </a:lnTo>
                  <a:close/>
                </a:path>
                <a:path w="375920" h="439420">
                  <a:moveTo>
                    <a:pt x="285368" y="0"/>
                  </a:moveTo>
                  <a:lnTo>
                    <a:pt x="281559" y="1016"/>
                  </a:lnTo>
                  <a:lnTo>
                    <a:pt x="278002" y="7073"/>
                  </a:lnTo>
                  <a:lnTo>
                    <a:pt x="279018" y="10972"/>
                  </a:lnTo>
                  <a:lnTo>
                    <a:pt x="348859" y="51701"/>
                  </a:lnTo>
                  <a:lnTo>
                    <a:pt x="358266" y="46215"/>
                  </a:lnTo>
                  <a:lnTo>
                    <a:pt x="361441" y="46215"/>
                  </a:lnTo>
                  <a:lnTo>
                    <a:pt x="361441" y="45351"/>
                  </a:lnTo>
                  <a:lnTo>
                    <a:pt x="363130" y="45351"/>
                  </a:lnTo>
                  <a:lnTo>
                    <a:pt x="2853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96588" y="5434710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7765" y="45338"/>
                  </a:moveTo>
                  <a:lnTo>
                    <a:pt x="2921" y="45338"/>
                  </a:lnTo>
                  <a:lnTo>
                    <a:pt x="0" y="48132"/>
                  </a:lnTo>
                  <a:lnTo>
                    <a:pt x="0" y="436194"/>
                  </a:lnTo>
                  <a:lnTo>
                    <a:pt x="2921" y="439038"/>
                  </a:lnTo>
                  <a:lnTo>
                    <a:pt x="375412" y="439038"/>
                  </a:lnTo>
                  <a:lnTo>
                    <a:pt x="375412" y="432688"/>
                  </a:lnTo>
                  <a:lnTo>
                    <a:pt x="12700" y="432688"/>
                  </a:lnTo>
                  <a:lnTo>
                    <a:pt x="6350" y="426338"/>
                  </a:lnTo>
                  <a:lnTo>
                    <a:pt x="12700" y="426338"/>
                  </a:lnTo>
                  <a:lnTo>
                    <a:pt x="12700" y="58038"/>
                  </a:lnTo>
                  <a:lnTo>
                    <a:pt x="6350" y="58038"/>
                  </a:lnTo>
                  <a:lnTo>
                    <a:pt x="12700" y="51688"/>
                  </a:lnTo>
                  <a:lnTo>
                    <a:pt x="348651" y="51688"/>
                  </a:lnTo>
                  <a:lnTo>
                    <a:pt x="337765" y="45338"/>
                  </a:lnTo>
                  <a:close/>
                </a:path>
                <a:path w="375920" h="439420">
                  <a:moveTo>
                    <a:pt x="12700" y="426338"/>
                  </a:moveTo>
                  <a:lnTo>
                    <a:pt x="6350" y="426338"/>
                  </a:lnTo>
                  <a:lnTo>
                    <a:pt x="12700" y="432688"/>
                  </a:lnTo>
                  <a:lnTo>
                    <a:pt x="12700" y="426338"/>
                  </a:lnTo>
                  <a:close/>
                </a:path>
                <a:path w="375920" h="439420">
                  <a:moveTo>
                    <a:pt x="375412" y="426338"/>
                  </a:moveTo>
                  <a:lnTo>
                    <a:pt x="12700" y="426338"/>
                  </a:lnTo>
                  <a:lnTo>
                    <a:pt x="12700" y="432688"/>
                  </a:lnTo>
                  <a:lnTo>
                    <a:pt x="375412" y="432688"/>
                  </a:lnTo>
                  <a:lnTo>
                    <a:pt x="375412" y="426338"/>
                  </a:lnTo>
                  <a:close/>
                </a:path>
                <a:path w="375920" h="439420">
                  <a:moveTo>
                    <a:pt x="348651" y="51688"/>
                  </a:moveTo>
                  <a:lnTo>
                    <a:pt x="278764" y="92455"/>
                  </a:lnTo>
                  <a:lnTo>
                    <a:pt x="277749" y="96265"/>
                  </a:lnTo>
                  <a:lnTo>
                    <a:pt x="281304" y="102361"/>
                  </a:lnTo>
                  <a:lnTo>
                    <a:pt x="285241" y="103377"/>
                  </a:lnTo>
                  <a:lnTo>
                    <a:pt x="362997" y="58038"/>
                  </a:lnTo>
                  <a:lnTo>
                    <a:pt x="361188" y="58038"/>
                  </a:lnTo>
                  <a:lnTo>
                    <a:pt x="361188" y="57150"/>
                  </a:lnTo>
                  <a:lnTo>
                    <a:pt x="358013" y="57150"/>
                  </a:lnTo>
                  <a:lnTo>
                    <a:pt x="348651" y="51688"/>
                  </a:lnTo>
                  <a:close/>
                </a:path>
                <a:path w="375920" h="439420">
                  <a:moveTo>
                    <a:pt x="12700" y="51688"/>
                  </a:moveTo>
                  <a:lnTo>
                    <a:pt x="6350" y="58038"/>
                  </a:lnTo>
                  <a:lnTo>
                    <a:pt x="12700" y="58038"/>
                  </a:lnTo>
                  <a:lnTo>
                    <a:pt x="12700" y="51688"/>
                  </a:lnTo>
                  <a:close/>
                </a:path>
                <a:path w="375920" h="439420">
                  <a:moveTo>
                    <a:pt x="348651" y="51688"/>
                  </a:moveTo>
                  <a:lnTo>
                    <a:pt x="12700" y="51688"/>
                  </a:lnTo>
                  <a:lnTo>
                    <a:pt x="12700" y="58038"/>
                  </a:lnTo>
                  <a:lnTo>
                    <a:pt x="337765" y="58038"/>
                  </a:lnTo>
                  <a:lnTo>
                    <a:pt x="348651" y="51688"/>
                  </a:lnTo>
                  <a:close/>
                </a:path>
                <a:path w="375920" h="439420">
                  <a:moveTo>
                    <a:pt x="362997" y="45338"/>
                  </a:moveTo>
                  <a:lnTo>
                    <a:pt x="361188" y="45338"/>
                  </a:lnTo>
                  <a:lnTo>
                    <a:pt x="361188" y="58038"/>
                  </a:lnTo>
                  <a:lnTo>
                    <a:pt x="362997" y="58038"/>
                  </a:lnTo>
                  <a:lnTo>
                    <a:pt x="373888" y="51688"/>
                  </a:lnTo>
                  <a:lnTo>
                    <a:pt x="362997" y="45338"/>
                  </a:lnTo>
                  <a:close/>
                </a:path>
                <a:path w="375920" h="439420">
                  <a:moveTo>
                    <a:pt x="358013" y="46227"/>
                  </a:moveTo>
                  <a:lnTo>
                    <a:pt x="348651" y="51688"/>
                  </a:lnTo>
                  <a:lnTo>
                    <a:pt x="358013" y="57150"/>
                  </a:lnTo>
                  <a:lnTo>
                    <a:pt x="358013" y="46227"/>
                  </a:lnTo>
                  <a:close/>
                </a:path>
                <a:path w="375920" h="439420">
                  <a:moveTo>
                    <a:pt x="361188" y="46227"/>
                  </a:moveTo>
                  <a:lnTo>
                    <a:pt x="358013" y="46227"/>
                  </a:lnTo>
                  <a:lnTo>
                    <a:pt x="358013" y="57150"/>
                  </a:lnTo>
                  <a:lnTo>
                    <a:pt x="361188" y="57150"/>
                  </a:lnTo>
                  <a:lnTo>
                    <a:pt x="361188" y="46227"/>
                  </a:lnTo>
                  <a:close/>
                </a:path>
                <a:path w="375920" h="439420">
                  <a:moveTo>
                    <a:pt x="285241" y="0"/>
                  </a:moveTo>
                  <a:lnTo>
                    <a:pt x="281304" y="1015"/>
                  </a:lnTo>
                  <a:lnTo>
                    <a:pt x="277749" y="7111"/>
                  </a:lnTo>
                  <a:lnTo>
                    <a:pt x="278764" y="10921"/>
                  </a:lnTo>
                  <a:lnTo>
                    <a:pt x="348651" y="51688"/>
                  </a:lnTo>
                  <a:lnTo>
                    <a:pt x="358013" y="46227"/>
                  </a:lnTo>
                  <a:lnTo>
                    <a:pt x="361188" y="46227"/>
                  </a:lnTo>
                  <a:lnTo>
                    <a:pt x="361188" y="45338"/>
                  </a:lnTo>
                  <a:lnTo>
                    <a:pt x="362997" y="45338"/>
                  </a:lnTo>
                  <a:lnTo>
                    <a:pt x="2852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99763" y="5053710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7765" y="45338"/>
                  </a:moveTo>
                  <a:lnTo>
                    <a:pt x="2921" y="45338"/>
                  </a:lnTo>
                  <a:lnTo>
                    <a:pt x="0" y="48132"/>
                  </a:lnTo>
                  <a:lnTo>
                    <a:pt x="0" y="436244"/>
                  </a:lnTo>
                  <a:lnTo>
                    <a:pt x="2921" y="439038"/>
                  </a:lnTo>
                  <a:lnTo>
                    <a:pt x="375412" y="439038"/>
                  </a:lnTo>
                  <a:lnTo>
                    <a:pt x="375412" y="432688"/>
                  </a:lnTo>
                  <a:lnTo>
                    <a:pt x="12700" y="432688"/>
                  </a:lnTo>
                  <a:lnTo>
                    <a:pt x="6350" y="426338"/>
                  </a:lnTo>
                  <a:lnTo>
                    <a:pt x="12700" y="426338"/>
                  </a:lnTo>
                  <a:lnTo>
                    <a:pt x="12700" y="58038"/>
                  </a:lnTo>
                  <a:lnTo>
                    <a:pt x="6350" y="58038"/>
                  </a:lnTo>
                  <a:lnTo>
                    <a:pt x="12700" y="51688"/>
                  </a:lnTo>
                  <a:lnTo>
                    <a:pt x="348651" y="51688"/>
                  </a:lnTo>
                  <a:lnTo>
                    <a:pt x="337765" y="45338"/>
                  </a:lnTo>
                  <a:close/>
                </a:path>
                <a:path w="375920" h="439420">
                  <a:moveTo>
                    <a:pt x="12700" y="426338"/>
                  </a:moveTo>
                  <a:lnTo>
                    <a:pt x="6350" y="426338"/>
                  </a:lnTo>
                  <a:lnTo>
                    <a:pt x="12700" y="432688"/>
                  </a:lnTo>
                  <a:lnTo>
                    <a:pt x="12700" y="426338"/>
                  </a:lnTo>
                  <a:close/>
                </a:path>
                <a:path w="375920" h="439420">
                  <a:moveTo>
                    <a:pt x="375412" y="426338"/>
                  </a:moveTo>
                  <a:lnTo>
                    <a:pt x="12700" y="426338"/>
                  </a:lnTo>
                  <a:lnTo>
                    <a:pt x="12700" y="432688"/>
                  </a:lnTo>
                  <a:lnTo>
                    <a:pt x="375412" y="432688"/>
                  </a:lnTo>
                  <a:lnTo>
                    <a:pt x="375412" y="426338"/>
                  </a:lnTo>
                  <a:close/>
                </a:path>
                <a:path w="375920" h="439420">
                  <a:moveTo>
                    <a:pt x="348651" y="51688"/>
                  </a:moveTo>
                  <a:lnTo>
                    <a:pt x="278764" y="92456"/>
                  </a:lnTo>
                  <a:lnTo>
                    <a:pt x="277749" y="96265"/>
                  </a:lnTo>
                  <a:lnTo>
                    <a:pt x="281304" y="102362"/>
                  </a:lnTo>
                  <a:lnTo>
                    <a:pt x="285241" y="103377"/>
                  </a:lnTo>
                  <a:lnTo>
                    <a:pt x="362997" y="58038"/>
                  </a:lnTo>
                  <a:lnTo>
                    <a:pt x="361188" y="58038"/>
                  </a:lnTo>
                  <a:lnTo>
                    <a:pt x="361188" y="57150"/>
                  </a:lnTo>
                  <a:lnTo>
                    <a:pt x="358013" y="57150"/>
                  </a:lnTo>
                  <a:lnTo>
                    <a:pt x="348651" y="51688"/>
                  </a:lnTo>
                  <a:close/>
                </a:path>
                <a:path w="375920" h="439420">
                  <a:moveTo>
                    <a:pt x="12700" y="51688"/>
                  </a:moveTo>
                  <a:lnTo>
                    <a:pt x="6350" y="58038"/>
                  </a:lnTo>
                  <a:lnTo>
                    <a:pt x="12700" y="58038"/>
                  </a:lnTo>
                  <a:lnTo>
                    <a:pt x="12700" y="51688"/>
                  </a:lnTo>
                  <a:close/>
                </a:path>
                <a:path w="375920" h="439420">
                  <a:moveTo>
                    <a:pt x="348651" y="51688"/>
                  </a:moveTo>
                  <a:lnTo>
                    <a:pt x="12700" y="51688"/>
                  </a:lnTo>
                  <a:lnTo>
                    <a:pt x="12700" y="58038"/>
                  </a:lnTo>
                  <a:lnTo>
                    <a:pt x="337765" y="58038"/>
                  </a:lnTo>
                  <a:lnTo>
                    <a:pt x="348651" y="51688"/>
                  </a:lnTo>
                  <a:close/>
                </a:path>
                <a:path w="375920" h="439420">
                  <a:moveTo>
                    <a:pt x="362997" y="45338"/>
                  </a:moveTo>
                  <a:lnTo>
                    <a:pt x="361188" y="45338"/>
                  </a:lnTo>
                  <a:lnTo>
                    <a:pt x="361188" y="58038"/>
                  </a:lnTo>
                  <a:lnTo>
                    <a:pt x="362997" y="58038"/>
                  </a:lnTo>
                  <a:lnTo>
                    <a:pt x="373888" y="51688"/>
                  </a:lnTo>
                  <a:lnTo>
                    <a:pt x="362997" y="45338"/>
                  </a:lnTo>
                  <a:close/>
                </a:path>
                <a:path w="375920" h="439420">
                  <a:moveTo>
                    <a:pt x="358013" y="46227"/>
                  </a:moveTo>
                  <a:lnTo>
                    <a:pt x="348651" y="51688"/>
                  </a:lnTo>
                  <a:lnTo>
                    <a:pt x="358013" y="57150"/>
                  </a:lnTo>
                  <a:lnTo>
                    <a:pt x="358013" y="46227"/>
                  </a:lnTo>
                  <a:close/>
                </a:path>
                <a:path w="375920" h="439420">
                  <a:moveTo>
                    <a:pt x="361188" y="46227"/>
                  </a:moveTo>
                  <a:lnTo>
                    <a:pt x="358013" y="46227"/>
                  </a:lnTo>
                  <a:lnTo>
                    <a:pt x="358013" y="57150"/>
                  </a:lnTo>
                  <a:lnTo>
                    <a:pt x="361188" y="57150"/>
                  </a:lnTo>
                  <a:lnTo>
                    <a:pt x="361188" y="46227"/>
                  </a:lnTo>
                  <a:close/>
                </a:path>
                <a:path w="375920" h="439420">
                  <a:moveTo>
                    <a:pt x="285241" y="0"/>
                  </a:moveTo>
                  <a:lnTo>
                    <a:pt x="281304" y="1015"/>
                  </a:lnTo>
                  <a:lnTo>
                    <a:pt x="277749" y="7112"/>
                  </a:lnTo>
                  <a:lnTo>
                    <a:pt x="278764" y="10921"/>
                  </a:lnTo>
                  <a:lnTo>
                    <a:pt x="348651" y="51688"/>
                  </a:lnTo>
                  <a:lnTo>
                    <a:pt x="358013" y="46227"/>
                  </a:lnTo>
                  <a:lnTo>
                    <a:pt x="361188" y="46227"/>
                  </a:lnTo>
                  <a:lnTo>
                    <a:pt x="361188" y="45338"/>
                  </a:lnTo>
                  <a:lnTo>
                    <a:pt x="362997" y="45338"/>
                  </a:lnTo>
                  <a:lnTo>
                    <a:pt x="2852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97984" y="4672710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8019" y="45338"/>
                  </a:moveTo>
                  <a:lnTo>
                    <a:pt x="2793" y="45338"/>
                  </a:lnTo>
                  <a:lnTo>
                    <a:pt x="0" y="48132"/>
                  </a:lnTo>
                  <a:lnTo>
                    <a:pt x="0" y="436244"/>
                  </a:lnTo>
                  <a:lnTo>
                    <a:pt x="2793" y="439038"/>
                  </a:lnTo>
                  <a:lnTo>
                    <a:pt x="375538" y="439038"/>
                  </a:lnTo>
                  <a:lnTo>
                    <a:pt x="375538" y="432688"/>
                  </a:lnTo>
                  <a:lnTo>
                    <a:pt x="12700" y="432688"/>
                  </a:lnTo>
                  <a:lnTo>
                    <a:pt x="6350" y="426338"/>
                  </a:lnTo>
                  <a:lnTo>
                    <a:pt x="12700" y="426338"/>
                  </a:lnTo>
                  <a:lnTo>
                    <a:pt x="12700" y="58038"/>
                  </a:lnTo>
                  <a:lnTo>
                    <a:pt x="6350" y="58038"/>
                  </a:lnTo>
                  <a:lnTo>
                    <a:pt x="12700" y="51688"/>
                  </a:lnTo>
                  <a:lnTo>
                    <a:pt x="348905" y="51688"/>
                  </a:lnTo>
                  <a:lnTo>
                    <a:pt x="338019" y="45338"/>
                  </a:lnTo>
                  <a:close/>
                </a:path>
                <a:path w="375920" h="439420">
                  <a:moveTo>
                    <a:pt x="12700" y="426338"/>
                  </a:moveTo>
                  <a:lnTo>
                    <a:pt x="6350" y="426338"/>
                  </a:lnTo>
                  <a:lnTo>
                    <a:pt x="12700" y="432688"/>
                  </a:lnTo>
                  <a:lnTo>
                    <a:pt x="12700" y="426338"/>
                  </a:lnTo>
                  <a:close/>
                </a:path>
                <a:path w="375920" h="439420">
                  <a:moveTo>
                    <a:pt x="375538" y="426338"/>
                  </a:moveTo>
                  <a:lnTo>
                    <a:pt x="12700" y="426338"/>
                  </a:lnTo>
                  <a:lnTo>
                    <a:pt x="12700" y="432688"/>
                  </a:lnTo>
                  <a:lnTo>
                    <a:pt x="375538" y="432688"/>
                  </a:lnTo>
                  <a:lnTo>
                    <a:pt x="375538" y="426338"/>
                  </a:lnTo>
                  <a:close/>
                </a:path>
                <a:path w="375920" h="439420">
                  <a:moveTo>
                    <a:pt x="348905" y="51688"/>
                  </a:moveTo>
                  <a:lnTo>
                    <a:pt x="279018" y="92456"/>
                  </a:lnTo>
                  <a:lnTo>
                    <a:pt x="278002" y="96265"/>
                  </a:lnTo>
                  <a:lnTo>
                    <a:pt x="281559" y="102362"/>
                  </a:lnTo>
                  <a:lnTo>
                    <a:pt x="285368" y="103377"/>
                  </a:lnTo>
                  <a:lnTo>
                    <a:pt x="363124" y="58038"/>
                  </a:lnTo>
                  <a:lnTo>
                    <a:pt x="361441" y="58038"/>
                  </a:lnTo>
                  <a:lnTo>
                    <a:pt x="361441" y="57150"/>
                  </a:lnTo>
                  <a:lnTo>
                    <a:pt x="358266" y="57150"/>
                  </a:lnTo>
                  <a:lnTo>
                    <a:pt x="348905" y="51688"/>
                  </a:lnTo>
                  <a:close/>
                </a:path>
                <a:path w="375920" h="439420">
                  <a:moveTo>
                    <a:pt x="12700" y="51688"/>
                  </a:moveTo>
                  <a:lnTo>
                    <a:pt x="6350" y="58038"/>
                  </a:lnTo>
                  <a:lnTo>
                    <a:pt x="12700" y="58038"/>
                  </a:lnTo>
                  <a:lnTo>
                    <a:pt x="12700" y="51688"/>
                  </a:lnTo>
                  <a:close/>
                </a:path>
                <a:path w="375920" h="439420">
                  <a:moveTo>
                    <a:pt x="348905" y="51688"/>
                  </a:moveTo>
                  <a:lnTo>
                    <a:pt x="12700" y="51688"/>
                  </a:lnTo>
                  <a:lnTo>
                    <a:pt x="12700" y="58038"/>
                  </a:lnTo>
                  <a:lnTo>
                    <a:pt x="338019" y="58038"/>
                  </a:lnTo>
                  <a:lnTo>
                    <a:pt x="348905" y="51688"/>
                  </a:lnTo>
                  <a:close/>
                </a:path>
                <a:path w="375920" h="439420">
                  <a:moveTo>
                    <a:pt x="363124" y="45338"/>
                  </a:moveTo>
                  <a:lnTo>
                    <a:pt x="361441" y="45338"/>
                  </a:lnTo>
                  <a:lnTo>
                    <a:pt x="361441" y="58038"/>
                  </a:lnTo>
                  <a:lnTo>
                    <a:pt x="363124" y="58038"/>
                  </a:lnTo>
                  <a:lnTo>
                    <a:pt x="374014" y="51688"/>
                  </a:lnTo>
                  <a:lnTo>
                    <a:pt x="363124" y="45338"/>
                  </a:lnTo>
                  <a:close/>
                </a:path>
                <a:path w="375920" h="439420">
                  <a:moveTo>
                    <a:pt x="358266" y="46227"/>
                  </a:moveTo>
                  <a:lnTo>
                    <a:pt x="348905" y="51688"/>
                  </a:lnTo>
                  <a:lnTo>
                    <a:pt x="358266" y="57150"/>
                  </a:lnTo>
                  <a:lnTo>
                    <a:pt x="358266" y="46227"/>
                  </a:lnTo>
                  <a:close/>
                </a:path>
                <a:path w="375920" h="439420">
                  <a:moveTo>
                    <a:pt x="361441" y="46227"/>
                  </a:moveTo>
                  <a:lnTo>
                    <a:pt x="358266" y="46227"/>
                  </a:lnTo>
                  <a:lnTo>
                    <a:pt x="358266" y="57150"/>
                  </a:lnTo>
                  <a:lnTo>
                    <a:pt x="361441" y="57150"/>
                  </a:lnTo>
                  <a:lnTo>
                    <a:pt x="361441" y="46227"/>
                  </a:lnTo>
                  <a:close/>
                </a:path>
                <a:path w="375920" h="439420">
                  <a:moveTo>
                    <a:pt x="285368" y="0"/>
                  </a:moveTo>
                  <a:lnTo>
                    <a:pt x="281559" y="1015"/>
                  </a:lnTo>
                  <a:lnTo>
                    <a:pt x="278002" y="7112"/>
                  </a:lnTo>
                  <a:lnTo>
                    <a:pt x="279018" y="10921"/>
                  </a:lnTo>
                  <a:lnTo>
                    <a:pt x="348905" y="51688"/>
                  </a:lnTo>
                  <a:lnTo>
                    <a:pt x="358266" y="46227"/>
                  </a:lnTo>
                  <a:lnTo>
                    <a:pt x="361441" y="46227"/>
                  </a:lnTo>
                  <a:lnTo>
                    <a:pt x="361441" y="45338"/>
                  </a:lnTo>
                  <a:lnTo>
                    <a:pt x="363124" y="45338"/>
                  </a:lnTo>
                  <a:lnTo>
                    <a:pt x="2853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99763" y="4291710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7765" y="45338"/>
                  </a:moveTo>
                  <a:lnTo>
                    <a:pt x="2921" y="45338"/>
                  </a:lnTo>
                  <a:lnTo>
                    <a:pt x="0" y="48132"/>
                  </a:lnTo>
                  <a:lnTo>
                    <a:pt x="0" y="436244"/>
                  </a:lnTo>
                  <a:lnTo>
                    <a:pt x="2921" y="439038"/>
                  </a:lnTo>
                  <a:lnTo>
                    <a:pt x="375412" y="439038"/>
                  </a:lnTo>
                  <a:lnTo>
                    <a:pt x="375412" y="432688"/>
                  </a:lnTo>
                  <a:lnTo>
                    <a:pt x="12700" y="432688"/>
                  </a:lnTo>
                  <a:lnTo>
                    <a:pt x="6350" y="426338"/>
                  </a:lnTo>
                  <a:lnTo>
                    <a:pt x="12700" y="426338"/>
                  </a:lnTo>
                  <a:lnTo>
                    <a:pt x="12700" y="58038"/>
                  </a:lnTo>
                  <a:lnTo>
                    <a:pt x="6350" y="58038"/>
                  </a:lnTo>
                  <a:lnTo>
                    <a:pt x="12700" y="51688"/>
                  </a:lnTo>
                  <a:lnTo>
                    <a:pt x="348651" y="51688"/>
                  </a:lnTo>
                  <a:lnTo>
                    <a:pt x="337765" y="45338"/>
                  </a:lnTo>
                  <a:close/>
                </a:path>
                <a:path w="375920" h="439420">
                  <a:moveTo>
                    <a:pt x="12700" y="426338"/>
                  </a:moveTo>
                  <a:lnTo>
                    <a:pt x="6350" y="426338"/>
                  </a:lnTo>
                  <a:lnTo>
                    <a:pt x="12700" y="432688"/>
                  </a:lnTo>
                  <a:lnTo>
                    <a:pt x="12700" y="426338"/>
                  </a:lnTo>
                  <a:close/>
                </a:path>
                <a:path w="375920" h="439420">
                  <a:moveTo>
                    <a:pt x="375412" y="426338"/>
                  </a:moveTo>
                  <a:lnTo>
                    <a:pt x="12700" y="426338"/>
                  </a:lnTo>
                  <a:lnTo>
                    <a:pt x="12700" y="432688"/>
                  </a:lnTo>
                  <a:lnTo>
                    <a:pt x="375412" y="432688"/>
                  </a:lnTo>
                  <a:lnTo>
                    <a:pt x="375412" y="426338"/>
                  </a:lnTo>
                  <a:close/>
                </a:path>
                <a:path w="375920" h="439420">
                  <a:moveTo>
                    <a:pt x="348651" y="51688"/>
                  </a:moveTo>
                  <a:lnTo>
                    <a:pt x="278764" y="92456"/>
                  </a:lnTo>
                  <a:lnTo>
                    <a:pt x="277749" y="96265"/>
                  </a:lnTo>
                  <a:lnTo>
                    <a:pt x="281304" y="102362"/>
                  </a:lnTo>
                  <a:lnTo>
                    <a:pt x="285241" y="103377"/>
                  </a:lnTo>
                  <a:lnTo>
                    <a:pt x="362997" y="58038"/>
                  </a:lnTo>
                  <a:lnTo>
                    <a:pt x="361188" y="58038"/>
                  </a:lnTo>
                  <a:lnTo>
                    <a:pt x="361188" y="57150"/>
                  </a:lnTo>
                  <a:lnTo>
                    <a:pt x="358013" y="57150"/>
                  </a:lnTo>
                  <a:lnTo>
                    <a:pt x="348651" y="51688"/>
                  </a:lnTo>
                  <a:close/>
                </a:path>
                <a:path w="375920" h="439420">
                  <a:moveTo>
                    <a:pt x="12700" y="51688"/>
                  </a:moveTo>
                  <a:lnTo>
                    <a:pt x="6350" y="58038"/>
                  </a:lnTo>
                  <a:lnTo>
                    <a:pt x="12700" y="58038"/>
                  </a:lnTo>
                  <a:lnTo>
                    <a:pt x="12700" y="51688"/>
                  </a:lnTo>
                  <a:close/>
                </a:path>
                <a:path w="375920" h="439420">
                  <a:moveTo>
                    <a:pt x="348651" y="51688"/>
                  </a:moveTo>
                  <a:lnTo>
                    <a:pt x="12700" y="51688"/>
                  </a:lnTo>
                  <a:lnTo>
                    <a:pt x="12700" y="58038"/>
                  </a:lnTo>
                  <a:lnTo>
                    <a:pt x="337765" y="58038"/>
                  </a:lnTo>
                  <a:lnTo>
                    <a:pt x="348651" y="51688"/>
                  </a:lnTo>
                  <a:close/>
                </a:path>
                <a:path w="375920" h="439420">
                  <a:moveTo>
                    <a:pt x="362997" y="45338"/>
                  </a:moveTo>
                  <a:lnTo>
                    <a:pt x="361188" y="45338"/>
                  </a:lnTo>
                  <a:lnTo>
                    <a:pt x="361188" y="58038"/>
                  </a:lnTo>
                  <a:lnTo>
                    <a:pt x="362997" y="58038"/>
                  </a:lnTo>
                  <a:lnTo>
                    <a:pt x="373888" y="51688"/>
                  </a:lnTo>
                  <a:lnTo>
                    <a:pt x="362997" y="45338"/>
                  </a:lnTo>
                  <a:close/>
                </a:path>
                <a:path w="375920" h="439420">
                  <a:moveTo>
                    <a:pt x="358013" y="46227"/>
                  </a:moveTo>
                  <a:lnTo>
                    <a:pt x="348651" y="51688"/>
                  </a:lnTo>
                  <a:lnTo>
                    <a:pt x="358013" y="57150"/>
                  </a:lnTo>
                  <a:lnTo>
                    <a:pt x="358013" y="46227"/>
                  </a:lnTo>
                  <a:close/>
                </a:path>
                <a:path w="375920" h="439420">
                  <a:moveTo>
                    <a:pt x="361188" y="46227"/>
                  </a:moveTo>
                  <a:lnTo>
                    <a:pt x="358013" y="46227"/>
                  </a:lnTo>
                  <a:lnTo>
                    <a:pt x="358013" y="57150"/>
                  </a:lnTo>
                  <a:lnTo>
                    <a:pt x="361188" y="57150"/>
                  </a:lnTo>
                  <a:lnTo>
                    <a:pt x="361188" y="46227"/>
                  </a:lnTo>
                  <a:close/>
                </a:path>
                <a:path w="375920" h="439420">
                  <a:moveTo>
                    <a:pt x="285241" y="0"/>
                  </a:moveTo>
                  <a:lnTo>
                    <a:pt x="281304" y="1015"/>
                  </a:lnTo>
                  <a:lnTo>
                    <a:pt x="277749" y="7112"/>
                  </a:lnTo>
                  <a:lnTo>
                    <a:pt x="278764" y="10921"/>
                  </a:lnTo>
                  <a:lnTo>
                    <a:pt x="348651" y="51688"/>
                  </a:lnTo>
                  <a:lnTo>
                    <a:pt x="358013" y="46227"/>
                  </a:lnTo>
                  <a:lnTo>
                    <a:pt x="361188" y="46227"/>
                  </a:lnTo>
                  <a:lnTo>
                    <a:pt x="361188" y="45338"/>
                  </a:lnTo>
                  <a:lnTo>
                    <a:pt x="362997" y="45338"/>
                  </a:lnTo>
                  <a:lnTo>
                    <a:pt x="28524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97984" y="3910710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8019" y="45338"/>
                  </a:moveTo>
                  <a:lnTo>
                    <a:pt x="2793" y="45338"/>
                  </a:lnTo>
                  <a:lnTo>
                    <a:pt x="0" y="48132"/>
                  </a:lnTo>
                  <a:lnTo>
                    <a:pt x="0" y="436244"/>
                  </a:lnTo>
                  <a:lnTo>
                    <a:pt x="2793" y="439038"/>
                  </a:lnTo>
                  <a:lnTo>
                    <a:pt x="375538" y="439038"/>
                  </a:lnTo>
                  <a:lnTo>
                    <a:pt x="375538" y="432688"/>
                  </a:lnTo>
                  <a:lnTo>
                    <a:pt x="12700" y="432688"/>
                  </a:lnTo>
                  <a:lnTo>
                    <a:pt x="6350" y="426338"/>
                  </a:lnTo>
                  <a:lnTo>
                    <a:pt x="12700" y="426338"/>
                  </a:lnTo>
                  <a:lnTo>
                    <a:pt x="12700" y="58038"/>
                  </a:lnTo>
                  <a:lnTo>
                    <a:pt x="6350" y="58038"/>
                  </a:lnTo>
                  <a:lnTo>
                    <a:pt x="12700" y="51688"/>
                  </a:lnTo>
                  <a:lnTo>
                    <a:pt x="348905" y="51688"/>
                  </a:lnTo>
                  <a:lnTo>
                    <a:pt x="338019" y="45338"/>
                  </a:lnTo>
                  <a:close/>
                </a:path>
                <a:path w="375920" h="439420">
                  <a:moveTo>
                    <a:pt x="12700" y="426338"/>
                  </a:moveTo>
                  <a:lnTo>
                    <a:pt x="6350" y="426338"/>
                  </a:lnTo>
                  <a:lnTo>
                    <a:pt x="12700" y="432688"/>
                  </a:lnTo>
                  <a:lnTo>
                    <a:pt x="12700" y="426338"/>
                  </a:lnTo>
                  <a:close/>
                </a:path>
                <a:path w="375920" h="439420">
                  <a:moveTo>
                    <a:pt x="375538" y="426338"/>
                  </a:moveTo>
                  <a:lnTo>
                    <a:pt x="12700" y="426338"/>
                  </a:lnTo>
                  <a:lnTo>
                    <a:pt x="12700" y="432688"/>
                  </a:lnTo>
                  <a:lnTo>
                    <a:pt x="375538" y="432688"/>
                  </a:lnTo>
                  <a:lnTo>
                    <a:pt x="375538" y="426338"/>
                  </a:lnTo>
                  <a:close/>
                </a:path>
                <a:path w="375920" h="439420">
                  <a:moveTo>
                    <a:pt x="348905" y="51688"/>
                  </a:moveTo>
                  <a:lnTo>
                    <a:pt x="279018" y="92456"/>
                  </a:lnTo>
                  <a:lnTo>
                    <a:pt x="278002" y="96265"/>
                  </a:lnTo>
                  <a:lnTo>
                    <a:pt x="281559" y="102362"/>
                  </a:lnTo>
                  <a:lnTo>
                    <a:pt x="285368" y="103377"/>
                  </a:lnTo>
                  <a:lnTo>
                    <a:pt x="363124" y="58038"/>
                  </a:lnTo>
                  <a:lnTo>
                    <a:pt x="361441" y="58038"/>
                  </a:lnTo>
                  <a:lnTo>
                    <a:pt x="361441" y="57150"/>
                  </a:lnTo>
                  <a:lnTo>
                    <a:pt x="358266" y="57150"/>
                  </a:lnTo>
                  <a:lnTo>
                    <a:pt x="348905" y="51688"/>
                  </a:lnTo>
                  <a:close/>
                </a:path>
                <a:path w="375920" h="439420">
                  <a:moveTo>
                    <a:pt x="12700" y="51688"/>
                  </a:moveTo>
                  <a:lnTo>
                    <a:pt x="6350" y="58038"/>
                  </a:lnTo>
                  <a:lnTo>
                    <a:pt x="12700" y="58038"/>
                  </a:lnTo>
                  <a:lnTo>
                    <a:pt x="12700" y="51688"/>
                  </a:lnTo>
                  <a:close/>
                </a:path>
                <a:path w="375920" h="439420">
                  <a:moveTo>
                    <a:pt x="348905" y="51688"/>
                  </a:moveTo>
                  <a:lnTo>
                    <a:pt x="12700" y="51688"/>
                  </a:lnTo>
                  <a:lnTo>
                    <a:pt x="12700" y="58038"/>
                  </a:lnTo>
                  <a:lnTo>
                    <a:pt x="338019" y="58038"/>
                  </a:lnTo>
                  <a:lnTo>
                    <a:pt x="348905" y="51688"/>
                  </a:lnTo>
                  <a:close/>
                </a:path>
                <a:path w="375920" h="439420">
                  <a:moveTo>
                    <a:pt x="363124" y="45338"/>
                  </a:moveTo>
                  <a:lnTo>
                    <a:pt x="361441" y="45338"/>
                  </a:lnTo>
                  <a:lnTo>
                    <a:pt x="361441" y="58038"/>
                  </a:lnTo>
                  <a:lnTo>
                    <a:pt x="363124" y="58038"/>
                  </a:lnTo>
                  <a:lnTo>
                    <a:pt x="374014" y="51688"/>
                  </a:lnTo>
                  <a:lnTo>
                    <a:pt x="363124" y="45338"/>
                  </a:lnTo>
                  <a:close/>
                </a:path>
                <a:path w="375920" h="439420">
                  <a:moveTo>
                    <a:pt x="358266" y="46227"/>
                  </a:moveTo>
                  <a:lnTo>
                    <a:pt x="348905" y="51688"/>
                  </a:lnTo>
                  <a:lnTo>
                    <a:pt x="358266" y="57150"/>
                  </a:lnTo>
                  <a:lnTo>
                    <a:pt x="358266" y="46227"/>
                  </a:lnTo>
                  <a:close/>
                </a:path>
                <a:path w="375920" h="439420">
                  <a:moveTo>
                    <a:pt x="361441" y="46227"/>
                  </a:moveTo>
                  <a:lnTo>
                    <a:pt x="358266" y="46227"/>
                  </a:lnTo>
                  <a:lnTo>
                    <a:pt x="358266" y="57150"/>
                  </a:lnTo>
                  <a:lnTo>
                    <a:pt x="361441" y="57150"/>
                  </a:lnTo>
                  <a:lnTo>
                    <a:pt x="361441" y="46227"/>
                  </a:lnTo>
                  <a:close/>
                </a:path>
                <a:path w="375920" h="439420">
                  <a:moveTo>
                    <a:pt x="285368" y="0"/>
                  </a:moveTo>
                  <a:lnTo>
                    <a:pt x="281559" y="1015"/>
                  </a:lnTo>
                  <a:lnTo>
                    <a:pt x="278002" y="7112"/>
                  </a:lnTo>
                  <a:lnTo>
                    <a:pt x="279018" y="10921"/>
                  </a:lnTo>
                  <a:lnTo>
                    <a:pt x="348905" y="51688"/>
                  </a:lnTo>
                  <a:lnTo>
                    <a:pt x="358266" y="46227"/>
                  </a:lnTo>
                  <a:lnTo>
                    <a:pt x="361441" y="46227"/>
                  </a:lnTo>
                  <a:lnTo>
                    <a:pt x="361441" y="45338"/>
                  </a:lnTo>
                  <a:lnTo>
                    <a:pt x="363124" y="45338"/>
                  </a:lnTo>
                  <a:lnTo>
                    <a:pt x="2853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97984" y="3529710"/>
              <a:ext cx="375920" cy="439420"/>
            </a:xfrm>
            <a:custGeom>
              <a:avLst/>
              <a:gdLst/>
              <a:ahLst/>
              <a:cxnLst/>
              <a:rect l="l" t="t" r="r" b="b"/>
              <a:pathLst>
                <a:path w="375920" h="439420">
                  <a:moveTo>
                    <a:pt x="338019" y="45338"/>
                  </a:moveTo>
                  <a:lnTo>
                    <a:pt x="2793" y="45338"/>
                  </a:lnTo>
                  <a:lnTo>
                    <a:pt x="0" y="48133"/>
                  </a:lnTo>
                  <a:lnTo>
                    <a:pt x="0" y="436244"/>
                  </a:lnTo>
                  <a:lnTo>
                    <a:pt x="2793" y="439038"/>
                  </a:lnTo>
                  <a:lnTo>
                    <a:pt x="375538" y="439038"/>
                  </a:lnTo>
                  <a:lnTo>
                    <a:pt x="375538" y="432688"/>
                  </a:lnTo>
                  <a:lnTo>
                    <a:pt x="12700" y="432688"/>
                  </a:lnTo>
                  <a:lnTo>
                    <a:pt x="6350" y="426338"/>
                  </a:lnTo>
                  <a:lnTo>
                    <a:pt x="12700" y="426338"/>
                  </a:lnTo>
                  <a:lnTo>
                    <a:pt x="12700" y="58038"/>
                  </a:lnTo>
                  <a:lnTo>
                    <a:pt x="6350" y="58038"/>
                  </a:lnTo>
                  <a:lnTo>
                    <a:pt x="12700" y="51688"/>
                  </a:lnTo>
                  <a:lnTo>
                    <a:pt x="348905" y="51688"/>
                  </a:lnTo>
                  <a:lnTo>
                    <a:pt x="338019" y="45338"/>
                  </a:lnTo>
                  <a:close/>
                </a:path>
                <a:path w="375920" h="439420">
                  <a:moveTo>
                    <a:pt x="12700" y="426338"/>
                  </a:moveTo>
                  <a:lnTo>
                    <a:pt x="6350" y="426338"/>
                  </a:lnTo>
                  <a:lnTo>
                    <a:pt x="12700" y="432688"/>
                  </a:lnTo>
                  <a:lnTo>
                    <a:pt x="12700" y="426338"/>
                  </a:lnTo>
                  <a:close/>
                </a:path>
                <a:path w="375920" h="439420">
                  <a:moveTo>
                    <a:pt x="375538" y="426338"/>
                  </a:moveTo>
                  <a:lnTo>
                    <a:pt x="12700" y="426338"/>
                  </a:lnTo>
                  <a:lnTo>
                    <a:pt x="12700" y="432688"/>
                  </a:lnTo>
                  <a:lnTo>
                    <a:pt x="375538" y="432688"/>
                  </a:lnTo>
                  <a:lnTo>
                    <a:pt x="375538" y="426338"/>
                  </a:lnTo>
                  <a:close/>
                </a:path>
                <a:path w="375920" h="439420">
                  <a:moveTo>
                    <a:pt x="348905" y="51688"/>
                  </a:moveTo>
                  <a:lnTo>
                    <a:pt x="279018" y="92456"/>
                  </a:lnTo>
                  <a:lnTo>
                    <a:pt x="278002" y="96265"/>
                  </a:lnTo>
                  <a:lnTo>
                    <a:pt x="281559" y="102362"/>
                  </a:lnTo>
                  <a:lnTo>
                    <a:pt x="285368" y="103377"/>
                  </a:lnTo>
                  <a:lnTo>
                    <a:pt x="363124" y="58038"/>
                  </a:lnTo>
                  <a:lnTo>
                    <a:pt x="361441" y="58038"/>
                  </a:lnTo>
                  <a:lnTo>
                    <a:pt x="361441" y="57150"/>
                  </a:lnTo>
                  <a:lnTo>
                    <a:pt x="358266" y="57150"/>
                  </a:lnTo>
                  <a:lnTo>
                    <a:pt x="348905" y="51688"/>
                  </a:lnTo>
                  <a:close/>
                </a:path>
                <a:path w="375920" h="439420">
                  <a:moveTo>
                    <a:pt x="12700" y="51688"/>
                  </a:moveTo>
                  <a:lnTo>
                    <a:pt x="6350" y="58038"/>
                  </a:lnTo>
                  <a:lnTo>
                    <a:pt x="12700" y="58038"/>
                  </a:lnTo>
                  <a:lnTo>
                    <a:pt x="12700" y="51688"/>
                  </a:lnTo>
                  <a:close/>
                </a:path>
                <a:path w="375920" h="439420">
                  <a:moveTo>
                    <a:pt x="348905" y="51688"/>
                  </a:moveTo>
                  <a:lnTo>
                    <a:pt x="12700" y="51688"/>
                  </a:lnTo>
                  <a:lnTo>
                    <a:pt x="12700" y="58038"/>
                  </a:lnTo>
                  <a:lnTo>
                    <a:pt x="338019" y="58038"/>
                  </a:lnTo>
                  <a:lnTo>
                    <a:pt x="348905" y="51688"/>
                  </a:lnTo>
                  <a:close/>
                </a:path>
                <a:path w="375920" h="439420">
                  <a:moveTo>
                    <a:pt x="363124" y="45338"/>
                  </a:moveTo>
                  <a:lnTo>
                    <a:pt x="361441" y="45338"/>
                  </a:lnTo>
                  <a:lnTo>
                    <a:pt x="361441" y="58038"/>
                  </a:lnTo>
                  <a:lnTo>
                    <a:pt x="363124" y="58038"/>
                  </a:lnTo>
                  <a:lnTo>
                    <a:pt x="374014" y="51688"/>
                  </a:lnTo>
                  <a:lnTo>
                    <a:pt x="363124" y="45338"/>
                  </a:lnTo>
                  <a:close/>
                </a:path>
                <a:path w="375920" h="439420">
                  <a:moveTo>
                    <a:pt x="358266" y="46227"/>
                  </a:moveTo>
                  <a:lnTo>
                    <a:pt x="348905" y="51688"/>
                  </a:lnTo>
                  <a:lnTo>
                    <a:pt x="358266" y="57150"/>
                  </a:lnTo>
                  <a:lnTo>
                    <a:pt x="358266" y="46227"/>
                  </a:lnTo>
                  <a:close/>
                </a:path>
                <a:path w="375920" h="439420">
                  <a:moveTo>
                    <a:pt x="361441" y="46227"/>
                  </a:moveTo>
                  <a:lnTo>
                    <a:pt x="358266" y="46227"/>
                  </a:lnTo>
                  <a:lnTo>
                    <a:pt x="358266" y="57150"/>
                  </a:lnTo>
                  <a:lnTo>
                    <a:pt x="361441" y="57150"/>
                  </a:lnTo>
                  <a:lnTo>
                    <a:pt x="361441" y="46227"/>
                  </a:lnTo>
                  <a:close/>
                </a:path>
                <a:path w="375920" h="439420">
                  <a:moveTo>
                    <a:pt x="285368" y="0"/>
                  </a:moveTo>
                  <a:lnTo>
                    <a:pt x="281559" y="1015"/>
                  </a:lnTo>
                  <a:lnTo>
                    <a:pt x="278002" y="7112"/>
                  </a:lnTo>
                  <a:lnTo>
                    <a:pt x="279018" y="10922"/>
                  </a:lnTo>
                  <a:lnTo>
                    <a:pt x="348905" y="51688"/>
                  </a:lnTo>
                  <a:lnTo>
                    <a:pt x="358266" y="46227"/>
                  </a:lnTo>
                  <a:lnTo>
                    <a:pt x="361441" y="46227"/>
                  </a:lnTo>
                  <a:lnTo>
                    <a:pt x="361441" y="45338"/>
                  </a:lnTo>
                  <a:lnTo>
                    <a:pt x="363124" y="45338"/>
                  </a:lnTo>
                  <a:lnTo>
                    <a:pt x="2853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39000" y="3530980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548" y="58212"/>
                  </a:moveTo>
                  <a:lnTo>
                    <a:pt x="360425" y="92456"/>
                  </a:lnTo>
                  <a:lnTo>
                    <a:pt x="359409" y="96266"/>
                  </a:lnTo>
                  <a:lnTo>
                    <a:pt x="362966" y="102362"/>
                  </a:lnTo>
                  <a:lnTo>
                    <a:pt x="366775" y="103378"/>
                  </a:lnTo>
                  <a:lnTo>
                    <a:pt x="444700" y="58293"/>
                  </a:lnTo>
                  <a:lnTo>
                    <a:pt x="419548" y="58212"/>
                  </a:lnTo>
                  <a:close/>
                </a:path>
                <a:path w="455929" h="103504">
                  <a:moveTo>
                    <a:pt x="430440" y="51903"/>
                  </a:moveTo>
                  <a:lnTo>
                    <a:pt x="419548" y="58212"/>
                  </a:lnTo>
                  <a:lnTo>
                    <a:pt x="442975" y="58293"/>
                  </a:lnTo>
                  <a:lnTo>
                    <a:pt x="442984" y="57404"/>
                  </a:lnTo>
                  <a:lnTo>
                    <a:pt x="439800" y="57404"/>
                  </a:lnTo>
                  <a:lnTo>
                    <a:pt x="430440" y="51903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112"/>
                  </a:lnTo>
                  <a:lnTo>
                    <a:pt x="360806" y="10922"/>
                  </a:lnTo>
                  <a:lnTo>
                    <a:pt x="363727" y="12700"/>
                  </a:lnTo>
                  <a:lnTo>
                    <a:pt x="419564" y="45512"/>
                  </a:lnTo>
                  <a:lnTo>
                    <a:pt x="443102" y="45593"/>
                  </a:lnTo>
                  <a:lnTo>
                    <a:pt x="442975" y="58293"/>
                  </a:lnTo>
                  <a:lnTo>
                    <a:pt x="444700" y="58293"/>
                  </a:lnTo>
                  <a:lnTo>
                    <a:pt x="455675" y="51943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69"/>
                  </a:moveTo>
                  <a:lnTo>
                    <a:pt x="0" y="56769"/>
                  </a:lnTo>
                  <a:lnTo>
                    <a:pt x="419548" y="58212"/>
                  </a:lnTo>
                  <a:lnTo>
                    <a:pt x="430440" y="51903"/>
                  </a:lnTo>
                  <a:lnTo>
                    <a:pt x="419564" y="45512"/>
                  </a:lnTo>
                  <a:lnTo>
                    <a:pt x="0" y="44069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40" y="51903"/>
                  </a:lnTo>
                  <a:lnTo>
                    <a:pt x="439800" y="57404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04"/>
                  </a:lnTo>
                  <a:lnTo>
                    <a:pt x="442984" y="57404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64" y="45512"/>
                  </a:moveTo>
                  <a:lnTo>
                    <a:pt x="430440" y="51903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593"/>
                  </a:lnTo>
                  <a:lnTo>
                    <a:pt x="419564" y="45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239000" y="3911980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548" y="58212"/>
                  </a:moveTo>
                  <a:lnTo>
                    <a:pt x="360425" y="92456"/>
                  </a:lnTo>
                  <a:lnTo>
                    <a:pt x="359409" y="96266"/>
                  </a:lnTo>
                  <a:lnTo>
                    <a:pt x="362966" y="102362"/>
                  </a:lnTo>
                  <a:lnTo>
                    <a:pt x="366775" y="103378"/>
                  </a:lnTo>
                  <a:lnTo>
                    <a:pt x="444700" y="58293"/>
                  </a:lnTo>
                  <a:lnTo>
                    <a:pt x="419548" y="58212"/>
                  </a:lnTo>
                  <a:close/>
                </a:path>
                <a:path w="455929" h="103504">
                  <a:moveTo>
                    <a:pt x="430440" y="51903"/>
                  </a:moveTo>
                  <a:lnTo>
                    <a:pt x="419548" y="58212"/>
                  </a:lnTo>
                  <a:lnTo>
                    <a:pt x="442975" y="58293"/>
                  </a:lnTo>
                  <a:lnTo>
                    <a:pt x="442984" y="57404"/>
                  </a:lnTo>
                  <a:lnTo>
                    <a:pt x="439800" y="57404"/>
                  </a:lnTo>
                  <a:lnTo>
                    <a:pt x="430440" y="51903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112"/>
                  </a:lnTo>
                  <a:lnTo>
                    <a:pt x="360806" y="10922"/>
                  </a:lnTo>
                  <a:lnTo>
                    <a:pt x="363727" y="12700"/>
                  </a:lnTo>
                  <a:lnTo>
                    <a:pt x="419564" y="45512"/>
                  </a:lnTo>
                  <a:lnTo>
                    <a:pt x="443102" y="45593"/>
                  </a:lnTo>
                  <a:lnTo>
                    <a:pt x="442975" y="58293"/>
                  </a:lnTo>
                  <a:lnTo>
                    <a:pt x="444700" y="58293"/>
                  </a:lnTo>
                  <a:lnTo>
                    <a:pt x="455675" y="51943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69"/>
                  </a:moveTo>
                  <a:lnTo>
                    <a:pt x="0" y="56769"/>
                  </a:lnTo>
                  <a:lnTo>
                    <a:pt x="419548" y="58212"/>
                  </a:lnTo>
                  <a:lnTo>
                    <a:pt x="430440" y="51903"/>
                  </a:lnTo>
                  <a:lnTo>
                    <a:pt x="419564" y="45512"/>
                  </a:lnTo>
                  <a:lnTo>
                    <a:pt x="0" y="44069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40" y="51903"/>
                  </a:lnTo>
                  <a:lnTo>
                    <a:pt x="439800" y="57404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04"/>
                  </a:lnTo>
                  <a:lnTo>
                    <a:pt x="442984" y="57404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64" y="45512"/>
                  </a:moveTo>
                  <a:lnTo>
                    <a:pt x="430440" y="51903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593"/>
                  </a:lnTo>
                  <a:lnTo>
                    <a:pt x="419564" y="45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239000" y="4292980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548" y="58212"/>
                  </a:moveTo>
                  <a:lnTo>
                    <a:pt x="360425" y="92456"/>
                  </a:lnTo>
                  <a:lnTo>
                    <a:pt x="359409" y="96266"/>
                  </a:lnTo>
                  <a:lnTo>
                    <a:pt x="362966" y="102362"/>
                  </a:lnTo>
                  <a:lnTo>
                    <a:pt x="366775" y="103378"/>
                  </a:lnTo>
                  <a:lnTo>
                    <a:pt x="444700" y="58293"/>
                  </a:lnTo>
                  <a:lnTo>
                    <a:pt x="419548" y="58212"/>
                  </a:lnTo>
                  <a:close/>
                </a:path>
                <a:path w="455929" h="103504">
                  <a:moveTo>
                    <a:pt x="430440" y="51903"/>
                  </a:moveTo>
                  <a:lnTo>
                    <a:pt x="419548" y="58212"/>
                  </a:lnTo>
                  <a:lnTo>
                    <a:pt x="442975" y="58293"/>
                  </a:lnTo>
                  <a:lnTo>
                    <a:pt x="442984" y="57404"/>
                  </a:lnTo>
                  <a:lnTo>
                    <a:pt x="439800" y="57404"/>
                  </a:lnTo>
                  <a:lnTo>
                    <a:pt x="430440" y="51903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112"/>
                  </a:lnTo>
                  <a:lnTo>
                    <a:pt x="360806" y="10922"/>
                  </a:lnTo>
                  <a:lnTo>
                    <a:pt x="363727" y="12700"/>
                  </a:lnTo>
                  <a:lnTo>
                    <a:pt x="419564" y="45512"/>
                  </a:lnTo>
                  <a:lnTo>
                    <a:pt x="443102" y="45593"/>
                  </a:lnTo>
                  <a:lnTo>
                    <a:pt x="442975" y="58293"/>
                  </a:lnTo>
                  <a:lnTo>
                    <a:pt x="444700" y="58293"/>
                  </a:lnTo>
                  <a:lnTo>
                    <a:pt x="455675" y="51943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69"/>
                  </a:moveTo>
                  <a:lnTo>
                    <a:pt x="0" y="56769"/>
                  </a:lnTo>
                  <a:lnTo>
                    <a:pt x="419548" y="58212"/>
                  </a:lnTo>
                  <a:lnTo>
                    <a:pt x="430440" y="51903"/>
                  </a:lnTo>
                  <a:lnTo>
                    <a:pt x="419564" y="45512"/>
                  </a:lnTo>
                  <a:lnTo>
                    <a:pt x="0" y="44069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40" y="51903"/>
                  </a:lnTo>
                  <a:lnTo>
                    <a:pt x="439800" y="57404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04"/>
                  </a:lnTo>
                  <a:lnTo>
                    <a:pt x="442984" y="57404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64" y="45512"/>
                  </a:moveTo>
                  <a:lnTo>
                    <a:pt x="430440" y="51903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593"/>
                  </a:lnTo>
                  <a:lnTo>
                    <a:pt x="419564" y="45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239000" y="4673980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548" y="58212"/>
                  </a:moveTo>
                  <a:lnTo>
                    <a:pt x="360425" y="92456"/>
                  </a:lnTo>
                  <a:lnTo>
                    <a:pt x="359409" y="96266"/>
                  </a:lnTo>
                  <a:lnTo>
                    <a:pt x="362966" y="102362"/>
                  </a:lnTo>
                  <a:lnTo>
                    <a:pt x="366775" y="103378"/>
                  </a:lnTo>
                  <a:lnTo>
                    <a:pt x="444700" y="58293"/>
                  </a:lnTo>
                  <a:lnTo>
                    <a:pt x="419548" y="58212"/>
                  </a:lnTo>
                  <a:close/>
                </a:path>
                <a:path w="455929" h="103504">
                  <a:moveTo>
                    <a:pt x="430440" y="51903"/>
                  </a:moveTo>
                  <a:lnTo>
                    <a:pt x="419548" y="58212"/>
                  </a:lnTo>
                  <a:lnTo>
                    <a:pt x="442975" y="58293"/>
                  </a:lnTo>
                  <a:lnTo>
                    <a:pt x="442984" y="57404"/>
                  </a:lnTo>
                  <a:lnTo>
                    <a:pt x="439800" y="57404"/>
                  </a:lnTo>
                  <a:lnTo>
                    <a:pt x="430440" y="51903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112"/>
                  </a:lnTo>
                  <a:lnTo>
                    <a:pt x="360806" y="10922"/>
                  </a:lnTo>
                  <a:lnTo>
                    <a:pt x="363727" y="12700"/>
                  </a:lnTo>
                  <a:lnTo>
                    <a:pt x="419564" y="45512"/>
                  </a:lnTo>
                  <a:lnTo>
                    <a:pt x="443102" y="45593"/>
                  </a:lnTo>
                  <a:lnTo>
                    <a:pt x="442975" y="58293"/>
                  </a:lnTo>
                  <a:lnTo>
                    <a:pt x="444700" y="58293"/>
                  </a:lnTo>
                  <a:lnTo>
                    <a:pt x="455675" y="51943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69"/>
                  </a:moveTo>
                  <a:lnTo>
                    <a:pt x="0" y="56769"/>
                  </a:lnTo>
                  <a:lnTo>
                    <a:pt x="419548" y="58212"/>
                  </a:lnTo>
                  <a:lnTo>
                    <a:pt x="430440" y="51903"/>
                  </a:lnTo>
                  <a:lnTo>
                    <a:pt x="419564" y="45512"/>
                  </a:lnTo>
                  <a:lnTo>
                    <a:pt x="0" y="44069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40" y="51903"/>
                  </a:lnTo>
                  <a:lnTo>
                    <a:pt x="439800" y="57404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04"/>
                  </a:lnTo>
                  <a:lnTo>
                    <a:pt x="442984" y="57404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64" y="45512"/>
                  </a:moveTo>
                  <a:lnTo>
                    <a:pt x="430440" y="51903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593"/>
                  </a:lnTo>
                  <a:lnTo>
                    <a:pt x="419564" y="45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239000" y="5054980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548" y="58212"/>
                  </a:moveTo>
                  <a:lnTo>
                    <a:pt x="360425" y="92456"/>
                  </a:lnTo>
                  <a:lnTo>
                    <a:pt x="359409" y="96266"/>
                  </a:lnTo>
                  <a:lnTo>
                    <a:pt x="362966" y="102362"/>
                  </a:lnTo>
                  <a:lnTo>
                    <a:pt x="366775" y="103378"/>
                  </a:lnTo>
                  <a:lnTo>
                    <a:pt x="444700" y="58293"/>
                  </a:lnTo>
                  <a:lnTo>
                    <a:pt x="419548" y="58212"/>
                  </a:lnTo>
                  <a:close/>
                </a:path>
                <a:path w="455929" h="103504">
                  <a:moveTo>
                    <a:pt x="430440" y="51903"/>
                  </a:moveTo>
                  <a:lnTo>
                    <a:pt x="419548" y="58212"/>
                  </a:lnTo>
                  <a:lnTo>
                    <a:pt x="442975" y="58293"/>
                  </a:lnTo>
                  <a:lnTo>
                    <a:pt x="442984" y="57404"/>
                  </a:lnTo>
                  <a:lnTo>
                    <a:pt x="439800" y="57404"/>
                  </a:lnTo>
                  <a:lnTo>
                    <a:pt x="430440" y="51903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112"/>
                  </a:lnTo>
                  <a:lnTo>
                    <a:pt x="360806" y="10922"/>
                  </a:lnTo>
                  <a:lnTo>
                    <a:pt x="363727" y="12700"/>
                  </a:lnTo>
                  <a:lnTo>
                    <a:pt x="419564" y="45512"/>
                  </a:lnTo>
                  <a:lnTo>
                    <a:pt x="443102" y="45593"/>
                  </a:lnTo>
                  <a:lnTo>
                    <a:pt x="442975" y="58293"/>
                  </a:lnTo>
                  <a:lnTo>
                    <a:pt x="444700" y="58293"/>
                  </a:lnTo>
                  <a:lnTo>
                    <a:pt x="455675" y="51943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69"/>
                  </a:moveTo>
                  <a:lnTo>
                    <a:pt x="0" y="56769"/>
                  </a:lnTo>
                  <a:lnTo>
                    <a:pt x="419548" y="58212"/>
                  </a:lnTo>
                  <a:lnTo>
                    <a:pt x="430440" y="51903"/>
                  </a:lnTo>
                  <a:lnTo>
                    <a:pt x="419564" y="45512"/>
                  </a:lnTo>
                  <a:lnTo>
                    <a:pt x="0" y="44069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40" y="51903"/>
                  </a:lnTo>
                  <a:lnTo>
                    <a:pt x="439800" y="57404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04"/>
                  </a:lnTo>
                  <a:lnTo>
                    <a:pt x="442984" y="57404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64" y="45512"/>
                  </a:moveTo>
                  <a:lnTo>
                    <a:pt x="430440" y="51903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593"/>
                  </a:lnTo>
                  <a:lnTo>
                    <a:pt x="419564" y="45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39000" y="5435980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548" y="58212"/>
                  </a:moveTo>
                  <a:lnTo>
                    <a:pt x="360425" y="92456"/>
                  </a:lnTo>
                  <a:lnTo>
                    <a:pt x="359409" y="96266"/>
                  </a:lnTo>
                  <a:lnTo>
                    <a:pt x="362966" y="102362"/>
                  </a:lnTo>
                  <a:lnTo>
                    <a:pt x="366775" y="103378"/>
                  </a:lnTo>
                  <a:lnTo>
                    <a:pt x="444700" y="58293"/>
                  </a:lnTo>
                  <a:lnTo>
                    <a:pt x="419548" y="58212"/>
                  </a:lnTo>
                  <a:close/>
                </a:path>
                <a:path w="455929" h="103504">
                  <a:moveTo>
                    <a:pt x="430440" y="51903"/>
                  </a:moveTo>
                  <a:lnTo>
                    <a:pt x="419548" y="58212"/>
                  </a:lnTo>
                  <a:lnTo>
                    <a:pt x="442975" y="58293"/>
                  </a:lnTo>
                  <a:lnTo>
                    <a:pt x="442984" y="57404"/>
                  </a:lnTo>
                  <a:lnTo>
                    <a:pt x="439800" y="57404"/>
                  </a:lnTo>
                  <a:lnTo>
                    <a:pt x="430440" y="51903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112"/>
                  </a:lnTo>
                  <a:lnTo>
                    <a:pt x="360806" y="10922"/>
                  </a:lnTo>
                  <a:lnTo>
                    <a:pt x="363727" y="12700"/>
                  </a:lnTo>
                  <a:lnTo>
                    <a:pt x="419564" y="45512"/>
                  </a:lnTo>
                  <a:lnTo>
                    <a:pt x="443102" y="45593"/>
                  </a:lnTo>
                  <a:lnTo>
                    <a:pt x="442975" y="58293"/>
                  </a:lnTo>
                  <a:lnTo>
                    <a:pt x="444700" y="58293"/>
                  </a:lnTo>
                  <a:lnTo>
                    <a:pt x="455675" y="51943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69"/>
                  </a:moveTo>
                  <a:lnTo>
                    <a:pt x="0" y="56769"/>
                  </a:lnTo>
                  <a:lnTo>
                    <a:pt x="419548" y="58212"/>
                  </a:lnTo>
                  <a:lnTo>
                    <a:pt x="430440" y="51903"/>
                  </a:lnTo>
                  <a:lnTo>
                    <a:pt x="419564" y="45512"/>
                  </a:lnTo>
                  <a:lnTo>
                    <a:pt x="0" y="44069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40" y="51903"/>
                  </a:lnTo>
                  <a:lnTo>
                    <a:pt x="439800" y="57404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04"/>
                  </a:lnTo>
                  <a:lnTo>
                    <a:pt x="442984" y="57404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64" y="45512"/>
                  </a:moveTo>
                  <a:lnTo>
                    <a:pt x="430440" y="51903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593"/>
                  </a:lnTo>
                  <a:lnTo>
                    <a:pt x="419564" y="455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239000" y="5816968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489" y="58236"/>
                  </a:moveTo>
                  <a:lnTo>
                    <a:pt x="360425" y="92417"/>
                  </a:lnTo>
                  <a:lnTo>
                    <a:pt x="359409" y="96304"/>
                  </a:lnTo>
                  <a:lnTo>
                    <a:pt x="362966" y="102374"/>
                  </a:lnTo>
                  <a:lnTo>
                    <a:pt x="366775" y="103403"/>
                  </a:lnTo>
                  <a:lnTo>
                    <a:pt x="444777" y="58318"/>
                  </a:lnTo>
                  <a:lnTo>
                    <a:pt x="419489" y="58236"/>
                  </a:lnTo>
                  <a:close/>
                </a:path>
                <a:path w="455929" h="103504">
                  <a:moveTo>
                    <a:pt x="430405" y="51919"/>
                  </a:moveTo>
                  <a:lnTo>
                    <a:pt x="419489" y="58236"/>
                  </a:lnTo>
                  <a:lnTo>
                    <a:pt x="442975" y="58318"/>
                  </a:lnTo>
                  <a:lnTo>
                    <a:pt x="442984" y="57442"/>
                  </a:lnTo>
                  <a:lnTo>
                    <a:pt x="439800" y="57442"/>
                  </a:lnTo>
                  <a:lnTo>
                    <a:pt x="430405" y="51919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5"/>
                  </a:lnTo>
                  <a:lnTo>
                    <a:pt x="359791" y="7061"/>
                  </a:lnTo>
                  <a:lnTo>
                    <a:pt x="360806" y="10947"/>
                  </a:lnTo>
                  <a:lnTo>
                    <a:pt x="363727" y="12725"/>
                  </a:lnTo>
                  <a:lnTo>
                    <a:pt x="419547" y="45536"/>
                  </a:lnTo>
                  <a:lnTo>
                    <a:pt x="443102" y="45618"/>
                  </a:lnTo>
                  <a:lnTo>
                    <a:pt x="442975" y="58318"/>
                  </a:lnTo>
                  <a:lnTo>
                    <a:pt x="444777" y="58318"/>
                  </a:lnTo>
                  <a:lnTo>
                    <a:pt x="455675" y="52019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81"/>
                  </a:moveTo>
                  <a:lnTo>
                    <a:pt x="0" y="56781"/>
                  </a:lnTo>
                  <a:lnTo>
                    <a:pt x="419489" y="58236"/>
                  </a:lnTo>
                  <a:lnTo>
                    <a:pt x="430405" y="51919"/>
                  </a:lnTo>
                  <a:lnTo>
                    <a:pt x="419547" y="45536"/>
                  </a:lnTo>
                  <a:lnTo>
                    <a:pt x="0" y="44081"/>
                  </a:lnTo>
                  <a:close/>
                </a:path>
                <a:path w="455929" h="103504">
                  <a:moveTo>
                    <a:pt x="439800" y="46481"/>
                  </a:moveTo>
                  <a:lnTo>
                    <a:pt x="430405" y="51919"/>
                  </a:lnTo>
                  <a:lnTo>
                    <a:pt x="439800" y="57442"/>
                  </a:lnTo>
                  <a:lnTo>
                    <a:pt x="439800" y="46481"/>
                  </a:lnTo>
                  <a:close/>
                </a:path>
                <a:path w="455929" h="103504">
                  <a:moveTo>
                    <a:pt x="443094" y="46481"/>
                  </a:moveTo>
                  <a:lnTo>
                    <a:pt x="439800" y="46481"/>
                  </a:lnTo>
                  <a:lnTo>
                    <a:pt x="439800" y="57442"/>
                  </a:lnTo>
                  <a:lnTo>
                    <a:pt x="442984" y="57442"/>
                  </a:lnTo>
                  <a:lnTo>
                    <a:pt x="443094" y="46481"/>
                  </a:lnTo>
                  <a:close/>
                </a:path>
                <a:path w="455929" h="103504">
                  <a:moveTo>
                    <a:pt x="419547" y="45536"/>
                  </a:moveTo>
                  <a:lnTo>
                    <a:pt x="430405" y="51919"/>
                  </a:lnTo>
                  <a:lnTo>
                    <a:pt x="439800" y="46481"/>
                  </a:lnTo>
                  <a:lnTo>
                    <a:pt x="443094" y="46481"/>
                  </a:lnTo>
                  <a:lnTo>
                    <a:pt x="443102" y="45618"/>
                  </a:lnTo>
                  <a:lnTo>
                    <a:pt x="419547" y="45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239000" y="6197968"/>
              <a:ext cx="455930" cy="103505"/>
            </a:xfrm>
            <a:custGeom>
              <a:avLst/>
              <a:gdLst/>
              <a:ahLst/>
              <a:cxnLst/>
              <a:rect l="l" t="t" r="r" b="b"/>
              <a:pathLst>
                <a:path w="455929" h="103504">
                  <a:moveTo>
                    <a:pt x="419489" y="58236"/>
                  </a:moveTo>
                  <a:lnTo>
                    <a:pt x="360425" y="92417"/>
                  </a:lnTo>
                  <a:lnTo>
                    <a:pt x="359409" y="96304"/>
                  </a:lnTo>
                  <a:lnTo>
                    <a:pt x="362966" y="102374"/>
                  </a:lnTo>
                  <a:lnTo>
                    <a:pt x="366775" y="103403"/>
                  </a:lnTo>
                  <a:lnTo>
                    <a:pt x="444777" y="58318"/>
                  </a:lnTo>
                  <a:lnTo>
                    <a:pt x="419489" y="58236"/>
                  </a:lnTo>
                  <a:close/>
                </a:path>
                <a:path w="455929" h="103504">
                  <a:moveTo>
                    <a:pt x="430405" y="51919"/>
                  </a:moveTo>
                  <a:lnTo>
                    <a:pt x="419489" y="58236"/>
                  </a:lnTo>
                  <a:lnTo>
                    <a:pt x="442975" y="58318"/>
                  </a:lnTo>
                  <a:lnTo>
                    <a:pt x="442984" y="57442"/>
                  </a:lnTo>
                  <a:lnTo>
                    <a:pt x="439800" y="57442"/>
                  </a:lnTo>
                  <a:lnTo>
                    <a:pt x="430405" y="51919"/>
                  </a:lnTo>
                  <a:close/>
                </a:path>
                <a:path w="455929" h="103504">
                  <a:moveTo>
                    <a:pt x="367156" y="0"/>
                  </a:moveTo>
                  <a:lnTo>
                    <a:pt x="363347" y="1016"/>
                  </a:lnTo>
                  <a:lnTo>
                    <a:pt x="359791" y="7061"/>
                  </a:lnTo>
                  <a:lnTo>
                    <a:pt x="360806" y="10947"/>
                  </a:lnTo>
                  <a:lnTo>
                    <a:pt x="363727" y="12725"/>
                  </a:lnTo>
                  <a:lnTo>
                    <a:pt x="419547" y="45536"/>
                  </a:lnTo>
                  <a:lnTo>
                    <a:pt x="443102" y="45618"/>
                  </a:lnTo>
                  <a:lnTo>
                    <a:pt x="442975" y="58318"/>
                  </a:lnTo>
                  <a:lnTo>
                    <a:pt x="444777" y="58318"/>
                  </a:lnTo>
                  <a:lnTo>
                    <a:pt x="455675" y="52019"/>
                  </a:lnTo>
                  <a:lnTo>
                    <a:pt x="367156" y="0"/>
                  </a:lnTo>
                  <a:close/>
                </a:path>
                <a:path w="455929" h="103504">
                  <a:moveTo>
                    <a:pt x="0" y="44081"/>
                  </a:moveTo>
                  <a:lnTo>
                    <a:pt x="0" y="56781"/>
                  </a:lnTo>
                  <a:lnTo>
                    <a:pt x="419489" y="58236"/>
                  </a:lnTo>
                  <a:lnTo>
                    <a:pt x="430405" y="51919"/>
                  </a:lnTo>
                  <a:lnTo>
                    <a:pt x="419547" y="45536"/>
                  </a:lnTo>
                  <a:lnTo>
                    <a:pt x="0" y="44081"/>
                  </a:lnTo>
                  <a:close/>
                </a:path>
                <a:path w="455929" h="103504">
                  <a:moveTo>
                    <a:pt x="439800" y="46482"/>
                  </a:moveTo>
                  <a:lnTo>
                    <a:pt x="430405" y="51919"/>
                  </a:lnTo>
                  <a:lnTo>
                    <a:pt x="439800" y="57442"/>
                  </a:lnTo>
                  <a:lnTo>
                    <a:pt x="439800" y="46482"/>
                  </a:lnTo>
                  <a:close/>
                </a:path>
                <a:path w="455929" h="103504">
                  <a:moveTo>
                    <a:pt x="443094" y="46482"/>
                  </a:moveTo>
                  <a:lnTo>
                    <a:pt x="439800" y="46482"/>
                  </a:lnTo>
                  <a:lnTo>
                    <a:pt x="439800" y="57442"/>
                  </a:lnTo>
                  <a:lnTo>
                    <a:pt x="442984" y="57442"/>
                  </a:lnTo>
                  <a:lnTo>
                    <a:pt x="443094" y="46482"/>
                  </a:lnTo>
                  <a:close/>
                </a:path>
                <a:path w="455929" h="103504">
                  <a:moveTo>
                    <a:pt x="419547" y="45536"/>
                  </a:moveTo>
                  <a:lnTo>
                    <a:pt x="430405" y="51919"/>
                  </a:lnTo>
                  <a:lnTo>
                    <a:pt x="439800" y="46482"/>
                  </a:lnTo>
                  <a:lnTo>
                    <a:pt x="443094" y="46482"/>
                  </a:lnTo>
                  <a:lnTo>
                    <a:pt x="443102" y="45618"/>
                  </a:lnTo>
                  <a:lnTo>
                    <a:pt x="419547" y="45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694676" y="3582923"/>
              <a:ext cx="1905" cy="3122930"/>
            </a:xfrm>
            <a:custGeom>
              <a:avLst/>
              <a:gdLst/>
              <a:ahLst/>
              <a:cxnLst/>
              <a:rect l="l" t="t" r="r" b="b"/>
              <a:pathLst>
                <a:path w="1904" h="3122929">
                  <a:moveTo>
                    <a:pt x="1524" y="0"/>
                  </a:moveTo>
                  <a:lnTo>
                    <a:pt x="0" y="31226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25650" y="6704012"/>
              <a:ext cx="5669280" cy="1905"/>
            </a:xfrm>
            <a:custGeom>
              <a:avLst/>
              <a:gdLst/>
              <a:ahLst/>
              <a:cxnLst/>
              <a:rect l="l" t="t" r="r" b="b"/>
              <a:pathLst>
                <a:path w="5669280" h="1904">
                  <a:moveTo>
                    <a:pt x="5669026" y="158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027301" y="4511675"/>
              <a:ext cx="1905" cy="2193925"/>
            </a:xfrm>
            <a:custGeom>
              <a:avLst/>
              <a:gdLst/>
              <a:ahLst/>
              <a:cxnLst/>
              <a:rect l="l" t="t" r="r" b="b"/>
              <a:pathLst>
                <a:path w="1905" h="2193925">
                  <a:moveTo>
                    <a:pt x="1524" y="0"/>
                  </a:moveTo>
                  <a:lnTo>
                    <a:pt x="0" y="219392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2389251" y="4052823"/>
              <a:ext cx="1143000" cy="914400"/>
            </a:xfrm>
            <a:prstGeom prst="rect">
              <a:avLst/>
            </a:prstGeom>
            <a:ln w="12700">
              <a:solidFill>
                <a:srgbClr val="000000"/>
              </a:solidFill>
            </a:ln>
          </p:spPr>
          <p:txBody>
            <a:bodyPr vert="horz" wrap="square" lIns="0" tIns="188595" rIns="0" bIns="0" rtlCol="0">
              <a:spAutoFit/>
            </a:bodyPr>
            <a:lstStyle/>
            <a:p>
              <a:pPr marL="212090" marR="105410" indent="-99060">
                <a:lnSpc>
                  <a:spcPts val="2000"/>
                </a:lnSpc>
                <a:spcBef>
                  <a:spcPts val="1485"/>
                </a:spcBef>
              </a:pPr>
              <a:r>
                <a:rPr sz="1800" spc="-10" dirty="0">
                  <a:latin typeface="Calibri"/>
                  <a:cs typeface="Calibri"/>
                </a:rPr>
                <a:t>Processor  register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2022475" y="4459604"/>
              <a:ext cx="367030" cy="103505"/>
            </a:xfrm>
            <a:custGeom>
              <a:avLst/>
              <a:gdLst/>
              <a:ahLst/>
              <a:cxnLst/>
              <a:rect l="l" t="t" r="r" b="b"/>
              <a:pathLst>
                <a:path w="367030" h="103504">
                  <a:moveTo>
                    <a:pt x="330473" y="58309"/>
                  </a:moveTo>
                  <a:lnTo>
                    <a:pt x="274574" y="90678"/>
                  </a:lnTo>
                  <a:lnTo>
                    <a:pt x="271525" y="92329"/>
                  </a:lnTo>
                  <a:lnTo>
                    <a:pt x="270510" y="96266"/>
                  </a:lnTo>
                  <a:lnTo>
                    <a:pt x="272288" y="99314"/>
                  </a:lnTo>
                  <a:lnTo>
                    <a:pt x="273938" y="102362"/>
                  </a:lnTo>
                  <a:lnTo>
                    <a:pt x="277875" y="103378"/>
                  </a:lnTo>
                  <a:lnTo>
                    <a:pt x="355769" y="58420"/>
                  </a:lnTo>
                  <a:lnTo>
                    <a:pt x="330473" y="58309"/>
                  </a:lnTo>
                  <a:close/>
                </a:path>
                <a:path w="367030" h="103504">
                  <a:moveTo>
                    <a:pt x="341452" y="51953"/>
                  </a:moveTo>
                  <a:lnTo>
                    <a:pt x="330473" y="58309"/>
                  </a:lnTo>
                  <a:lnTo>
                    <a:pt x="354075" y="58420"/>
                  </a:lnTo>
                  <a:lnTo>
                    <a:pt x="354084" y="57531"/>
                  </a:lnTo>
                  <a:lnTo>
                    <a:pt x="350900" y="57531"/>
                  </a:lnTo>
                  <a:lnTo>
                    <a:pt x="341452" y="51953"/>
                  </a:lnTo>
                  <a:close/>
                </a:path>
                <a:path w="367030" h="103504">
                  <a:moveTo>
                    <a:pt x="278383" y="0"/>
                  </a:moveTo>
                  <a:lnTo>
                    <a:pt x="274447" y="1016"/>
                  </a:lnTo>
                  <a:lnTo>
                    <a:pt x="272669" y="4064"/>
                  </a:lnTo>
                  <a:lnTo>
                    <a:pt x="270891" y="6985"/>
                  </a:lnTo>
                  <a:lnTo>
                    <a:pt x="271906" y="10922"/>
                  </a:lnTo>
                  <a:lnTo>
                    <a:pt x="330707" y="45610"/>
                  </a:lnTo>
                  <a:lnTo>
                    <a:pt x="354202" y="45720"/>
                  </a:lnTo>
                  <a:lnTo>
                    <a:pt x="354075" y="58420"/>
                  </a:lnTo>
                  <a:lnTo>
                    <a:pt x="355769" y="58420"/>
                  </a:lnTo>
                  <a:lnTo>
                    <a:pt x="366775" y="52070"/>
                  </a:lnTo>
                  <a:lnTo>
                    <a:pt x="281305" y="1778"/>
                  </a:lnTo>
                  <a:lnTo>
                    <a:pt x="278383" y="0"/>
                  </a:lnTo>
                  <a:close/>
                </a:path>
                <a:path w="367030" h="103504">
                  <a:moveTo>
                    <a:pt x="0" y="44069"/>
                  </a:moveTo>
                  <a:lnTo>
                    <a:pt x="0" y="56769"/>
                  </a:lnTo>
                  <a:lnTo>
                    <a:pt x="330473" y="58309"/>
                  </a:lnTo>
                  <a:lnTo>
                    <a:pt x="341452" y="51953"/>
                  </a:lnTo>
                  <a:lnTo>
                    <a:pt x="330707" y="45610"/>
                  </a:lnTo>
                  <a:lnTo>
                    <a:pt x="0" y="44069"/>
                  </a:lnTo>
                  <a:close/>
                </a:path>
                <a:path w="367030" h="103504">
                  <a:moveTo>
                    <a:pt x="350900" y="46482"/>
                  </a:moveTo>
                  <a:lnTo>
                    <a:pt x="341452" y="51953"/>
                  </a:lnTo>
                  <a:lnTo>
                    <a:pt x="350900" y="57531"/>
                  </a:lnTo>
                  <a:lnTo>
                    <a:pt x="350900" y="46482"/>
                  </a:lnTo>
                  <a:close/>
                </a:path>
                <a:path w="367030" h="103504">
                  <a:moveTo>
                    <a:pt x="354195" y="46482"/>
                  </a:moveTo>
                  <a:lnTo>
                    <a:pt x="350900" y="46482"/>
                  </a:lnTo>
                  <a:lnTo>
                    <a:pt x="350900" y="57531"/>
                  </a:lnTo>
                  <a:lnTo>
                    <a:pt x="354084" y="57531"/>
                  </a:lnTo>
                  <a:lnTo>
                    <a:pt x="354195" y="46482"/>
                  </a:lnTo>
                  <a:close/>
                </a:path>
                <a:path w="367030" h="103504">
                  <a:moveTo>
                    <a:pt x="330707" y="45610"/>
                  </a:moveTo>
                  <a:lnTo>
                    <a:pt x="341452" y="51953"/>
                  </a:lnTo>
                  <a:lnTo>
                    <a:pt x="350900" y="46482"/>
                  </a:lnTo>
                  <a:lnTo>
                    <a:pt x="354195" y="46482"/>
                  </a:lnTo>
                  <a:lnTo>
                    <a:pt x="354202" y="45720"/>
                  </a:lnTo>
                  <a:lnTo>
                    <a:pt x="330707" y="4561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31996" y="4446015"/>
              <a:ext cx="657860" cy="103505"/>
            </a:xfrm>
            <a:custGeom>
              <a:avLst/>
              <a:gdLst/>
              <a:ahLst/>
              <a:cxnLst/>
              <a:rect l="l" t="t" r="r" b="b"/>
              <a:pathLst>
                <a:path w="657860" h="103504">
                  <a:moveTo>
                    <a:pt x="646464" y="43687"/>
                  </a:moveTo>
                  <a:lnTo>
                    <a:pt x="644651" y="43687"/>
                  </a:lnTo>
                  <a:lnTo>
                    <a:pt x="645032" y="56387"/>
                  </a:lnTo>
                  <a:lnTo>
                    <a:pt x="621536" y="56897"/>
                  </a:lnTo>
                  <a:lnTo>
                    <a:pt x="566292" y="90677"/>
                  </a:lnTo>
                  <a:lnTo>
                    <a:pt x="563372" y="92582"/>
                  </a:lnTo>
                  <a:lnTo>
                    <a:pt x="562355" y="96519"/>
                  </a:lnTo>
                  <a:lnTo>
                    <a:pt x="564261" y="99440"/>
                  </a:lnTo>
                  <a:lnTo>
                    <a:pt x="566038" y="102488"/>
                  </a:lnTo>
                  <a:lnTo>
                    <a:pt x="569976" y="103377"/>
                  </a:lnTo>
                  <a:lnTo>
                    <a:pt x="657478" y="49783"/>
                  </a:lnTo>
                  <a:lnTo>
                    <a:pt x="646464" y="43687"/>
                  </a:lnTo>
                  <a:close/>
                </a:path>
                <a:path w="657860" h="103504">
                  <a:moveTo>
                    <a:pt x="621153" y="44201"/>
                  </a:moveTo>
                  <a:lnTo>
                    <a:pt x="0" y="57784"/>
                  </a:lnTo>
                  <a:lnTo>
                    <a:pt x="380" y="70357"/>
                  </a:lnTo>
                  <a:lnTo>
                    <a:pt x="621536" y="56897"/>
                  </a:lnTo>
                  <a:lnTo>
                    <a:pt x="632236" y="50354"/>
                  </a:lnTo>
                  <a:lnTo>
                    <a:pt x="621153" y="44201"/>
                  </a:lnTo>
                  <a:close/>
                </a:path>
                <a:path w="657860" h="103504">
                  <a:moveTo>
                    <a:pt x="632236" y="50354"/>
                  </a:moveTo>
                  <a:lnTo>
                    <a:pt x="621536" y="56897"/>
                  </a:lnTo>
                  <a:lnTo>
                    <a:pt x="645032" y="56387"/>
                  </a:lnTo>
                  <a:lnTo>
                    <a:pt x="645010" y="55625"/>
                  </a:lnTo>
                  <a:lnTo>
                    <a:pt x="641730" y="55625"/>
                  </a:lnTo>
                  <a:lnTo>
                    <a:pt x="632236" y="50354"/>
                  </a:lnTo>
                  <a:close/>
                </a:path>
                <a:path w="657860" h="103504">
                  <a:moveTo>
                    <a:pt x="641476" y="44703"/>
                  </a:moveTo>
                  <a:lnTo>
                    <a:pt x="632236" y="50354"/>
                  </a:lnTo>
                  <a:lnTo>
                    <a:pt x="641730" y="55625"/>
                  </a:lnTo>
                  <a:lnTo>
                    <a:pt x="641476" y="44703"/>
                  </a:lnTo>
                  <a:close/>
                </a:path>
                <a:path w="657860" h="103504">
                  <a:moveTo>
                    <a:pt x="644682" y="44703"/>
                  </a:moveTo>
                  <a:lnTo>
                    <a:pt x="641476" y="44703"/>
                  </a:lnTo>
                  <a:lnTo>
                    <a:pt x="641730" y="55625"/>
                  </a:lnTo>
                  <a:lnTo>
                    <a:pt x="645010" y="55625"/>
                  </a:lnTo>
                  <a:lnTo>
                    <a:pt x="644682" y="44703"/>
                  </a:lnTo>
                  <a:close/>
                </a:path>
                <a:path w="657860" h="103504">
                  <a:moveTo>
                    <a:pt x="644651" y="43687"/>
                  </a:moveTo>
                  <a:lnTo>
                    <a:pt x="621153" y="44201"/>
                  </a:lnTo>
                  <a:lnTo>
                    <a:pt x="632236" y="50354"/>
                  </a:lnTo>
                  <a:lnTo>
                    <a:pt x="641476" y="44703"/>
                  </a:lnTo>
                  <a:lnTo>
                    <a:pt x="644682" y="44703"/>
                  </a:lnTo>
                  <a:lnTo>
                    <a:pt x="644651" y="43687"/>
                  </a:lnTo>
                  <a:close/>
                </a:path>
                <a:path w="657860" h="103504">
                  <a:moveTo>
                    <a:pt x="567689" y="0"/>
                  </a:moveTo>
                  <a:lnTo>
                    <a:pt x="563879" y="1142"/>
                  </a:lnTo>
                  <a:lnTo>
                    <a:pt x="562101" y="4190"/>
                  </a:lnTo>
                  <a:lnTo>
                    <a:pt x="560451" y="7238"/>
                  </a:lnTo>
                  <a:lnTo>
                    <a:pt x="561593" y="11175"/>
                  </a:lnTo>
                  <a:lnTo>
                    <a:pt x="564641" y="12826"/>
                  </a:lnTo>
                  <a:lnTo>
                    <a:pt x="621153" y="44201"/>
                  </a:lnTo>
                  <a:lnTo>
                    <a:pt x="644651" y="43687"/>
                  </a:lnTo>
                  <a:lnTo>
                    <a:pt x="646464" y="43687"/>
                  </a:lnTo>
                  <a:lnTo>
                    <a:pt x="570738" y="1777"/>
                  </a:lnTo>
                  <a:lnTo>
                    <a:pt x="5676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785873" y="4139565"/>
              <a:ext cx="610235" cy="104775"/>
            </a:xfrm>
            <a:custGeom>
              <a:avLst/>
              <a:gdLst/>
              <a:ahLst/>
              <a:cxnLst/>
              <a:rect l="l" t="t" r="r" b="b"/>
              <a:pathLst>
                <a:path w="610235" h="104775">
                  <a:moveTo>
                    <a:pt x="521207" y="1143"/>
                  </a:moveTo>
                  <a:lnTo>
                    <a:pt x="517270" y="2159"/>
                  </a:lnTo>
                  <a:lnTo>
                    <a:pt x="515493" y="5080"/>
                  </a:lnTo>
                  <a:lnTo>
                    <a:pt x="513714" y="8128"/>
                  </a:lnTo>
                  <a:lnTo>
                    <a:pt x="514731" y="12065"/>
                  </a:lnTo>
                  <a:lnTo>
                    <a:pt x="573587" y="46547"/>
                  </a:lnTo>
                  <a:lnTo>
                    <a:pt x="597153" y="46609"/>
                  </a:lnTo>
                  <a:lnTo>
                    <a:pt x="597026" y="59309"/>
                  </a:lnTo>
                  <a:lnTo>
                    <a:pt x="573454" y="59309"/>
                  </a:lnTo>
                  <a:lnTo>
                    <a:pt x="517525" y="91693"/>
                  </a:lnTo>
                  <a:lnTo>
                    <a:pt x="514603" y="93472"/>
                  </a:lnTo>
                  <a:lnTo>
                    <a:pt x="513461" y="97409"/>
                  </a:lnTo>
                  <a:lnTo>
                    <a:pt x="517017" y="103505"/>
                  </a:lnTo>
                  <a:lnTo>
                    <a:pt x="520953" y="104521"/>
                  </a:lnTo>
                  <a:lnTo>
                    <a:pt x="598794" y="59309"/>
                  </a:lnTo>
                  <a:lnTo>
                    <a:pt x="597026" y="59309"/>
                  </a:lnTo>
                  <a:lnTo>
                    <a:pt x="598899" y="59247"/>
                  </a:lnTo>
                  <a:lnTo>
                    <a:pt x="609726" y="52959"/>
                  </a:lnTo>
                  <a:lnTo>
                    <a:pt x="521207" y="1143"/>
                  </a:lnTo>
                  <a:close/>
                </a:path>
                <a:path w="610235" h="104775">
                  <a:moveTo>
                    <a:pt x="88773" y="0"/>
                  </a:moveTo>
                  <a:lnTo>
                    <a:pt x="0" y="51435"/>
                  </a:lnTo>
                  <a:lnTo>
                    <a:pt x="88518" y="103378"/>
                  </a:lnTo>
                  <a:lnTo>
                    <a:pt x="92456" y="102362"/>
                  </a:lnTo>
                  <a:lnTo>
                    <a:pt x="96012" y="96266"/>
                  </a:lnTo>
                  <a:lnTo>
                    <a:pt x="94995" y="92456"/>
                  </a:lnTo>
                  <a:lnTo>
                    <a:pt x="36083" y="57846"/>
                  </a:lnTo>
                  <a:lnTo>
                    <a:pt x="12573" y="57785"/>
                  </a:lnTo>
                  <a:lnTo>
                    <a:pt x="12700" y="45085"/>
                  </a:lnTo>
                  <a:lnTo>
                    <a:pt x="36234" y="45085"/>
                  </a:lnTo>
                  <a:lnTo>
                    <a:pt x="95123" y="10922"/>
                  </a:lnTo>
                  <a:lnTo>
                    <a:pt x="96265" y="7112"/>
                  </a:lnTo>
                  <a:lnTo>
                    <a:pt x="92709" y="1016"/>
                  </a:lnTo>
                  <a:lnTo>
                    <a:pt x="88773" y="0"/>
                  </a:lnTo>
                  <a:close/>
                </a:path>
                <a:path w="610235" h="104775">
                  <a:moveTo>
                    <a:pt x="584476" y="52926"/>
                  </a:moveTo>
                  <a:lnTo>
                    <a:pt x="573559" y="59247"/>
                  </a:lnTo>
                  <a:lnTo>
                    <a:pt x="597026" y="59309"/>
                  </a:lnTo>
                  <a:lnTo>
                    <a:pt x="597035" y="58420"/>
                  </a:lnTo>
                  <a:lnTo>
                    <a:pt x="593851" y="58420"/>
                  </a:lnTo>
                  <a:lnTo>
                    <a:pt x="584476" y="52926"/>
                  </a:lnTo>
                  <a:close/>
                </a:path>
                <a:path w="610235" h="104775">
                  <a:moveTo>
                    <a:pt x="36128" y="45146"/>
                  </a:moveTo>
                  <a:lnTo>
                    <a:pt x="25229" y="51469"/>
                  </a:lnTo>
                  <a:lnTo>
                    <a:pt x="36083" y="57846"/>
                  </a:lnTo>
                  <a:lnTo>
                    <a:pt x="573559" y="59247"/>
                  </a:lnTo>
                  <a:lnTo>
                    <a:pt x="584476" y="52926"/>
                  </a:lnTo>
                  <a:lnTo>
                    <a:pt x="573587" y="46547"/>
                  </a:lnTo>
                  <a:lnTo>
                    <a:pt x="36128" y="45146"/>
                  </a:lnTo>
                  <a:close/>
                </a:path>
                <a:path w="610235" h="104775">
                  <a:moveTo>
                    <a:pt x="593851" y="47498"/>
                  </a:moveTo>
                  <a:lnTo>
                    <a:pt x="584476" y="52926"/>
                  </a:lnTo>
                  <a:lnTo>
                    <a:pt x="593851" y="58420"/>
                  </a:lnTo>
                  <a:lnTo>
                    <a:pt x="593851" y="47498"/>
                  </a:lnTo>
                  <a:close/>
                </a:path>
                <a:path w="610235" h="104775">
                  <a:moveTo>
                    <a:pt x="597145" y="47498"/>
                  </a:moveTo>
                  <a:lnTo>
                    <a:pt x="593851" y="47498"/>
                  </a:lnTo>
                  <a:lnTo>
                    <a:pt x="593851" y="58420"/>
                  </a:lnTo>
                  <a:lnTo>
                    <a:pt x="597035" y="58420"/>
                  </a:lnTo>
                  <a:lnTo>
                    <a:pt x="597145" y="47498"/>
                  </a:lnTo>
                  <a:close/>
                </a:path>
                <a:path w="610235" h="104775">
                  <a:moveTo>
                    <a:pt x="12700" y="45085"/>
                  </a:moveTo>
                  <a:lnTo>
                    <a:pt x="12573" y="57785"/>
                  </a:lnTo>
                  <a:lnTo>
                    <a:pt x="36083" y="57846"/>
                  </a:lnTo>
                  <a:lnTo>
                    <a:pt x="34466" y="56896"/>
                  </a:lnTo>
                  <a:lnTo>
                    <a:pt x="15875" y="56896"/>
                  </a:lnTo>
                  <a:lnTo>
                    <a:pt x="15875" y="45974"/>
                  </a:lnTo>
                  <a:lnTo>
                    <a:pt x="34701" y="45974"/>
                  </a:lnTo>
                  <a:lnTo>
                    <a:pt x="36128" y="45146"/>
                  </a:lnTo>
                  <a:lnTo>
                    <a:pt x="12700" y="45085"/>
                  </a:lnTo>
                  <a:close/>
                </a:path>
                <a:path w="610235" h="104775">
                  <a:moveTo>
                    <a:pt x="15875" y="45974"/>
                  </a:moveTo>
                  <a:lnTo>
                    <a:pt x="15875" y="56896"/>
                  </a:lnTo>
                  <a:lnTo>
                    <a:pt x="25229" y="51469"/>
                  </a:lnTo>
                  <a:lnTo>
                    <a:pt x="15875" y="45974"/>
                  </a:lnTo>
                  <a:close/>
                </a:path>
                <a:path w="610235" h="104775">
                  <a:moveTo>
                    <a:pt x="25229" y="51469"/>
                  </a:moveTo>
                  <a:lnTo>
                    <a:pt x="15875" y="56896"/>
                  </a:lnTo>
                  <a:lnTo>
                    <a:pt x="34466" y="56896"/>
                  </a:lnTo>
                  <a:lnTo>
                    <a:pt x="25229" y="51469"/>
                  </a:lnTo>
                  <a:close/>
                </a:path>
                <a:path w="610235" h="104775">
                  <a:moveTo>
                    <a:pt x="573587" y="46547"/>
                  </a:moveTo>
                  <a:lnTo>
                    <a:pt x="584476" y="52926"/>
                  </a:lnTo>
                  <a:lnTo>
                    <a:pt x="593851" y="47498"/>
                  </a:lnTo>
                  <a:lnTo>
                    <a:pt x="597145" y="47498"/>
                  </a:lnTo>
                  <a:lnTo>
                    <a:pt x="597153" y="46609"/>
                  </a:lnTo>
                  <a:lnTo>
                    <a:pt x="573587" y="46547"/>
                  </a:lnTo>
                  <a:close/>
                </a:path>
                <a:path w="610235" h="104775">
                  <a:moveTo>
                    <a:pt x="34701" y="45974"/>
                  </a:moveTo>
                  <a:lnTo>
                    <a:pt x="15875" y="45974"/>
                  </a:lnTo>
                  <a:lnTo>
                    <a:pt x="25229" y="51469"/>
                  </a:lnTo>
                  <a:lnTo>
                    <a:pt x="34701" y="45974"/>
                  </a:lnTo>
                  <a:close/>
                </a:path>
                <a:path w="610235" h="104775">
                  <a:moveTo>
                    <a:pt x="36234" y="45085"/>
                  </a:moveTo>
                  <a:lnTo>
                    <a:pt x="12700" y="45085"/>
                  </a:lnTo>
                  <a:lnTo>
                    <a:pt x="36128" y="451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859942" y="4092447"/>
              <a:ext cx="841375" cy="22542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400" spc="-55" dirty="0">
                  <a:latin typeface="Times New Roman"/>
                  <a:cs typeface="Times New Roman"/>
                </a:rPr>
                <a:t>To</a:t>
              </a:r>
              <a:r>
                <a:rPr sz="1400" spc="-95" dirty="0">
                  <a:latin typeface="Times New Roman"/>
                  <a:cs typeface="Times New Roman"/>
                </a:rPr>
                <a:t> </a:t>
              </a:r>
              <a:r>
                <a:rPr sz="1400" spc="-10" dirty="0">
                  <a:latin typeface="Times New Roman"/>
                  <a:cs typeface="Times New Roman"/>
                </a:rPr>
                <a:t>memory</a:t>
              </a:r>
              <a:endParaRPr sz="140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747395"/>
            <a:ext cx="8683625" cy="5805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Calibri"/>
                <a:cs typeface="Calibri"/>
              </a:rPr>
              <a:t>Flynn’s </a:t>
            </a:r>
            <a:r>
              <a:rPr sz="2000" spc="-5" dirty="0">
                <a:latin typeface="Calibri"/>
                <a:cs typeface="Calibri"/>
              </a:rPr>
              <a:t>classification divides </a:t>
            </a:r>
            <a:r>
              <a:rPr sz="2000" spc="-10" dirty="0">
                <a:latin typeface="Calibri"/>
                <a:cs typeface="Calibri"/>
              </a:rPr>
              <a:t>computers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to four </a:t>
            </a:r>
            <a:r>
              <a:rPr sz="2000" dirty="0">
                <a:latin typeface="Calibri"/>
                <a:cs typeface="Calibri"/>
              </a:rPr>
              <a:t>major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groups: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Single Instruction </a:t>
            </a:r>
            <a:r>
              <a:rPr sz="1800" spc="-10" dirty="0">
                <a:latin typeface="Calibri"/>
                <a:cs typeface="Calibri"/>
              </a:rPr>
              <a:t>stream, </a:t>
            </a:r>
            <a:r>
              <a:rPr sz="1800" spc="-5" dirty="0">
                <a:latin typeface="Calibri"/>
                <a:cs typeface="Calibri"/>
              </a:rPr>
              <a:t>Single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stream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b="1" spc="-5" dirty="0">
                <a:solidFill>
                  <a:srgbClr val="622422"/>
                </a:solidFill>
                <a:latin typeface="Calibri"/>
                <a:cs typeface="Calibri"/>
              </a:rPr>
              <a:t>SISD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Single Instruction </a:t>
            </a:r>
            <a:r>
              <a:rPr sz="1800" spc="-10" dirty="0">
                <a:latin typeface="Calibri"/>
                <a:cs typeface="Calibri"/>
              </a:rPr>
              <a:t>stream, </a:t>
            </a:r>
            <a:r>
              <a:rPr sz="1800" spc="-5" dirty="0">
                <a:latin typeface="Calibri"/>
                <a:cs typeface="Calibri"/>
              </a:rPr>
              <a:t>Multiple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stream</a:t>
            </a:r>
            <a:r>
              <a:rPr sz="1800" spc="7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SIMD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Multiple Instruction </a:t>
            </a:r>
            <a:r>
              <a:rPr sz="1800" spc="-10" dirty="0">
                <a:latin typeface="Calibri"/>
                <a:cs typeface="Calibri"/>
              </a:rPr>
              <a:t>stream, </a:t>
            </a:r>
            <a:r>
              <a:rPr sz="1800" spc="-5" dirty="0">
                <a:latin typeface="Calibri"/>
                <a:cs typeface="Calibri"/>
              </a:rPr>
              <a:t>Single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stream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b="1" spc="-5" dirty="0">
                <a:solidFill>
                  <a:srgbClr val="6F2F9F"/>
                </a:solidFill>
                <a:latin typeface="Calibri"/>
                <a:cs typeface="Calibri"/>
              </a:rPr>
              <a:t>MISD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Multiple Instruction </a:t>
            </a:r>
            <a:r>
              <a:rPr sz="1800" spc="-10" dirty="0">
                <a:latin typeface="Calibri"/>
                <a:cs typeface="Calibri"/>
              </a:rPr>
              <a:t>stream, </a:t>
            </a:r>
            <a:r>
              <a:rPr sz="1800" spc="-5" dirty="0">
                <a:latin typeface="Calibri"/>
                <a:cs typeface="Calibri"/>
              </a:rPr>
              <a:t>Multiple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stream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MIMD</a:t>
            </a:r>
            <a:r>
              <a:rPr sz="1800" spc="-5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280"/>
              </a:lnSpc>
              <a:spcBef>
                <a:spcPts val="2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SISD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represents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the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organization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of single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computer containing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a </a:t>
            </a:r>
            <a:r>
              <a:rPr sz="2000" b="1" spc="-15" dirty="0">
                <a:solidFill>
                  <a:srgbClr val="622422"/>
                </a:solidFill>
                <a:latin typeface="Calibri"/>
                <a:cs typeface="Calibri"/>
              </a:rPr>
              <a:t>control   </a:t>
            </a:r>
            <a:r>
              <a:rPr sz="2000" b="1" spc="9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unit,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280"/>
              </a:lnSpc>
            </a:pP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a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processor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unit, and a memory</a:t>
            </a:r>
            <a:r>
              <a:rPr sz="2000" b="1" spc="-10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unit.</a:t>
            </a:r>
            <a:endParaRPr sz="2000">
              <a:latin typeface="Calibri"/>
              <a:cs typeface="Calibri"/>
            </a:endParaRPr>
          </a:p>
          <a:p>
            <a:pPr marL="355600" marR="8255" indent="-342900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Instructions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are </a:t>
            </a:r>
            <a:r>
              <a:rPr sz="2000" b="1" spc="-15" dirty="0">
                <a:solidFill>
                  <a:srgbClr val="622422"/>
                </a:solidFill>
                <a:latin typeface="Calibri"/>
                <a:cs typeface="Calibri"/>
              </a:rPr>
              <a:t>executed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sequentially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and the </a:t>
            </a:r>
            <a:r>
              <a:rPr sz="2000" b="1" spc="-20" dirty="0">
                <a:solidFill>
                  <a:srgbClr val="622422"/>
                </a:solidFill>
                <a:latin typeface="Calibri"/>
                <a:cs typeface="Calibri"/>
              </a:rPr>
              <a:t>system </a:t>
            </a:r>
            <a:r>
              <a:rPr sz="2000" b="1" spc="-15" dirty="0">
                <a:solidFill>
                  <a:srgbClr val="622422"/>
                </a:solidFill>
                <a:latin typeface="Calibri"/>
                <a:cs typeface="Calibri"/>
              </a:rPr>
              <a:t>may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or </a:t>
            </a:r>
            <a:r>
              <a:rPr sz="2000" b="1" spc="-15" dirty="0">
                <a:solidFill>
                  <a:srgbClr val="622422"/>
                </a:solidFill>
                <a:latin typeface="Calibri"/>
                <a:cs typeface="Calibri"/>
              </a:rPr>
              <a:t>may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not </a:t>
            </a:r>
            <a:r>
              <a:rPr sz="2000" b="1" spc="-15" dirty="0">
                <a:solidFill>
                  <a:srgbClr val="622422"/>
                </a:solidFill>
                <a:latin typeface="Calibri"/>
                <a:cs typeface="Calibri"/>
              </a:rPr>
              <a:t>have 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internal parallel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processing</a:t>
            </a:r>
            <a:r>
              <a:rPr sz="2000" b="1" spc="1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capabilities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ts val="2280"/>
              </a:lnSpc>
              <a:spcBef>
                <a:spcPts val="20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15" dirty="0">
                <a:solidFill>
                  <a:srgbClr val="622422"/>
                </a:solidFill>
                <a:latin typeface="Calibri"/>
                <a:cs typeface="Calibri"/>
              </a:rPr>
              <a:t>Parallel</a:t>
            </a:r>
            <a:r>
              <a:rPr sz="2000" b="1" spc="22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processing</a:t>
            </a:r>
            <a:r>
              <a:rPr sz="2000" b="1" spc="22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in</a:t>
            </a:r>
            <a:r>
              <a:rPr sz="2000" b="1" spc="22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this</a:t>
            </a:r>
            <a:r>
              <a:rPr sz="2000" b="1" spc="22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case</a:t>
            </a:r>
            <a:r>
              <a:rPr sz="2000" b="1" spc="22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is</a:t>
            </a:r>
            <a:r>
              <a:rPr sz="2000" b="1" spc="229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22422"/>
                </a:solidFill>
                <a:latin typeface="Calibri"/>
                <a:cs typeface="Calibri"/>
              </a:rPr>
              <a:t>achieved</a:t>
            </a:r>
            <a:r>
              <a:rPr sz="2000" b="1" spc="23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by</a:t>
            </a:r>
            <a:r>
              <a:rPr sz="2000" b="1" spc="21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pipeline</a:t>
            </a:r>
            <a:r>
              <a:rPr sz="2000" b="1" spc="22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processing</a:t>
            </a:r>
            <a:r>
              <a:rPr sz="2000" b="1" spc="225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or</a:t>
            </a:r>
            <a:r>
              <a:rPr sz="2000" b="1" spc="21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multiple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ts val="2280"/>
              </a:lnSpc>
            </a:pPr>
            <a:r>
              <a:rPr sz="2000" b="1" spc="-5" dirty="0">
                <a:solidFill>
                  <a:srgbClr val="622422"/>
                </a:solidFill>
                <a:latin typeface="Calibri"/>
                <a:cs typeface="Calibri"/>
              </a:rPr>
              <a:t>functional</a:t>
            </a:r>
            <a:r>
              <a:rPr sz="2000" b="1" spc="-80" dirty="0">
                <a:solidFill>
                  <a:srgbClr val="622422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622422"/>
                </a:solidFill>
                <a:latin typeface="Calibri"/>
                <a:cs typeface="Calibri"/>
              </a:rPr>
              <a:t>units.</a:t>
            </a:r>
            <a:endParaRPr sz="2000">
              <a:latin typeface="Calibri"/>
              <a:cs typeface="Calibri"/>
            </a:endParaRPr>
          </a:p>
          <a:p>
            <a:pPr marL="355600" marR="6350" indent="-342900">
              <a:lnSpc>
                <a:spcPts val="216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SIMD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represents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an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organization that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includes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many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processing units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under  the supervision of a common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control</a:t>
            </a:r>
            <a:r>
              <a:rPr sz="2000" b="1" spc="-1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unit.</a:t>
            </a:r>
            <a:endParaRPr sz="2000">
              <a:latin typeface="Calibri"/>
              <a:cs typeface="Calibri"/>
            </a:endParaRPr>
          </a:p>
          <a:p>
            <a:pPr marL="355600" marR="8255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All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processors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receive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same instruction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from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control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units but 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operate 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on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different items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of</a:t>
            </a:r>
            <a:r>
              <a:rPr sz="2000" b="1" spc="-6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data.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892175" algn="l"/>
                <a:tab pos="1753235" algn="l"/>
                <a:tab pos="2789555" algn="l"/>
                <a:tab pos="3357879" algn="l"/>
                <a:tab pos="4033520" algn="l"/>
                <a:tab pos="4963160" algn="l"/>
                <a:tab pos="5988685" algn="l"/>
                <a:tab pos="7044055" algn="l"/>
                <a:tab pos="7426325" algn="l"/>
                <a:tab pos="8006715" algn="l"/>
                <a:tab pos="8302625" algn="l"/>
              </a:tabLst>
            </a:pP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The	s</a:t>
            </a:r>
            <a:r>
              <a:rPr sz="2000" b="1" spc="5" dirty="0">
                <a:solidFill>
                  <a:srgbClr val="00AF50"/>
                </a:solidFill>
                <a:latin typeface="Calibri"/>
                <a:cs typeface="Calibri"/>
              </a:rPr>
              <a:t>h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b="1" spc="-35" dirty="0">
                <a:solidFill>
                  <a:srgbClr val="00AF50"/>
                </a:solidFill>
                <a:latin typeface="Calibri"/>
                <a:cs typeface="Calibri"/>
              </a:rPr>
              <a:t>r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d	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mem</a:t>
            </a:r>
            <a:r>
              <a:rPr sz="2000" b="1" spc="5" dirty="0">
                <a:solidFill>
                  <a:srgbClr val="00AF50"/>
                </a:solidFill>
                <a:latin typeface="Calibri"/>
                <a:cs typeface="Calibri"/>
              </a:rPr>
              <a:t>or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y	unit	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mu</a:t>
            </a:r>
            <a:r>
              <a:rPr sz="2000" b="1" spc="-25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	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2000" b="1" spc="-30" dirty="0">
                <a:solidFill>
                  <a:srgbClr val="00AF50"/>
                </a:solidFill>
                <a:latin typeface="Calibri"/>
                <a:cs typeface="Calibri"/>
              </a:rPr>
              <a:t>n</a:t>
            </a:r>
            <a:r>
              <a:rPr sz="2000" b="1" spc="-2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b="1" spc="-20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n	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u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l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ple	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m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odules	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o	t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h</a:t>
            </a:r>
            <a:r>
              <a:rPr sz="2000" b="1" spc="-30" dirty="0">
                <a:solidFill>
                  <a:srgbClr val="00AF50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	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	</a:t>
            </a:r>
            <a:r>
              <a:rPr sz="2000" b="1" spc="-15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an 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communicate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with all </a:t>
            </a: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the </a:t>
            </a:r>
            <a:r>
              <a:rPr sz="2000" b="1" spc="-5" dirty="0">
                <a:solidFill>
                  <a:srgbClr val="00AF50"/>
                </a:solidFill>
                <a:latin typeface="Calibri"/>
                <a:cs typeface="Calibri"/>
              </a:rPr>
              <a:t>processors</a:t>
            </a:r>
            <a:r>
              <a:rPr sz="2000" b="1" spc="-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simultaneously.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6F2F9F"/>
                </a:solidFill>
                <a:latin typeface="Calibri"/>
                <a:cs typeface="Calibri"/>
              </a:rPr>
              <a:t>MISD </a:t>
            </a:r>
            <a:r>
              <a:rPr sz="2000" b="1" spc="-10" dirty="0">
                <a:solidFill>
                  <a:srgbClr val="6F2F9F"/>
                </a:solidFill>
                <a:latin typeface="Calibri"/>
                <a:cs typeface="Calibri"/>
              </a:rPr>
              <a:t>structure </a:t>
            </a:r>
            <a:r>
              <a:rPr sz="2000" b="1" spc="-5" dirty="0">
                <a:solidFill>
                  <a:srgbClr val="6F2F9F"/>
                </a:solidFill>
                <a:latin typeface="Calibri"/>
                <a:cs typeface="Calibri"/>
              </a:rPr>
              <a:t>is only </a:t>
            </a:r>
            <a:r>
              <a:rPr sz="2000" b="1" dirty="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sz="2000" b="1" spc="-5" dirty="0">
                <a:solidFill>
                  <a:srgbClr val="6F2F9F"/>
                </a:solidFill>
                <a:latin typeface="Calibri"/>
                <a:cs typeface="Calibri"/>
              </a:rPr>
              <a:t>theoretical </a:t>
            </a:r>
            <a:r>
              <a:rPr sz="2000" b="1" spc="-15" dirty="0">
                <a:solidFill>
                  <a:srgbClr val="6F2F9F"/>
                </a:solidFill>
                <a:latin typeface="Calibri"/>
                <a:cs typeface="Calibri"/>
              </a:rPr>
              <a:t>interest </a:t>
            </a:r>
            <a:r>
              <a:rPr sz="2000" b="1" dirty="0">
                <a:solidFill>
                  <a:srgbClr val="6F2F9F"/>
                </a:solidFill>
                <a:latin typeface="Calibri"/>
                <a:cs typeface="Calibri"/>
              </a:rPr>
              <a:t>since </a:t>
            </a:r>
            <a:r>
              <a:rPr sz="2000" b="1" spc="-5" dirty="0">
                <a:solidFill>
                  <a:srgbClr val="6F2F9F"/>
                </a:solidFill>
                <a:latin typeface="Calibri"/>
                <a:cs typeface="Calibri"/>
              </a:rPr>
              <a:t>no </a:t>
            </a:r>
            <a:r>
              <a:rPr sz="2000" b="1" spc="-10" dirty="0">
                <a:solidFill>
                  <a:srgbClr val="6F2F9F"/>
                </a:solidFill>
                <a:latin typeface="Calibri"/>
                <a:cs typeface="Calibri"/>
              </a:rPr>
              <a:t>practical </a:t>
            </a:r>
            <a:r>
              <a:rPr sz="2000" b="1" spc="-20" dirty="0">
                <a:solidFill>
                  <a:srgbClr val="6F2F9F"/>
                </a:solidFill>
                <a:latin typeface="Calibri"/>
                <a:cs typeface="Calibri"/>
              </a:rPr>
              <a:t>system </a:t>
            </a:r>
            <a:r>
              <a:rPr sz="2000" b="1" dirty="0">
                <a:solidFill>
                  <a:srgbClr val="6F2F9F"/>
                </a:solidFill>
                <a:latin typeface="Calibri"/>
                <a:cs typeface="Calibri"/>
              </a:rPr>
              <a:t>has  been </a:t>
            </a:r>
            <a:r>
              <a:rPr sz="2000" b="1" spc="-5" dirty="0">
                <a:solidFill>
                  <a:srgbClr val="6F2F9F"/>
                </a:solidFill>
                <a:latin typeface="Calibri"/>
                <a:cs typeface="Calibri"/>
              </a:rPr>
              <a:t>constructed </a:t>
            </a:r>
            <a:r>
              <a:rPr sz="2000" b="1" dirty="0">
                <a:solidFill>
                  <a:srgbClr val="6F2F9F"/>
                </a:solidFill>
                <a:latin typeface="Calibri"/>
                <a:cs typeface="Calibri"/>
              </a:rPr>
              <a:t>using this</a:t>
            </a:r>
            <a:r>
              <a:rPr sz="2000" b="1" spc="-10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6F2F9F"/>
                </a:solidFill>
                <a:latin typeface="Calibri"/>
                <a:cs typeface="Calibri"/>
              </a:rPr>
              <a:t>organization.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8548" y="85188"/>
            <a:ext cx="340614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6385" algn="l"/>
              </a:tabLst>
            </a:pPr>
            <a:r>
              <a:rPr spc="-30" dirty="0"/>
              <a:t>PARALLEL	</a:t>
            </a:r>
            <a:r>
              <a:rPr spc="-15" dirty="0"/>
              <a:t>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31140" y="918209"/>
            <a:ext cx="8682990" cy="5253991"/>
            <a:chOff x="231140" y="639317"/>
            <a:chExt cx="8682990" cy="5253991"/>
          </a:xfrm>
        </p:grpSpPr>
        <p:sp>
          <p:nvSpPr>
            <p:cNvPr id="2" name="object 2"/>
            <p:cNvSpPr txBox="1"/>
            <p:nvPr/>
          </p:nvSpPr>
          <p:spPr>
            <a:xfrm>
              <a:off x="231140" y="639317"/>
              <a:ext cx="8682990" cy="39630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355600" indent="-342900">
                <a:lnSpc>
                  <a:spcPct val="100000"/>
                </a:lnSpc>
                <a:buFont typeface="Arial"/>
                <a:buChar char="•"/>
                <a:tabLst>
                  <a:tab pos="354965" algn="l"/>
                  <a:tab pos="355600" algn="l"/>
                </a:tabLst>
              </a:pPr>
              <a:r>
                <a:rPr sz="2000" b="1" dirty="0">
                  <a:solidFill>
                    <a:srgbClr val="001F5F"/>
                  </a:solidFill>
                  <a:latin typeface="Calibri"/>
                  <a:cs typeface="Calibri"/>
                </a:rPr>
                <a:t>MIMD </a:t>
              </a:r>
              <a:r>
                <a:rPr sz="2000" b="1" spc="-10" dirty="0">
                  <a:solidFill>
                    <a:srgbClr val="001F5F"/>
                  </a:solidFill>
                  <a:latin typeface="Calibri"/>
                  <a:cs typeface="Calibri"/>
                </a:rPr>
                <a:t>organization </a:t>
              </a:r>
              <a:r>
                <a:rPr sz="2000" b="1" spc="-20" dirty="0">
                  <a:solidFill>
                    <a:srgbClr val="001F5F"/>
                  </a:solidFill>
                  <a:latin typeface="Calibri"/>
                  <a:cs typeface="Calibri"/>
                </a:rPr>
                <a:t>refers </a:t>
              </a:r>
              <a:r>
                <a:rPr sz="2000" b="1" spc="-10" dirty="0">
                  <a:solidFill>
                    <a:srgbClr val="001F5F"/>
                  </a:solidFill>
                  <a:latin typeface="Calibri"/>
                  <a:cs typeface="Calibri"/>
                </a:rPr>
                <a:t>to </a:t>
              </a:r>
              <a:r>
                <a:rPr sz="2000" b="1" dirty="0">
                  <a:solidFill>
                    <a:srgbClr val="001F5F"/>
                  </a:solidFill>
                  <a:latin typeface="Calibri"/>
                  <a:cs typeface="Calibri"/>
                </a:rPr>
                <a:t>a </a:t>
              </a:r>
              <a:r>
                <a:rPr sz="2000" b="1" spc="-5" dirty="0">
                  <a:solidFill>
                    <a:srgbClr val="001F5F"/>
                  </a:solidFill>
                  <a:latin typeface="Calibri"/>
                  <a:cs typeface="Calibri"/>
                </a:rPr>
                <a:t>computer </a:t>
              </a:r>
              <a:r>
                <a:rPr sz="2000" b="1" spc="-15" dirty="0">
                  <a:solidFill>
                    <a:srgbClr val="001F5F"/>
                  </a:solidFill>
                  <a:latin typeface="Calibri"/>
                  <a:cs typeface="Calibri"/>
                </a:rPr>
                <a:t>system </a:t>
              </a:r>
              <a:r>
                <a:rPr sz="2000" b="1" spc="-5" dirty="0">
                  <a:solidFill>
                    <a:srgbClr val="001F5F"/>
                  </a:solidFill>
                  <a:latin typeface="Calibri"/>
                  <a:cs typeface="Calibri"/>
                </a:rPr>
                <a:t>capable </a:t>
              </a:r>
              <a:r>
                <a:rPr sz="2000" b="1" dirty="0">
                  <a:solidFill>
                    <a:srgbClr val="001F5F"/>
                  </a:solidFill>
                  <a:latin typeface="Calibri"/>
                  <a:cs typeface="Calibri"/>
                </a:rPr>
                <a:t>of </a:t>
              </a:r>
              <a:r>
                <a:rPr sz="2000" b="1" spc="-5" dirty="0">
                  <a:solidFill>
                    <a:srgbClr val="001F5F"/>
                  </a:solidFill>
                  <a:latin typeface="Calibri"/>
                  <a:cs typeface="Calibri"/>
                </a:rPr>
                <a:t>processing  </a:t>
              </a:r>
              <a:r>
                <a:rPr sz="2000" b="1" spc="265" dirty="0">
                  <a:solidFill>
                    <a:srgbClr val="001F5F"/>
                  </a:solidFill>
                  <a:latin typeface="Calibri"/>
                  <a:cs typeface="Calibri"/>
                </a:rPr>
                <a:t> </a:t>
              </a:r>
              <a:r>
                <a:rPr sz="2000" b="1" spc="-15" dirty="0">
                  <a:solidFill>
                    <a:srgbClr val="001F5F"/>
                  </a:solidFill>
                  <a:latin typeface="Calibri"/>
                  <a:cs typeface="Calibri"/>
                </a:rPr>
                <a:t>several</a:t>
              </a:r>
              <a:endParaRPr sz="2000">
                <a:latin typeface="Calibri"/>
                <a:cs typeface="Calibri"/>
              </a:endParaRPr>
            </a:p>
            <a:p>
              <a:pPr marL="355600">
                <a:lnSpc>
                  <a:spcPct val="100000"/>
                </a:lnSpc>
              </a:pPr>
              <a:r>
                <a:rPr sz="2000" b="1" spc="-10" dirty="0">
                  <a:solidFill>
                    <a:srgbClr val="001F5F"/>
                  </a:solidFill>
                  <a:latin typeface="Calibri"/>
                  <a:cs typeface="Calibri"/>
                </a:rPr>
                <a:t>programs </a:t>
              </a:r>
              <a:r>
                <a:rPr sz="2000" b="1" spc="-15" dirty="0">
                  <a:solidFill>
                    <a:srgbClr val="001F5F"/>
                  </a:solidFill>
                  <a:latin typeface="Calibri"/>
                  <a:cs typeface="Calibri"/>
                </a:rPr>
                <a:t>at </a:t>
              </a:r>
              <a:r>
                <a:rPr sz="2000" b="1" dirty="0">
                  <a:solidFill>
                    <a:srgbClr val="001F5F"/>
                  </a:solidFill>
                  <a:latin typeface="Calibri"/>
                  <a:cs typeface="Calibri"/>
                </a:rPr>
                <a:t>the same</a:t>
              </a:r>
              <a:r>
                <a:rPr sz="2000" b="1" spc="-65" dirty="0">
                  <a:solidFill>
                    <a:srgbClr val="001F5F"/>
                  </a:solidFill>
                  <a:latin typeface="Calibri"/>
                  <a:cs typeface="Calibri"/>
                </a:rPr>
                <a:t> </a:t>
              </a:r>
              <a:r>
                <a:rPr sz="2000" b="1" dirty="0">
                  <a:solidFill>
                    <a:srgbClr val="001F5F"/>
                  </a:solidFill>
                  <a:latin typeface="Calibri"/>
                  <a:cs typeface="Calibri"/>
                </a:rPr>
                <a:t>time.</a:t>
              </a:r>
              <a:endParaRPr sz="2000">
                <a:latin typeface="Calibri"/>
                <a:cs typeface="Calibri"/>
              </a:endParaRPr>
            </a:p>
            <a:p>
              <a:pPr marL="355600" marR="5080" indent="-342900" algn="just">
                <a:lnSpc>
                  <a:spcPct val="100000"/>
                </a:lnSpc>
                <a:spcBef>
                  <a:spcPts val="48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sz="2000" b="1" spc="-10" dirty="0">
                  <a:solidFill>
                    <a:srgbClr val="001F5F"/>
                  </a:solidFill>
                  <a:latin typeface="Calibri"/>
                  <a:cs typeface="Calibri"/>
                </a:rPr>
                <a:t>Most </a:t>
              </a:r>
              <a:r>
                <a:rPr sz="2000" b="1" spc="-5" dirty="0">
                  <a:solidFill>
                    <a:srgbClr val="001F5F"/>
                  </a:solidFill>
                  <a:latin typeface="Calibri"/>
                  <a:cs typeface="Calibri"/>
                </a:rPr>
                <a:t>mutiprocessor and </a:t>
              </a:r>
              <a:r>
                <a:rPr sz="2000" b="1" spc="-10" dirty="0">
                  <a:solidFill>
                    <a:srgbClr val="001F5F"/>
                  </a:solidFill>
                  <a:latin typeface="Calibri"/>
                  <a:cs typeface="Calibri"/>
                </a:rPr>
                <a:t>multicomputer </a:t>
              </a:r>
              <a:r>
                <a:rPr sz="2000" b="1" spc="-15" dirty="0">
                  <a:solidFill>
                    <a:srgbClr val="001F5F"/>
                  </a:solidFill>
                  <a:latin typeface="Calibri"/>
                  <a:cs typeface="Calibri"/>
                </a:rPr>
                <a:t>systems </a:t>
              </a:r>
              <a:r>
                <a:rPr sz="2000" b="1" spc="-5" dirty="0">
                  <a:solidFill>
                    <a:srgbClr val="001F5F"/>
                  </a:solidFill>
                  <a:latin typeface="Calibri"/>
                  <a:cs typeface="Calibri"/>
                </a:rPr>
                <a:t>can </a:t>
              </a:r>
              <a:r>
                <a:rPr sz="2000" b="1" dirty="0">
                  <a:solidFill>
                    <a:srgbClr val="001F5F"/>
                  </a:solidFill>
                  <a:latin typeface="Calibri"/>
                  <a:cs typeface="Calibri"/>
                </a:rPr>
                <a:t>be </a:t>
              </a:r>
              <a:r>
                <a:rPr sz="2000" b="1" spc="-5" dirty="0">
                  <a:solidFill>
                    <a:srgbClr val="001F5F"/>
                  </a:solidFill>
                  <a:latin typeface="Calibri"/>
                  <a:cs typeface="Calibri"/>
                </a:rPr>
                <a:t>classified in this  </a:t>
              </a:r>
              <a:r>
                <a:rPr sz="2000" b="1" spc="-25" dirty="0">
                  <a:solidFill>
                    <a:srgbClr val="001F5F"/>
                  </a:solidFill>
                  <a:latin typeface="Calibri"/>
                  <a:cs typeface="Calibri"/>
                </a:rPr>
                <a:t>category.</a:t>
              </a:r>
              <a:endParaRPr sz="2000">
                <a:latin typeface="Calibri"/>
                <a:cs typeface="Calibri"/>
              </a:endParaRPr>
            </a:p>
            <a:p>
              <a:pPr marL="355600" marR="6350" indent="-342900" algn="just">
                <a:lnSpc>
                  <a:spcPct val="100000"/>
                </a:lnSpc>
                <a:spcBef>
                  <a:spcPts val="48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sz="2000" spc="-20" dirty="0">
                  <a:latin typeface="Calibri"/>
                  <a:cs typeface="Calibri"/>
                </a:rPr>
                <a:t>Flynn’s </a:t>
              </a:r>
              <a:r>
                <a:rPr sz="2000" spc="-5" dirty="0">
                  <a:latin typeface="Calibri"/>
                  <a:cs typeface="Calibri"/>
                </a:rPr>
                <a:t>classification depends on </a:t>
              </a:r>
              <a:r>
                <a:rPr sz="2000" dirty="0">
                  <a:latin typeface="Calibri"/>
                  <a:cs typeface="Calibri"/>
                </a:rPr>
                <a:t>the </a:t>
              </a:r>
              <a:r>
                <a:rPr sz="2000" spc="-5" dirty="0">
                  <a:latin typeface="Calibri"/>
                  <a:cs typeface="Calibri"/>
                </a:rPr>
                <a:t>distinction </a:t>
              </a:r>
              <a:r>
                <a:rPr sz="2000" spc="-10" dirty="0">
                  <a:latin typeface="Calibri"/>
                  <a:cs typeface="Calibri"/>
                </a:rPr>
                <a:t>between </a:t>
              </a:r>
              <a:r>
                <a:rPr sz="2000" spc="-5" dirty="0">
                  <a:latin typeface="Calibri"/>
                  <a:cs typeface="Calibri"/>
                </a:rPr>
                <a:t>the performance </a:t>
              </a:r>
              <a:r>
                <a:rPr sz="2000" spc="-15" dirty="0">
                  <a:latin typeface="Calibri"/>
                  <a:cs typeface="Calibri"/>
                </a:rPr>
                <a:t>of  </a:t>
              </a:r>
              <a:r>
                <a:rPr sz="2000" dirty="0">
                  <a:latin typeface="Calibri"/>
                  <a:cs typeface="Calibri"/>
                </a:rPr>
                <a:t>the </a:t>
              </a:r>
              <a:r>
                <a:rPr sz="2000" spc="-15" dirty="0">
                  <a:latin typeface="Calibri"/>
                  <a:cs typeface="Calibri"/>
                </a:rPr>
                <a:t>control </a:t>
              </a:r>
              <a:r>
                <a:rPr sz="2000" dirty="0">
                  <a:latin typeface="Calibri"/>
                  <a:cs typeface="Calibri"/>
                </a:rPr>
                <a:t>unit and the </a:t>
              </a:r>
              <a:r>
                <a:rPr sz="2000" spc="-15" dirty="0">
                  <a:latin typeface="Calibri"/>
                  <a:cs typeface="Calibri"/>
                </a:rPr>
                <a:t>data </a:t>
              </a:r>
              <a:r>
                <a:rPr sz="2000" spc="-10" dirty="0">
                  <a:latin typeface="Calibri"/>
                  <a:cs typeface="Calibri"/>
                </a:rPr>
                <a:t>processing</a:t>
              </a:r>
              <a:r>
                <a:rPr sz="2000" spc="-5" dirty="0">
                  <a:latin typeface="Calibri"/>
                  <a:cs typeface="Calibri"/>
                </a:rPr>
                <a:t> </a:t>
              </a:r>
              <a:r>
                <a:rPr sz="2000" dirty="0">
                  <a:latin typeface="Calibri"/>
                  <a:cs typeface="Calibri"/>
                </a:rPr>
                <a:t>unit.</a:t>
              </a:r>
              <a:endParaRPr sz="2000">
                <a:latin typeface="Calibri"/>
                <a:cs typeface="Calibri"/>
              </a:endParaRPr>
            </a:p>
            <a:p>
              <a:pPr marL="355600" marR="6350" indent="-342900" algn="just">
                <a:lnSpc>
                  <a:spcPct val="100000"/>
                </a:lnSpc>
                <a:spcBef>
                  <a:spcPts val="48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sz="2000" i="1" spc="-5" dirty="0">
                  <a:latin typeface="Calibri"/>
                  <a:cs typeface="Calibri"/>
                </a:rPr>
                <a:t>One </a:t>
              </a:r>
              <a:r>
                <a:rPr sz="2000" i="1" dirty="0">
                  <a:latin typeface="Calibri"/>
                  <a:cs typeface="Calibri"/>
                </a:rPr>
                <a:t>type of </a:t>
              </a:r>
              <a:r>
                <a:rPr sz="2000" i="1" spc="-5" dirty="0">
                  <a:latin typeface="Calibri"/>
                  <a:cs typeface="Calibri"/>
                </a:rPr>
                <a:t>parallel </a:t>
              </a:r>
              <a:r>
                <a:rPr sz="2000" i="1" spc="-10" dirty="0">
                  <a:latin typeface="Calibri"/>
                  <a:cs typeface="Calibri"/>
                </a:rPr>
                <a:t>processing </a:t>
              </a:r>
              <a:r>
                <a:rPr sz="2000" i="1" spc="-5" dirty="0">
                  <a:latin typeface="Calibri"/>
                  <a:cs typeface="Calibri"/>
                </a:rPr>
                <a:t>that does not fit </a:t>
              </a:r>
              <a:r>
                <a:rPr sz="2000" i="1" spc="-15" dirty="0">
                  <a:latin typeface="Calibri"/>
                  <a:cs typeface="Calibri"/>
                </a:rPr>
                <a:t>Flynn’s </a:t>
              </a:r>
              <a:r>
                <a:rPr sz="2000" i="1" spc="-5" dirty="0">
                  <a:latin typeface="Calibri"/>
                  <a:cs typeface="Calibri"/>
                </a:rPr>
                <a:t>classification is  pipelining.</a:t>
              </a:r>
              <a:endParaRPr sz="2000">
                <a:latin typeface="Calibri"/>
                <a:cs typeface="Calibri"/>
              </a:endParaRPr>
            </a:p>
            <a:p>
              <a:pPr marL="355600" marR="5080" indent="-342900" algn="just">
                <a:lnSpc>
                  <a:spcPct val="100000"/>
                </a:lnSpc>
                <a:spcBef>
                  <a:spcPts val="48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sz="2000" i="1" spc="-10" dirty="0">
                  <a:latin typeface="Calibri"/>
                  <a:cs typeface="Calibri"/>
                </a:rPr>
                <a:t>Parallel processing computers </a:t>
              </a:r>
              <a:r>
                <a:rPr sz="2000" i="1" spc="-5" dirty="0">
                  <a:latin typeface="Calibri"/>
                  <a:cs typeface="Calibri"/>
                </a:rPr>
                <a:t>are required </a:t>
              </a:r>
              <a:r>
                <a:rPr sz="2000" i="1" spc="-15" dirty="0">
                  <a:latin typeface="Calibri"/>
                  <a:cs typeface="Calibri"/>
                </a:rPr>
                <a:t>to </a:t>
              </a:r>
              <a:r>
                <a:rPr sz="2000" i="1" spc="-5" dirty="0">
                  <a:latin typeface="Calibri"/>
                  <a:cs typeface="Calibri"/>
                </a:rPr>
                <a:t>meet </a:t>
              </a:r>
              <a:r>
                <a:rPr sz="2000" i="1" spc="-10" dirty="0">
                  <a:latin typeface="Calibri"/>
                  <a:cs typeface="Calibri"/>
                </a:rPr>
                <a:t>the </a:t>
              </a:r>
              <a:r>
                <a:rPr sz="2000" i="1" spc="-5" dirty="0">
                  <a:latin typeface="Calibri"/>
                  <a:cs typeface="Calibri"/>
                </a:rPr>
                <a:t>demands </a:t>
              </a:r>
              <a:r>
                <a:rPr sz="2000" i="1" dirty="0">
                  <a:latin typeface="Calibri"/>
                  <a:cs typeface="Calibri"/>
                </a:rPr>
                <a:t>of </a:t>
              </a:r>
              <a:r>
                <a:rPr sz="2000" i="1" spc="-5" dirty="0">
                  <a:latin typeface="Calibri"/>
                  <a:cs typeface="Calibri"/>
                </a:rPr>
                <a:t>large </a:t>
              </a:r>
              <a:r>
                <a:rPr sz="2000" i="1" spc="-10" dirty="0">
                  <a:latin typeface="Calibri"/>
                  <a:cs typeface="Calibri"/>
                </a:rPr>
                <a:t>scale  computers </a:t>
              </a:r>
              <a:r>
                <a:rPr sz="2000" i="1" spc="-5" dirty="0">
                  <a:latin typeface="Calibri"/>
                  <a:cs typeface="Calibri"/>
                </a:rPr>
                <a:t>in </a:t>
              </a:r>
              <a:r>
                <a:rPr sz="2000" i="1" spc="-10" dirty="0">
                  <a:latin typeface="Calibri"/>
                  <a:cs typeface="Calibri"/>
                </a:rPr>
                <a:t>many </a:t>
              </a:r>
              <a:r>
                <a:rPr sz="2000" i="1" spc="-5" dirty="0">
                  <a:latin typeface="Calibri"/>
                  <a:cs typeface="Calibri"/>
                </a:rPr>
                <a:t>scientific, engineering, </a:t>
              </a:r>
              <a:r>
                <a:rPr sz="2000" i="1" spc="-20" dirty="0">
                  <a:latin typeface="Calibri"/>
                  <a:cs typeface="Calibri"/>
                </a:rPr>
                <a:t>military, </a:t>
              </a:r>
              <a:r>
                <a:rPr sz="2000" i="1" spc="-10" dirty="0">
                  <a:latin typeface="Calibri"/>
                  <a:cs typeface="Calibri"/>
                </a:rPr>
                <a:t>medical, </a:t>
              </a:r>
              <a:r>
                <a:rPr sz="2000" i="1" spc="-5" dirty="0">
                  <a:latin typeface="Calibri"/>
                  <a:cs typeface="Calibri"/>
                </a:rPr>
                <a:t>artificial  intelligence, </a:t>
              </a:r>
              <a:r>
                <a:rPr sz="2000" i="1" dirty="0">
                  <a:latin typeface="Calibri"/>
                  <a:cs typeface="Calibri"/>
                </a:rPr>
                <a:t>and </a:t>
              </a:r>
              <a:r>
                <a:rPr sz="2000" i="1" spc="-5" dirty="0">
                  <a:latin typeface="Calibri"/>
                  <a:cs typeface="Calibri"/>
                </a:rPr>
                <a:t>basic </a:t>
              </a:r>
              <a:r>
                <a:rPr sz="2000" i="1" dirty="0">
                  <a:latin typeface="Calibri"/>
                  <a:cs typeface="Calibri"/>
                </a:rPr>
                <a:t>research</a:t>
              </a:r>
              <a:r>
                <a:rPr sz="2000" i="1" spc="-130" dirty="0">
                  <a:latin typeface="Calibri"/>
                  <a:cs typeface="Calibri"/>
                </a:rPr>
                <a:t> </a:t>
              </a:r>
              <a:r>
                <a:rPr sz="2000" i="1" spc="-5" dirty="0">
                  <a:latin typeface="Calibri"/>
                  <a:cs typeface="Calibri"/>
                </a:rPr>
                <a:t>areas.</a:t>
              </a:r>
              <a:endParaRPr sz="2000">
                <a:latin typeface="Calibri"/>
                <a:cs typeface="Calibri"/>
              </a:endParaRPr>
            </a:p>
            <a:p>
              <a:pPr marL="355600" indent="-342900">
                <a:lnSpc>
                  <a:spcPct val="100000"/>
                </a:lnSpc>
                <a:spcBef>
                  <a:spcPts val="480"/>
                </a:spcBef>
                <a:buFont typeface="Arial"/>
                <a:buChar char="•"/>
                <a:tabLst>
                  <a:tab pos="354965" algn="l"/>
                  <a:tab pos="355600" algn="l"/>
                </a:tabLst>
              </a:pPr>
              <a:r>
                <a:rPr sz="2000" i="1" spc="-40" dirty="0">
                  <a:latin typeface="Calibri"/>
                  <a:cs typeface="Calibri"/>
                </a:rPr>
                <a:t>We </a:t>
              </a:r>
              <a:r>
                <a:rPr sz="2000" i="1" spc="-5" dirty="0">
                  <a:latin typeface="Calibri"/>
                  <a:cs typeface="Calibri"/>
                </a:rPr>
                <a:t>consider parallel processing </a:t>
              </a:r>
              <a:r>
                <a:rPr sz="2000" i="1" dirty="0">
                  <a:latin typeface="Calibri"/>
                  <a:cs typeface="Calibri"/>
                </a:rPr>
                <a:t>under the </a:t>
              </a:r>
              <a:r>
                <a:rPr sz="2000" i="1" spc="-10" dirty="0">
                  <a:latin typeface="Calibri"/>
                  <a:cs typeface="Calibri"/>
                </a:rPr>
                <a:t>following topics</a:t>
              </a:r>
              <a:r>
                <a:rPr sz="2000" i="1" spc="-25" dirty="0">
                  <a:latin typeface="Calibri"/>
                  <a:cs typeface="Calibri"/>
                </a:rPr>
                <a:t> </a:t>
              </a:r>
              <a:r>
                <a:rPr sz="2000" i="1" spc="-20" dirty="0">
                  <a:latin typeface="Calibri"/>
                  <a:cs typeface="Calibri"/>
                </a:rPr>
                <a:t>like:</a:t>
              </a:r>
              <a:endParaRPr sz="2000">
                <a:latin typeface="Calibri"/>
                <a:cs typeface="Calibri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688340" y="4648580"/>
              <a:ext cx="2705100" cy="3111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tabLst>
                  <a:tab pos="299085" algn="l"/>
                  <a:tab pos="1260475" algn="l"/>
                  <a:tab pos="2468245" algn="l"/>
                </a:tabLst>
              </a:pPr>
              <a:r>
                <a:rPr sz="1800" spc="-5" dirty="0">
                  <a:latin typeface="Arial"/>
                  <a:cs typeface="Arial"/>
                </a:rPr>
                <a:t>–	</a:t>
              </a:r>
              <a:r>
                <a:rPr sz="1800" b="1" i="1" spc="-5" dirty="0">
                  <a:latin typeface="Calibri"/>
                  <a:cs typeface="Calibri"/>
                </a:rPr>
                <a:t>Pip</a:t>
              </a:r>
              <a:r>
                <a:rPr sz="1800" b="1" i="1" spc="5" dirty="0">
                  <a:latin typeface="Calibri"/>
                  <a:cs typeface="Calibri"/>
                </a:rPr>
                <a:t>e</a:t>
              </a:r>
              <a:r>
                <a:rPr sz="1800" b="1" i="1" dirty="0">
                  <a:latin typeface="Calibri"/>
                  <a:cs typeface="Calibri"/>
                </a:rPr>
                <a:t>line	pro</a:t>
              </a:r>
              <a:r>
                <a:rPr sz="1800" b="1" i="1" spc="-15" dirty="0">
                  <a:latin typeface="Calibri"/>
                  <a:cs typeface="Calibri"/>
                </a:rPr>
                <a:t>c</a:t>
              </a:r>
              <a:r>
                <a:rPr sz="1800" b="1" i="1" spc="-10" dirty="0">
                  <a:latin typeface="Calibri"/>
                  <a:cs typeface="Calibri"/>
                </a:rPr>
                <a:t>e</a:t>
              </a:r>
              <a:r>
                <a:rPr sz="1800" b="1" i="1" dirty="0">
                  <a:latin typeface="Calibri"/>
                  <a:cs typeface="Calibri"/>
                </a:rPr>
                <a:t>ssing	</a:t>
              </a:r>
              <a:r>
                <a:rPr sz="1900" i="1" spc="-100" dirty="0">
                  <a:latin typeface="Wingdings"/>
                  <a:cs typeface="Wingdings"/>
                </a:rPr>
                <a:t></a:t>
              </a:r>
              <a:endParaRPr sz="1900">
                <a:latin typeface="Wingdings"/>
                <a:cs typeface="Wingdings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572383" y="4661280"/>
              <a:ext cx="5340985" cy="29845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tabLst>
                  <a:tab pos="360045" algn="l"/>
                  <a:tab pos="798830" algn="l"/>
                  <a:tab pos="2475230" algn="l"/>
                  <a:tab pos="3590925" algn="l"/>
                  <a:tab pos="4373245" algn="l"/>
                </a:tabLst>
              </a:pPr>
              <a:r>
                <a:rPr sz="1800" i="1" spc="5" dirty="0">
                  <a:latin typeface="Calibri"/>
                  <a:cs typeface="Calibri"/>
                </a:rPr>
                <a:t>i</a:t>
              </a:r>
              <a:r>
                <a:rPr sz="1800" i="1" dirty="0">
                  <a:latin typeface="Calibri"/>
                  <a:cs typeface="Calibri"/>
                </a:rPr>
                <a:t>s	</a:t>
              </a:r>
              <a:r>
                <a:rPr sz="1800" i="1" spc="-5" dirty="0">
                  <a:latin typeface="Calibri"/>
                  <a:cs typeface="Calibri"/>
                </a:rPr>
                <a:t>a</a:t>
              </a:r>
              <a:r>
                <a:rPr sz="1800" i="1" dirty="0">
                  <a:latin typeface="Calibri"/>
                  <a:cs typeface="Calibri"/>
                </a:rPr>
                <a:t>n	</a:t>
              </a:r>
              <a:r>
                <a:rPr sz="1800" i="1" spc="-5" dirty="0">
                  <a:latin typeface="Calibri"/>
                  <a:cs typeface="Calibri"/>
                </a:rPr>
                <a:t>i</a:t>
              </a:r>
              <a:r>
                <a:rPr sz="1800" i="1" dirty="0">
                  <a:latin typeface="Calibri"/>
                  <a:cs typeface="Calibri"/>
                </a:rPr>
                <a:t>mplem</a:t>
              </a:r>
              <a:r>
                <a:rPr sz="1800" i="1" spc="5" dirty="0">
                  <a:latin typeface="Calibri"/>
                  <a:cs typeface="Calibri"/>
                </a:rPr>
                <a:t>e</a:t>
              </a:r>
              <a:r>
                <a:rPr sz="1800" i="1" spc="-15" dirty="0">
                  <a:latin typeface="Calibri"/>
                  <a:cs typeface="Calibri"/>
                </a:rPr>
                <a:t>n</a:t>
              </a:r>
              <a:r>
                <a:rPr sz="1800" i="1" spc="-30" dirty="0">
                  <a:latin typeface="Calibri"/>
                  <a:cs typeface="Calibri"/>
                </a:rPr>
                <a:t>t</a:t>
              </a:r>
              <a:r>
                <a:rPr sz="1800" i="1" spc="-5" dirty="0">
                  <a:latin typeface="Calibri"/>
                  <a:cs typeface="Calibri"/>
                </a:rPr>
                <a:t>at</a:t>
              </a:r>
              <a:r>
                <a:rPr sz="1800" i="1" spc="-10" dirty="0">
                  <a:latin typeface="Calibri"/>
                  <a:cs typeface="Calibri"/>
                </a:rPr>
                <a:t>i</a:t>
              </a:r>
              <a:r>
                <a:rPr sz="1800" i="1" spc="-5" dirty="0">
                  <a:latin typeface="Calibri"/>
                  <a:cs typeface="Calibri"/>
                </a:rPr>
                <a:t>o</a:t>
              </a:r>
              <a:r>
                <a:rPr sz="1800" i="1" dirty="0">
                  <a:latin typeface="Calibri"/>
                  <a:cs typeface="Calibri"/>
                </a:rPr>
                <a:t>n	</a:t>
              </a:r>
              <a:r>
                <a:rPr sz="1800" i="1" spc="-30" dirty="0">
                  <a:latin typeface="Calibri"/>
                  <a:cs typeface="Calibri"/>
                </a:rPr>
                <a:t>t</a:t>
              </a:r>
              <a:r>
                <a:rPr sz="1800" i="1" dirty="0">
                  <a:latin typeface="Calibri"/>
                  <a:cs typeface="Calibri"/>
                </a:rPr>
                <a:t>e</a:t>
              </a:r>
              <a:r>
                <a:rPr sz="1800" i="1" spc="5" dirty="0">
                  <a:latin typeface="Calibri"/>
                  <a:cs typeface="Calibri"/>
                </a:rPr>
                <a:t>c</a:t>
              </a:r>
              <a:r>
                <a:rPr sz="1800" i="1" spc="-5" dirty="0">
                  <a:latin typeface="Calibri"/>
                  <a:cs typeface="Calibri"/>
                </a:rPr>
                <a:t>hn</a:t>
              </a:r>
              <a:r>
                <a:rPr sz="1800" i="1" spc="-10" dirty="0">
                  <a:latin typeface="Calibri"/>
                  <a:cs typeface="Calibri"/>
                </a:rPr>
                <a:t>i</a:t>
              </a:r>
              <a:r>
                <a:rPr sz="1800" i="1" spc="-5" dirty="0">
                  <a:latin typeface="Calibri"/>
                  <a:cs typeface="Calibri"/>
                </a:rPr>
                <a:t>qu</a:t>
              </a:r>
              <a:r>
                <a:rPr sz="1800" i="1" dirty="0">
                  <a:latin typeface="Calibri"/>
                  <a:cs typeface="Calibri"/>
                </a:rPr>
                <a:t>e	whe</a:t>
              </a:r>
              <a:r>
                <a:rPr sz="1800" i="1" spc="-5" dirty="0">
                  <a:latin typeface="Calibri"/>
                  <a:cs typeface="Calibri"/>
                </a:rPr>
                <a:t>r</a:t>
              </a:r>
              <a:r>
                <a:rPr sz="1800" i="1" dirty="0">
                  <a:latin typeface="Calibri"/>
                  <a:cs typeface="Calibri"/>
                </a:rPr>
                <a:t>e	</a:t>
              </a:r>
              <a:r>
                <a:rPr sz="1800" i="1" spc="-5" dirty="0">
                  <a:latin typeface="Calibri"/>
                  <a:cs typeface="Calibri"/>
                </a:rPr>
                <a:t>a</a:t>
              </a:r>
              <a:r>
                <a:rPr sz="1800" i="1" spc="-10" dirty="0">
                  <a:latin typeface="Calibri"/>
                  <a:cs typeface="Calibri"/>
                </a:rPr>
                <a:t>r</a:t>
              </a:r>
              <a:r>
                <a:rPr sz="1800" i="1" spc="-5" dirty="0">
                  <a:latin typeface="Calibri"/>
                  <a:cs typeface="Calibri"/>
                </a:rPr>
                <a:t>i</a:t>
              </a:r>
              <a:r>
                <a:rPr sz="1800" i="1" dirty="0">
                  <a:latin typeface="Calibri"/>
                  <a:cs typeface="Calibri"/>
                </a:rPr>
                <a:t>t</a:t>
              </a:r>
              <a:r>
                <a:rPr sz="1800" i="1" spc="5" dirty="0">
                  <a:latin typeface="Calibri"/>
                  <a:cs typeface="Calibri"/>
                </a:rPr>
                <a:t>h</a:t>
              </a:r>
              <a:r>
                <a:rPr sz="1800" i="1" dirty="0">
                  <a:latin typeface="Calibri"/>
                  <a:cs typeface="Calibri"/>
                </a:rPr>
                <a:t>me</a:t>
              </a:r>
              <a:r>
                <a:rPr sz="1800" i="1" spc="-10" dirty="0">
                  <a:latin typeface="Calibri"/>
                  <a:cs typeface="Calibri"/>
                </a:rPr>
                <a:t>t</a:t>
              </a:r>
              <a:r>
                <a:rPr sz="1800" i="1" spc="-5" dirty="0">
                  <a:latin typeface="Calibri"/>
                  <a:cs typeface="Calibri"/>
                </a:rPr>
                <a:t>i</a:t>
              </a:r>
              <a:r>
                <a:rPr sz="1800" i="1" dirty="0">
                  <a:latin typeface="Calibri"/>
                  <a:cs typeface="Calibri"/>
                </a:rPr>
                <a:t>c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88340" y="4932553"/>
              <a:ext cx="8007984" cy="96075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99085">
                <a:lnSpc>
                  <a:spcPct val="100000"/>
                </a:lnSpc>
              </a:pPr>
              <a:r>
                <a:rPr sz="1800" i="1" spc="-10" dirty="0">
                  <a:latin typeface="Calibri"/>
                  <a:cs typeface="Calibri"/>
                </a:rPr>
                <a:t>suboperations </a:t>
              </a:r>
              <a:r>
                <a:rPr sz="1800" i="1" dirty="0">
                  <a:latin typeface="Calibri"/>
                  <a:cs typeface="Calibri"/>
                </a:rPr>
                <a:t>or </a:t>
              </a:r>
              <a:r>
                <a:rPr sz="1800" i="1" spc="-5" dirty="0">
                  <a:latin typeface="Calibri"/>
                  <a:cs typeface="Calibri"/>
                </a:rPr>
                <a:t>phases </a:t>
              </a:r>
              <a:r>
                <a:rPr sz="1800" i="1" dirty="0">
                  <a:latin typeface="Calibri"/>
                  <a:cs typeface="Calibri"/>
                </a:rPr>
                <a:t>of </a:t>
              </a:r>
              <a:r>
                <a:rPr sz="1800" i="1" spc="-10" dirty="0">
                  <a:latin typeface="Calibri"/>
                  <a:cs typeface="Calibri"/>
                </a:rPr>
                <a:t>computer instruction </a:t>
              </a:r>
              <a:r>
                <a:rPr sz="1800" i="1" spc="-5" dirty="0">
                  <a:latin typeface="Calibri"/>
                  <a:cs typeface="Calibri"/>
                </a:rPr>
                <a:t>cycle overlap in</a:t>
              </a:r>
              <a:r>
                <a:rPr sz="1800" i="1" spc="180" dirty="0">
                  <a:latin typeface="Calibri"/>
                  <a:cs typeface="Calibri"/>
                </a:rPr>
                <a:t> </a:t>
              </a:r>
              <a:r>
                <a:rPr sz="1800" i="1" spc="-10" dirty="0">
                  <a:latin typeface="Calibri"/>
                  <a:cs typeface="Calibri"/>
                </a:rPr>
                <a:t>execution.</a:t>
              </a:r>
              <a:endParaRPr sz="18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spcBef>
                  <a:spcPts val="359"/>
                </a:spcBef>
                <a:buFont typeface="Arial"/>
                <a:buChar char="–"/>
                <a:tabLst>
                  <a:tab pos="299085" algn="l"/>
                  <a:tab pos="299720" algn="l"/>
                </a:tabLst>
              </a:pPr>
              <a:r>
                <a:rPr sz="1800" b="1" i="1" spc="-25" dirty="0">
                  <a:latin typeface="Calibri"/>
                  <a:cs typeface="Calibri"/>
                </a:rPr>
                <a:t>Vector </a:t>
              </a:r>
              <a:r>
                <a:rPr sz="1800" b="1" i="1" spc="-5" dirty="0">
                  <a:latin typeface="Calibri"/>
                  <a:cs typeface="Calibri"/>
                </a:rPr>
                <a:t>processing </a:t>
              </a:r>
              <a:r>
                <a:rPr sz="1900" i="1" spc="-100" dirty="0">
                  <a:latin typeface="Wingdings"/>
                  <a:cs typeface="Wingdings"/>
                </a:rPr>
                <a:t></a:t>
              </a:r>
              <a:r>
                <a:rPr sz="1900" i="1" spc="-100" dirty="0">
                  <a:latin typeface="Times New Roman"/>
                  <a:cs typeface="Times New Roman"/>
                </a:rPr>
                <a:t> </a:t>
              </a:r>
              <a:r>
                <a:rPr sz="1800" i="1" spc="-5" dirty="0">
                  <a:latin typeface="Calibri"/>
                  <a:cs typeface="Calibri"/>
                </a:rPr>
                <a:t>deals with </a:t>
              </a:r>
              <a:r>
                <a:rPr sz="1800" i="1" spc="-10" dirty="0">
                  <a:latin typeface="Calibri"/>
                  <a:cs typeface="Calibri"/>
                </a:rPr>
                <a:t>computations involving </a:t>
              </a:r>
              <a:r>
                <a:rPr sz="1800" i="1" spc="-5" dirty="0">
                  <a:latin typeface="Calibri"/>
                  <a:cs typeface="Calibri"/>
                </a:rPr>
                <a:t>large </a:t>
              </a:r>
              <a:r>
                <a:rPr sz="1800" i="1" spc="-10" dirty="0">
                  <a:latin typeface="Calibri"/>
                  <a:cs typeface="Calibri"/>
                </a:rPr>
                <a:t>vectors </a:t>
              </a:r>
              <a:r>
                <a:rPr sz="1800" i="1" spc="-5" dirty="0">
                  <a:latin typeface="Calibri"/>
                  <a:cs typeface="Calibri"/>
                </a:rPr>
                <a:t>and</a:t>
              </a:r>
              <a:r>
                <a:rPr sz="1800" i="1" spc="220" dirty="0">
                  <a:latin typeface="Calibri"/>
                  <a:cs typeface="Calibri"/>
                </a:rPr>
                <a:t> </a:t>
              </a:r>
              <a:r>
                <a:rPr sz="1800" i="1" spc="-5" dirty="0">
                  <a:latin typeface="Calibri"/>
                  <a:cs typeface="Calibri"/>
                </a:rPr>
                <a:t>matrices.</a:t>
              </a:r>
              <a:endParaRPr sz="1800">
                <a:latin typeface="Calibri"/>
                <a:cs typeface="Calibri"/>
              </a:endParaRPr>
            </a:p>
            <a:p>
              <a:pPr marL="299085" indent="-286385">
                <a:lnSpc>
                  <a:spcPct val="100000"/>
                </a:lnSpc>
                <a:spcBef>
                  <a:spcPts val="310"/>
                </a:spcBef>
                <a:buFont typeface="Arial"/>
                <a:buChar char="–"/>
                <a:tabLst>
                  <a:tab pos="299085" algn="l"/>
                  <a:tab pos="299720" algn="l"/>
                </a:tabLst>
              </a:pPr>
              <a:r>
                <a:rPr sz="1800" b="1" i="1" dirty="0">
                  <a:latin typeface="Calibri"/>
                  <a:cs typeface="Calibri"/>
                </a:rPr>
                <a:t>Array </a:t>
              </a:r>
              <a:r>
                <a:rPr sz="1800" b="1" i="1" spc="-5" dirty="0">
                  <a:latin typeface="Calibri"/>
                  <a:cs typeface="Calibri"/>
                </a:rPr>
                <a:t>processors </a:t>
              </a:r>
              <a:r>
                <a:rPr sz="1900" i="1" spc="-100" dirty="0">
                  <a:latin typeface="Wingdings"/>
                  <a:cs typeface="Wingdings"/>
                </a:rPr>
                <a:t></a:t>
              </a:r>
              <a:r>
                <a:rPr sz="1900" i="1" spc="-100" dirty="0">
                  <a:latin typeface="Times New Roman"/>
                  <a:cs typeface="Times New Roman"/>
                </a:rPr>
                <a:t> </a:t>
              </a:r>
              <a:r>
                <a:rPr sz="1800" i="1" spc="-10" dirty="0">
                  <a:latin typeface="Calibri"/>
                  <a:cs typeface="Calibri"/>
                </a:rPr>
                <a:t>perform computations </a:t>
              </a:r>
              <a:r>
                <a:rPr sz="1800" i="1" dirty="0">
                  <a:latin typeface="Calibri"/>
                  <a:cs typeface="Calibri"/>
                </a:rPr>
                <a:t>on </a:t>
              </a:r>
              <a:r>
                <a:rPr sz="1800" i="1" spc="-5" dirty="0">
                  <a:latin typeface="Calibri"/>
                  <a:cs typeface="Calibri"/>
                </a:rPr>
                <a:t>large arrays </a:t>
              </a:r>
              <a:r>
                <a:rPr sz="1800" i="1" dirty="0">
                  <a:latin typeface="Calibri"/>
                  <a:cs typeface="Calibri"/>
                </a:rPr>
                <a:t>of</a:t>
              </a:r>
              <a:r>
                <a:rPr sz="1800" i="1" spc="85" dirty="0">
                  <a:latin typeface="Calibri"/>
                  <a:cs typeface="Calibri"/>
                </a:rPr>
                <a:t> </a:t>
              </a:r>
              <a:r>
                <a:rPr sz="1800" i="1" spc="-10" dirty="0">
                  <a:latin typeface="Calibri"/>
                  <a:cs typeface="Calibri"/>
                </a:rPr>
                <a:t>data.</a:t>
              </a:r>
              <a:endParaRPr sz="1800">
                <a:latin typeface="Calibri"/>
                <a:cs typeface="Calibri"/>
              </a:endParaRPr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68548" y="85188"/>
            <a:ext cx="3406140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6385" algn="l"/>
              </a:tabLst>
            </a:pPr>
            <a:r>
              <a:rPr spc="-30" dirty="0"/>
              <a:t>PARALLEL	</a:t>
            </a:r>
            <a:r>
              <a:rPr spc="-15" dirty="0"/>
              <a:t>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639317"/>
            <a:ext cx="8682990" cy="6000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b="1" spc="-5" dirty="0">
                <a:latin typeface="Calibri"/>
                <a:cs typeface="Calibri"/>
              </a:rPr>
              <a:t>Pipelining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technique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-5" dirty="0">
                <a:latin typeface="Calibri"/>
                <a:cs typeface="Calibri"/>
              </a:rPr>
              <a:t>decomposing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sequential process </a:t>
            </a:r>
            <a:r>
              <a:rPr sz="2000" spc="-15" dirty="0">
                <a:latin typeface="Calibri"/>
                <a:cs typeface="Calibri"/>
              </a:rPr>
              <a:t>into  </a:t>
            </a:r>
            <a:r>
              <a:rPr sz="2000" spc="-5" dirty="0">
                <a:latin typeface="Calibri"/>
                <a:cs typeface="Calibri"/>
              </a:rPr>
              <a:t>suboperations, with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10" dirty="0">
                <a:latin typeface="Calibri"/>
                <a:cs typeface="Calibri"/>
              </a:rPr>
              <a:t>subprocess </a:t>
            </a:r>
            <a:r>
              <a:rPr sz="2000" spc="-5" dirty="0">
                <a:latin typeface="Calibri"/>
                <a:cs typeface="Calibri"/>
              </a:rPr>
              <a:t>being </a:t>
            </a:r>
            <a:r>
              <a:rPr sz="2000" spc="-15" dirty="0">
                <a:latin typeface="Calibri"/>
                <a:cs typeface="Calibri"/>
              </a:rPr>
              <a:t>executed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special </a:t>
            </a:r>
            <a:r>
              <a:rPr sz="2000" spc="-10" dirty="0">
                <a:latin typeface="Calibri"/>
                <a:cs typeface="Calibri"/>
              </a:rPr>
              <a:t>dedicated  </a:t>
            </a:r>
            <a:r>
              <a:rPr sz="2000" spc="-5" dirty="0">
                <a:latin typeface="Calibri"/>
                <a:cs typeface="Calibri"/>
              </a:rPr>
              <a:t>segment that </a:t>
            </a:r>
            <a:r>
              <a:rPr sz="2000" spc="-15" dirty="0">
                <a:latin typeface="Calibri"/>
                <a:cs typeface="Calibri"/>
              </a:rPr>
              <a:t>operates </a:t>
            </a:r>
            <a:r>
              <a:rPr sz="2000" spc="-5" dirty="0">
                <a:latin typeface="Calibri"/>
                <a:cs typeface="Calibri"/>
              </a:rPr>
              <a:t>concurrently with </a:t>
            </a:r>
            <a:r>
              <a:rPr sz="2000" dirty="0">
                <a:latin typeface="Calibri"/>
                <a:cs typeface="Calibri"/>
              </a:rPr>
              <a:t>all </a:t>
            </a:r>
            <a:r>
              <a:rPr sz="2000" spc="-5" dirty="0">
                <a:latin typeface="Calibri"/>
                <a:cs typeface="Calibri"/>
              </a:rPr>
              <a:t>other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segments.</a:t>
            </a:r>
            <a:endParaRPr sz="2000">
              <a:latin typeface="Calibri"/>
              <a:cs typeface="Calibri"/>
            </a:endParaRPr>
          </a:p>
          <a:p>
            <a:pPr marL="355600" marR="571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971550" algn="l"/>
                <a:tab pos="1995170" algn="l"/>
                <a:tab pos="3074670" algn="l"/>
                <a:tab pos="3874770" algn="l"/>
                <a:tab pos="5104765" algn="l"/>
                <a:tab pos="6082030" algn="l"/>
                <a:tab pos="6459855" algn="l"/>
                <a:tab pos="6938009" algn="l"/>
                <a:tab pos="7480934" algn="l"/>
                <a:tab pos="7956550" algn="l"/>
                <a:tab pos="8508365" algn="l"/>
              </a:tabLst>
            </a:pPr>
            <a:r>
              <a:rPr sz="2000" spc="-3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ach	</a:t>
            </a:r>
            <a:r>
              <a:rPr sz="2000" spc="-5" dirty="0">
                <a:latin typeface="Calibri"/>
                <a:cs typeface="Calibri"/>
              </a:rPr>
              <a:t>segm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	</a:t>
            </a:r>
            <a:r>
              <a:rPr sz="2000" spc="-5" dirty="0">
                <a:latin typeface="Calibri"/>
                <a:cs typeface="Calibri"/>
              </a:rPr>
              <a:t>per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s	</a:t>
            </a:r>
            <a:r>
              <a:rPr sz="2000" spc="-5" dirty="0">
                <a:latin typeface="Calibri"/>
                <a:cs typeface="Calibri"/>
              </a:rPr>
              <a:t>pa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ti</a:t>
            </a:r>
            <a:r>
              <a:rPr sz="2000" spc="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l	</a:t>
            </a:r>
            <a:r>
              <a:rPr sz="2000" spc="-5" dirty="0">
                <a:latin typeface="Calibri"/>
                <a:cs typeface="Calibri"/>
              </a:rPr>
              <a:t>p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ocess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g	</a:t>
            </a:r>
            <a:r>
              <a:rPr sz="2000" spc="-5" dirty="0">
                <a:latin typeface="Calibri"/>
                <a:cs typeface="Calibri"/>
              </a:rPr>
              <a:t>dic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ed	</a:t>
            </a:r>
            <a:r>
              <a:rPr sz="2000" spc="-25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	the	</a:t>
            </a:r>
            <a:r>
              <a:rPr sz="2000" spc="-30" dirty="0">
                <a:latin typeface="Calibri"/>
                <a:cs typeface="Calibri"/>
              </a:rPr>
              <a:t>w</a:t>
            </a:r>
            <a:r>
              <a:rPr sz="2000" spc="-5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	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	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ask	</a:t>
            </a:r>
            <a:r>
              <a:rPr sz="2000" spc="5" dirty="0">
                <a:latin typeface="Calibri"/>
                <a:cs typeface="Calibri"/>
              </a:rPr>
              <a:t>is  </a:t>
            </a:r>
            <a:r>
              <a:rPr sz="2000" spc="-5" dirty="0">
                <a:latin typeface="Calibri"/>
                <a:cs typeface="Calibri"/>
              </a:rPr>
              <a:t>partitioned.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result </a:t>
            </a:r>
            <a:r>
              <a:rPr sz="2000" spc="-5" dirty="0">
                <a:latin typeface="Calibri"/>
                <a:cs typeface="Calibri"/>
              </a:rPr>
              <a:t>obtained </a:t>
            </a:r>
            <a:r>
              <a:rPr sz="2000" spc="-10" dirty="0">
                <a:latin typeface="Calibri"/>
                <a:cs typeface="Calibri"/>
              </a:rPr>
              <a:t>from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computation in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segment is </a:t>
            </a:r>
            <a:r>
              <a:rPr sz="2000" spc="-15" dirty="0">
                <a:latin typeface="Calibri"/>
                <a:cs typeface="Calibri"/>
              </a:rPr>
              <a:t>transferred </a:t>
            </a:r>
            <a:r>
              <a:rPr sz="2000" spc="-10" dirty="0">
                <a:latin typeface="Calibri"/>
                <a:cs typeface="Calibri"/>
              </a:rPr>
              <a:t>to  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next </a:t>
            </a:r>
            <a:r>
              <a:rPr sz="2000" spc="-5" dirty="0">
                <a:latin typeface="Calibri"/>
                <a:cs typeface="Calibri"/>
              </a:rPr>
              <a:t>segment in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pipeline.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final </a:t>
            </a:r>
            <a:r>
              <a:rPr sz="2000" spc="-10" dirty="0">
                <a:latin typeface="Calibri"/>
                <a:cs typeface="Calibri"/>
              </a:rPr>
              <a:t>result </a:t>
            </a:r>
            <a:r>
              <a:rPr sz="2000" spc="-5" dirty="0">
                <a:latin typeface="Calibri"/>
                <a:cs typeface="Calibri"/>
              </a:rPr>
              <a:t>is obtained </a:t>
            </a:r>
            <a:r>
              <a:rPr sz="2000" spc="-10" dirty="0">
                <a:latin typeface="Calibri"/>
                <a:cs typeface="Calibri"/>
              </a:rPr>
              <a:t>after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20" dirty="0">
                <a:latin typeface="Calibri"/>
                <a:cs typeface="Calibri"/>
              </a:rPr>
              <a:t>have </a:t>
            </a:r>
            <a:r>
              <a:rPr sz="2000" spc="-5" dirty="0">
                <a:latin typeface="Calibri"/>
                <a:cs typeface="Calibri"/>
              </a:rPr>
              <a:t>passed through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1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segments.</a:t>
            </a:r>
            <a:endParaRPr sz="2000">
              <a:latin typeface="Calibri"/>
              <a:cs typeface="Calibri"/>
            </a:endParaRPr>
          </a:p>
          <a:p>
            <a:pPr marL="355600" marR="762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988060" algn="l"/>
                <a:tab pos="1402715" algn="l"/>
                <a:tab pos="1951355" algn="l"/>
                <a:tab pos="2673350" algn="l"/>
                <a:tab pos="3914140" algn="l"/>
                <a:tab pos="5501005" algn="l"/>
                <a:tab pos="5916930" algn="l"/>
                <a:tab pos="6948805" algn="l"/>
                <a:tab pos="7312025" algn="l"/>
                <a:tab pos="7940040" algn="l"/>
              </a:tabLst>
            </a:pP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e	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	the	mo</a:t>
            </a:r>
            <a:r>
              <a:rPr sz="2000" spc="-35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	i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po</a:t>
            </a:r>
            <a:r>
              <a:rPr sz="2000" spc="-15" dirty="0">
                <a:latin typeface="Calibri"/>
                <a:cs typeface="Calibri"/>
              </a:rPr>
              <a:t>r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	c</a:t>
            </a:r>
            <a:r>
              <a:rPr sz="2000" spc="5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20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eri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tic	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f	</a:t>
            </a:r>
            <a:r>
              <a:rPr sz="2000" spc="-5" dirty="0">
                <a:latin typeface="Calibri"/>
                <a:cs typeface="Calibri"/>
              </a:rPr>
              <a:t>pi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5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ine	</a:t>
            </a:r>
            <a:r>
              <a:rPr sz="2000" spc="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	th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	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45" dirty="0">
                <a:latin typeface="Calibri"/>
                <a:cs typeface="Calibri"/>
              </a:rPr>
              <a:t>r</a:t>
            </a:r>
            <a:r>
              <a:rPr sz="2000" spc="10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l  </a:t>
            </a:r>
            <a:r>
              <a:rPr sz="2000" spc="-5" dirty="0">
                <a:latin typeface="Calibri"/>
                <a:cs typeface="Calibri"/>
              </a:rPr>
              <a:t>computations can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progress </a:t>
            </a:r>
            <a:r>
              <a:rPr sz="2000" spc="-5" dirty="0">
                <a:latin typeface="Calibri"/>
                <a:cs typeface="Calibri"/>
              </a:rPr>
              <a:t>in distinct segments </a:t>
            </a:r>
            <a:r>
              <a:rPr sz="2000" spc="-15" dirty="0">
                <a:latin typeface="Calibri"/>
                <a:cs typeface="Calibri"/>
              </a:rPr>
              <a:t>at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same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time.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overlapping of </a:t>
            </a:r>
            <a:r>
              <a:rPr sz="2000" spc="-10" dirty="0">
                <a:latin typeface="Calibri"/>
                <a:cs typeface="Calibri"/>
              </a:rPr>
              <a:t>computations </a:t>
            </a:r>
            <a:r>
              <a:rPr sz="2000" dirty="0">
                <a:latin typeface="Calibri"/>
                <a:cs typeface="Calibri"/>
              </a:rPr>
              <a:t>is made </a:t>
            </a:r>
            <a:r>
              <a:rPr sz="2000" spc="-5" dirty="0">
                <a:latin typeface="Calibri"/>
                <a:cs typeface="Calibri"/>
              </a:rPr>
              <a:t>possible by associating the </a:t>
            </a:r>
            <a:r>
              <a:rPr sz="2000" spc="-10" dirty="0">
                <a:latin typeface="Calibri"/>
                <a:cs typeface="Calibri"/>
              </a:rPr>
              <a:t>register  </a:t>
            </a: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segment in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pipeline.</a:t>
            </a:r>
            <a:endParaRPr sz="2000">
              <a:latin typeface="Calibri"/>
              <a:cs typeface="Calibri"/>
            </a:endParaRPr>
          </a:p>
          <a:p>
            <a:pPr marL="355600" marR="762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registers </a:t>
            </a:r>
            <a:r>
              <a:rPr sz="2000" spc="-10" dirty="0">
                <a:latin typeface="Calibri"/>
                <a:cs typeface="Calibri"/>
              </a:rPr>
              <a:t>provide </a:t>
            </a:r>
            <a:r>
              <a:rPr sz="2000" spc="-5" dirty="0">
                <a:latin typeface="Calibri"/>
                <a:cs typeface="Calibri"/>
              </a:rPr>
              <a:t>isolation between each segment so that </a:t>
            </a:r>
            <a:r>
              <a:rPr sz="200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can </a:t>
            </a:r>
            <a:r>
              <a:rPr sz="2000" spc="-15" dirty="0">
                <a:latin typeface="Calibri"/>
                <a:cs typeface="Calibri"/>
              </a:rPr>
              <a:t>operate  </a:t>
            </a:r>
            <a:r>
              <a:rPr sz="2000" spc="-5" dirty="0">
                <a:latin typeface="Calibri"/>
                <a:cs typeface="Calibri"/>
              </a:rPr>
              <a:t>on distinct </a:t>
            </a:r>
            <a:r>
              <a:rPr sz="2000" spc="-15" dirty="0">
                <a:latin typeface="Calibri"/>
                <a:cs typeface="Calibri"/>
              </a:rPr>
              <a:t>data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simultaneously.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Pipeline </a:t>
            </a:r>
            <a:r>
              <a:rPr sz="2000" spc="-10" dirty="0">
                <a:latin typeface="Calibri"/>
                <a:cs typeface="Calibri"/>
              </a:rPr>
              <a:t>organization </a:t>
            </a:r>
            <a:r>
              <a:rPr sz="2000" spc="-5" dirty="0">
                <a:latin typeface="Calibri"/>
                <a:cs typeface="Calibri"/>
              </a:rPr>
              <a:t>will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explained </a:t>
            </a:r>
            <a:r>
              <a:rPr sz="2000" dirty="0">
                <a:latin typeface="Calibri"/>
                <a:cs typeface="Calibri"/>
              </a:rPr>
              <a:t>with the </a:t>
            </a:r>
            <a:r>
              <a:rPr sz="2000" spc="-5" dirty="0">
                <a:latin typeface="Calibri"/>
                <a:cs typeface="Calibri"/>
              </a:rPr>
              <a:t>help </a:t>
            </a:r>
            <a:r>
              <a:rPr sz="2000" dirty="0">
                <a:latin typeface="Calibri"/>
                <a:cs typeface="Calibri"/>
              </a:rPr>
              <a:t>of the </a:t>
            </a:r>
            <a:r>
              <a:rPr sz="2000" spc="-15" dirty="0">
                <a:latin typeface="Calibri"/>
                <a:cs typeface="Calibri"/>
              </a:rPr>
              <a:t>example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follows: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812800" algn="l"/>
                <a:tab pos="1186180" algn="l"/>
                <a:tab pos="2109470" algn="l"/>
                <a:tab pos="2672080" algn="l"/>
                <a:tab pos="3119120" algn="l"/>
                <a:tab pos="3774440" algn="l"/>
                <a:tab pos="4129404" algn="l"/>
                <a:tab pos="5115560" algn="l"/>
                <a:tab pos="5600065" algn="l"/>
                <a:tab pos="6767830" algn="l"/>
                <a:tab pos="7752715" algn="l"/>
                <a:tab pos="8281034" algn="l"/>
              </a:tabLst>
            </a:pPr>
            <a:r>
              <a:rPr sz="2000" spc="-5" dirty="0">
                <a:latin typeface="Calibri"/>
                <a:cs typeface="Calibri"/>
              </a:rPr>
              <a:t>L</a:t>
            </a:r>
            <a:r>
              <a:rPr sz="2000" spc="-2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t	us	as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um</a:t>
            </a:r>
            <a:r>
              <a:rPr sz="2000" dirty="0">
                <a:latin typeface="Calibri"/>
                <a:cs typeface="Calibri"/>
              </a:rPr>
              <a:t>e	th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	</a:t>
            </a:r>
            <a:r>
              <a:rPr sz="2000" spc="-2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e	</a:t>
            </a:r>
            <a:r>
              <a:rPr sz="2000" spc="-4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	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	</a:t>
            </a:r>
            <a:r>
              <a:rPr sz="2000" spc="-5" dirty="0">
                <a:latin typeface="Calibri"/>
                <a:cs typeface="Calibri"/>
              </a:rPr>
              <a:t>per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m	the	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m</a:t>
            </a:r>
            <a:r>
              <a:rPr sz="2000" spc="-5" dirty="0">
                <a:latin typeface="Calibri"/>
                <a:cs typeface="Calibri"/>
              </a:rPr>
              <a:t>bine</a:t>
            </a:r>
            <a:r>
              <a:rPr sz="2000" dirty="0">
                <a:latin typeface="Calibri"/>
                <a:cs typeface="Calibri"/>
              </a:rPr>
              <a:t>d	mu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tiply	and	a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d  </a:t>
            </a:r>
            <a:r>
              <a:rPr sz="2000" spc="-10" dirty="0">
                <a:latin typeface="Calibri"/>
                <a:cs typeface="Calibri"/>
              </a:rPr>
              <a:t>operations </a:t>
            </a: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stream </a:t>
            </a:r>
            <a:r>
              <a:rPr sz="2000" spc="-5" dirty="0">
                <a:latin typeface="Calibri"/>
                <a:cs typeface="Calibri"/>
              </a:rPr>
              <a:t>of numbers.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baseline="-20833" dirty="0">
                <a:latin typeface="Calibri"/>
                <a:cs typeface="Calibri"/>
              </a:rPr>
              <a:t>i </a:t>
            </a:r>
            <a:r>
              <a:rPr sz="1800" dirty="0">
                <a:latin typeface="Calibri"/>
                <a:cs typeface="Calibri"/>
              </a:rPr>
              <a:t>* B</a:t>
            </a:r>
            <a:r>
              <a:rPr sz="1800" baseline="-20833" dirty="0">
                <a:latin typeface="Calibri"/>
                <a:cs typeface="Calibri"/>
              </a:rPr>
              <a:t>i </a:t>
            </a:r>
            <a:r>
              <a:rPr sz="1800" dirty="0">
                <a:latin typeface="Calibri"/>
                <a:cs typeface="Calibri"/>
              </a:rPr>
              <a:t>+ C</a:t>
            </a:r>
            <a:r>
              <a:rPr sz="1800" baseline="-20833" dirty="0">
                <a:latin typeface="Calibri"/>
                <a:cs typeface="Calibri"/>
              </a:rPr>
              <a:t>i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i=1,2,3,4,…..,7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2432" y="85188"/>
            <a:ext cx="373913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9020">
              <a:lnSpc>
                <a:spcPct val="100000"/>
              </a:lnSpc>
            </a:pPr>
            <a:r>
              <a:rPr spc="-5" dirty="0"/>
              <a:t>PIPELINING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883286"/>
            <a:ext cx="8681085" cy="201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Each suboperation </a:t>
            </a:r>
            <a:r>
              <a:rPr sz="2000" spc="-5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implemented </a:t>
            </a:r>
            <a:r>
              <a:rPr sz="2000" dirty="0">
                <a:latin typeface="Calibri"/>
                <a:cs typeface="Calibri"/>
              </a:rPr>
              <a:t>in a </a:t>
            </a:r>
            <a:r>
              <a:rPr sz="2000" spc="-5" dirty="0">
                <a:latin typeface="Calibri"/>
                <a:cs typeface="Calibri"/>
              </a:rPr>
              <a:t>segment </a:t>
            </a:r>
            <a:r>
              <a:rPr sz="2000" dirty="0">
                <a:latin typeface="Calibri"/>
                <a:cs typeface="Calibri"/>
              </a:rPr>
              <a:t>with in a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pipeline.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segment has one or </a:t>
            </a:r>
            <a:r>
              <a:rPr sz="2000" spc="-10" dirty="0">
                <a:latin typeface="Calibri"/>
                <a:cs typeface="Calibri"/>
              </a:rPr>
              <a:t>two </a:t>
            </a:r>
            <a:r>
              <a:rPr sz="2000" spc="-15" dirty="0">
                <a:latin typeface="Calibri"/>
                <a:cs typeface="Calibri"/>
              </a:rPr>
              <a:t>registers </a:t>
            </a:r>
            <a:r>
              <a:rPr sz="2000" dirty="0">
                <a:latin typeface="Calibri"/>
                <a:cs typeface="Calibri"/>
              </a:rPr>
              <a:t>and a </a:t>
            </a:r>
            <a:r>
              <a:rPr sz="2000" spc="-5" dirty="0">
                <a:latin typeface="Calibri"/>
                <a:cs typeface="Calibri"/>
              </a:rPr>
              <a:t>combinational circuit </a:t>
            </a:r>
            <a:r>
              <a:rPr sz="2000" dirty="0">
                <a:latin typeface="Calibri"/>
                <a:cs typeface="Calibri"/>
              </a:rPr>
              <a:t>as shown </a:t>
            </a:r>
            <a:r>
              <a:rPr sz="2000" spc="-20" dirty="0">
                <a:latin typeface="Calibri"/>
                <a:cs typeface="Calibri"/>
              </a:rPr>
              <a:t>in  </a:t>
            </a:r>
            <a:r>
              <a:rPr sz="2000" spc="-5" dirty="0">
                <a:latin typeface="Calibri"/>
                <a:cs typeface="Calibri"/>
              </a:rPr>
              <a:t>fig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below: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R1 </a:t>
            </a:r>
            <a:r>
              <a:rPr sz="2000" spc="-5" dirty="0">
                <a:latin typeface="Calibri"/>
                <a:cs typeface="Calibri"/>
              </a:rPr>
              <a:t>through </a:t>
            </a:r>
            <a:r>
              <a:rPr sz="2000" dirty="0">
                <a:latin typeface="Calibri"/>
                <a:cs typeface="Calibri"/>
              </a:rPr>
              <a:t>R5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15" dirty="0">
                <a:latin typeface="Calibri"/>
                <a:cs typeface="Calibri"/>
              </a:rPr>
              <a:t>registers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0" dirty="0">
                <a:latin typeface="Calibri"/>
                <a:cs typeface="Calibri"/>
              </a:rPr>
              <a:t>receive </a:t>
            </a:r>
            <a:r>
              <a:rPr sz="2000" spc="-5" dirty="0">
                <a:latin typeface="Calibri"/>
                <a:cs typeface="Calibri"/>
              </a:rPr>
              <a:t>new </a:t>
            </a:r>
            <a:r>
              <a:rPr sz="2000" spc="-15" dirty="0">
                <a:latin typeface="Calibri"/>
                <a:cs typeface="Calibri"/>
              </a:rPr>
              <a:t>data </a:t>
            </a:r>
            <a:r>
              <a:rPr sz="2000" spc="-5" dirty="0">
                <a:latin typeface="Calibri"/>
                <a:cs typeface="Calibri"/>
              </a:rPr>
              <a:t>with </a:t>
            </a:r>
            <a:r>
              <a:rPr sz="2000" spc="-10" dirty="0">
                <a:latin typeface="Calibri"/>
                <a:cs typeface="Calibri"/>
              </a:rPr>
              <a:t>every </a:t>
            </a:r>
            <a:r>
              <a:rPr sz="2000" dirty="0">
                <a:latin typeface="Calibri"/>
                <a:cs typeface="Calibri"/>
              </a:rPr>
              <a:t>clock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pulse.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Multiplier </a:t>
            </a:r>
            <a:r>
              <a:rPr sz="2000" dirty="0">
                <a:latin typeface="Calibri"/>
                <a:cs typeface="Calibri"/>
              </a:rPr>
              <a:t>and adder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combinational circuits. </a:t>
            </a:r>
            <a:r>
              <a:rPr sz="2000" spc="-10" dirty="0">
                <a:solidFill>
                  <a:srgbClr val="974707"/>
                </a:solidFill>
                <a:latin typeface="Calibri"/>
                <a:cs typeface="Calibri"/>
              </a:rPr>
              <a:t>Suboperations </a:t>
            </a:r>
            <a:r>
              <a:rPr sz="2000" spc="-5" dirty="0">
                <a:solidFill>
                  <a:srgbClr val="974707"/>
                </a:solidFill>
                <a:latin typeface="Calibri"/>
                <a:cs typeface="Calibri"/>
              </a:rPr>
              <a:t>performed in  </a:t>
            </a:r>
            <a:r>
              <a:rPr sz="2000" dirty="0">
                <a:solidFill>
                  <a:srgbClr val="974707"/>
                </a:solidFill>
                <a:latin typeface="Calibri"/>
                <a:cs typeface="Calibri"/>
              </a:rPr>
              <a:t>each </a:t>
            </a:r>
            <a:r>
              <a:rPr sz="2000" spc="-5" dirty="0">
                <a:solidFill>
                  <a:srgbClr val="974707"/>
                </a:solidFill>
                <a:latin typeface="Calibri"/>
                <a:cs typeface="Calibri"/>
              </a:rPr>
              <a:t>segment of </a:t>
            </a:r>
            <a:r>
              <a:rPr sz="2000" dirty="0">
                <a:solidFill>
                  <a:srgbClr val="974707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974707"/>
                </a:solidFill>
                <a:latin typeface="Calibri"/>
                <a:cs typeface="Calibri"/>
              </a:rPr>
              <a:t>pipeline </a:t>
            </a:r>
            <a:r>
              <a:rPr sz="2000" spc="-10" dirty="0">
                <a:solidFill>
                  <a:srgbClr val="974707"/>
                </a:solidFill>
                <a:latin typeface="Calibri"/>
                <a:cs typeface="Calibri"/>
              </a:rPr>
              <a:t>are </a:t>
            </a:r>
            <a:r>
              <a:rPr sz="2000" dirty="0">
                <a:solidFill>
                  <a:srgbClr val="974707"/>
                </a:solidFill>
                <a:latin typeface="Calibri"/>
                <a:cs typeface="Calibri"/>
              </a:rPr>
              <a:t>as</a:t>
            </a:r>
            <a:r>
              <a:rPr sz="2000" spc="10" dirty="0">
                <a:solidFill>
                  <a:srgbClr val="974707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974707"/>
                </a:solidFill>
                <a:latin typeface="Calibri"/>
                <a:cs typeface="Calibri"/>
              </a:rPr>
              <a:t>follows: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2432" y="85188"/>
            <a:ext cx="3739134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9020">
              <a:lnSpc>
                <a:spcPct val="100000"/>
              </a:lnSpc>
            </a:pPr>
            <a:r>
              <a:rPr spc="-5" dirty="0"/>
              <a:t>PIPELINING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04800" y="2957754"/>
            <a:ext cx="5562600" cy="3671646"/>
            <a:chOff x="304800" y="2895600"/>
            <a:chExt cx="5562600" cy="3671646"/>
          </a:xfrm>
        </p:grpSpPr>
        <p:sp>
          <p:nvSpPr>
            <p:cNvPr id="4" name="object 4"/>
            <p:cNvSpPr/>
            <p:nvPr/>
          </p:nvSpPr>
          <p:spPr>
            <a:xfrm>
              <a:off x="304800" y="3336988"/>
              <a:ext cx="1463675" cy="274955"/>
            </a:xfrm>
            <a:custGeom>
              <a:avLst/>
              <a:gdLst/>
              <a:ahLst/>
              <a:cxnLst/>
              <a:rect l="l" t="t" r="r" b="b"/>
              <a:pathLst>
                <a:path w="1463675" h="274954">
                  <a:moveTo>
                    <a:pt x="0" y="274637"/>
                  </a:moveTo>
                  <a:lnTo>
                    <a:pt x="1463675" y="274637"/>
                  </a:lnTo>
                  <a:lnTo>
                    <a:pt x="1463675" y="0"/>
                  </a:lnTo>
                  <a:lnTo>
                    <a:pt x="0" y="0"/>
                  </a:lnTo>
                  <a:lnTo>
                    <a:pt x="0" y="274637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890422" y="3259201"/>
              <a:ext cx="294640" cy="4432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dirty="0">
                  <a:latin typeface="Calibri"/>
                  <a:cs typeface="Calibri"/>
                </a:rPr>
                <a:t>R</a:t>
              </a:r>
              <a:r>
                <a:rPr sz="2400" spc="-7" baseline="-20833" dirty="0">
                  <a:latin typeface="Calibri"/>
                  <a:cs typeface="Calibri"/>
                </a:rPr>
                <a:t>1</a:t>
              </a:r>
              <a:endParaRPr sz="2400" baseline="-20833">
                <a:latin typeface="Calibri"/>
                <a:cs typeface="Calibri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956360" y="2895600"/>
              <a:ext cx="103505" cy="441325"/>
            </a:xfrm>
            <a:custGeom>
              <a:avLst/>
              <a:gdLst/>
              <a:ahLst/>
              <a:cxnLst/>
              <a:rect l="l" t="t" r="r" b="b"/>
              <a:pathLst>
                <a:path w="103505" h="441325">
                  <a:moveTo>
                    <a:pt x="7086" y="345313"/>
                  </a:moveTo>
                  <a:lnTo>
                    <a:pt x="1028" y="348869"/>
                  </a:lnTo>
                  <a:lnTo>
                    <a:pt x="0" y="352678"/>
                  </a:lnTo>
                  <a:lnTo>
                    <a:pt x="51701" y="441325"/>
                  </a:lnTo>
                  <a:lnTo>
                    <a:pt x="59036" y="428751"/>
                  </a:lnTo>
                  <a:lnTo>
                    <a:pt x="45351" y="428751"/>
                  </a:lnTo>
                  <a:lnTo>
                    <a:pt x="45351" y="405280"/>
                  </a:lnTo>
                  <a:lnTo>
                    <a:pt x="10972" y="346328"/>
                  </a:lnTo>
                  <a:lnTo>
                    <a:pt x="7086" y="345313"/>
                  </a:lnTo>
                  <a:close/>
                </a:path>
                <a:path w="103505" h="441325">
                  <a:moveTo>
                    <a:pt x="45351" y="405280"/>
                  </a:moveTo>
                  <a:lnTo>
                    <a:pt x="45351" y="428751"/>
                  </a:lnTo>
                  <a:lnTo>
                    <a:pt x="58051" y="428751"/>
                  </a:lnTo>
                  <a:lnTo>
                    <a:pt x="58051" y="425576"/>
                  </a:lnTo>
                  <a:lnTo>
                    <a:pt x="46215" y="425576"/>
                  </a:lnTo>
                  <a:lnTo>
                    <a:pt x="51701" y="416169"/>
                  </a:lnTo>
                  <a:lnTo>
                    <a:pt x="45351" y="405280"/>
                  </a:lnTo>
                  <a:close/>
                </a:path>
                <a:path w="103505" h="441325">
                  <a:moveTo>
                    <a:pt x="96316" y="345313"/>
                  </a:moveTo>
                  <a:lnTo>
                    <a:pt x="92430" y="346328"/>
                  </a:lnTo>
                  <a:lnTo>
                    <a:pt x="58051" y="405280"/>
                  </a:lnTo>
                  <a:lnTo>
                    <a:pt x="58051" y="428751"/>
                  </a:lnTo>
                  <a:lnTo>
                    <a:pt x="59036" y="428751"/>
                  </a:lnTo>
                  <a:lnTo>
                    <a:pt x="103403" y="352678"/>
                  </a:lnTo>
                  <a:lnTo>
                    <a:pt x="102374" y="348869"/>
                  </a:lnTo>
                  <a:lnTo>
                    <a:pt x="96316" y="345313"/>
                  </a:lnTo>
                  <a:close/>
                </a:path>
                <a:path w="103505" h="441325">
                  <a:moveTo>
                    <a:pt x="51701" y="416169"/>
                  </a:moveTo>
                  <a:lnTo>
                    <a:pt x="46215" y="425576"/>
                  </a:lnTo>
                  <a:lnTo>
                    <a:pt x="57188" y="425576"/>
                  </a:lnTo>
                  <a:lnTo>
                    <a:pt x="51701" y="416169"/>
                  </a:lnTo>
                  <a:close/>
                </a:path>
                <a:path w="103505" h="441325">
                  <a:moveTo>
                    <a:pt x="58051" y="405280"/>
                  </a:moveTo>
                  <a:lnTo>
                    <a:pt x="51701" y="416169"/>
                  </a:lnTo>
                  <a:lnTo>
                    <a:pt x="57188" y="425576"/>
                  </a:lnTo>
                  <a:lnTo>
                    <a:pt x="58051" y="425576"/>
                  </a:lnTo>
                  <a:lnTo>
                    <a:pt x="58051" y="405280"/>
                  </a:lnTo>
                  <a:close/>
                </a:path>
                <a:path w="103505" h="441325">
                  <a:moveTo>
                    <a:pt x="58051" y="0"/>
                  </a:moveTo>
                  <a:lnTo>
                    <a:pt x="45351" y="0"/>
                  </a:lnTo>
                  <a:lnTo>
                    <a:pt x="45351" y="405280"/>
                  </a:lnTo>
                  <a:lnTo>
                    <a:pt x="51701" y="416169"/>
                  </a:lnTo>
                  <a:lnTo>
                    <a:pt x="58051" y="405280"/>
                  </a:lnTo>
                  <a:lnTo>
                    <a:pt x="580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36851" y="3336988"/>
              <a:ext cx="1463675" cy="274955"/>
            </a:xfrm>
            <a:custGeom>
              <a:avLst/>
              <a:gdLst/>
              <a:ahLst/>
              <a:cxnLst/>
              <a:rect l="l" t="t" r="r" b="b"/>
              <a:pathLst>
                <a:path w="1463675" h="274954">
                  <a:moveTo>
                    <a:pt x="0" y="274637"/>
                  </a:moveTo>
                  <a:lnTo>
                    <a:pt x="1463675" y="274637"/>
                  </a:lnTo>
                  <a:lnTo>
                    <a:pt x="1463675" y="0"/>
                  </a:lnTo>
                  <a:lnTo>
                    <a:pt x="0" y="0"/>
                  </a:lnTo>
                  <a:lnTo>
                    <a:pt x="0" y="274637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822575" y="3259201"/>
              <a:ext cx="294640" cy="4432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dirty="0">
                  <a:latin typeface="Calibri"/>
                  <a:cs typeface="Calibri"/>
                </a:rPr>
                <a:t>R</a:t>
              </a:r>
              <a:r>
                <a:rPr sz="2400" spc="-7" baseline="-20833" dirty="0">
                  <a:latin typeface="Calibri"/>
                  <a:cs typeface="Calibri"/>
                </a:rPr>
                <a:t>2</a:t>
              </a:r>
              <a:endParaRPr sz="2400" baseline="-20833">
                <a:latin typeface="Calibri"/>
                <a:cs typeface="Calibri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2888614" y="2895600"/>
              <a:ext cx="103505" cy="441325"/>
            </a:xfrm>
            <a:custGeom>
              <a:avLst/>
              <a:gdLst/>
              <a:ahLst/>
              <a:cxnLst/>
              <a:rect l="l" t="t" r="r" b="b"/>
              <a:pathLst>
                <a:path w="103505" h="441325">
                  <a:moveTo>
                    <a:pt x="7112" y="345186"/>
                  </a:moveTo>
                  <a:lnTo>
                    <a:pt x="4064" y="346837"/>
                  </a:lnTo>
                  <a:lnTo>
                    <a:pt x="1143" y="348614"/>
                  </a:lnTo>
                  <a:lnTo>
                    <a:pt x="0" y="352551"/>
                  </a:lnTo>
                  <a:lnTo>
                    <a:pt x="51435" y="441325"/>
                  </a:lnTo>
                  <a:lnTo>
                    <a:pt x="58844" y="428751"/>
                  </a:lnTo>
                  <a:lnTo>
                    <a:pt x="45085" y="428751"/>
                  </a:lnTo>
                  <a:lnTo>
                    <a:pt x="45169" y="405110"/>
                  </a:lnTo>
                  <a:lnTo>
                    <a:pt x="11049" y="346201"/>
                  </a:lnTo>
                  <a:lnTo>
                    <a:pt x="7112" y="345186"/>
                  </a:lnTo>
                  <a:close/>
                </a:path>
                <a:path w="103505" h="441325">
                  <a:moveTo>
                    <a:pt x="45169" y="405110"/>
                  </a:moveTo>
                  <a:lnTo>
                    <a:pt x="45085" y="428751"/>
                  </a:lnTo>
                  <a:lnTo>
                    <a:pt x="57785" y="428751"/>
                  </a:lnTo>
                  <a:lnTo>
                    <a:pt x="57796" y="425576"/>
                  </a:lnTo>
                  <a:lnTo>
                    <a:pt x="45974" y="425576"/>
                  </a:lnTo>
                  <a:lnTo>
                    <a:pt x="51537" y="416106"/>
                  </a:lnTo>
                  <a:lnTo>
                    <a:pt x="45169" y="405110"/>
                  </a:lnTo>
                  <a:close/>
                </a:path>
                <a:path w="103505" h="441325">
                  <a:moveTo>
                    <a:pt x="96393" y="345439"/>
                  </a:moveTo>
                  <a:lnTo>
                    <a:pt x="92456" y="346455"/>
                  </a:lnTo>
                  <a:lnTo>
                    <a:pt x="57868" y="405330"/>
                  </a:lnTo>
                  <a:lnTo>
                    <a:pt x="57785" y="428751"/>
                  </a:lnTo>
                  <a:lnTo>
                    <a:pt x="58844" y="428751"/>
                  </a:lnTo>
                  <a:lnTo>
                    <a:pt x="101727" y="355980"/>
                  </a:lnTo>
                  <a:lnTo>
                    <a:pt x="103505" y="352933"/>
                  </a:lnTo>
                  <a:lnTo>
                    <a:pt x="102489" y="348996"/>
                  </a:lnTo>
                  <a:lnTo>
                    <a:pt x="96393" y="345439"/>
                  </a:lnTo>
                  <a:close/>
                </a:path>
                <a:path w="103505" h="441325">
                  <a:moveTo>
                    <a:pt x="51537" y="416106"/>
                  </a:moveTo>
                  <a:lnTo>
                    <a:pt x="45974" y="425576"/>
                  </a:lnTo>
                  <a:lnTo>
                    <a:pt x="57023" y="425576"/>
                  </a:lnTo>
                  <a:lnTo>
                    <a:pt x="51537" y="416106"/>
                  </a:lnTo>
                  <a:close/>
                </a:path>
                <a:path w="103505" h="441325">
                  <a:moveTo>
                    <a:pt x="57868" y="405330"/>
                  </a:moveTo>
                  <a:lnTo>
                    <a:pt x="51537" y="416106"/>
                  </a:lnTo>
                  <a:lnTo>
                    <a:pt x="57023" y="425576"/>
                  </a:lnTo>
                  <a:lnTo>
                    <a:pt x="57796" y="425576"/>
                  </a:lnTo>
                  <a:lnTo>
                    <a:pt x="57868" y="405330"/>
                  </a:lnTo>
                  <a:close/>
                </a:path>
                <a:path w="103505" h="441325">
                  <a:moveTo>
                    <a:pt x="59309" y="0"/>
                  </a:moveTo>
                  <a:lnTo>
                    <a:pt x="46609" y="0"/>
                  </a:lnTo>
                  <a:lnTo>
                    <a:pt x="45169" y="405110"/>
                  </a:lnTo>
                  <a:lnTo>
                    <a:pt x="51537" y="416106"/>
                  </a:lnTo>
                  <a:lnTo>
                    <a:pt x="57868" y="405330"/>
                  </a:lnTo>
                  <a:lnTo>
                    <a:pt x="59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49325" y="4052887"/>
              <a:ext cx="2224405" cy="274955"/>
            </a:xfrm>
            <a:custGeom>
              <a:avLst/>
              <a:gdLst/>
              <a:ahLst/>
              <a:cxnLst/>
              <a:rect l="l" t="t" r="r" b="b"/>
              <a:pathLst>
                <a:path w="2224405" h="274954">
                  <a:moveTo>
                    <a:pt x="0" y="274637"/>
                  </a:moveTo>
                  <a:lnTo>
                    <a:pt x="2224151" y="274637"/>
                  </a:lnTo>
                  <a:lnTo>
                    <a:pt x="2224151" y="0"/>
                  </a:lnTo>
                  <a:lnTo>
                    <a:pt x="0" y="0"/>
                  </a:lnTo>
                  <a:lnTo>
                    <a:pt x="0" y="274637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1437258" y="3975227"/>
              <a:ext cx="1246505" cy="3937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dirty="0">
                  <a:latin typeface="Calibri"/>
                  <a:cs typeface="Calibri"/>
                </a:rPr>
                <a:t>Multiplier</a:t>
              </a:r>
              <a:endParaRPr sz="2400">
                <a:latin typeface="Calibri"/>
                <a:cs typeface="Calibri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2712466" y="3611498"/>
              <a:ext cx="103505" cy="441959"/>
            </a:xfrm>
            <a:custGeom>
              <a:avLst/>
              <a:gdLst/>
              <a:ahLst/>
              <a:cxnLst/>
              <a:rect l="l" t="t" r="r" b="b"/>
              <a:pathLst>
                <a:path w="103505" h="441960">
                  <a:moveTo>
                    <a:pt x="7111" y="345186"/>
                  </a:moveTo>
                  <a:lnTo>
                    <a:pt x="1015" y="348742"/>
                  </a:lnTo>
                  <a:lnTo>
                    <a:pt x="0" y="352551"/>
                  </a:lnTo>
                  <a:lnTo>
                    <a:pt x="1777" y="355600"/>
                  </a:lnTo>
                  <a:lnTo>
                    <a:pt x="51307" y="441451"/>
                  </a:lnTo>
                  <a:lnTo>
                    <a:pt x="58706" y="428878"/>
                  </a:lnTo>
                  <a:lnTo>
                    <a:pt x="45084" y="428751"/>
                  </a:lnTo>
                  <a:lnTo>
                    <a:pt x="45168" y="405328"/>
                  </a:lnTo>
                  <a:lnTo>
                    <a:pt x="10921" y="346201"/>
                  </a:lnTo>
                  <a:lnTo>
                    <a:pt x="7111" y="345186"/>
                  </a:lnTo>
                  <a:close/>
                </a:path>
                <a:path w="103505" h="441960">
                  <a:moveTo>
                    <a:pt x="45168" y="405328"/>
                  </a:moveTo>
                  <a:lnTo>
                    <a:pt x="45084" y="428751"/>
                  </a:lnTo>
                  <a:lnTo>
                    <a:pt x="57784" y="428878"/>
                  </a:lnTo>
                  <a:lnTo>
                    <a:pt x="57796" y="425576"/>
                  </a:lnTo>
                  <a:lnTo>
                    <a:pt x="45973" y="425576"/>
                  </a:lnTo>
                  <a:lnTo>
                    <a:pt x="51474" y="416216"/>
                  </a:lnTo>
                  <a:lnTo>
                    <a:pt x="45168" y="405328"/>
                  </a:lnTo>
                  <a:close/>
                </a:path>
                <a:path w="103505" h="441960">
                  <a:moveTo>
                    <a:pt x="96392" y="345567"/>
                  </a:moveTo>
                  <a:lnTo>
                    <a:pt x="92456" y="346582"/>
                  </a:lnTo>
                  <a:lnTo>
                    <a:pt x="90677" y="349503"/>
                  </a:lnTo>
                  <a:lnTo>
                    <a:pt x="57872" y="405328"/>
                  </a:lnTo>
                  <a:lnTo>
                    <a:pt x="57784" y="428878"/>
                  </a:lnTo>
                  <a:lnTo>
                    <a:pt x="58706" y="428878"/>
                  </a:lnTo>
                  <a:lnTo>
                    <a:pt x="101600" y="355981"/>
                  </a:lnTo>
                  <a:lnTo>
                    <a:pt x="103377" y="352932"/>
                  </a:lnTo>
                  <a:lnTo>
                    <a:pt x="102361" y="349123"/>
                  </a:lnTo>
                  <a:lnTo>
                    <a:pt x="99313" y="347344"/>
                  </a:lnTo>
                  <a:lnTo>
                    <a:pt x="96392" y="345567"/>
                  </a:lnTo>
                  <a:close/>
                </a:path>
                <a:path w="103505" h="441960">
                  <a:moveTo>
                    <a:pt x="51474" y="416216"/>
                  </a:moveTo>
                  <a:lnTo>
                    <a:pt x="45973" y="425576"/>
                  </a:lnTo>
                  <a:lnTo>
                    <a:pt x="56895" y="425576"/>
                  </a:lnTo>
                  <a:lnTo>
                    <a:pt x="51474" y="416216"/>
                  </a:lnTo>
                  <a:close/>
                </a:path>
                <a:path w="103505" h="441960">
                  <a:moveTo>
                    <a:pt x="57868" y="405335"/>
                  </a:moveTo>
                  <a:lnTo>
                    <a:pt x="51474" y="416216"/>
                  </a:lnTo>
                  <a:lnTo>
                    <a:pt x="56895" y="425576"/>
                  </a:lnTo>
                  <a:lnTo>
                    <a:pt x="57796" y="425576"/>
                  </a:lnTo>
                  <a:lnTo>
                    <a:pt x="57868" y="405335"/>
                  </a:lnTo>
                  <a:close/>
                </a:path>
                <a:path w="103505" h="441960">
                  <a:moveTo>
                    <a:pt x="46608" y="0"/>
                  </a:moveTo>
                  <a:lnTo>
                    <a:pt x="45172" y="405335"/>
                  </a:lnTo>
                  <a:lnTo>
                    <a:pt x="51474" y="416216"/>
                  </a:lnTo>
                  <a:lnTo>
                    <a:pt x="57868" y="405328"/>
                  </a:lnTo>
                  <a:lnTo>
                    <a:pt x="59308" y="126"/>
                  </a:lnTo>
                  <a:lnTo>
                    <a:pt x="4660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05941" y="3611498"/>
              <a:ext cx="103505" cy="441959"/>
            </a:xfrm>
            <a:custGeom>
              <a:avLst/>
              <a:gdLst/>
              <a:ahLst/>
              <a:cxnLst/>
              <a:rect l="l" t="t" r="r" b="b"/>
              <a:pathLst>
                <a:path w="103505" h="441960">
                  <a:moveTo>
                    <a:pt x="7112" y="345186"/>
                  </a:moveTo>
                  <a:lnTo>
                    <a:pt x="1015" y="348742"/>
                  </a:lnTo>
                  <a:lnTo>
                    <a:pt x="0" y="352551"/>
                  </a:lnTo>
                  <a:lnTo>
                    <a:pt x="1778" y="355600"/>
                  </a:lnTo>
                  <a:lnTo>
                    <a:pt x="51308" y="441451"/>
                  </a:lnTo>
                  <a:lnTo>
                    <a:pt x="58706" y="428878"/>
                  </a:lnTo>
                  <a:lnTo>
                    <a:pt x="45084" y="428751"/>
                  </a:lnTo>
                  <a:lnTo>
                    <a:pt x="45168" y="405328"/>
                  </a:lnTo>
                  <a:lnTo>
                    <a:pt x="10921" y="346201"/>
                  </a:lnTo>
                  <a:lnTo>
                    <a:pt x="7112" y="345186"/>
                  </a:lnTo>
                  <a:close/>
                </a:path>
                <a:path w="103505" h="441960">
                  <a:moveTo>
                    <a:pt x="45168" y="405328"/>
                  </a:moveTo>
                  <a:lnTo>
                    <a:pt x="45084" y="428751"/>
                  </a:lnTo>
                  <a:lnTo>
                    <a:pt x="57784" y="428878"/>
                  </a:lnTo>
                  <a:lnTo>
                    <a:pt x="57796" y="425576"/>
                  </a:lnTo>
                  <a:lnTo>
                    <a:pt x="45974" y="425576"/>
                  </a:lnTo>
                  <a:lnTo>
                    <a:pt x="51474" y="416216"/>
                  </a:lnTo>
                  <a:lnTo>
                    <a:pt x="45168" y="405328"/>
                  </a:lnTo>
                  <a:close/>
                </a:path>
                <a:path w="103505" h="441960">
                  <a:moveTo>
                    <a:pt x="96393" y="345567"/>
                  </a:moveTo>
                  <a:lnTo>
                    <a:pt x="92456" y="346582"/>
                  </a:lnTo>
                  <a:lnTo>
                    <a:pt x="90678" y="349503"/>
                  </a:lnTo>
                  <a:lnTo>
                    <a:pt x="57872" y="405328"/>
                  </a:lnTo>
                  <a:lnTo>
                    <a:pt x="57784" y="428878"/>
                  </a:lnTo>
                  <a:lnTo>
                    <a:pt x="58706" y="428878"/>
                  </a:lnTo>
                  <a:lnTo>
                    <a:pt x="101600" y="355981"/>
                  </a:lnTo>
                  <a:lnTo>
                    <a:pt x="103378" y="352932"/>
                  </a:lnTo>
                  <a:lnTo>
                    <a:pt x="102362" y="349123"/>
                  </a:lnTo>
                  <a:lnTo>
                    <a:pt x="99314" y="347344"/>
                  </a:lnTo>
                  <a:lnTo>
                    <a:pt x="96393" y="345567"/>
                  </a:lnTo>
                  <a:close/>
                </a:path>
                <a:path w="103505" h="441960">
                  <a:moveTo>
                    <a:pt x="51474" y="416216"/>
                  </a:moveTo>
                  <a:lnTo>
                    <a:pt x="45974" y="425576"/>
                  </a:lnTo>
                  <a:lnTo>
                    <a:pt x="56896" y="425576"/>
                  </a:lnTo>
                  <a:lnTo>
                    <a:pt x="51474" y="416216"/>
                  </a:lnTo>
                  <a:close/>
                </a:path>
                <a:path w="103505" h="441960">
                  <a:moveTo>
                    <a:pt x="57868" y="405335"/>
                  </a:moveTo>
                  <a:lnTo>
                    <a:pt x="51474" y="416216"/>
                  </a:lnTo>
                  <a:lnTo>
                    <a:pt x="56896" y="425576"/>
                  </a:lnTo>
                  <a:lnTo>
                    <a:pt x="57796" y="425576"/>
                  </a:lnTo>
                  <a:lnTo>
                    <a:pt x="57868" y="405335"/>
                  </a:lnTo>
                  <a:close/>
                </a:path>
                <a:path w="103505" h="441960">
                  <a:moveTo>
                    <a:pt x="46609" y="0"/>
                  </a:moveTo>
                  <a:lnTo>
                    <a:pt x="45172" y="405335"/>
                  </a:lnTo>
                  <a:lnTo>
                    <a:pt x="51474" y="416216"/>
                  </a:lnTo>
                  <a:lnTo>
                    <a:pt x="57868" y="405328"/>
                  </a:lnTo>
                  <a:lnTo>
                    <a:pt x="59309" y="126"/>
                  </a:lnTo>
                  <a:lnTo>
                    <a:pt x="466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58900" y="4768850"/>
              <a:ext cx="1463675" cy="276225"/>
            </a:xfrm>
            <a:custGeom>
              <a:avLst/>
              <a:gdLst/>
              <a:ahLst/>
              <a:cxnLst/>
              <a:rect l="l" t="t" r="r" b="b"/>
              <a:pathLst>
                <a:path w="1463675" h="276225">
                  <a:moveTo>
                    <a:pt x="0" y="276225"/>
                  </a:moveTo>
                  <a:lnTo>
                    <a:pt x="1463675" y="276225"/>
                  </a:lnTo>
                  <a:lnTo>
                    <a:pt x="1463675" y="0"/>
                  </a:lnTo>
                  <a:lnTo>
                    <a:pt x="0" y="0"/>
                  </a:lnTo>
                  <a:lnTo>
                    <a:pt x="0" y="2762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944370" y="4692142"/>
              <a:ext cx="294640" cy="4432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spc="5" dirty="0">
                  <a:latin typeface="Calibri"/>
                  <a:cs typeface="Calibri"/>
                </a:rPr>
                <a:t>R</a:t>
              </a:r>
              <a:r>
                <a:rPr sz="2400" spc="-7" baseline="-20833" dirty="0">
                  <a:latin typeface="Calibri"/>
                  <a:cs typeface="Calibri"/>
                </a:rPr>
                <a:t>3</a:t>
              </a:r>
              <a:endParaRPr sz="2400" baseline="-20833">
                <a:latin typeface="Calibri"/>
                <a:cs typeface="Calibri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2010410" y="4327525"/>
              <a:ext cx="103505" cy="441325"/>
            </a:xfrm>
            <a:custGeom>
              <a:avLst/>
              <a:gdLst/>
              <a:ahLst/>
              <a:cxnLst/>
              <a:rect l="l" t="t" r="r" b="b"/>
              <a:pathLst>
                <a:path w="103505" h="441325">
                  <a:moveTo>
                    <a:pt x="7112" y="345313"/>
                  </a:moveTo>
                  <a:lnTo>
                    <a:pt x="1015" y="348869"/>
                  </a:lnTo>
                  <a:lnTo>
                    <a:pt x="0" y="352679"/>
                  </a:lnTo>
                  <a:lnTo>
                    <a:pt x="51688" y="441325"/>
                  </a:lnTo>
                  <a:lnTo>
                    <a:pt x="59038" y="428751"/>
                  </a:lnTo>
                  <a:lnTo>
                    <a:pt x="45338" y="428751"/>
                  </a:lnTo>
                  <a:lnTo>
                    <a:pt x="45338" y="405111"/>
                  </a:lnTo>
                  <a:lnTo>
                    <a:pt x="11048" y="346329"/>
                  </a:lnTo>
                  <a:lnTo>
                    <a:pt x="7112" y="345313"/>
                  </a:lnTo>
                  <a:close/>
                </a:path>
                <a:path w="103505" h="441325">
                  <a:moveTo>
                    <a:pt x="45338" y="405111"/>
                  </a:moveTo>
                  <a:lnTo>
                    <a:pt x="45338" y="428751"/>
                  </a:lnTo>
                  <a:lnTo>
                    <a:pt x="58038" y="428751"/>
                  </a:lnTo>
                  <a:lnTo>
                    <a:pt x="58038" y="425576"/>
                  </a:lnTo>
                  <a:lnTo>
                    <a:pt x="46227" y="425576"/>
                  </a:lnTo>
                  <a:lnTo>
                    <a:pt x="51752" y="416106"/>
                  </a:lnTo>
                  <a:lnTo>
                    <a:pt x="45338" y="405111"/>
                  </a:lnTo>
                  <a:close/>
                </a:path>
                <a:path w="103505" h="441325">
                  <a:moveTo>
                    <a:pt x="96392" y="345313"/>
                  </a:moveTo>
                  <a:lnTo>
                    <a:pt x="92456" y="346329"/>
                  </a:lnTo>
                  <a:lnTo>
                    <a:pt x="58165" y="405111"/>
                  </a:lnTo>
                  <a:lnTo>
                    <a:pt x="58038" y="428751"/>
                  </a:lnTo>
                  <a:lnTo>
                    <a:pt x="59038" y="428751"/>
                  </a:lnTo>
                  <a:lnTo>
                    <a:pt x="103504" y="352679"/>
                  </a:lnTo>
                  <a:lnTo>
                    <a:pt x="102488" y="348869"/>
                  </a:lnTo>
                  <a:lnTo>
                    <a:pt x="96392" y="345313"/>
                  </a:lnTo>
                  <a:close/>
                </a:path>
                <a:path w="103505" h="441325">
                  <a:moveTo>
                    <a:pt x="51752" y="416106"/>
                  </a:moveTo>
                  <a:lnTo>
                    <a:pt x="46227" y="425576"/>
                  </a:lnTo>
                  <a:lnTo>
                    <a:pt x="57276" y="425576"/>
                  </a:lnTo>
                  <a:lnTo>
                    <a:pt x="51752" y="416106"/>
                  </a:lnTo>
                  <a:close/>
                </a:path>
                <a:path w="103505" h="441325">
                  <a:moveTo>
                    <a:pt x="58038" y="405329"/>
                  </a:moveTo>
                  <a:lnTo>
                    <a:pt x="51752" y="416106"/>
                  </a:lnTo>
                  <a:lnTo>
                    <a:pt x="57276" y="425576"/>
                  </a:lnTo>
                  <a:lnTo>
                    <a:pt x="58038" y="425576"/>
                  </a:lnTo>
                  <a:lnTo>
                    <a:pt x="58038" y="405329"/>
                  </a:lnTo>
                  <a:close/>
                </a:path>
                <a:path w="103505" h="441325">
                  <a:moveTo>
                    <a:pt x="58038" y="0"/>
                  </a:moveTo>
                  <a:lnTo>
                    <a:pt x="45338" y="0"/>
                  </a:lnTo>
                  <a:lnTo>
                    <a:pt x="45465" y="405329"/>
                  </a:lnTo>
                  <a:lnTo>
                    <a:pt x="51752" y="416106"/>
                  </a:lnTo>
                  <a:lnTo>
                    <a:pt x="58038" y="405329"/>
                  </a:lnTo>
                  <a:lnTo>
                    <a:pt x="580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03725" y="4768850"/>
              <a:ext cx="1463675" cy="276225"/>
            </a:xfrm>
            <a:custGeom>
              <a:avLst/>
              <a:gdLst/>
              <a:ahLst/>
              <a:cxnLst/>
              <a:rect l="l" t="t" r="r" b="b"/>
              <a:pathLst>
                <a:path w="1463675" h="276225">
                  <a:moveTo>
                    <a:pt x="0" y="276225"/>
                  </a:moveTo>
                  <a:lnTo>
                    <a:pt x="1463675" y="276225"/>
                  </a:lnTo>
                  <a:lnTo>
                    <a:pt x="1463675" y="0"/>
                  </a:lnTo>
                  <a:lnTo>
                    <a:pt x="0" y="0"/>
                  </a:lnTo>
                  <a:lnTo>
                    <a:pt x="0" y="2762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989957" y="4692142"/>
              <a:ext cx="294640" cy="4432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400" dirty="0">
                  <a:latin typeface="Calibri"/>
                  <a:cs typeface="Calibri"/>
                </a:rPr>
                <a:t>R</a:t>
              </a:r>
              <a:r>
                <a:rPr sz="2400" spc="-7" baseline="-20833" dirty="0">
                  <a:latin typeface="Calibri"/>
                  <a:cs typeface="Calibri"/>
                </a:rPr>
                <a:t>4</a:t>
              </a:r>
              <a:endParaRPr sz="2400" baseline="-20833">
                <a:latin typeface="Calibri"/>
                <a:cs typeface="Calibri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5055234" y="4327525"/>
              <a:ext cx="103505" cy="441325"/>
            </a:xfrm>
            <a:custGeom>
              <a:avLst/>
              <a:gdLst/>
              <a:ahLst/>
              <a:cxnLst/>
              <a:rect l="l" t="t" r="r" b="b"/>
              <a:pathLst>
                <a:path w="103504" h="441325">
                  <a:moveTo>
                    <a:pt x="7112" y="345313"/>
                  </a:moveTo>
                  <a:lnTo>
                    <a:pt x="1015" y="348869"/>
                  </a:lnTo>
                  <a:lnTo>
                    <a:pt x="0" y="352679"/>
                  </a:lnTo>
                  <a:lnTo>
                    <a:pt x="51688" y="441325"/>
                  </a:lnTo>
                  <a:lnTo>
                    <a:pt x="59038" y="428751"/>
                  </a:lnTo>
                  <a:lnTo>
                    <a:pt x="45338" y="428751"/>
                  </a:lnTo>
                  <a:lnTo>
                    <a:pt x="45338" y="405111"/>
                  </a:lnTo>
                  <a:lnTo>
                    <a:pt x="11049" y="346329"/>
                  </a:lnTo>
                  <a:lnTo>
                    <a:pt x="7112" y="345313"/>
                  </a:lnTo>
                  <a:close/>
                </a:path>
                <a:path w="103504" h="441325">
                  <a:moveTo>
                    <a:pt x="45338" y="405111"/>
                  </a:moveTo>
                  <a:lnTo>
                    <a:pt x="45338" y="428751"/>
                  </a:lnTo>
                  <a:lnTo>
                    <a:pt x="58038" y="428751"/>
                  </a:lnTo>
                  <a:lnTo>
                    <a:pt x="58038" y="425576"/>
                  </a:lnTo>
                  <a:lnTo>
                    <a:pt x="46227" y="425576"/>
                  </a:lnTo>
                  <a:lnTo>
                    <a:pt x="51752" y="416106"/>
                  </a:lnTo>
                  <a:lnTo>
                    <a:pt x="45338" y="405111"/>
                  </a:lnTo>
                  <a:close/>
                </a:path>
                <a:path w="103504" h="441325">
                  <a:moveTo>
                    <a:pt x="96392" y="345313"/>
                  </a:moveTo>
                  <a:lnTo>
                    <a:pt x="92455" y="346329"/>
                  </a:lnTo>
                  <a:lnTo>
                    <a:pt x="58165" y="405111"/>
                  </a:lnTo>
                  <a:lnTo>
                    <a:pt x="58038" y="428751"/>
                  </a:lnTo>
                  <a:lnTo>
                    <a:pt x="59038" y="428751"/>
                  </a:lnTo>
                  <a:lnTo>
                    <a:pt x="103504" y="352679"/>
                  </a:lnTo>
                  <a:lnTo>
                    <a:pt x="102488" y="348869"/>
                  </a:lnTo>
                  <a:lnTo>
                    <a:pt x="96392" y="345313"/>
                  </a:lnTo>
                  <a:close/>
                </a:path>
                <a:path w="103504" h="441325">
                  <a:moveTo>
                    <a:pt x="51752" y="416106"/>
                  </a:moveTo>
                  <a:lnTo>
                    <a:pt x="46227" y="425576"/>
                  </a:lnTo>
                  <a:lnTo>
                    <a:pt x="57276" y="425576"/>
                  </a:lnTo>
                  <a:lnTo>
                    <a:pt x="51752" y="416106"/>
                  </a:lnTo>
                  <a:close/>
                </a:path>
                <a:path w="103504" h="441325">
                  <a:moveTo>
                    <a:pt x="58038" y="405329"/>
                  </a:moveTo>
                  <a:lnTo>
                    <a:pt x="51752" y="416106"/>
                  </a:lnTo>
                  <a:lnTo>
                    <a:pt x="57276" y="425576"/>
                  </a:lnTo>
                  <a:lnTo>
                    <a:pt x="58038" y="425576"/>
                  </a:lnTo>
                  <a:lnTo>
                    <a:pt x="58038" y="405329"/>
                  </a:lnTo>
                  <a:close/>
                </a:path>
                <a:path w="103504" h="441325">
                  <a:moveTo>
                    <a:pt x="58038" y="0"/>
                  </a:moveTo>
                  <a:lnTo>
                    <a:pt x="45338" y="0"/>
                  </a:lnTo>
                  <a:lnTo>
                    <a:pt x="45465" y="405329"/>
                  </a:lnTo>
                  <a:lnTo>
                    <a:pt x="51752" y="416106"/>
                  </a:lnTo>
                  <a:lnTo>
                    <a:pt x="58038" y="405329"/>
                  </a:lnTo>
                  <a:lnTo>
                    <a:pt x="580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944751" y="5484812"/>
              <a:ext cx="3278504" cy="276225"/>
            </a:xfrm>
            <a:custGeom>
              <a:avLst/>
              <a:gdLst/>
              <a:ahLst/>
              <a:cxnLst/>
              <a:rect l="l" t="t" r="r" b="b"/>
              <a:pathLst>
                <a:path w="3278504" h="276225">
                  <a:moveTo>
                    <a:pt x="0" y="276225"/>
                  </a:moveTo>
                  <a:lnTo>
                    <a:pt x="3278124" y="276225"/>
                  </a:lnTo>
                  <a:lnTo>
                    <a:pt x="3278124" y="0"/>
                  </a:lnTo>
                  <a:lnTo>
                    <a:pt x="0" y="0"/>
                  </a:lnTo>
                  <a:lnTo>
                    <a:pt x="0" y="2762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61865" y="5045075"/>
              <a:ext cx="103505" cy="440055"/>
            </a:xfrm>
            <a:custGeom>
              <a:avLst/>
              <a:gdLst/>
              <a:ahLst/>
              <a:cxnLst/>
              <a:rect l="l" t="t" r="r" b="b"/>
              <a:pathLst>
                <a:path w="103504" h="440054">
                  <a:moveTo>
                    <a:pt x="7112" y="343534"/>
                  </a:moveTo>
                  <a:lnTo>
                    <a:pt x="4063" y="345313"/>
                  </a:lnTo>
                  <a:lnTo>
                    <a:pt x="1143" y="347091"/>
                  </a:lnTo>
                  <a:lnTo>
                    <a:pt x="0" y="350900"/>
                  </a:lnTo>
                  <a:lnTo>
                    <a:pt x="51435" y="439800"/>
                  </a:lnTo>
                  <a:lnTo>
                    <a:pt x="58833" y="427228"/>
                  </a:lnTo>
                  <a:lnTo>
                    <a:pt x="45085" y="427100"/>
                  </a:lnTo>
                  <a:lnTo>
                    <a:pt x="45169" y="403460"/>
                  </a:lnTo>
                  <a:lnTo>
                    <a:pt x="11049" y="344550"/>
                  </a:lnTo>
                  <a:lnTo>
                    <a:pt x="7112" y="343534"/>
                  </a:lnTo>
                  <a:close/>
                </a:path>
                <a:path w="103504" h="440054">
                  <a:moveTo>
                    <a:pt x="45169" y="403460"/>
                  </a:moveTo>
                  <a:lnTo>
                    <a:pt x="45085" y="427100"/>
                  </a:lnTo>
                  <a:lnTo>
                    <a:pt x="57785" y="427228"/>
                  </a:lnTo>
                  <a:lnTo>
                    <a:pt x="57796" y="423925"/>
                  </a:lnTo>
                  <a:lnTo>
                    <a:pt x="45974" y="423925"/>
                  </a:lnTo>
                  <a:lnTo>
                    <a:pt x="51538" y="414456"/>
                  </a:lnTo>
                  <a:lnTo>
                    <a:pt x="45169" y="403460"/>
                  </a:lnTo>
                  <a:close/>
                </a:path>
                <a:path w="103504" h="440054">
                  <a:moveTo>
                    <a:pt x="96393" y="343916"/>
                  </a:moveTo>
                  <a:lnTo>
                    <a:pt x="92456" y="344931"/>
                  </a:lnTo>
                  <a:lnTo>
                    <a:pt x="90677" y="347853"/>
                  </a:lnTo>
                  <a:lnTo>
                    <a:pt x="57868" y="403684"/>
                  </a:lnTo>
                  <a:lnTo>
                    <a:pt x="57785" y="427228"/>
                  </a:lnTo>
                  <a:lnTo>
                    <a:pt x="58833" y="427228"/>
                  </a:lnTo>
                  <a:lnTo>
                    <a:pt x="101726" y="354330"/>
                  </a:lnTo>
                  <a:lnTo>
                    <a:pt x="103505" y="351281"/>
                  </a:lnTo>
                  <a:lnTo>
                    <a:pt x="102488" y="347472"/>
                  </a:lnTo>
                  <a:lnTo>
                    <a:pt x="96393" y="343916"/>
                  </a:lnTo>
                  <a:close/>
                </a:path>
                <a:path w="103504" h="440054">
                  <a:moveTo>
                    <a:pt x="51538" y="414456"/>
                  </a:moveTo>
                  <a:lnTo>
                    <a:pt x="45974" y="423925"/>
                  </a:lnTo>
                  <a:lnTo>
                    <a:pt x="57023" y="423925"/>
                  </a:lnTo>
                  <a:lnTo>
                    <a:pt x="51538" y="414456"/>
                  </a:lnTo>
                  <a:close/>
                </a:path>
                <a:path w="103504" h="440054">
                  <a:moveTo>
                    <a:pt x="57868" y="403684"/>
                  </a:moveTo>
                  <a:lnTo>
                    <a:pt x="51538" y="414456"/>
                  </a:lnTo>
                  <a:lnTo>
                    <a:pt x="57023" y="423925"/>
                  </a:lnTo>
                  <a:lnTo>
                    <a:pt x="57796" y="423925"/>
                  </a:lnTo>
                  <a:lnTo>
                    <a:pt x="57868" y="403684"/>
                  </a:lnTo>
                  <a:close/>
                </a:path>
                <a:path w="103504" h="440054">
                  <a:moveTo>
                    <a:pt x="59309" y="0"/>
                  </a:moveTo>
                  <a:lnTo>
                    <a:pt x="46609" y="0"/>
                  </a:lnTo>
                  <a:lnTo>
                    <a:pt x="45169" y="403460"/>
                  </a:lnTo>
                  <a:lnTo>
                    <a:pt x="51538" y="414456"/>
                  </a:lnTo>
                  <a:lnTo>
                    <a:pt x="57868" y="403684"/>
                  </a:lnTo>
                  <a:lnTo>
                    <a:pt x="59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01239" y="5045075"/>
              <a:ext cx="103505" cy="440055"/>
            </a:xfrm>
            <a:custGeom>
              <a:avLst/>
              <a:gdLst/>
              <a:ahLst/>
              <a:cxnLst/>
              <a:rect l="l" t="t" r="r" b="b"/>
              <a:pathLst>
                <a:path w="103505" h="440054">
                  <a:moveTo>
                    <a:pt x="7112" y="343534"/>
                  </a:moveTo>
                  <a:lnTo>
                    <a:pt x="4064" y="345313"/>
                  </a:lnTo>
                  <a:lnTo>
                    <a:pt x="1143" y="347091"/>
                  </a:lnTo>
                  <a:lnTo>
                    <a:pt x="0" y="350900"/>
                  </a:lnTo>
                  <a:lnTo>
                    <a:pt x="51435" y="439800"/>
                  </a:lnTo>
                  <a:lnTo>
                    <a:pt x="58833" y="427228"/>
                  </a:lnTo>
                  <a:lnTo>
                    <a:pt x="45085" y="427100"/>
                  </a:lnTo>
                  <a:lnTo>
                    <a:pt x="45169" y="403460"/>
                  </a:lnTo>
                  <a:lnTo>
                    <a:pt x="11049" y="344550"/>
                  </a:lnTo>
                  <a:lnTo>
                    <a:pt x="7112" y="343534"/>
                  </a:lnTo>
                  <a:close/>
                </a:path>
                <a:path w="103505" h="440054">
                  <a:moveTo>
                    <a:pt x="45169" y="403460"/>
                  </a:moveTo>
                  <a:lnTo>
                    <a:pt x="45085" y="427100"/>
                  </a:lnTo>
                  <a:lnTo>
                    <a:pt x="57785" y="427228"/>
                  </a:lnTo>
                  <a:lnTo>
                    <a:pt x="57796" y="423925"/>
                  </a:lnTo>
                  <a:lnTo>
                    <a:pt x="45974" y="423925"/>
                  </a:lnTo>
                  <a:lnTo>
                    <a:pt x="51538" y="414456"/>
                  </a:lnTo>
                  <a:lnTo>
                    <a:pt x="45169" y="403460"/>
                  </a:lnTo>
                  <a:close/>
                </a:path>
                <a:path w="103505" h="440054">
                  <a:moveTo>
                    <a:pt x="96393" y="343916"/>
                  </a:moveTo>
                  <a:lnTo>
                    <a:pt x="92456" y="344931"/>
                  </a:lnTo>
                  <a:lnTo>
                    <a:pt x="90678" y="347853"/>
                  </a:lnTo>
                  <a:lnTo>
                    <a:pt x="57868" y="403684"/>
                  </a:lnTo>
                  <a:lnTo>
                    <a:pt x="57785" y="427228"/>
                  </a:lnTo>
                  <a:lnTo>
                    <a:pt x="58833" y="427228"/>
                  </a:lnTo>
                  <a:lnTo>
                    <a:pt x="101727" y="354330"/>
                  </a:lnTo>
                  <a:lnTo>
                    <a:pt x="103505" y="351281"/>
                  </a:lnTo>
                  <a:lnTo>
                    <a:pt x="102489" y="347472"/>
                  </a:lnTo>
                  <a:lnTo>
                    <a:pt x="96393" y="343916"/>
                  </a:lnTo>
                  <a:close/>
                </a:path>
                <a:path w="103505" h="440054">
                  <a:moveTo>
                    <a:pt x="51538" y="414456"/>
                  </a:moveTo>
                  <a:lnTo>
                    <a:pt x="45974" y="423925"/>
                  </a:lnTo>
                  <a:lnTo>
                    <a:pt x="57023" y="423925"/>
                  </a:lnTo>
                  <a:lnTo>
                    <a:pt x="51538" y="414456"/>
                  </a:lnTo>
                  <a:close/>
                </a:path>
                <a:path w="103505" h="440054">
                  <a:moveTo>
                    <a:pt x="57868" y="403684"/>
                  </a:moveTo>
                  <a:lnTo>
                    <a:pt x="51538" y="414456"/>
                  </a:lnTo>
                  <a:lnTo>
                    <a:pt x="57023" y="423925"/>
                  </a:lnTo>
                  <a:lnTo>
                    <a:pt x="57796" y="423925"/>
                  </a:lnTo>
                  <a:lnTo>
                    <a:pt x="57868" y="403684"/>
                  </a:lnTo>
                  <a:close/>
                </a:path>
                <a:path w="103505" h="440054">
                  <a:moveTo>
                    <a:pt x="59309" y="0"/>
                  </a:moveTo>
                  <a:lnTo>
                    <a:pt x="46609" y="0"/>
                  </a:lnTo>
                  <a:lnTo>
                    <a:pt x="45169" y="403460"/>
                  </a:lnTo>
                  <a:lnTo>
                    <a:pt x="51538" y="414456"/>
                  </a:lnTo>
                  <a:lnTo>
                    <a:pt x="57868" y="403684"/>
                  </a:lnTo>
                  <a:lnTo>
                    <a:pt x="59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81376" y="6200775"/>
              <a:ext cx="1463675" cy="276225"/>
            </a:xfrm>
            <a:custGeom>
              <a:avLst/>
              <a:gdLst/>
              <a:ahLst/>
              <a:cxnLst/>
              <a:rect l="l" t="t" r="r" b="b"/>
              <a:pathLst>
                <a:path w="1463675" h="276225">
                  <a:moveTo>
                    <a:pt x="0" y="276225"/>
                  </a:moveTo>
                  <a:lnTo>
                    <a:pt x="1463675" y="276225"/>
                  </a:lnTo>
                  <a:lnTo>
                    <a:pt x="1463675" y="0"/>
                  </a:lnTo>
                  <a:lnTo>
                    <a:pt x="0" y="0"/>
                  </a:lnTo>
                  <a:lnTo>
                    <a:pt x="0" y="27622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193160" y="5408371"/>
              <a:ext cx="781685" cy="115887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sz="2400" dirty="0">
                  <a:latin typeface="Calibri"/>
                  <a:cs typeface="Calibri"/>
                </a:rPr>
                <a:t>Adder</a:t>
              </a:r>
              <a:endParaRPr sz="240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55"/>
                </a:spcBef>
              </a:pPr>
              <a:endParaRPr sz="2350">
                <a:latin typeface="Times New Roman"/>
                <a:cs typeface="Times New Roman"/>
              </a:endParaRPr>
            </a:p>
            <a:p>
              <a:pPr marL="60960" algn="ctr">
                <a:lnSpc>
                  <a:spcPct val="100000"/>
                </a:lnSpc>
              </a:pPr>
              <a:r>
                <a:rPr sz="2400" spc="-5" dirty="0">
                  <a:latin typeface="Calibri"/>
                  <a:cs typeface="Calibri"/>
                </a:rPr>
                <a:t>R</a:t>
              </a:r>
              <a:r>
                <a:rPr sz="2400" spc="-7" baseline="-20833" dirty="0">
                  <a:latin typeface="Calibri"/>
                  <a:cs typeface="Calibri"/>
                </a:rPr>
                <a:t>5</a:t>
              </a:r>
              <a:endParaRPr sz="2400" baseline="-20833">
                <a:latin typeface="Calibri"/>
                <a:cs typeface="Calibri"/>
              </a:endParaRPr>
            </a:p>
          </p:txBody>
        </p:sp>
        <p:sp>
          <p:nvSpPr>
            <p:cNvPr id="25" name="object 25"/>
            <p:cNvSpPr/>
            <p:nvPr/>
          </p:nvSpPr>
          <p:spPr>
            <a:xfrm>
              <a:off x="3532885" y="5761037"/>
              <a:ext cx="103505" cy="440055"/>
            </a:xfrm>
            <a:custGeom>
              <a:avLst/>
              <a:gdLst/>
              <a:ahLst/>
              <a:cxnLst/>
              <a:rect l="l" t="t" r="r" b="b"/>
              <a:pathLst>
                <a:path w="103504" h="440054">
                  <a:moveTo>
                    <a:pt x="7112" y="343712"/>
                  </a:moveTo>
                  <a:lnTo>
                    <a:pt x="1015" y="347243"/>
                  </a:lnTo>
                  <a:lnTo>
                    <a:pt x="0" y="351129"/>
                  </a:lnTo>
                  <a:lnTo>
                    <a:pt x="51688" y="439762"/>
                  </a:lnTo>
                  <a:lnTo>
                    <a:pt x="59034" y="427164"/>
                  </a:lnTo>
                  <a:lnTo>
                    <a:pt x="45338" y="427164"/>
                  </a:lnTo>
                  <a:lnTo>
                    <a:pt x="45338" y="403719"/>
                  </a:lnTo>
                  <a:lnTo>
                    <a:pt x="10922" y="344728"/>
                  </a:lnTo>
                  <a:lnTo>
                    <a:pt x="7112" y="343712"/>
                  </a:lnTo>
                  <a:close/>
                </a:path>
                <a:path w="103504" h="440054">
                  <a:moveTo>
                    <a:pt x="45338" y="403719"/>
                  </a:moveTo>
                  <a:lnTo>
                    <a:pt x="45338" y="427164"/>
                  </a:lnTo>
                  <a:lnTo>
                    <a:pt x="58038" y="427164"/>
                  </a:lnTo>
                  <a:lnTo>
                    <a:pt x="58038" y="423964"/>
                  </a:lnTo>
                  <a:lnTo>
                    <a:pt x="46227" y="423964"/>
                  </a:lnTo>
                  <a:lnTo>
                    <a:pt x="51688" y="414603"/>
                  </a:lnTo>
                  <a:lnTo>
                    <a:pt x="45338" y="403719"/>
                  </a:lnTo>
                  <a:close/>
                </a:path>
                <a:path w="103504" h="440054">
                  <a:moveTo>
                    <a:pt x="96265" y="343712"/>
                  </a:moveTo>
                  <a:lnTo>
                    <a:pt x="92455" y="344728"/>
                  </a:lnTo>
                  <a:lnTo>
                    <a:pt x="58038" y="403719"/>
                  </a:lnTo>
                  <a:lnTo>
                    <a:pt x="58038" y="427164"/>
                  </a:lnTo>
                  <a:lnTo>
                    <a:pt x="59034" y="427164"/>
                  </a:lnTo>
                  <a:lnTo>
                    <a:pt x="103377" y="351129"/>
                  </a:lnTo>
                  <a:lnTo>
                    <a:pt x="102362" y="347243"/>
                  </a:lnTo>
                  <a:lnTo>
                    <a:pt x="96265" y="343712"/>
                  </a:lnTo>
                  <a:close/>
                </a:path>
                <a:path w="103504" h="440054">
                  <a:moveTo>
                    <a:pt x="51688" y="414603"/>
                  </a:moveTo>
                  <a:lnTo>
                    <a:pt x="46227" y="423964"/>
                  </a:lnTo>
                  <a:lnTo>
                    <a:pt x="57150" y="423964"/>
                  </a:lnTo>
                  <a:lnTo>
                    <a:pt x="51688" y="414603"/>
                  </a:lnTo>
                  <a:close/>
                </a:path>
                <a:path w="103504" h="440054">
                  <a:moveTo>
                    <a:pt x="58038" y="403719"/>
                  </a:moveTo>
                  <a:lnTo>
                    <a:pt x="51688" y="414603"/>
                  </a:lnTo>
                  <a:lnTo>
                    <a:pt x="57150" y="423964"/>
                  </a:lnTo>
                  <a:lnTo>
                    <a:pt x="58038" y="423964"/>
                  </a:lnTo>
                  <a:lnTo>
                    <a:pt x="58038" y="403719"/>
                  </a:lnTo>
                  <a:close/>
                </a:path>
                <a:path w="103504" h="440054">
                  <a:moveTo>
                    <a:pt x="58038" y="0"/>
                  </a:moveTo>
                  <a:lnTo>
                    <a:pt x="45338" y="0"/>
                  </a:lnTo>
                  <a:lnTo>
                    <a:pt x="45338" y="403719"/>
                  </a:lnTo>
                  <a:lnTo>
                    <a:pt x="51688" y="414603"/>
                  </a:lnTo>
                  <a:lnTo>
                    <a:pt x="58038" y="403719"/>
                  </a:lnTo>
                  <a:lnTo>
                    <a:pt x="580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495800" y="2895600"/>
            <a:ext cx="1712595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2800"/>
              </a:lnSpc>
            </a:pP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1</a:t>
            </a:r>
            <a:r>
              <a:rPr sz="1600" dirty="0">
                <a:solidFill>
                  <a:srgbClr val="974707"/>
                </a:solidFill>
                <a:latin typeface="Wingdings"/>
                <a:cs typeface="Wingdings"/>
              </a:rPr>
              <a:t>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A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, 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974707"/>
                </a:solidFill>
                <a:latin typeface="Wingdings"/>
                <a:cs typeface="Wingdings"/>
              </a:rPr>
              <a:t>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B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 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3</a:t>
            </a:r>
            <a:r>
              <a:rPr sz="1600" dirty="0">
                <a:solidFill>
                  <a:srgbClr val="974707"/>
                </a:solidFill>
                <a:latin typeface="Wingdings"/>
                <a:cs typeface="Wingdings"/>
              </a:rPr>
              <a:t>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1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*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2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, 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4</a:t>
            </a:r>
            <a:r>
              <a:rPr sz="1600" dirty="0">
                <a:solidFill>
                  <a:srgbClr val="974707"/>
                </a:solidFill>
                <a:latin typeface="Wingdings"/>
                <a:cs typeface="Wingdings"/>
              </a:rPr>
              <a:t>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C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  </a:t>
            </a:r>
            <a:r>
              <a:rPr sz="1600" spc="5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spc="7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5 </a:t>
            </a:r>
            <a:r>
              <a:rPr sz="1600" spc="-5" dirty="0">
                <a:solidFill>
                  <a:srgbClr val="974707"/>
                </a:solidFill>
                <a:latin typeface="Wingdings"/>
                <a:cs typeface="Wingdings"/>
              </a:rPr>
              <a:t>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3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+</a:t>
            </a:r>
            <a:r>
              <a:rPr sz="1600" spc="160" dirty="0">
                <a:solidFill>
                  <a:srgbClr val="974707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R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4</a:t>
            </a:r>
            <a:endParaRPr sz="1575" baseline="-21164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85814" y="2895600"/>
            <a:ext cx="1644014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9220">
              <a:lnSpc>
                <a:spcPct val="92800"/>
              </a:lnSpc>
            </a:pP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Input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A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and B</a:t>
            </a:r>
            <a:r>
              <a:rPr sz="1575" spc="-7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 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Multiply &amp; input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C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 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Add </a:t>
            </a:r>
            <a:r>
              <a:rPr sz="1600" dirty="0">
                <a:solidFill>
                  <a:srgbClr val="974707"/>
                </a:solidFill>
                <a:latin typeface="Times New Roman"/>
                <a:cs typeface="Times New Roman"/>
              </a:rPr>
              <a:t>C</a:t>
            </a:r>
            <a:r>
              <a:rPr sz="1575" baseline="-21164" dirty="0">
                <a:solidFill>
                  <a:srgbClr val="974707"/>
                </a:solidFill>
                <a:latin typeface="Times New Roman"/>
                <a:cs typeface="Times New Roman"/>
              </a:rPr>
              <a:t>i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to</a:t>
            </a:r>
            <a:r>
              <a:rPr sz="1600" spc="85" dirty="0">
                <a:solidFill>
                  <a:srgbClr val="974707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974707"/>
                </a:solidFill>
                <a:latin typeface="Times New Roman"/>
                <a:cs typeface="Times New Roman"/>
              </a:rPr>
              <a:t>product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231140" y="835397"/>
            <a:ext cx="8683625" cy="16030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general </a:t>
            </a:r>
            <a:r>
              <a:rPr sz="2000" spc="-15" dirty="0">
                <a:latin typeface="Calibri"/>
                <a:cs typeface="Calibri"/>
              </a:rPr>
              <a:t>any </a:t>
            </a:r>
            <a:r>
              <a:rPr sz="2000" spc="-10" dirty="0">
                <a:latin typeface="Calibri"/>
                <a:cs typeface="Calibri"/>
              </a:rPr>
              <a:t>operation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5" dirty="0">
                <a:latin typeface="Calibri"/>
                <a:cs typeface="Calibri"/>
              </a:rPr>
              <a:t>decomposed </a:t>
            </a:r>
            <a:r>
              <a:rPr sz="2000" spc="-15" dirty="0">
                <a:latin typeface="Calibri"/>
                <a:cs typeface="Calibri"/>
              </a:rPr>
              <a:t>into </a:t>
            </a:r>
            <a:r>
              <a:rPr sz="2000" dirty="0">
                <a:latin typeface="Calibri"/>
                <a:cs typeface="Calibri"/>
              </a:rPr>
              <a:t>a sequence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suboperations 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about the </a:t>
            </a:r>
            <a:r>
              <a:rPr sz="2000" spc="-5" dirty="0">
                <a:latin typeface="Calibri"/>
                <a:cs typeface="Calibri"/>
              </a:rPr>
              <a:t>same </a:t>
            </a:r>
            <a:r>
              <a:rPr sz="2000" spc="-10" dirty="0">
                <a:latin typeface="Calibri"/>
                <a:cs typeface="Calibri"/>
              </a:rPr>
              <a:t>complexity </a:t>
            </a:r>
            <a:r>
              <a:rPr sz="2000" spc="-5" dirty="0">
                <a:latin typeface="Calibri"/>
                <a:cs typeface="Calibri"/>
              </a:rPr>
              <a:t>can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implemented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pipeline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processor.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The technique is </a:t>
            </a:r>
            <a:r>
              <a:rPr sz="2000" spc="-10" dirty="0">
                <a:latin typeface="Calibri"/>
                <a:cs typeface="Calibri"/>
              </a:rPr>
              <a:t>efficient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those applications that need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repeat </a:t>
            </a:r>
            <a:r>
              <a:rPr sz="2000" spc="-5" dirty="0">
                <a:latin typeface="Calibri"/>
                <a:cs typeface="Calibri"/>
              </a:rPr>
              <a:t>the same  task </a:t>
            </a:r>
            <a:r>
              <a:rPr sz="2000" spc="-10" dirty="0">
                <a:latin typeface="Calibri"/>
                <a:cs typeface="Calibri"/>
              </a:rPr>
              <a:t>many </a:t>
            </a:r>
            <a:r>
              <a:rPr sz="2000" spc="-5" dirty="0">
                <a:latin typeface="Calibri"/>
                <a:cs typeface="Calibri"/>
              </a:rPr>
              <a:t>times </a:t>
            </a:r>
            <a:r>
              <a:rPr sz="2000" dirty="0">
                <a:latin typeface="Calibri"/>
                <a:cs typeface="Calibri"/>
              </a:rPr>
              <a:t>with </a:t>
            </a:r>
            <a:r>
              <a:rPr sz="2000" spc="-15" dirty="0">
                <a:latin typeface="Calibri"/>
                <a:cs typeface="Calibri"/>
              </a:rPr>
              <a:t>different </a:t>
            </a:r>
            <a:r>
              <a:rPr sz="2000" dirty="0">
                <a:latin typeface="Calibri"/>
                <a:cs typeface="Calibri"/>
              </a:rPr>
              <a:t>sets of </a:t>
            </a:r>
            <a:r>
              <a:rPr sz="2000" spc="-10" dirty="0">
                <a:latin typeface="Calibri"/>
                <a:cs typeface="Calibri"/>
              </a:rPr>
              <a:t>data.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general </a:t>
            </a:r>
            <a:r>
              <a:rPr sz="2000" spc="-5" dirty="0">
                <a:latin typeface="Calibri"/>
                <a:cs typeface="Calibri"/>
              </a:rPr>
              <a:t>structure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-15" dirty="0">
                <a:latin typeface="Calibri"/>
                <a:cs typeface="Calibri"/>
              </a:rPr>
              <a:t>four  </a:t>
            </a:r>
            <a:r>
              <a:rPr sz="2000" spc="-5" dirty="0">
                <a:latin typeface="Calibri"/>
                <a:cs typeface="Calibri"/>
              </a:rPr>
              <a:t>segment pipeline is </a:t>
            </a:r>
            <a:r>
              <a:rPr sz="2000" spc="-15" dirty="0">
                <a:latin typeface="Calibri"/>
                <a:cs typeface="Calibri"/>
              </a:rPr>
              <a:t>illustrated </a:t>
            </a:r>
            <a:r>
              <a:rPr sz="2000" spc="-5" dirty="0">
                <a:latin typeface="Calibri"/>
                <a:cs typeface="Calibri"/>
              </a:rPr>
              <a:t>in fig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-15">
                <a:latin typeface="Calibri"/>
                <a:cs typeface="Calibri"/>
              </a:rPr>
              <a:t>follows</a:t>
            </a:r>
            <a:r>
              <a:rPr sz="2000" spc="-15" smtClean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1140" y="4267200"/>
            <a:ext cx="8682990" cy="2282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Operands </a:t>
            </a:r>
            <a:r>
              <a:rPr sz="2000" spc="-5" dirty="0">
                <a:latin typeface="Calibri"/>
                <a:cs typeface="Calibri"/>
              </a:rPr>
              <a:t>pass </a:t>
            </a:r>
            <a:r>
              <a:rPr sz="2000" spc="-10" dirty="0">
                <a:latin typeface="Calibri"/>
                <a:cs typeface="Calibri"/>
              </a:rPr>
              <a:t>through </a:t>
            </a:r>
            <a:r>
              <a:rPr sz="2000" dirty="0">
                <a:latin typeface="Calibri"/>
                <a:cs typeface="Calibri"/>
              </a:rPr>
              <a:t>all </a:t>
            </a:r>
            <a:r>
              <a:rPr sz="2000" spc="-20" dirty="0">
                <a:latin typeface="Calibri"/>
                <a:cs typeface="Calibri"/>
              </a:rPr>
              <a:t>four </a:t>
            </a:r>
            <a:r>
              <a:rPr sz="2000" spc="-5" dirty="0">
                <a:latin typeface="Calibri"/>
                <a:cs typeface="Calibri"/>
              </a:rPr>
              <a:t>segments </a:t>
            </a:r>
            <a:r>
              <a:rPr sz="2000" dirty="0">
                <a:latin typeface="Calibri"/>
                <a:cs typeface="Calibri"/>
              </a:rPr>
              <a:t>in a </a:t>
            </a:r>
            <a:r>
              <a:rPr sz="2000" spc="-15" dirty="0">
                <a:latin typeface="Calibri"/>
                <a:cs typeface="Calibri"/>
              </a:rPr>
              <a:t>fixed </a:t>
            </a:r>
            <a:r>
              <a:rPr sz="2000" spc="-5" dirty="0">
                <a:latin typeface="Calibri"/>
                <a:cs typeface="Calibri"/>
              </a:rPr>
              <a:t>sequence. </a:t>
            </a:r>
            <a:r>
              <a:rPr sz="2000" spc="-10" dirty="0">
                <a:latin typeface="Calibri"/>
                <a:cs typeface="Calibri"/>
              </a:rPr>
              <a:t>Each </a:t>
            </a:r>
            <a:r>
              <a:rPr sz="2000" spc="-5" dirty="0">
                <a:latin typeface="Calibri"/>
                <a:cs typeface="Calibri"/>
              </a:rPr>
              <a:t>segments  </a:t>
            </a:r>
            <a:r>
              <a:rPr sz="2000" spc="-10" dirty="0">
                <a:latin typeface="Calibri"/>
                <a:cs typeface="Calibri"/>
              </a:rPr>
              <a:t>consists </a:t>
            </a:r>
            <a:r>
              <a:rPr sz="2000" spc="-5" dirty="0">
                <a:latin typeface="Calibri"/>
                <a:cs typeface="Calibri"/>
              </a:rPr>
              <a:t>of combinational circuit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1950" baseline="-21367" dirty="0">
                <a:latin typeface="Calibri"/>
                <a:cs typeface="Calibri"/>
              </a:rPr>
              <a:t>i </a:t>
            </a:r>
            <a:r>
              <a:rPr sz="2000" spc="-5" dirty="0">
                <a:latin typeface="Calibri"/>
                <a:cs typeface="Calibri"/>
              </a:rPr>
              <a:t>that </a:t>
            </a:r>
            <a:r>
              <a:rPr sz="2000" spc="-10" dirty="0">
                <a:latin typeface="Calibri"/>
                <a:cs typeface="Calibri"/>
              </a:rPr>
              <a:t>performs suboperations over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data  </a:t>
            </a:r>
            <a:r>
              <a:rPr sz="2000" spc="-10" dirty="0">
                <a:latin typeface="Calibri"/>
                <a:cs typeface="Calibri"/>
              </a:rPr>
              <a:t>stream </a:t>
            </a:r>
            <a:r>
              <a:rPr sz="2000" spc="-5" dirty="0">
                <a:latin typeface="Calibri"/>
                <a:cs typeface="Calibri"/>
              </a:rPr>
              <a:t>flowing through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pipe.</a:t>
            </a:r>
            <a:endParaRPr sz="20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Segments are </a:t>
            </a:r>
            <a:r>
              <a:rPr sz="2000" spc="-10" dirty="0">
                <a:latin typeface="Calibri"/>
                <a:cs typeface="Calibri"/>
              </a:rPr>
              <a:t>separated </a:t>
            </a:r>
            <a:r>
              <a:rPr sz="2000" spc="-5" dirty="0">
                <a:latin typeface="Calibri"/>
                <a:cs typeface="Calibri"/>
              </a:rPr>
              <a:t>by </a:t>
            </a:r>
            <a:r>
              <a:rPr sz="2000" spc="-15" dirty="0">
                <a:latin typeface="Calibri"/>
                <a:cs typeface="Calibri"/>
              </a:rPr>
              <a:t>registers 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1950" baseline="-21367" dirty="0">
                <a:latin typeface="Calibri"/>
                <a:cs typeface="Calibri"/>
              </a:rPr>
              <a:t>i </a:t>
            </a:r>
            <a:r>
              <a:rPr sz="2000" spc="-5" dirty="0">
                <a:latin typeface="Calibri"/>
                <a:cs typeface="Calibri"/>
              </a:rPr>
              <a:t>that hold </a:t>
            </a:r>
            <a:r>
              <a:rPr sz="2000" spc="-10" dirty="0">
                <a:latin typeface="Calibri"/>
                <a:cs typeface="Calibri"/>
              </a:rPr>
              <a:t>intermediate </a:t>
            </a:r>
            <a:r>
              <a:rPr sz="2000" spc="-5" dirty="0">
                <a:latin typeface="Calibri"/>
                <a:cs typeface="Calibri"/>
              </a:rPr>
              <a:t>results between 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stages.</a:t>
            </a: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Information flows </a:t>
            </a:r>
            <a:r>
              <a:rPr sz="2000" spc="-5" dirty="0">
                <a:latin typeface="Calibri"/>
                <a:cs typeface="Calibri"/>
              </a:rPr>
              <a:t>between adjacent </a:t>
            </a:r>
            <a:r>
              <a:rPr sz="2000" spc="-15" dirty="0">
                <a:latin typeface="Calibri"/>
                <a:cs typeface="Calibri"/>
              </a:rPr>
              <a:t>stages </a:t>
            </a:r>
            <a:r>
              <a:rPr sz="2000" spc="-5" dirty="0">
                <a:latin typeface="Calibri"/>
                <a:cs typeface="Calibri"/>
              </a:rPr>
              <a:t>under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control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common </a:t>
            </a:r>
            <a:r>
              <a:rPr sz="2000" dirty="0">
                <a:latin typeface="Calibri"/>
                <a:cs typeface="Calibri"/>
              </a:rPr>
              <a:t>clock  applied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all </a:t>
            </a:r>
            <a:r>
              <a:rPr sz="2000" spc="-15" dirty="0">
                <a:latin typeface="Calibri"/>
                <a:cs typeface="Calibri"/>
              </a:rPr>
              <a:t>registers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simultaneously.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702432" y="76200"/>
            <a:ext cx="3739134" cy="426720"/>
          </a:xfrm>
        </p:spPr>
        <p:txBody>
          <a:bodyPr/>
          <a:lstStyle/>
          <a:p>
            <a:pPr algn="ctr"/>
            <a:r>
              <a:rPr lang="en-US" spc="-5" dirty="0" smtClean="0"/>
              <a:t>PIPELINING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6310" t="43750" r="20937" b="38542"/>
          <a:stretch>
            <a:fillRect/>
          </a:stretch>
        </p:blipFill>
        <p:spPr bwMode="auto">
          <a:xfrm>
            <a:off x="1371600" y="2514600"/>
            <a:ext cx="6781800" cy="1579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888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2275</Words>
  <Application>Microsoft Office PowerPoint</Application>
  <PresentationFormat>On-screen Show (4:3)</PresentationFormat>
  <Paragraphs>530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UNIT-V</vt:lpstr>
      <vt:lpstr>PIPELINING AND VECTOR PROCESSING</vt:lpstr>
      <vt:lpstr>PARALLEL PROCESSING</vt:lpstr>
      <vt:lpstr>PARALLEL PROCESSING</vt:lpstr>
      <vt:lpstr>PARALLEL PROCESSING</vt:lpstr>
      <vt:lpstr>PARALLEL PROCESSING</vt:lpstr>
      <vt:lpstr>PIPELINING</vt:lpstr>
      <vt:lpstr>PIPELINING</vt:lpstr>
      <vt:lpstr>PIPELINING</vt:lpstr>
      <vt:lpstr>PIPELINING</vt:lpstr>
      <vt:lpstr>ARITHMETIC PIPELINING</vt:lpstr>
      <vt:lpstr>ARITHMETIC PIPELINING</vt:lpstr>
      <vt:lpstr>ARITHMETIC PIPELINING</vt:lpstr>
      <vt:lpstr>INSTRUCTION PIPELINING</vt:lpstr>
      <vt:lpstr>INSTRUCTION PIPELINING</vt:lpstr>
      <vt:lpstr>Slide 16</vt:lpstr>
      <vt:lpstr>Slide 17</vt:lpstr>
      <vt:lpstr>RISC PIPELINING</vt:lpstr>
      <vt:lpstr>RISC PIPELINING</vt:lpstr>
      <vt:lpstr>DELAYED BRANCH</vt:lpstr>
      <vt:lpstr>VECTOR PROCESSING</vt:lpstr>
      <vt:lpstr>VECTOR PROCESSING</vt:lpstr>
      <vt:lpstr>VECTOR PROCESSING</vt:lpstr>
      <vt:lpstr>Pipeline for Inner Product</vt:lpstr>
      <vt:lpstr>MULTIPLE MEMORY MODULE AND INTERLEAVING</vt:lpstr>
      <vt:lpstr>Array processors</vt:lpstr>
      <vt:lpstr>Array processors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  AND  VECTOR  PROCESSING</dc:title>
  <cp:lastModifiedBy>JK</cp:lastModifiedBy>
  <cp:revision>30</cp:revision>
  <dcterms:created xsi:type="dcterms:W3CDTF">2017-04-12T04:08:38Z</dcterms:created>
  <dcterms:modified xsi:type="dcterms:W3CDTF">2017-04-24T15:58:22Z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2017-04-12T00:00:00Z</vt:filetime>
  </property>
</Properties>
</file>