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36314" y="2494660"/>
            <a:ext cx="2071370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alphaModFix amt="12000"/>
            <a:lum/>
          </a:blip>
          <a:srcRect/>
          <a:stretch>
            <a:fillRect l="3000" t="28000" r="1000" b="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15922" y="100838"/>
            <a:ext cx="6312154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4" y="2970529"/>
            <a:ext cx="8682990" cy="3575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3536314" y="2494660"/>
            <a:ext cx="207137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algn="ctr">
              <a:lnSpc>
                <a:spcPct val="100000"/>
              </a:lnSpc>
            </a:pPr>
            <a:r>
              <a:rPr spc="-5" smtClean="0"/>
              <a:t>UNIT-V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957322" y="3907408"/>
            <a:ext cx="322834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5" dirty="0">
                <a:solidFill>
                  <a:srgbClr val="888888"/>
                </a:solidFill>
                <a:latin typeface="Calibri"/>
                <a:cs typeface="Calibri"/>
              </a:rPr>
              <a:t>MULTIPROCESSORS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94765"/>
            <a:ext cx="8682990" cy="2649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38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Advantage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multiport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15" dirty="0">
                <a:latin typeface="Calibri"/>
                <a:cs typeface="Calibri"/>
              </a:rPr>
              <a:t>organization </a:t>
            </a:r>
            <a:r>
              <a:rPr sz="2200" spc="-5" dirty="0">
                <a:latin typeface="Calibri"/>
                <a:cs typeface="Calibri"/>
              </a:rPr>
              <a:t>is the </a:t>
            </a:r>
            <a:r>
              <a:rPr sz="2200" spc="-10" dirty="0">
                <a:latin typeface="Calibri"/>
                <a:cs typeface="Calibri"/>
              </a:rPr>
              <a:t>high </a:t>
            </a:r>
            <a:r>
              <a:rPr sz="2200" spc="-20" dirty="0">
                <a:latin typeface="Calibri"/>
                <a:cs typeface="Calibri"/>
              </a:rPr>
              <a:t>transfer </a:t>
            </a:r>
            <a:r>
              <a:rPr sz="2200" spc="-30" dirty="0">
                <a:latin typeface="Calibri"/>
                <a:cs typeface="Calibri"/>
              </a:rPr>
              <a:t>rate 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achieved because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multiple paths </a:t>
            </a:r>
            <a:r>
              <a:rPr sz="2200" spc="-10" dirty="0">
                <a:latin typeface="Calibri"/>
                <a:cs typeface="Calibri"/>
              </a:rPr>
              <a:t>between processors </a:t>
            </a:r>
            <a:r>
              <a:rPr sz="2200" spc="-5" dirty="0">
                <a:latin typeface="Calibri"/>
                <a:cs typeface="Calibri"/>
              </a:rPr>
              <a:t>and  </a:t>
            </a:r>
            <a:r>
              <a:rPr sz="2200" spc="-25" dirty="0">
                <a:latin typeface="Calibri"/>
                <a:cs typeface="Calibri"/>
              </a:rPr>
              <a:t>memory.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2380"/>
              </a:lnSpc>
              <a:spcBef>
                <a:spcPts val="52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Disadvantage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it </a:t>
            </a:r>
            <a:r>
              <a:rPr sz="2200" spc="-15" dirty="0">
                <a:latin typeface="Calibri"/>
                <a:cs typeface="Calibri"/>
              </a:rPr>
              <a:t>requires </a:t>
            </a:r>
            <a:r>
              <a:rPr sz="2200" spc="-10" dirty="0">
                <a:latin typeface="Calibri"/>
                <a:cs typeface="Calibri"/>
              </a:rPr>
              <a:t>expensive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20" dirty="0">
                <a:latin typeface="Calibri"/>
                <a:cs typeface="Calibri"/>
              </a:rPr>
              <a:t>control </a:t>
            </a:r>
            <a:r>
              <a:rPr sz="2200" spc="-5" dirty="0">
                <a:latin typeface="Calibri"/>
                <a:cs typeface="Calibri"/>
              </a:rPr>
              <a:t>logic and a  </a:t>
            </a:r>
            <a:r>
              <a:rPr sz="2200" spc="-15" dirty="0">
                <a:latin typeface="Calibri"/>
                <a:cs typeface="Calibri"/>
              </a:rPr>
              <a:t>large </a:t>
            </a:r>
            <a:r>
              <a:rPr sz="2200" spc="-10" dirty="0">
                <a:latin typeface="Calibri"/>
                <a:cs typeface="Calibri"/>
              </a:rPr>
              <a:t>number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cables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connectors.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234"/>
              </a:spcBef>
            </a:pPr>
            <a:r>
              <a:rPr sz="2400" b="1" spc="-5" dirty="0">
                <a:latin typeface="Calibri"/>
                <a:cs typeface="Calibri"/>
              </a:rPr>
              <a:t>Crossbar</a:t>
            </a:r>
            <a:r>
              <a:rPr sz="2400" b="1" spc="-10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Switch</a:t>
            </a:r>
            <a:endParaRPr sz="2400">
              <a:latin typeface="Calibri"/>
              <a:cs typeface="Calibri"/>
            </a:endParaRPr>
          </a:p>
          <a:p>
            <a:pPr marL="355600" marR="8890" indent="-342900" algn="just">
              <a:lnSpc>
                <a:spcPts val="238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It </a:t>
            </a:r>
            <a:r>
              <a:rPr sz="2200" spc="-10" dirty="0">
                <a:latin typeface="Calibri"/>
                <a:cs typeface="Calibri"/>
              </a:rPr>
              <a:t>consists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 no.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crosspoints that are placed </a:t>
            </a:r>
            <a:r>
              <a:rPr sz="2200" spc="-15" dirty="0">
                <a:latin typeface="Calibri"/>
                <a:cs typeface="Calibri"/>
              </a:rPr>
              <a:t>at intersections  </a:t>
            </a:r>
            <a:r>
              <a:rPr sz="2200" spc="-10" dirty="0">
                <a:latin typeface="Calibri"/>
                <a:cs typeface="Calibri"/>
              </a:rPr>
              <a:t>between processor buses </a:t>
            </a:r>
            <a:r>
              <a:rPr sz="2200" spc="-5" dirty="0">
                <a:latin typeface="Calibri"/>
                <a:cs typeface="Calibri"/>
              </a:rPr>
              <a:t>and memory module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paths.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650" y="6153086"/>
            <a:ext cx="443230" cy="400685"/>
          </a:xfrm>
          <a:custGeom>
            <a:avLst/>
            <a:gdLst/>
            <a:ahLst/>
            <a:cxnLst/>
            <a:rect l="l" t="t" r="r" b="b"/>
            <a:pathLst>
              <a:path w="443229" h="400684">
                <a:moveTo>
                  <a:pt x="0" y="400113"/>
                </a:moveTo>
                <a:lnTo>
                  <a:pt x="442912" y="400113"/>
                </a:lnTo>
                <a:lnTo>
                  <a:pt x="442912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76970" y="4584336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211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76970" y="5582337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211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15101" y="4076331"/>
            <a:ext cx="455930" cy="344805"/>
          </a:xfrm>
          <a:prstGeom prst="rect">
            <a:avLst/>
          </a:prstGeom>
          <a:ln w="25560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610"/>
              </a:spcBef>
            </a:pPr>
            <a:r>
              <a:rPr sz="1200" b="1" spc="-5" dirty="0">
                <a:latin typeface="Arial"/>
                <a:cs typeface="Arial"/>
              </a:rPr>
              <a:t>MM1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06110" y="4703698"/>
            <a:ext cx="43243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CPU1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00650" y="4593971"/>
            <a:ext cx="443230" cy="392430"/>
          </a:xfrm>
          <a:custGeom>
            <a:avLst/>
            <a:gdLst/>
            <a:ahLst/>
            <a:cxnLst/>
            <a:rect l="l" t="t" r="r" b="b"/>
            <a:pathLst>
              <a:path w="443229" h="392429">
                <a:moveTo>
                  <a:pt x="0" y="392175"/>
                </a:moveTo>
                <a:lnTo>
                  <a:pt x="442912" y="392175"/>
                </a:lnTo>
                <a:lnTo>
                  <a:pt x="442912" y="0"/>
                </a:lnTo>
                <a:lnTo>
                  <a:pt x="0" y="0"/>
                </a:lnTo>
                <a:lnTo>
                  <a:pt x="0" y="39217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73964" y="4799520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162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32676" y="4799520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>
                <a:moveTo>
                  <a:pt x="0" y="0"/>
                </a:moveTo>
                <a:lnTo>
                  <a:pt x="54762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94437" y="4799520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163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43545" y="4799520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>
                <a:moveTo>
                  <a:pt x="0" y="0"/>
                </a:moveTo>
                <a:lnTo>
                  <a:pt x="54770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07634" y="5223002"/>
            <a:ext cx="43243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PU2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200650" y="5111559"/>
            <a:ext cx="443230" cy="391160"/>
          </a:xfrm>
          <a:custGeom>
            <a:avLst/>
            <a:gdLst/>
            <a:ahLst/>
            <a:cxnLst/>
            <a:rect l="l" t="t" r="r" b="b"/>
            <a:pathLst>
              <a:path w="443229" h="391160">
                <a:moveTo>
                  <a:pt x="0" y="390588"/>
                </a:moveTo>
                <a:lnTo>
                  <a:pt x="442912" y="390588"/>
                </a:lnTo>
                <a:lnTo>
                  <a:pt x="442912" y="0"/>
                </a:lnTo>
                <a:lnTo>
                  <a:pt x="0" y="0"/>
                </a:lnTo>
                <a:lnTo>
                  <a:pt x="0" y="390588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73964" y="5307584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162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32676" y="5307584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>
                <a:moveTo>
                  <a:pt x="0" y="0"/>
                </a:moveTo>
                <a:lnTo>
                  <a:pt x="54762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94437" y="5307584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163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43545" y="5307584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>
                <a:moveTo>
                  <a:pt x="0" y="0"/>
                </a:moveTo>
                <a:lnTo>
                  <a:pt x="54770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206110" y="5739079"/>
            <a:ext cx="432434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CPU3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00650" y="5619597"/>
            <a:ext cx="443230" cy="401955"/>
          </a:xfrm>
          <a:custGeom>
            <a:avLst/>
            <a:gdLst/>
            <a:ahLst/>
            <a:cxnLst/>
            <a:rect l="l" t="t" r="r" b="b"/>
            <a:pathLst>
              <a:path w="443229" h="401954">
                <a:moveTo>
                  <a:pt x="0" y="401700"/>
                </a:moveTo>
                <a:lnTo>
                  <a:pt x="442912" y="401700"/>
                </a:lnTo>
                <a:lnTo>
                  <a:pt x="442912" y="0"/>
                </a:lnTo>
                <a:lnTo>
                  <a:pt x="0" y="0"/>
                </a:lnTo>
                <a:lnTo>
                  <a:pt x="0" y="4017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73964" y="5826804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162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32676" y="5826804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>
                <a:moveTo>
                  <a:pt x="0" y="0"/>
                </a:moveTo>
                <a:lnTo>
                  <a:pt x="54762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94437" y="5826804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163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43545" y="5826804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>
                <a:moveTo>
                  <a:pt x="0" y="0"/>
                </a:moveTo>
                <a:lnTo>
                  <a:pt x="54770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206110" y="6248704"/>
            <a:ext cx="4318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CP</a:t>
            </a:r>
            <a:r>
              <a:rPr sz="1200" b="1" spc="-10" dirty="0">
                <a:latin typeface="Arial"/>
                <a:cs typeface="Arial"/>
              </a:rPr>
              <a:t>U</a:t>
            </a:r>
            <a:r>
              <a:rPr sz="1200" b="1" spc="-5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573964" y="6344405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162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32676" y="6344405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>
                <a:moveTo>
                  <a:pt x="0" y="0"/>
                </a:moveTo>
                <a:lnTo>
                  <a:pt x="54762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94437" y="6344405"/>
            <a:ext cx="546735" cy="0"/>
          </a:xfrm>
          <a:custGeom>
            <a:avLst/>
            <a:gdLst/>
            <a:ahLst/>
            <a:cxnLst/>
            <a:rect l="l" t="t" r="r" b="b"/>
            <a:pathLst>
              <a:path w="546734">
                <a:moveTo>
                  <a:pt x="0" y="0"/>
                </a:moveTo>
                <a:lnTo>
                  <a:pt x="546163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43545" y="6344405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4">
                <a:moveTo>
                  <a:pt x="0" y="0"/>
                </a:moveTo>
                <a:lnTo>
                  <a:pt x="54770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773036" y="3859021"/>
            <a:ext cx="127571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Memory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modules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234095" y="4582748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8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34095" y="558075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8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24670" y="4584336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211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524670" y="5582337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211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61321" y="4582748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8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61321" y="5580750"/>
            <a:ext cx="27305" cy="0"/>
          </a:xfrm>
          <a:custGeom>
            <a:avLst/>
            <a:gdLst/>
            <a:ahLst/>
            <a:cxnLst/>
            <a:rect l="l" t="t" r="r" b="b"/>
            <a:pathLst>
              <a:path w="27304">
                <a:moveTo>
                  <a:pt x="0" y="0"/>
                </a:moveTo>
                <a:lnTo>
                  <a:pt x="2708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665976" y="4076331"/>
            <a:ext cx="443230" cy="344805"/>
          </a:xfrm>
          <a:prstGeom prst="rect">
            <a:avLst/>
          </a:prstGeom>
          <a:ln w="25560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53975">
              <a:lnSpc>
                <a:spcPct val="100000"/>
              </a:lnSpc>
              <a:spcBef>
                <a:spcPts val="610"/>
              </a:spcBef>
            </a:pPr>
            <a:r>
              <a:rPr sz="1200" b="1" spc="-5" dirty="0">
                <a:latin typeface="Arial"/>
                <a:cs typeface="Arial"/>
              </a:rPr>
              <a:t>MM2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05675" y="4076331"/>
            <a:ext cx="443230" cy="344805"/>
          </a:xfrm>
          <a:prstGeom prst="rect">
            <a:avLst/>
          </a:prstGeom>
          <a:ln w="25560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610"/>
              </a:spcBef>
            </a:pPr>
            <a:r>
              <a:rPr sz="1200" b="1" spc="-5" dirty="0">
                <a:latin typeface="Arial"/>
                <a:cs typeface="Arial"/>
              </a:rPr>
              <a:t>MM3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945501" y="4076331"/>
            <a:ext cx="454025" cy="344805"/>
          </a:xfrm>
          <a:prstGeom prst="rect">
            <a:avLst/>
          </a:prstGeom>
          <a:ln w="25560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610"/>
              </a:spcBef>
            </a:pPr>
            <a:r>
              <a:rPr sz="1200" b="1" spc="-5" dirty="0">
                <a:latin typeface="Arial"/>
                <a:cs typeface="Arial"/>
              </a:rPr>
              <a:t>MM4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191250" y="4749533"/>
            <a:ext cx="103505" cy="80010"/>
          </a:xfrm>
          <a:custGeom>
            <a:avLst/>
            <a:gdLst/>
            <a:ahLst/>
            <a:cxnLst/>
            <a:rect l="l" t="t" r="r" b="b"/>
            <a:pathLst>
              <a:path w="103504" h="80010">
                <a:moveTo>
                  <a:pt x="0" y="79387"/>
                </a:moveTo>
                <a:lnTo>
                  <a:pt x="103187" y="79387"/>
                </a:lnTo>
                <a:lnTo>
                  <a:pt x="103187" y="0"/>
                </a:lnTo>
                <a:lnTo>
                  <a:pt x="0" y="0"/>
                </a:lnTo>
                <a:lnTo>
                  <a:pt x="0" y="7938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840601" y="4749533"/>
            <a:ext cx="92075" cy="80010"/>
          </a:xfrm>
          <a:custGeom>
            <a:avLst/>
            <a:gdLst/>
            <a:ahLst/>
            <a:cxnLst/>
            <a:rect l="l" t="t" r="r" b="b"/>
            <a:pathLst>
              <a:path w="92075" h="80010">
                <a:moveTo>
                  <a:pt x="0" y="79387"/>
                </a:moveTo>
                <a:lnTo>
                  <a:pt x="92075" y="79387"/>
                </a:lnTo>
                <a:lnTo>
                  <a:pt x="92075" y="0"/>
                </a:lnTo>
                <a:lnTo>
                  <a:pt x="0" y="0"/>
                </a:lnTo>
                <a:lnTo>
                  <a:pt x="0" y="7938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480300" y="4749533"/>
            <a:ext cx="93980" cy="80010"/>
          </a:xfrm>
          <a:custGeom>
            <a:avLst/>
            <a:gdLst/>
            <a:ahLst/>
            <a:cxnLst/>
            <a:rect l="l" t="t" r="r" b="b"/>
            <a:pathLst>
              <a:path w="93979" h="80010">
                <a:moveTo>
                  <a:pt x="0" y="79387"/>
                </a:moveTo>
                <a:lnTo>
                  <a:pt x="93663" y="79387"/>
                </a:lnTo>
                <a:lnTo>
                  <a:pt x="93663" y="0"/>
                </a:lnTo>
                <a:lnTo>
                  <a:pt x="0" y="0"/>
                </a:lnTo>
                <a:lnTo>
                  <a:pt x="0" y="7938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20126" y="4749533"/>
            <a:ext cx="103505" cy="80010"/>
          </a:xfrm>
          <a:custGeom>
            <a:avLst/>
            <a:gdLst/>
            <a:ahLst/>
            <a:cxnLst/>
            <a:rect l="l" t="t" r="r" b="b"/>
            <a:pathLst>
              <a:path w="103504" h="80010">
                <a:moveTo>
                  <a:pt x="0" y="79387"/>
                </a:moveTo>
                <a:lnTo>
                  <a:pt x="103186" y="79387"/>
                </a:lnTo>
                <a:lnTo>
                  <a:pt x="103186" y="0"/>
                </a:lnTo>
                <a:lnTo>
                  <a:pt x="0" y="0"/>
                </a:lnTo>
                <a:lnTo>
                  <a:pt x="0" y="7938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91250" y="5265534"/>
            <a:ext cx="103505" cy="83185"/>
          </a:xfrm>
          <a:custGeom>
            <a:avLst/>
            <a:gdLst/>
            <a:ahLst/>
            <a:cxnLst/>
            <a:rect l="l" t="t" r="r" b="b"/>
            <a:pathLst>
              <a:path w="103504" h="83185">
                <a:moveTo>
                  <a:pt x="0" y="82562"/>
                </a:moveTo>
                <a:lnTo>
                  <a:pt x="103187" y="82562"/>
                </a:lnTo>
                <a:lnTo>
                  <a:pt x="103187" y="0"/>
                </a:lnTo>
                <a:lnTo>
                  <a:pt x="0" y="0"/>
                </a:lnTo>
                <a:lnTo>
                  <a:pt x="0" y="825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40601" y="5265534"/>
            <a:ext cx="92075" cy="83185"/>
          </a:xfrm>
          <a:custGeom>
            <a:avLst/>
            <a:gdLst/>
            <a:ahLst/>
            <a:cxnLst/>
            <a:rect l="l" t="t" r="r" b="b"/>
            <a:pathLst>
              <a:path w="92075" h="83185">
                <a:moveTo>
                  <a:pt x="0" y="82562"/>
                </a:moveTo>
                <a:lnTo>
                  <a:pt x="92075" y="82562"/>
                </a:lnTo>
                <a:lnTo>
                  <a:pt x="92075" y="0"/>
                </a:lnTo>
                <a:lnTo>
                  <a:pt x="0" y="0"/>
                </a:lnTo>
                <a:lnTo>
                  <a:pt x="0" y="825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80300" y="5265534"/>
            <a:ext cx="93980" cy="83185"/>
          </a:xfrm>
          <a:custGeom>
            <a:avLst/>
            <a:gdLst/>
            <a:ahLst/>
            <a:cxnLst/>
            <a:rect l="l" t="t" r="r" b="b"/>
            <a:pathLst>
              <a:path w="93979" h="83185">
                <a:moveTo>
                  <a:pt x="0" y="82562"/>
                </a:moveTo>
                <a:lnTo>
                  <a:pt x="93663" y="82562"/>
                </a:lnTo>
                <a:lnTo>
                  <a:pt x="93663" y="0"/>
                </a:lnTo>
                <a:lnTo>
                  <a:pt x="0" y="0"/>
                </a:lnTo>
                <a:lnTo>
                  <a:pt x="0" y="825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20126" y="5265534"/>
            <a:ext cx="103505" cy="83185"/>
          </a:xfrm>
          <a:custGeom>
            <a:avLst/>
            <a:gdLst/>
            <a:ahLst/>
            <a:cxnLst/>
            <a:rect l="l" t="t" r="r" b="b"/>
            <a:pathLst>
              <a:path w="103504" h="83185">
                <a:moveTo>
                  <a:pt x="0" y="82562"/>
                </a:moveTo>
                <a:lnTo>
                  <a:pt x="103186" y="82562"/>
                </a:lnTo>
                <a:lnTo>
                  <a:pt x="103186" y="0"/>
                </a:lnTo>
                <a:lnTo>
                  <a:pt x="0" y="0"/>
                </a:lnTo>
                <a:lnTo>
                  <a:pt x="0" y="825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91250" y="5775196"/>
            <a:ext cx="103505" cy="90805"/>
          </a:xfrm>
          <a:custGeom>
            <a:avLst/>
            <a:gdLst/>
            <a:ahLst/>
            <a:cxnLst/>
            <a:rect l="l" t="t" r="r" b="b"/>
            <a:pathLst>
              <a:path w="103504" h="90804">
                <a:moveTo>
                  <a:pt x="0" y="90501"/>
                </a:moveTo>
                <a:lnTo>
                  <a:pt x="103187" y="90501"/>
                </a:lnTo>
                <a:lnTo>
                  <a:pt x="103187" y="0"/>
                </a:lnTo>
                <a:lnTo>
                  <a:pt x="0" y="0"/>
                </a:lnTo>
                <a:lnTo>
                  <a:pt x="0" y="90501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840601" y="5775196"/>
            <a:ext cx="92075" cy="90805"/>
          </a:xfrm>
          <a:custGeom>
            <a:avLst/>
            <a:gdLst/>
            <a:ahLst/>
            <a:cxnLst/>
            <a:rect l="l" t="t" r="r" b="b"/>
            <a:pathLst>
              <a:path w="92075" h="90804">
                <a:moveTo>
                  <a:pt x="0" y="90501"/>
                </a:moveTo>
                <a:lnTo>
                  <a:pt x="92075" y="90501"/>
                </a:lnTo>
                <a:lnTo>
                  <a:pt x="92075" y="0"/>
                </a:lnTo>
                <a:lnTo>
                  <a:pt x="0" y="0"/>
                </a:lnTo>
                <a:lnTo>
                  <a:pt x="0" y="90501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480300" y="5775196"/>
            <a:ext cx="93980" cy="90805"/>
          </a:xfrm>
          <a:custGeom>
            <a:avLst/>
            <a:gdLst/>
            <a:ahLst/>
            <a:cxnLst/>
            <a:rect l="l" t="t" r="r" b="b"/>
            <a:pathLst>
              <a:path w="93979" h="90804">
                <a:moveTo>
                  <a:pt x="0" y="90501"/>
                </a:moveTo>
                <a:lnTo>
                  <a:pt x="93663" y="90501"/>
                </a:lnTo>
                <a:lnTo>
                  <a:pt x="93663" y="0"/>
                </a:lnTo>
                <a:lnTo>
                  <a:pt x="0" y="0"/>
                </a:lnTo>
                <a:lnTo>
                  <a:pt x="0" y="90501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20126" y="5775196"/>
            <a:ext cx="103505" cy="90805"/>
          </a:xfrm>
          <a:custGeom>
            <a:avLst/>
            <a:gdLst/>
            <a:ahLst/>
            <a:cxnLst/>
            <a:rect l="l" t="t" r="r" b="b"/>
            <a:pathLst>
              <a:path w="103504" h="90804">
                <a:moveTo>
                  <a:pt x="0" y="90501"/>
                </a:moveTo>
                <a:lnTo>
                  <a:pt x="103186" y="90501"/>
                </a:lnTo>
                <a:lnTo>
                  <a:pt x="103186" y="0"/>
                </a:lnTo>
                <a:lnTo>
                  <a:pt x="0" y="0"/>
                </a:lnTo>
                <a:lnTo>
                  <a:pt x="0" y="90501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91250" y="6307096"/>
            <a:ext cx="103505" cy="92710"/>
          </a:xfrm>
          <a:custGeom>
            <a:avLst/>
            <a:gdLst/>
            <a:ahLst/>
            <a:cxnLst/>
            <a:rect l="l" t="t" r="r" b="b"/>
            <a:pathLst>
              <a:path w="103504" h="92710">
                <a:moveTo>
                  <a:pt x="0" y="92090"/>
                </a:moveTo>
                <a:lnTo>
                  <a:pt x="103187" y="92090"/>
                </a:lnTo>
                <a:lnTo>
                  <a:pt x="103187" y="0"/>
                </a:lnTo>
                <a:lnTo>
                  <a:pt x="0" y="0"/>
                </a:lnTo>
                <a:lnTo>
                  <a:pt x="0" y="9209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840601" y="6307096"/>
            <a:ext cx="92075" cy="92710"/>
          </a:xfrm>
          <a:custGeom>
            <a:avLst/>
            <a:gdLst/>
            <a:ahLst/>
            <a:cxnLst/>
            <a:rect l="l" t="t" r="r" b="b"/>
            <a:pathLst>
              <a:path w="92075" h="92710">
                <a:moveTo>
                  <a:pt x="0" y="92090"/>
                </a:moveTo>
                <a:lnTo>
                  <a:pt x="92075" y="92090"/>
                </a:lnTo>
                <a:lnTo>
                  <a:pt x="92075" y="0"/>
                </a:lnTo>
                <a:lnTo>
                  <a:pt x="0" y="0"/>
                </a:lnTo>
                <a:lnTo>
                  <a:pt x="0" y="9209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480300" y="6307096"/>
            <a:ext cx="93980" cy="92710"/>
          </a:xfrm>
          <a:custGeom>
            <a:avLst/>
            <a:gdLst/>
            <a:ahLst/>
            <a:cxnLst/>
            <a:rect l="l" t="t" r="r" b="b"/>
            <a:pathLst>
              <a:path w="93979" h="92710">
                <a:moveTo>
                  <a:pt x="0" y="92090"/>
                </a:moveTo>
                <a:lnTo>
                  <a:pt x="93663" y="92090"/>
                </a:lnTo>
                <a:lnTo>
                  <a:pt x="93663" y="0"/>
                </a:lnTo>
                <a:lnTo>
                  <a:pt x="0" y="0"/>
                </a:lnTo>
                <a:lnTo>
                  <a:pt x="0" y="9209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120126" y="6307096"/>
            <a:ext cx="103505" cy="92710"/>
          </a:xfrm>
          <a:custGeom>
            <a:avLst/>
            <a:gdLst/>
            <a:ahLst/>
            <a:cxnLst/>
            <a:rect l="l" t="t" r="r" b="b"/>
            <a:pathLst>
              <a:path w="103504" h="92710">
                <a:moveTo>
                  <a:pt x="0" y="92090"/>
                </a:moveTo>
                <a:lnTo>
                  <a:pt x="103186" y="92090"/>
                </a:lnTo>
                <a:lnTo>
                  <a:pt x="103186" y="0"/>
                </a:lnTo>
                <a:lnTo>
                  <a:pt x="0" y="0"/>
                </a:lnTo>
                <a:lnTo>
                  <a:pt x="0" y="9209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31140" y="3534282"/>
            <a:ext cx="4718685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259205" algn="l"/>
                <a:tab pos="2231390" algn="l"/>
                <a:tab pos="3157220" algn="l"/>
                <a:tab pos="3751579" algn="l"/>
              </a:tabLst>
            </a:pPr>
            <a:r>
              <a:rPr sz="2200" spc="-10" dirty="0">
                <a:latin typeface="Calibri"/>
                <a:cs typeface="Calibri"/>
              </a:rPr>
              <a:t>Figu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besid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sho</a:t>
            </a:r>
            <a:r>
              <a:rPr sz="2200" spc="-30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c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bar  switch	</a:t>
            </a:r>
            <a:r>
              <a:rPr sz="2200" spc="-15" dirty="0">
                <a:latin typeface="Calibri"/>
                <a:cs typeface="Calibri"/>
              </a:rPr>
              <a:t>interconnection </a:t>
            </a:r>
            <a:r>
              <a:rPr sz="2200" spc="-5" dirty="0">
                <a:latin typeface="Calibri"/>
                <a:cs typeface="Calibri"/>
              </a:rPr>
              <a:t>between</a:t>
            </a:r>
            <a:r>
              <a:rPr sz="2200" spc="42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four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1140" y="4205096"/>
            <a:ext cx="4718050" cy="2508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200" spc="-30" dirty="0">
                <a:latin typeface="Calibri"/>
                <a:cs typeface="Calibri"/>
              </a:rPr>
              <a:t>CPU’s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20" dirty="0">
                <a:latin typeface="Calibri"/>
                <a:cs typeface="Calibri"/>
              </a:rPr>
              <a:t>four </a:t>
            </a:r>
            <a:r>
              <a:rPr sz="2200" spc="-5" dirty="0">
                <a:latin typeface="Calibri"/>
                <a:cs typeface="Calibri"/>
              </a:rPr>
              <a:t>memory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modules.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dirty="0">
                <a:latin typeface="Calibri"/>
                <a:cs typeface="Calibri"/>
              </a:rPr>
              <a:t>small </a:t>
            </a:r>
            <a:r>
              <a:rPr sz="2200" spc="-15" dirty="0">
                <a:latin typeface="Calibri"/>
                <a:cs typeface="Calibri"/>
              </a:rPr>
              <a:t>square </a:t>
            </a:r>
            <a:r>
              <a:rPr sz="2200" spc="-5" dirty="0">
                <a:latin typeface="Calibri"/>
                <a:cs typeface="Calibri"/>
              </a:rPr>
              <a:t>in each </a:t>
            </a:r>
            <a:r>
              <a:rPr sz="2200" spc="-10" dirty="0">
                <a:latin typeface="Calibri"/>
                <a:cs typeface="Calibri"/>
              </a:rPr>
              <a:t>crosspoint </a:t>
            </a:r>
            <a:r>
              <a:rPr sz="2200" spc="-5" dirty="0">
                <a:latin typeface="Calibri"/>
                <a:cs typeface="Calibri"/>
              </a:rPr>
              <a:t>is  a </a:t>
            </a:r>
            <a:r>
              <a:rPr sz="2200" spc="-10" dirty="0">
                <a:latin typeface="Calibri"/>
                <a:cs typeface="Calibri"/>
              </a:rPr>
              <a:t>switch that finds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path from </a:t>
            </a:r>
            <a:r>
              <a:rPr sz="2200" spc="-5" dirty="0">
                <a:latin typeface="Calibri"/>
                <a:cs typeface="Calibri"/>
              </a:rPr>
              <a:t>a 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memory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module.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Each </a:t>
            </a:r>
            <a:r>
              <a:rPr sz="2200" spc="-10" dirty="0">
                <a:latin typeface="Calibri"/>
                <a:cs typeface="Calibri"/>
              </a:rPr>
              <a:t>switch point has </a:t>
            </a:r>
            <a:r>
              <a:rPr sz="2200" spc="-15" dirty="0">
                <a:latin typeface="Calibri"/>
                <a:cs typeface="Calibri"/>
              </a:rPr>
              <a:t>control </a:t>
            </a:r>
            <a:r>
              <a:rPr sz="2200" spc="-5" dirty="0">
                <a:latin typeface="Calibri"/>
                <a:cs typeface="Calibri"/>
              </a:rPr>
              <a:t>logic </a:t>
            </a:r>
            <a:r>
              <a:rPr sz="2200" spc="-35" dirty="0">
                <a:latin typeface="Calibri"/>
                <a:cs typeface="Calibri"/>
              </a:rPr>
              <a:t>to  </a:t>
            </a:r>
            <a:r>
              <a:rPr sz="2200" spc="-10" dirty="0">
                <a:latin typeface="Calibri"/>
                <a:cs typeface="Calibri"/>
              </a:rPr>
              <a:t>set </a:t>
            </a:r>
            <a:r>
              <a:rPr sz="2200" spc="-5" dirty="0">
                <a:latin typeface="Calibri"/>
                <a:cs typeface="Calibri"/>
              </a:rPr>
              <a:t>up the </a:t>
            </a:r>
            <a:r>
              <a:rPr sz="2200" spc="-20" dirty="0">
                <a:latin typeface="Calibri"/>
                <a:cs typeface="Calibri"/>
              </a:rPr>
              <a:t>transfer </a:t>
            </a:r>
            <a:r>
              <a:rPr sz="2200" spc="-10" dirty="0">
                <a:latin typeface="Calibri"/>
                <a:cs typeface="Calibri"/>
              </a:rPr>
              <a:t>path between </a:t>
            </a:r>
            <a:r>
              <a:rPr sz="2200" spc="-5" dirty="0">
                <a:latin typeface="Calibri"/>
                <a:cs typeface="Calibri"/>
              </a:rPr>
              <a:t>a 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memory.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4601336"/>
            <a:ext cx="8682990" cy="2172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circuit consists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multiplexers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dirty="0">
                <a:latin typeface="Calibri"/>
                <a:cs typeface="Calibri"/>
              </a:rPr>
              <a:t>selects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data, </a:t>
            </a:r>
            <a:r>
              <a:rPr sz="2200" spc="-10" dirty="0">
                <a:latin typeface="Calibri"/>
                <a:cs typeface="Calibri"/>
              </a:rPr>
              <a:t>address </a:t>
            </a:r>
            <a:r>
              <a:rPr sz="2200" spc="-5" dirty="0">
                <a:latin typeface="Calibri"/>
                <a:cs typeface="Calibri"/>
              </a:rPr>
              <a:t>and  </a:t>
            </a:r>
            <a:r>
              <a:rPr sz="2200" spc="-20" dirty="0">
                <a:latin typeface="Calibri"/>
                <a:cs typeface="Calibri"/>
              </a:rPr>
              <a:t>control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one </a:t>
            </a:r>
            <a:r>
              <a:rPr sz="2200" dirty="0">
                <a:latin typeface="Calibri"/>
                <a:cs typeface="Calibri"/>
              </a:rPr>
              <a:t>CPU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communication </a:t>
            </a:r>
            <a:r>
              <a:rPr sz="2200" spc="-5" dirty="0">
                <a:latin typeface="Calibri"/>
                <a:cs typeface="Calibri"/>
              </a:rPr>
              <a:t>with the memory</a:t>
            </a:r>
            <a:r>
              <a:rPr sz="2200" spc="1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module.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Priority </a:t>
            </a:r>
            <a:r>
              <a:rPr sz="2200" spc="-10" dirty="0">
                <a:latin typeface="Calibri"/>
                <a:cs typeface="Calibri"/>
              </a:rPr>
              <a:t>levels are established by 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arbitration </a:t>
            </a:r>
            <a:r>
              <a:rPr sz="2200" spc="-5" dirty="0">
                <a:latin typeface="Calibri"/>
                <a:cs typeface="Calibri"/>
              </a:rPr>
              <a:t>logic </a:t>
            </a:r>
            <a:r>
              <a:rPr sz="2200" spc="-20" dirty="0">
                <a:latin typeface="Calibri"/>
                <a:cs typeface="Calibri"/>
              </a:rPr>
              <a:t>to  </a:t>
            </a:r>
            <a:r>
              <a:rPr sz="2200" spc="-5" dirty="0">
                <a:latin typeface="Calibri"/>
                <a:cs typeface="Calibri"/>
              </a:rPr>
              <a:t>select </a:t>
            </a:r>
            <a:r>
              <a:rPr sz="2200" dirty="0">
                <a:latin typeface="Calibri"/>
                <a:cs typeface="Calibri"/>
              </a:rPr>
              <a:t>one   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CPU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when </a:t>
            </a:r>
            <a:r>
              <a:rPr sz="2200" spc="-15" dirty="0">
                <a:latin typeface="Calibri"/>
                <a:cs typeface="Calibri"/>
              </a:rPr>
              <a:t>two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0" dirty="0">
                <a:latin typeface="Calibri"/>
                <a:cs typeface="Calibri"/>
              </a:rPr>
              <a:t>more </a:t>
            </a:r>
            <a:r>
              <a:rPr sz="2200" spc="-30" dirty="0">
                <a:latin typeface="Calibri"/>
                <a:cs typeface="Calibri"/>
              </a:rPr>
              <a:t>CPU’s </a:t>
            </a:r>
            <a:r>
              <a:rPr sz="2200" spc="-20" dirty="0">
                <a:latin typeface="Calibri"/>
                <a:cs typeface="Calibri"/>
              </a:rPr>
              <a:t>attempt to </a:t>
            </a:r>
            <a:r>
              <a:rPr sz="2200" spc="-5" dirty="0">
                <a:latin typeface="Calibri"/>
                <a:cs typeface="Calibri"/>
              </a:rPr>
              <a:t>access the same</a:t>
            </a:r>
            <a:r>
              <a:rPr sz="2200" spc="24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memory.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crossbar switch </a:t>
            </a:r>
            <a:r>
              <a:rPr sz="2200" spc="-15" dirty="0">
                <a:latin typeface="Calibri"/>
                <a:cs typeface="Calibri"/>
              </a:rPr>
              <a:t>organization </a:t>
            </a:r>
            <a:r>
              <a:rPr sz="2200" spc="-10" dirty="0">
                <a:latin typeface="Calibri"/>
                <a:cs typeface="Calibri"/>
              </a:rPr>
              <a:t>supports simultaneous </a:t>
            </a:r>
            <a:r>
              <a:rPr sz="2200" spc="-20" dirty="0">
                <a:latin typeface="Calibri"/>
                <a:cs typeface="Calibri"/>
              </a:rPr>
              <a:t>transfers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all  memory modules </a:t>
            </a:r>
            <a:r>
              <a:rPr sz="2200" spc="-10" dirty="0">
                <a:latin typeface="Calibri"/>
                <a:cs typeface="Calibri"/>
              </a:rPr>
              <a:t>because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separate </a:t>
            </a:r>
            <a:r>
              <a:rPr sz="2200" spc="-10" dirty="0">
                <a:latin typeface="Calibri"/>
                <a:cs typeface="Calibri"/>
              </a:rPr>
              <a:t>path associated </a:t>
            </a:r>
            <a:r>
              <a:rPr sz="2200" spc="-5" dirty="0">
                <a:latin typeface="Calibri"/>
                <a:cs typeface="Calibri"/>
              </a:rPr>
              <a:t>with each</a:t>
            </a:r>
            <a:r>
              <a:rPr sz="2200" spc="1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MM.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790702"/>
            <a:ext cx="8682355" cy="9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920750" algn="l"/>
                <a:tab pos="2106295" algn="l"/>
                <a:tab pos="2910205" algn="l"/>
                <a:tab pos="3763645" algn="l"/>
                <a:tab pos="4286250" algn="l"/>
                <a:tab pos="5116830" algn="l"/>
                <a:tab pos="6267450" algn="l"/>
                <a:tab pos="7557134" algn="l"/>
                <a:tab pos="8435340" algn="l"/>
              </a:tabLst>
            </a:pPr>
            <a:r>
              <a:rPr sz="2200" spc="-10" dirty="0">
                <a:latin typeface="Calibri"/>
                <a:cs typeface="Calibri"/>
              </a:rPr>
              <a:t>Th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5" dirty="0">
                <a:latin typeface="Calibri"/>
                <a:cs typeface="Calibri"/>
              </a:rPr>
              <a:t>f</a:t>
            </a:r>
            <a:r>
              <a:rPr sz="2200" spc="-5" dirty="0">
                <a:latin typeface="Calibri"/>
                <a:cs typeface="Calibri"/>
              </a:rPr>
              <a:t>oll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wing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figu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sh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30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(b</a:t>
            </a:r>
            <a:r>
              <a:rPr sz="2200" spc="-15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ock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diag</a:t>
            </a:r>
            <a:r>
              <a:rPr sz="2200" spc="-5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am)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0" dirty="0">
                <a:latin typeface="Calibri"/>
                <a:cs typeface="Calibri"/>
              </a:rPr>
              <a:t>f</a:t>
            </a:r>
            <a:r>
              <a:rPr sz="2200" spc="-10" dirty="0">
                <a:latin typeface="Calibri"/>
                <a:cs typeface="Calibri"/>
              </a:rPr>
              <a:t>un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tional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sig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	of  </a:t>
            </a:r>
            <a:r>
              <a:rPr sz="2200" spc="-10" dirty="0">
                <a:latin typeface="Calibri"/>
                <a:cs typeface="Calibri"/>
              </a:rPr>
              <a:t>crossbar switch </a:t>
            </a:r>
            <a:r>
              <a:rPr sz="2200" spc="-15" dirty="0">
                <a:latin typeface="Calibri"/>
                <a:cs typeface="Calibri"/>
              </a:rPr>
              <a:t>connected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one` memory</a:t>
            </a:r>
            <a:r>
              <a:rPr sz="2200" spc="10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module.</a:t>
            </a:r>
            <a:endParaRPr sz="2200">
              <a:latin typeface="Calibri"/>
              <a:cs typeface="Calibri"/>
            </a:endParaRPr>
          </a:p>
          <a:p>
            <a:pPr marL="2163445">
              <a:lnSpc>
                <a:spcPct val="100000"/>
              </a:lnSpc>
              <a:spcBef>
                <a:spcPts val="610"/>
              </a:spcBef>
            </a:pPr>
            <a:r>
              <a:rPr sz="1600" b="1" spc="-5" dirty="0">
                <a:latin typeface="Arial"/>
                <a:cs typeface="Arial"/>
              </a:rPr>
              <a:t>Fig: Block Diagram of Crossbar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Switch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70048" y="2641345"/>
            <a:ext cx="1005205" cy="78105"/>
          </a:xfrm>
          <a:custGeom>
            <a:avLst/>
            <a:gdLst/>
            <a:ahLst/>
            <a:cxnLst/>
            <a:rect l="l" t="t" r="r" b="b"/>
            <a:pathLst>
              <a:path w="1005205" h="78105">
                <a:moveTo>
                  <a:pt x="928285" y="52557"/>
                </a:moveTo>
                <a:lnTo>
                  <a:pt x="928243" y="78104"/>
                </a:lnTo>
                <a:lnTo>
                  <a:pt x="979466" y="52577"/>
                </a:lnTo>
                <a:lnTo>
                  <a:pt x="941069" y="52577"/>
                </a:lnTo>
                <a:lnTo>
                  <a:pt x="928285" y="52557"/>
                </a:lnTo>
                <a:close/>
              </a:path>
              <a:path w="1005205" h="78105">
                <a:moveTo>
                  <a:pt x="76834" y="0"/>
                </a:moveTo>
                <a:lnTo>
                  <a:pt x="0" y="38226"/>
                </a:lnTo>
                <a:lnTo>
                  <a:pt x="76707" y="76707"/>
                </a:lnTo>
                <a:lnTo>
                  <a:pt x="76750" y="51201"/>
                </a:lnTo>
                <a:lnTo>
                  <a:pt x="63881" y="51180"/>
                </a:lnTo>
                <a:lnTo>
                  <a:pt x="64007" y="25653"/>
                </a:lnTo>
                <a:lnTo>
                  <a:pt x="76792" y="25653"/>
                </a:lnTo>
                <a:lnTo>
                  <a:pt x="76834" y="0"/>
                </a:lnTo>
                <a:close/>
              </a:path>
              <a:path w="1005205" h="78105">
                <a:moveTo>
                  <a:pt x="928327" y="26905"/>
                </a:moveTo>
                <a:lnTo>
                  <a:pt x="928285" y="52557"/>
                </a:lnTo>
                <a:lnTo>
                  <a:pt x="941069" y="52577"/>
                </a:lnTo>
                <a:lnTo>
                  <a:pt x="941069" y="26924"/>
                </a:lnTo>
                <a:lnTo>
                  <a:pt x="928327" y="26905"/>
                </a:lnTo>
                <a:close/>
              </a:path>
              <a:path w="1005205" h="78105">
                <a:moveTo>
                  <a:pt x="928369" y="1396"/>
                </a:moveTo>
                <a:lnTo>
                  <a:pt x="928327" y="26905"/>
                </a:lnTo>
                <a:lnTo>
                  <a:pt x="941069" y="26924"/>
                </a:lnTo>
                <a:lnTo>
                  <a:pt x="941069" y="52577"/>
                </a:lnTo>
                <a:lnTo>
                  <a:pt x="979466" y="52577"/>
                </a:lnTo>
                <a:lnTo>
                  <a:pt x="1004951" y="39877"/>
                </a:lnTo>
                <a:lnTo>
                  <a:pt x="928369" y="1396"/>
                </a:lnTo>
                <a:close/>
              </a:path>
              <a:path w="1005205" h="78105">
                <a:moveTo>
                  <a:pt x="76792" y="25672"/>
                </a:moveTo>
                <a:lnTo>
                  <a:pt x="76750" y="51201"/>
                </a:lnTo>
                <a:lnTo>
                  <a:pt x="928285" y="52557"/>
                </a:lnTo>
                <a:lnTo>
                  <a:pt x="928327" y="26905"/>
                </a:lnTo>
                <a:lnTo>
                  <a:pt x="76792" y="25672"/>
                </a:lnTo>
                <a:close/>
              </a:path>
              <a:path w="1005205" h="78105">
                <a:moveTo>
                  <a:pt x="64007" y="25653"/>
                </a:moveTo>
                <a:lnTo>
                  <a:pt x="63881" y="51180"/>
                </a:lnTo>
                <a:lnTo>
                  <a:pt x="76750" y="51201"/>
                </a:lnTo>
                <a:lnTo>
                  <a:pt x="76792" y="25672"/>
                </a:lnTo>
                <a:lnTo>
                  <a:pt x="64007" y="25653"/>
                </a:lnTo>
                <a:close/>
              </a:path>
              <a:path w="1005205" h="78105">
                <a:moveTo>
                  <a:pt x="76792" y="25653"/>
                </a:moveTo>
                <a:lnTo>
                  <a:pt x="64007" y="25653"/>
                </a:lnTo>
                <a:lnTo>
                  <a:pt x="76792" y="25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70048" y="2971673"/>
            <a:ext cx="1005205" cy="76835"/>
          </a:xfrm>
          <a:custGeom>
            <a:avLst/>
            <a:gdLst/>
            <a:ahLst/>
            <a:cxnLst/>
            <a:rect l="l" t="t" r="r" b="b"/>
            <a:pathLst>
              <a:path w="1005205" h="76835">
                <a:moveTo>
                  <a:pt x="76834" y="0"/>
                </a:moveTo>
                <a:lnTo>
                  <a:pt x="0" y="38100"/>
                </a:lnTo>
                <a:lnTo>
                  <a:pt x="76707" y="76580"/>
                </a:lnTo>
                <a:lnTo>
                  <a:pt x="76750" y="51074"/>
                </a:lnTo>
                <a:lnTo>
                  <a:pt x="63881" y="51053"/>
                </a:lnTo>
                <a:lnTo>
                  <a:pt x="64007" y="25526"/>
                </a:lnTo>
                <a:lnTo>
                  <a:pt x="76792" y="25526"/>
                </a:lnTo>
                <a:lnTo>
                  <a:pt x="76834" y="0"/>
                </a:lnTo>
                <a:close/>
              </a:path>
              <a:path w="1005205" h="76835">
                <a:moveTo>
                  <a:pt x="76792" y="25545"/>
                </a:moveTo>
                <a:lnTo>
                  <a:pt x="76750" y="51074"/>
                </a:lnTo>
                <a:lnTo>
                  <a:pt x="1004951" y="52577"/>
                </a:lnTo>
                <a:lnTo>
                  <a:pt x="1004951" y="26924"/>
                </a:lnTo>
                <a:lnTo>
                  <a:pt x="76792" y="25545"/>
                </a:lnTo>
                <a:close/>
              </a:path>
              <a:path w="1005205" h="76835">
                <a:moveTo>
                  <a:pt x="64007" y="25526"/>
                </a:moveTo>
                <a:lnTo>
                  <a:pt x="63881" y="51053"/>
                </a:lnTo>
                <a:lnTo>
                  <a:pt x="76750" y="51074"/>
                </a:lnTo>
                <a:lnTo>
                  <a:pt x="76792" y="25545"/>
                </a:lnTo>
                <a:lnTo>
                  <a:pt x="64007" y="25526"/>
                </a:lnTo>
                <a:close/>
              </a:path>
              <a:path w="1005205" h="76835">
                <a:moveTo>
                  <a:pt x="76792" y="25526"/>
                </a:moveTo>
                <a:lnTo>
                  <a:pt x="64007" y="25526"/>
                </a:lnTo>
                <a:lnTo>
                  <a:pt x="76792" y="25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55825" y="3316096"/>
            <a:ext cx="1019175" cy="76835"/>
          </a:xfrm>
          <a:custGeom>
            <a:avLst/>
            <a:gdLst/>
            <a:ahLst/>
            <a:cxnLst/>
            <a:rect l="l" t="t" r="r" b="b"/>
            <a:pathLst>
              <a:path w="1019175" h="76835">
                <a:moveTo>
                  <a:pt x="76707" y="0"/>
                </a:moveTo>
                <a:lnTo>
                  <a:pt x="0" y="38226"/>
                </a:lnTo>
                <a:lnTo>
                  <a:pt x="76581" y="76707"/>
                </a:lnTo>
                <a:lnTo>
                  <a:pt x="76623" y="51199"/>
                </a:lnTo>
                <a:lnTo>
                  <a:pt x="63881" y="51180"/>
                </a:lnTo>
                <a:lnTo>
                  <a:pt x="63881" y="25526"/>
                </a:lnTo>
                <a:lnTo>
                  <a:pt x="76665" y="25526"/>
                </a:lnTo>
                <a:lnTo>
                  <a:pt x="76707" y="0"/>
                </a:lnTo>
                <a:close/>
              </a:path>
              <a:path w="1019175" h="76835">
                <a:moveTo>
                  <a:pt x="76665" y="25547"/>
                </a:moveTo>
                <a:lnTo>
                  <a:pt x="76623" y="51199"/>
                </a:lnTo>
                <a:lnTo>
                  <a:pt x="1019175" y="52577"/>
                </a:lnTo>
                <a:lnTo>
                  <a:pt x="1019175" y="27050"/>
                </a:lnTo>
                <a:lnTo>
                  <a:pt x="76665" y="25547"/>
                </a:lnTo>
                <a:close/>
              </a:path>
              <a:path w="1019175" h="76835">
                <a:moveTo>
                  <a:pt x="63881" y="25526"/>
                </a:moveTo>
                <a:lnTo>
                  <a:pt x="63881" y="51180"/>
                </a:lnTo>
                <a:lnTo>
                  <a:pt x="76623" y="51199"/>
                </a:lnTo>
                <a:lnTo>
                  <a:pt x="76665" y="25547"/>
                </a:lnTo>
                <a:lnTo>
                  <a:pt x="63881" y="25526"/>
                </a:lnTo>
                <a:close/>
              </a:path>
              <a:path w="1019175" h="76835">
                <a:moveTo>
                  <a:pt x="76665" y="25526"/>
                </a:moveTo>
                <a:lnTo>
                  <a:pt x="63881" y="25526"/>
                </a:lnTo>
                <a:lnTo>
                  <a:pt x="76665" y="25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70048" y="3635247"/>
            <a:ext cx="1005205" cy="76835"/>
          </a:xfrm>
          <a:custGeom>
            <a:avLst/>
            <a:gdLst/>
            <a:ahLst/>
            <a:cxnLst/>
            <a:rect l="l" t="t" r="r" b="b"/>
            <a:pathLst>
              <a:path w="1005205" h="76835">
                <a:moveTo>
                  <a:pt x="76834" y="0"/>
                </a:moveTo>
                <a:lnTo>
                  <a:pt x="0" y="38226"/>
                </a:lnTo>
                <a:lnTo>
                  <a:pt x="76707" y="76707"/>
                </a:lnTo>
                <a:lnTo>
                  <a:pt x="76750" y="51074"/>
                </a:lnTo>
                <a:lnTo>
                  <a:pt x="63881" y="51053"/>
                </a:lnTo>
                <a:lnTo>
                  <a:pt x="64007" y="25526"/>
                </a:lnTo>
                <a:lnTo>
                  <a:pt x="76792" y="25526"/>
                </a:lnTo>
                <a:lnTo>
                  <a:pt x="76834" y="0"/>
                </a:lnTo>
                <a:close/>
              </a:path>
              <a:path w="1005205" h="76835">
                <a:moveTo>
                  <a:pt x="76792" y="25547"/>
                </a:moveTo>
                <a:lnTo>
                  <a:pt x="76750" y="51074"/>
                </a:lnTo>
                <a:lnTo>
                  <a:pt x="1004951" y="52577"/>
                </a:lnTo>
                <a:lnTo>
                  <a:pt x="1004951" y="27050"/>
                </a:lnTo>
                <a:lnTo>
                  <a:pt x="76792" y="25547"/>
                </a:lnTo>
                <a:close/>
              </a:path>
              <a:path w="1005205" h="76835">
                <a:moveTo>
                  <a:pt x="64007" y="25526"/>
                </a:moveTo>
                <a:lnTo>
                  <a:pt x="63881" y="51053"/>
                </a:lnTo>
                <a:lnTo>
                  <a:pt x="76750" y="51074"/>
                </a:lnTo>
                <a:lnTo>
                  <a:pt x="76792" y="25547"/>
                </a:lnTo>
                <a:lnTo>
                  <a:pt x="64007" y="25526"/>
                </a:lnTo>
                <a:close/>
              </a:path>
              <a:path w="1005205" h="76835">
                <a:moveTo>
                  <a:pt x="76792" y="25526"/>
                </a:moveTo>
                <a:lnTo>
                  <a:pt x="64007" y="25526"/>
                </a:lnTo>
                <a:lnTo>
                  <a:pt x="76792" y="25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68798" y="1944497"/>
            <a:ext cx="730250" cy="78105"/>
          </a:xfrm>
          <a:custGeom>
            <a:avLst/>
            <a:gdLst/>
            <a:ahLst/>
            <a:cxnLst/>
            <a:rect l="l" t="t" r="r" b="b"/>
            <a:pathLst>
              <a:path w="730250" h="78105">
                <a:moveTo>
                  <a:pt x="653584" y="52421"/>
                </a:moveTo>
                <a:lnTo>
                  <a:pt x="653541" y="77977"/>
                </a:lnTo>
                <a:lnTo>
                  <a:pt x="704765" y="52450"/>
                </a:lnTo>
                <a:lnTo>
                  <a:pt x="666368" y="52450"/>
                </a:lnTo>
                <a:lnTo>
                  <a:pt x="653584" y="52421"/>
                </a:lnTo>
                <a:close/>
              </a:path>
              <a:path w="730250" h="78105">
                <a:moveTo>
                  <a:pt x="76835" y="0"/>
                </a:moveTo>
                <a:lnTo>
                  <a:pt x="0" y="38226"/>
                </a:lnTo>
                <a:lnTo>
                  <a:pt x="76708" y="76707"/>
                </a:lnTo>
                <a:lnTo>
                  <a:pt x="76750" y="51083"/>
                </a:lnTo>
                <a:lnTo>
                  <a:pt x="63880" y="51053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30250" h="78105">
                <a:moveTo>
                  <a:pt x="653626" y="26769"/>
                </a:moveTo>
                <a:lnTo>
                  <a:pt x="653584" y="52421"/>
                </a:lnTo>
                <a:lnTo>
                  <a:pt x="666368" y="52450"/>
                </a:lnTo>
                <a:lnTo>
                  <a:pt x="666496" y="26797"/>
                </a:lnTo>
                <a:lnTo>
                  <a:pt x="653626" y="26769"/>
                </a:lnTo>
                <a:close/>
              </a:path>
              <a:path w="730250" h="78105">
                <a:moveTo>
                  <a:pt x="653668" y="1269"/>
                </a:moveTo>
                <a:lnTo>
                  <a:pt x="653626" y="26769"/>
                </a:lnTo>
                <a:lnTo>
                  <a:pt x="666496" y="26797"/>
                </a:lnTo>
                <a:lnTo>
                  <a:pt x="666368" y="52450"/>
                </a:lnTo>
                <a:lnTo>
                  <a:pt x="704765" y="52450"/>
                </a:lnTo>
                <a:lnTo>
                  <a:pt x="730250" y="39750"/>
                </a:lnTo>
                <a:lnTo>
                  <a:pt x="653668" y="1269"/>
                </a:lnTo>
                <a:close/>
              </a:path>
              <a:path w="730250" h="78105">
                <a:moveTo>
                  <a:pt x="76792" y="25553"/>
                </a:moveTo>
                <a:lnTo>
                  <a:pt x="76750" y="51083"/>
                </a:lnTo>
                <a:lnTo>
                  <a:pt x="653584" y="52421"/>
                </a:lnTo>
                <a:lnTo>
                  <a:pt x="653626" y="26769"/>
                </a:lnTo>
                <a:lnTo>
                  <a:pt x="76792" y="25553"/>
                </a:lnTo>
                <a:close/>
              </a:path>
              <a:path w="730250" h="78105">
                <a:moveTo>
                  <a:pt x="64008" y="25526"/>
                </a:moveTo>
                <a:lnTo>
                  <a:pt x="63880" y="51053"/>
                </a:lnTo>
                <a:lnTo>
                  <a:pt x="76750" y="51083"/>
                </a:lnTo>
                <a:lnTo>
                  <a:pt x="76792" y="25553"/>
                </a:lnTo>
                <a:lnTo>
                  <a:pt x="64008" y="25526"/>
                </a:lnTo>
                <a:close/>
              </a:path>
              <a:path w="730250" h="78105">
                <a:moveTo>
                  <a:pt x="76792" y="25526"/>
                </a:moveTo>
                <a:lnTo>
                  <a:pt x="64008" y="25526"/>
                </a:lnTo>
                <a:lnTo>
                  <a:pt x="76792" y="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68798" y="2104898"/>
            <a:ext cx="715010" cy="76835"/>
          </a:xfrm>
          <a:custGeom>
            <a:avLst/>
            <a:gdLst/>
            <a:ahLst/>
            <a:cxnLst/>
            <a:rect l="l" t="t" r="r" b="b"/>
            <a:pathLst>
              <a:path w="715010" h="76835">
                <a:moveTo>
                  <a:pt x="76835" y="0"/>
                </a:moveTo>
                <a:lnTo>
                  <a:pt x="0" y="38100"/>
                </a:lnTo>
                <a:lnTo>
                  <a:pt x="76708" y="76580"/>
                </a:lnTo>
                <a:lnTo>
                  <a:pt x="76750" y="51081"/>
                </a:lnTo>
                <a:lnTo>
                  <a:pt x="63880" y="51053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15010" h="76835">
                <a:moveTo>
                  <a:pt x="76792" y="25554"/>
                </a:moveTo>
                <a:lnTo>
                  <a:pt x="76750" y="51081"/>
                </a:lnTo>
                <a:lnTo>
                  <a:pt x="714375" y="52450"/>
                </a:lnTo>
                <a:lnTo>
                  <a:pt x="714501" y="26924"/>
                </a:lnTo>
                <a:lnTo>
                  <a:pt x="76792" y="25554"/>
                </a:lnTo>
                <a:close/>
              </a:path>
              <a:path w="715010" h="76835">
                <a:moveTo>
                  <a:pt x="64008" y="25526"/>
                </a:moveTo>
                <a:lnTo>
                  <a:pt x="63880" y="51053"/>
                </a:lnTo>
                <a:lnTo>
                  <a:pt x="76750" y="51081"/>
                </a:lnTo>
                <a:lnTo>
                  <a:pt x="76792" y="25554"/>
                </a:lnTo>
                <a:lnTo>
                  <a:pt x="64008" y="25526"/>
                </a:lnTo>
                <a:close/>
              </a:path>
              <a:path w="715010" h="76835">
                <a:moveTo>
                  <a:pt x="76792" y="25526"/>
                </a:moveTo>
                <a:lnTo>
                  <a:pt x="64008" y="25526"/>
                </a:lnTo>
                <a:lnTo>
                  <a:pt x="76792" y="255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56098" y="2241423"/>
            <a:ext cx="727710" cy="76835"/>
          </a:xfrm>
          <a:custGeom>
            <a:avLst/>
            <a:gdLst/>
            <a:ahLst/>
            <a:cxnLst/>
            <a:rect l="l" t="t" r="r" b="b"/>
            <a:pathLst>
              <a:path w="727710" h="76835">
                <a:moveTo>
                  <a:pt x="76835" y="0"/>
                </a:moveTo>
                <a:lnTo>
                  <a:pt x="0" y="38100"/>
                </a:lnTo>
                <a:lnTo>
                  <a:pt x="76708" y="76580"/>
                </a:lnTo>
                <a:lnTo>
                  <a:pt x="76750" y="51081"/>
                </a:lnTo>
                <a:lnTo>
                  <a:pt x="63880" y="51053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27710" h="76835">
                <a:moveTo>
                  <a:pt x="76792" y="25553"/>
                </a:moveTo>
                <a:lnTo>
                  <a:pt x="76750" y="51081"/>
                </a:lnTo>
                <a:lnTo>
                  <a:pt x="727075" y="52450"/>
                </a:lnTo>
                <a:lnTo>
                  <a:pt x="727201" y="26924"/>
                </a:lnTo>
                <a:lnTo>
                  <a:pt x="76792" y="25553"/>
                </a:lnTo>
                <a:close/>
              </a:path>
              <a:path w="727710" h="76835">
                <a:moveTo>
                  <a:pt x="64008" y="25526"/>
                </a:moveTo>
                <a:lnTo>
                  <a:pt x="63880" y="51053"/>
                </a:lnTo>
                <a:lnTo>
                  <a:pt x="76750" y="51081"/>
                </a:lnTo>
                <a:lnTo>
                  <a:pt x="76792" y="25553"/>
                </a:lnTo>
                <a:lnTo>
                  <a:pt x="64008" y="25526"/>
                </a:lnTo>
                <a:close/>
              </a:path>
              <a:path w="727710" h="76835">
                <a:moveTo>
                  <a:pt x="76792" y="25526"/>
                </a:moveTo>
                <a:lnTo>
                  <a:pt x="64008" y="25526"/>
                </a:lnTo>
                <a:lnTo>
                  <a:pt x="76792" y="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68798" y="2641473"/>
            <a:ext cx="730250" cy="78105"/>
          </a:xfrm>
          <a:custGeom>
            <a:avLst/>
            <a:gdLst/>
            <a:ahLst/>
            <a:cxnLst/>
            <a:rect l="l" t="t" r="r" b="b"/>
            <a:pathLst>
              <a:path w="730250" h="78105">
                <a:moveTo>
                  <a:pt x="653584" y="52297"/>
                </a:moveTo>
                <a:lnTo>
                  <a:pt x="653541" y="77850"/>
                </a:lnTo>
                <a:lnTo>
                  <a:pt x="704936" y="52324"/>
                </a:lnTo>
                <a:lnTo>
                  <a:pt x="666368" y="52324"/>
                </a:lnTo>
                <a:lnTo>
                  <a:pt x="653584" y="52297"/>
                </a:lnTo>
                <a:close/>
              </a:path>
              <a:path w="730250" h="78105">
                <a:moveTo>
                  <a:pt x="76835" y="0"/>
                </a:moveTo>
                <a:lnTo>
                  <a:pt x="0" y="38100"/>
                </a:lnTo>
                <a:lnTo>
                  <a:pt x="76708" y="76707"/>
                </a:lnTo>
                <a:lnTo>
                  <a:pt x="76750" y="51081"/>
                </a:lnTo>
                <a:lnTo>
                  <a:pt x="63880" y="51053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30250" h="78105">
                <a:moveTo>
                  <a:pt x="653626" y="26769"/>
                </a:moveTo>
                <a:lnTo>
                  <a:pt x="653584" y="52297"/>
                </a:lnTo>
                <a:lnTo>
                  <a:pt x="666368" y="52324"/>
                </a:lnTo>
                <a:lnTo>
                  <a:pt x="666496" y="26797"/>
                </a:lnTo>
                <a:lnTo>
                  <a:pt x="653626" y="26769"/>
                </a:lnTo>
                <a:close/>
              </a:path>
              <a:path w="730250" h="78105">
                <a:moveTo>
                  <a:pt x="653668" y="1269"/>
                </a:moveTo>
                <a:lnTo>
                  <a:pt x="653626" y="26769"/>
                </a:lnTo>
                <a:lnTo>
                  <a:pt x="666496" y="26797"/>
                </a:lnTo>
                <a:lnTo>
                  <a:pt x="666368" y="52324"/>
                </a:lnTo>
                <a:lnTo>
                  <a:pt x="704936" y="52324"/>
                </a:lnTo>
                <a:lnTo>
                  <a:pt x="730250" y="39750"/>
                </a:lnTo>
                <a:lnTo>
                  <a:pt x="653668" y="1269"/>
                </a:lnTo>
                <a:close/>
              </a:path>
              <a:path w="730250" h="78105">
                <a:moveTo>
                  <a:pt x="76792" y="25553"/>
                </a:moveTo>
                <a:lnTo>
                  <a:pt x="76750" y="51081"/>
                </a:lnTo>
                <a:lnTo>
                  <a:pt x="653584" y="52297"/>
                </a:lnTo>
                <a:lnTo>
                  <a:pt x="653626" y="26769"/>
                </a:lnTo>
                <a:lnTo>
                  <a:pt x="76792" y="25553"/>
                </a:lnTo>
                <a:close/>
              </a:path>
              <a:path w="730250" h="78105">
                <a:moveTo>
                  <a:pt x="64008" y="25526"/>
                </a:moveTo>
                <a:lnTo>
                  <a:pt x="63880" y="51053"/>
                </a:lnTo>
                <a:lnTo>
                  <a:pt x="76750" y="51081"/>
                </a:lnTo>
                <a:lnTo>
                  <a:pt x="76792" y="25553"/>
                </a:lnTo>
                <a:lnTo>
                  <a:pt x="64008" y="25526"/>
                </a:lnTo>
                <a:close/>
              </a:path>
              <a:path w="730250" h="78105">
                <a:moveTo>
                  <a:pt x="76792" y="25526"/>
                </a:moveTo>
                <a:lnTo>
                  <a:pt x="64008" y="25526"/>
                </a:lnTo>
                <a:lnTo>
                  <a:pt x="76792" y="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68798" y="2800223"/>
            <a:ext cx="715010" cy="76835"/>
          </a:xfrm>
          <a:custGeom>
            <a:avLst/>
            <a:gdLst/>
            <a:ahLst/>
            <a:cxnLst/>
            <a:rect l="l" t="t" r="r" b="b"/>
            <a:pathLst>
              <a:path w="715010" h="76835">
                <a:moveTo>
                  <a:pt x="76835" y="0"/>
                </a:moveTo>
                <a:lnTo>
                  <a:pt x="0" y="38100"/>
                </a:lnTo>
                <a:lnTo>
                  <a:pt x="76708" y="76707"/>
                </a:lnTo>
                <a:lnTo>
                  <a:pt x="76750" y="51084"/>
                </a:lnTo>
                <a:lnTo>
                  <a:pt x="63880" y="51053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15010" h="76835">
                <a:moveTo>
                  <a:pt x="76792" y="25554"/>
                </a:moveTo>
                <a:lnTo>
                  <a:pt x="76750" y="51084"/>
                </a:lnTo>
                <a:lnTo>
                  <a:pt x="714375" y="52577"/>
                </a:lnTo>
                <a:lnTo>
                  <a:pt x="714501" y="26924"/>
                </a:lnTo>
                <a:lnTo>
                  <a:pt x="76792" y="25554"/>
                </a:lnTo>
                <a:close/>
              </a:path>
              <a:path w="715010" h="76835">
                <a:moveTo>
                  <a:pt x="64008" y="25526"/>
                </a:moveTo>
                <a:lnTo>
                  <a:pt x="63880" y="51053"/>
                </a:lnTo>
                <a:lnTo>
                  <a:pt x="76750" y="51084"/>
                </a:lnTo>
                <a:lnTo>
                  <a:pt x="76792" y="25554"/>
                </a:lnTo>
                <a:lnTo>
                  <a:pt x="64008" y="25526"/>
                </a:lnTo>
                <a:close/>
              </a:path>
              <a:path w="715010" h="76835">
                <a:moveTo>
                  <a:pt x="76792" y="25526"/>
                </a:moveTo>
                <a:lnTo>
                  <a:pt x="64008" y="25526"/>
                </a:lnTo>
                <a:lnTo>
                  <a:pt x="76792" y="255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56098" y="2938272"/>
            <a:ext cx="727710" cy="76835"/>
          </a:xfrm>
          <a:custGeom>
            <a:avLst/>
            <a:gdLst/>
            <a:ahLst/>
            <a:cxnLst/>
            <a:rect l="l" t="t" r="r" b="b"/>
            <a:pathLst>
              <a:path w="727710" h="76835">
                <a:moveTo>
                  <a:pt x="76835" y="0"/>
                </a:moveTo>
                <a:lnTo>
                  <a:pt x="0" y="38226"/>
                </a:lnTo>
                <a:lnTo>
                  <a:pt x="76708" y="76707"/>
                </a:lnTo>
                <a:lnTo>
                  <a:pt x="76750" y="51208"/>
                </a:lnTo>
                <a:lnTo>
                  <a:pt x="63880" y="51180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27710" h="76835">
                <a:moveTo>
                  <a:pt x="76792" y="25556"/>
                </a:moveTo>
                <a:lnTo>
                  <a:pt x="76750" y="51208"/>
                </a:lnTo>
                <a:lnTo>
                  <a:pt x="727075" y="52577"/>
                </a:lnTo>
                <a:lnTo>
                  <a:pt x="727201" y="27050"/>
                </a:lnTo>
                <a:lnTo>
                  <a:pt x="76792" y="25556"/>
                </a:lnTo>
                <a:close/>
              </a:path>
              <a:path w="727710" h="76835">
                <a:moveTo>
                  <a:pt x="64008" y="25526"/>
                </a:moveTo>
                <a:lnTo>
                  <a:pt x="63880" y="51180"/>
                </a:lnTo>
                <a:lnTo>
                  <a:pt x="76750" y="51208"/>
                </a:lnTo>
                <a:lnTo>
                  <a:pt x="76792" y="25556"/>
                </a:lnTo>
                <a:lnTo>
                  <a:pt x="64008" y="25526"/>
                </a:lnTo>
                <a:close/>
              </a:path>
              <a:path w="727710" h="76835">
                <a:moveTo>
                  <a:pt x="76792" y="25526"/>
                </a:moveTo>
                <a:lnTo>
                  <a:pt x="64008" y="25526"/>
                </a:lnTo>
                <a:lnTo>
                  <a:pt x="76792" y="255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68798" y="3384422"/>
            <a:ext cx="730250" cy="78105"/>
          </a:xfrm>
          <a:custGeom>
            <a:avLst/>
            <a:gdLst/>
            <a:ahLst/>
            <a:cxnLst/>
            <a:rect l="l" t="t" r="r" b="b"/>
            <a:pathLst>
              <a:path w="730250" h="78104">
                <a:moveTo>
                  <a:pt x="653584" y="52421"/>
                </a:moveTo>
                <a:lnTo>
                  <a:pt x="653541" y="77977"/>
                </a:lnTo>
                <a:lnTo>
                  <a:pt x="704765" y="52450"/>
                </a:lnTo>
                <a:lnTo>
                  <a:pt x="666368" y="52450"/>
                </a:lnTo>
                <a:lnTo>
                  <a:pt x="653584" y="52421"/>
                </a:lnTo>
                <a:close/>
              </a:path>
              <a:path w="730250" h="78104">
                <a:moveTo>
                  <a:pt x="76835" y="0"/>
                </a:moveTo>
                <a:lnTo>
                  <a:pt x="0" y="38226"/>
                </a:lnTo>
                <a:lnTo>
                  <a:pt x="76708" y="76707"/>
                </a:lnTo>
                <a:lnTo>
                  <a:pt x="76750" y="51083"/>
                </a:lnTo>
                <a:lnTo>
                  <a:pt x="63880" y="51053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30250" h="78104">
                <a:moveTo>
                  <a:pt x="653626" y="26769"/>
                </a:moveTo>
                <a:lnTo>
                  <a:pt x="653584" y="52421"/>
                </a:lnTo>
                <a:lnTo>
                  <a:pt x="666368" y="52450"/>
                </a:lnTo>
                <a:lnTo>
                  <a:pt x="666496" y="26797"/>
                </a:lnTo>
                <a:lnTo>
                  <a:pt x="653626" y="26769"/>
                </a:lnTo>
                <a:close/>
              </a:path>
              <a:path w="730250" h="78104">
                <a:moveTo>
                  <a:pt x="653668" y="1269"/>
                </a:moveTo>
                <a:lnTo>
                  <a:pt x="653626" y="26769"/>
                </a:lnTo>
                <a:lnTo>
                  <a:pt x="666496" y="26797"/>
                </a:lnTo>
                <a:lnTo>
                  <a:pt x="666368" y="52450"/>
                </a:lnTo>
                <a:lnTo>
                  <a:pt x="704765" y="52450"/>
                </a:lnTo>
                <a:lnTo>
                  <a:pt x="730250" y="39750"/>
                </a:lnTo>
                <a:lnTo>
                  <a:pt x="653668" y="1269"/>
                </a:lnTo>
                <a:close/>
              </a:path>
              <a:path w="730250" h="78104">
                <a:moveTo>
                  <a:pt x="76792" y="25553"/>
                </a:moveTo>
                <a:lnTo>
                  <a:pt x="76750" y="51083"/>
                </a:lnTo>
                <a:lnTo>
                  <a:pt x="653584" y="52421"/>
                </a:lnTo>
                <a:lnTo>
                  <a:pt x="653626" y="26769"/>
                </a:lnTo>
                <a:lnTo>
                  <a:pt x="76792" y="25553"/>
                </a:lnTo>
                <a:close/>
              </a:path>
              <a:path w="730250" h="78104">
                <a:moveTo>
                  <a:pt x="64008" y="25526"/>
                </a:moveTo>
                <a:lnTo>
                  <a:pt x="63880" y="51053"/>
                </a:lnTo>
                <a:lnTo>
                  <a:pt x="76750" y="51083"/>
                </a:lnTo>
                <a:lnTo>
                  <a:pt x="76792" y="25553"/>
                </a:lnTo>
                <a:lnTo>
                  <a:pt x="64008" y="25526"/>
                </a:lnTo>
                <a:close/>
              </a:path>
              <a:path w="730250" h="78104">
                <a:moveTo>
                  <a:pt x="76792" y="25526"/>
                </a:moveTo>
                <a:lnTo>
                  <a:pt x="64008" y="25526"/>
                </a:lnTo>
                <a:lnTo>
                  <a:pt x="76792" y="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68798" y="3543172"/>
            <a:ext cx="715010" cy="76835"/>
          </a:xfrm>
          <a:custGeom>
            <a:avLst/>
            <a:gdLst/>
            <a:ahLst/>
            <a:cxnLst/>
            <a:rect l="l" t="t" r="r" b="b"/>
            <a:pathLst>
              <a:path w="715010" h="76835">
                <a:moveTo>
                  <a:pt x="76835" y="0"/>
                </a:moveTo>
                <a:lnTo>
                  <a:pt x="0" y="38226"/>
                </a:lnTo>
                <a:lnTo>
                  <a:pt x="76708" y="76707"/>
                </a:lnTo>
                <a:lnTo>
                  <a:pt x="76750" y="51084"/>
                </a:lnTo>
                <a:lnTo>
                  <a:pt x="63880" y="51053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15010" h="76835">
                <a:moveTo>
                  <a:pt x="76792" y="25556"/>
                </a:moveTo>
                <a:lnTo>
                  <a:pt x="76750" y="51084"/>
                </a:lnTo>
                <a:lnTo>
                  <a:pt x="714375" y="52577"/>
                </a:lnTo>
                <a:lnTo>
                  <a:pt x="714501" y="27050"/>
                </a:lnTo>
                <a:lnTo>
                  <a:pt x="76792" y="25556"/>
                </a:lnTo>
                <a:close/>
              </a:path>
              <a:path w="715010" h="76835">
                <a:moveTo>
                  <a:pt x="64008" y="25526"/>
                </a:moveTo>
                <a:lnTo>
                  <a:pt x="63880" y="51053"/>
                </a:lnTo>
                <a:lnTo>
                  <a:pt x="76750" y="51084"/>
                </a:lnTo>
                <a:lnTo>
                  <a:pt x="76792" y="25556"/>
                </a:lnTo>
                <a:lnTo>
                  <a:pt x="64008" y="25526"/>
                </a:lnTo>
                <a:close/>
              </a:path>
              <a:path w="715010" h="76835">
                <a:moveTo>
                  <a:pt x="76792" y="25526"/>
                </a:moveTo>
                <a:lnTo>
                  <a:pt x="64008" y="25526"/>
                </a:lnTo>
                <a:lnTo>
                  <a:pt x="76792" y="255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56098" y="3681348"/>
            <a:ext cx="727710" cy="76835"/>
          </a:xfrm>
          <a:custGeom>
            <a:avLst/>
            <a:gdLst/>
            <a:ahLst/>
            <a:cxnLst/>
            <a:rect l="l" t="t" r="r" b="b"/>
            <a:pathLst>
              <a:path w="727710" h="76835">
                <a:moveTo>
                  <a:pt x="76835" y="0"/>
                </a:moveTo>
                <a:lnTo>
                  <a:pt x="0" y="38100"/>
                </a:lnTo>
                <a:lnTo>
                  <a:pt x="76708" y="76581"/>
                </a:lnTo>
                <a:lnTo>
                  <a:pt x="76750" y="51081"/>
                </a:lnTo>
                <a:lnTo>
                  <a:pt x="63880" y="51053"/>
                </a:lnTo>
                <a:lnTo>
                  <a:pt x="64008" y="25526"/>
                </a:lnTo>
                <a:lnTo>
                  <a:pt x="76792" y="25526"/>
                </a:lnTo>
                <a:lnTo>
                  <a:pt x="76835" y="0"/>
                </a:lnTo>
                <a:close/>
              </a:path>
              <a:path w="727710" h="76835">
                <a:moveTo>
                  <a:pt x="76792" y="25553"/>
                </a:moveTo>
                <a:lnTo>
                  <a:pt x="76750" y="51081"/>
                </a:lnTo>
                <a:lnTo>
                  <a:pt x="727075" y="52450"/>
                </a:lnTo>
                <a:lnTo>
                  <a:pt x="727201" y="26924"/>
                </a:lnTo>
                <a:lnTo>
                  <a:pt x="76792" y="25553"/>
                </a:lnTo>
                <a:close/>
              </a:path>
              <a:path w="727710" h="76835">
                <a:moveTo>
                  <a:pt x="64008" y="25526"/>
                </a:moveTo>
                <a:lnTo>
                  <a:pt x="63880" y="51053"/>
                </a:lnTo>
                <a:lnTo>
                  <a:pt x="76750" y="51081"/>
                </a:lnTo>
                <a:lnTo>
                  <a:pt x="76792" y="25553"/>
                </a:lnTo>
                <a:lnTo>
                  <a:pt x="64008" y="25526"/>
                </a:lnTo>
                <a:close/>
              </a:path>
              <a:path w="727710" h="76835">
                <a:moveTo>
                  <a:pt x="76792" y="25526"/>
                </a:moveTo>
                <a:lnTo>
                  <a:pt x="64008" y="25526"/>
                </a:lnTo>
                <a:lnTo>
                  <a:pt x="76792" y="255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95850" y="4046473"/>
            <a:ext cx="728980" cy="78105"/>
          </a:xfrm>
          <a:custGeom>
            <a:avLst/>
            <a:gdLst/>
            <a:ahLst/>
            <a:cxnLst/>
            <a:rect l="l" t="t" r="r" b="b"/>
            <a:pathLst>
              <a:path w="728979" h="78104">
                <a:moveTo>
                  <a:pt x="651933" y="52296"/>
                </a:moveTo>
                <a:lnTo>
                  <a:pt x="651890" y="77850"/>
                </a:lnTo>
                <a:lnTo>
                  <a:pt x="703285" y="52324"/>
                </a:lnTo>
                <a:lnTo>
                  <a:pt x="664717" y="52324"/>
                </a:lnTo>
                <a:lnTo>
                  <a:pt x="651933" y="52296"/>
                </a:lnTo>
                <a:close/>
              </a:path>
              <a:path w="728979" h="78104">
                <a:moveTo>
                  <a:pt x="76708" y="0"/>
                </a:moveTo>
                <a:lnTo>
                  <a:pt x="0" y="38100"/>
                </a:lnTo>
                <a:lnTo>
                  <a:pt x="76580" y="76707"/>
                </a:lnTo>
                <a:lnTo>
                  <a:pt x="76623" y="51080"/>
                </a:lnTo>
                <a:lnTo>
                  <a:pt x="63880" y="51053"/>
                </a:lnTo>
                <a:lnTo>
                  <a:pt x="63880" y="25526"/>
                </a:lnTo>
                <a:lnTo>
                  <a:pt x="76665" y="25526"/>
                </a:lnTo>
                <a:lnTo>
                  <a:pt x="76708" y="0"/>
                </a:lnTo>
                <a:close/>
              </a:path>
              <a:path w="728979" h="78104">
                <a:moveTo>
                  <a:pt x="651975" y="26769"/>
                </a:moveTo>
                <a:lnTo>
                  <a:pt x="651933" y="52296"/>
                </a:lnTo>
                <a:lnTo>
                  <a:pt x="664717" y="52324"/>
                </a:lnTo>
                <a:lnTo>
                  <a:pt x="664845" y="26796"/>
                </a:lnTo>
                <a:lnTo>
                  <a:pt x="651975" y="26769"/>
                </a:lnTo>
                <a:close/>
              </a:path>
              <a:path w="728979" h="78104">
                <a:moveTo>
                  <a:pt x="652017" y="1269"/>
                </a:moveTo>
                <a:lnTo>
                  <a:pt x="651975" y="26769"/>
                </a:lnTo>
                <a:lnTo>
                  <a:pt x="664845" y="26796"/>
                </a:lnTo>
                <a:lnTo>
                  <a:pt x="664717" y="52324"/>
                </a:lnTo>
                <a:lnTo>
                  <a:pt x="703285" y="52324"/>
                </a:lnTo>
                <a:lnTo>
                  <a:pt x="728599" y="39750"/>
                </a:lnTo>
                <a:lnTo>
                  <a:pt x="652017" y="1269"/>
                </a:lnTo>
                <a:close/>
              </a:path>
              <a:path w="728979" h="78104">
                <a:moveTo>
                  <a:pt x="76665" y="25554"/>
                </a:moveTo>
                <a:lnTo>
                  <a:pt x="76623" y="51080"/>
                </a:lnTo>
                <a:lnTo>
                  <a:pt x="651933" y="52296"/>
                </a:lnTo>
                <a:lnTo>
                  <a:pt x="651975" y="26769"/>
                </a:lnTo>
                <a:lnTo>
                  <a:pt x="76665" y="25554"/>
                </a:lnTo>
                <a:close/>
              </a:path>
              <a:path w="728979" h="78104">
                <a:moveTo>
                  <a:pt x="63880" y="25526"/>
                </a:moveTo>
                <a:lnTo>
                  <a:pt x="63880" y="51053"/>
                </a:lnTo>
                <a:lnTo>
                  <a:pt x="76623" y="51080"/>
                </a:lnTo>
                <a:lnTo>
                  <a:pt x="76665" y="25554"/>
                </a:lnTo>
                <a:lnTo>
                  <a:pt x="63880" y="25526"/>
                </a:lnTo>
                <a:close/>
              </a:path>
              <a:path w="728979" h="78104">
                <a:moveTo>
                  <a:pt x="76665" y="25526"/>
                </a:moveTo>
                <a:lnTo>
                  <a:pt x="63880" y="25526"/>
                </a:lnTo>
                <a:lnTo>
                  <a:pt x="76665" y="255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95850" y="4206747"/>
            <a:ext cx="716280" cy="76835"/>
          </a:xfrm>
          <a:custGeom>
            <a:avLst/>
            <a:gdLst/>
            <a:ahLst/>
            <a:cxnLst/>
            <a:rect l="l" t="t" r="r" b="b"/>
            <a:pathLst>
              <a:path w="716279" h="76835">
                <a:moveTo>
                  <a:pt x="76708" y="0"/>
                </a:moveTo>
                <a:lnTo>
                  <a:pt x="0" y="38226"/>
                </a:lnTo>
                <a:lnTo>
                  <a:pt x="76580" y="76707"/>
                </a:lnTo>
                <a:lnTo>
                  <a:pt x="76623" y="51208"/>
                </a:lnTo>
                <a:lnTo>
                  <a:pt x="63880" y="51181"/>
                </a:lnTo>
                <a:lnTo>
                  <a:pt x="63880" y="25526"/>
                </a:lnTo>
                <a:lnTo>
                  <a:pt x="76665" y="25526"/>
                </a:lnTo>
                <a:lnTo>
                  <a:pt x="76708" y="0"/>
                </a:lnTo>
                <a:close/>
              </a:path>
              <a:path w="716279" h="76835">
                <a:moveTo>
                  <a:pt x="76665" y="25556"/>
                </a:moveTo>
                <a:lnTo>
                  <a:pt x="76623" y="51208"/>
                </a:lnTo>
                <a:lnTo>
                  <a:pt x="715899" y="52577"/>
                </a:lnTo>
                <a:lnTo>
                  <a:pt x="716026" y="27050"/>
                </a:lnTo>
                <a:lnTo>
                  <a:pt x="76665" y="25556"/>
                </a:lnTo>
                <a:close/>
              </a:path>
              <a:path w="716279" h="76835">
                <a:moveTo>
                  <a:pt x="63880" y="25526"/>
                </a:moveTo>
                <a:lnTo>
                  <a:pt x="63880" y="51181"/>
                </a:lnTo>
                <a:lnTo>
                  <a:pt x="76623" y="51208"/>
                </a:lnTo>
                <a:lnTo>
                  <a:pt x="76665" y="25556"/>
                </a:lnTo>
                <a:lnTo>
                  <a:pt x="63880" y="25526"/>
                </a:lnTo>
                <a:close/>
              </a:path>
              <a:path w="716279" h="76835">
                <a:moveTo>
                  <a:pt x="76665" y="25526"/>
                </a:moveTo>
                <a:lnTo>
                  <a:pt x="63880" y="25526"/>
                </a:lnTo>
                <a:lnTo>
                  <a:pt x="76665" y="255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83150" y="4343272"/>
            <a:ext cx="728980" cy="76835"/>
          </a:xfrm>
          <a:custGeom>
            <a:avLst/>
            <a:gdLst/>
            <a:ahLst/>
            <a:cxnLst/>
            <a:rect l="l" t="t" r="r" b="b"/>
            <a:pathLst>
              <a:path w="728979" h="76835">
                <a:moveTo>
                  <a:pt x="76708" y="0"/>
                </a:moveTo>
                <a:lnTo>
                  <a:pt x="0" y="38226"/>
                </a:lnTo>
                <a:lnTo>
                  <a:pt x="76580" y="76707"/>
                </a:lnTo>
                <a:lnTo>
                  <a:pt x="76623" y="51207"/>
                </a:lnTo>
                <a:lnTo>
                  <a:pt x="63880" y="51181"/>
                </a:lnTo>
                <a:lnTo>
                  <a:pt x="63880" y="25526"/>
                </a:lnTo>
                <a:lnTo>
                  <a:pt x="76665" y="25526"/>
                </a:lnTo>
                <a:lnTo>
                  <a:pt x="76708" y="0"/>
                </a:lnTo>
                <a:close/>
              </a:path>
              <a:path w="728979" h="76835">
                <a:moveTo>
                  <a:pt x="76665" y="25556"/>
                </a:moveTo>
                <a:lnTo>
                  <a:pt x="76623" y="51207"/>
                </a:lnTo>
                <a:lnTo>
                  <a:pt x="728599" y="52577"/>
                </a:lnTo>
                <a:lnTo>
                  <a:pt x="728726" y="27050"/>
                </a:lnTo>
                <a:lnTo>
                  <a:pt x="76665" y="25556"/>
                </a:lnTo>
                <a:close/>
              </a:path>
              <a:path w="728979" h="76835">
                <a:moveTo>
                  <a:pt x="63880" y="25526"/>
                </a:moveTo>
                <a:lnTo>
                  <a:pt x="63880" y="51181"/>
                </a:lnTo>
                <a:lnTo>
                  <a:pt x="76623" y="51207"/>
                </a:lnTo>
                <a:lnTo>
                  <a:pt x="76665" y="25556"/>
                </a:lnTo>
                <a:lnTo>
                  <a:pt x="63880" y="25526"/>
                </a:lnTo>
                <a:close/>
              </a:path>
              <a:path w="728979" h="76835">
                <a:moveTo>
                  <a:pt x="76665" y="25526"/>
                </a:moveTo>
                <a:lnTo>
                  <a:pt x="63880" y="25526"/>
                </a:lnTo>
                <a:lnTo>
                  <a:pt x="76665" y="255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163637" y="2495550"/>
            <a:ext cx="979805" cy="1292225"/>
          </a:xfrm>
          <a:prstGeom prst="rect">
            <a:avLst/>
          </a:prstGeom>
          <a:ln w="255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66370" marR="122555" indent="-29209">
              <a:lnSpc>
                <a:spcPts val="1510"/>
              </a:lnSpc>
            </a:pPr>
            <a:r>
              <a:rPr sz="1400" b="1" dirty="0">
                <a:latin typeface="Arial"/>
                <a:cs typeface="Arial"/>
              </a:rPr>
              <a:t>Memory  </a:t>
            </a:r>
            <a:r>
              <a:rPr sz="1400" b="1" spc="-5" dirty="0">
                <a:latin typeface="Arial"/>
                <a:cs typeface="Arial"/>
              </a:rPr>
              <a:t>Module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14777" y="2284339"/>
            <a:ext cx="721360" cy="159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75">
              <a:lnSpc>
                <a:spcPct val="165600"/>
              </a:lnSpc>
            </a:pPr>
            <a:r>
              <a:rPr sz="1400" b="1" spc="-5" dirty="0">
                <a:latin typeface="Arial"/>
                <a:cs typeface="Arial"/>
              </a:rPr>
              <a:t>data  address  R/W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510"/>
              </a:lnSpc>
              <a:spcBef>
                <a:spcPts val="1100"/>
              </a:spcBef>
            </a:pPr>
            <a:r>
              <a:rPr sz="1400" b="1" dirty="0">
                <a:latin typeface="Arial"/>
                <a:cs typeface="Arial"/>
              </a:rPr>
              <a:t>mem</a:t>
            </a:r>
            <a:r>
              <a:rPr sz="1400" b="1" spc="-10" dirty="0">
                <a:latin typeface="Arial"/>
                <a:cs typeface="Arial"/>
              </a:rPr>
              <a:t>o</a:t>
            </a:r>
            <a:r>
              <a:rPr sz="1400" b="1" dirty="0">
                <a:latin typeface="Arial"/>
                <a:cs typeface="Arial"/>
              </a:rPr>
              <a:t>ry  </a:t>
            </a:r>
            <a:r>
              <a:rPr sz="1400" b="1" spc="-5" dirty="0">
                <a:latin typeface="Arial"/>
                <a:cs typeface="Arial"/>
              </a:rPr>
              <a:t>enable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95365" y="1801621"/>
            <a:ext cx="218440" cy="2668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}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3600" dirty="0">
                <a:latin typeface="Arial"/>
                <a:cs typeface="Arial"/>
              </a:rPr>
              <a:t>}</a:t>
            </a:r>
            <a:endParaRPr sz="36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  <a:spcBef>
                <a:spcPts val="1705"/>
              </a:spcBef>
            </a:pPr>
            <a:r>
              <a:rPr sz="3600" dirty="0">
                <a:latin typeface="Arial"/>
                <a:cs typeface="Arial"/>
              </a:rPr>
              <a:t>}</a:t>
            </a:r>
            <a:endParaRPr sz="3600">
              <a:latin typeface="Arial"/>
              <a:cs typeface="Arial"/>
            </a:endParaRPr>
          </a:p>
          <a:p>
            <a:pPr marL="52069">
              <a:lnSpc>
                <a:spcPct val="100000"/>
              </a:lnSpc>
              <a:spcBef>
                <a:spcPts val="815"/>
              </a:spcBef>
            </a:pPr>
            <a:r>
              <a:rPr sz="3600" dirty="0">
                <a:latin typeface="Arial"/>
                <a:cs typeface="Arial"/>
              </a:rPr>
              <a:t>}</a:t>
            </a:r>
            <a:endParaRPr sz="3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39459" y="1932686"/>
            <a:ext cx="164274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510"/>
              </a:lnSpc>
            </a:pPr>
            <a:r>
              <a:rPr sz="1400" b="1" spc="-5" dirty="0">
                <a:latin typeface="Arial"/>
                <a:cs typeface="Arial"/>
              </a:rPr>
              <a:t>data,address, and  control from CPU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28538" y="2631567"/>
            <a:ext cx="164274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510"/>
              </a:lnSpc>
            </a:pPr>
            <a:r>
              <a:rPr sz="1400" b="1" spc="-5" dirty="0">
                <a:latin typeface="Arial"/>
                <a:cs typeface="Arial"/>
              </a:rPr>
              <a:t>data,address, and  control from CPU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41238" y="3396869"/>
            <a:ext cx="164274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510"/>
              </a:lnSpc>
            </a:pPr>
            <a:r>
              <a:rPr sz="1400" b="1" spc="-5" dirty="0">
                <a:latin typeface="Arial"/>
                <a:cs typeface="Arial"/>
              </a:rPr>
              <a:t>data,address, and  control from CPU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27014" y="4036695"/>
            <a:ext cx="1642745" cy="392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510"/>
              </a:lnSpc>
            </a:pPr>
            <a:r>
              <a:rPr sz="1400" b="1" spc="-5" dirty="0">
                <a:latin typeface="Arial"/>
                <a:cs typeface="Arial"/>
              </a:rPr>
              <a:t>data,address, and  control from CPU</a:t>
            </a:r>
            <a:r>
              <a:rPr sz="1400" b="1" spc="-8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76651" y="1855723"/>
            <a:ext cx="1666875" cy="2719705"/>
          </a:xfrm>
          <a:prstGeom prst="rect">
            <a:avLst/>
          </a:prstGeom>
          <a:ln w="255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314325" marR="279400" algn="ctr">
              <a:lnSpc>
                <a:spcPct val="90000"/>
              </a:lnSpc>
            </a:pPr>
            <a:r>
              <a:rPr sz="1400" b="1" spc="-5" dirty="0">
                <a:latin typeface="Arial"/>
                <a:cs typeface="Arial"/>
              </a:rPr>
              <a:t>Multiplexers  and   arbitration  logic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587233" y="1193038"/>
            <a:ext cx="132334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two-output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5211317"/>
            <a:ext cx="8682355" cy="143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3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2</a:t>
            </a:r>
            <a:r>
              <a:rPr sz="2200" spc="3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x</a:t>
            </a:r>
            <a:r>
              <a:rPr sz="2200" spc="3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2</a:t>
            </a:r>
            <a:r>
              <a:rPr sz="2200" spc="3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interchange</a:t>
            </a:r>
            <a:r>
              <a:rPr sz="2200" spc="3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switch</a:t>
            </a:r>
            <a:r>
              <a:rPr sz="2200" spc="2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has</a:t>
            </a:r>
            <a:r>
              <a:rPr sz="2200" spc="3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two</a:t>
            </a:r>
            <a:r>
              <a:rPr sz="2200" spc="3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inputs</a:t>
            </a:r>
            <a:r>
              <a:rPr sz="2200" spc="3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labeled</a:t>
            </a:r>
            <a:r>
              <a:rPr sz="2200" spc="30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3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30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</a:t>
            </a:r>
            <a:r>
              <a:rPr sz="2200" spc="3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30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two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outputs </a:t>
            </a:r>
            <a:r>
              <a:rPr sz="2200" spc="-5" dirty="0">
                <a:latin typeface="Calibri"/>
                <a:cs typeface="Calibri"/>
              </a:rPr>
              <a:t>labeled 0 and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1.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There are </a:t>
            </a:r>
            <a:r>
              <a:rPr sz="2200" spc="-15" dirty="0">
                <a:latin typeface="Calibri"/>
                <a:cs typeface="Calibri"/>
              </a:rPr>
              <a:t>control </a:t>
            </a:r>
            <a:r>
              <a:rPr sz="2200" spc="-10" dirty="0">
                <a:latin typeface="Calibri"/>
                <a:cs typeface="Calibri"/>
              </a:rPr>
              <a:t>signals (not shown) associated </a:t>
            </a:r>
            <a:r>
              <a:rPr sz="2200" spc="-5" dirty="0">
                <a:latin typeface="Calibri"/>
                <a:cs typeface="Calibri"/>
              </a:rPr>
              <a:t>with the </a:t>
            </a:r>
            <a:r>
              <a:rPr sz="2200" spc="-10" dirty="0">
                <a:latin typeface="Calibri"/>
                <a:cs typeface="Calibri"/>
              </a:rPr>
              <a:t>switch that  establish </a:t>
            </a:r>
            <a:r>
              <a:rPr sz="2200" spc="-15" dirty="0">
                <a:latin typeface="Calibri"/>
                <a:cs typeface="Calibri"/>
              </a:rPr>
              <a:t>interconnection </a:t>
            </a:r>
            <a:r>
              <a:rPr sz="2200" spc="-10" dirty="0">
                <a:latin typeface="Calibri"/>
                <a:cs typeface="Calibri"/>
              </a:rPr>
              <a:t>between </a:t>
            </a:r>
            <a:r>
              <a:rPr sz="2200" spc="-5" dirty="0">
                <a:latin typeface="Calibri"/>
                <a:cs typeface="Calibri"/>
              </a:rPr>
              <a:t>input and </a:t>
            </a:r>
            <a:r>
              <a:rPr sz="2200" spc="-10" dirty="0">
                <a:latin typeface="Calibri"/>
                <a:cs typeface="Calibri"/>
              </a:rPr>
              <a:t>output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terminals.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47925" y="2431542"/>
            <a:ext cx="1021080" cy="651510"/>
          </a:xfrm>
          <a:custGeom>
            <a:avLst/>
            <a:gdLst/>
            <a:ahLst/>
            <a:cxnLst/>
            <a:rect l="l" t="t" r="r" b="b"/>
            <a:pathLst>
              <a:path w="1021079" h="651510">
                <a:moveTo>
                  <a:pt x="0" y="651001"/>
                </a:moveTo>
                <a:lnTo>
                  <a:pt x="1020762" y="651001"/>
                </a:lnTo>
                <a:lnTo>
                  <a:pt x="1020762" y="0"/>
                </a:lnTo>
                <a:lnTo>
                  <a:pt x="0" y="0"/>
                </a:lnTo>
                <a:lnTo>
                  <a:pt x="0" y="651001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65325" y="2528442"/>
            <a:ext cx="2008505" cy="1905"/>
          </a:xfrm>
          <a:custGeom>
            <a:avLst/>
            <a:gdLst/>
            <a:ahLst/>
            <a:cxnLst/>
            <a:rect l="l" t="t" r="r" b="b"/>
            <a:pathLst>
              <a:path w="2008504" h="1905">
                <a:moveTo>
                  <a:pt x="0" y="0"/>
                </a:moveTo>
                <a:lnTo>
                  <a:pt x="2008251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65325" y="3003169"/>
            <a:ext cx="474980" cy="1905"/>
          </a:xfrm>
          <a:custGeom>
            <a:avLst/>
            <a:gdLst/>
            <a:ahLst/>
            <a:cxnLst/>
            <a:rect l="l" t="t" r="r" b="b"/>
            <a:pathLst>
              <a:path w="474980" h="1905">
                <a:moveTo>
                  <a:pt x="0" y="0"/>
                </a:moveTo>
                <a:lnTo>
                  <a:pt x="474725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81451" y="3003169"/>
            <a:ext cx="492125" cy="1905"/>
          </a:xfrm>
          <a:custGeom>
            <a:avLst/>
            <a:gdLst/>
            <a:ahLst/>
            <a:cxnLst/>
            <a:rect l="l" t="t" r="r" b="b"/>
            <a:pathLst>
              <a:path w="492125" h="1905">
                <a:moveTo>
                  <a:pt x="0" y="0"/>
                </a:moveTo>
                <a:lnTo>
                  <a:pt x="492125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21357" y="2889377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5835" y="3313429"/>
            <a:ext cx="14427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A </a:t>
            </a:r>
            <a:r>
              <a:rPr sz="1400" b="1" spc="-5" dirty="0">
                <a:latin typeface="Arial"/>
                <a:cs typeface="Arial"/>
              </a:rPr>
              <a:t>connected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1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24550" y="2431491"/>
            <a:ext cx="1049655" cy="646430"/>
          </a:xfrm>
          <a:custGeom>
            <a:avLst/>
            <a:gdLst/>
            <a:ahLst/>
            <a:cxnLst/>
            <a:rect l="l" t="t" r="r" b="b"/>
            <a:pathLst>
              <a:path w="1049654" h="646430">
                <a:moveTo>
                  <a:pt x="0" y="646226"/>
                </a:moveTo>
                <a:lnTo>
                  <a:pt x="1049337" y="646226"/>
                </a:lnTo>
                <a:lnTo>
                  <a:pt x="1049337" y="0"/>
                </a:lnTo>
                <a:lnTo>
                  <a:pt x="0" y="0"/>
                </a:lnTo>
                <a:lnTo>
                  <a:pt x="0" y="646226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43601" y="2528442"/>
            <a:ext cx="473075" cy="1905"/>
          </a:xfrm>
          <a:custGeom>
            <a:avLst/>
            <a:gdLst/>
            <a:ahLst/>
            <a:cxnLst/>
            <a:rect l="l" t="t" r="r" b="b"/>
            <a:pathLst>
              <a:path w="473075" h="1905">
                <a:moveTo>
                  <a:pt x="0" y="0"/>
                </a:moveTo>
                <a:lnTo>
                  <a:pt x="473075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43601" y="3003169"/>
            <a:ext cx="473075" cy="1905"/>
          </a:xfrm>
          <a:custGeom>
            <a:avLst/>
            <a:gdLst/>
            <a:ahLst/>
            <a:cxnLst/>
            <a:rect l="l" t="t" r="r" b="b"/>
            <a:pathLst>
              <a:path w="473075" h="1905">
                <a:moveTo>
                  <a:pt x="0" y="0"/>
                </a:moveTo>
                <a:lnTo>
                  <a:pt x="473075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78650" y="3003169"/>
            <a:ext cx="473075" cy="1905"/>
          </a:xfrm>
          <a:custGeom>
            <a:avLst/>
            <a:gdLst/>
            <a:ahLst/>
            <a:cxnLst/>
            <a:rect l="l" t="t" r="r" b="b"/>
            <a:pathLst>
              <a:path w="473075" h="1905">
                <a:moveTo>
                  <a:pt x="0" y="0"/>
                </a:moveTo>
                <a:lnTo>
                  <a:pt x="473075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21357" y="2362072"/>
            <a:ext cx="361569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73450" algn="l"/>
              </a:tabLst>
            </a:pPr>
            <a:r>
              <a:rPr sz="1400" b="1" dirty="0">
                <a:latin typeface="Arial"/>
                <a:cs typeface="Arial"/>
              </a:rPr>
              <a:t>A	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84140" y="2889377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9284" y="2262123"/>
            <a:ext cx="358584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73450" algn="l"/>
              </a:tabLst>
            </a:pPr>
            <a:r>
              <a:rPr sz="1400" b="1" dirty="0">
                <a:latin typeface="Arial"/>
                <a:cs typeface="Arial"/>
              </a:rPr>
              <a:t>0	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71061" y="2733675"/>
            <a:ext cx="358584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73450" algn="l"/>
              </a:tabLst>
            </a:pPr>
            <a:r>
              <a:rPr sz="1400" b="1" dirty="0">
                <a:latin typeface="Arial"/>
                <a:cs typeface="Arial"/>
              </a:rPr>
              <a:t>1	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8616" y="3313429"/>
            <a:ext cx="144335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A </a:t>
            </a:r>
            <a:r>
              <a:rPr sz="1400" b="1" spc="-5" dirty="0">
                <a:latin typeface="Arial"/>
                <a:cs typeface="Arial"/>
              </a:rPr>
              <a:t>connected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1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978650" y="2528442"/>
            <a:ext cx="473075" cy="1905"/>
          </a:xfrm>
          <a:custGeom>
            <a:avLst/>
            <a:gdLst/>
            <a:ahLst/>
            <a:cxnLst/>
            <a:rect l="l" t="t" r="r" b="b"/>
            <a:pathLst>
              <a:path w="473075" h="1905">
                <a:moveTo>
                  <a:pt x="0" y="0"/>
                </a:moveTo>
                <a:lnTo>
                  <a:pt x="473075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35726" y="2528442"/>
            <a:ext cx="1033780" cy="469900"/>
          </a:xfrm>
          <a:custGeom>
            <a:avLst/>
            <a:gdLst/>
            <a:ahLst/>
            <a:cxnLst/>
            <a:rect l="l" t="t" r="r" b="b"/>
            <a:pathLst>
              <a:path w="1033779" h="469900">
                <a:moveTo>
                  <a:pt x="0" y="0"/>
                </a:moveTo>
                <a:lnTo>
                  <a:pt x="1033399" y="4699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47925" y="4059046"/>
            <a:ext cx="1043305" cy="651510"/>
          </a:xfrm>
          <a:custGeom>
            <a:avLst/>
            <a:gdLst/>
            <a:ahLst/>
            <a:cxnLst/>
            <a:rect l="l" t="t" r="r" b="b"/>
            <a:pathLst>
              <a:path w="1043304" h="651510">
                <a:moveTo>
                  <a:pt x="0" y="651001"/>
                </a:moveTo>
                <a:lnTo>
                  <a:pt x="1042987" y="651001"/>
                </a:lnTo>
                <a:lnTo>
                  <a:pt x="1042987" y="0"/>
                </a:lnTo>
                <a:lnTo>
                  <a:pt x="0" y="0"/>
                </a:lnTo>
                <a:lnTo>
                  <a:pt x="0" y="651001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65325" y="4155821"/>
            <a:ext cx="474980" cy="1905"/>
          </a:xfrm>
          <a:custGeom>
            <a:avLst/>
            <a:gdLst/>
            <a:ahLst/>
            <a:cxnLst/>
            <a:rect l="l" t="t" r="r" b="b"/>
            <a:pathLst>
              <a:path w="474980" h="1904">
                <a:moveTo>
                  <a:pt x="0" y="0"/>
                </a:moveTo>
                <a:lnTo>
                  <a:pt x="474725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65325" y="4627498"/>
            <a:ext cx="474980" cy="1905"/>
          </a:xfrm>
          <a:custGeom>
            <a:avLst/>
            <a:gdLst/>
            <a:ahLst/>
            <a:cxnLst/>
            <a:rect l="l" t="t" r="r" b="b"/>
            <a:pathLst>
              <a:path w="474980" h="1904">
                <a:moveTo>
                  <a:pt x="0" y="0"/>
                </a:moveTo>
                <a:lnTo>
                  <a:pt x="474725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98850" y="4627498"/>
            <a:ext cx="474980" cy="1905"/>
          </a:xfrm>
          <a:custGeom>
            <a:avLst/>
            <a:gdLst/>
            <a:ahLst/>
            <a:cxnLst/>
            <a:rect l="l" t="t" r="r" b="b"/>
            <a:pathLst>
              <a:path w="474979" h="1904">
                <a:moveTo>
                  <a:pt x="0" y="0"/>
                </a:moveTo>
                <a:lnTo>
                  <a:pt x="474725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721357" y="3991609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21357" y="4513960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69284" y="388823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71061" y="4363084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35835" y="4955285"/>
            <a:ext cx="145097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B </a:t>
            </a:r>
            <a:r>
              <a:rPr sz="1400" b="1" spc="-5" dirty="0">
                <a:latin typeface="Arial"/>
                <a:cs typeface="Arial"/>
              </a:rPr>
              <a:t>connected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915025" y="4059046"/>
            <a:ext cx="1031875" cy="651510"/>
          </a:xfrm>
          <a:custGeom>
            <a:avLst/>
            <a:gdLst/>
            <a:ahLst/>
            <a:cxnLst/>
            <a:rect l="l" t="t" r="r" b="b"/>
            <a:pathLst>
              <a:path w="1031875" h="651510">
                <a:moveTo>
                  <a:pt x="0" y="651001"/>
                </a:moveTo>
                <a:lnTo>
                  <a:pt x="1031875" y="651001"/>
                </a:lnTo>
                <a:lnTo>
                  <a:pt x="1031875" y="0"/>
                </a:lnTo>
                <a:lnTo>
                  <a:pt x="0" y="0"/>
                </a:lnTo>
                <a:lnTo>
                  <a:pt x="0" y="651001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43601" y="4155821"/>
            <a:ext cx="473075" cy="1905"/>
          </a:xfrm>
          <a:custGeom>
            <a:avLst/>
            <a:gdLst/>
            <a:ahLst/>
            <a:cxnLst/>
            <a:rect l="l" t="t" r="r" b="b"/>
            <a:pathLst>
              <a:path w="473075" h="1904">
                <a:moveTo>
                  <a:pt x="0" y="0"/>
                </a:moveTo>
                <a:lnTo>
                  <a:pt x="473075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3601" y="4627498"/>
            <a:ext cx="2006600" cy="1905"/>
          </a:xfrm>
          <a:custGeom>
            <a:avLst/>
            <a:gdLst/>
            <a:ahLst/>
            <a:cxnLst/>
            <a:rect l="l" t="t" r="r" b="b"/>
            <a:pathLst>
              <a:path w="2006600" h="1904">
                <a:moveTo>
                  <a:pt x="0" y="0"/>
                </a:moveTo>
                <a:lnTo>
                  <a:pt x="2006600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182615" y="3991609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84140" y="4513960"/>
            <a:ext cx="15430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30542" y="388823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32066" y="4363084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00140" y="4938014"/>
            <a:ext cx="145097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B </a:t>
            </a:r>
            <a:r>
              <a:rPr sz="1400" b="1" spc="-5" dirty="0">
                <a:latin typeface="Arial"/>
                <a:cs typeface="Arial"/>
              </a:rPr>
              <a:t>connected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-1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943725" y="4155821"/>
            <a:ext cx="508000" cy="1905"/>
          </a:xfrm>
          <a:custGeom>
            <a:avLst/>
            <a:gdLst/>
            <a:ahLst/>
            <a:cxnLst/>
            <a:rect l="l" t="t" r="r" b="b"/>
            <a:pathLst>
              <a:path w="508000" h="1904">
                <a:moveTo>
                  <a:pt x="0" y="0"/>
                </a:moveTo>
                <a:lnTo>
                  <a:pt x="508000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98850" y="4155821"/>
            <a:ext cx="474980" cy="1905"/>
          </a:xfrm>
          <a:custGeom>
            <a:avLst/>
            <a:gdLst/>
            <a:ahLst/>
            <a:cxnLst/>
            <a:rect l="l" t="t" r="r" b="b"/>
            <a:pathLst>
              <a:path w="474979" h="1904">
                <a:moveTo>
                  <a:pt x="0" y="0"/>
                </a:moveTo>
                <a:lnTo>
                  <a:pt x="474725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38400" y="4155821"/>
            <a:ext cx="1068705" cy="467359"/>
          </a:xfrm>
          <a:custGeom>
            <a:avLst/>
            <a:gdLst/>
            <a:ahLst/>
            <a:cxnLst/>
            <a:rect l="l" t="t" r="r" b="b"/>
            <a:pathLst>
              <a:path w="1068704" h="467360">
                <a:moveTo>
                  <a:pt x="1068451" y="0"/>
                </a:moveTo>
                <a:lnTo>
                  <a:pt x="0" y="466851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31140" y="790702"/>
            <a:ext cx="7200900" cy="140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200" b="1" spc="-15" dirty="0">
                <a:latin typeface="Calibri"/>
                <a:cs typeface="Calibri"/>
              </a:rPr>
              <a:t>Multistage Switching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network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  <a:tab pos="957580" algn="l"/>
                <a:tab pos="1708785" algn="l"/>
                <a:tab pos="3192145" algn="l"/>
                <a:tab pos="3608070" algn="l"/>
                <a:tab pos="4201160" algn="l"/>
                <a:tab pos="5328920" algn="l"/>
                <a:tab pos="5682615" algn="l"/>
                <a:tab pos="5998210" algn="l"/>
              </a:tabLst>
            </a:pPr>
            <a:r>
              <a:rPr sz="2200" spc="-10" dirty="0">
                <a:latin typeface="Calibri"/>
                <a:cs typeface="Calibri"/>
              </a:rPr>
              <a:t>Th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ba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ic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ompone</a:t>
            </a:r>
            <a:r>
              <a:rPr sz="2200" spc="-25" dirty="0">
                <a:latin typeface="Calibri"/>
                <a:cs typeface="Calibri"/>
              </a:rPr>
              <a:t>n</a:t>
            </a:r>
            <a:r>
              <a:rPr sz="2200" spc="-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f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this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net</a:t>
            </a:r>
            <a:r>
              <a:rPr sz="2200" spc="-20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ork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</a:t>
            </a:r>
            <a:r>
              <a:rPr sz="2200" spc="-20" dirty="0">
                <a:latin typeface="Calibri"/>
                <a:cs typeface="Calibri"/>
              </a:rPr>
              <a:t>w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-</a:t>
            </a:r>
            <a:r>
              <a:rPr sz="2200" spc="-5" dirty="0">
                <a:latin typeface="Calibri"/>
                <a:cs typeface="Calibri"/>
              </a:rPr>
              <a:t>inpu</a:t>
            </a:r>
            <a:r>
              <a:rPr sz="2200" spc="-2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,  </a:t>
            </a:r>
            <a:r>
              <a:rPr sz="2200" spc="-15" dirty="0">
                <a:latin typeface="Calibri"/>
                <a:cs typeface="Calibri"/>
              </a:rPr>
              <a:t>interchange </a:t>
            </a:r>
            <a:r>
              <a:rPr sz="2200" spc="-10" dirty="0">
                <a:latin typeface="Calibri"/>
                <a:cs typeface="Calibri"/>
              </a:rPr>
              <a:t>switch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0" dirty="0">
                <a:latin typeface="Calibri"/>
                <a:cs typeface="Calibri"/>
              </a:rPr>
              <a:t>shown </a:t>
            </a:r>
            <a:r>
              <a:rPr sz="2200" spc="-5" dirty="0">
                <a:latin typeface="Calibri"/>
                <a:cs typeface="Calibri"/>
              </a:rPr>
              <a:t>in fig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below:</a:t>
            </a:r>
            <a:endParaRPr sz="2200">
              <a:latin typeface="Calibri"/>
              <a:cs typeface="Calibri"/>
            </a:endParaRPr>
          </a:p>
          <a:p>
            <a:pPr marL="2292350">
              <a:lnSpc>
                <a:spcPct val="100000"/>
              </a:lnSpc>
              <a:spcBef>
                <a:spcPts val="705"/>
              </a:spcBef>
            </a:pPr>
            <a:r>
              <a:rPr sz="1600" b="1" spc="-5" dirty="0">
                <a:latin typeface="Arial"/>
                <a:cs typeface="Arial"/>
              </a:rPr>
              <a:t>Fig: Operation of 2 x 2 Interchange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Switch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88468" y="732663"/>
            <a:ext cx="182435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150620" algn="l"/>
              </a:tabLst>
            </a:pPr>
            <a:r>
              <a:rPr sz="2000" spc="-5" dirty="0">
                <a:latin typeface="Calibri"/>
                <a:cs typeface="Calibri"/>
              </a:rPr>
              <a:t>Th</a:t>
            </a:r>
            <a:r>
              <a:rPr sz="2000" dirty="0">
                <a:latin typeface="Calibri"/>
                <a:cs typeface="Calibri"/>
              </a:rPr>
              <a:t>e	</a:t>
            </a:r>
            <a:r>
              <a:rPr sz="2000" spc="-2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ch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8522" y="732663"/>
            <a:ext cx="113665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7240" algn="l"/>
              </a:tabLst>
            </a:pPr>
            <a:r>
              <a:rPr sz="2000" spc="-5" dirty="0">
                <a:latin typeface="Calibri"/>
                <a:cs typeface="Calibri"/>
              </a:rPr>
              <a:t>ha</a:t>
            </a:r>
            <a:r>
              <a:rPr sz="2000" dirty="0">
                <a:latin typeface="Calibri"/>
                <a:cs typeface="Calibri"/>
              </a:rPr>
              <a:t>s	the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368" y="1006983"/>
            <a:ext cx="101917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capability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3532" y="1006983"/>
            <a:ext cx="169227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1655" algn="l"/>
              </a:tabLst>
            </a:pPr>
            <a:r>
              <a:rPr sz="2000" spc="-5" dirty="0">
                <a:latin typeface="Calibri"/>
                <a:cs typeface="Calibri"/>
              </a:rPr>
              <a:t>of	connecting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368" y="1281303"/>
            <a:ext cx="30022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35965" algn="l"/>
                <a:tab pos="1062355" algn="l"/>
                <a:tab pos="1455420" algn="l"/>
                <a:tab pos="2252980" algn="l"/>
                <a:tab pos="2642870" algn="l"/>
              </a:tabLst>
            </a:pPr>
            <a:r>
              <a:rPr sz="2000" dirty="0">
                <a:latin typeface="Calibri"/>
                <a:cs typeface="Calibri"/>
              </a:rPr>
              <a:t>inp</a:t>
            </a:r>
            <a:r>
              <a:rPr sz="2000" spc="-5" dirty="0">
                <a:latin typeface="Calibri"/>
                <a:cs typeface="Calibri"/>
              </a:rPr>
              <a:t>u</a:t>
            </a:r>
            <a:r>
              <a:rPr sz="2000" dirty="0">
                <a:latin typeface="Calibri"/>
                <a:cs typeface="Calibri"/>
              </a:rPr>
              <a:t>t	A	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	e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ther	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	the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368" y="1590166"/>
            <a:ext cx="3004820" cy="84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outputs. </a:t>
            </a:r>
            <a:r>
              <a:rPr sz="2000" spc="-25" dirty="0">
                <a:latin typeface="Calibri"/>
                <a:cs typeface="Calibri"/>
              </a:rPr>
              <a:t>Terminal </a:t>
            </a:r>
            <a:r>
              <a:rPr sz="2000" dirty="0">
                <a:latin typeface="Calibri"/>
                <a:cs typeface="Calibri"/>
              </a:rPr>
              <a:t>B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10" dirty="0">
                <a:latin typeface="Calibri"/>
                <a:cs typeface="Calibri"/>
              </a:rPr>
              <a:t>switch behaves </a:t>
            </a:r>
            <a:r>
              <a:rPr sz="2000" dirty="0">
                <a:latin typeface="Calibri"/>
                <a:cs typeface="Calibri"/>
              </a:rPr>
              <a:t>in a </a:t>
            </a:r>
            <a:r>
              <a:rPr sz="2000" spc="-5" dirty="0">
                <a:latin typeface="Calibri"/>
                <a:cs typeface="Calibri"/>
              </a:rPr>
              <a:t>similar  fashion.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5788" y="2474340"/>
            <a:ext cx="1929764" cy="844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5760" marR="5080" indent="-353695" algn="r">
              <a:lnSpc>
                <a:spcPts val="2160"/>
              </a:lnSpc>
              <a:tabLst>
                <a:tab pos="820419" algn="l"/>
                <a:tab pos="1015365" algn="l"/>
                <a:tab pos="1570355" algn="l"/>
              </a:tabLst>
            </a:pPr>
            <a:r>
              <a:rPr sz="2000" dirty="0">
                <a:latin typeface="Calibri"/>
                <a:cs typeface="Calibri"/>
              </a:rPr>
              <a:t>al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o	</a:t>
            </a:r>
            <a:r>
              <a:rPr sz="2000" spc="-5" dirty="0">
                <a:latin typeface="Calibri"/>
                <a:cs typeface="Calibri"/>
              </a:rPr>
              <a:t>ha</a:t>
            </a:r>
            <a:r>
              <a:rPr sz="2000" dirty="0">
                <a:latin typeface="Calibri"/>
                <a:cs typeface="Calibri"/>
              </a:rPr>
              <a:t>s	the  </a:t>
            </a:r>
            <a:r>
              <a:rPr sz="2000" spc="-4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		arbit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 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fl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cting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8468" y="2470276"/>
            <a:ext cx="1362075" cy="1123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Switch  c</a:t>
            </a:r>
            <a:r>
              <a:rPr sz="2000" dirty="0">
                <a:latin typeface="Calibri"/>
                <a:cs typeface="Calibri"/>
              </a:rPr>
              <a:t>apabi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ity  </a:t>
            </a:r>
            <a:r>
              <a:rPr sz="2000" spc="-5" dirty="0">
                <a:latin typeface="Calibri"/>
                <a:cs typeface="Calibri"/>
              </a:rPr>
              <a:t>between  </a:t>
            </a:r>
            <a:r>
              <a:rPr sz="2000" spc="-10" dirty="0">
                <a:latin typeface="Calibri"/>
                <a:cs typeface="Calibri"/>
              </a:rPr>
              <a:t>requests.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8468" y="3598417"/>
            <a:ext cx="334772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704215" algn="l"/>
                <a:tab pos="1554480" algn="l"/>
                <a:tab pos="1908175" algn="l"/>
                <a:tab pos="2504440" algn="l"/>
                <a:tab pos="2848610" algn="l"/>
              </a:tabLst>
            </a:pP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f	in</a:t>
            </a:r>
            <a:r>
              <a:rPr sz="2000" spc="-1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ut</a:t>
            </a:r>
            <a:r>
              <a:rPr sz="2000" dirty="0">
                <a:latin typeface="Calibri"/>
                <a:cs typeface="Calibri"/>
              </a:rPr>
              <a:t>s	A	and	B	</a:t>
            </a:r>
            <a:r>
              <a:rPr sz="2000" spc="-5" dirty="0">
                <a:latin typeface="Calibri"/>
                <a:cs typeface="Calibri"/>
              </a:rPr>
              <a:t>bo</a:t>
            </a:r>
            <a:r>
              <a:rPr sz="2000" spc="-1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1368" y="3872738"/>
            <a:ext cx="300418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6950" algn="l"/>
                <a:tab pos="1537970" algn="l"/>
                <a:tab pos="2284730" algn="l"/>
              </a:tabLst>
            </a:pPr>
            <a:r>
              <a:rPr sz="2000" spc="-10" dirty="0">
                <a:latin typeface="Calibri"/>
                <a:cs typeface="Calibri"/>
              </a:rPr>
              <a:t>request	</a:t>
            </a:r>
            <a:r>
              <a:rPr sz="2000" dirty="0">
                <a:latin typeface="Calibri"/>
                <a:cs typeface="Calibri"/>
              </a:rPr>
              <a:t>the	</a:t>
            </a:r>
            <a:r>
              <a:rPr sz="2000" spc="-5" dirty="0">
                <a:latin typeface="Calibri"/>
                <a:cs typeface="Calibri"/>
              </a:rPr>
              <a:t>same	output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8468" y="4181601"/>
            <a:ext cx="3348354" cy="1180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algn="just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terminal only one of </a:t>
            </a:r>
            <a:r>
              <a:rPr sz="2000" dirty="0">
                <a:latin typeface="Calibri"/>
                <a:cs typeface="Calibri"/>
              </a:rPr>
              <a:t>them  </a:t>
            </a:r>
            <a:r>
              <a:rPr sz="2000" spc="-5" dirty="0">
                <a:latin typeface="Calibri"/>
                <a:cs typeface="Calibri"/>
              </a:rPr>
              <a:t>will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5" dirty="0">
                <a:latin typeface="Calibri"/>
                <a:cs typeface="Calibri"/>
              </a:rPr>
              <a:t>connected, other will 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blocked.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omega </a:t>
            </a:r>
            <a:r>
              <a:rPr sz="2000" spc="-5" dirty="0">
                <a:latin typeface="Calibri"/>
                <a:cs typeface="Calibri"/>
              </a:rPr>
              <a:t>switching 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368" y="5305552"/>
            <a:ext cx="30022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30705" algn="l"/>
                <a:tab pos="2832100" algn="l"/>
              </a:tabLst>
            </a:pP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15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figu</a:t>
            </a:r>
            <a:r>
              <a:rPr sz="2000" spc="-3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tion	the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	</a:t>
            </a:r>
            <a:r>
              <a:rPr sz="2000" spc="-5" dirty="0">
                <a:latin typeface="Calibri"/>
                <a:cs typeface="Calibri"/>
              </a:rPr>
              <a:t>is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1368" y="5579871"/>
            <a:ext cx="300355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exactly  </a:t>
            </a:r>
            <a:r>
              <a:rPr sz="2000" spc="-5" dirty="0">
                <a:latin typeface="Calibri"/>
                <a:cs typeface="Calibri"/>
              </a:rPr>
              <a:t>one  </a:t>
            </a:r>
            <a:r>
              <a:rPr sz="2000" spc="-10" dirty="0">
                <a:latin typeface="Calibri"/>
                <a:cs typeface="Calibri"/>
              </a:rPr>
              <a:t>path 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368" y="5854191"/>
            <a:ext cx="300164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7260" algn="l"/>
                <a:tab pos="1390015" algn="l"/>
                <a:tab pos="1990725" algn="l"/>
              </a:tabLst>
            </a:pPr>
            <a:r>
              <a:rPr sz="2000" spc="-10" dirty="0">
                <a:latin typeface="Calibri"/>
                <a:cs typeface="Calibri"/>
              </a:rPr>
              <a:t>source	</a:t>
            </a:r>
            <a:r>
              <a:rPr sz="2000" spc="-15" dirty="0">
                <a:latin typeface="Calibri"/>
                <a:cs typeface="Calibri"/>
              </a:rPr>
              <a:t>to	</a:t>
            </a:r>
            <a:r>
              <a:rPr sz="2000" spc="-20" dirty="0">
                <a:latin typeface="Calibri"/>
                <a:cs typeface="Calibri"/>
              </a:rPr>
              <a:t>any	</a:t>
            </a:r>
            <a:r>
              <a:rPr sz="2000" spc="-5" dirty="0">
                <a:latin typeface="Calibri"/>
                <a:cs typeface="Calibri"/>
              </a:rPr>
              <a:t>particular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1368" y="6128511"/>
            <a:ext cx="125412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2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tin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tio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336790" y="997292"/>
            <a:ext cx="577215" cy="391160"/>
          </a:xfrm>
          <a:custGeom>
            <a:avLst/>
            <a:gdLst/>
            <a:ahLst/>
            <a:cxnLst/>
            <a:rect l="l" t="t" r="r" b="b"/>
            <a:pathLst>
              <a:path w="577215" h="391159">
                <a:moveTo>
                  <a:pt x="0" y="390690"/>
                </a:moveTo>
                <a:lnTo>
                  <a:pt x="576694" y="390690"/>
                </a:lnTo>
                <a:lnTo>
                  <a:pt x="576694" y="0"/>
                </a:lnTo>
                <a:lnTo>
                  <a:pt x="0" y="0"/>
                </a:lnTo>
                <a:lnTo>
                  <a:pt x="0" y="39069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20457" y="1052067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4" h="1905">
                <a:moveTo>
                  <a:pt x="0" y="0"/>
                </a:moveTo>
                <a:lnTo>
                  <a:pt x="114681" y="17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20457" y="1342008"/>
            <a:ext cx="111760" cy="1905"/>
          </a:xfrm>
          <a:custGeom>
            <a:avLst/>
            <a:gdLst/>
            <a:ahLst/>
            <a:cxnLst/>
            <a:rect l="l" t="t" r="r" b="b"/>
            <a:pathLst>
              <a:path w="111759" h="1905">
                <a:moveTo>
                  <a:pt x="0" y="0"/>
                </a:moveTo>
                <a:lnTo>
                  <a:pt x="111378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3530" y="1342008"/>
            <a:ext cx="285750" cy="1905"/>
          </a:xfrm>
          <a:custGeom>
            <a:avLst/>
            <a:gdLst/>
            <a:ahLst/>
            <a:cxnLst/>
            <a:rect l="l" t="t" r="r" b="b"/>
            <a:pathLst>
              <a:path w="285750" h="1905">
                <a:moveTo>
                  <a:pt x="0" y="0"/>
                </a:moveTo>
                <a:lnTo>
                  <a:pt x="285750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938007" y="858773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38007" y="1148969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911845" y="1052067"/>
            <a:ext cx="297815" cy="1905"/>
          </a:xfrm>
          <a:custGeom>
            <a:avLst/>
            <a:gdLst/>
            <a:ahLst/>
            <a:cxnLst/>
            <a:rect l="l" t="t" r="r" b="b"/>
            <a:pathLst>
              <a:path w="297815" h="1905">
                <a:moveTo>
                  <a:pt x="0" y="0"/>
                </a:moveTo>
                <a:lnTo>
                  <a:pt x="297433" y="17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275446" y="947546"/>
            <a:ext cx="25907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000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275446" y="1301115"/>
            <a:ext cx="25907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001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36790" y="1761020"/>
            <a:ext cx="577215" cy="382270"/>
          </a:xfrm>
          <a:custGeom>
            <a:avLst/>
            <a:gdLst/>
            <a:ahLst/>
            <a:cxnLst/>
            <a:rect l="l" t="t" r="r" b="b"/>
            <a:pathLst>
              <a:path w="577215" h="382269">
                <a:moveTo>
                  <a:pt x="0" y="381850"/>
                </a:moveTo>
                <a:lnTo>
                  <a:pt x="576694" y="381850"/>
                </a:lnTo>
                <a:lnTo>
                  <a:pt x="576694" y="0"/>
                </a:lnTo>
                <a:lnTo>
                  <a:pt x="0" y="0"/>
                </a:lnTo>
                <a:lnTo>
                  <a:pt x="0" y="38185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220457" y="1806955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4" h="1905">
                <a:moveTo>
                  <a:pt x="0" y="0"/>
                </a:moveTo>
                <a:lnTo>
                  <a:pt x="114681" y="17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220457" y="2107564"/>
            <a:ext cx="111760" cy="1905"/>
          </a:xfrm>
          <a:custGeom>
            <a:avLst/>
            <a:gdLst/>
            <a:ahLst/>
            <a:cxnLst/>
            <a:rect l="l" t="t" r="r" b="b"/>
            <a:pathLst>
              <a:path w="111759" h="1905">
                <a:moveTo>
                  <a:pt x="0" y="0"/>
                </a:moveTo>
                <a:lnTo>
                  <a:pt x="111378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23530" y="2107564"/>
            <a:ext cx="285750" cy="1905"/>
          </a:xfrm>
          <a:custGeom>
            <a:avLst/>
            <a:gdLst/>
            <a:ahLst/>
            <a:cxnLst/>
            <a:rect l="l" t="t" r="r" b="b"/>
            <a:pathLst>
              <a:path w="285750" h="1905">
                <a:moveTo>
                  <a:pt x="0" y="0"/>
                </a:moveTo>
                <a:lnTo>
                  <a:pt x="285750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938007" y="1624457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38007" y="1914652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15147" y="1806955"/>
            <a:ext cx="294640" cy="1905"/>
          </a:xfrm>
          <a:custGeom>
            <a:avLst/>
            <a:gdLst/>
            <a:ahLst/>
            <a:cxnLst/>
            <a:rect l="l" t="t" r="r" b="b"/>
            <a:pathLst>
              <a:path w="294640" h="1905">
                <a:moveTo>
                  <a:pt x="0" y="0"/>
                </a:moveTo>
                <a:lnTo>
                  <a:pt x="294131" y="17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275446" y="1712848"/>
            <a:ext cx="25907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010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275446" y="2066797"/>
            <a:ext cx="25907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011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336790" y="2515831"/>
            <a:ext cx="577215" cy="393065"/>
          </a:xfrm>
          <a:custGeom>
            <a:avLst/>
            <a:gdLst/>
            <a:ahLst/>
            <a:cxnLst/>
            <a:rect l="l" t="t" r="r" b="b"/>
            <a:pathLst>
              <a:path w="577215" h="393064">
                <a:moveTo>
                  <a:pt x="0" y="392468"/>
                </a:moveTo>
                <a:lnTo>
                  <a:pt x="576694" y="392468"/>
                </a:lnTo>
                <a:lnTo>
                  <a:pt x="576694" y="0"/>
                </a:lnTo>
                <a:lnTo>
                  <a:pt x="0" y="0"/>
                </a:lnTo>
                <a:lnTo>
                  <a:pt x="0" y="392468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20457" y="2572511"/>
            <a:ext cx="106680" cy="1905"/>
          </a:xfrm>
          <a:custGeom>
            <a:avLst/>
            <a:gdLst/>
            <a:ahLst/>
            <a:cxnLst/>
            <a:rect l="l" t="t" r="r" b="b"/>
            <a:pathLst>
              <a:path w="106679" h="1905">
                <a:moveTo>
                  <a:pt x="0" y="0"/>
                </a:moveTo>
                <a:lnTo>
                  <a:pt x="106425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220457" y="2862452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4" h="1905">
                <a:moveTo>
                  <a:pt x="0" y="0"/>
                </a:moveTo>
                <a:lnTo>
                  <a:pt x="114681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20101" y="2862452"/>
            <a:ext cx="289560" cy="1905"/>
          </a:xfrm>
          <a:custGeom>
            <a:avLst/>
            <a:gdLst/>
            <a:ahLst/>
            <a:cxnLst/>
            <a:rect l="l" t="t" r="r" b="b"/>
            <a:pathLst>
              <a:path w="289559" h="1905">
                <a:moveTo>
                  <a:pt x="0" y="0"/>
                </a:moveTo>
                <a:lnTo>
                  <a:pt x="289178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938007" y="2379726"/>
            <a:ext cx="10413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38007" y="2669666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928482" y="2572511"/>
            <a:ext cx="281305" cy="1905"/>
          </a:xfrm>
          <a:custGeom>
            <a:avLst/>
            <a:gdLst/>
            <a:ahLst/>
            <a:cxnLst/>
            <a:rect l="l" t="t" r="r" b="b"/>
            <a:pathLst>
              <a:path w="281304" h="1905">
                <a:moveTo>
                  <a:pt x="0" y="0"/>
                </a:moveTo>
                <a:lnTo>
                  <a:pt x="280797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275446" y="2469641"/>
            <a:ext cx="25907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100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275446" y="2821685"/>
            <a:ext cx="25907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101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336790" y="3281388"/>
            <a:ext cx="577215" cy="393065"/>
          </a:xfrm>
          <a:custGeom>
            <a:avLst/>
            <a:gdLst/>
            <a:ahLst/>
            <a:cxnLst/>
            <a:rect l="l" t="t" r="r" b="b"/>
            <a:pathLst>
              <a:path w="577215" h="393064">
                <a:moveTo>
                  <a:pt x="0" y="392468"/>
                </a:moveTo>
                <a:lnTo>
                  <a:pt x="576694" y="392468"/>
                </a:lnTo>
                <a:lnTo>
                  <a:pt x="576694" y="0"/>
                </a:lnTo>
                <a:lnTo>
                  <a:pt x="0" y="0"/>
                </a:lnTo>
                <a:lnTo>
                  <a:pt x="0" y="392468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220457" y="3337940"/>
            <a:ext cx="120014" cy="1905"/>
          </a:xfrm>
          <a:custGeom>
            <a:avLst/>
            <a:gdLst/>
            <a:ahLst/>
            <a:cxnLst/>
            <a:rect l="l" t="t" r="r" b="b"/>
            <a:pathLst>
              <a:path w="120015" h="1904">
                <a:moveTo>
                  <a:pt x="0" y="0"/>
                </a:moveTo>
                <a:lnTo>
                  <a:pt x="119634" y="17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20457" y="3626103"/>
            <a:ext cx="111760" cy="1905"/>
          </a:xfrm>
          <a:custGeom>
            <a:avLst/>
            <a:gdLst/>
            <a:ahLst/>
            <a:cxnLst/>
            <a:rect l="l" t="t" r="r" b="b"/>
            <a:pathLst>
              <a:path w="111759" h="1904">
                <a:moveTo>
                  <a:pt x="0" y="0"/>
                </a:moveTo>
                <a:lnTo>
                  <a:pt x="111378" y="17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20101" y="3626103"/>
            <a:ext cx="289560" cy="1905"/>
          </a:xfrm>
          <a:custGeom>
            <a:avLst/>
            <a:gdLst/>
            <a:ahLst/>
            <a:cxnLst/>
            <a:rect l="l" t="t" r="r" b="b"/>
            <a:pathLst>
              <a:path w="289559" h="1904">
                <a:moveTo>
                  <a:pt x="0" y="0"/>
                </a:moveTo>
                <a:lnTo>
                  <a:pt x="289178" y="17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938007" y="3146933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938007" y="3435350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920101" y="3337940"/>
            <a:ext cx="289560" cy="1905"/>
          </a:xfrm>
          <a:custGeom>
            <a:avLst/>
            <a:gdLst/>
            <a:ahLst/>
            <a:cxnLst/>
            <a:rect l="l" t="t" r="r" b="b"/>
            <a:pathLst>
              <a:path w="289559" h="1904">
                <a:moveTo>
                  <a:pt x="0" y="0"/>
                </a:moveTo>
                <a:lnTo>
                  <a:pt x="289178" y="17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8275446" y="3235325"/>
            <a:ext cx="25907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110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275446" y="3587369"/>
            <a:ext cx="25907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111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020561" y="1285443"/>
            <a:ext cx="577215" cy="391160"/>
          </a:xfrm>
          <a:custGeom>
            <a:avLst/>
            <a:gdLst/>
            <a:ahLst/>
            <a:cxnLst/>
            <a:rect l="l" t="t" r="r" b="b"/>
            <a:pathLst>
              <a:path w="577215" h="391160">
                <a:moveTo>
                  <a:pt x="0" y="390702"/>
                </a:moveTo>
                <a:lnTo>
                  <a:pt x="576694" y="390702"/>
                </a:lnTo>
                <a:lnTo>
                  <a:pt x="576694" y="0"/>
                </a:lnTo>
                <a:lnTo>
                  <a:pt x="0" y="0"/>
                </a:lnTo>
                <a:lnTo>
                  <a:pt x="0" y="39070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04229" y="1342008"/>
            <a:ext cx="123189" cy="1905"/>
          </a:xfrm>
          <a:custGeom>
            <a:avLst/>
            <a:gdLst/>
            <a:ahLst/>
            <a:cxnLst/>
            <a:rect l="l" t="t" r="r" b="b"/>
            <a:pathLst>
              <a:path w="123189" h="1905">
                <a:moveTo>
                  <a:pt x="0" y="0"/>
                </a:moveTo>
                <a:lnTo>
                  <a:pt x="122936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04229" y="1631950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5" h="1905">
                <a:moveTo>
                  <a:pt x="0" y="0"/>
                </a:moveTo>
                <a:lnTo>
                  <a:pt x="114681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20561" y="2692615"/>
            <a:ext cx="577215" cy="393065"/>
          </a:xfrm>
          <a:custGeom>
            <a:avLst/>
            <a:gdLst/>
            <a:ahLst/>
            <a:cxnLst/>
            <a:rect l="l" t="t" r="r" b="b"/>
            <a:pathLst>
              <a:path w="577215" h="393064">
                <a:moveTo>
                  <a:pt x="0" y="392468"/>
                </a:moveTo>
                <a:lnTo>
                  <a:pt x="576694" y="392468"/>
                </a:lnTo>
                <a:lnTo>
                  <a:pt x="576694" y="0"/>
                </a:lnTo>
                <a:lnTo>
                  <a:pt x="0" y="0"/>
                </a:lnTo>
                <a:lnTo>
                  <a:pt x="0" y="392468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04229" y="2749295"/>
            <a:ext cx="109855" cy="1905"/>
          </a:xfrm>
          <a:custGeom>
            <a:avLst/>
            <a:gdLst/>
            <a:ahLst/>
            <a:cxnLst/>
            <a:rect l="l" t="t" r="r" b="b"/>
            <a:pathLst>
              <a:path w="109854" h="1905">
                <a:moveTo>
                  <a:pt x="0" y="0"/>
                </a:moveTo>
                <a:lnTo>
                  <a:pt x="109728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904229" y="3048000"/>
            <a:ext cx="120014" cy="1905"/>
          </a:xfrm>
          <a:custGeom>
            <a:avLst/>
            <a:gdLst/>
            <a:ahLst/>
            <a:cxnLst/>
            <a:rect l="l" t="t" r="r" b="b"/>
            <a:pathLst>
              <a:path w="120014" h="1905">
                <a:moveTo>
                  <a:pt x="0" y="0"/>
                </a:moveTo>
                <a:lnTo>
                  <a:pt x="119634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715890" y="1937804"/>
            <a:ext cx="565150" cy="382270"/>
          </a:xfrm>
          <a:custGeom>
            <a:avLst/>
            <a:gdLst/>
            <a:ahLst/>
            <a:cxnLst/>
            <a:rect l="l" t="t" r="r" b="b"/>
            <a:pathLst>
              <a:path w="565150" h="382269">
                <a:moveTo>
                  <a:pt x="0" y="381850"/>
                </a:moveTo>
                <a:lnTo>
                  <a:pt x="565061" y="381850"/>
                </a:lnTo>
                <a:lnTo>
                  <a:pt x="565061" y="0"/>
                </a:lnTo>
                <a:lnTo>
                  <a:pt x="0" y="0"/>
                </a:lnTo>
                <a:lnTo>
                  <a:pt x="0" y="38185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88002" y="1983739"/>
            <a:ext cx="134620" cy="1905"/>
          </a:xfrm>
          <a:custGeom>
            <a:avLst/>
            <a:gdLst/>
            <a:ahLst/>
            <a:cxnLst/>
            <a:rect l="l" t="t" r="r" b="b"/>
            <a:pathLst>
              <a:path w="134620" h="1905">
                <a:moveTo>
                  <a:pt x="0" y="0"/>
                </a:moveTo>
                <a:lnTo>
                  <a:pt x="134620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88002" y="2282570"/>
            <a:ext cx="129539" cy="1905"/>
          </a:xfrm>
          <a:custGeom>
            <a:avLst/>
            <a:gdLst/>
            <a:ahLst/>
            <a:cxnLst/>
            <a:rect l="l" t="t" r="r" b="b"/>
            <a:pathLst>
              <a:path w="129539" h="1905">
                <a:moveTo>
                  <a:pt x="0" y="0"/>
                </a:moveTo>
                <a:lnTo>
                  <a:pt x="129539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77611" y="1983739"/>
            <a:ext cx="130175" cy="1905"/>
          </a:xfrm>
          <a:custGeom>
            <a:avLst/>
            <a:gdLst/>
            <a:ahLst/>
            <a:cxnLst/>
            <a:rect l="l" t="t" r="r" b="b"/>
            <a:pathLst>
              <a:path w="130175" h="1905">
                <a:moveTo>
                  <a:pt x="0" y="0"/>
                </a:moveTo>
                <a:lnTo>
                  <a:pt x="129666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77611" y="2282570"/>
            <a:ext cx="130175" cy="1905"/>
          </a:xfrm>
          <a:custGeom>
            <a:avLst/>
            <a:gdLst/>
            <a:ahLst/>
            <a:cxnLst/>
            <a:rect l="l" t="t" r="r" b="b"/>
            <a:pathLst>
              <a:path w="130175" h="1905">
                <a:moveTo>
                  <a:pt x="0" y="0"/>
                </a:moveTo>
                <a:lnTo>
                  <a:pt x="129666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603872" y="1342008"/>
            <a:ext cx="108585" cy="1905"/>
          </a:xfrm>
          <a:custGeom>
            <a:avLst/>
            <a:gdLst/>
            <a:ahLst/>
            <a:cxnLst/>
            <a:rect l="l" t="t" r="r" b="b"/>
            <a:pathLst>
              <a:path w="108584" h="1905">
                <a:moveTo>
                  <a:pt x="0" y="0"/>
                </a:moveTo>
                <a:lnTo>
                  <a:pt x="108076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03872" y="1631950"/>
            <a:ext cx="108585" cy="1905"/>
          </a:xfrm>
          <a:custGeom>
            <a:avLst/>
            <a:gdLst/>
            <a:ahLst/>
            <a:cxnLst/>
            <a:rect l="l" t="t" r="r" b="b"/>
            <a:pathLst>
              <a:path w="108584" h="1905">
                <a:moveTo>
                  <a:pt x="0" y="0"/>
                </a:moveTo>
                <a:lnTo>
                  <a:pt x="108076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93967" y="2749295"/>
            <a:ext cx="118110" cy="1905"/>
          </a:xfrm>
          <a:custGeom>
            <a:avLst/>
            <a:gdLst/>
            <a:ahLst/>
            <a:cxnLst/>
            <a:rect l="l" t="t" r="r" b="b"/>
            <a:pathLst>
              <a:path w="118109" h="1905">
                <a:moveTo>
                  <a:pt x="0" y="0"/>
                </a:moveTo>
                <a:lnTo>
                  <a:pt x="117982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590538" y="3048000"/>
            <a:ext cx="121920" cy="1905"/>
          </a:xfrm>
          <a:custGeom>
            <a:avLst/>
            <a:gdLst/>
            <a:ahLst/>
            <a:cxnLst/>
            <a:rect l="l" t="t" r="r" b="b"/>
            <a:pathLst>
              <a:path w="121920" h="1905">
                <a:moveTo>
                  <a:pt x="0" y="0"/>
                </a:moveTo>
                <a:lnTo>
                  <a:pt x="121411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611493" y="1159636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611493" y="1447672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301741" y="1801621"/>
            <a:ext cx="104139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01741" y="2089658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611493" y="2566923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611493" y="2857119"/>
            <a:ext cx="10350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713601" y="1052067"/>
            <a:ext cx="511809" cy="295275"/>
          </a:xfrm>
          <a:custGeom>
            <a:avLst/>
            <a:gdLst/>
            <a:ahLst/>
            <a:cxnLst/>
            <a:rect l="l" t="t" r="r" b="b"/>
            <a:pathLst>
              <a:path w="511809" h="295275">
                <a:moveTo>
                  <a:pt x="0" y="295275"/>
                </a:moveTo>
                <a:lnTo>
                  <a:pt x="511809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700266" y="1626616"/>
            <a:ext cx="523875" cy="179070"/>
          </a:xfrm>
          <a:custGeom>
            <a:avLst/>
            <a:gdLst/>
            <a:ahLst/>
            <a:cxnLst/>
            <a:rect l="l" t="t" r="r" b="b"/>
            <a:pathLst>
              <a:path w="523875" h="179069">
                <a:moveTo>
                  <a:pt x="0" y="0"/>
                </a:moveTo>
                <a:lnTo>
                  <a:pt x="523493" y="178562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713601" y="3048000"/>
            <a:ext cx="503555" cy="292100"/>
          </a:xfrm>
          <a:custGeom>
            <a:avLst/>
            <a:gdLst/>
            <a:ahLst/>
            <a:cxnLst/>
            <a:rect l="l" t="t" r="r" b="b"/>
            <a:pathLst>
              <a:path w="503554" h="292100">
                <a:moveTo>
                  <a:pt x="0" y="0"/>
                </a:moveTo>
                <a:lnTo>
                  <a:pt x="503554" y="291719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713601" y="2572511"/>
            <a:ext cx="513715" cy="180340"/>
          </a:xfrm>
          <a:custGeom>
            <a:avLst/>
            <a:gdLst/>
            <a:ahLst/>
            <a:cxnLst/>
            <a:rect l="l" t="t" r="r" b="b"/>
            <a:pathLst>
              <a:path w="513715" h="180339">
                <a:moveTo>
                  <a:pt x="0" y="180212"/>
                </a:moveTo>
                <a:lnTo>
                  <a:pt x="513460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715890" y="1989073"/>
            <a:ext cx="575310" cy="288290"/>
          </a:xfrm>
          <a:custGeom>
            <a:avLst/>
            <a:gdLst/>
            <a:ahLst/>
            <a:cxnLst/>
            <a:rect l="l" t="t" r="r" b="b"/>
            <a:pathLst>
              <a:path w="575310" h="288289">
                <a:moveTo>
                  <a:pt x="0" y="0"/>
                </a:moveTo>
                <a:lnTo>
                  <a:pt x="575056" y="28816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99023" y="1336675"/>
            <a:ext cx="505459" cy="648970"/>
          </a:xfrm>
          <a:custGeom>
            <a:avLst/>
            <a:gdLst/>
            <a:ahLst/>
            <a:cxnLst/>
            <a:rect l="l" t="t" r="r" b="b"/>
            <a:pathLst>
              <a:path w="505460" h="648969">
                <a:moveTo>
                  <a:pt x="0" y="648842"/>
                </a:moveTo>
                <a:lnTo>
                  <a:pt x="505205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403977" y="2286126"/>
            <a:ext cx="500380" cy="461645"/>
          </a:xfrm>
          <a:custGeom>
            <a:avLst/>
            <a:gdLst/>
            <a:ahLst/>
            <a:cxnLst/>
            <a:rect l="l" t="t" r="r" b="b"/>
            <a:pathLst>
              <a:path w="500379" h="461644">
                <a:moveTo>
                  <a:pt x="0" y="0"/>
                </a:moveTo>
                <a:lnTo>
                  <a:pt x="500252" y="46139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336790" y="2579497"/>
            <a:ext cx="586740" cy="278130"/>
          </a:xfrm>
          <a:custGeom>
            <a:avLst/>
            <a:gdLst/>
            <a:ahLst/>
            <a:cxnLst/>
            <a:rect l="l" t="t" r="r" b="b"/>
            <a:pathLst>
              <a:path w="586740" h="278130">
                <a:moveTo>
                  <a:pt x="0" y="0"/>
                </a:moveTo>
                <a:lnTo>
                  <a:pt x="586739" y="277622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20561" y="2749295"/>
            <a:ext cx="577215" cy="1905"/>
          </a:xfrm>
          <a:custGeom>
            <a:avLst/>
            <a:gdLst/>
            <a:ahLst/>
            <a:cxnLst/>
            <a:rect l="l" t="t" r="r" b="b"/>
            <a:pathLst>
              <a:path w="577215" h="1905">
                <a:moveTo>
                  <a:pt x="0" y="0"/>
                </a:moveTo>
                <a:lnTo>
                  <a:pt x="576707" y="17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4337684" y="1879346"/>
            <a:ext cx="19685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P</a:t>
            </a:r>
            <a:r>
              <a:rPr sz="1100" b="1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337684" y="2231009"/>
            <a:ext cx="19621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P2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54702" y="619505"/>
            <a:ext cx="305943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Fig: A binary </a:t>
            </a:r>
            <a:r>
              <a:rPr sz="2000" b="1" spc="-10" dirty="0">
                <a:latin typeface="Calibri"/>
                <a:cs typeface="Calibri"/>
              </a:rPr>
              <a:t>tree </a:t>
            </a:r>
            <a:r>
              <a:rPr sz="2000" b="1" dirty="0">
                <a:latin typeface="Calibri"/>
                <a:cs typeface="Calibri"/>
              </a:rPr>
              <a:t>with 2 x 2</a:t>
            </a:r>
            <a:r>
              <a:rPr sz="2000" b="1" spc="-1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887484" y="619505"/>
            <a:ext cx="83566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witches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879085" y="4054220"/>
            <a:ext cx="34169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Fig; 8x8 </a:t>
            </a:r>
            <a:r>
              <a:rPr sz="1600" b="1" spc="-10" dirty="0">
                <a:latin typeface="Arial"/>
                <a:cs typeface="Arial"/>
              </a:rPr>
              <a:t>Omega </a:t>
            </a:r>
            <a:r>
              <a:rPr sz="1600" b="1" dirty="0">
                <a:latin typeface="Arial"/>
                <a:cs typeface="Arial"/>
              </a:rPr>
              <a:t>Switching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Network</a:t>
            </a:r>
            <a:endParaRPr sz="16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70475" y="4360125"/>
            <a:ext cx="467042" cy="322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70475" y="4360125"/>
            <a:ext cx="467359" cy="322580"/>
          </a:xfrm>
          <a:custGeom>
            <a:avLst/>
            <a:gdLst/>
            <a:ahLst/>
            <a:cxnLst/>
            <a:rect l="l" t="t" r="r" b="b"/>
            <a:pathLst>
              <a:path w="467360" h="322579">
                <a:moveTo>
                  <a:pt x="0" y="322364"/>
                </a:moveTo>
                <a:lnTo>
                  <a:pt x="467042" y="322364"/>
                </a:lnTo>
                <a:lnTo>
                  <a:pt x="467042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19598" y="4639690"/>
            <a:ext cx="164465" cy="1905"/>
          </a:xfrm>
          <a:custGeom>
            <a:avLst/>
            <a:gdLst/>
            <a:ahLst/>
            <a:cxnLst/>
            <a:rect l="l" t="t" r="r" b="b"/>
            <a:pathLst>
              <a:path w="164464" h="1904">
                <a:moveTo>
                  <a:pt x="0" y="0"/>
                </a:moveTo>
                <a:lnTo>
                  <a:pt x="163956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549138" y="4426839"/>
            <a:ext cx="942975" cy="1905"/>
          </a:xfrm>
          <a:custGeom>
            <a:avLst/>
            <a:gdLst/>
            <a:ahLst/>
            <a:cxnLst/>
            <a:rect l="l" t="t" r="r" b="b"/>
            <a:pathLst>
              <a:path w="942975" h="1904">
                <a:moveTo>
                  <a:pt x="0" y="0"/>
                </a:moveTo>
                <a:lnTo>
                  <a:pt x="942721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543296" y="4639690"/>
            <a:ext cx="145415" cy="1905"/>
          </a:xfrm>
          <a:custGeom>
            <a:avLst/>
            <a:gdLst/>
            <a:ahLst/>
            <a:cxnLst/>
            <a:rect l="l" t="t" r="r" b="b"/>
            <a:pathLst>
              <a:path w="145414" h="1904">
                <a:moveTo>
                  <a:pt x="0" y="0"/>
                </a:moveTo>
                <a:lnTo>
                  <a:pt x="145033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70475" y="4992204"/>
            <a:ext cx="467042" cy="322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70475" y="4992204"/>
            <a:ext cx="467359" cy="322580"/>
          </a:xfrm>
          <a:custGeom>
            <a:avLst/>
            <a:gdLst/>
            <a:ahLst/>
            <a:cxnLst/>
            <a:rect l="l" t="t" r="r" b="b"/>
            <a:pathLst>
              <a:path w="467360" h="322579">
                <a:moveTo>
                  <a:pt x="0" y="322364"/>
                </a:moveTo>
                <a:lnTo>
                  <a:pt x="467042" y="322364"/>
                </a:lnTo>
                <a:lnTo>
                  <a:pt x="467042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19598" y="5062092"/>
            <a:ext cx="149860" cy="1905"/>
          </a:xfrm>
          <a:custGeom>
            <a:avLst/>
            <a:gdLst/>
            <a:ahLst/>
            <a:cxnLst/>
            <a:rect l="l" t="t" r="r" b="b"/>
            <a:pathLst>
              <a:path w="149860" h="1904">
                <a:moveTo>
                  <a:pt x="0" y="0"/>
                </a:moveTo>
                <a:lnTo>
                  <a:pt x="149351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19598" y="5271642"/>
            <a:ext cx="168275" cy="1905"/>
          </a:xfrm>
          <a:custGeom>
            <a:avLst/>
            <a:gdLst/>
            <a:ahLst/>
            <a:cxnLst/>
            <a:rect l="l" t="t" r="r" b="b"/>
            <a:pathLst>
              <a:path w="168275" h="1904">
                <a:moveTo>
                  <a:pt x="0" y="0"/>
                </a:moveTo>
                <a:lnTo>
                  <a:pt x="168275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38978" y="5062092"/>
            <a:ext cx="149860" cy="1905"/>
          </a:xfrm>
          <a:custGeom>
            <a:avLst/>
            <a:gdLst/>
            <a:ahLst/>
            <a:cxnLst/>
            <a:rect l="l" t="t" r="r" b="b"/>
            <a:pathLst>
              <a:path w="149860" h="1904">
                <a:moveTo>
                  <a:pt x="0" y="0"/>
                </a:moveTo>
                <a:lnTo>
                  <a:pt x="149351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533135" y="5271642"/>
            <a:ext cx="155575" cy="1905"/>
          </a:xfrm>
          <a:custGeom>
            <a:avLst/>
            <a:gdLst/>
            <a:ahLst/>
            <a:cxnLst/>
            <a:rect l="l" t="t" r="r" b="b"/>
            <a:pathLst>
              <a:path w="155575" h="1904">
                <a:moveTo>
                  <a:pt x="0" y="0"/>
                </a:moveTo>
                <a:lnTo>
                  <a:pt x="155193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70475" y="5625807"/>
            <a:ext cx="467042" cy="3223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70475" y="5625807"/>
            <a:ext cx="467359" cy="322580"/>
          </a:xfrm>
          <a:custGeom>
            <a:avLst/>
            <a:gdLst/>
            <a:ahLst/>
            <a:cxnLst/>
            <a:rect l="l" t="t" r="r" b="b"/>
            <a:pathLst>
              <a:path w="467360" h="322579">
                <a:moveTo>
                  <a:pt x="0" y="322364"/>
                </a:moveTo>
                <a:lnTo>
                  <a:pt x="467042" y="322364"/>
                </a:lnTo>
                <a:lnTo>
                  <a:pt x="467042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19598" y="5692495"/>
            <a:ext cx="158115" cy="1905"/>
          </a:xfrm>
          <a:custGeom>
            <a:avLst/>
            <a:gdLst/>
            <a:ahLst/>
            <a:cxnLst/>
            <a:rect l="l" t="t" r="r" b="b"/>
            <a:pathLst>
              <a:path w="158114" h="1904">
                <a:moveTo>
                  <a:pt x="0" y="0"/>
                </a:moveTo>
                <a:lnTo>
                  <a:pt x="158114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919598" y="5905296"/>
            <a:ext cx="149860" cy="1905"/>
          </a:xfrm>
          <a:custGeom>
            <a:avLst/>
            <a:gdLst/>
            <a:ahLst/>
            <a:cxnLst/>
            <a:rect l="l" t="t" r="r" b="b"/>
            <a:pathLst>
              <a:path w="149860" h="1904">
                <a:moveTo>
                  <a:pt x="0" y="0"/>
                </a:moveTo>
                <a:lnTo>
                  <a:pt x="149351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528817" y="5692495"/>
            <a:ext cx="160020" cy="1905"/>
          </a:xfrm>
          <a:custGeom>
            <a:avLst/>
            <a:gdLst/>
            <a:ahLst/>
            <a:cxnLst/>
            <a:rect l="l" t="t" r="r" b="b"/>
            <a:pathLst>
              <a:path w="160020" h="1904">
                <a:moveTo>
                  <a:pt x="0" y="0"/>
                </a:moveTo>
                <a:lnTo>
                  <a:pt x="159512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533135" y="5905296"/>
            <a:ext cx="155575" cy="1905"/>
          </a:xfrm>
          <a:custGeom>
            <a:avLst/>
            <a:gdLst/>
            <a:ahLst/>
            <a:cxnLst/>
            <a:rect l="l" t="t" r="r" b="b"/>
            <a:pathLst>
              <a:path w="155575" h="1904">
                <a:moveTo>
                  <a:pt x="0" y="0"/>
                </a:moveTo>
                <a:lnTo>
                  <a:pt x="155193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70475" y="6257823"/>
            <a:ext cx="467042" cy="322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70475" y="6257823"/>
            <a:ext cx="467359" cy="322580"/>
          </a:xfrm>
          <a:custGeom>
            <a:avLst/>
            <a:gdLst/>
            <a:ahLst/>
            <a:cxnLst/>
            <a:rect l="l" t="t" r="r" b="b"/>
            <a:pathLst>
              <a:path w="467360" h="322579">
                <a:moveTo>
                  <a:pt x="0" y="322364"/>
                </a:moveTo>
                <a:lnTo>
                  <a:pt x="467042" y="322364"/>
                </a:lnTo>
                <a:lnTo>
                  <a:pt x="467042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19598" y="6327698"/>
            <a:ext cx="145415" cy="1905"/>
          </a:xfrm>
          <a:custGeom>
            <a:avLst/>
            <a:gdLst/>
            <a:ahLst/>
            <a:cxnLst/>
            <a:rect l="l" t="t" r="r" b="b"/>
            <a:pathLst>
              <a:path w="145414" h="1904">
                <a:moveTo>
                  <a:pt x="0" y="0"/>
                </a:moveTo>
                <a:lnTo>
                  <a:pt x="145034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533135" y="6327698"/>
            <a:ext cx="155575" cy="1905"/>
          </a:xfrm>
          <a:custGeom>
            <a:avLst/>
            <a:gdLst/>
            <a:ahLst/>
            <a:cxnLst/>
            <a:rect l="l" t="t" r="r" b="b"/>
            <a:pathLst>
              <a:path w="155575" h="1904">
                <a:moveTo>
                  <a:pt x="0" y="0"/>
                </a:moveTo>
                <a:lnTo>
                  <a:pt x="155193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494779" y="4360125"/>
            <a:ext cx="478650" cy="3223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494779" y="4360125"/>
            <a:ext cx="478790" cy="322580"/>
          </a:xfrm>
          <a:custGeom>
            <a:avLst/>
            <a:gdLst/>
            <a:ahLst/>
            <a:cxnLst/>
            <a:rect l="l" t="t" r="r" b="b"/>
            <a:pathLst>
              <a:path w="478790" h="322579">
                <a:moveTo>
                  <a:pt x="0" y="322364"/>
                </a:moveTo>
                <a:lnTo>
                  <a:pt x="478650" y="322364"/>
                </a:lnTo>
                <a:lnTo>
                  <a:pt x="478650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56984" y="4639690"/>
            <a:ext cx="149860" cy="1905"/>
          </a:xfrm>
          <a:custGeom>
            <a:avLst/>
            <a:gdLst/>
            <a:ahLst/>
            <a:cxnLst/>
            <a:rect l="l" t="t" r="r" b="b"/>
            <a:pathLst>
              <a:path w="149859" h="1904">
                <a:moveTo>
                  <a:pt x="0" y="0"/>
                </a:moveTo>
                <a:lnTo>
                  <a:pt x="149351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979284" y="4639690"/>
            <a:ext cx="133350" cy="1905"/>
          </a:xfrm>
          <a:custGeom>
            <a:avLst/>
            <a:gdLst/>
            <a:ahLst/>
            <a:cxnLst/>
            <a:rect l="l" t="t" r="r" b="b"/>
            <a:pathLst>
              <a:path w="133350" h="1904">
                <a:moveTo>
                  <a:pt x="0" y="0"/>
                </a:moveTo>
                <a:lnTo>
                  <a:pt x="133350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494779" y="4992204"/>
            <a:ext cx="478650" cy="3223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494779" y="4992204"/>
            <a:ext cx="478790" cy="322580"/>
          </a:xfrm>
          <a:custGeom>
            <a:avLst/>
            <a:gdLst/>
            <a:ahLst/>
            <a:cxnLst/>
            <a:rect l="l" t="t" r="r" b="b"/>
            <a:pathLst>
              <a:path w="478790" h="322579">
                <a:moveTo>
                  <a:pt x="0" y="322364"/>
                </a:moveTo>
                <a:lnTo>
                  <a:pt x="478650" y="322364"/>
                </a:lnTo>
                <a:lnTo>
                  <a:pt x="478650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356984" y="5062092"/>
            <a:ext cx="149860" cy="1905"/>
          </a:xfrm>
          <a:custGeom>
            <a:avLst/>
            <a:gdLst/>
            <a:ahLst/>
            <a:cxnLst/>
            <a:rect l="l" t="t" r="r" b="b"/>
            <a:pathLst>
              <a:path w="149859" h="1904">
                <a:moveTo>
                  <a:pt x="0" y="0"/>
                </a:moveTo>
                <a:lnTo>
                  <a:pt x="149351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356984" y="5271642"/>
            <a:ext cx="135255" cy="1905"/>
          </a:xfrm>
          <a:custGeom>
            <a:avLst/>
            <a:gdLst/>
            <a:ahLst/>
            <a:cxnLst/>
            <a:rect l="l" t="t" r="r" b="b"/>
            <a:pathLst>
              <a:path w="135254" h="1904">
                <a:moveTo>
                  <a:pt x="0" y="0"/>
                </a:moveTo>
                <a:lnTo>
                  <a:pt x="134874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970521" y="5062092"/>
            <a:ext cx="142240" cy="1905"/>
          </a:xfrm>
          <a:custGeom>
            <a:avLst/>
            <a:gdLst/>
            <a:ahLst/>
            <a:cxnLst/>
            <a:rect l="l" t="t" r="r" b="b"/>
            <a:pathLst>
              <a:path w="142240" h="1904">
                <a:moveTo>
                  <a:pt x="0" y="0"/>
                </a:moveTo>
                <a:lnTo>
                  <a:pt x="142112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970521" y="5271642"/>
            <a:ext cx="142240" cy="1905"/>
          </a:xfrm>
          <a:custGeom>
            <a:avLst/>
            <a:gdLst/>
            <a:ahLst/>
            <a:cxnLst/>
            <a:rect l="l" t="t" r="r" b="b"/>
            <a:pathLst>
              <a:path w="142240" h="1904">
                <a:moveTo>
                  <a:pt x="0" y="0"/>
                </a:moveTo>
                <a:lnTo>
                  <a:pt x="142112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494779" y="5625807"/>
            <a:ext cx="478650" cy="3223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494779" y="5625807"/>
            <a:ext cx="478790" cy="322580"/>
          </a:xfrm>
          <a:custGeom>
            <a:avLst/>
            <a:gdLst/>
            <a:ahLst/>
            <a:cxnLst/>
            <a:rect l="l" t="t" r="r" b="b"/>
            <a:pathLst>
              <a:path w="478790" h="322579">
                <a:moveTo>
                  <a:pt x="0" y="322364"/>
                </a:moveTo>
                <a:lnTo>
                  <a:pt x="478650" y="322364"/>
                </a:lnTo>
                <a:lnTo>
                  <a:pt x="478650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356984" y="5692495"/>
            <a:ext cx="126364" cy="1905"/>
          </a:xfrm>
          <a:custGeom>
            <a:avLst/>
            <a:gdLst/>
            <a:ahLst/>
            <a:cxnLst/>
            <a:rect l="l" t="t" r="r" b="b"/>
            <a:pathLst>
              <a:path w="126364" h="1904">
                <a:moveTo>
                  <a:pt x="0" y="0"/>
                </a:moveTo>
                <a:lnTo>
                  <a:pt x="126237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356984" y="5905296"/>
            <a:ext cx="140970" cy="1905"/>
          </a:xfrm>
          <a:custGeom>
            <a:avLst/>
            <a:gdLst/>
            <a:ahLst/>
            <a:cxnLst/>
            <a:rect l="l" t="t" r="r" b="b"/>
            <a:pathLst>
              <a:path w="140970" h="1904">
                <a:moveTo>
                  <a:pt x="0" y="0"/>
                </a:moveTo>
                <a:lnTo>
                  <a:pt x="140715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974840" y="5692495"/>
            <a:ext cx="151130" cy="1905"/>
          </a:xfrm>
          <a:custGeom>
            <a:avLst/>
            <a:gdLst/>
            <a:ahLst/>
            <a:cxnLst/>
            <a:rect l="l" t="t" r="r" b="b"/>
            <a:pathLst>
              <a:path w="151129" h="1904">
                <a:moveTo>
                  <a:pt x="0" y="0"/>
                </a:moveTo>
                <a:lnTo>
                  <a:pt x="150875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970521" y="5905296"/>
            <a:ext cx="142240" cy="1905"/>
          </a:xfrm>
          <a:custGeom>
            <a:avLst/>
            <a:gdLst/>
            <a:ahLst/>
            <a:cxnLst/>
            <a:rect l="l" t="t" r="r" b="b"/>
            <a:pathLst>
              <a:path w="142240" h="1904">
                <a:moveTo>
                  <a:pt x="0" y="0"/>
                </a:moveTo>
                <a:lnTo>
                  <a:pt x="142112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494779" y="6257823"/>
            <a:ext cx="478650" cy="3223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494779" y="6257823"/>
            <a:ext cx="478790" cy="322580"/>
          </a:xfrm>
          <a:custGeom>
            <a:avLst/>
            <a:gdLst/>
            <a:ahLst/>
            <a:cxnLst/>
            <a:rect l="l" t="t" r="r" b="b"/>
            <a:pathLst>
              <a:path w="478790" h="322579">
                <a:moveTo>
                  <a:pt x="0" y="322364"/>
                </a:moveTo>
                <a:lnTo>
                  <a:pt x="478650" y="322364"/>
                </a:lnTo>
                <a:lnTo>
                  <a:pt x="478650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348348" y="6327698"/>
            <a:ext cx="139700" cy="1905"/>
          </a:xfrm>
          <a:custGeom>
            <a:avLst/>
            <a:gdLst/>
            <a:ahLst/>
            <a:cxnLst/>
            <a:rect l="l" t="t" r="r" b="b"/>
            <a:pathLst>
              <a:path w="139700" h="1904">
                <a:moveTo>
                  <a:pt x="0" y="0"/>
                </a:moveTo>
                <a:lnTo>
                  <a:pt x="139191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979284" y="6327698"/>
            <a:ext cx="133350" cy="1905"/>
          </a:xfrm>
          <a:custGeom>
            <a:avLst/>
            <a:gdLst/>
            <a:ahLst/>
            <a:cxnLst/>
            <a:rect l="l" t="t" r="r" b="b"/>
            <a:pathLst>
              <a:path w="133350" h="1904">
                <a:moveTo>
                  <a:pt x="0" y="0"/>
                </a:moveTo>
                <a:lnTo>
                  <a:pt x="133350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919084" y="4360125"/>
            <a:ext cx="480098" cy="3223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919084" y="4360125"/>
            <a:ext cx="480695" cy="322580"/>
          </a:xfrm>
          <a:custGeom>
            <a:avLst/>
            <a:gdLst/>
            <a:ahLst/>
            <a:cxnLst/>
            <a:rect l="l" t="t" r="r" b="b"/>
            <a:pathLst>
              <a:path w="480695" h="322579">
                <a:moveTo>
                  <a:pt x="0" y="322364"/>
                </a:moveTo>
                <a:lnTo>
                  <a:pt x="480098" y="322364"/>
                </a:lnTo>
                <a:lnTo>
                  <a:pt x="480098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976364" y="4426839"/>
            <a:ext cx="941705" cy="1905"/>
          </a:xfrm>
          <a:custGeom>
            <a:avLst/>
            <a:gdLst/>
            <a:ahLst/>
            <a:cxnLst/>
            <a:rect l="l" t="t" r="r" b="b"/>
            <a:pathLst>
              <a:path w="941704" h="1904">
                <a:moveTo>
                  <a:pt x="0" y="0"/>
                </a:moveTo>
                <a:lnTo>
                  <a:pt x="941324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768335" y="4639690"/>
            <a:ext cx="149860" cy="1905"/>
          </a:xfrm>
          <a:custGeom>
            <a:avLst/>
            <a:gdLst/>
            <a:ahLst/>
            <a:cxnLst/>
            <a:rect l="l" t="t" r="r" b="b"/>
            <a:pathLst>
              <a:path w="149859" h="1904">
                <a:moveTo>
                  <a:pt x="0" y="0"/>
                </a:moveTo>
                <a:lnTo>
                  <a:pt x="149352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404986" y="4426839"/>
            <a:ext cx="145415" cy="1905"/>
          </a:xfrm>
          <a:custGeom>
            <a:avLst/>
            <a:gdLst/>
            <a:ahLst/>
            <a:cxnLst/>
            <a:rect l="l" t="t" r="r" b="b"/>
            <a:pathLst>
              <a:path w="145415" h="1904">
                <a:moveTo>
                  <a:pt x="0" y="0"/>
                </a:moveTo>
                <a:lnTo>
                  <a:pt x="145034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394827" y="4639690"/>
            <a:ext cx="155575" cy="1905"/>
          </a:xfrm>
          <a:custGeom>
            <a:avLst/>
            <a:gdLst/>
            <a:ahLst/>
            <a:cxnLst/>
            <a:rect l="l" t="t" r="r" b="b"/>
            <a:pathLst>
              <a:path w="155575" h="1904">
                <a:moveTo>
                  <a:pt x="0" y="0"/>
                </a:moveTo>
                <a:lnTo>
                  <a:pt x="155194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919084" y="4992204"/>
            <a:ext cx="480098" cy="3223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919084" y="4992204"/>
            <a:ext cx="480695" cy="322580"/>
          </a:xfrm>
          <a:custGeom>
            <a:avLst/>
            <a:gdLst/>
            <a:ahLst/>
            <a:cxnLst/>
            <a:rect l="l" t="t" r="r" b="b"/>
            <a:pathLst>
              <a:path w="480695" h="322579">
                <a:moveTo>
                  <a:pt x="0" y="322364"/>
                </a:moveTo>
                <a:lnTo>
                  <a:pt x="480098" y="322364"/>
                </a:lnTo>
                <a:lnTo>
                  <a:pt x="480098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781290" y="5062092"/>
            <a:ext cx="126364" cy="1905"/>
          </a:xfrm>
          <a:custGeom>
            <a:avLst/>
            <a:gdLst/>
            <a:ahLst/>
            <a:cxnLst/>
            <a:rect l="l" t="t" r="r" b="b"/>
            <a:pathLst>
              <a:path w="126365" h="1904">
                <a:moveTo>
                  <a:pt x="0" y="0"/>
                </a:moveTo>
                <a:lnTo>
                  <a:pt x="126237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781290" y="5271642"/>
            <a:ext cx="142240" cy="1905"/>
          </a:xfrm>
          <a:custGeom>
            <a:avLst/>
            <a:gdLst/>
            <a:ahLst/>
            <a:cxnLst/>
            <a:rect l="l" t="t" r="r" b="b"/>
            <a:pathLst>
              <a:path w="142240" h="1904">
                <a:moveTo>
                  <a:pt x="0" y="0"/>
                </a:moveTo>
                <a:lnTo>
                  <a:pt x="142239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404986" y="5062092"/>
            <a:ext cx="145415" cy="1905"/>
          </a:xfrm>
          <a:custGeom>
            <a:avLst/>
            <a:gdLst/>
            <a:ahLst/>
            <a:cxnLst/>
            <a:rect l="l" t="t" r="r" b="b"/>
            <a:pathLst>
              <a:path w="145415" h="1904">
                <a:moveTo>
                  <a:pt x="0" y="0"/>
                </a:moveTo>
                <a:lnTo>
                  <a:pt x="145034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394827" y="5271642"/>
            <a:ext cx="155575" cy="1905"/>
          </a:xfrm>
          <a:custGeom>
            <a:avLst/>
            <a:gdLst/>
            <a:ahLst/>
            <a:cxnLst/>
            <a:rect l="l" t="t" r="r" b="b"/>
            <a:pathLst>
              <a:path w="155575" h="1904">
                <a:moveTo>
                  <a:pt x="0" y="0"/>
                </a:moveTo>
                <a:lnTo>
                  <a:pt x="155194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919084" y="5625807"/>
            <a:ext cx="480098" cy="3223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919084" y="5625807"/>
            <a:ext cx="480695" cy="322580"/>
          </a:xfrm>
          <a:custGeom>
            <a:avLst/>
            <a:gdLst/>
            <a:ahLst/>
            <a:cxnLst/>
            <a:rect l="l" t="t" r="r" b="b"/>
            <a:pathLst>
              <a:path w="480695" h="322579">
                <a:moveTo>
                  <a:pt x="0" y="322364"/>
                </a:moveTo>
                <a:lnTo>
                  <a:pt x="480098" y="322364"/>
                </a:lnTo>
                <a:lnTo>
                  <a:pt x="480098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781290" y="5692495"/>
            <a:ext cx="142240" cy="1905"/>
          </a:xfrm>
          <a:custGeom>
            <a:avLst/>
            <a:gdLst/>
            <a:ahLst/>
            <a:cxnLst/>
            <a:rect l="l" t="t" r="r" b="b"/>
            <a:pathLst>
              <a:path w="142240" h="1904">
                <a:moveTo>
                  <a:pt x="0" y="0"/>
                </a:moveTo>
                <a:lnTo>
                  <a:pt x="142239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781290" y="5905296"/>
            <a:ext cx="136525" cy="1905"/>
          </a:xfrm>
          <a:custGeom>
            <a:avLst/>
            <a:gdLst/>
            <a:ahLst/>
            <a:cxnLst/>
            <a:rect l="l" t="t" r="r" b="b"/>
            <a:pathLst>
              <a:path w="136525" h="1904">
                <a:moveTo>
                  <a:pt x="0" y="0"/>
                </a:moveTo>
                <a:lnTo>
                  <a:pt x="136398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394827" y="5692495"/>
            <a:ext cx="155575" cy="1905"/>
          </a:xfrm>
          <a:custGeom>
            <a:avLst/>
            <a:gdLst/>
            <a:ahLst/>
            <a:cxnLst/>
            <a:rect l="l" t="t" r="r" b="b"/>
            <a:pathLst>
              <a:path w="155575" h="1904">
                <a:moveTo>
                  <a:pt x="0" y="0"/>
                </a:moveTo>
                <a:lnTo>
                  <a:pt x="155194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394827" y="5905296"/>
            <a:ext cx="155575" cy="1905"/>
          </a:xfrm>
          <a:custGeom>
            <a:avLst/>
            <a:gdLst/>
            <a:ahLst/>
            <a:cxnLst/>
            <a:rect l="l" t="t" r="r" b="b"/>
            <a:pathLst>
              <a:path w="155575" h="1904">
                <a:moveTo>
                  <a:pt x="0" y="0"/>
                </a:moveTo>
                <a:lnTo>
                  <a:pt x="155194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919084" y="6257823"/>
            <a:ext cx="480098" cy="32236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919084" y="6257823"/>
            <a:ext cx="480695" cy="322580"/>
          </a:xfrm>
          <a:custGeom>
            <a:avLst/>
            <a:gdLst/>
            <a:ahLst/>
            <a:cxnLst/>
            <a:rect l="l" t="t" r="r" b="b"/>
            <a:pathLst>
              <a:path w="480695" h="322579">
                <a:moveTo>
                  <a:pt x="0" y="322364"/>
                </a:moveTo>
                <a:lnTo>
                  <a:pt x="480098" y="322364"/>
                </a:lnTo>
                <a:lnTo>
                  <a:pt x="480098" y="0"/>
                </a:lnTo>
                <a:lnTo>
                  <a:pt x="0" y="0"/>
                </a:lnTo>
                <a:lnTo>
                  <a:pt x="0" y="3223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781290" y="6327698"/>
            <a:ext cx="136525" cy="1905"/>
          </a:xfrm>
          <a:custGeom>
            <a:avLst/>
            <a:gdLst/>
            <a:ahLst/>
            <a:cxnLst/>
            <a:rect l="l" t="t" r="r" b="b"/>
            <a:pathLst>
              <a:path w="136525" h="1904">
                <a:moveTo>
                  <a:pt x="0" y="0"/>
                </a:moveTo>
                <a:lnTo>
                  <a:pt x="136398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8406510" y="6327698"/>
            <a:ext cx="143510" cy="1905"/>
          </a:xfrm>
          <a:custGeom>
            <a:avLst/>
            <a:gdLst/>
            <a:ahLst/>
            <a:cxnLst/>
            <a:rect l="l" t="t" r="r" b="b"/>
            <a:pathLst>
              <a:path w="143509" h="1904">
                <a:moveTo>
                  <a:pt x="0" y="0"/>
                </a:moveTo>
                <a:lnTo>
                  <a:pt x="143510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406510" y="6537312"/>
            <a:ext cx="143510" cy="1905"/>
          </a:xfrm>
          <a:custGeom>
            <a:avLst/>
            <a:gdLst/>
            <a:ahLst/>
            <a:cxnLst/>
            <a:rect l="l" t="t" r="r" b="b"/>
            <a:pathLst>
              <a:path w="143509" h="1904">
                <a:moveTo>
                  <a:pt x="0" y="0"/>
                </a:moveTo>
                <a:lnTo>
                  <a:pt x="143510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685409" y="4634865"/>
            <a:ext cx="681990" cy="429259"/>
          </a:xfrm>
          <a:custGeom>
            <a:avLst/>
            <a:gdLst/>
            <a:ahLst/>
            <a:cxnLst/>
            <a:rect l="l" t="t" r="r" b="b"/>
            <a:pathLst>
              <a:path w="681989" h="429260">
                <a:moveTo>
                  <a:pt x="0" y="0"/>
                </a:moveTo>
                <a:lnTo>
                  <a:pt x="681736" y="428752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685409" y="5063616"/>
            <a:ext cx="673100" cy="629285"/>
          </a:xfrm>
          <a:custGeom>
            <a:avLst/>
            <a:gdLst/>
            <a:ahLst/>
            <a:cxnLst/>
            <a:rect l="l" t="t" r="r" b="b"/>
            <a:pathLst>
              <a:path w="673100" h="629285">
                <a:moveTo>
                  <a:pt x="0" y="0"/>
                </a:moveTo>
                <a:lnTo>
                  <a:pt x="673100" y="62887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85409" y="5277992"/>
            <a:ext cx="668655" cy="1047115"/>
          </a:xfrm>
          <a:custGeom>
            <a:avLst/>
            <a:gdLst/>
            <a:ahLst/>
            <a:cxnLst/>
            <a:rect l="l" t="t" r="r" b="b"/>
            <a:pathLst>
              <a:path w="668654" h="1047114">
                <a:moveTo>
                  <a:pt x="0" y="0"/>
                </a:moveTo>
                <a:lnTo>
                  <a:pt x="668654" y="104653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681090" y="4623815"/>
            <a:ext cx="686435" cy="1075055"/>
          </a:xfrm>
          <a:custGeom>
            <a:avLst/>
            <a:gdLst/>
            <a:ahLst/>
            <a:cxnLst/>
            <a:rect l="l" t="t" r="r" b="b"/>
            <a:pathLst>
              <a:path w="686435" h="1075054">
                <a:moveTo>
                  <a:pt x="0" y="1075042"/>
                </a:moveTo>
                <a:lnTo>
                  <a:pt x="68605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85409" y="5270119"/>
            <a:ext cx="677545" cy="636905"/>
          </a:xfrm>
          <a:custGeom>
            <a:avLst/>
            <a:gdLst/>
            <a:ahLst/>
            <a:cxnLst/>
            <a:rect l="l" t="t" r="r" b="b"/>
            <a:pathLst>
              <a:path w="677545" h="636904">
                <a:moveTo>
                  <a:pt x="0" y="636765"/>
                </a:moveTo>
                <a:lnTo>
                  <a:pt x="677417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682488" y="5903709"/>
            <a:ext cx="676275" cy="430530"/>
          </a:xfrm>
          <a:custGeom>
            <a:avLst/>
            <a:gdLst/>
            <a:ahLst/>
            <a:cxnLst/>
            <a:rect l="l" t="t" r="r" b="b"/>
            <a:pathLst>
              <a:path w="676275" h="430529">
                <a:moveTo>
                  <a:pt x="0" y="430339"/>
                </a:moveTo>
                <a:lnTo>
                  <a:pt x="676021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536057" y="6537312"/>
            <a:ext cx="956310" cy="1905"/>
          </a:xfrm>
          <a:custGeom>
            <a:avLst/>
            <a:gdLst/>
            <a:ahLst/>
            <a:cxnLst/>
            <a:rect l="l" t="t" r="r" b="b"/>
            <a:pathLst>
              <a:path w="956310" h="1904">
                <a:moveTo>
                  <a:pt x="0" y="0"/>
                </a:moveTo>
                <a:lnTo>
                  <a:pt x="955801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096759" y="4639690"/>
            <a:ext cx="684530" cy="419734"/>
          </a:xfrm>
          <a:custGeom>
            <a:avLst/>
            <a:gdLst/>
            <a:ahLst/>
            <a:cxnLst/>
            <a:rect l="l" t="t" r="r" b="b"/>
            <a:pathLst>
              <a:path w="684529" h="419735">
                <a:moveTo>
                  <a:pt x="0" y="0"/>
                </a:moveTo>
                <a:lnTo>
                  <a:pt x="684530" y="41922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101078" y="5063616"/>
            <a:ext cx="680720" cy="626110"/>
          </a:xfrm>
          <a:custGeom>
            <a:avLst/>
            <a:gdLst/>
            <a:ahLst/>
            <a:cxnLst/>
            <a:rect l="l" t="t" r="r" b="b"/>
            <a:pathLst>
              <a:path w="680720" h="626110">
                <a:moveTo>
                  <a:pt x="0" y="0"/>
                </a:moveTo>
                <a:lnTo>
                  <a:pt x="680212" y="62570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103998" y="5265292"/>
            <a:ext cx="677545" cy="1059815"/>
          </a:xfrm>
          <a:custGeom>
            <a:avLst/>
            <a:gdLst/>
            <a:ahLst/>
            <a:cxnLst/>
            <a:rect l="l" t="t" r="r" b="b"/>
            <a:pathLst>
              <a:path w="677545" h="1059814">
                <a:moveTo>
                  <a:pt x="0" y="0"/>
                </a:moveTo>
                <a:lnTo>
                  <a:pt x="677291" y="105923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118477" y="4633340"/>
            <a:ext cx="658495" cy="1065530"/>
          </a:xfrm>
          <a:custGeom>
            <a:avLst/>
            <a:gdLst/>
            <a:ahLst/>
            <a:cxnLst/>
            <a:rect l="l" t="t" r="r" b="b"/>
            <a:pathLst>
              <a:path w="658495" h="1065529">
                <a:moveTo>
                  <a:pt x="0" y="1065517"/>
                </a:moveTo>
                <a:lnTo>
                  <a:pt x="658495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103998" y="5274817"/>
            <a:ext cx="677545" cy="636905"/>
          </a:xfrm>
          <a:custGeom>
            <a:avLst/>
            <a:gdLst/>
            <a:ahLst/>
            <a:cxnLst/>
            <a:rect l="l" t="t" r="r" b="b"/>
            <a:pathLst>
              <a:path w="677545" h="636904">
                <a:moveTo>
                  <a:pt x="0" y="636828"/>
                </a:moveTo>
                <a:lnTo>
                  <a:pt x="677291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103998" y="5908471"/>
            <a:ext cx="681990" cy="421005"/>
          </a:xfrm>
          <a:custGeom>
            <a:avLst/>
            <a:gdLst/>
            <a:ahLst/>
            <a:cxnLst/>
            <a:rect l="l" t="t" r="r" b="b"/>
            <a:pathLst>
              <a:path w="681990" h="421004">
                <a:moveTo>
                  <a:pt x="0" y="420814"/>
                </a:moveTo>
                <a:lnTo>
                  <a:pt x="681735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972045" y="6537312"/>
            <a:ext cx="938530" cy="1905"/>
          </a:xfrm>
          <a:custGeom>
            <a:avLst/>
            <a:gdLst/>
            <a:ahLst/>
            <a:cxnLst/>
            <a:rect l="l" t="t" r="r" b="b"/>
            <a:pathLst>
              <a:path w="938529" h="1904">
                <a:moveTo>
                  <a:pt x="0" y="0"/>
                </a:moveTo>
                <a:lnTo>
                  <a:pt x="938402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243704" y="4634865"/>
            <a:ext cx="677545" cy="424180"/>
          </a:xfrm>
          <a:custGeom>
            <a:avLst/>
            <a:gdLst/>
            <a:ahLst/>
            <a:cxnLst/>
            <a:rect l="l" t="t" r="r" b="b"/>
            <a:pathLst>
              <a:path w="677545" h="424179">
                <a:moveTo>
                  <a:pt x="0" y="0"/>
                </a:moveTo>
                <a:lnTo>
                  <a:pt x="677291" y="42405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248022" y="5058917"/>
            <a:ext cx="671830" cy="633730"/>
          </a:xfrm>
          <a:custGeom>
            <a:avLst/>
            <a:gdLst/>
            <a:ahLst/>
            <a:cxnLst/>
            <a:rect l="l" t="t" r="r" b="b"/>
            <a:pathLst>
              <a:path w="671829" h="633729">
                <a:moveTo>
                  <a:pt x="0" y="0"/>
                </a:moveTo>
                <a:lnTo>
                  <a:pt x="671576" y="63357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248022" y="5277992"/>
            <a:ext cx="673100" cy="1047115"/>
          </a:xfrm>
          <a:custGeom>
            <a:avLst/>
            <a:gdLst/>
            <a:ahLst/>
            <a:cxnLst/>
            <a:rect l="l" t="t" r="r" b="b"/>
            <a:pathLst>
              <a:path w="673100" h="1047114">
                <a:moveTo>
                  <a:pt x="0" y="0"/>
                </a:moveTo>
                <a:lnTo>
                  <a:pt x="672973" y="104653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252340" y="4633340"/>
            <a:ext cx="668655" cy="1065530"/>
          </a:xfrm>
          <a:custGeom>
            <a:avLst/>
            <a:gdLst/>
            <a:ahLst/>
            <a:cxnLst/>
            <a:rect l="l" t="t" r="r" b="b"/>
            <a:pathLst>
              <a:path w="668654" h="1065529">
                <a:moveTo>
                  <a:pt x="0" y="1065517"/>
                </a:moveTo>
                <a:lnTo>
                  <a:pt x="668655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252340" y="5270119"/>
            <a:ext cx="662940" cy="636905"/>
          </a:xfrm>
          <a:custGeom>
            <a:avLst/>
            <a:gdLst/>
            <a:ahLst/>
            <a:cxnLst/>
            <a:rect l="l" t="t" r="r" b="b"/>
            <a:pathLst>
              <a:path w="662939" h="636904">
                <a:moveTo>
                  <a:pt x="0" y="636765"/>
                </a:moveTo>
                <a:lnTo>
                  <a:pt x="662939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245102" y="5902121"/>
            <a:ext cx="680720" cy="432434"/>
          </a:xfrm>
          <a:custGeom>
            <a:avLst/>
            <a:gdLst/>
            <a:ahLst/>
            <a:cxnLst/>
            <a:rect l="l" t="t" r="r" b="b"/>
            <a:pathLst>
              <a:path w="680720" h="432435">
                <a:moveTo>
                  <a:pt x="0" y="431927"/>
                </a:moveTo>
                <a:lnTo>
                  <a:pt x="680338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136390" y="4426839"/>
            <a:ext cx="931544" cy="1905"/>
          </a:xfrm>
          <a:custGeom>
            <a:avLst/>
            <a:gdLst/>
            <a:ahLst/>
            <a:cxnLst/>
            <a:rect l="l" t="t" r="r" b="b"/>
            <a:pathLst>
              <a:path w="931545" h="1904">
                <a:moveTo>
                  <a:pt x="0" y="0"/>
                </a:moveTo>
                <a:lnTo>
                  <a:pt x="931163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136390" y="4639690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5" h="1904">
                <a:moveTo>
                  <a:pt x="0" y="0"/>
                </a:moveTo>
                <a:lnTo>
                  <a:pt x="114554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136390" y="5062092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5" h="1904">
                <a:moveTo>
                  <a:pt x="0" y="0"/>
                </a:moveTo>
                <a:lnTo>
                  <a:pt x="114554" y="152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136390" y="5271642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5" h="1904">
                <a:moveTo>
                  <a:pt x="0" y="0"/>
                </a:moveTo>
                <a:lnTo>
                  <a:pt x="114554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136390" y="5692495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5" h="1904">
                <a:moveTo>
                  <a:pt x="0" y="0"/>
                </a:moveTo>
                <a:lnTo>
                  <a:pt x="114554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136390" y="5905296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5" h="1904">
                <a:moveTo>
                  <a:pt x="0" y="0"/>
                </a:moveTo>
                <a:lnTo>
                  <a:pt x="114554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136390" y="6327698"/>
            <a:ext cx="114935" cy="1905"/>
          </a:xfrm>
          <a:custGeom>
            <a:avLst/>
            <a:gdLst/>
            <a:ahLst/>
            <a:cxnLst/>
            <a:rect l="l" t="t" r="r" b="b"/>
            <a:pathLst>
              <a:path w="114935" h="1904">
                <a:moveTo>
                  <a:pt x="0" y="0"/>
                </a:moveTo>
                <a:lnTo>
                  <a:pt x="114554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136390" y="6537312"/>
            <a:ext cx="932815" cy="1905"/>
          </a:xfrm>
          <a:custGeom>
            <a:avLst/>
            <a:gdLst/>
            <a:ahLst/>
            <a:cxnLst/>
            <a:rect l="l" t="t" r="r" b="b"/>
            <a:pathLst>
              <a:path w="932814" h="1904">
                <a:moveTo>
                  <a:pt x="0" y="0"/>
                </a:moveTo>
                <a:lnTo>
                  <a:pt x="932561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3973829" y="4328414"/>
            <a:ext cx="110489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200" b="1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973829" y="4949697"/>
            <a:ext cx="110489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4"/>
              </a:spcBef>
            </a:pPr>
            <a:r>
              <a:rPr sz="1200" b="1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972305" y="5594299"/>
            <a:ext cx="111760" cy="4102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260"/>
              </a:spcBef>
            </a:pPr>
            <a:r>
              <a:rPr sz="1200" b="1" spc="-5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973829" y="6229807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8613140" y="4328414"/>
            <a:ext cx="281940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000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b="1" spc="-5" dirty="0">
                <a:latin typeface="Arial"/>
                <a:cs typeface="Arial"/>
              </a:rPr>
              <a:t>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8613140" y="4962144"/>
            <a:ext cx="281940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010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b="1" spc="-25" dirty="0">
                <a:latin typeface="Arial"/>
                <a:cs typeface="Arial"/>
              </a:rPr>
              <a:t>011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8613140" y="5594299"/>
            <a:ext cx="281940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b="1" spc="-5" dirty="0">
                <a:latin typeface="Arial"/>
                <a:cs typeface="Arial"/>
              </a:rPr>
              <a:t>101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8613140" y="6229807"/>
            <a:ext cx="27305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65" dirty="0">
                <a:latin typeface="Arial"/>
                <a:cs typeface="Arial"/>
              </a:rPr>
              <a:t>1</a:t>
            </a:r>
            <a:r>
              <a:rPr sz="1200" b="1" spc="-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88161"/>
            <a:ext cx="7073900" cy="770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Hypercube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interconnection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354965" algn="l"/>
                <a:tab pos="355600" algn="l"/>
                <a:tab pos="1751330" algn="l"/>
                <a:tab pos="2164715" algn="l"/>
                <a:tab pos="3213100" algn="l"/>
                <a:tab pos="4163060" algn="l"/>
                <a:tab pos="6026785" algn="l"/>
              </a:tabLst>
            </a:pPr>
            <a:r>
              <a:rPr sz="2200" spc="-10" dirty="0">
                <a:latin typeface="Calibri"/>
                <a:cs typeface="Calibri"/>
              </a:rPr>
              <a:t>Hype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cube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bina</a:t>
            </a:r>
            <a:r>
              <a:rPr sz="2200" spc="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spc="0" dirty="0">
                <a:latin typeface="Calibri"/>
                <a:cs typeface="Calibri"/>
              </a:rPr>
              <a:t>-</a:t>
            </a:r>
            <a:r>
              <a:rPr sz="2200" spc="-5" dirty="0">
                <a:latin typeface="Calibri"/>
                <a:cs typeface="Calibri"/>
              </a:rPr>
              <a:t>cu</a:t>
            </a:r>
            <a:r>
              <a:rPr sz="2200" spc="-15" dirty="0">
                <a:latin typeface="Calibri"/>
                <a:cs typeface="Calibri"/>
              </a:rPr>
              <a:t>b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mul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ip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ocess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tru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tu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45502" y="1223517"/>
            <a:ext cx="146558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  <a:tab pos="654050" algn="l"/>
              </a:tabLst>
            </a:pPr>
            <a:r>
              <a:rPr sz="2200" spc="-5" dirty="0">
                <a:latin typeface="Calibri"/>
                <a:cs typeface="Calibri"/>
              </a:rPr>
              <a:t>is	a	</a:t>
            </a:r>
            <a:r>
              <a:rPr sz="2200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oo</a:t>
            </a:r>
            <a:r>
              <a:rPr sz="2200" spc="-10" dirty="0">
                <a:latin typeface="Calibri"/>
                <a:cs typeface="Calibri"/>
              </a:rPr>
              <a:t>sely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1558797"/>
            <a:ext cx="8681720" cy="4712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coupled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5" dirty="0">
                <a:latin typeface="Calibri"/>
                <a:cs typeface="Calibri"/>
              </a:rPr>
              <a:t>composed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N = </a:t>
            </a:r>
            <a:r>
              <a:rPr sz="2200" dirty="0">
                <a:latin typeface="Calibri"/>
                <a:cs typeface="Calibri"/>
              </a:rPr>
              <a:t>2</a:t>
            </a:r>
            <a:r>
              <a:rPr sz="2175" baseline="24904" dirty="0">
                <a:latin typeface="Calibri"/>
                <a:cs typeface="Calibri"/>
              </a:rPr>
              <a:t>n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15" dirty="0">
                <a:latin typeface="Calibri"/>
                <a:cs typeface="Calibri"/>
              </a:rPr>
              <a:t>interconnected </a:t>
            </a:r>
            <a:r>
              <a:rPr sz="2200" spc="-5" dirty="0">
                <a:latin typeface="Calibri"/>
                <a:cs typeface="Calibri"/>
              </a:rPr>
              <a:t>in an n-  </a:t>
            </a:r>
            <a:r>
              <a:rPr sz="2200" spc="-10" dirty="0">
                <a:latin typeface="Calibri"/>
                <a:cs typeface="Calibri"/>
              </a:rPr>
              <a:t>dimensional </a:t>
            </a:r>
            <a:r>
              <a:rPr sz="2200" spc="-5" dirty="0">
                <a:latin typeface="Calibri"/>
                <a:cs typeface="Calibri"/>
              </a:rPr>
              <a:t>binary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cube.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Each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15" dirty="0">
                <a:latin typeface="Calibri"/>
                <a:cs typeface="Calibri"/>
              </a:rPr>
              <a:t>forms </a:t>
            </a:r>
            <a:r>
              <a:rPr sz="2200" spc="-5" dirty="0">
                <a:latin typeface="Calibri"/>
                <a:cs typeface="Calibri"/>
              </a:rPr>
              <a:t>a node of the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cube.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  <a:tab pos="1018540" algn="l"/>
                <a:tab pos="2261870" algn="l"/>
                <a:tab pos="2786380" algn="l"/>
                <a:tab pos="3574415" algn="l"/>
                <a:tab pos="5473700" algn="l"/>
                <a:tab pos="6235700" algn="l"/>
                <a:tab pos="6607809" algn="l"/>
                <a:tab pos="6889750" algn="l"/>
                <a:tab pos="7648575" algn="l"/>
              </a:tabLst>
            </a:pPr>
            <a:r>
              <a:rPr sz="2200" spc="-5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ach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oces</a:t>
            </a:r>
            <a:r>
              <a:rPr sz="2200" spc="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ha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di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ect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m</a:t>
            </a:r>
            <a:r>
              <a:rPr sz="2200" spc="-5" dirty="0">
                <a:latin typeface="Calibri"/>
                <a:cs typeface="Calibri"/>
              </a:rPr>
              <a:t>muni</a:t>
            </a:r>
            <a:r>
              <a:rPr sz="2200" spc="-45" dirty="0">
                <a:latin typeface="Calibri"/>
                <a:cs typeface="Calibri"/>
              </a:rPr>
              <a:t>c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ion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ths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other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ne</a:t>
            </a:r>
            <a:r>
              <a:rPr sz="2200" dirty="0">
                <a:latin typeface="Calibri"/>
                <a:cs typeface="Calibri"/>
              </a:rPr>
              <a:t>i</a:t>
            </a:r>
            <a:r>
              <a:rPr sz="2200" spc="-5" dirty="0">
                <a:latin typeface="Calibri"/>
                <a:cs typeface="Calibri"/>
              </a:rPr>
              <a:t>ghbor 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5" dirty="0">
                <a:latin typeface="Calibri"/>
                <a:cs typeface="Calibri"/>
              </a:rPr>
              <a:t>which </a:t>
            </a:r>
            <a:r>
              <a:rPr sz="2200" spc="-10" dirty="0">
                <a:latin typeface="Calibri"/>
                <a:cs typeface="Calibri"/>
              </a:rPr>
              <a:t>corresponds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edge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cube.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There are </a:t>
            </a:r>
            <a:r>
              <a:rPr sz="2200" dirty="0">
                <a:latin typeface="Calibri"/>
                <a:cs typeface="Calibri"/>
              </a:rPr>
              <a:t>2</a:t>
            </a:r>
            <a:r>
              <a:rPr sz="2175" baseline="24904" dirty="0">
                <a:latin typeface="Calibri"/>
                <a:cs typeface="Calibri"/>
              </a:rPr>
              <a:t>n  </a:t>
            </a:r>
            <a:r>
              <a:rPr sz="2200" spc="-10" dirty="0">
                <a:latin typeface="Calibri"/>
                <a:cs typeface="Calibri"/>
              </a:rPr>
              <a:t>distinct </a:t>
            </a:r>
            <a:r>
              <a:rPr sz="2200" spc="-5" dirty="0">
                <a:latin typeface="Calibri"/>
                <a:cs typeface="Calibri"/>
              </a:rPr>
              <a:t>n-bit binary </a:t>
            </a:r>
            <a:r>
              <a:rPr sz="2200" spc="-10" dirty="0">
                <a:latin typeface="Calibri"/>
                <a:cs typeface="Calibri"/>
              </a:rPr>
              <a:t>addresses that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be   </a:t>
            </a:r>
            <a:r>
              <a:rPr sz="2200" spc="2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assigned  </a:t>
            </a:r>
            <a:r>
              <a:rPr sz="2200" spc="-20" dirty="0">
                <a:latin typeface="Calibri"/>
                <a:cs typeface="Calibri"/>
              </a:rPr>
              <a:t>to  </a:t>
            </a:r>
            <a:r>
              <a:rPr sz="2200" spc="-5" dirty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processors.</a:t>
            </a:r>
            <a:endParaRPr sz="2200">
              <a:latin typeface="Calibri"/>
              <a:cs typeface="Calibri"/>
            </a:endParaRPr>
          </a:p>
          <a:p>
            <a:pPr marL="355600" marR="6985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Each </a:t>
            </a:r>
            <a:r>
              <a:rPr sz="2200" spc="-10" dirty="0">
                <a:latin typeface="Calibri"/>
                <a:cs typeface="Calibri"/>
              </a:rPr>
              <a:t>processor address </a:t>
            </a:r>
            <a:r>
              <a:rPr sz="2200" spc="-20" dirty="0">
                <a:latin typeface="Calibri"/>
                <a:cs typeface="Calibri"/>
              </a:rPr>
              <a:t>differs </a:t>
            </a:r>
            <a:r>
              <a:rPr sz="2200" spc="-10" dirty="0">
                <a:latin typeface="Calibri"/>
                <a:cs typeface="Calibri"/>
              </a:rPr>
              <a:t>from that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each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its n </a:t>
            </a:r>
            <a:r>
              <a:rPr sz="2200" spc="-10" dirty="0">
                <a:latin typeface="Calibri"/>
                <a:cs typeface="Calibri"/>
              </a:rPr>
              <a:t>neighbors </a:t>
            </a:r>
            <a:r>
              <a:rPr sz="2200" spc="-20" dirty="0">
                <a:latin typeface="Calibri"/>
                <a:cs typeface="Calibri"/>
              </a:rPr>
              <a:t>by  </a:t>
            </a:r>
            <a:r>
              <a:rPr sz="2200" spc="-15" dirty="0">
                <a:latin typeface="Calibri"/>
                <a:cs typeface="Calibri"/>
              </a:rPr>
              <a:t>exactly </a:t>
            </a:r>
            <a:r>
              <a:rPr sz="2200" spc="-5" dirty="0">
                <a:latin typeface="Calibri"/>
                <a:cs typeface="Calibri"/>
              </a:rPr>
              <a:t>one bit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position.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hypercube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structure</a:t>
            </a:r>
            <a:r>
              <a:rPr sz="2200" spc="14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for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spc="1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=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1,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2,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3</a:t>
            </a:r>
            <a:r>
              <a:rPr sz="2200" spc="1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represented</a:t>
            </a:r>
            <a:r>
              <a:rPr sz="2200" spc="1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as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figure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as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5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7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Once cube </a:t>
            </a:r>
            <a:r>
              <a:rPr sz="1800" spc="-10" dirty="0">
                <a:latin typeface="Calibri"/>
                <a:cs typeface="Calibri"/>
              </a:rPr>
              <a:t>structure </a:t>
            </a:r>
            <a:r>
              <a:rPr sz="1800" spc="-5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n = 1 and </a:t>
            </a:r>
            <a:r>
              <a:rPr sz="1800" spc="-5" dirty="0">
                <a:latin typeface="Calibri"/>
                <a:cs typeface="Calibri"/>
              </a:rPr>
              <a:t>2</a:t>
            </a:r>
            <a:r>
              <a:rPr sz="1800" spc="-7" baseline="25462" dirty="0">
                <a:latin typeface="Calibri"/>
                <a:cs typeface="Calibri"/>
              </a:rPr>
              <a:t>n</a:t>
            </a:r>
            <a:r>
              <a:rPr sz="1800" spc="172" baseline="25462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=2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30" dirty="0">
                <a:latin typeface="Calibri"/>
                <a:cs typeface="Calibri"/>
              </a:rPr>
              <a:t>Two </a:t>
            </a:r>
            <a:r>
              <a:rPr sz="1800" spc="-5" dirty="0">
                <a:latin typeface="Calibri"/>
                <a:cs typeface="Calibri"/>
              </a:rPr>
              <a:t>cube </a:t>
            </a:r>
            <a:r>
              <a:rPr sz="1800" spc="-10" dirty="0">
                <a:latin typeface="Calibri"/>
                <a:cs typeface="Calibri"/>
              </a:rPr>
              <a:t>structure </a:t>
            </a:r>
            <a:r>
              <a:rPr sz="1800" spc="-5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libri"/>
                <a:cs typeface="Calibri"/>
              </a:rPr>
              <a:t>n = 2 and </a:t>
            </a:r>
            <a:r>
              <a:rPr sz="1800" spc="-5" dirty="0">
                <a:latin typeface="Calibri"/>
                <a:cs typeface="Calibri"/>
              </a:rPr>
              <a:t>2</a:t>
            </a:r>
            <a:r>
              <a:rPr sz="1800" spc="-7" baseline="25462" dirty="0">
                <a:latin typeface="Calibri"/>
                <a:cs typeface="Calibri"/>
              </a:rPr>
              <a:t>n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670805" y="2023998"/>
            <a:ext cx="757555" cy="548005"/>
          </a:xfrm>
          <a:custGeom>
            <a:avLst/>
            <a:gdLst/>
            <a:ahLst/>
            <a:cxnLst/>
            <a:rect l="l" t="t" r="r" b="b"/>
            <a:pathLst>
              <a:path w="757554" h="548005">
                <a:moveTo>
                  <a:pt x="0" y="547624"/>
                </a:moveTo>
                <a:lnTo>
                  <a:pt x="757301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82309" y="2023998"/>
            <a:ext cx="745490" cy="548005"/>
          </a:xfrm>
          <a:custGeom>
            <a:avLst/>
            <a:gdLst/>
            <a:ahLst/>
            <a:cxnLst/>
            <a:rect l="l" t="t" r="r" b="b"/>
            <a:pathLst>
              <a:path w="745490" h="548005">
                <a:moveTo>
                  <a:pt x="0" y="547624"/>
                </a:moveTo>
                <a:lnTo>
                  <a:pt x="744982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82309" y="945641"/>
            <a:ext cx="745490" cy="548005"/>
          </a:xfrm>
          <a:custGeom>
            <a:avLst/>
            <a:gdLst/>
            <a:ahLst/>
            <a:cxnLst/>
            <a:rect l="l" t="t" r="r" b="b"/>
            <a:pathLst>
              <a:path w="745490" h="548005">
                <a:moveTo>
                  <a:pt x="0" y="547624"/>
                </a:moveTo>
                <a:lnTo>
                  <a:pt x="744982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70805" y="945641"/>
            <a:ext cx="757555" cy="548005"/>
          </a:xfrm>
          <a:custGeom>
            <a:avLst/>
            <a:gdLst/>
            <a:ahLst/>
            <a:cxnLst/>
            <a:rect l="l" t="t" r="r" b="b"/>
            <a:pathLst>
              <a:path w="757554" h="548005">
                <a:moveTo>
                  <a:pt x="0" y="547624"/>
                </a:moveTo>
                <a:lnTo>
                  <a:pt x="757301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94814" y="1328038"/>
            <a:ext cx="256540" cy="264795"/>
          </a:xfrm>
          <a:custGeom>
            <a:avLst/>
            <a:gdLst/>
            <a:ahLst/>
            <a:cxnLst/>
            <a:rect l="l" t="t" r="r" b="b"/>
            <a:pathLst>
              <a:path w="256539" h="264794">
                <a:moveTo>
                  <a:pt x="0" y="132334"/>
                </a:moveTo>
                <a:lnTo>
                  <a:pt x="10076" y="80795"/>
                </a:lnTo>
                <a:lnTo>
                  <a:pt x="37560" y="38735"/>
                </a:lnTo>
                <a:lnTo>
                  <a:pt x="78331" y="10390"/>
                </a:lnTo>
                <a:lnTo>
                  <a:pt x="128270" y="0"/>
                </a:lnTo>
                <a:lnTo>
                  <a:pt x="178208" y="10390"/>
                </a:lnTo>
                <a:lnTo>
                  <a:pt x="218979" y="38735"/>
                </a:lnTo>
                <a:lnTo>
                  <a:pt x="246463" y="80795"/>
                </a:lnTo>
                <a:lnTo>
                  <a:pt x="256540" y="132334"/>
                </a:lnTo>
                <a:lnTo>
                  <a:pt x="246463" y="183818"/>
                </a:lnTo>
                <a:lnTo>
                  <a:pt x="218979" y="225885"/>
                </a:lnTo>
                <a:lnTo>
                  <a:pt x="178208" y="254259"/>
                </a:lnTo>
                <a:lnTo>
                  <a:pt x="128270" y="264668"/>
                </a:lnTo>
                <a:lnTo>
                  <a:pt x="78331" y="254259"/>
                </a:lnTo>
                <a:lnTo>
                  <a:pt x="37560" y="225885"/>
                </a:lnTo>
                <a:lnTo>
                  <a:pt x="10076" y="183818"/>
                </a:lnTo>
                <a:lnTo>
                  <a:pt x="0" y="13233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4814" y="2406395"/>
            <a:ext cx="256540" cy="264795"/>
          </a:xfrm>
          <a:custGeom>
            <a:avLst/>
            <a:gdLst/>
            <a:ahLst/>
            <a:cxnLst/>
            <a:rect l="l" t="t" r="r" b="b"/>
            <a:pathLst>
              <a:path w="256539" h="264794">
                <a:moveTo>
                  <a:pt x="0" y="132333"/>
                </a:moveTo>
                <a:lnTo>
                  <a:pt x="10076" y="80795"/>
                </a:lnTo>
                <a:lnTo>
                  <a:pt x="37560" y="38734"/>
                </a:lnTo>
                <a:lnTo>
                  <a:pt x="78331" y="10390"/>
                </a:lnTo>
                <a:lnTo>
                  <a:pt x="128270" y="0"/>
                </a:lnTo>
                <a:lnTo>
                  <a:pt x="178208" y="10390"/>
                </a:lnTo>
                <a:lnTo>
                  <a:pt x="218979" y="38735"/>
                </a:lnTo>
                <a:lnTo>
                  <a:pt x="246463" y="80795"/>
                </a:lnTo>
                <a:lnTo>
                  <a:pt x="256540" y="132333"/>
                </a:lnTo>
                <a:lnTo>
                  <a:pt x="246463" y="183818"/>
                </a:lnTo>
                <a:lnTo>
                  <a:pt x="218979" y="225885"/>
                </a:lnTo>
                <a:lnTo>
                  <a:pt x="178208" y="254259"/>
                </a:lnTo>
                <a:lnTo>
                  <a:pt x="128270" y="264667"/>
                </a:lnTo>
                <a:lnTo>
                  <a:pt x="78331" y="254259"/>
                </a:lnTo>
                <a:lnTo>
                  <a:pt x="37560" y="225885"/>
                </a:lnTo>
                <a:lnTo>
                  <a:pt x="10076" y="183818"/>
                </a:lnTo>
                <a:lnTo>
                  <a:pt x="0" y="132333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97276" y="1328038"/>
            <a:ext cx="257810" cy="264795"/>
          </a:xfrm>
          <a:custGeom>
            <a:avLst/>
            <a:gdLst/>
            <a:ahLst/>
            <a:cxnLst/>
            <a:rect l="l" t="t" r="r" b="b"/>
            <a:pathLst>
              <a:path w="257810" h="264794">
                <a:moveTo>
                  <a:pt x="0" y="132334"/>
                </a:moveTo>
                <a:lnTo>
                  <a:pt x="10122" y="80795"/>
                </a:lnTo>
                <a:lnTo>
                  <a:pt x="37734" y="38735"/>
                </a:lnTo>
                <a:lnTo>
                  <a:pt x="78706" y="10390"/>
                </a:lnTo>
                <a:lnTo>
                  <a:pt x="128905" y="0"/>
                </a:lnTo>
                <a:lnTo>
                  <a:pt x="179103" y="10390"/>
                </a:lnTo>
                <a:lnTo>
                  <a:pt x="220075" y="38735"/>
                </a:lnTo>
                <a:lnTo>
                  <a:pt x="247687" y="80795"/>
                </a:lnTo>
                <a:lnTo>
                  <a:pt x="257810" y="132334"/>
                </a:lnTo>
                <a:lnTo>
                  <a:pt x="247687" y="183818"/>
                </a:lnTo>
                <a:lnTo>
                  <a:pt x="220075" y="225885"/>
                </a:lnTo>
                <a:lnTo>
                  <a:pt x="179103" y="254259"/>
                </a:lnTo>
                <a:lnTo>
                  <a:pt x="128905" y="264668"/>
                </a:lnTo>
                <a:lnTo>
                  <a:pt x="78706" y="254259"/>
                </a:lnTo>
                <a:lnTo>
                  <a:pt x="37734" y="225885"/>
                </a:lnTo>
                <a:lnTo>
                  <a:pt x="10122" y="183818"/>
                </a:lnTo>
                <a:lnTo>
                  <a:pt x="0" y="13233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97276" y="2406395"/>
            <a:ext cx="257810" cy="264795"/>
          </a:xfrm>
          <a:custGeom>
            <a:avLst/>
            <a:gdLst/>
            <a:ahLst/>
            <a:cxnLst/>
            <a:rect l="l" t="t" r="r" b="b"/>
            <a:pathLst>
              <a:path w="257810" h="264794">
                <a:moveTo>
                  <a:pt x="0" y="132333"/>
                </a:moveTo>
                <a:lnTo>
                  <a:pt x="10122" y="80795"/>
                </a:lnTo>
                <a:lnTo>
                  <a:pt x="37734" y="38734"/>
                </a:lnTo>
                <a:lnTo>
                  <a:pt x="78706" y="10390"/>
                </a:lnTo>
                <a:lnTo>
                  <a:pt x="128905" y="0"/>
                </a:lnTo>
                <a:lnTo>
                  <a:pt x="179103" y="10390"/>
                </a:lnTo>
                <a:lnTo>
                  <a:pt x="220075" y="38735"/>
                </a:lnTo>
                <a:lnTo>
                  <a:pt x="247687" y="80795"/>
                </a:lnTo>
                <a:lnTo>
                  <a:pt x="257810" y="132333"/>
                </a:lnTo>
                <a:lnTo>
                  <a:pt x="247687" y="183818"/>
                </a:lnTo>
                <a:lnTo>
                  <a:pt x="220075" y="225885"/>
                </a:lnTo>
                <a:lnTo>
                  <a:pt x="179103" y="254259"/>
                </a:lnTo>
                <a:lnTo>
                  <a:pt x="128905" y="264667"/>
                </a:lnTo>
                <a:lnTo>
                  <a:pt x="78706" y="254259"/>
                </a:lnTo>
                <a:lnTo>
                  <a:pt x="37734" y="225885"/>
                </a:lnTo>
                <a:lnTo>
                  <a:pt x="10122" y="183818"/>
                </a:lnTo>
                <a:lnTo>
                  <a:pt x="0" y="132333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08653" y="1328038"/>
            <a:ext cx="244475" cy="264795"/>
          </a:xfrm>
          <a:custGeom>
            <a:avLst/>
            <a:gdLst/>
            <a:ahLst/>
            <a:cxnLst/>
            <a:rect l="l" t="t" r="r" b="b"/>
            <a:pathLst>
              <a:path w="244475" h="264794">
                <a:moveTo>
                  <a:pt x="0" y="132334"/>
                </a:moveTo>
                <a:lnTo>
                  <a:pt x="9606" y="80795"/>
                </a:lnTo>
                <a:lnTo>
                  <a:pt x="35798" y="38735"/>
                </a:lnTo>
                <a:lnTo>
                  <a:pt x="74634" y="10390"/>
                </a:lnTo>
                <a:lnTo>
                  <a:pt x="122174" y="0"/>
                </a:lnTo>
                <a:lnTo>
                  <a:pt x="169713" y="10390"/>
                </a:lnTo>
                <a:lnTo>
                  <a:pt x="208549" y="38735"/>
                </a:lnTo>
                <a:lnTo>
                  <a:pt x="234741" y="80795"/>
                </a:lnTo>
                <a:lnTo>
                  <a:pt x="244348" y="132334"/>
                </a:lnTo>
                <a:lnTo>
                  <a:pt x="234741" y="183818"/>
                </a:lnTo>
                <a:lnTo>
                  <a:pt x="208549" y="225885"/>
                </a:lnTo>
                <a:lnTo>
                  <a:pt x="169713" y="254259"/>
                </a:lnTo>
                <a:lnTo>
                  <a:pt x="122174" y="264668"/>
                </a:lnTo>
                <a:lnTo>
                  <a:pt x="74634" y="254259"/>
                </a:lnTo>
                <a:lnTo>
                  <a:pt x="35798" y="225885"/>
                </a:lnTo>
                <a:lnTo>
                  <a:pt x="9606" y="183818"/>
                </a:lnTo>
                <a:lnTo>
                  <a:pt x="0" y="13233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37559" y="1591310"/>
            <a:ext cx="1905" cy="812800"/>
          </a:xfrm>
          <a:custGeom>
            <a:avLst/>
            <a:gdLst/>
            <a:ahLst/>
            <a:cxnLst/>
            <a:rect l="l" t="t" r="r" b="b"/>
            <a:pathLst>
              <a:path w="1904" h="812800">
                <a:moveTo>
                  <a:pt x="0" y="0"/>
                </a:moveTo>
                <a:lnTo>
                  <a:pt x="1396" y="812291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08653" y="2406395"/>
            <a:ext cx="244475" cy="264795"/>
          </a:xfrm>
          <a:custGeom>
            <a:avLst/>
            <a:gdLst/>
            <a:ahLst/>
            <a:cxnLst/>
            <a:rect l="l" t="t" r="r" b="b"/>
            <a:pathLst>
              <a:path w="244475" h="264794">
                <a:moveTo>
                  <a:pt x="0" y="132333"/>
                </a:moveTo>
                <a:lnTo>
                  <a:pt x="9606" y="80795"/>
                </a:lnTo>
                <a:lnTo>
                  <a:pt x="35798" y="38734"/>
                </a:lnTo>
                <a:lnTo>
                  <a:pt x="74634" y="10390"/>
                </a:lnTo>
                <a:lnTo>
                  <a:pt x="122174" y="0"/>
                </a:lnTo>
                <a:lnTo>
                  <a:pt x="169713" y="10390"/>
                </a:lnTo>
                <a:lnTo>
                  <a:pt x="208549" y="38735"/>
                </a:lnTo>
                <a:lnTo>
                  <a:pt x="234741" y="80795"/>
                </a:lnTo>
                <a:lnTo>
                  <a:pt x="244348" y="132333"/>
                </a:lnTo>
                <a:lnTo>
                  <a:pt x="234741" y="183818"/>
                </a:lnTo>
                <a:lnTo>
                  <a:pt x="208549" y="225885"/>
                </a:lnTo>
                <a:lnTo>
                  <a:pt x="169713" y="254259"/>
                </a:lnTo>
                <a:lnTo>
                  <a:pt x="122174" y="264667"/>
                </a:lnTo>
                <a:lnTo>
                  <a:pt x="74634" y="254259"/>
                </a:lnTo>
                <a:lnTo>
                  <a:pt x="35798" y="225885"/>
                </a:lnTo>
                <a:lnTo>
                  <a:pt x="9606" y="183818"/>
                </a:lnTo>
                <a:lnTo>
                  <a:pt x="0" y="132333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26182" y="1591310"/>
            <a:ext cx="1905" cy="816610"/>
          </a:xfrm>
          <a:custGeom>
            <a:avLst/>
            <a:gdLst/>
            <a:ahLst/>
            <a:cxnLst/>
            <a:rect l="l" t="t" r="r" b="b"/>
            <a:pathLst>
              <a:path w="1905" h="816610">
                <a:moveTo>
                  <a:pt x="0" y="0"/>
                </a:moveTo>
                <a:lnTo>
                  <a:pt x="1397" y="816482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35911" y="1599691"/>
            <a:ext cx="1905" cy="803910"/>
          </a:xfrm>
          <a:custGeom>
            <a:avLst/>
            <a:gdLst/>
            <a:ahLst/>
            <a:cxnLst/>
            <a:rect l="l" t="t" r="r" b="b"/>
            <a:pathLst>
              <a:path w="1905" h="803910">
                <a:moveTo>
                  <a:pt x="0" y="0"/>
                </a:moveTo>
                <a:lnTo>
                  <a:pt x="1396" y="80391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55086" y="1473708"/>
            <a:ext cx="852805" cy="1905"/>
          </a:xfrm>
          <a:custGeom>
            <a:avLst/>
            <a:gdLst/>
            <a:ahLst/>
            <a:cxnLst/>
            <a:rect l="l" t="t" r="r" b="b"/>
            <a:pathLst>
              <a:path w="852804" h="1905">
                <a:moveTo>
                  <a:pt x="0" y="0"/>
                </a:moveTo>
                <a:lnTo>
                  <a:pt x="852297" y="139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60548" y="2550541"/>
            <a:ext cx="847090" cy="1905"/>
          </a:xfrm>
          <a:custGeom>
            <a:avLst/>
            <a:gdLst/>
            <a:ahLst/>
            <a:cxnLst/>
            <a:rect l="l" t="t" r="r" b="b"/>
            <a:pathLst>
              <a:path w="847089" h="1905">
                <a:moveTo>
                  <a:pt x="0" y="0"/>
                </a:moveTo>
                <a:lnTo>
                  <a:pt x="846836" y="139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36440" y="1328038"/>
            <a:ext cx="245745" cy="264795"/>
          </a:xfrm>
          <a:custGeom>
            <a:avLst/>
            <a:gdLst/>
            <a:ahLst/>
            <a:cxnLst/>
            <a:rect l="l" t="t" r="r" b="b"/>
            <a:pathLst>
              <a:path w="245745" h="264794">
                <a:moveTo>
                  <a:pt x="122809" y="0"/>
                </a:moveTo>
                <a:lnTo>
                  <a:pt x="75009" y="10390"/>
                </a:lnTo>
                <a:lnTo>
                  <a:pt x="35972" y="38735"/>
                </a:lnTo>
                <a:lnTo>
                  <a:pt x="9651" y="80795"/>
                </a:lnTo>
                <a:lnTo>
                  <a:pt x="0" y="132334"/>
                </a:lnTo>
                <a:lnTo>
                  <a:pt x="9651" y="183818"/>
                </a:lnTo>
                <a:lnTo>
                  <a:pt x="35972" y="225885"/>
                </a:lnTo>
                <a:lnTo>
                  <a:pt x="75009" y="254259"/>
                </a:lnTo>
                <a:lnTo>
                  <a:pt x="122809" y="264668"/>
                </a:lnTo>
                <a:lnTo>
                  <a:pt x="170682" y="254259"/>
                </a:lnTo>
                <a:lnTo>
                  <a:pt x="209756" y="225885"/>
                </a:lnTo>
                <a:lnTo>
                  <a:pt x="236091" y="183818"/>
                </a:lnTo>
                <a:lnTo>
                  <a:pt x="245745" y="132334"/>
                </a:lnTo>
                <a:lnTo>
                  <a:pt x="236091" y="80795"/>
                </a:lnTo>
                <a:lnTo>
                  <a:pt x="209756" y="38735"/>
                </a:lnTo>
                <a:lnTo>
                  <a:pt x="170682" y="10390"/>
                </a:lnTo>
                <a:lnTo>
                  <a:pt x="1228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36440" y="1328038"/>
            <a:ext cx="245745" cy="264795"/>
          </a:xfrm>
          <a:custGeom>
            <a:avLst/>
            <a:gdLst/>
            <a:ahLst/>
            <a:cxnLst/>
            <a:rect l="l" t="t" r="r" b="b"/>
            <a:pathLst>
              <a:path w="245745" h="264794">
                <a:moveTo>
                  <a:pt x="0" y="132334"/>
                </a:moveTo>
                <a:lnTo>
                  <a:pt x="9651" y="80795"/>
                </a:lnTo>
                <a:lnTo>
                  <a:pt x="35972" y="38735"/>
                </a:lnTo>
                <a:lnTo>
                  <a:pt x="75009" y="10390"/>
                </a:lnTo>
                <a:lnTo>
                  <a:pt x="122809" y="0"/>
                </a:lnTo>
                <a:lnTo>
                  <a:pt x="170682" y="10390"/>
                </a:lnTo>
                <a:lnTo>
                  <a:pt x="209756" y="38735"/>
                </a:lnTo>
                <a:lnTo>
                  <a:pt x="236091" y="80795"/>
                </a:lnTo>
                <a:lnTo>
                  <a:pt x="245745" y="132334"/>
                </a:lnTo>
                <a:lnTo>
                  <a:pt x="236091" y="183818"/>
                </a:lnTo>
                <a:lnTo>
                  <a:pt x="209756" y="225885"/>
                </a:lnTo>
                <a:lnTo>
                  <a:pt x="170682" y="254259"/>
                </a:lnTo>
                <a:lnTo>
                  <a:pt x="122809" y="264668"/>
                </a:lnTo>
                <a:lnTo>
                  <a:pt x="75009" y="254259"/>
                </a:lnTo>
                <a:lnTo>
                  <a:pt x="35972" y="225885"/>
                </a:lnTo>
                <a:lnTo>
                  <a:pt x="9651" y="183818"/>
                </a:lnTo>
                <a:lnTo>
                  <a:pt x="0" y="13233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36440" y="2406395"/>
            <a:ext cx="245745" cy="264795"/>
          </a:xfrm>
          <a:custGeom>
            <a:avLst/>
            <a:gdLst/>
            <a:ahLst/>
            <a:cxnLst/>
            <a:rect l="l" t="t" r="r" b="b"/>
            <a:pathLst>
              <a:path w="245745" h="264794">
                <a:moveTo>
                  <a:pt x="122809" y="0"/>
                </a:moveTo>
                <a:lnTo>
                  <a:pt x="75009" y="10390"/>
                </a:lnTo>
                <a:lnTo>
                  <a:pt x="35972" y="38734"/>
                </a:lnTo>
                <a:lnTo>
                  <a:pt x="9651" y="80795"/>
                </a:lnTo>
                <a:lnTo>
                  <a:pt x="0" y="132333"/>
                </a:lnTo>
                <a:lnTo>
                  <a:pt x="9651" y="183818"/>
                </a:lnTo>
                <a:lnTo>
                  <a:pt x="35972" y="225885"/>
                </a:lnTo>
                <a:lnTo>
                  <a:pt x="75009" y="254259"/>
                </a:lnTo>
                <a:lnTo>
                  <a:pt x="122809" y="264667"/>
                </a:lnTo>
                <a:lnTo>
                  <a:pt x="170682" y="254259"/>
                </a:lnTo>
                <a:lnTo>
                  <a:pt x="209756" y="225885"/>
                </a:lnTo>
                <a:lnTo>
                  <a:pt x="236091" y="183818"/>
                </a:lnTo>
                <a:lnTo>
                  <a:pt x="245745" y="132333"/>
                </a:lnTo>
                <a:lnTo>
                  <a:pt x="236091" y="80795"/>
                </a:lnTo>
                <a:lnTo>
                  <a:pt x="209756" y="38735"/>
                </a:lnTo>
                <a:lnTo>
                  <a:pt x="170682" y="10390"/>
                </a:lnTo>
                <a:lnTo>
                  <a:pt x="1228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36440" y="2406395"/>
            <a:ext cx="245745" cy="264795"/>
          </a:xfrm>
          <a:custGeom>
            <a:avLst/>
            <a:gdLst/>
            <a:ahLst/>
            <a:cxnLst/>
            <a:rect l="l" t="t" r="r" b="b"/>
            <a:pathLst>
              <a:path w="245745" h="264794">
                <a:moveTo>
                  <a:pt x="0" y="132333"/>
                </a:moveTo>
                <a:lnTo>
                  <a:pt x="9651" y="80795"/>
                </a:lnTo>
                <a:lnTo>
                  <a:pt x="35972" y="38734"/>
                </a:lnTo>
                <a:lnTo>
                  <a:pt x="75009" y="10390"/>
                </a:lnTo>
                <a:lnTo>
                  <a:pt x="122809" y="0"/>
                </a:lnTo>
                <a:lnTo>
                  <a:pt x="170682" y="10390"/>
                </a:lnTo>
                <a:lnTo>
                  <a:pt x="209756" y="38735"/>
                </a:lnTo>
                <a:lnTo>
                  <a:pt x="236091" y="80795"/>
                </a:lnTo>
                <a:lnTo>
                  <a:pt x="245745" y="132333"/>
                </a:lnTo>
                <a:lnTo>
                  <a:pt x="236091" y="183818"/>
                </a:lnTo>
                <a:lnTo>
                  <a:pt x="209756" y="225885"/>
                </a:lnTo>
                <a:lnTo>
                  <a:pt x="170682" y="254259"/>
                </a:lnTo>
                <a:lnTo>
                  <a:pt x="122809" y="264667"/>
                </a:lnTo>
                <a:lnTo>
                  <a:pt x="75009" y="254259"/>
                </a:lnTo>
                <a:lnTo>
                  <a:pt x="35972" y="225885"/>
                </a:lnTo>
                <a:lnTo>
                  <a:pt x="9651" y="183818"/>
                </a:lnTo>
                <a:lnTo>
                  <a:pt x="0" y="132333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47944" y="1328038"/>
            <a:ext cx="244475" cy="264795"/>
          </a:xfrm>
          <a:custGeom>
            <a:avLst/>
            <a:gdLst/>
            <a:ahLst/>
            <a:cxnLst/>
            <a:rect l="l" t="t" r="r" b="b"/>
            <a:pathLst>
              <a:path w="244475" h="264794">
                <a:moveTo>
                  <a:pt x="122173" y="0"/>
                </a:moveTo>
                <a:lnTo>
                  <a:pt x="74580" y="10390"/>
                </a:lnTo>
                <a:lnTo>
                  <a:pt x="35750" y="38735"/>
                </a:lnTo>
                <a:lnTo>
                  <a:pt x="9588" y="80795"/>
                </a:lnTo>
                <a:lnTo>
                  <a:pt x="0" y="132334"/>
                </a:lnTo>
                <a:lnTo>
                  <a:pt x="9588" y="183818"/>
                </a:lnTo>
                <a:lnTo>
                  <a:pt x="35750" y="225885"/>
                </a:lnTo>
                <a:lnTo>
                  <a:pt x="74580" y="254259"/>
                </a:lnTo>
                <a:lnTo>
                  <a:pt x="122173" y="264668"/>
                </a:lnTo>
                <a:lnTo>
                  <a:pt x="169693" y="254259"/>
                </a:lnTo>
                <a:lnTo>
                  <a:pt x="208486" y="225885"/>
                </a:lnTo>
                <a:lnTo>
                  <a:pt x="234634" y="183818"/>
                </a:lnTo>
                <a:lnTo>
                  <a:pt x="244220" y="132334"/>
                </a:lnTo>
                <a:lnTo>
                  <a:pt x="234634" y="80795"/>
                </a:lnTo>
                <a:lnTo>
                  <a:pt x="208486" y="38735"/>
                </a:lnTo>
                <a:lnTo>
                  <a:pt x="169693" y="10390"/>
                </a:lnTo>
                <a:lnTo>
                  <a:pt x="1221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47944" y="1328038"/>
            <a:ext cx="244475" cy="264795"/>
          </a:xfrm>
          <a:custGeom>
            <a:avLst/>
            <a:gdLst/>
            <a:ahLst/>
            <a:cxnLst/>
            <a:rect l="l" t="t" r="r" b="b"/>
            <a:pathLst>
              <a:path w="244475" h="264794">
                <a:moveTo>
                  <a:pt x="0" y="132334"/>
                </a:moveTo>
                <a:lnTo>
                  <a:pt x="9588" y="80795"/>
                </a:lnTo>
                <a:lnTo>
                  <a:pt x="35750" y="38735"/>
                </a:lnTo>
                <a:lnTo>
                  <a:pt x="74580" y="10390"/>
                </a:lnTo>
                <a:lnTo>
                  <a:pt x="122173" y="0"/>
                </a:lnTo>
                <a:lnTo>
                  <a:pt x="169693" y="10390"/>
                </a:lnTo>
                <a:lnTo>
                  <a:pt x="208486" y="38735"/>
                </a:lnTo>
                <a:lnTo>
                  <a:pt x="234634" y="80795"/>
                </a:lnTo>
                <a:lnTo>
                  <a:pt x="244220" y="132334"/>
                </a:lnTo>
                <a:lnTo>
                  <a:pt x="234634" y="183818"/>
                </a:lnTo>
                <a:lnTo>
                  <a:pt x="208486" y="225885"/>
                </a:lnTo>
                <a:lnTo>
                  <a:pt x="169693" y="254259"/>
                </a:lnTo>
                <a:lnTo>
                  <a:pt x="122173" y="264668"/>
                </a:lnTo>
                <a:lnTo>
                  <a:pt x="74580" y="254259"/>
                </a:lnTo>
                <a:lnTo>
                  <a:pt x="35750" y="225885"/>
                </a:lnTo>
                <a:lnTo>
                  <a:pt x="9588" y="183818"/>
                </a:lnTo>
                <a:lnTo>
                  <a:pt x="0" y="13233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76848" y="1599691"/>
            <a:ext cx="1905" cy="822325"/>
          </a:xfrm>
          <a:custGeom>
            <a:avLst/>
            <a:gdLst/>
            <a:ahLst/>
            <a:cxnLst/>
            <a:rect l="l" t="t" r="r" b="b"/>
            <a:pathLst>
              <a:path w="1904" h="822325">
                <a:moveTo>
                  <a:pt x="0" y="0"/>
                </a:moveTo>
                <a:lnTo>
                  <a:pt x="1397" y="822071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47944" y="2406395"/>
            <a:ext cx="244475" cy="264795"/>
          </a:xfrm>
          <a:custGeom>
            <a:avLst/>
            <a:gdLst/>
            <a:ahLst/>
            <a:cxnLst/>
            <a:rect l="l" t="t" r="r" b="b"/>
            <a:pathLst>
              <a:path w="244475" h="264794">
                <a:moveTo>
                  <a:pt x="122173" y="0"/>
                </a:moveTo>
                <a:lnTo>
                  <a:pt x="74580" y="10390"/>
                </a:lnTo>
                <a:lnTo>
                  <a:pt x="35750" y="38734"/>
                </a:lnTo>
                <a:lnTo>
                  <a:pt x="9588" y="80795"/>
                </a:lnTo>
                <a:lnTo>
                  <a:pt x="0" y="132333"/>
                </a:lnTo>
                <a:lnTo>
                  <a:pt x="9588" y="183818"/>
                </a:lnTo>
                <a:lnTo>
                  <a:pt x="35750" y="225885"/>
                </a:lnTo>
                <a:lnTo>
                  <a:pt x="74580" y="254259"/>
                </a:lnTo>
                <a:lnTo>
                  <a:pt x="122173" y="264667"/>
                </a:lnTo>
                <a:lnTo>
                  <a:pt x="169693" y="254259"/>
                </a:lnTo>
                <a:lnTo>
                  <a:pt x="208486" y="225885"/>
                </a:lnTo>
                <a:lnTo>
                  <a:pt x="234634" y="183818"/>
                </a:lnTo>
                <a:lnTo>
                  <a:pt x="244220" y="132333"/>
                </a:lnTo>
                <a:lnTo>
                  <a:pt x="234634" y="80795"/>
                </a:lnTo>
                <a:lnTo>
                  <a:pt x="208486" y="38735"/>
                </a:lnTo>
                <a:lnTo>
                  <a:pt x="169693" y="10390"/>
                </a:lnTo>
                <a:lnTo>
                  <a:pt x="1221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47944" y="2406395"/>
            <a:ext cx="244475" cy="264795"/>
          </a:xfrm>
          <a:custGeom>
            <a:avLst/>
            <a:gdLst/>
            <a:ahLst/>
            <a:cxnLst/>
            <a:rect l="l" t="t" r="r" b="b"/>
            <a:pathLst>
              <a:path w="244475" h="264794">
                <a:moveTo>
                  <a:pt x="0" y="132333"/>
                </a:moveTo>
                <a:lnTo>
                  <a:pt x="9588" y="80795"/>
                </a:lnTo>
                <a:lnTo>
                  <a:pt x="35750" y="38734"/>
                </a:lnTo>
                <a:lnTo>
                  <a:pt x="74580" y="10390"/>
                </a:lnTo>
                <a:lnTo>
                  <a:pt x="122173" y="0"/>
                </a:lnTo>
                <a:lnTo>
                  <a:pt x="169693" y="10390"/>
                </a:lnTo>
                <a:lnTo>
                  <a:pt x="208486" y="38735"/>
                </a:lnTo>
                <a:lnTo>
                  <a:pt x="234634" y="80795"/>
                </a:lnTo>
                <a:lnTo>
                  <a:pt x="244220" y="132333"/>
                </a:lnTo>
                <a:lnTo>
                  <a:pt x="234634" y="183818"/>
                </a:lnTo>
                <a:lnTo>
                  <a:pt x="208486" y="225885"/>
                </a:lnTo>
                <a:lnTo>
                  <a:pt x="169693" y="254259"/>
                </a:lnTo>
                <a:lnTo>
                  <a:pt x="122173" y="264667"/>
                </a:lnTo>
                <a:lnTo>
                  <a:pt x="74580" y="254259"/>
                </a:lnTo>
                <a:lnTo>
                  <a:pt x="35750" y="225885"/>
                </a:lnTo>
                <a:lnTo>
                  <a:pt x="9588" y="183818"/>
                </a:lnTo>
                <a:lnTo>
                  <a:pt x="0" y="132333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65471" y="1591310"/>
            <a:ext cx="1270" cy="822325"/>
          </a:xfrm>
          <a:custGeom>
            <a:avLst/>
            <a:gdLst/>
            <a:ahLst/>
            <a:cxnLst/>
            <a:rect l="l" t="t" r="r" b="b"/>
            <a:pathLst>
              <a:path w="1270" h="822325">
                <a:moveTo>
                  <a:pt x="0" y="0"/>
                </a:moveTo>
                <a:lnTo>
                  <a:pt x="1269" y="82207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82184" y="1473708"/>
            <a:ext cx="868680" cy="1905"/>
          </a:xfrm>
          <a:custGeom>
            <a:avLst/>
            <a:gdLst/>
            <a:ahLst/>
            <a:cxnLst/>
            <a:rect l="l" t="t" r="r" b="b"/>
            <a:pathLst>
              <a:path w="868679" h="1905">
                <a:moveTo>
                  <a:pt x="0" y="0"/>
                </a:moveTo>
                <a:lnTo>
                  <a:pt x="868426" y="139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97044" y="2550541"/>
            <a:ext cx="845819" cy="1905"/>
          </a:xfrm>
          <a:custGeom>
            <a:avLst/>
            <a:gdLst/>
            <a:ahLst/>
            <a:cxnLst/>
            <a:rect l="l" t="t" r="r" b="b"/>
            <a:pathLst>
              <a:path w="845820" h="1905">
                <a:moveTo>
                  <a:pt x="0" y="0"/>
                </a:moveTo>
                <a:lnTo>
                  <a:pt x="845438" y="139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93740" y="833627"/>
            <a:ext cx="256540" cy="254000"/>
          </a:xfrm>
          <a:custGeom>
            <a:avLst/>
            <a:gdLst/>
            <a:ahLst/>
            <a:cxnLst/>
            <a:rect l="l" t="t" r="r" b="b"/>
            <a:pathLst>
              <a:path w="256539" h="254000">
                <a:moveTo>
                  <a:pt x="128270" y="0"/>
                </a:moveTo>
                <a:lnTo>
                  <a:pt x="78331" y="9963"/>
                </a:lnTo>
                <a:lnTo>
                  <a:pt x="37560" y="37131"/>
                </a:lnTo>
                <a:lnTo>
                  <a:pt x="10076" y="77420"/>
                </a:lnTo>
                <a:lnTo>
                  <a:pt x="0" y="126746"/>
                </a:lnTo>
                <a:lnTo>
                  <a:pt x="10076" y="176071"/>
                </a:lnTo>
                <a:lnTo>
                  <a:pt x="37560" y="216360"/>
                </a:lnTo>
                <a:lnTo>
                  <a:pt x="78331" y="243528"/>
                </a:lnTo>
                <a:lnTo>
                  <a:pt x="128270" y="253492"/>
                </a:lnTo>
                <a:lnTo>
                  <a:pt x="178135" y="243528"/>
                </a:lnTo>
                <a:lnTo>
                  <a:pt x="218868" y="216360"/>
                </a:lnTo>
                <a:lnTo>
                  <a:pt x="246338" y="176071"/>
                </a:lnTo>
                <a:lnTo>
                  <a:pt x="256412" y="126746"/>
                </a:lnTo>
                <a:lnTo>
                  <a:pt x="246338" y="77420"/>
                </a:lnTo>
                <a:lnTo>
                  <a:pt x="218868" y="37131"/>
                </a:lnTo>
                <a:lnTo>
                  <a:pt x="178135" y="9963"/>
                </a:lnTo>
                <a:lnTo>
                  <a:pt x="1282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93740" y="833627"/>
            <a:ext cx="256540" cy="254000"/>
          </a:xfrm>
          <a:custGeom>
            <a:avLst/>
            <a:gdLst/>
            <a:ahLst/>
            <a:cxnLst/>
            <a:rect l="l" t="t" r="r" b="b"/>
            <a:pathLst>
              <a:path w="256539" h="254000">
                <a:moveTo>
                  <a:pt x="0" y="126746"/>
                </a:moveTo>
                <a:lnTo>
                  <a:pt x="10076" y="77420"/>
                </a:lnTo>
                <a:lnTo>
                  <a:pt x="37560" y="37131"/>
                </a:lnTo>
                <a:lnTo>
                  <a:pt x="78331" y="9963"/>
                </a:lnTo>
                <a:lnTo>
                  <a:pt x="128270" y="0"/>
                </a:lnTo>
                <a:lnTo>
                  <a:pt x="178135" y="9963"/>
                </a:lnTo>
                <a:lnTo>
                  <a:pt x="218868" y="37131"/>
                </a:lnTo>
                <a:lnTo>
                  <a:pt x="246338" y="77420"/>
                </a:lnTo>
                <a:lnTo>
                  <a:pt x="256412" y="126746"/>
                </a:lnTo>
                <a:lnTo>
                  <a:pt x="246338" y="176071"/>
                </a:lnTo>
                <a:lnTo>
                  <a:pt x="218868" y="216360"/>
                </a:lnTo>
                <a:lnTo>
                  <a:pt x="178135" y="243528"/>
                </a:lnTo>
                <a:lnTo>
                  <a:pt x="128270" y="253492"/>
                </a:lnTo>
                <a:lnTo>
                  <a:pt x="78331" y="243528"/>
                </a:lnTo>
                <a:lnTo>
                  <a:pt x="37560" y="216360"/>
                </a:lnTo>
                <a:lnTo>
                  <a:pt x="10076" y="176071"/>
                </a:lnTo>
                <a:lnTo>
                  <a:pt x="0" y="126746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93740" y="1911985"/>
            <a:ext cx="256540" cy="254000"/>
          </a:xfrm>
          <a:custGeom>
            <a:avLst/>
            <a:gdLst/>
            <a:ahLst/>
            <a:cxnLst/>
            <a:rect l="l" t="t" r="r" b="b"/>
            <a:pathLst>
              <a:path w="256539" h="254000">
                <a:moveTo>
                  <a:pt x="128270" y="0"/>
                </a:moveTo>
                <a:lnTo>
                  <a:pt x="78331" y="9963"/>
                </a:lnTo>
                <a:lnTo>
                  <a:pt x="37560" y="37131"/>
                </a:lnTo>
                <a:lnTo>
                  <a:pt x="10076" y="77420"/>
                </a:lnTo>
                <a:lnTo>
                  <a:pt x="0" y="126745"/>
                </a:lnTo>
                <a:lnTo>
                  <a:pt x="10076" y="176071"/>
                </a:lnTo>
                <a:lnTo>
                  <a:pt x="37560" y="216360"/>
                </a:lnTo>
                <a:lnTo>
                  <a:pt x="78331" y="243528"/>
                </a:lnTo>
                <a:lnTo>
                  <a:pt x="128270" y="253491"/>
                </a:lnTo>
                <a:lnTo>
                  <a:pt x="178135" y="243528"/>
                </a:lnTo>
                <a:lnTo>
                  <a:pt x="218868" y="216360"/>
                </a:lnTo>
                <a:lnTo>
                  <a:pt x="246338" y="176071"/>
                </a:lnTo>
                <a:lnTo>
                  <a:pt x="256412" y="126745"/>
                </a:lnTo>
                <a:lnTo>
                  <a:pt x="246338" y="77420"/>
                </a:lnTo>
                <a:lnTo>
                  <a:pt x="218868" y="37131"/>
                </a:lnTo>
                <a:lnTo>
                  <a:pt x="178135" y="9963"/>
                </a:lnTo>
                <a:lnTo>
                  <a:pt x="1282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93740" y="1911985"/>
            <a:ext cx="256540" cy="254000"/>
          </a:xfrm>
          <a:custGeom>
            <a:avLst/>
            <a:gdLst/>
            <a:ahLst/>
            <a:cxnLst/>
            <a:rect l="l" t="t" r="r" b="b"/>
            <a:pathLst>
              <a:path w="256539" h="254000">
                <a:moveTo>
                  <a:pt x="0" y="126745"/>
                </a:moveTo>
                <a:lnTo>
                  <a:pt x="10076" y="77420"/>
                </a:lnTo>
                <a:lnTo>
                  <a:pt x="37560" y="37131"/>
                </a:lnTo>
                <a:lnTo>
                  <a:pt x="78331" y="9963"/>
                </a:lnTo>
                <a:lnTo>
                  <a:pt x="128270" y="0"/>
                </a:lnTo>
                <a:lnTo>
                  <a:pt x="178135" y="9963"/>
                </a:lnTo>
                <a:lnTo>
                  <a:pt x="218868" y="37131"/>
                </a:lnTo>
                <a:lnTo>
                  <a:pt x="246338" y="77420"/>
                </a:lnTo>
                <a:lnTo>
                  <a:pt x="256412" y="126745"/>
                </a:lnTo>
                <a:lnTo>
                  <a:pt x="246338" y="176071"/>
                </a:lnTo>
                <a:lnTo>
                  <a:pt x="218868" y="216360"/>
                </a:lnTo>
                <a:lnTo>
                  <a:pt x="178135" y="243528"/>
                </a:lnTo>
                <a:lnTo>
                  <a:pt x="128270" y="253491"/>
                </a:lnTo>
                <a:lnTo>
                  <a:pt x="78331" y="243528"/>
                </a:lnTo>
                <a:lnTo>
                  <a:pt x="37560" y="216360"/>
                </a:lnTo>
                <a:lnTo>
                  <a:pt x="10076" y="176071"/>
                </a:lnTo>
                <a:lnTo>
                  <a:pt x="0" y="12674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03847" y="833627"/>
            <a:ext cx="257810" cy="254000"/>
          </a:xfrm>
          <a:custGeom>
            <a:avLst/>
            <a:gdLst/>
            <a:ahLst/>
            <a:cxnLst/>
            <a:rect l="l" t="t" r="r" b="b"/>
            <a:pathLst>
              <a:path w="257809" h="254000">
                <a:moveTo>
                  <a:pt x="128904" y="0"/>
                </a:moveTo>
                <a:lnTo>
                  <a:pt x="78706" y="9963"/>
                </a:lnTo>
                <a:lnTo>
                  <a:pt x="37734" y="37131"/>
                </a:lnTo>
                <a:lnTo>
                  <a:pt x="10122" y="77420"/>
                </a:lnTo>
                <a:lnTo>
                  <a:pt x="0" y="126746"/>
                </a:lnTo>
                <a:lnTo>
                  <a:pt x="10122" y="176071"/>
                </a:lnTo>
                <a:lnTo>
                  <a:pt x="37734" y="216360"/>
                </a:lnTo>
                <a:lnTo>
                  <a:pt x="78706" y="243528"/>
                </a:lnTo>
                <a:lnTo>
                  <a:pt x="128904" y="253492"/>
                </a:lnTo>
                <a:lnTo>
                  <a:pt x="179050" y="243528"/>
                </a:lnTo>
                <a:lnTo>
                  <a:pt x="220027" y="216360"/>
                </a:lnTo>
                <a:lnTo>
                  <a:pt x="247669" y="176071"/>
                </a:lnTo>
                <a:lnTo>
                  <a:pt x="257809" y="126746"/>
                </a:lnTo>
                <a:lnTo>
                  <a:pt x="247669" y="77420"/>
                </a:lnTo>
                <a:lnTo>
                  <a:pt x="220027" y="37131"/>
                </a:lnTo>
                <a:lnTo>
                  <a:pt x="179050" y="9963"/>
                </a:lnTo>
                <a:lnTo>
                  <a:pt x="128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03847" y="833627"/>
            <a:ext cx="257810" cy="254000"/>
          </a:xfrm>
          <a:custGeom>
            <a:avLst/>
            <a:gdLst/>
            <a:ahLst/>
            <a:cxnLst/>
            <a:rect l="l" t="t" r="r" b="b"/>
            <a:pathLst>
              <a:path w="257809" h="254000">
                <a:moveTo>
                  <a:pt x="0" y="126746"/>
                </a:moveTo>
                <a:lnTo>
                  <a:pt x="10122" y="77420"/>
                </a:lnTo>
                <a:lnTo>
                  <a:pt x="37734" y="37131"/>
                </a:lnTo>
                <a:lnTo>
                  <a:pt x="78706" y="9963"/>
                </a:lnTo>
                <a:lnTo>
                  <a:pt x="128904" y="0"/>
                </a:lnTo>
                <a:lnTo>
                  <a:pt x="179050" y="9963"/>
                </a:lnTo>
                <a:lnTo>
                  <a:pt x="220027" y="37131"/>
                </a:lnTo>
                <a:lnTo>
                  <a:pt x="247669" y="77420"/>
                </a:lnTo>
                <a:lnTo>
                  <a:pt x="257809" y="126746"/>
                </a:lnTo>
                <a:lnTo>
                  <a:pt x="247669" y="176071"/>
                </a:lnTo>
                <a:lnTo>
                  <a:pt x="220027" y="216360"/>
                </a:lnTo>
                <a:lnTo>
                  <a:pt x="179050" y="243528"/>
                </a:lnTo>
                <a:lnTo>
                  <a:pt x="128904" y="253492"/>
                </a:lnTo>
                <a:lnTo>
                  <a:pt x="78706" y="243528"/>
                </a:lnTo>
                <a:lnTo>
                  <a:pt x="37734" y="216360"/>
                </a:lnTo>
                <a:lnTo>
                  <a:pt x="10122" y="176071"/>
                </a:lnTo>
                <a:lnTo>
                  <a:pt x="0" y="126746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32753" y="1087119"/>
            <a:ext cx="1270" cy="817880"/>
          </a:xfrm>
          <a:custGeom>
            <a:avLst/>
            <a:gdLst/>
            <a:ahLst/>
            <a:cxnLst/>
            <a:rect l="l" t="t" r="r" b="b"/>
            <a:pathLst>
              <a:path w="1270" h="817880">
                <a:moveTo>
                  <a:pt x="0" y="0"/>
                </a:moveTo>
                <a:lnTo>
                  <a:pt x="1270" y="817879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403847" y="1911985"/>
            <a:ext cx="257810" cy="254000"/>
          </a:xfrm>
          <a:custGeom>
            <a:avLst/>
            <a:gdLst/>
            <a:ahLst/>
            <a:cxnLst/>
            <a:rect l="l" t="t" r="r" b="b"/>
            <a:pathLst>
              <a:path w="257809" h="254000">
                <a:moveTo>
                  <a:pt x="128904" y="0"/>
                </a:moveTo>
                <a:lnTo>
                  <a:pt x="78706" y="9963"/>
                </a:lnTo>
                <a:lnTo>
                  <a:pt x="37734" y="37131"/>
                </a:lnTo>
                <a:lnTo>
                  <a:pt x="10122" y="77420"/>
                </a:lnTo>
                <a:lnTo>
                  <a:pt x="0" y="126745"/>
                </a:lnTo>
                <a:lnTo>
                  <a:pt x="10122" y="176071"/>
                </a:lnTo>
                <a:lnTo>
                  <a:pt x="37734" y="216360"/>
                </a:lnTo>
                <a:lnTo>
                  <a:pt x="78706" y="243528"/>
                </a:lnTo>
                <a:lnTo>
                  <a:pt x="128904" y="253491"/>
                </a:lnTo>
                <a:lnTo>
                  <a:pt x="179050" y="243528"/>
                </a:lnTo>
                <a:lnTo>
                  <a:pt x="220027" y="216360"/>
                </a:lnTo>
                <a:lnTo>
                  <a:pt x="247669" y="176071"/>
                </a:lnTo>
                <a:lnTo>
                  <a:pt x="257809" y="126745"/>
                </a:lnTo>
                <a:lnTo>
                  <a:pt x="247669" y="77420"/>
                </a:lnTo>
                <a:lnTo>
                  <a:pt x="220027" y="37131"/>
                </a:lnTo>
                <a:lnTo>
                  <a:pt x="179050" y="9963"/>
                </a:lnTo>
                <a:lnTo>
                  <a:pt x="128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03847" y="1911985"/>
            <a:ext cx="257810" cy="254000"/>
          </a:xfrm>
          <a:custGeom>
            <a:avLst/>
            <a:gdLst/>
            <a:ahLst/>
            <a:cxnLst/>
            <a:rect l="l" t="t" r="r" b="b"/>
            <a:pathLst>
              <a:path w="257809" h="254000">
                <a:moveTo>
                  <a:pt x="0" y="126745"/>
                </a:moveTo>
                <a:lnTo>
                  <a:pt x="10122" y="77420"/>
                </a:lnTo>
                <a:lnTo>
                  <a:pt x="37734" y="37131"/>
                </a:lnTo>
                <a:lnTo>
                  <a:pt x="78706" y="9963"/>
                </a:lnTo>
                <a:lnTo>
                  <a:pt x="128904" y="0"/>
                </a:lnTo>
                <a:lnTo>
                  <a:pt x="179050" y="9963"/>
                </a:lnTo>
                <a:lnTo>
                  <a:pt x="220027" y="37131"/>
                </a:lnTo>
                <a:lnTo>
                  <a:pt x="247669" y="77420"/>
                </a:lnTo>
                <a:lnTo>
                  <a:pt x="257809" y="126745"/>
                </a:lnTo>
                <a:lnTo>
                  <a:pt x="247669" y="176071"/>
                </a:lnTo>
                <a:lnTo>
                  <a:pt x="220027" y="216360"/>
                </a:lnTo>
                <a:lnTo>
                  <a:pt x="179050" y="243528"/>
                </a:lnTo>
                <a:lnTo>
                  <a:pt x="128904" y="253491"/>
                </a:lnTo>
                <a:lnTo>
                  <a:pt x="78706" y="243528"/>
                </a:lnTo>
                <a:lnTo>
                  <a:pt x="37734" y="216360"/>
                </a:lnTo>
                <a:lnTo>
                  <a:pt x="10122" y="176071"/>
                </a:lnTo>
                <a:lnTo>
                  <a:pt x="0" y="12674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34838" y="1082928"/>
            <a:ext cx="1905" cy="830580"/>
          </a:xfrm>
          <a:custGeom>
            <a:avLst/>
            <a:gdLst/>
            <a:ahLst/>
            <a:cxnLst/>
            <a:rect l="l" t="t" r="r" b="b"/>
            <a:pathLst>
              <a:path w="1904" h="830580">
                <a:moveTo>
                  <a:pt x="0" y="0"/>
                </a:moveTo>
                <a:lnTo>
                  <a:pt x="1397" y="83045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55615" y="965327"/>
            <a:ext cx="852805" cy="1905"/>
          </a:xfrm>
          <a:custGeom>
            <a:avLst/>
            <a:gdLst/>
            <a:ahLst/>
            <a:cxnLst/>
            <a:rect l="l" t="t" r="r" b="b"/>
            <a:pathLst>
              <a:path w="852804" h="1905">
                <a:moveTo>
                  <a:pt x="0" y="0"/>
                </a:moveTo>
                <a:lnTo>
                  <a:pt x="852297" y="139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561076" y="2043683"/>
            <a:ext cx="837565" cy="1905"/>
          </a:xfrm>
          <a:custGeom>
            <a:avLst/>
            <a:gdLst/>
            <a:ahLst/>
            <a:cxnLst/>
            <a:rect l="l" t="t" r="r" b="b"/>
            <a:pathLst>
              <a:path w="837564" h="1905">
                <a:moveTo>
                  <a:pt x="0" y="0"/>
                </a:moveTo>
                <a:lnTo>
                  <a:pt x="837311" y="139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2695">
              <a:lnSpc>
                <a:spcPct val="100000"/>
              </a:lnSpc>
              <a:tabLst>
                <a:tab pos="2694305" algn="l"/>
                <a:tab pos="4768215" algn="l"/>
              </a:tabLst>
            </a:pPr>
            <a:r>
              <a:rPr spc="-5" dirty="0"/>
              <a:t>One-cube	</a:t>
            </a:r>
            <a:r>
              <a:rPr spc="-15" dirty="0"/>
              <a:t>Two-cube	</a:t>
            </a:r>
            <a:r>
              <a:rPr spc="-5" dirty="0"/>
              <a:t>Three-cube</a:t>
            </a:r>
          </a:p>
          <a:p>
            <a:pPr marL="356235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b="0" spc="-5" dirty="0">
                <a:latin typeface="Calibri"/>
                <a:cs typeface="Calibri"/>
              </a:rPr>
              <a:t>A </a:t>
            </a:r>
            <a:r>
              <a:rPr sz="2200" b="0" spc="-15" dirty="0">
                <a:latin typeface="Calibri"/>
                <a:cs typeface="Calibri"/>
              </a:rPr>
              <a:t>two </a:t>
            </a:r>
            <a:r>
              <a:rPr sz="2200" b="0" spc="-5" dirty="0">
                <a:latin typeface="Calibri"/>
                <a:cs typeface="Calibri"/>
              </a:rPr>
              <a:t>cube </a:t>
            </a:r>
            <a:r>
              <a:rPr sz="2200" b="0" spc="-10" dirty="0">
                <a:latin typeface="Calibri"/>
                <a:cs typeface="Calibri"/>
              </a:rPr>
              <a:t>structure has </a:t>
            </a:r>
            <a:r>
              <a:rPr sz="2200" b="0" spc="-20" dirty="0">
                <a:latin typeface="Calibri"/>
                <a:cs typeface="Calibri"/>
              </a:rPr>
              <a:t>four </a:t>
            </a:r>
            <a:r>
              <a:rPr sz="2200" b="0" spc="-10" dirty="0">
                <a:latin typeface="Calibri"/>
                <a:cs typeface="Calibri"/>
              </a:rPr>
              <a:t>nodes </a:t>
            </a:r>
            <a:r>
              <a:rPr sz="2200" b="0" spc="-15" dirty="0">
                <a:latin typeface="Calibri"/>
                <a:cs typeface="Calibri"/>
              </a:rPr>
              <a:t>interconnected </a:t>
            </a:r>
            <a:r>
              <a:rPr sz="2200" b="0" spc="-5" dirty="0">
                <a:latin typeface="Calibri"/>
                <a:cs typeface="Calibri"/>
              </a:rPr>
              <a:t>as a</a:t>
            </a:r>
            <a:r>
              <a:rPr sz="2200" b="0" spc="17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square.</a:t>
            </a:r>
            <a:endParaRPr sz="2200">
              <a:latin typeface="Calibri"/>
              <a:cs typeface="Calibri"/>
            </a:endParaRPr>
          </a:p>
          <a:p>
            <a:pPr marL="356235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b="0" spc="-5" dirty="0">
                <a:latin typeface="Calibri"/>
                <a:cs typeface="Calibri"/>
              </a:rPr>
              <a:t>A </a:t>
            </a:r>
            <a:r>
              <a:rPr sz="2200" b="0" spc="-10" dirty="0">
                <a:latin typeface="Calibri"/>
                <a:cs typeface="Calibri"/>
              </a:rPr>
              <a:t>three </a:t>
            </a:r>
            <a:r>
              <a:rPr sz="2200" b="0" spc="-5" dirty="0">
                <a:latin typeface="Calibri"/>
                <a:cs typeface="Calibri"/>
              </a:rPr>
              <a:t>cube </a:t>
            </a:r>
            <a:r>
              <a:rPr sz="2200" b="0" spc="-10" dirty="0">
                <a:latin typeface="Calibri"/>
                <a:cs typeface="Calibri"/>
              </a:rPr>
              <a:t>structure </a:t>
            </a:r>
            <a:r>
              <a:rPr sz="2200" b="0" spc="-5" dirty="0">
                <a:latin typeface="Calibri"/>
                <a:cs typeface="Calibri"/>
              </a:rPr>
              <a:t>has </a:t>
            </a:r>
            <a:r>
              <a:rPr sz="2200" b="0" spc="-10" dirty="0">
                <a:latin typeface="Calibri"/>
                <a:cs typeface="Calibri"/>
              </a:rPr>
              <a:t>eight </a:t>
            </a:r>
            <a:r>
              <a:rPr sz="2200" b="0" spc="-5" dirty="0">
                <a:latin typeface="Calibri"/>
                <a:cs typeface="Calibri"/>
              </a:rPr>
              <a:t>nodes </a:t>
            </a:r>
            <a:r>
              <a:rPr sz="2200" b="0" spc="-15" dirty="0">
                <a:latin typeface="Calibri"/>
                <a:cs typeface="Calibri"/>
              </a:rPr>
              <a:t>interconnected </a:t>
            </a:r>
            <a:r>
              <a:rPr sz="2200" b="0" spc="-5" dirty="0">
                <a:latin typeface="Calibri"/>
                <a:cs typeface="Calibri"/>
              </a:rPr>
              <a:t>as a</a:t>
            </a:r>
            <a:r>
              <a:rPr sz="2200" b="0" spc="80" dirty="0">
                <a:latin typeface="Calibri"/>
                <a:cs typeface="Calibri"/>
              </a:rPr>
              <a:t> </a:t>
            </a:r>
            <a:r>
              <a:rPr sz="2200" b="0" spc="-5" dirty="0">
                <a:latin typeface="Calibri"/>
                <a:cs typeface="Calibri"/>
              </a:rPr>
              <a:t>cube.</a:t>
            </a:r>
            <a:endParaRPr sz="2200">
              <a:latin typeface="Calibri"/>
              <a:cs typeface="Calibri"/>
            </a:endParaRPr>
          </a:p>
          <a:p>
            <a:pPr marL="356235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b="0" spc="-5" dirty="0">
                <a:latin typeface="Calibri"/>
                <a:cs typeface="Calibri"/>
              </a:rPr>
              <a:t>An n cube </a:t>
            </a:r>
            <a:r>
              <a:rPr sz="2200" b="0" spc="-10" dirty="0">
                <a:latin typeface="Calibri"/>
                <a:cs typeface="Calibri"/>
              </a:rPr>
              <a:t>structure has </a:t>
            </a:r>
            <a:r>
              <a:rPr sz="2200" b="0" dirty="0">
                <a:latin typeface="Calibri"/>
                <a:cs typeface="Calibri"/>
              </a:rPr>
              <a:t>2</a:t>
            </a:r>
            <a:r>
              <a:rPr sz="2175" b="0" baseline="24904" dirty="0">
                <a:latin typeface="Calibri"/>
                <a:cs typeface="Calibri"/>
              </a:rPr>
              <a:t>n  </a:t>
            </a:r>
            <a:r>
              <a:rPr sz="2200" b="0" spc="-10" dirty="0">
                <a:latin typeface="Calibri"/>
                <a:cs typeface="Calibri"/>
              </a:rPr>
              <a:t>nodes </a:t>
            </a:r>
            <a:r>
              <a:rPr sz="2200" b="0" spc="-5" dirty="0">
                <a:latin typeface="Calibri"/>
                <a:cs typeface="Calibri"/>
              </a:rPr>
              <a:t>with a </a:t>
            </a:r>
            <a:r>
              <a:rPr sz="2200" b="0" spc="-10" dirty="0">
                <a:latin typeface="Calibri"/>
                <a:cs typeface="Calibri"/>
              </a:rPr>
              <a:t>processor </a:t>
            </a:r>
            <a:r>
              <a:rPr sz="2200" b="0" spc="-5" dirty="0">
                <a:latin typeface="Calibri"/>
                <a:cs typeface="Calibri"/>
              </a:rPr>
              <a:t>residing in each</a:t>
            </a:r>
            <a:r>
              <a:rPr sz="2200" b="0" spc="-55" dirty="0">
                <a:latin typeface="Calibri"/>
                <a:cs typeface="Calibri"/>
              </a:rPr>
              <a:t> </a:t>
            </a:r>
            <a:r>
              <a:rPr sz="2200" b="0" spc="-5" dirty="0">
                <a:latin typeface="Calibri"/>
                <a:cs typeface="Calibri"/>
              </a:rPr>
              <a:t>node.</a:t>
            </a:r>
            <a:endParaRPr sz="2200">
              <a:latin typeface="Calibri"/>
              <a:cs typeface="Calibri"/>
            </a:endParaRPr>
          </a:p>
          <a:p>
            <a:pPr marL="356235" marR="5715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  <a:tab pos="2005330" algn="l"/>
                <a:tab pos="4015740" algn="l"/>
                <a:tab pos="4858385" algn="l"/>
                <a:tab pos="7698105" algn="l"/>
              </a:tabLst>
            </a:pPr>
            <a:r>
              <a:rPr sz="2200" b="0" i="1" spc="-20" dirty="0">
                <a:latin typeface="Calibri"/>
                <a:cs typeface="Calibri"/>
              </a:rPr>
              <a:t>Each </a:t>
            </a:r>
            <a:r>
              <a:rPr sz="2200" b="0" i="1" spc="30" dirty="0">
                <a:latin typeface="Calibri"/>
                <a:cs typeface="Calibri"/>
              </a:rPr>
              <a:t> </a:t>
            </a:r>
            <a:r>
              <a:rPr sz="2200" b="0" i="1" spc="-10" dirty="0">
                <a:latin typeface="Calibri"/>
                <a:cs typeface="Calibri"/>
              </a:rPr>
              <a:t>node </a:t>
            </a:r>
            <a:r>
              <a:rPr sz="2200" b="0" i="1" spc="15" dirty="0">
                <a:latin typeface="Calibri"/>
                <a:cs typeface="Calibri"/>
              </a:rPr>
              <a:t> </a:t>
            </a:r>
            <a:r>
              <a:rPr sz="2200" b="0" i="1" spc="-5" dirty="0">
                <a:latin typeface="Calibri"/>
                <a:cs typeface="Calibri"/>
              </a:rPr>
              <a:t>is	</a:t>
            </a:r>
            <a:r>
              <a:rPr sz="2200" b="0" i="1" spc="-10" dirty="0">
                <a:latin typeface="Calibri"/>
                <a:cs typeface="Calibri"/>
              </a:rPr>
              <a:t>assigned </a:t>
            </a:r>
            <a:r>
              <a:rPr sz="2200" b="0" i="1" spc="15" dirty="0">
                <a:latin typeface="Calibri"/>
                <a:cs typeface="Calibri"/>
              </a:rPr>
              <a:t> </a:t>
            </a:r>
            <a:r>
              <a:rPr sz="2200" b="0" i="1" spc="-5" dirty="0">
                <a:latin typeface="Calibri"/>
                <a:cs typeface="Calibri"/>
              </a:rPr>
              <a:t>with </a:t>
            </a:r>
            <a:r>
              <a:rPr sz="2200" b="0" i="1" spc="10" dirty="0">
                <a:latin typeface="Calibri"/>
                <a:cs typeface="Calibri"/>
              </a:rPr>
              <a:t> </a:t>
            </a:r>
            <a:r>
              <a:rPr sz="2200" b="0" i="1" spc="-5" dirty="0">
                <a:latin typeface="Calibri"/>
                <a:cs typeface="Calibri"/>
              </a:rPr>
              <a:t>a	binary	</a:t>
            </a:r>
            <a:r>
              <a:rPr sz="2200" b="0" i="1" spc="-10" dirty="0">
                <a:latin typeface="Calibri"/>
                <a:cs typeface="Calibri"/>
              </a:rPr>
              <a:t>address  </a:t>
            </a:r>
            <a:r>
              <a:rPr sz="2200" b="0" i="1" spc="-5" dirty="0">
                <a:latin typeface="Calibri"/>
                <a:cs typeface="Calibri"/>
              </a:rPr>
              <a:t>in  </a:t>
            </a:r>
            <a:r>
              <a:rPr sz="2200" b="0" i="1" spc="-10" dirty="0">
                <a:latin typeface="Calibri"/>
                <a:cs typeface="Calibri"/>
              </a:rPr>
              <a:t>such </a:t>
            </a:r>
            <a:r>
              <a:rPr sz="2200" b="0" i="1" spc="65" dirty="0">
                <a:latin typeface="Calibri"/>
                <a:cs typeface="Calibri"/>
              </a:rPr>
              <a:t> </a:t>
            </a:r>
            <a:r>
              <a:rPr sz="2200" b="0" i="1" spc="-5" dirty="0">
                <a:latin typeface="Calibri"/>
                <a:cs typeface="Calibri"/>
              </a:rPr>
              <a:t>a </a:t>
            </a:r>
            <a:r>
              <a:rPr sz="2200" b="0" i="1" spc="15" dirty="0">
                <a:latin typeface="Calibri"/>
                <a:cs typeface="Calibri"/>
              </a:rPr>
              <a:t> </a:t>
            </a:r>
            <a:r>
              <a:rPr sz="2200" b="0" i="1" spc="-5" dirty="0">
                <a:latin typeface="Calibri"/>
                <a:cs typeface="Calibri"/>
              </a:rPr>
              <a:t>way	that</a:t>
            </a:r>
            <a:r>
              <a:rPr sz="2200" b="0" i="1" spc="409" dirty="0">
                <a:latin typeface="Calibri"/>
                <a:cs typeface="Calibri"/>
              </a:rPr>
              <a:t> </a:t>
            </a:r>
            <a:r>
              <a:rPr sz="2200" b="0" i="1" spc="-5" dirty="0">
                <a:latin typeface="Calibri"/>
                <a:cs typeface="Calibri"/>
              </a:rPr>
              <a:t>the  </a:t>
            </a:r>
            <a:r>
              <a:rPr sz="2200" b="0" i="1" spc="-10" dirty="0">
                <a:latin typeface="Calibri"/>
                <a:cs typeface="Calibri"/>
              </a:rPr>
              <a:t>address </a:t>
            </a:r>
            <a:r>
              <a:rPr sz="2200" b="0" i="1" spc="-5" dirty="0">
                <a:latin typeface="Calibri"/>
                <a:cs typeface="Calibri"/>
              </a:rPr>
              <a:t>of two </a:t>
            </a:r>
            <a:r>
              <a:rPr sz="2200" b="0" i="1" spc="-10" dirty="0">
                <a:latin typeface="Calibri"/>
                <a:cs typeface="Calibri"/>
              </a:rPr>
              <a:t>neighbors differ </a:t>
            </a:r>
            <a:r>
              <a:rPr sz="2200" b="0" i="1" spc="-5" dirty="0">
                <a:latin typeface="Calibri"/>
                <a:cs typeface="Calibri"/>
              </a:rPr>
              <a:t>in </a:t>
            </a:r>
            <a:r>
              <a:rPr sz="2200" b="0" i="1" spc="-25" dirty="0">
                <a:latin typeface="Calibri"/>
                <a:cs typeface="Calibri"/>
              </a:rPr>
              <a:t>exactly </a:t>
            </a:r>
            <a:r>
              <a:rPr sz="2200" b="0" i="1" spc="-10" dirty="0">
                <a:latin typeface="Calibri"/>
                <a:cs typeface="Calibri"/>
              </a:rPr>
              <a:t>one </a:t>
            </a:r>
            <a:r>
              <a:rPr sz="2200" b="0" i="1" spc="-5" dirty="0">
                <a:latin typeface="Calibri"/>
                <a:cs typeface="Calibri"/>
              </a:rPr>
              <a:t>bit</a:t>
            </a:r>
            <a:r>
              <a:rPr sz="2200" b="0" i="1" spc="114" dirty="0">
                <a:latin typeface="Calibri"/>
                <a:cs typeface="Calibri"/>
              </a:rPr>
              <a:t> </a:t>
            </a:r>
            <a:r>
              <a:rPr sz="2200" b="0" i="1" spc="-10" dirty="0">
                <a:latin typeface="Calibri"/>
                <a:cs typeface="Calibri"/>
              </a:rPr>
              <a:t>position.</a:t>
            </a:r>
            <a:endParaRPr sz="2200">
              <a:latin typeface="Calibri"/>
              <a:cs typeface="Calibri"/>
            </a:endParaRPr>
          </a:p>
          <a:p>
            <a:pPr marL="356235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b="0" spc="-15" dirty="0">
                <a:latin typeface="Calibri"/>
                <a:cs typeface="Calibri"/>
              </a:rPr>
              <a:t>For</a:t>
            </a:r>
            <a:r>
              <a:rPr sz="2200" b="0" spc="-80" dirty="0">
                <a:latin typeface="Calibri"/>
                <a:cs typeface="Calibri"/>
              </a:rPr>
              <a:t> </a:t>
            </a:r>
            <a:r>
              <a:rPr sz="2200" b="0" spc="-15" dirty="0">
                <a:latin typeface="Calibri"/>
                <a:cs typeface="Calibri"/>
              </a:rPr>
              <a:t>example:</a:t>
            </a:r>
            <a:endParaRPr sz="2200">
              <a:latin typeface="Calibri"/>
              <a:cs typeface="Calibri"/>
            </a:endParaRPr>
          </a:p>
          <a:p>
            <a:pPr marL="756920" marR="5080" lvl="1" indent="-286385">
              <a:lnSpc>
                <a:spcPct val="100000"/>
              </a:lnSpc>
              <a:spcBef>
                <a:spcPts val="445"/>
              </a:spcBef>
              <a:buFont typeface="Arial"/>
              <a:buChar char="–"/>
              <a:tabLst>
                <a:tab pos="756920" algn="l"/>
                <a:tab pos="757555" algn="l"/>
              </a:tabLst>
            </a:pPr>
            <a:r>
              <a:rPr sz="1800" spc="-10" dirty="0">
                <a:latin typeface="Calibri"/>
                <a:cs typeface="Calibri"/>
              </a:rPr>
              <a:t>Three </a:t>
            </a:r>
            <a:r>
              <a:rPr sz="1800" spc="-5" dirty="0">
                <a:latin typeface="Calibri"/>
                <a:cs typeface="Calibri"/>
              </a:rPr>
              <a:t>neighbors 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node </a:t>
            </a:r>
            <a:r>
              <a:rPr sz="1800" dirty="0">
                <a:latin typeface="Calibri"/>
                <a:cs typeface="Calibri"/>
              </a:rPr>
              <a:t>with </a:t>
            </a:r>
            <a:r>
              <a:rPr sz="1800" spc="-5" dirty="0">
                <a:latin typeface="Calibri"/>
                <a:cs typeface="Calibri"/>
              </a:rPr>
              <a:t>address 100 in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three-cube </a:t>
            </a:r>
            <a:r>
              <a:rPr sz="1800" spc="-10" dirty="0">
                <a:latin typeface="Calibri"/>
                <a:cs typeface="Calibri"/>
              </a:rPr>
              <a:t>structure are </a:t>
            </a:r>
            <a:r>
              <a:rPr sz="1800" dirty="0">
                <a:latin typeface="Calibri"/>
                <a:cs typeface="Calibri"/>
              </a:rPr>
              <a:t>000,  </a:t>
            </a:r>
            <a:r>
              <a:rPr sz="1800" spc="-5" dirty="0">
                <a:latin typeface="Calibri"/>
                <a:cs typeface="Calibri"/>
              </a:rPr>
              <a:t>110,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101.</a:t>
            </a:r>
            <a:endParaRPr sz="1800">
              <a:latin typeface="Calibri"/>
              <a:cs typeface="Calibri"/>
            </a:endParaRPr>
          </a:p>
          <a:p>
            <a:pPr marL="756920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  <a:tab pos="757555" algn="l"/>
              </a:tabLst>
            </a:pPr>
            <a:r>
              <a:rPr sz="1800" spc="-10" dirty="0">
                <a:latin typeface="Calibri"/>
                <a:cs typeface="Calibri"/>
              </a:rPr>
              <a:t>Each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these </a:t>
            </a:r>
            <a:r>
              <a:rPr sz="1800" spc="-5" dirty="0">
                <a:latin typeface="Calibri"/>
                <a:cs typeface="Calibri"/>
              </a:rPr>
              <a:t>binary </a:t>
            </a:r>
            <a:r>
              <a:rPr sz="1800" spc="-10" dirty="0">
                <a:latin typeface="Calibri"/>
                <a:cs typeface="Calibri"/>
              </a:rPr>
              <a:t>numbers </a:t>
            </a:r>
            <a:r>
              <a:rPr sz="1800" spc="-20" dirty="0">
                <a:latin typeface="Calibri"/>
                <a:cs typeface="Calibri"/>
              </a:rPr>
              <a:t>differs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address 100 by one bit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value.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37609" y="1370710"/>
            <a:ext cx="18796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65" dirty="0">
                <a:latin typeface="Arial"/>
                <a:cs typeface="Arial"/>
              </a:rPr>
              <a:t>1</a:t>
            </a:r>
            <a:r>
              <a:rPr sz="1200" b="1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29916" y="1374902"/>
            <a:ext cx="19621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74063" y="135140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71269" y="2429764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30551" y="2453640"/>
            <a:ext cx="19621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32657" y="2442336"/>
            <a:ext cx="19621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90084" y="1146809"/>
            <a:ext cx="3225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010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18961" y="1405890"/>
            <a:ext cx="31369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5" dirty="0">
                <a:latin typeface="Arial"/>
                <a:cs typeface="Arial"/>
              </a:rPr>
              <a:t>1</a:t>
            </a:r>
            <a:r>
              <a:rPr sz="1400" b="1" dirty="0"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58510" y="627126"/>
            <a:ext cx="31369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0</a:t>
            </a:r>
            <a:r>
              <a:rPr sz="1400" b="1" spc="-75" dirty="0">
                <a:latin typeface="Arial"/>
                <a:cs typeface="Arial"/>
              </a:rPr>
              <a:t>1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593840" y="663447"/>
            <a:ext cx="29527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5" dirty="0">
                <a:latin typeface="Arial"/>
                <a:cs typeface="Arial"/>
              </a:rPr>
              <a:t>111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80707" y="1942338"/>
            <a:ext cx="3225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101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08294" y="2484373"/>
            <a:ext cx="3225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441441" y="2107565"/>
            <a:ext cx="3225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001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779009" y="2579751"/>
            <a:ext cx="3225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000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0">
              <a:lnSpc>
                <a:spcPct val="100000"/>
              </a:lnSpc>
            </a:pPr>
            <a:r>
              <a:rPr sz="3600" spc="-15" dirty="0"/>
              <a:t>Interprocessor</a:t>
            </a:r>
            <a:r>
              <a:rPr sz="3600" spc="-90" dirty="0"/>
              <a:t> </a:t>
            </a:r>
            <a:r>
              <a:rPr sz="3600" spc="-10" dirty="0"/>
              <a:t>Arbitration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2990" cy="583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CPU </a:t>
            </a:r>
            <a:r>
              <a:rPr sz="2200" spc="-15" dirty="0">
                <a:latin typeface="Calibri"/>
                <a:cs typeface="Calibri"/>
              </a:rPr>
              <a:t>contains </a:t>
            </a:r>
            <a:r>
              <a:rPr sz="2200" spc="-5" dirty="0">
                <a:latin typeface="Calibri"/>
                <a:cs typeface="Calibri"/>
              </a:rPr>
              <a:t>a no.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internal buses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5" dirty="0">
                <a:latin typeface="Calibri"/>
                <a:cs typeface="Calibri"/>
              </a:rPr>
              <a:t>transferring </a:t>
            </a:r>
            <a:r>
              <a:rPr sz="2200" spc="-10" dirty="0">
                <a:latin typeface="Calibri"/>
                <a:cs typeface="Calibri"/>
              </a:rPr>
              <a:t>information between  processor </a:t>
            </a:r>
            <a:r>
              <a:rPr sz="2200" spc="-15" dirty="0">
                <a:latin typeface="Calibri"/>
                <a:cs typeface="Calibri"/>
              </a:rPr>
              <a:t>registers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ALU.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10" dirty="0">
                <a:latin typeface="Calibri"/>
                <a:cs typeface="Calibri"/>
              </a:rPr>
              <a:t>bus consists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lines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5" dirty="0">
                <a:latin typeface="Calibri"/>
                <a:cs typeface="Calibri"/>
              </a:rPr>
              <a:t>transferring data, </a:t>
            </a:r>
            <a:r>
              <a:rPr sz="2200" spc="-10" dirty="0">
                <a:latin typeface="Calibri"/>
                <a:cs typeface="Calibri"/>
              </a:rPr>
              <a:t>address, </a:t>
            </a:r>
            <a:r>
              <a:rPr sz="2200" spc="-5" dirty="0">
                <a:latin typeface="Calibri"/>
                <a:cs typeface="Calibri"/>
              </a:rPr>
              <a:t>and  </a:t>
            </a:r>
            <a:r>
              <a:rPr sz="2200" spc="-10" dirty="0">
                <a:latin typeface="Calibri"/>
                <a:cs typeface="Calibri"/>
              </a:rPr>
              <a:t>read/write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information.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An  I/O  bus  </a:t>
            </a:r>
            <a:r>
              <a:rPr sz="2200" dirty="0">
                <a:latin typeface="Calibri"/>
                <a:cs typeface="Calibri"/>
              </a:rPr>
              <a:t>is </a:t>
            </a:r>
            <a:r>
              <a:rPr sz="2200" spc="-5" dirty="0">
                <a:latin typeface="Calibri"/>
                <a:cs typeface="Calibri"/>
              </a:rPr>
              <a:t>used  </a:t>
            </a:r>
            <a:r>
              <a:rPr sz="2200" spc="-20" dirty="0">
                <a:latin typeface="Calibri"/>
                <a:cs typeface="Calibri"/>
              </a:rPr>
              <a:t>to  transfer  </a:t>
            </a:r>
            <a:r>
              <a:rPr sz="2200" spc="-10" dirty="0">
                <a:latin typeface="Calibri"/>
                <a:cs typeface="Calibri"/>
              </a:rPr>
              <a:t>information  </a:t>
            </a:r>
            <a:r>
              <a:rPr sz="2200" spc="-5" dirty="0">
                <a:latin typeface="Calibri"/>
                <a:cs typeface="Calibri"/>
              </a:rPr>
              <a:t>and  </a:t>
            </a:r>
            <a:r>
              <a:rPr sz="2200" spc="-15" dirty="0">
                <a:latin typeface="Calibri"/>
                <a:cs typeface="Calibri"/>
              </a:rPr>
              <a:t>from  </a:t>
            </a:r>
            <a:r>
              <a:rPr sz="2200" spc="-5" dirty="0">
                <a:latin typeface="Calibri"/>
                <a:cs typeface="Calibri"/>
              </a:rPr>
              <a:t>input and</a:t>
            </a:r>
            <a:r>
              <a:rPr sz="2200" spc="-1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output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devices.</a:t>
            </a:r>
            <a:endParaRPr sz="2200">
              <a:latin typeface="Calibri"/>
              <a:cs typeface="Calibri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bus that connects </a:t>
            </a:r>
            <a:r>
              <a:rPr sz="2200" spc="-5" dirty="0">
                <a:latin typeface="Calibri"/>
                <a:cs typeface="Calibri"/>
              </a:rPr>
              <a:t>major </a:t>
            </a:r>
            <a:r>
              <a:rPr sz="2200" spc="-10" dirty="0">
                <a:latin typeface="Calibri"/>
                <a:cs typeface="Calibri"/>
              </a:rPr>
              <a:t>components </a:t>
            </a:r>
            <a:r>
              <a:rPr sz="2200" spc="-5" dirty="0">
                <a:latin typeface="Calibri"/>
                <a:cs typeface="Calibri"/>
              </a:rPr>
              <a:t>in a multiprocessor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such 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30" dirty="0">
                <a:latin typeface="Calibri"/>
                <a:cs typeface="Calibri"/>
              </a:rPr>
              <a:t>CPU’s </a:t>
            </a:r>
            <a:r>
              <a:rPr sz="2200" spc="-5" dirty="0">
                <a:latin typeface="Calibri"/>
                <a:cs typeface="Calibri"/>
              </a:rPr>
              <a:t>, </a:t>
            </a:r>
            <a:r>
              <a:rPr sz="2200" spc="-20" dirty="0">
                <a:latin typeface="Calibri"/>
                <a:cs typeface="Calibri"/>
              </a:rPr>
              <a:t>IOP’s </a:t>
            </a:r>
            <a:r>
              <a:rPr sz="2200" spc="-5" dirty="0">
                <a:latin typeface="Calibri"/>
                <a:cs typeface="Calibri"/>
              </a:rPr>
              <a:t>and memory is </a:t>
            </a:r>
            <a:r>
              <a:rPr sz="2200" spc="-10" dirty="0">
                <a:latin typeface="Calibri"/>
                <a:cs typeface="Calibri"/>
              </a:rPr>
              <a:t>called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25" dirty="0">
                <a:latin typeface="Calibri"/>
                <a:cs typeface="Calibri"/>
              </a:rPr>
              <a:t>system</a:t>
            </a:r>
            <a:r>
              <a:rPr sz="2200" spc="1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bus.</a:t>
            </a:r>
            <a:endParaRPr sz="2200">
              <a:latin typeface="Calibri"/>
              <a:cs typeface="Calibri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5" dirty="0">
                <a:latin typeface="Calibri"/>
                <a:cs typeface="Calibri"/>
              </a:rPr>
              <a:t>in a </a:t>
            </a: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10" dirty="0">
                <a:latin typeface="Calibri"/>
                <a:cs typeface="Calibri"/>
              </a:rPr>
              <a:t>multiprocessor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request  </a:t>
            </a:r>
            <a:r>
              <a:rPr sz="2200" spc="-5" dirty="0">
                <a:latin typeface="Calibri"/>
                <a:cs typeface="Calibri"/>
              </a:rPr>
              <a:t>access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common </a:t>
            </a:r>
            <a:r>
              <a:rPr sz="2200" dirty="0">
                <a:latin typeface="Calibri"/>
                <a:cs typeface="Calibri"/>
              </a:rPr>
              <a:t>memory or </a:t>
            </a:r>
            <a:r>
              <a:rPr sz="2200" spc="-5" dirty="0">
                <a:latin typeface="Calibri"/>
                <a:cs typeface="Calibri"/>
              </a:rPr>
              <a:t>other common </a:t>
            </a:r>
            <a:r>
              <a:rPr sz="2200" spc="-10" dirty="0">
                <a:latin typeface="Calibri"/>
                <a:cs typeface="Calibri"/>
              </a:rPr>
              <a:t>resources through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25" dirty="0">
                <a:latin typeface="Calibri"/>
                <a:cs typeface="Calibri"/>
              </a:rPr>
              <a:t>system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If another processor is </a:t>
            </a:r>
            <a:r>
              <a:rPr sz="2200" spc="-15" dirty="0">
                <a:latin typeface="Calibri"/>
                <a:cs typeface="Calibri"/>
              </a:rPr>
              <a:t>currently </a:t>
            </a:r>
            <a:r>
              <a:rPr sz="2200" spc="-5" dirty="0">
                <a:latin typeface="Calibri"/>
                <a:cs typeface="Calibri"/>
              </a:rPr>
              <a:t>utilizing the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bus, requesting  processor must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wait.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Arbitration must </a:t>
            </a:r>
            <a:r>
              <a:rPr sz="2200" spc="-5" dirty="0">
                <a:latin typeface="Calibri"/>
                <a:cs typeface="Calibri"/>
              </a:rPr>
              <a:t>then be </a:t>
            </a:r>
            <a:r>
              <a:rPr sz="2200" spc="-10" dirty="0">
                <a:latin typeface="Calibri"/>
                <a:cs typeface="Calibri"/>
              </a:rPr>
              <a:t>performed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resolve </a:t>
            </a:r>
            <a:r>
              <a:rPr sz="2200" spc="-5" dirty="0">
                <a:latin typeface="Calibri"/>
                <a:cs typeface="Calibri"/>
              </a:rPr>
              <a:t>this</a:t>
            </a:r>
            <a:r>
              <a:rPr sz="2200" spc="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problem.</a:t>
            </a:r>
            <a:endParaRPr sz="22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Arbitration </a:t>
            </a:r>
            <a:r>
              <a:rPr sz="2200" spc="-5" dirty="0">
                <a:latin typeface="Calibri"/>
                <a:cs typeface="Calibri"/>
              </a:rPr>
              <a:t>logic </a:t>
            </a:r>
            <a:r>
              <a:rPr sz="2200" spc="-10" dirty="0">
                <a:latin typeface="Calibri"/>
                <a:cs typeface="Calibri"/>
              </a:rPr>
              <a:t>would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part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5" dirty="0">
                <a:latin typeface="Calibri"/>
                <a:cs typeface="Calibri"/>
              </a:rPr>
              <a:t>bus </a:t>
            </a:r>
            <a:r>
              <a:rPr sz="2200" spc="-15" dirty="0">
                <a:latin typeface="Calibri"/>
                <a:cs typeface="Calibri"/>
              </a:rPr>
              <a:t>controller </a:t>
            </a:r>
            <a:r>
              <a:rPr sz="2200" spc="-10" dirty="0">
                <a:latin typeface="Calibri"/>
                <a:cs typeface="Calibri"/>
              </a:rPr>
              <a:t>placed  between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local bus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25" dirty="0">
                <a:latin typeface="Calibri"/>
                <a:cs typeface="Calibri"/>
              </a:rPr>
              <a:t>system</a:t>
            </a:r>
            <a:r>
              <a:rPr sz="2200" spc="6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0">
              <a:lnSpc>
                <a:spcPct val="100000"/>
              </a:lnSpc>
            </a:pPr>
            <a:r>
              <a:rPr sz="3600" spc="-15" dirty="0"/>
              <a:t>Interprocessor</a:t>
            </a:r>
            <a:r>
              <a:rPr sz="3600" spc="-90" dirty="0"/>
              <a:t> </a:t>
            </a:r>
            <a:r>
              <a:rPr sz="3600" spc="-10" dirty="0"/>
              <a:t>Arbitration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88161"/>
            <a:ext cx="8684260" cy="549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b="1" spc="-20" dirty="0">
                <a:latin typeface="Calibri"/>
                <a:cs typeface="Calibri"/>
              </a:rPr>
              <a:t>System</a:t>
            </a:r>
            <a:r>
              <a:rPr sz="2400" b="1" spc="-10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Bus</a:t>
            </a:r>
            <a:endParaRPr sz="24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bus consists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approximately </a:t>
            </a:r>
            <a:r>
              <a:rPr sz="2200" dirty="0">
                <a:latin typeface="Calibri"/>
                <a:cs typeface="Calibri"/>
              </a:rPr>
              <a:t>100 </a:t>
            </a:r>
            <a:r>
              <a:rPr sz="2200" spc="-10" dirty="0">
                <a:latin typeface="Calibri"/>
                <a:cs typeface="Calibri"/>
              </a:rPr>
              <a:t>signal </a:t>
            </a:r>
            <a:r>
              <a:rPr sz="2200" spc="-5" dirty="0">
                <a:latin typeface="Calibri"/>
                <a:cs typeface="Calibri"/>
              </a:rPr>
              <a:t>lines which </a:t>
            </a:r>
            <a:r>
              <a:rPr sz="2200" spc="-10" dirty="0">
                <a:latin typeface="Calibri"/>
                <a:cs typeface="Calibri"/>
              </a:rPr>
              <a:t>are divided 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three </a:t>
            </a:r>
            <a:r>
              <a:rPr sz="2200" spc="-5" dirty="0">
                <a:latin typeface="Calibri"/>
                <a:cs typeface="Calibri"/>
              </a:rPr>
              <a:t>functional </a:t>
            </a:r>
            <a:r>
              <a:rPr sz="2200" spc="-15" dirty="0">
                <a:latin typeface="Calibri"/>
                <a:cs typeface="Calibri"/>
              </a:rPr>
              <a:t>groups Data, </a:t>
            </a:r>
            <a:r>
              <a:rPr sz="2200" spc="-10" dirty="0">
                <a:latin typeface="Calibri"/>
                <a:cs typeface="Calibri"/>
              </a:rPr>
              <a:t>Address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Control </a:t>
            </a:r>
            <a:r>
              <a:rPr sz="2200" spc="-5" dirty="0">
                <a:latin typeface="Calibri"/>
                <a:cs typeface="Calibri"/>
              </a:rPr>
              <a:t>(in </a:t>
            </a:r>
            <a:r>
              <a:rPr sz="2200" spc="-10" dirty="0">
                <a:latin typeface="Calibri"/>
                <a:cs typeface="Calibri"/>
              </a:rPr>
              <a:t>addition  there are </a:t>
            </a:r>
            <a:r>
              <a:rPr sz="2200" spc="-15" dirty="0">
                <a:latin typeface="Calibri"/>
                <a:cs typeface="Calibri"/>
              </a:rPr>
              <a:t>power </a:t>
            </a:r>
            <a:r>
              <a:rPr sz="2200" spc="-5" dirty="0">
                <a:latin typeface="Calibri"/>
                <a:cs typeface="Calibri"/>
              </a:rPr>
              <a:t>distribution lines </a:t>
            </a:r>
            <a:r>
              <a:rPr sz="2200" spc="-10" dirty="0">
                <a:latin typeface="Calibri"/>
                <a:cs typeface="Calibri"/>
              </a:rPr>
              <a:t>that supply power between  components)</a:t>
            </a:r>
            <a:endParaRPr sz="2200">
              <a:latin typeface="Calibri"/>
              <a:cs typeface="Calibri"/>
            </a:endParaRPr>
          </a:p>
          <a:p>
            <a:pPr marL="413384" marR="6985" lvl="1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14020" algn="l"/>
              </a:tabLst>
            </a:pPr>
            <a:r>
              <a:rPr sz="2200" b="1" spc="-15" dirty="0">
                <a:latin typeface="Calibri"/>
                <a:cs typeface="Calibri"/>
              </a:rPr>
              <a:t>For example </a:t>
            </a:r>
            <a:r>
              <a:rPr sz="2200" spc="-5" dirty="0">
                <a:latin typeface="Calibri"/>
                <a:cs typeface="Calibri"/>
              </a:rPr>
              <a:t>the IEEE </a:t>
            </a:r>
            <a:r>
              <a:rPr sz="2200" spc="-15" dirty="0">
                <a:latin typeface="Calibri"/>
                <a:cs typeface="Calibri"/>
              </a:rPr>
              <a:t>standard </a:t>
            </a:r>
            <a:r>
              <a:rPr sz="2200" spc="-5" dirty="0">
                <a:latin typeface="Calibri"/>
                <a:cs typeface="Calibri"/>
              </a:rPr>
              <a:t>796 multibus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has </a:t>
            </a:r>
            <a:r>
              <a:rPr sz="2200" spc="-5" dirty="0">
                <a:latin typeface="Calibri"/>
                <a:cs typeface="Calibri"/>
              </a:rPr>
              <a:t>16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5" dirty="0">
                <a:latin typeface="Calibri"/>
                <a:cs typeface="Calibri"/>
              </a:rPr>
              <a:t>lines, 24  </a:t>
            </a:r>
            <a:r>
              <a:rPr sz="2200" spc="-10" dirty="0">
                <a:latin typeface="Calibri"/>
                <a:cs typeface="Calibri"/>
              </a:rPr>
              <a:t>address </a:t>
            </a:r>
            <a:r>
              <a:rPr sz="2200" spc="-5" dirty="0">
                <a:latin typeface="Calibri"/>
                <a:cs typeface="Calibri"/>
              </a:rPr>
              <a:t>lines, 26 </a:t>
            </a:r>
            <a:r>
              <a:rPr sz="2200" spc="-20" dirty="0">
                <a:latin typeface="Calibri"/>
                <a:cs typeface="Calibri"/>
              </a:rPr>
              <a:t>control </a:t>
            </a:r>
            <a:r>
              <a:rPr sz="2200" spc="-5" dirty="0">
                <a:latin typeface="Calibri"/>
                <a:cs typeface="Calibri"/>
              </a:rPr>
              <a:t>lines, and 20 </a:t>
            </a:r>
            <a:r>
              <a:rPr sz="2200" spc="-15" dirty="0">
                <a:latin typeface="Calibri"/>
                <a:cs typeface="Calibri"/>
              </a:rPr>
              <a:t>power </a:t>
            </a:r>
            <a:r>
              <a:rPr sz="2200" spc="-5" dirty="0">
                <a:latin typeface="Calibri"/>
                <a:cs typeface="Calibri"/>
              </a:rPr>
              <a:t>lines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total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86</a:t>
            </a:r>
            <a:r>
              <a:rPr sz="2200" spc="2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lines.</a:t>
            </a:r>
            <a:endParaRPr sz="2200">
              <a:latin typeface="Calibri"/>
              <a:cs typeface="Calibri"/>
            </a:endParaRPr>
          </a:p>
          <a:p>
            <a:pPr marL="413384" lvl="1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2200" spc="-20" dirty="0">
                <a:latin typeface="Calibri"/>
                <a:cs typeface="Calibri"/>
              </a:rPr>
              <a:t>Data transfers </a:t>
            </a:r>
            <a:r>
              <a:rPr sz="2200" spc="-15" dirty="0">
                <a:latin typeface="Calibri"/>
                <a:cs typeface="Calibri"/>
              </a:rPr>
              <a:t>over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25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bus </a:t>
            </a:r>
            <a:r>
              <a:rPr sz="2200" spc="-20" dirty="0">
                <a:latin typeface="Calibri"/>
                <a:cs typeface="Calibri"/>
              </a:rPr>
              <a:t>may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15" dirty="0">
                <a:latin typeface="Calibri"/>
                <a:cs typeface="Calibri"/>
              </a:rPr>
              <a:t>synchronous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2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asynchronous</a:t>
            </a:r>
            <a:endParaRPr sz="2200">
              <a:latin typeface="Calibri"/>
              <a:cs typeface="Calibri"/>
            </a:endParaRPr>
          </a:p>
          <a:p>
            <a:pPr marL="413384" lvl="1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2200" spc="-5" dirty="0">
                <a:latin typeface="Calibri"/>
                <a:cs typeface="Calibri"/>
              </a:rPr>
              <a:t>In  </a:t>
            </a:r>
            <a:r>
              <a:rPr sz="2200" spc="-15" dirty="0">
                <a:latin typeface="Calibri"/>
                <a:cs typeface="Calibri"/>
              </a:rPr>
              <a:t>synchronous  </a:t>
            </a:r>
            <a:r>
              <a:rPr sz="2200" spc="-5" dirty="0">
                <a:latin typeface="Calibri"/>
                <a:cs typeface="Calibri"/>
              </a:rPr>
              <a:t>bus  each  </a:t>
            </a:r>
            <a:r>
              <a:rPr sz="2200" spc="-20" dirty="0">
                <a:latin typeface="Calibri"/>
                <a:cs typeface="Calibri"/>
              </a:rPr>
              <a:t>data  </a:t>
            </a:r>
            <a:r>
              <a:rPr sz="2200" spc="-10" dirty="0">
                <a:latin typeface="Calibri"/>
                <a:cs typeface="Calibri"/>
              </a:rPr>
              <a:t>item  </a:t>
            </a:r>
            <a:r>
              <a:rPr sz="2200" spc="-5" dirty="0">
                <a:latin typeface="Calibri"/>
                <a:cs typeface="Calibri"/>
              </a:rPr>
              <a:t>is  </a:t>
            </a:r>
            <a:r>
              <a:rPr sz="2200" spc="-20" dirty="0">
                <a:latin typeface="Calibri"/>
                <a:cs typeface="Calibri"/>
              </a:rPr>
              <a:t>transferred  </a:t>
            </a:r>
            <a:r>
              <a:rPr sz="2200" spc="-5" dirty="0">
                <a:latin typeface="Calibri"/>
                <a:cs typeface="Calibri"/>
              </a:rPr>
              <a:t>during  a  time</a:t>
            </a:r>
            <a:r>
              <a:rPr sz="2200" spc="2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slice</a:t>
            </a:r>
            <a:endParaRPr sz="2200">
              <a:latin typeface="Calibri"/>
              <a:cs typeface="Calibri"/>
            </a:endParaRPr>
          </a:p>
          <a:p>
            <a:pPr marL="413384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know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advance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both source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destination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units.</a:t>
            </a:r>
            <a:endParaRPr sz="2200">
              <a:latin typeface="Calibri"/>
              <a:cs typeface="Calibri"/>
            </a:endParaRPr>
          </a:p>
          <a:p>
            <a:pPr marL="413384" marR="5080" lvl="1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14020" algn="l"/>
              </a:tabLst>
            </a:pPr>
            <a:r>
              <a:rPr sz="2200" spc="-15" dirty="0">
                <a:latin typeface="Calibri"/>
                <a:cs typeface="Calibri"/>
              </a:rPr>
              <a:t>Synchronization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achieved by driving both units from </a:t>
            </a:r>
            <a:r>
              <a:rPr sz="2200" spc="-5" dirty="0">
                <a:latin typeface="Calibri"/>
                <a:cs typeface="Calibri"/>
              </a:rPr>
              <a:t>a common clock  </a:t>
            </a:r>
            <a:r>
              <a:rPr sz="2200" spc="-10" dirty="0">
                <a:latin typeface="Calibri"/>
                <a:cs typeface="Calibri"/>
              </a:rPr>
              <a:t>source.</a:t>
            </a:r>
            <a:endParaRPr sz="2200">
              <a:latin typeface="Calibri"/>
              <a:cs typeface="Calibri"/>
            </a:endParaRPr>
          </a:p>
          <a:p>
            <a:pPr marL="413384" marR="8255" lvl="1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414020" algn="l"/>
              </a:tabLst>
            </a:pP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asynchronous bus </a:t>
            </a:r>
            <a:r>
              <a:rPr sz="2200" spc="-5" dirty="0">
                <a:latin typeface="Calibri"/>
                <a:cs typeface="Calibri"/>
              </a:rPr>
              <a:t>each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10" dirty="0">
                <a:latin typeface="Calibri"/>
                <a:cs typeface="Calibri"/>
              </a:rPr>
              <a:t>item </a:t>
            </a:r>
            <a:r>
              <a:rPr sz="2200" spc="-5" dirty="0">
                <a:latin typeface="Calibri"/>
                <a:cs typeface="Calibri"/>
              </a:rPr>
              <a:t>being </a:t>
            </a:r>
            <a:r>
              <a:rPr sz="2200" spc="-20" dirty="0">
                <a:latin typeface="Calibri"/>
                <a:cs typeface="Calibri"/>
              </a:rPr>
              <a:t>transferred </a:t>
            </a:r>
            <a:r>
              <a:rPr sz="2200" spc="-5" dirty="0">
                <a:latin typeface="Calibri"/>
                <a:cs typeface="Calibri"/>
              </a:rPr>
              <a:t>is accompanied </a:t>
            </a:r>
            <a:r>
              <a:rPr sz="2200" spc="-20" dirty="0">
                <a:latin typeface="Calibri"/>
                <a:cs typeface="Calibri"/>
              </a:rPr>
              <a:t>by  </a:t>
            </a:r>
            <a:r>
              <a:rPr sz="2200" spc="-5" dirty="0">
                <a:latin typeface="Calibri"/>
                <a:cs typeface="Calibri"/>
              </a:rPr>
              <a:t>handshaking </a:t>
            </a:r>
            <a:r>
              <a:rPr sz="2200" spc="-20" dirty="0">
                <a:latin typeface="Calibri"/>
                <a:cs typeface="Calibri"/>
              </a:rPr>
              <a:t>control </a:t>
            </a:r>
            <a:r>
              <a:rPr sz="2200" spc="-10" dirty="0">
                <a:latin typeface="Calibri"/>
                <a:cs typeface="Calibri"/>
              </a:rPr>
              <a:t>signals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indicate </a:t>
            </a:r>
            <a:r>
              <a:rPr sz="2200" spc="-5" dirty="0">
                <a:latin typeface="Calibri"/>
                <a:cs typeface="Calibri"/>
              </a:rPr>
              <a:t>when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20" dirty="0">
                <a:latin typeface="Calibri"/>
                <a:cs typeface="Calibri"/>
              </a:rPr>
              <a:t>transferred </a:t>
            </a:r>
            <a:r>
              <a:rPr sz="2200" spc="-15" dirty="0">
                <a:latin typeface="Calibri"/>
                <a:cs typeface="Calibri"/>
              </a:rPr>
              <a:t>from  </a:t>
            </a:r>
            <a:r>
              <a:rPr sz="2200" spc="-10" dirty="0">
                <a:latin typeface="Calibri"/>
                <a:cs typeface="Calibri"/>
              </a:rPr>
              <a:t>source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received by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-10" dirty="0">
                <a:latin typeface="Calibri"/>
                <a:cs typeface="Calibri"/>
              </a:rPr>
              <a:t> destination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0">
              <a:lnSpc>
                <a:spcPct val="100000"/>
              </a:lnSpc>
            </a:pPr>
            <a:r>
              <a:rPr sz="3600" spc="-15" dirty="0"/>
              <a:t>Interprocessor</a:t>
            </a:r>
            <a:r>
              <a:rPr sz="3600" spc="-90" dirty="0"/>
              <a:t> </a:t>
            </a:r>
            <a:r>
              <a:rPr sz="3600" spc="-10" dirty="0"/>
              <a:t>Arbitration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257805" y="5455005"/>
            <a:ext cx="811530" cy="367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sz="1200" b="1" dirty="0">
                <a:latin typeface="Arial"/>
                <a:cs typeface="Arial"/>
              </a:rPr>
              <a:t>PI </a:t>
            </a:r>
            <a:r>
              <a:rPr sz="1800" b="1" spc="-7" baseline="-9259" dirty="0">
                <a:latin typeface="Arial"/>
                <a:cs typeface="Arial"/>
              </a:rPr>
              <a:t>Bus</a:t>
            </a:r>
            <a:r>
              <a:rPr sz="1800" b="1" spc="427" baseline="-9259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endParaRPr sz="1200">
              <a:latin typeface="Arial"/>
              <a:cs typeface="Arial"/>
            </a:endParaRPr>
          </a:p>
          <a:p>
            <a:pPr marR="13335" algn="ctr">
              <a:lnSpc>
                <a:spcPts val="1400"/>
              </a:lnSpc>
            </a:pPr>
            <a:r>
              <a:rPr sz="1200" b="1" spc="-5" dirty="0">
                <a:latin typeface="Arial"/>
                <a:cs typeface="Arial"/>
              </a:rPr>
              <a:t>arbiter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17801" y="5303837"/>
            <a:ext cx="873125" cy="530225"/>
          </a:xfrm>
          <a:custGeom>
            <a:avLst/>
            <a:gdLst/>
            <a:ahLst/>
            <a:cxnLst/>
            <a:rect l="l" t="t" r="r" b="b"/>
            <a:pathLst>
              <a:path w="873125" h="530225">
                <a:moveTo>
                  <a:pt x="0" y="530225"/>
                </a:moveTo>
                <a:lnTo>
                  <a:pt x="873125" y="530225"/>
                </a:lnTo>
                <a:lnTo>
                  <a:pt x="873125" y="0"/>
                </a:lnTo>
                <a:lnTo>
                  <a:pt x="0" y="0"/>
                </a:lnTo>
                <a:lnTo>
                  <a:pt x="0" y="53022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08325" y="5536565"/>
            <a:ext cx="341630" cy="76835"/>
          </a:xfrm>
          <a:custGeom>
            <a:avLst/>
            <a:gdLst/>
            <a:ahLst/>
            <a:cxnLst/>
            <a:rect l="l" t="t" r="r" b="b"/>
            <a:pathLst>
              <a:path w="341629" h="76835">
                <a:moveTo>
                  <a:pt x="264795" y="0"/>
                </a:moveTo>
                <a:lnTo>
                  <a:pt x="264667" y="25595"/>
                </a:lnTo>
                <a:lnTo>
                  <a:pt x="277495" y="25654"/>
                </a:lnTo>
                <a:lnTo>
                  <a:pt x="277367" y="51181"/>
                </a:lnTo>
                <a:lnTo>
                  <a:pt x="264540" y="51181"/>
                </a:lnTo>
                <a:lnTo>
                  <a:pt x="264413" y="76720"/>
                </a:lnTo>
                <a:lnTo>
                  <a:pt x="316074" y="51181"/>
                </a:lnTo>
                <a:lnTo>
                  <a:pt x="277367" y="51181"/>
                </a:lnTo>
                <a:lnTo>
                  <a:pt x="316192" y="51122"/>
                </a:lnTo>
                <a:lnTo>
                  <a:pt x="341249" y="38735"/>
                </a:lnTo>
                <a:lnTo>
                  <a:pt x="264795" y="0"/>
                </a:lnTo>
                <a:close/>
              </a:path>
              <a:path w="341629" h="76835">
                <a:moveTo>
                  <a:pt x="264667" y="25595"/>
                </a:moveTo>
                <a:lnTo>
                  <a:pt x="264541" y="51122"/>
                </a:lnTo>
                <a:lnTo>
                  <a:pt x="277367" y="51181"/>
                </a:lnTo>
                <a:lnTo>
                  <a:pt x="277495" y="25654"/>
                </a:lnTo>
                <a:lnTo>
                  <a:pt x="264667" y="25595"/>
                </a:lnTo>
                <a:close/>
              </a:path>
              <a:path w="341629" h="76835">
                <a:moveTo>
                  <a:pt x="0" y="24384"/>
                </a:moveTo>
                <a:lnTo>
                  <a:pt x="0" y="49911"/>
                </a:lnTo>
                <a:lnTo>
                  <a:pt x="264541" y="51122"/>
                </a:lnTo>
                <a:lnTo>
                  <a:pt x="264667" y="25595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63725" y="5536565"/>
            <a:ext cx="325755" cy="76835"/>
          </a:xfrm>
          <a:custGeom>
            <a:avLst/>
            <a:gdLst/>
            <a:ahLst/>
            <a:cxnLst/>
            <a:rect l="l" t="t" r="r" b="b"/>
            <a:pathLst>
              <a:path w="325755" h="76835">
                <a:moveTo>
                  <a:pt x="248919" y="0"/>
                </a:moveTo>
                <a:lnTo>
                  <a:pt x="248792" y="25591"/>
                </a:lnTo>
                <a:lnTo>
                  <a:pt x="261619" y="25654"/>
                </a:lnTo>
                <a:lnTo>
                  <a:pt x="261493" y="51181"/>
                </a:lnTo>
                <a:lnTo>
                  <a:pt x="248665" y="51181"/>
                </a:lnTo>
                <a:lnTo>
                  <a:pt x="248538" y="76695"/>
                </a:lnTo>
                <a:lnTo>
                  <a:pt x="300182" y="51181"/>
                </a:lnTo>
                <a:lnTo>
                  <a:pt x="261493" y="51181"/>
                </a:lnTo>
                <a:lnTo>
                  <a:pt x="300308" y="51118"/>
                </a:lnTo>
                <a:lnTo>
                  <a:pt x="325374" y="38735"/>
                </a:lnTo>
                <a:lnTo>
                  <a:pt x="248919" y="0"/>
                </a:lnTo>
                <a:close/>
              </a:path>
              <a:path w="325755" h="76835">
                <a:moveTo>
                  <a:pt x="248792" y="25591"/>
                </a:moveTo>
                <a:lnTo>
                  <a:pt x="248666" y="51118"/>
                </a:lnTo>
                <a:lnTo>
                  <a:pt x="261493" y="51181"/>
                </a:lnTo>
                <a:lnTo>
                  <a:pt x="261619" y="25654"/>
                </a:lnTo>
                <a:lnTo>
                  <a:pt x="248792" y="25591"/>
                </a:lnTo>
                <a:close/>
              </a:path>
              <a:path w="325755" h="76835">
                <a:moveTo>
                  <a:pt x="0" y="24384"/>
                </a:moveTo>
                <a:lnTo>
                  <a:pt x="0" y="49911"/>
                </a:lnTo>
                <a:lnTo>
                  <a:pt x="248666" y="51118"/>
                </a:lnTo>
                <a:lnTo>
                  <a:pt x="248792" y="25591"/>
                </a:lnTo>
                <a:lnTo>
                  <a:pt x="0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91229" y="5464454"/>
            <a:ext cx="818515" cy="34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sz="1200" b="1" dirty="0">
                <a:latin typeface="Arial"/>
                <a:cs typeface="Arial"/>
              </a:rPr>
              <a:t>PI  </a:t>
            </a:r>
            <a:r>
              <a:rPr sz="1800" b="1" spc="-7" baseline="2314" dirty="0">
                <a:latin typeface="Arial"/>
                <a:cs typeface="Arial"/>
              </a:rPr>
              <a:t>Bus</a:t>
            </a:r>
            <a:r>
              <a:rPr sz="1800" b="1" baseline="2314" dirty="0">
                <a:latin typeface="Arial"/>
                <a:cs typeface="Arial"/>
              </a:rPr>
              <a:t> PO</a:t>
            </a:r>
            <a:endParaRPr sz="1800" baseline="2314">
              <a:latin typeface="Arial"/>
              <a:cs typeface="Arial"/>
            </a:endParaRPr>
          </a:p>
          <a:p>
            <a:pPr marR="10160" algn="ctr">
              <a:lnSpc>
                <a:spcPts val="1300"/>
              </a:lnSpc>
            </a:pPr>
            <a:r>
              <a:rPr sz="1200" b="1" dirty="0">
                <a:latin typeface="Arial"/>
                <a:cs typeface="Arial"/>
              </a:rPr>
              <a:t>arbiter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73450" y="5303837"/>
            <a:ext cx="871855" cy="517525"/>
          </a:xfrm>
          <a:custGeom>
            <a:avLst/>
            <a:gdLst/>
            <a:ahLst/>
            <a:cxnLst/>
            <a:rect l="l" t="t" r="r" b="b"/>
            <a:pathLst>
              <a:path w="871854" h="517525">
                <a:moveTo>
                  <a:pt x="0" y="517525"/>
                </a:moveTo>
                <a:lnTo>
                  <a:pt x="871537" y="517525"/>
                </a:lnTo>
                <a:lnTo>
                  <a:pt x="871537" y="0"/>
                </a:lnTo>
                <a:lnTo>
                  <a:pt x="0" y="0"/>
                </a:lnTo>
                <a:lnTo>
                  <a:pt x="0" y="51752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7623" y="5536565"/>
            <a:ext cx="349250" cy="76835"/>
          </a:xfrm>
          <a:custGeom>
            <a:avLst/>
            <a:gdLst/>
            <a:ahLst/>
            <a:cxnLst/>
            <a:rect l="l" t="t" r="r" b="b"/>
            <a:pathLst>
              <a:path w="349250" h="76835">
                <a:moveTo>
                  <a:pt x="272796" y="0"/>
                </a:moveTo>
                <a:lnTo>
                  <a:pt x="272668" y="25596"/>
                </a:lnTo>
                <a:lnTo>
                  <a:pt x="285496" y="25654"/>
                </a:lnTo>
                <a:lnTo>
                  <a:pt x="285368" y="51181"/>
                </a:lnTo>
                <a:lnTo>
                  <a:pt x="272541" y="51181"/>
                </a:lnTo>
                <a:lnTo>
                  <a:pt x="272414" y="76720"/>
                </a:lnTo>
                <a:lnTo>
                  <a:pt x="324075" y="51181"/>
                </a:lnTo>
                <a:lnTo>
                  <a:pt x="285368" y="51181"/>
                </a:lnTo>
                <a:lnTo>
                  <a:pt x="324190" y="51123"/>
                </a:lnTo>
                <a:lnTo>
                  <a:pt x="349250" y="38735"/>
                </a:lnTo>
                <a:lnTo>
                  <a:pt x="272796" y="0"/>
                </a:lnTo>
                <a:close/>
              </a:path>
              <a:path w="349250" h="76835">
                <a:moveTo>
                  <a:pt x="272668" y="25596"/>
                </a:moveTo>
                <a:lnTo>
                  <a:pt x="272542" y="51123"/>
                </a:lnTo>
                <a:lnTo>
                  <a:pt x="285368" y="51181"/>
                </a:lnTo>
                <a:lnTo>
                  <a:pt x="285496" y="25654"/>
                </a:lnTo>
                <a:lnTo>
                  <a:pt x="272668" y="25596"/>
                </a:lnTo>
                <a:close/>
              </a:path>
              <a:path w="349250" h="76835">
                <a:moveTo>
                  <a:pt x="126" y="24384"/>
                </a:moveTo>
                <a:lnTo>
                  <a:pt x="0" y="49911"/>
                </a:lnTo>
                <a:lnTo>
                  <a:pt x="272542" y="51123"/>
                </a:lnTo>
                <a:lnTo>
                  <a:pt x="272668" y="25596"/>
                </a:lnTo>
                <a:lnTo>
                  <a:pt x="126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42434" y="5473903"/>
            <a:ext cx="821690" cy="349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35"/>
              </a:lnSpc>
            </a:pPr>
            <a:r>
              <a:rPr sz="1800" b="1" baseline="2314" dirty="0">
                <a:latin typeface="Arial"/>
                <a:cs typeface="Arial"/>
              </a:rPr>
              <a:t>PI  </a:t>
            </a:r>
            <a:r>
              <a:rPr sz="1200" b="1" spc="-5" dirty="0">
                <a:latin typeface="Arial"/>
                <a:cs typeface="Arial"/>
              </a:rPr>
              <a:t>Bus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800" b="1" baseline="6944" dirty="0">
                <a:latin typeface="Arial"/>
                <a:cs typeface="Arial"/>
              </a:rPr>
              <a:t>PO</a:t>
            </a:r>
            <a:endParaRPr sz="1800" baseline="6944">
              <a:latin typeface="Arial"/>
              <a:cs typeface="Arial"/>
            </a:endParaRPr>
          </a:p>
          <a:p>
            <a:pPr marR="35560" algn="ctr">
              <a:lnSpc>
                <a:spcPts val="1335"/>
              </a:lnSpc>
            </a:pPr>
            <a:r>
              <a:rPr sz="1200" b="1" spc="-5" dirty="0">
                <a:latin typeface="Arial"/>
                <a:cs typeface="Arial"/>
              </a:rPr>
              <a:t>arbiter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14875" y="5303837"/>
            <a:ext cx="868680" cy="520700"/>
          </a:xfrm>
          <a:custGeom>
            <a:avLst/>
            <a:gdLst/>
            <a:ahLst/>
            <a:cxnLst/>
            <a:rect l="l" t="t" r="r" b="b"/>
            <a:pathLst>
              <a:path w="868679" h="520700">
                <a:moveTo>
                  <a:pt x="0" y="520700"/>
                </a:moveTo>
                <a:lnTo>
                  <a:pt x="868362" y="520700"/>
                </a:lnTo>
                <a:lnTo>
                  <a:pt x="868362" y="0"/>
                </a:lnTo>
                <a:lnTo>
                  <a:pt x="0" y="0"/>
                </a:lnTo>
                <a:lnTo>
                  <a:pt x="0" y="5207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95873" y="5536565"/>
            <a:ext cx="367030" cy="76835"/>
          </a:xfrm>
          <a:custGeom>
            <a:avLst/>
            <a:gdLst/>
            <a:ahLst/>
            <a:cxnLst/>
            <a:rect l="l" t="t" r="r" b="b"/>
            <a:pathLst>
              <a:path w="367029" h="76835">
                <a:moveTo>
                  <a:pt x="290322" y="0"/>
                </a:moveTo>
                <a:lnTo>
                  <a:pt x="290194" y="25600"/>
                </a:lnTo>
                <a:lnTo>
                  <a:pt x="302895" y="25654"/>
                </a:lnTo>
                <a:lnTo>
                  <a:pt x="302767" y="51181"/>
                </a:lnTo>
                <a:lnTo>
                  <a:pt x="290067" y="51181"/>
                </a:lnTo>
                <a:lnTo>
                  <a:pt x="289940" y="76746"/>
                </a:lnTo>
                <a:lnTo>
                  <a:pt x="341617" y="51181"/>
                </a:lnTo>
                <a:lnTo>
                  <a:pt x="302767" y="51181"/>
                </a:lnTo>
                <a:lnTo>
                  <a:pt x="341725" y="51127"/>
                </a:lnTo>
                <a:lnTo>
                  <a:pt x="366775" y="38735"/>
                </a:lnTo>
                <a:lnTo>
                  <a:pt x="290322" y="0"/>
                </a:lnTo>
                <a:close/>
              </a:path>
              <a:path w="367029" h="76835">
                <a:moveTo>
                  <a:pt x="290194" y="25600"/>
                </a:moveTo>
                <a:lnTo>
                  <a:pt x="290068" y="51127"/>
                </a:lnTo>
                <a:lnTo>
                  <a:pt x="302767" y="51181"/>
                </a:lnTo>
                <a:lnTo>
                  <a:pt x="302895" y="25654"/>
                </a:lnTo>
                <a:lnTo>
                  <a:pt x="290194" y="25600"/>
                </a:lnTo>
                <a:close/>
              </a:path>
              <a:path w="367029" h="76835">
                <a:moveTo>
                  <a:pt x="126" y="24384"/>
                </a:moveTo>
                <a:lnTo>
                  <a:pt x="0" y="49911"/>
                </a:lnTo>
                <a:lnTo>
                  <a:pt x="290068" y="51127"/>
                </a:lnTo>
                <a:lnTo>
                  <a:pt x="290194" y="25600"/>
                </a:lnTo>
                <a:lnTo>
                  <a:pt x="126" y="243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001639" y="5455005"/>
            <a:ext cx="81851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5"/>
              </a:lnSpc>
            </a:pPr>
            <a:r>
              <a:rPr sz="1200" b="1" dirty="0">
                <a:latin typeface="Arial"/>
                <a:cs typeface="Arial"/>
              </a:rPr>
              <a:t>PI </a:t>
            </a:r>
            <a:r>
              <a:rPr sz="1800" b="1" spc="-7" baseline="-11574" dirty="0">
                <a:latin typeface="Arial"/>
                <a:cs typeface="Arial"/>
              </a:rPr>
              <a:t>Bus </a:t>
            </a:r>
            <a:r>
              <a:rPr sz="1800" b="1" spc="15" baseline="-11574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PO</a:t>
            </a:r>
            <a:endParaRPr sz="1200">
              <a:latin typeface="Arial"/>
              <a:cs typeface="Arial"/>
            </a:endParaRPr>
          </a:p>
          <a:p>
            <a:pPr marR="635" algn="ctr">
              <a:lnSpc>
                <a:spcPts val="1415"/>
              </a:lnSpc>
            </a:pPr>
            <a:r>
              <a:rPr sz="1200" b="1" spc="-5" dirty="0">
                <a:latin typeface="Arial"/>
                <a:cs typeface="Arial"/>
              </a:rPr>
              <a:t>arbiter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80176" y="5303837"/>
            <a:ext cx="859155" cy="525780"/>
          </a:xfrm>
          <a:custGeom>
            <a:avLst/>
            <a:gdLst/>
            <a:ahLst/>
            <a:cxnLst/>
            <a:rect l="l" t="t" r="r" b="b"/>
            <a:pathLst>
              <a:path w="859154" h="525779">
                <a:moveTo>
                  <a:pt x="0" y="525462"/>
                </a:moveTo>
                <a:lnTo>
                  <a:pt x="858837" y="525462"/>
                </a:lnTo>
                <a:lnTo>
                  <a:pt x="858837" y="0"/>
                </a:lnTo>
                <a:lnTo>
                  <a:pt x="0" y="0"/>
                </a:lnTo>
                <a:lnTo>
                  <a:pt x="0" y="5254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49998" y="5536819"/>
            <a:ext cx="730250" cy="76835"/>
          </a:xfrm>
          <a:custGeom>
            <a:avLst/>
            <a:gdLst/>
            <a:ahLst/>
            <a:cxnLst/>
            <a:rect l="l" t="t" r="r" b="b"/>
            <a:pathLst>
              <a:path w="730250" h="76835">
                <a:moveTo>
                  <a:pt x="653584" y="51151"/>
                </a:moveTo>
                <a:lnTo>
                  <a:pt x="653542" y="76657"/>
                </a:lnTo>
                <a:lnTo>
                  <a:pt x="704731" y="51180"/>
                </a:lnTo>
                <a:lnTo>
                  <a:pt x="666369" y="51180"/>
                </a:lnTo>
                <a:lnTo>
                  <a:pt x="653584" y="51151"/>
                </a:lnTo>
                <a:close/>
              </a:path>
              <a:path w="730250" h="76835">
                <a:moveTo>
                  <a:pt x="653626" y="25500"/>
                </a:moveTo>
                <a:lnTo>
                  <a:pt x="653584" y="51151"/>
                </a:lnTo>
                <a:lnTo>
                  <a:pt x="666369" y="51180"/>
                </a:lnTo>
                <a:lnTo>
                  <a:pt x="666496" y="25526"/>
                </a:lnTo>
                <a:lnTo>
                  <a:pt x="653626" y="25500"/>
                </a:lnTo>
                <a:close/>
              </a:path>
              <a:path w="730250" h="76835">
                <a:moveTo>
                  <a:pt x="653669" y="0"/>
                </a:moveTo>
                <a:lnTo>
                  <a:pt x="653626" y="25500"/>
                </a:lnTo>
                <a:lnTo>
                  <a:pt x="666496" y="25526"/>
                </a:lnTo>
                <a:lnTo>
                  <a:pt x="666369" y="51180"/>
                </a:lnTo>
                <a:lnTo>
                  <a:pt x="704731" y="51180"/>
                </a:lnTo>
                <a:lnTo>
                  <a:pt x="730250" y="38480"/>
                </a:lnTo>
                <a:lnTo>
                  <a:pt x="653669" y="0"/>
                </a:lnTo>
                <a:close/>
              </a:path>
              <a:path w="730250" h="76835">
                <a:moveTo>
                  <a:pt x="126" y="24129"/>
                </a:moveTo>
                <a:lnTo>
                  <a:pt x="0" y="49656"/>
                </a:lnTo>
                <a:lnTo>
                  <a:pt x="653584" y="51151"/>
                </a:lnTo>
                <a:lnTo>
                  <a:pt x="653626" y="25500"/>
                </a:lnTo>
                <a:lnTo>
                  <a:pt x="126" y="24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1140" y="722629"/>
            <a:ext cx="8683625" cy="4371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Serial </a:t>
            </a:r>
            <a:r>
              <a:rPr sz="2400" b="1" spc="-10" dirty="0">
                <a:latin typeface="Calibri"/>
                <a:cs typeface="Calibri"/>
              </a:rPr>
              <a:t>arbitration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procedure</a:t>
            </a:r>
            <a:endParaRPr sz="24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8000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Arbitration </a:t>
            </a:r>
            <a:r>
              <a:rPr sz="2200" spc="-15" dirty="0">
                <a:latin typeface="Calibri"/>
                <a:cs typeface="Calibri"/>
              </a:rPr>
              <a:t>procedure </a:t>
            </a:r>
            <a:r>
              <a:rPr sz="2200" dirty="0">
                <a:latin typeface="Calibri"/>
                <a:cs typeface="Calibri"/>
              </a:rPr>
              <a:t>service </a:t>
            </a:r>
            <a:r>
              <a:rPr sz="2200" spc="-5" dirty="0">
                <a:latin typeface="Calibri"/>
                <a:cs typeface="Calibri"/>
              </a:rPr>
              <a:t>all </a:t>
            </a:r>
            <a:r>
              <a:rPr sz="2200" spc="-10" dirty="0">
                <a:latin typeface="Calibri"/>
                <a:cs typeface="Calibri"/>
              </a:rPr>
              <a:t>processor requests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5" dirty="0">
                <a:latin typeface="Calibri"/>
                <a:cs typeface="Calibri"/>
              </a:rPr>
              <a:t>the basis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0" dirty="0">
                <a:latin typeface="Calibri"/>
                <a:cs typeface="Calibri"/>
              </a:rPr>
              <a:t>established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priorities.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801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hardware </a:t>
            </a:r>
            <a:r>
              <a:rPr sz="2200" spc="-5" dirty="0">
                <a:latin typeface="Calibri"/>
                <a:cs typeface="Calibri"/>
              </a:rPr>
              <a:t>bus priority resolving </a:t>
            </a:r>
            <a:r>
              <a:rPr sz="2200" spc="-10" dirty="0">
                <a:latin typeface="Calibri"/>
                <a:cs typeface="Calibri"/>
              </a:rPr>
              <a:t>technique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established by </a:t>
            </a:r>
            <a:r>
              <a:rPr sz="2200" spc="-5" dirty="0">
                <a:latin typeface="Calibri"/>
                <a:cs typeface="Calibri"/>
              </a:rPr>
              <a:t>means 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serial or </a:t>
            </a:r>
            <a:r>
              <a:rPr sz="2200" spc="-10" dirty="0">
                <a:latin typeface="Calibri"/>
                <a:cs typeface="Calibri"/>
              </a:rPr>
              <a:t>parallel connection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units requesting </a:t>
            </a:r>
            <a:r>
              <a:rPr sz="2200" spc="-15" dirty="0">
                <a:latin typeface="Calibri"/>
                <a:cs typeface="Calibri"/>
              </a:rPr>
              <a:t>control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25" dirty="0">
                <a:latin typeface="Calibri"/>
                <a:cs typeface="Calibri"/>
              </a:rPr>
              <a:t>system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Serial priority </a:t>
            </a:r>
            <a:r>
              <a:rPr sz="2200" spc="-5" dirty="0">
                <a:latin typeface="Calibri"/>
                <a:cs typeface="Calibri"/>
              </a:rPr>
              <a:t>resolving </a:t>
            </a:r>
            <a:r>
              <a:rPr sz="2200" spc="-10" dirty="0">
                <a:latin typeface="Calibri"/>
                <a:cs typeface="Calibri"/>
              </a:rPr>
              <a:t>technique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obtained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10" dirty="0">
                <a:latin typeface="Calibri"/>
                <a:cs typeface="Calibri"/>
              </a:rPr>
              <a:t>Daisy-chain  connection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bus arbitration circuits similar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priority </a:t>
            </a:r>
            <a:r>
              <a:rPr sz="2200" spc="-10" dirty="0">
                <a:latin typeface="Calibri"/>
                <a:cs typeface="Calibri"/>
              </a:rPr>
              <a:t>interrupt  </a:t>
            </a:r>
            <a:r>
              <a:rPr sz="2200" spc="-5" dirty="0">
                <a:latin typeface="Calibri"/>
                <a:cs typeface="Calibri"/>
              </a:rPr>
              <a:t>logic.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device closest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priority line is assigned the </a:t>
            </a:r>
            <a:r>
              <a:rPr sz="2200" spc="-10" dirty="0">
                <a:latin typeface="Calibri"/>
                <a:cs typeface="Calibri"/>
              </a:rPr>
              <a:t>highest</a:t>
            </a:r>
            <a:r>
              <a:rPr sz="2200" spc="9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priority.</a:t>
            </a:r>
            <a:endParaRPr sz="2200">
              <a:latin typeface="Calibri"/>
              <a:cs typeface="Calibri"/>
            </a:endParaRPr>
          </a:p>
          <a:p>
            <a:pPr marL="355600" marR="7620" indent="-342900" algn="just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following </a:t>
            </a:r>
            <a:r>
              <a:rPr sz="2200" spc="-10" dirty="0">
                <a:latin typeface="Calibri"/>
                <a:cs typeface="Calibri"/>
              </a:rPr>
              <a:t>figure shows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daisy-chain connection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four </a:t>
            </a:r>
            <a:r>
              <a:rPr sz="2200" spc="-10" dirty="0">
                <a:latin typeface="Calibri"/>
                <a:cs typeface="Calibri"/>
              </a:rPr>
              <a:t>arbiters. It  </a:t>
            </a:r>
            <a:r>
              <a:rPr sz="2200" spc="-5" dirty="0">
                <a:latin typeface="Calibri"/>
                <a:cs typeface="Calibri"/>
              </a:rPr>
              <a:t>is assumed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each </a:t>
            </a:r>
            <a:r>
              <a:rPr sz="2200" spc="-10" dirty="0">
                <a:latin typeface="Calibri"/>
                <a:cs typeface="Calibri"/>
              </a:rPr>
              <a:t>processor has </a:t>
            </a:r>
            <a:r>
              <a:rPr sz="2200" spc="-5" dirty="0">
                <a:latin typeface="Calibri"/>
                <a:cs typeface="Calibri"/>
              </a:rPr>
              <a:t>its </a:t>
            </a:r>
            <a:r>
              <a:rPr sz="2200" spc="-10" dirty="0">
                <a:latin typeface="Calibri"/>
                <a:cs typeface="Calibri"/>
              </a:rPr>
              <a:t>own bus arbiter </a:t>
            </a:r>
            <a:r>
              <a:rPr sz="2200" dirty="0">
                <a:latin typeface="Calibri"/>
                <a:cs typeface="Calibri"/>
              </a:rPr>
              <a:t>logic </a:t>
            </a:r>
            <a:r>
              <a:rPr sz="2200" spc="-5" dirty="0">
                <a:latin typeface="Calibri"/>
                <a:cs typeface="Calibri"/>
              </a:rPr>
              <a:t>with  priority-in and priority-out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lines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213233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Highest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78455" y="5069078"/>
            <a:ext cx="55118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priority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78051" y="5455005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25801" y="5827712"/>
            <a:ext cx="1905" cy="434975"/>
          </a:xfrm>
          <a:custGeom>
            <a:avLst/>
            <a:gdLst/>
            <a:ahLst/>
            <a:cxnLst/>
            <a:rect l="l" t="t" r="r" b="b"/>
            <a:pathLst>
              <a:path w="1905" h="434975">
                <a:moveTo>
                  <a:pt x="0" y="0"/>
                </a:moveTo>
                <a:lnTo>
                  <a:pt x="1524" y="434975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226" y="5813425"/>
            <a:ext cx="1905" cy="431800"/>
          </a:xfrm>
          <a:custGeom>
            <a:avLst/>
            <a:gdLst/>
            <a:ahLst/>
            <a:cxnLst/>
            <a:rect l="l" t="t" r="r" b="b"/>
            <a:pathLst>
              <a:path w="1904" h="431800">
                <a:moveTo>
                  <a:pt x="0" y="0"/>
                </a:moveTo>
                <a:lnTo>
                  <a:pt x="1524" y="4318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19700" y="5840412"/>
            <a:ext cx="1905" cy="405130"/>
          </a:xfrm>
          <a:custGeom>
            <a:avLst/>
            <a:gdLst/>
            <a:ahLst/>
            <a:cxnLst/>
            <a:rect l="l" t="t" r="r" b="b"/>
            <a:pathLst>
              <a:path w="1904" h="405129">
                <a:moveTo>
                  <a:pt x="0" y="0"/>
                </a:moveTo>
                <a:lnTo>
                  <a:pt x="1650" y="404812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27325" y="6262687"/>
            <a:ext cx="4980305" cy="1905"/>
          </a:xfrm>
          <a:custGeom>
            <a:avLst/>
            <a:gdLst/>
            <a:ahLst/>
            <a:cxnLst/>
            <a:rect l="l" t="t" r="r" b="b"/>
            <a:pathLst>
              <a:path w="4980305" h="1904">
                <a:moveTo>
                  <a:pt x="0" y="0"/>
                </a:moveTo>
                <a:lnTo>
                  <a:pt x="4980051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997065" y="5197855"/>
            <a:ext cx="557530" cy="341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 marR="5080" indent="-31750">
              <a:lnSpc>
                <a:spcPts val="1310"/>
              </a:lnSpc>
            </a:pPr>
            <a:r>
              <a:rPr sz="1200" b="1" spc="-45" dirty="0">
                <a:latin typeface="Arial"/>
                <a:cs typeface="Arial"/>
              </a:rPr>
              <a:t>To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next  </a:t>
            </a:r>
            <a:r>
              <a:rPr sz="1200" b="1" spc="-5" dirty="0">
                <a:latin typeface="Arial"/>
                <a:cs typeface="Arial"/>
              </a:rPr>
              <a:t>arbiter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45001" y="6232525"/>
            <a:ext cx="41275" cy="47625"/>
          </a:xfrm>
          <a:custGeom>
            <a:avLst/>
            <a:gdLst/>
            <a:ahLst/>
            <a:cxnLst/>
            <a:rect l="l" t="t" r="r" b="b"/>
            <a:pathLst>
              <a:path w="41275" h="47625">
                <a:moveTo>
                  <a:pt x="20574" y="0"/>
                </a:moveTo>
                <a:lnTo>
                  <a:pt x="12537" y="1870"/>
                </a:lnTo>
                <a:lnTo>
                  <a:pt x="6000" y="6972"/>
                </a:lnTo>
                <a:lnTo>
                  <a:pt x="1607" y="14541"/>
                </a:lnTo>
                <a:lnTo>
                  <a:pt x="0" y="23812"/>
                </a:lnTo>
                <a:lnTo>
                  <a:pt x="1607" y="33083"/>
                </a:lnTo>
                <a:lnTo>
                  <a:pt x="6000" y="40652"/>
                </a:lnTo>
                <a:lnTo>
                  <a:pt x="12537" y="45754"/>
                </a:lnTo>
                <a:lnTo>
                  <a:pt x="20574" y="47625"/>
                </a:lnTo>
                <a:lnTo>
                  <a:pt x="28630" y="45754"/>
                </a:lnTo>
                <a:lnTo>
                  <a:pt x="35210" y="40652"/>
                </a:lnTo>
                <a:lnTo>
                  <a:pt x="39647" y="33083"/>
                </a:lnTo>
                <a:lnTo>
                  <a:pt x="41275" y="23812"/>
                </a:lnTo>
                <a:lnTo>
                  <a:pt x="39647" y="14541"/>
                </a:lnTo>
                <a:lnTo>
                  <a:pt x="35210" y="6972"/>
                </a:lnTo>
                <a:lnTo>
                  <a:pt x="28630" y="1870"/>
                </a:lnTo>
                <a:lnTo>
                  <a:pt x="205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45001" y="6232525"/>
            <a:ext cx="41275" cy="47625"/>
          </a:xfrm>
          <a:custGeom>
            <a:avLst/>
            <a:gdLst/>
            <a:ahLst/>
            <a:cxnLst/>
            <a:rect l="l" t="t" r="r" b="b"/>
            <a:pathLst>
              <a:path w="41275" h="47625">
                <a:moveTo>
                  <a:pt x="0" y="23812"/>
                </a:moveTo>
                <a:lnTo>
                  <a:pt x="1607" y="14541"/>
                </a:lnTo>
                <a:lnTo>
                  <a:pt x="6000" y="6972"/>
                </a:lnTo>
                <a:lnTo>
                  <a:pt x="12537" y="1870"/>
                </a:lnTo>
                <a:lnTo>
                  <a:pt x="20574" y="0"/>
                </a:lnTo>
                <a:lnTo>
                  <a:pt x="28630" y="1870"/>
                </a:lnTo>
                <a:lnTo>
                  <a:pt x="35210" y="6972"/>
                </a:lnTo>
                <a:lnTo>
                  <a:pt x="39647" y="14541"/>
                </a:lnTo>
                <a:lnTo>
                  <a:pt x="41275" y="23812"/>
                </a:lnTo>
                <a:lnTo>
                  <a:pt x="39647" y="33083"/>
                </a:lnTo>
                <a:lnTo>
                  <a:pt x="35210" y="40652"/>
                </a:lnTo>
                <a:lnTo>
                  <a:pt x="28630" y="45754"/>
                </a:lnTo>
                <a:lnTo>
                  <a:pt x="20574" y="47625"/>
                </a:lnTo>
                <a:lnTo>
                  <a:pt x="12537" y="45754"/>
                </a:lnTo>
                <a:lnTo>
                  <a:pt x="6000" y="40652"/>
                </a:lnTo>
                <a:lnTo>
                  <a:pt x="1607" y="33083"/>
                </a:lnTo>
                <a:lnTo>
                  <a:pt x="0" y="2381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97475" y="6232525"/>
            <a:ext cx="41275" cy="47625"/>
          </a:xfrm>
          <a:custGeom>
            <a:avLst/>
            <a:gdLst/>
            <a:ahLst/>
            <a:cxnLst/>
            <a:rect l="l" t="t" r="r" b="b"/>
            <a:pathLst>
              <a:path w="41275" h="47625">
                <a:moveTo>
                  <a:pt x="20700" y="0"/>
                </a:moveTo>
                <a:lnTo>
                  <a:pt x="12644" y="1870"/>
                </a:lnTo>
                <a:lnTo>
                  <a:pt x="6064" y="6972"/>
                </a:lnTo>
                <a:lnTo>
                  <a:pt x="1627" y="14541"/>
                </a:lnTo>
                <a:lnTo>
                  <a:pt x="0" y="23812"/>
                </a:lnTo>
                <a:lnTo>
                  <a:pt x="1627" y="33083"/>
                </a:lnTo>
                <a:lnTo>
                  <a:pt x="6064" y="40652"/>
                </a:lnTo>
                <a:lnTo>
                  <a:pt x="12644" y="45754"/>
                </a:lnTo>
                <a:lnTo>
                  <a:pt x="20700" y="47625"/>
                </a:lnTo>
                <a:lnTo>
                  <a:pt x="28684" y="45754"/>
                </a:lnTo>
                <a:lnTo>
                  <a:pt x="35226" y="40652"/>
                </a:lnTo>
                <a:lnTo>
                  <a:pt x="39649" y="33083"/>
                </a:lnTo>
                <a:lnTo>
                  <a:pt x="41275" y="23812"/>
                </a:lnTo>
                <a:lnTo>
                  <a:pt x="39649" y="14541"/>
                </a:lnTo>
                <a:lnTo>
                  <a:pt x="35226" y="6972"/>
                </a:lnTo>
                <a:lnTo>
                  <a:pt x="28684" y="1870"/>
                </a:lnTo>
                <a:lnTo>
                  <a:pt x="20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97475" y="6232525"/>
            <a:ext cx="41275" cy="47625"/>
          </a:xfrm>
          <a:custGeom>
            <a:avLst/>
            <a:gdLst/>
            <a:ahLst/>
            <a:cxnLst/>
            <a:rect l="l" t="t" r="r" b="b"/>
            <a:pathLst>
              <a:path w="41275" h="47625">
                <a:moveTo>
                  <a:pt x="0" y="23812"/>
                </a:moveTo>
                <a:lnTo>
                  <a:pt x="1627" y="14541"/>
                </a:lnTo>
                <a:lnTo>
                  <a:pt x="6064" y="6972"/>
                </a:lnTo>
                <a:lnTo>
                  <a:pt x="12644" y="1870"/>
                </a:lnTo>
                <a:lnTo>
                  <a:pt x="20700" y="0"/>
                </a:lnTo>
                <a:lnTo>
                  <a:pt x="28684" y="1870"/>
                </a:lnTo>
                <a:lnTo>
                  <a:pt x="35226" y="6972"/>
                </a:lnTo>
                <a:lnTo>
                  <a:pt x="39649" y="14541"/>
                </a:lnTo>
                <a:lnTo>
                  <a:pt x="41275" y="23812"/>
                </a:lnTo>
                <a:lnTo>
                  <a:pt x="39649" y="33083"/>
                </a:lnTo>
                <a:lnTo>
                  <a:pt x="35226" y="40652"/>
                </a:lnTo>
                <a:lnTo>
                  <a:pt x="28684" y="45754"/>
                </a:lnTo>
                <a:lnTo>
                  <a:pt x="20700" y="47625"/>
                </a:lnTo>
                <a:lnTo>
                  <a:pt x="12644" y="45754"/>
                </a:lnTo>
                <a:lnTo>
                  <a:pt x="6064" y="40652"/>
                </a:lnTo>
                <a:lnTo>
                  <a:pt x="1627" y="33083"/>
                </a:lnTo>
                <a:lnTo>
                  <a:pt x="0" y="2381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51600" y="6232525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21462" y="0"/>
                </a:moveTo>
                <a:lnTo>
                  <a:pt x="13126" y="1870"/>
                </a:lnTo>
                <a:lnTo>
                  <a:pt x="6302" y="6972"/>
                </a:lnTo>
                <a:lnTo>
                  <a:pt x="1692" y="14541"/>
                </a:lnTo>
                <a:lnTo>
                  <a:pt x="0" y="23812"/>
                </a:lnTo>
                <a:lnTo>
                  <a:pt x="1692" y="33083"/>
                </a:lnTo>
                <a:lnTo>
                  <a:pt x="6302" y="40652"/>
                </a:lnTo>
                <a:lnTo>
                  <a:pt x="13126" y="45754"/>
                </a:lnTo>
                <a:lnTo>
                  <a:pt x="21462" y="47625"/>
                </a:lnTo>
                <a:lnTo>
                  <a:pt x="29799" y="45754"/>
                </a:lnTo>
                <a:lnTo>
                  <a:pt x="36623" y="40652"/>
                </a:lnTo>
                <a:lnTo>
                  <a:pt x="41233" y="33083"/>
                </a:lnTo>
                <a:lnTo>
                  <a:pt x="42925" y="23812"/>
                </a:lnTo>
                <a:lnTo>
                  <a:pt x="41233" y="14541"/>
                </a:lnTo>
                <a:lnTo>
                  <a:pt x="36623" y="6972"/>
                </a:lnTo>
                <a:lnTo>
                  <a:pt x="29799" y="1870"/>
                </a:lnTo>
                <a:lnTo>
                  <a:pt x="214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51600" y="6232525"/>
            <a:ext cx="43180" cy="47625"/>
          </a:xfrm>
          <a:custGeom>
            <a:avLst/>
            <a:gdLst/>
            <a:ahLst/>
            <a:cxnLst/>
            <a:rect l="l" t="t" r="r" b="b"/>
            <a:pathLst>
              <a:path w="43179" h="47625">
                <a:moveTo>
                  <a:pt x="0" y="23812"/>
                </a:moveTo>
                <a:lnTo>
                  <a:pt x="1692" y="14541"/>
                </a:lnTo>
                <a:lnTo>
                  <a:pt x="6302" y="6972"/>
                </a:lnTo>
                <a:lnTo>
                  <a:pt x="13126" y="1870"/>
                </a:lnTo>
                <a:lnTo>
                  <a:pt x="21462" y="0"/>
                </a:lnTo>
                <a:lnTo>
                  <a:pt x="29799" y="1870"/>
                </a:lnTo>
                <a:lnTo>
                  <a:pt x="36623" y="6972"/>
                </a:lnTo>
                <a:lnTo>
                  <a:pt x="41233" y="14541"/>
                </a:lnTo>
                <a:lnTo>
                  <a:pt x="42925" y="23812"/>
                </a:lnTo>
                <a:lnTo>
                  <a:pt x="41233" y="33083"/>
                </a:lnTo>
                <a:lnTo>
                  <a:pt x="36623" y="40652"/>
                </a:lnTo>
                <a:lnTo>
                  <a:pt x="29799" y="45754"/>
                </a:lnTo>
                <a:lnTo>
                  <a:pt x="21462" y="47625"/>
                </a:lnTo>
                <a:lnTo>
                  <a:pt x="13126" y="45754"/>
                </a:lnTo>
                <a:lnTo>
                  <a:pt x="6302" y="40652"/>
                </a:lnTo>
                <a:lnTo>
                  <a:pt x="1692" y="33083"/>
                </a:lnTo>
                <a:lnTo>
                  <a:pt x="0" y="2381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80175" y="5848350"/>
            <a:ext cx="1905" cy="406400"/>
          </a:xfrm>
          <a:custGeom>
            <a:avLst/>
            <a:gdLst/>
            <a:ahLst/>
            <a:cxnLst/>
            <a:rect l="l" t="t" r="r" b="b"/>
            <a:pathLst>
              <a:path w="1904" h="406400">
                <a:moveTo>
                  <a:pt x="0" y="0"/>
                </a:moveTo>
                <a:lnTo>
                  <a:pt x="1650" y="4064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935984" y="6072530"/>
            <a:ext cx="3676650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Bus </a:t>
            </a:r>
            <a:r>
              <a:rPr sz="1200" b="1" dirty="0">
                <a:latin typeface="Arial"/>
                <a:cs typeface="Arial"/>
              </a:rPr>
              <a:t>busy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dirty="0">
                <a:latin typeface="Times New Roman"/>
                <a:cs typeface="Times New Roman"/>
              </a:rPr>
              <a:t>Fig: serial</a:t>
            </a:r>
            <a:r>
              <a:rPr sz="1800" b="1" spc="-1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arbitration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0">
              <a:lnSpc>
                <a:spcPct val="100000"/>
              </a:lnSpc>
            </a:pPr>
            <a:r>
              <a:rPr sz="3600" spc="-15" dirty="0"/>
              <a:t>Interprocessor</a:t>
            </a:r>
            <a:r>
              <a:rPr sz="3600" spc="-90" dirty="0"/>
              <a:t> </a:t>
            </a:r>
            <a:r>
              <a:rPr sz="3600" spc="-10" dirty="0"/>
              <a:t>Arbitration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88161"/>
            <a:ext cx="8681085" cy="1106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Parallel </a:t>
            </a:r>
            <a:r>
              <a:rPr sz="2400" b="1" spc="-10" dirty="0">
                <a:latin typeface="Calibri"/>
                <a:cs typeface="Calibri"/>
              </a:rPr>
              <a:t>Arbitration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Logic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parallel bus arbitration technique uses </a:t>
            </a:r>
            <a:r>
              <a:rPr sz="2200" spc="-5" dirty="0">
                <a:latin typeface="Calibri"/>
                <a:cs typeface="Calibri"/>
              </a:rPr>
              <a:t>an </a:t>
            </a:r>
            <a:r>
              <a:rPr sz="2200" spc="-10" dirty="0">
                <a:latin typeface="Calibri"/>
                <a:cs typeface="Calibri"/>
              </a:rPr>
              <a:t>external priority encoder  </a:t>
            </a:r>
            <a:r>
              <a:rPr sz="2200" spc="-5" dirty="0">
                <a:latin typeface="Calibri"/>
                <a:cs typeface="Calibri"/>
              </a:rPr>
              <a:t>and a </a:t>
            </a:r>
            <a:r>
              <a:rPr sz="2200" spc="-10" dirty="0">
                <a:latin typeface="Calibri"/>
                <a:cs typeface="Calibri"/>
              </a:rPr>
              <a:t>decoder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0" dirty="0">
                <a:latin typeface="Calibri"/>
                <a:cs typeface="Calibri"/>
              </a:rPr>
              <a:t>shown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figure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2653" y="2026539"/>
            <a:ext cx="767080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00" algn="ctr">
              <a:lnSpc>
                <a:spcPts val="1270"/>
              </a:lnSpc>
            </a:pPr>
            <a:r>
              <a:rPr sz="1200" b="1" spc="-5" dirty="0">
                <a:latin typeface="Arial"/>
                <a:cs typeface="Arial"/>
              </a:rPr>
              <a:t>Bus  arbiter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  <a:tabLst>
                <a:tab pos="453390" algn="l"/>
              </a:tabLst>
            </a:pPr>
            <a:r>
              <a:rPr sz="1200" b="1" spc="-45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ck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Req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7475" y="1982723"/>
            <a:ext cx="854075" cy="571500"/>
          </a:xfrm>
          <a:custGeom>
            <a:avLst/>
            <a:gdLst/>
            <a:ahLst/>
            <a:cxnLst/>
            <a:rect l="l" t="t" r="r" b="b"/>
            <a:pathLst>
              <a:path w="854075" h="571500">
                <a:moveTo>
                  <a:pt x="0" y="571500"/>
                </a:moveTo>
                <a:lnTo>
                  <a:pt x="854075" y="571500"/>
                </a:lnTo>
                <a:lnTo>
                  <a:pt x="854075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0926" y="2549525"/>
            <a:ext cx="1905" cy="295275"/>
          </a:xfrm>
          <a:custGeom>
            <a:avLst/>
            <a:gdLst/>
            <a:ahLst/>
            <a:cxnLst/>
            <a:rect l="l" t="t" r="r" b="b"/>
            <a:pathLst>
              <a:path w="1905" h="295275">
                <a:moveTo>
                  <a:pt x="0" y="0"/>
                </a:moveTo>
                <a:lnTo>
                  <a:pt x="1524" y="295275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2955" y="2557398"/>
            <a:ext cx="96520" cy="111125"/>
          </a:xfrm>
          <a:custGeom>
            <a:avLst/>
            <a:gdLst/>
            <a:ahLst/>
            <a:cxnLst/>
            <a:rect l="l" t="t" r="r" b="b"/>
            <a:pathLst>
              <a:path w="96519" h="111125">
                <a:moveTo>
                  <a:pt x="48768" y="0"/>
                </a:moveTo>
                <a:lnTo>
                  <a:pt x="0" y="101473"/>
                </a:lnTo>
                <a:lnTo>
                  <a:pt x="11745" y="105660"/>
                </a:lnTo>
                <a:lnTo>
                  <a:pt x="23860" y="108680"/>
                </a:lnTo>
                <a:lnTo>
                  <a:pt x="36236" y="110509"/>
                </a:lnTo>
                <a:lnTo>
                  <a:pt x="48768" y="111125"/>
                </a:lnTo>
                <a:lnTo>
                  <a:pt x="60993" y="110553"/>
                </a:lnTo>
                <a:lnTo>
                  <a:pt x="73040" y="108838"/>
                </a:lnTo>
                <a:lnTo>
                  <a:pt x="84826" y="105981"/>
                </a:lnTo>
                <a:lnTo>
                  <a:pt x="96266" y="101980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00200" y="2668523"/>
            <a:ext cx="1905" cy="2576830"/>
          </a:xfrm>
          <a:custGeom>
            <a:avLst/>
            <a:gdLst/>
            <a:ahLst/>
            <a:cxnLst/>
            <a:rect l="l" t="t" r="r" b="b"/>
            <a:pathLst>
              <a:path w="1905" h="2576829">
                <a:moveTo>
                  <a:pt x="0" y="0"/>
                </a:moveTo>
                <a:lnTo>
                  <a:pt x="1650" y="257657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41525" y="2549525"/>
            <a:ext cx="1905" cy="881380"/>
          </a:xfrm>
          <a:custGeom>
            <a:avLst/>
            <a:gdLst/>
            <a:ahLst/>
            <a:cxnLst/>
            <a:rect l="l" t="t" r="r" b="b"/>
            <a:pathLst>
              <a:path w="1905" h="881379">
                <a:moveTo>
                  <a:pt x="0" y="0"/>
                </a:moveTo>
                <a:lnTo>
                  <a:pt x="1650" y="880999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99029" y="2026539"/>
            <a:ext cx="758190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5565" algn="ctr">
              <a:lnSpc>
                <a:spcPts val="1270"/>
              </a:lnSpc>
            </a:pPr>
            <a:r>
              <a:rPr sz="1200" b="1" spc="-5" dirty="0">
                <a:latin typeface="Arial"/>
                <a:cs typeface="Arial"/>
              </a:rPr>
              <a:t>Bus  arbiter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  <a:tabLst>
                <a:tab pos="444500" algn="l"/>
              </a:tabLst>
            </a:pPr>
            <a:r>
              <a:rPr sz="1200" b="1" spc="-45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ck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Req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49626" y="1982723"/>
            <a:ext cx="854075" cy="571500"/>
          </a:xfrm>
          <a:custGeom>
            <a:avLst/>
            <a:gdLst/>
            <a:ahLst/>
            <a:cxnLst/>
            <a:rect l="l" t="t" r="r" b="b"/>
            <a:pathLst>
              <a:path w="854075" h="571500">
                <a:moveTo>
                  <a:pt x="0" y="571500"/>
                </a:moveTo>
                <a:lnTo>
                  <a:pt x="854075" y="571500"/>
                </a:lnTo>
                <a:lnTo>
                  <a:pt x="854075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82950" y="2544698"/>
            <a:ext cx="1905" cy="274955"/>
          </a:xfrm>
          <a:custGeom>
            <a:avLst/>
            <a:gdLst/>
            <a:ahLst/>
            <a:cxnLst/>
            <a:rect l="l" t="t" r="r" b="b"/>
            <a:pathLst>
              <a:path w="1904" h="274955">
                <a:moveTo>
                  <a:pt x="0" y="0"/>
                </a:moveTo>
                <a:lnTo>
                  <a:pt x="1650" y="2747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4852" y="2557398"/>
            <a:ext cx="98425" cy="111125"/>
          </a:xfrm>
          <a:custGeom>
            <a:avLst/>
            <a:gdLst/>
            <a:ahLst/>
            <a:cxnLst/>
            <a:rect l="l" t="t" r="r" b="b"/>
            <a:pathLst>
              <a:path w="98425" h="111125">
                <a:moveTo>
                  <a:pt x="49784" y="0"/>
                </a:moveTo>
                <a:lnTo>
                  <a:pt x="0" y="101473"/>
                </a:lnTo>
                <a:lnTo>
                  <a:pt x="12011" y="105660"/>
                </a:lnTo>
                <a:lnTo>
                  <a:pt x="24368" y="108680"/>
                </a:lnTo>
                <a:lnTo>
                  <a:pt x="36986" y="110509"/>
                </a:lnTo>
                <a:lnTo>
                  <a:pt x="49784" y="111125"/>
                </a:lnTo>
                <a:lnTo>
                  <a:pt x="62222" y="110553"/>
                </a:lnTo>
                <a:lnTo>
                  <a:pt x="74517" y="108838"/>
                </a:lnTo>
                <a:lnTo>
                  <a:pt x="86574" y="105981"/>
                </a:lnTo>
                <a:lnTo>
                  <a:pt x="98298" y="101980"/>
                </a:lnTo>
                <a:lnTo>
                  <a:pt x="497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63875" y="2668523"/>
            <a:ext cx="1905" cy="563880"/>
          </a:xfrm>
          <a:custGeom>
            <a:avLst/>
            <a:gdLst/>
            <a:ahLst/>
            <a:cxnLst/>
            <a:rect l="l" t="t" r="r" b="b"/>
            <a:pathLst>
              <a:path w="1905" h="563880">
                <a:moveTo>
                  <a:pt x="0" y="0"/>
                </a:moveTo>
                <a:lnTo>
                  <a:pt x="1650" y="56362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57447" y="3563873"/>
            <a:ext cx="95885" cy="111125"/>
          </a:xfrm>
          <a:custGeom>
            <a:avLst/>
            <a:gdLst/>
            <a:ahLst/>
            <a:cxnLst/>
            <a:rect l="l" t="t" r="r" b="b"/>
            <a:pathLst>
              <a:path w="95885" h="111125">
                <a:moveTo>
                  <a:pt x="48513" y="0"/>
                </a:moveTo>
                <a:lnTo>
                  <a:pt x="36058" y="613"/>
                </a:lnTo>
                <a:lnTo>
                  <a:pt x="23733" y="2428"/>
                </a:lnTo>
                <a:lnTo>
                  <a:pt x="11670" y="5411"/>
                </a:lnTo>
                <a:lnTo>
                  <a:pt x="0" y="9525"/>
                </a:lnTo>
                <a:lnTo>
                  <a:pt x="48513" y="111125"/>
                </a:lnTo>
                <a:lnTo>
                  <a:pt x="95757" y="9016"/>
                </a:lnTo>
                <a:lnTo>
                  <a:pt x="84339" y="5143"/>
                </a:lnTo>
                <a:lnTo>
                  <a:pt x="72612" y="2317"/>
                </a:lnTo>
                <a:lnTo>
                  <a:pt x="60646" y="587"/>
                </a:lnTo>
                <a:lnTo>
                  <a:pt x="485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03676" y="2544698"/>
            <a:ext cx="1905" cy="1030605"/>
          </a:xfrm>
          <a:custGeom>
            <a:avLst/>
            <a:gdLst/>
            <a:ahLst/>
            <a:cxnLst/>
            <a:rect l="l" t="t" r="r" b="b"/>
            <a:pathLst>
              <a:path w="1904" h="1030604">
                <a:moveTo>
                  <a:pt x="0" y="0"/>
                </a:moveTo>
                <a:lnTo>
                  <a:pt x="1524" y="1030351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364482" y="2026539"/>
            <a:ext cx="751840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3025" algn="ctr">
              <a:lnSpc>
                <a:spcPts val="1270"/>
              </a:lnSpc>
            </a:pPr>
            <a:r>
              <a:rPr sz="1200" b="1" spc="-5" dirty="0">
                <a:latin typeface="Arial"/>
                <a:cs typeface="Arial"/>
              </a:rPr>
              <a:t>Bus  arbiter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  <a:tabLst>
                <a:tab pos="438150" algn="l"/>
              </a:tabLst>
            </a:pPr>
            <a:r>
              <a:rPr sz="1200" b="1" spc="-45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ck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Req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324350" y="1982723"/>
            <a:ext cx="854075" cy="571500"/>
          </a:xfrm>
          <a:custGeom>
            <a:avLst/>
            <a:gdLst/>
            <a:ahLst/>
            <a:cxnLst/>
            <a:rect l="l" t="t" r="r" b="b"/>
            <a:pathLst>
              <a:path w="854075" h="571500">
                <a:moveTo>
                  <a:pt x="0" y="571500"/>
                </a:moveTo>
                <a:lnTo>
                  <a:pt x="854075" y="571500"/>
                </a:lnTo>
                <a:lnTo>
                  <a:pt x="854075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89830" y="2557398"/>
            <a:ext cx="96520" cy="111125"/>
          </a:xfrm>
          <a:custGeom>
            <a:avLst/>
            <a:gdLst/>
            <a:ahLst/>
            <a:cxnLst/>
            <a:rect l="l" t="t" r="r" b="b"/>
            <a:pathLst>
              <a:path w="96520" h="111125">
                <a:moveTo>
                  <a:pt x="48768" y="0"/>
                </a:moveTo>
                <a:lnTo>
                  <a:pt x="0" y="101473"/>
                </a:lnTo>
                <a:lnTo>
                  <a:pt x="11745" y="105660"/>
                </a:lnTo>
                <a:lnTo>
                  <a:pt x="23860" y="108680"/>
                </a:lnTo>
                <a:lnTo>
                  <a:pt x="36236" y="110509"/>
                </a:lnTo>
                <a:lnTo>
                  <a:pt x="48768" y="111125"/>
                </a:lnTo>
                <a:lnTo>
                  <a:pt x="60993" y="110553"/>
                </a:lnTo>
                <a:lnTo>
                  <a:pt x="73040" y="108838"/>
                </a:lnTo>
                <a:lnTo>
                  <a:pt x="84826" y="105981"/>
                </a:lnTo>
                <a:lnTo>
                  <a:pt x="96266" y="101980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38726" y="2668523"/>
            <a:ext cx="1905" cy="370205"/>
          </a:xfrm>
          <a:custGeom>
            <a:avLst/>
            <a:gdLst/>
            <a:ahLst/>
            <a:cxnLst/>
            <a:rect l="l" t="t" r="r" b="b"/>
            <a:pathLst>
              <a:path w="1904" h="370205">
                <a:moveTo>
                  <a:pt x="0" y="0"/>
                </a:moveTo>
                <a:lnTo>
                  <a:pt x="1524" y="3699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827014" y="2026539"/>
            <a:ext cx="767715" cy="53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5090" algn="ctr">
              <a:lnSpc>
                <a:spcPts val="1270"/>
              </a:lnSpc>
            </a:pPr>
            <a:r>
              <a:rPr sz="1200" b="1" spc="-5" dirty="0">
                <a:latin typeface="Arial"/>
                <a:cs typeface="Arial"/>
              </a:rPr>
              <a:t>Bus  arbiter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5"/>
              </a:spcBef>
              <a:tabLst>
                <a:tab pos="454025" algn="l"/>
              </a:tabLst>
            </a:pPr>
            <a:r>
              <a:rPr sz="1200" b="1" spc="-45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ck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5" dirty="0">
                <a:latin typeface="Arial"/>
                <a:cs typeface="Arial"/>
              </a:rPr>
              <a:t>Req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788025" y="1982723"/>
            <a:ext cx="854075" cy="571500"/>
          </a:xfrm>
          <a:custGeom>
            <a:avLst/>
            <a:gdLst/>
            <a:ahLst/>
            <a:cxnLst/>
            <a:rect l="l" t="t" r="r" b="b"/>
            <a:pathLst>
              <a:path w="854075" h="571500">
                <a:moveTo>
                  <a:pt x="0" y="571500"/>
                </a:moveTo>
                <a:lnTo>
                  <a:pt x="854075" y="571500"/>
                </a:lnTo>
                <a:lnTo>
                  <a:pt x="854075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51982" y="2557398"/>
            <a:ext cx="96520" cy="111125"/>
          </a:xfrm>
          <a:custGeom>
            <a:avLst/>
            <a:gdLst/>
            <a:ahLst/>
            <a:cxnLst/>
            <a:rect l="l" t="t" r="r" b="b"/>
            <a:pathLst>
              <a:path w="96520" h="111125">
                <a:moveTo>
                  <a:pt x="48767" y="0"/>
                </a:moveTo>
                <a:lnTo>
                  <a:pt x="0" y="101473"/>
                </a:lnTo>
                <a:lnTo>
                  <a:pt x="11727" y="105660"/>
                </a:lnTo>
                <a:lnTo>
                  <a:pt x="23812" y="108680"/>
                </a:lnTo>
                <a:lnTo>
                  <a:pt x="36183" y="110509"/>
                </a:lnTo>
                <a:lnTo>
                  <a:pt x="48767" y="111125"/>
                </a:lnTo>
                <a:lnTo>
                  <a:pt x="60993" y="110553"/>
                </a:lnTo>
                <a:lnTo>
                  <a:pt x="73040" y="108838"/>
                </a:lnTo>
                <a:lnTo>
                  <a:pt x="84826" y="105981"/>
                </a:lnTo>
                <a:lnTo>
                  <a:pt x="96265" y="101980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00750" y="2668523"/>
            <a:ext cx="1905" cy="2595880"/>
          </a:xfrm>
          <a:custGeom>
            <a:avLst/>
            <a:gdLst/>
            <a:ahLst/>
            <a:cxnLst/>
            <a:rect l="l" t="t" r="r" b="b"/>
            <a:pathLst>
              <a:path w="1904" h="2595879">
                <a:moveTo>
                  <a:pt x="0" y="0"/>
                </a:moveTo>
                <a:lnTo>
                  <a:pt x="1650" y="259562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40551" y="2554223"/>
            <a:ext cx="1905" cy="887730"/>
          </a:xfrm>
          <a:custGeom>
            <a:avLst/>
            <a:gdLst/>
            <a:ahLst/>
            <a:cxnLst/>
            <a:rect l="l" t="t" r="r" b="b"/>
            <a:pathLst>
              <a:path w="1904" h="887729">
                <a:moveTo>
                  <a:pt x="0" y="0"/>
                </a:moveTo>
                <a:lnTo>
                  <a:pt x="1524" y="88747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27276" y="2836798"/>
            <a:ext cx="5629275" cy="1905"/>
          </a:xfrm>
          <a:custGeom>
            <a:avLst/>
            <a:gdLst/>
            <a:ahLst/>
            <a:cxnLst/>
            <a:rect l="l" t="t" r="r" b="b"/>
            <a:pathLst>
              <a:path w="5629275" h="1905">
                <a:moveTo>
                  <a:pt x="0" y="0"/>
                </a:moveTo>
                <a:lnTo>
                  <a:pt x="5629275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495415" y="2652395"/>
            <a:ext cx="101536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Bus </a:t>
            </a:r>
            <a:r>
              <a:rPr sz="1200" b="1" dirty="0">
                <a:latin typeface="Arial"/>
                <a:cs typeface="Arial"/>
              </a:rPr>
              <a:t>busy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65779" y="3733419"/>
            <a:ext cx="1193800" cy="332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90525">
              <a:lnSpc>
                <a:spcPts val="1270"/>
              </a:lnSpc>
            </a:pPr>
            <a:r>
              <a:rPr sz="1200" b="1" spc="-5" dirty="0">
                <a:latin typeface="Arial"/>
                <a:cs typeface="Arial"/>
              </a:rPr>
              <a:t>4 x 2  </a:t>
            </a:r>
            <a:r>
              <a:rPr sz="1200" b="1" dirty="0">
                <a:latin typeface="Arial"/>
                <a:cs typeface="Arial"/>
              </a:rPr>
              <a:t>Priority</a:t>
            </a:r>
            <a:r>
              <a:rPr sz="1200" b="1" spc="-1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encoder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4229" y="4522978"/>
            <a:ext cx="636270" cy="33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0175">
              <a:lnSpc>
                <a:spcPts val="1280"/>
              </a:lnSpc>
            </a:pPr>
            <a:r>
              <a:rPr sz="1200" b="1" spc="-5" dirty="0">
                <a:latin typeface="Arial"/>
                <a:cs typeface="Arial"/>
              </a:rPr>
              <a:t>2 x 4  De</a:t>
            </a:r>
            <a:r>
              <a:rPr sz="1200" b="1" dirty="0">
                <a:latin typeface="Arial"/>
                <a:cs typeface="Arial"/>
              </a:rPr>
              <a:t>coder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49626" y="3689286"/>
            <a:ext cx="1590675" cy="373380"/>
          </a:xfrm>
          <a:custGeom>
            <a:avLst/>
            <a:gdLst/>
            <a:ahLst/>
            <a:cxnLst/>
            <a:rect l="l" t="t" r="r" b="b"/>
            <a:pathLst>
              <a:path w="1590675" h="373379">
                <a:moveTo>
                  <a:pt x="0" y="373062"/>
                </a:moveTo>
                <a:lnTo>
                  <a:pt x="1590675" y="373062"/>
                </a:lnTo>
                <a:lnTo>
                  <a:pt x="1590675" y="0"/>
                </a:lnTo>
                <a:lnTo>
                  <a:pt x="0" y="0"/>
                </a:lnTo>
                <a:lnTo>
                  <a:pt x="0" y="3730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53611" y="3563873"/>
            <a:ext cx="97155" cy="111125"/>
          </a:xfrm>
          <a:custGeom>
            <a:avLst/>
            <a:gdLst/>
            <a:ahLst/>
            <a:cxnLst/>
            <a:rect l="l" t="t" r="r" b="b"/>
            <a:pathLst>
              <a:path w="97154" h="111125">
                <a:moveTo>
                  <a:pt x="49275" y="0"/>
                </a:moveTo>
                <a:lnTo>
                  <a:pt x="36576" y="613"/>
                </a:lnTo>
                <a:lnTo>
                  <a:pt x="24066" y="2428"/>
                </a:lnTo>
                <a:lnTo>
                  <a:pt x="11842" y="5411"/>
                </a:lnTo>
                <a:lnTo>
                  <a:pt x="0" y="9525"/>
                </a:lnTo>
                <a:lnTo>
                  <a:pt x="49275" y="111125"/>
                </a:lnTo>
                <a:lnTo>
                  <a:pt x="97027" y="9016"/>
                </a:lnTo>
                <a:lnTo>
                  <a:pt x="85494" y="5143"/>
                </a:lnTo>
                <a:lnTo>
                  <a:pt x="73628" y="2317"/>
                </a:lnTo>
                <a:lnTo>
                  <a:pt x="61523" y="587"/>
                </a:lnTo>
                <a:lnTo>
                  <a:pt x="492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00475" y="3213100"/>
            <a:ext cx="1905" cy="386080"/>
          </a:xfrm>
          <a:custGeom>
            <a:avLst/>
            <a:gdLst/>
            <a:ahLst/>
            <a:cxnLst/>
            <a:rect l="l" t="t" r="r" b="b"/>
            <a:pathLst>
              <a:path w="1904" h="386079">
                <a:moveTo>
                  <a:pt x="0" y="385699"/>
                </a:moveTo>
                <a:lnTo>
                  <a:pt x="1650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52061" y="3563873"/>
            <a:ext cx="97155" cy="111125"/>
          </a:xfrm>
          <a:custGeom>
            <a:avLst/>
            <a:gdLst/>
            <a:ahLst/>
            <a:cxnLst/>
            <a:rect l="l" t="t" r="r" b="b"/>
            <a:pathLst>
              <a:path w="97154" h="111125">
                <a:moveTo>
                  <a:pt x="49275" y="0"/>
                </a:moveTo>
                <a:lnTo>
                  <a:pt x="36576" y="613"/>
                </a:lnTo>
                <a:lnTo>
                  <a:pt x="24066" y="2428"/>
                </a:lnTo>
                <a:lnTo>
                  <a:pt x="11842" y="5411"/>
                </a:lnTo>
                <a:lnTo>
                  <a:pt x="0" y="9525"/>
                </a:lnTo>
                <a:lnTo>
                  <a:pt x="49275" y="111125"/>
                </a:lnTo>
                <a:lnTo>
                  <a:pt x="97027" y="9016"/>
                </a:lnTo>
                <a:lnTo>
                  <a:pt x="85494" y="5143"/>
                </a:lnTo>
                <a:lnTo>
                  <a:pt x="73628" y="2317"/>
                </a:lnTo>
                <a:lnTo>
                  <a:pt x="61523" y="587"/>
                </a:lnTo>
                <a:lnTo>
                  <a:pt x="492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98925" y="3424173"/>
            <a:ext cx="1905" cy="174625"/>
          </a:xfrm>
          <a:custGeom>
            <a:avLst/>
            <a:gdLst/>
            <a:ahLst/>
            <a:cxnLst/>
            <a:rect l="l" t="t" r="r" b="b"/>
            <a:pathLst>
              <a:path w="1904" h="174625">
                <a:moveTo>
                  <a:pt x="0" y="174625"/>
                </a:moveTo>
                <a:lnTo>
                  <a:pt x="1650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1570" y="3563873"/>
            <a:ext cx="97790" cy="111125"/>
          </a:xfrm>
          <a:custGeom>
            <a:avLst/>
            <a:gdLst/>
            <a:ahLst/>
            <a:cxnLst/>
            <a:rect l="l" t="t" r="r" b="b"/>
            <a:pathLst>
              <a:path w="97789" h="111125">
                <a:moveTo>
                  <a:pt x="49403" y="0"/>
                </a:moveTo>
                <a:lnTo>
                  <a:pt x="36683" y="613"/>
                </a:lnTo>
                <a:lnTo>
                  <a:pt x="24130" y="2428"/>
                </a:lnTo>
                <a:lnTo>
                  <a:pt x="11862" y="5411"/>
                </a:lnTo>
                <a:lnTo>
                  <a:pt x="0" y="9525"/>
                </a:lnTo>
                <a:lnTo>
                  <a:pt x="49403" y="111125"/>
                </a:lnTo>
                <a:lnTo>
                  <a:pt x="97663" y="9016"/>
                </a:lnTo>
                <a:lnTo>
                  <a:pt x="86032" y="5143"/>
                </a:lnTo>
                <a:lnTo>
                  <a:pt x="74056" y="2317"/>
                </a:lnTo>
                <a:lnTo>
                  <a:pt x="61819" y="587"/>
                </a:lnTo>
                <a:lnTo>
                  <a:pt x="494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19450" y="3429000"/>
            <a:ext cx="1905" cy="170180"/>
          </a:xfrm>
          <a:custGeom>
            <a:avLst/>
            <a:gdLst/>
            <a:ahLst/>
            <a:cxnLst/>
            <a:rect l="l" t="t" r="r" b="b"/>
            <a:pathLst>
              <a:path w="1905" h="170179">
                <a:moveTo>
                  <a:pt x="0" y="169799"/>
                </a:moveTo>
                <a:lnTo>
                  <a:pt x="1650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24375" y="3033648"/>
            <a:ext cx="692150" cy="1905"/>
          </a:xfrm>
          <a:custGeom>
            <a:avLst/>
            <a:gdLst/>
            <a:ahLst/>
            <a:cxnLst/>
            <a:rect l="l" t="t" r="r" b="b"/>
            <a:pathLst>
              <a:path w="692150" h="1905">
                <a:moveTo>
                  <a:pt x="0" y="0"/>
                </a:moveTo>
                <a:lnTo>
                  <a:pt x="692150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13175" y="3222625"/>
            <a:ext cx="1184275" cy="1905"/>
          </a:xfrm>
          <a:custGeom>
            <a:avLst/>
            <a:gdLst/>
            <a:ahLst/>
            <a:cxnLst/>
            <a:rect l="l" t="t" r="r" b="b"/>
            <a:pathLst>
              <a:path w="1184275" h="1905">
                <a:moveTo>
                  <a:pt x="0" y="0"/>
                </a:moveTo>
                <a:lnTo>
                  <a:pt x="1184275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05275" y="3430523"/>
            <a:ext cx="2351405" cy="1905"/>
          </a:xfrm>
          <a:custGeom>
            <a:avLst/>
            <a:gdLst/>
            <a:ahLst/>
            <a:cxnLst/>
            <a:rect l="l" t="t" r="r" b="b"/>
            <a:pathLst>
              <a:path w="2351404" h="1904">
                <a:moveTo>
                  <a:pt x="0" y="0"/>
                </a:moveTo>
                <a:lnTo>
                  <a:pt x="2351151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28825" y="3430523"/>
            <a:ext cx="1198880" cy="1905"/>
          </a:xfrm>
          <a:custGeom>
            <a:avLst/>
            <a:gdLst/>
            <a:ahLst/>
            <a:cxnLst/>
            <a:rect l="l" t="t" r="r" b="b"/>
            <a:pathLst>
              <a:path w="1198880" h="1904">
                <a:moveTo>
                  <a:pt x="1198626" y="0"/>
                </a:moveTo>
                <a:lnTo>
                  <a:pt x="0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99126" y="3039998"/>
            <a:ext cx="1905" cy="2044700"/>
          </a:xfrm>
          <a:custGeom>
            <a:avLst/>
            <a:gdLst/>
            <a:ahLst/>
            <a:cxnLst/>
            <a:rect l="l" t="t" r="r" b="b"/>
            <a:pathLst>
              <a:path w="1904" h="2044700">
                <a:moveTo>
                  <a:pt x="0" y="0"/>
                </a:moveTo>
                <a:lnTo>
                  <a:pt x="1524" y="20447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57447" y="4354448"/>
            <a:ext cx="95885" cy="109855"/>
          </a:xfrm>
          <a:custGeom>
            <a:avLst/>
            <a:gdLst/>
            <a:ahLst/>
            <a:cxnLst/>
            <a:rect l="l" t="t" r="r" b="b"/>
            <a:pathLst>
              <a:path w="95885" h="109854">
                <a:moveTo>
                  <a:pt x="48513" y="0"/>
                </a:moveTo>
                <a:lnTo>
                  <a:pt x="36058" y="611"/>
                </a:lnTo>
                <a:lnTo>
                  <a:pt x="23733" y="2412"/>
                </a:lnTo>
                <a:lnTo>
                  <a:pt x="11670" y="5357"/>
                </a:lnTo>
                <a:lnTo>
                  <a:pt x="0" y="9398"/>
                </a:lnTo>
                <a:lnTo>
                  <a:pt x="48513" y="109600"/>
                </a:lnTo>
                <a:lnTo>
                  <a:pt x="95757" y="8889"/>
                </a:lnTo>
                <a:lnTo>
                  <a:pt x="84339" y="5036"/>
                </a:lnTo>
                <a:lnTo>
                  <a:pt x="72612" y="2254"/>
                </a:lnTo>
                <a:lnTo>
                  <a:pt x="60646" y="567"/>
                </a:lnTo>
                <a:lnTo>
                  <a:pt x="485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503676" y="4060825"/>
            <a:ext cx="1905" cy="328930"/>
          </a:xfrm>
          <a:custGeom>
            <a:avLst/>
            <a:gdLst/>
            <a:ahLst/>
            <a:cxnLst/>
            <a:rect l="l" t="t" r="r" b="b"/>
            <a:pathLst>
              <a:path w="1904" h="328929">
                <a:moveTo>
                  <a:pt x="0" y="328549"/>
                </a:moveTo>
                <a:lnTo>
                  <a:pt x="1524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53611" y="4354448"/>
            <a:ext cx="97155" cy="109855"/>
          </a:xfrm>
          <a:custGeom>
            <a:avLst/>
            <a:gdLst/>
            <a:ahLst/>
            <a:cxnLst/>
            <a:rect l="l" t="t" r="r" b="b"/>
            <a:pathLst>
              <a:path w="97154" h="109854">
                <a:moveTo>
                  <a:pt x="49275" y="0"/>
                </a:moveTo>
                <a:lnTo>
                  <a:pt x="36576" y="611"/>
                </a:lnTo>
                <a:lnTo>
                  <a:pt x="24066" y="2412"/>
                </a:lnTo>
                <a:lnTo>
                  <a:pt x="11842" y="5357"/>
                </a:lnTo>
                <a:lnTo>
                  <a:pt x="0" y="9398"/>
                </a:lnTo>
                <a:lnTo>
                  <a:pt x="49275" y="109600"/>
                </a:lnTo>
                <a:lnTo>
                  <a:pt x="97027" y="8889"/>
                </a:lnTo>
                <a:lnTo>
                  <a:pt x="85494" y="5036"/>
                </a:lnTo>
                <a:lnTo>
                  <a:pt x="73628" y="2254"/>
                </a:lnTo>
                <a:lnTo>
                  <a:pt x="61523" y="567"/>
                </a:lnTo>
                <a:lnTo>
                  <a:pt x="492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00475" y="4060825"/>
            <a:ext cx="1905" cy="328930"/>
          </a:xfrm>
          <a:custGeom>
            <a:avLst/>
            <a:gdLst/>
            <a:ahLst/>
            <a:cxnLst/>
            <a:rect l="l" t="t" r="r" b="b"/>
            <a:pathLst>
              <a:path w="1904" h="328929">
                <a:moveTo>
                  <a:pt x="0" y="328549"/>
                </a:moveTo>
                <a:lnTo>
                  <a:pt x="1650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49626" y="4479925"/>
            <a:ext cx="1590675" cy="371475"/>
          </a:xfrm>
          <a:custGeom>
            <a:avLst/>
            <a:gdLst/>
            <a:ahLst/>
            <a:cxnLst/>
            <a:rect l="l" t="t" r="r" b="b"/>
            <a:pathLst>
              <a:path w="1590675" h="371475">
                <a:moveTo>
                  <a:pt x="0" y="371475"/>
                </a:moveTo>
                <a:lnTo>
                  <a:pt x="1590675" y="371475"/>
                </a:lnTo>
                <a:lnTo>
                  <a:pt x="1590675" y="0"/>
                </a:lnTo>
                <a:lnTo>
                  <a:pt x="0" y="0"/>
                </a:lnTo>
                <a:lnTo>
                  <a:pt x="0" y="37147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19450" y="4849748"/>
            <a:ext cx="1905" cy="427355"/>
          </a:xfrm>
          <a:custGeom>
            <a:avLst/>
            <a:gdLst/>
            <a:ahLst/>
            <a:cxnLst/>
            <a:rect l="l" t="t" r="r" b="b"/>
            <a:pathLst>
              <a:path w="1905" h="427354">
                <a:moveTo>
                  <a:pt x="0" y="0"/>
                </a:moveTo>
                <a:lnTo>
                  <a:pt x="1650" y="4271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503676" y="4849748"/>
            <a:ext cx="1905" cy="217804"/>
          </a:xfrm>
          <a:custGeom>
            <a:avLst/>
            <a:gdLst/>
            <a:ahLst/>
            <a:cxnLst/>
            <a:rect l="l" t="t" r="r" b="b"/>
            <a:pathLst>
              <a:path w="1904" h="217804">
                <a:moveTo>
                  <a:pt x="0" y="0"/>
                </a:moveTo>
                <a:lnTo>
                  <a:pt x="1524" y="2175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00475" y="4852923"/>
            <a:ext cx="1905" cy="231775"/>
          </a:xfrm>
          <a:custGeom>
            <a:avLst/>
            <a:gdLst/>
            <a:ahLst/>
            <a:cxnLst/>
            <a:rect l="l" t="t" r="r" b="b"/>
            <a:pathLst>
              <a:path w="1904" h="231775">
                <a:moveTo>
                  <a:pt x="0" y="0"/>
                </a:moveTo>
                <a:lnTo>
                  <a:pt x="1650" y="231775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98925" y="4857750"/>
            <a:ext cx="1905" cy="414655"/>
          </a:xfrm>
          <a:custGeom>
            <a:avLst/>
            <a:gdLst/>
            <a:ahLst/>
            <a:cxnLst/>
            <a:rect l="l" t="t" r="r" b="b"/>
            <a:pathLst>
              <a:path w="1904" h="414654">
                <a:moveTo>
                  <a:pt x="0" y="0"/>
                </a:moveTo>
                <a:lnTo>
                  <a:pt x="1650" y="41427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08476" y="5067300"/>
            <a:ext cx="1390650" cy="1905"/>
          </a:xfrm>
          <a:custGeom>
            <a:avLst/>
            <a:gdLst/>
            <a:ahLst/>
            <a:cxnLst/>
            <a:rect l="l" t="t" r="r" b="b"/>
            <a:pathLst>
              <a:path w="1390650" h="1904">
                <a:moveTo>
                  <a:pt x="0" y="0"/>
                </a:moveTo>
                <a:lnTo>
                  <a:pt x="1390650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05275" y="5264150"/>
            <a:ext cx="1895475" cy="1905"/>
          </a:xfrm>
          <a:custGeom>
            <a:avLst/>
            <a:gdLst/>
            <a:ahLst/>
            <a:cxnLst/>
            <a:rect l="l" t="t" r="r" b="b"/>
            <a:pathLst>
              <a:path w="1895475" h="1904">
                <a:moveTo>
                  <a:pt x="0" y="0"/>
                </a:moveTo>
                <a:lnTo>
                  <a:pt x="1895475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60625" y="5067300"/>
            <a:ext cx="1050925" cy="1905"/>
          </a:xfrm>
          <a:custGeom>
            <a:avLst/>
            <a:gdLst/>
            <a:ahLst/>
            <a:cxnLst/>
            <a:rect l="l" t="t" r="r" b="b"/>
            <a:pathLst>
              <a:path w="1050925" h="1904">
                <a:moveTo>
                  <a:pt x="1050925" y="0"/>
                </a:moveTo>
                <a:lnTo>
                  <a:pt x="0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579625" y="5264150"/>
            <a:ext cx="1647825" cy="1905"/>
          </a:xfrm>
          <a:custGeom>
            <a:avLst/>
            <a:gdLst/>
            <a:ahLst/>
            <a:cxnLst/>
            <a:rect l="l" t="t" r="r" b="b"/>
            <a:pathLst>
              <a:path w="1647825" h="1904">
                <a:moveTo>
                  <a:pt x="1647825" y="0"/>
                </a:moveTo>
                <a:lnTo>
                  <a:pt x="0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65551" y="2806700"/>
            <a:ext cx="50800" cy="49530"/>
          </a:xfrm>
          <a:custGeom>
            <a:avLst/>
            <a:gdLst/>
            <a:ahLst/>
            <a:cxnLst/>
            <a:rect l="l" t="t" r="r" b="b"/>
            <a:pathLst>
              <a:path w="50800" h="49530">
                <a:moveTo>
                  <a:pt x="25400" y="0"/>
                </a:moveTo>
                <a:lnTo>
                  <a:pt x="15484" y="1938"/>
                </a:lnTo>
                <a:lnTo>
                  <a:pt x="7413" y="7223"/>
                </a:lnTo>
                <a:lnTo>
                  <a:pt x="1986" y="15055"/>
                </a:lnTo>
                <a:lnTo>
                  <a:pt x="0" y="24637"/>
                </a:lnTo>
                <a:lnTo>
                  <a:pt x="1986" y="34200"/>
                </a:lnTo>
                <a:lnTo>
                  <a:pt x="7413" y="41989"/>
                </a:lnTo>
                <a:lnTo>
                  <a:pt x="15484" y="47230"/>
                </a:lnTo>
                <a:lnTo>
                  <a:pt x="25400" y="49149"/>
                </a:lnTo>
                <a:lnTo>
                  <a:pt x="35262" y="47230"/>
                </a:lnTo>
                <a:lnTo>
                  <a:pt x="43338" y="41989"/>
                </a:lnTo>
                <a:lnTo>
                  <a:pt x="48795" y="34200"/>
                </a:lnTo>
                <a:lnTo>
                  <a:pt x="50800" y="24637"/>
                </a:lnTo>
                <a:lnTo>
                  <a:pt x="48795" y="15055"/>
                </a:lnTo>
                <a:lnTo>
                  <a:pt x="43338" y="7223"/>
                </a:lnTo>
                <a:lnTo>
                  <a:pt x="35262" y="1938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65551" y="2806700"/>
            <a:ext cx="50800" cy="49530"/>
          </a:xfrm>
          <a:custGeom>
            <a:avLst/>
            <a:gdLst/>
            <a:ahLst/>
            <a:cxnLst/>
            <a:rect l="l" t="t" r="r" b="b"/>
            <a:pathLst>
              <a:path w="50800" h="49530">
                <a:moveTo>
                  <a:pt x="0" y="24637"/>
                </a:moveTo>
                <a:lnTo>
                  <a:pt x="1986" y="15055"/>
                </a:lnTo>
                <a:lnTo>
                  <a:pt x="7413" y="7223"/>
                </a:lnTo>
                <a:lnTo>
                  <a:pt x="15484" y="1938"/>
                </a:lnTo>
                <a:lnTo>
                  <a:pt x="25400" y="0"/>
                </a:lnTo>
                <a:lnTo>
                  <a:pt x="35262" y="1938"/>
                </a:lnTo>
                <a:lnTo>
                  <a:pt x="43338" y="7223"/>
                </a:lnTo>
                <a:lnTo>
                  <a:pt x="48795" y="15055"/>
                </a:lnTo>
                <a:lnTo>
                  <a:pt x="50800" y="24637"/>
                </a:lnTo>
                <a:lnTo>
                  <a:pt x="48795" y="34200"/>
                </a:lnTo>
                <a:lnTo>
                  <a:pt x="43338" y="41989"/>
                </a:lnTo>
                <a:lnTo>
                  <a:pt x="35262" y="47230"/>
                </a:lnTo>
                <a:lnTo>
                  <a:pt x="25400" y="49149"/>
                </a:lnTo>
                <a:lnTo>
                  <a:pt x="15484" y="47230"/>
                </a:lnTo>
                <a:lnTo>
                  <a:pt x="7413" y="41989"/>
                </a:lnTo>
                <a:lnTo>
                  <a:pt x="1986" y="34200"/>
                </a:lnTo>
                <a:lnTo>
                  <a:pt x="0" y="2463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26051" y="2806700"/>
            <a:ext cx="50800" cy="49530"/>
          </a:xfrm>
          <a:custGeom>
            <a:avLst/>
            <a:gdLst/>
            <a:ahLst/>
            <a:cxnLst/>
            <a:rect l="l" t="t" r="r" b="b"/>
            <a:pathLst>
              <a:path w="50800" h="49530">
                <a:moveTo>
                  <a:pt x="25400" y="0"/>
                </a:moveTo>
                <a:lnTo>
                  <a:pt x="15484" y="1938"/>
                </a:lnTo>
                <a:lnTo>
                  <a:pt x="7413" y="7223"/>
                </a:lnTo>
                <a:lnTo>
                  <a:pt x="1986" y="15055"/>
                </a:lnTo>
                <a:lnTo>
                  <a:pt x="0" y="24637"/>
                </a:lnTo>
                <a:lnTo>
                  <a:pt x="1986" y="34200"/>
                </a:lnTo>
                <a:lnTo>
                  <a:pt x="7413" y="41989"/>
                </a:lnTo>
                <a:lnTo>
                  <a:pt x="15484" y="47230"/>
                </a:lnTo>
                <a:lnTo>
                  <a:pt x="25400" y="49149"/>
                </a:lnTo>
                <a:lnTo>
                  <a:pt x="35262" y="47230"/>
                </a:lnTo>
                <a:lnTo>
                  <a:pt x="43338" y="41989"/>
                </a:lnTo>
                <a:lnTo>
                  <a:pt x="48795" y="34200"/>
                </a:lnTo>
                <a:lnTo>
                  <a:pt x="50800" y="24637"/>
                </a:lnTo>
                <a:lnTo>
                  <a:pt x="48795" y="15055"/>
                </a:lnTo>
                <a:lnTo>
                  <a:pt x="43338" y="7223"/>
                </a:lnTo>
                <a:lnTo>
                  <a:pt x="35262" y="1938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726051" y="2806700"/>
            <a:ext cx="50800" cy="49530"/>
          </a:xfrm>
          <a:custGeom>
            <a:avLst/>
            <a:gdLst/>
            <a:ahLst/>
            <a:cxnLst/>
            <a:rect l="l" t="t" r="r" b="b"/>
            <a:pathLst>
              <a:path w="50800" h="49530">
                <a:moveTo>
                  <a:pt x="0" y="24637"/>
                </a:moveTo>
                <a:lnTo>
                  <a:pt x="1986" y="15055"/>
                </a:lnTo>
                <a:lnTo>
                  <a:pt x="7413" y="7223"/>
                </a:lnTo>
                <a:lnTo>
                  <a:pt x="15484" y="1938"/>
                </a:lnTo>
                <a:lnTo>
                  <a:pt x="25400" y="0"/>
                </a:lnTo>
                <a:lnTo>
                  <a:pt x="35262" y="1938"/>
                </a:lnTo>
                <a:lnTo>
                  <a:pt x="43338" y="7223"/>
                </a:lnTo>
                <a:lnTo>
                  <a:pt x="48795" y="15055"/>
                </a:lnTo>
                <a:lnTo>
                  <a:pt x="50800" y="24637"/>
                </a:lnTo>
                <a:lnTo>
                  <a:pt x="48795" y="34200"/>
                </a:lnTo>
                <a:lnTo>
                  <a:pt x="43338" y="41989"/>
                </a:lnTo>
                <a:lnTo>
                  <a:pt x="35262" y="47230"/>
                </a:lnTo>
                <a:lnTo>
                  <a:pt x="25400" y="49149"/>
                </a:lnTo>
                <a:lnTo>
                  <a:pt x="15484" y="47230"/>
                </a:lnTo>
                <a:lnTo>
                  <a:pt x="7413" y="41989"/>
                </a:lnTo>
                <a:lnTo>
                  <a:pt x="1986" y="34200"/>
                </a:lnTo>
                <a:lnTo>
                  <a:pt x="0" y="2463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00775" y="2806700"/>
            <a:ext cx="52705" cy="49530"/>
          </a:xfrm>
          <a:custGeom>
            <a:avLst/>
            <a:gdLst/>
            <a:ahLst/>
            <a:cxnLst/>
            <a:rect l="l" t="t" r="r" b="b"/>
            <a:pathLst>
              <a:path w="52704" h="49530">
                <a:moveTo>
                  <a:pt x="26162" y="0"/>
                </a:moveTo>
                <a:lnTo>
                  <a:pt x="15966" y="1938"/>
                </a:lnTo>
                <a:lnTo>
                  <a:pt x="7651" y="7223"/>
                </a:lnTo>
                <a:lnTo>
                  <a:pt x="2051" y="15055"/>
                </a:lnTo>
                <a:lnTo>
                  <a:pt x="0" y="24637"/>
                </a:lnTo>
                <a:lnTo>
                  <a:pt x="2051" y="34200"/>
                </a:lnTo>
                <a:lnTo>
                  <a:pt x="7651" y="41989"/>
                </a:lnTo>
                <a:lnTo>
                  <a:pt x="15966" y="47230"/>
                </a:lnTo>
                <a:lnTo>
                  <a:pt x="26162" y="49149"/>
                </a:lnTo>
                <a:lnTo>
                  <a:pt x="36377" y="47230"/>
                </a:lnTo>
                <a:lnTo>
                  <a:pt x="44735" y="41989"/>
                </a:lnTo>
                <a:lnTo>
                  <a:pt x="50379" y="34200"/>
                </a:lnTo>
                <a:lnTo>
                  <a:pt x="52450" y="24637"/>
                </a:lnTo>
                <a:lnTo>
                  <a:pt x="50379" y="15055"/>
                </a:lnTo>
                <a:lnTo>
                  <a:pt x="44735" y="7223"/>
                </a:lnTo>
                <a:lnTo>
                  <a:pt x="36377" y="1938"/>
                </a:lnTo>
                <a:lnTo>
                  <a:pt x="261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00775" y="2806700"/>
            <a:ext cx="52705" cy="49530"/>
          </a:xfrm>
          <a:custGeom>
            <a:avLst/>
            <a:gdLst/>
            <a:ahLst/>
            <a:cxnLst/>
            <a:rect l="l" t="t" r="r" b="b"/>
            <a:pathLst>
              <a:path w="52704" h="49530">
                <a:moveTo>
                  <a:pt x="0" y="24637"/>
                </a:moveTo>
                <a:lnTo>
                  <a:pt x="2051" y="15055"/>
                </a:lnTo>
                <a:lnTo>
                  <a:pt x="7651" y="7223"/>
                </a:lnTo>
                <a:lnTo>
                  <a:pt x="15966" y="1938"/>
                </a:lnTo>
                <a:lnTo>
                  <a:pt x="26162" y="0"/>
                </a:lnTo>
                <a:lnTo>
                  <a:pt x="36377" y="1938"/>
                </a:lnTo>
                <a:lnTo>
                  <a:pt x="44735" y="7223"/>
                </a:lnTo>
                <a:lnTo>
                  <a:pt x="50379" y="15055"/>
                </a:lnTo>
                <a:lnTo>
                  <a:pt x="52450" y="24637"/>
                </a:lnTo>
                <a:lnTo>
                  <a:pt x="50379" y="34200"/>
                </a:lnTo>
                <a:lnTo>
                  <a:pt x="44735" y="41989"/>
                </a:lnTo>
                <a:lnTo>
                  <a:pt x="36377" y="47230"/>
                </a:lnTo>
                <a:lnTo>
                  <a:pt x="26162" y="49149"/>
                </a:lnTo>
                <a:lnTo>
                  <a:pt x="15966" y="47230"/>
                </a:lnTo>
                <a:lnTo>
                  <a:pt x="7651" y="41989"/>
                </a:lnTo>
                <a:lnTo>
                  <a:pt x="2051" y="34200"/>
                </a:lnTo>
                <a:lnTo>
                  <a:pt x="0" y="2463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92751" y="2565400"/>
            <a:ext cx="1905" cy="663575"/>
          </a:xfrm>
          <a:custGeom>
            <a:avLst/>
            <a:gdLst/>
            <a:ahLst/>
            <a:cxnLst/>
            <a:rect l="l" t="t" r="r" b="b"/>
            <a:pathLst>
              <a:path w="1904" h="663575">
                <a:moveTo>
                  <a:pt x="0" y="0"/>
                </a:moveTo>
                <a:lnTo>
                  <a:pt x="1524" y="663575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49800" y="2544698"/>
            <a:ext cx="1905" cy="274955"/>
          </a:xfrm>
          <a:custGeom>
            <a:avLst/>
            <a:gdLst/>
            <a:ahLst/>
            <a:cxnLst/>
            <a:rect l="l" t="t" r="r" b="b"/>
            <a:pathLst>
              <a:path w="1904" h="274955">
                <a:moveTo>
                  <a:pt x="0" y="0"/>
                </a:moveTo>
                <a:lnTo>
                  <a:pt x="1650" y="2747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226175" y="2554223"/>
            <a:ext cx="1905" cy="274955"/>
          </a:xfrm>
          <a:custGeom>
            <a:avLst/>
            <a:gdLst/>
            <a:ahLst/>
            <a:cxnLst/>
            <a:rect l="l" t="t" r="r" b="b"/>
            <a:pathLst>
              <a:path w="1904" h="274955">
                <a:moveTo>
                  <a:pt x="0" y="0"/>
                </a:moveTo>
                <a:lnTo>
                  <a:pt x="1650" y="2747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31140" y="5377992"/>
            <a:ext cx="8681085" cy="143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Each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arbiter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parallel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scheme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has</a:t>
            </a:r>
            <a:r>
              <a:rPr sz="2200" spc="2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request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output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line</a:t>
            </a:r>
            <a:r>
              <a:rPr sz="2200" spc="20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bus acknowledge </a:t>
            </a:r>
            <a:r>
              <a:rPr sz="2200" spc="-5" dirty="0">
                <a:latin typeface="Calibri"/>
                <a:cs typeface="Calibri"/>
              </a:rPr>
              <a:t>input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line.</a:t>
            </a:r>
            <a:endParaRPr sz="2200">
              <a:latin typeface="Calibri"/>
              <a:cs typeface="Calibri"/>
            </a:endParaRPr>
          </a:p>
          <a:p>
            <a:pPr marL="355600" marR="5715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Each </a:t>
            </a:r>
            <a:r>
              <a:rPr sz="2200" spc="-10" dirty="0">
                <a:latin typeface="Calibri"/>
                <a:cs typeface="Calibri"/>
              </a:rPr>
              <a:t>arbiter </a:t>
            </a:r>
            <a:r>
              <a:rPr sz="2200" spc="-5" dirty="0">
                <a:latin typeface="Calibri"/>
                <a:cs typeface="Calibri"/>
              </a:rPr>
              <a:t>enables the </a:t>
            </a:r>
            <a:r>
              <a:rPr sz="2200" spc="-10" dirty="0">
                <a:latin typeface="Calibri"/>
                <a:cs typeface="Calibri"/>
              </a:rPr>
              <a:t>request </a:t>
            </a:r>
            <a:r>
              <a:rPr sz="2200" spc="-5" dirty="0">
                <a:latin typeface="Calibri"/>
                <a:cs typeface="Calibri"/>
              </a:rPr>
              <a:t>line when its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requesting  </a:t>
            </a:r>
            <a:r>
              <a:rPr sz="2200" spc="-5" dirty="0">
                <a:latin typeface="Calibri"/>
                <a:cs typeface="Calibri"/>
              </a:rPr>
              <a:t>access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25" dirty="0">
                <a:latin typeface="Calibri"/>
                <a:cs typeface="Calibri"/>
              </a:rPr>
              <a:t>system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9827" y="1531873"/>
            <a:ext cx="6701155" cy="3592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Characteristics of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Multiprocessors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Interconnection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Structures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Interprocessor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Arbitration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Interprocessor Communication and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Synchronization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Cache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Coherence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Arial"/>
                <a:cs typeface="Arial"/>
              </a:rPr>
              <a:t>Shared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multiprocessors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0">
              <a:lnSpc>
                <a:spcPct val="100000"/>
              </a:lnSpc>
            </a:pPr>
            <a:r>
              <a:rPr sz="3600" spc="-15" dirty="0"/>
              <a:t>Interprocessor</a:t>
            </a:r>
            <a:r>
              <a:rPr sz="3600" spc="-90" dirty="0"/>
              <a:t> </a:t>
            </a:r>
            <a:r>
              <a:rPr sz="3600" spc="-10" dirty="0"/>
              <a:t>Arbitration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2990" cy="576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62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processor </a:t>
            </a:r>
            <a:r>
              <a:rPr sz="2200" spc="-25" dirty="0">
                <a:latin typeface="Calibri"/>
                <a:cs typeface="Calibri"/>
              </a:rPr>
              <a:t>takes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control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bus if </a:t>
            </a:r>
            <a:r>
              <a:rPr sz="2200" dirty="0">
                <a:latin typeface="Calibri"/>
                <a:cs typeface="Calibri"/>
              </a:rPr>
              <a:t>its </a:t>
            </a:r>
            <a:r>
              <a:rPr sz="2200" spc="-5" dirty="0">
                <a:latin typeface="Calibri"/>
                <a:cs typeface="Calibri"/>
              </a:rPr>
              <a:t>acknowledge input line is  enabled.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bus </a:t>
            </a:r>
            <a:r>
              <a:rPr sz="2200" spc="-15" dirty="0">
                <a:latin typeface="Calibri"/>
                <a:cs typeface="Calibri"/>
              </a:rPr>
              <a:t>busy </a:t>
            </a:r>
            <a:r>
              <a:rPr sz="2200" spc="-5" dirty="0">
                <a:latin typeface="Calibri"/>
                <a:cs typeface="Calibri"/>
              </a:rPr>
              <a:t>line </a:t>
            </a:r>
            <a:r>
              <a:rPr sz="2200" spc="-10" dirty="0">
                <a:latin typeface="Calibri"/>
                <a:cs typeface="Calibri"/>
              </a:rPr>
              <a:t>provides </a:t>
            </a:r>
            <a:r>
              <a:rPr sz="2200" spc="-5" dirty="0">
                <a:latin typeface="Calibri"/>
                <a:cs typeface="Calibri"/>
              </a:rPr>
              <a:t>an </a:t>
            </a:r>
            <a:r>
              <a:rPr sz="2200" spc="-10" dirty="0">
                <a:latin typeface="Calibri"/>
                <a:cs typeface="Calibri"/>
              </a:rPr>
              <a:t>orderly </a:t>
            </a:r>
            <a:r>
              <a:rPr sz="2200" spc="-20" dirty="0">
                <a:latin typeface="Calibri"/>
                <a:cs typeface="Calibri"/>
              </a:rPr>
              <a:t>transfer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control, </a:t>
            </a:r>
            <a:r>
              <a:rPr sz="2200" spc="-5" dirty="0">
                <a:latin typeface="Calibri"/>
                <a:cs typeface="Calibri"/>
              </a:rPr>
              <a:t>as in </a:t>
            </a:r>
            <a:r>
              <a:rPr sz="2200" spc="-10" dirty="0">
                <a:latin typeface="Calibri"/>
                <a:cs typeface="Calibri"/>
              </a:rPr>
              <a:t>daisy-  </a:t>
            </a:r>
            <a:r>
              <a:rPr sz="2200" spc="-5" dirty="0">
                <a:latin typeface="Calibri"/>
                <a:cs typeface="Calibri"/>
              </a:rPr>
              <a:t>chaining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case.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3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409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figure,</a:t>
            </a:r>
            <a:r>
              <a:rPr sz="2200" spc="4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409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request</a:t>
            </a:r>
            <a:r>
              <a:rPr sz="2200" spc="409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lines</a:t>
            </a:r>
            <a:r>
              <a:rPr sz="2200" spc="40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from</a:t>
            </a:r>
            <a:r>
              <a:rPr sz="2200" spc="409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four</a:t>
            </a:r>
            <a:r>
              <a:rPr sz="2200" spc="40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arbiters</a:t>
            </a:r>
            <a:r>
              <a:rPr sz="2200" spc="40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going</a:t>
            </a:r>
            <a:r>
              <a:rPr sz="2200" spc="4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39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4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4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4</a:t>
            </a:r>
            <a:r>
              <a:rPr sz="2200" spc="4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x</a:t>
            </a:r>
            <a:r>
              <a:rPr sz="2200" spc="3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2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priority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encoder.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output encoder </a:t>
            </a:r>
            <a:r>
              <a:rPr sz="2200" spc="-15" dirty="0">
                <a:latin typeface="Calibri"/>
                <a:cs typeface="Calibri"/>
              </a:rPr>
              <a:t>generates </a:t>
            </a:r>
            <a:r>
              <a:rPr sz="2200" spc="-5" dirty="0">
                <a:latin typeface="Calibri"/>
                <a:cs typeface="Calibri"/>
              </a:rPr>
              <a:t>a 2-bit </a:t>
            </a:r>
            <a:r>
              <a:rPr sz="2200" spc="-10" dirty="0">
                <a:latin typeface="Calibri"/>
                <a:cs typeface="Calibri"/>
              </a:rPr>
              <a:t>code </a:t>
            </a:r>
            <a:r>
              <a:rPr sz="2200" spc="-5" dirty="0">
                <a:latin typeface="Calibri"/>
                <a:cs typeface="Calibri"/>
              </a:rPr>
              <a:t>which </a:t>
            </a:r>
            <a:r>
              <a:rPr sz="2200" spc="-10" dirty="0">
                <a:latin typeface="Calibri"/>
                <a:cs typeface="Calibri"/>
              </a:rPr>
              <a:t>represents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highest  </a:t>
            </a:r>
            <a:r>
              <a:rPr sz="2200" spc="-5" dirty="0">
                <a:latin typeface="Calibri"/>
                <a:cs typeface="Calibri"/>
              </a:rPr>
              <a:t>priority  </a:t>
            </a:r>
            <a:r>
              <a:rPr sz="2200" spc="-10" dirty="0">
                <a:latin typeface="Calibri"/>
                <a:cs typeface="Calibri"/>
              </a:rPr>
              <a:t>unit </a:t>
            </a:r>
            <a:r>
              <a:rPr sz="2200" spc="-5" dirty="0">
                <a:latin typeface="Calibri"/>
                <a:cs typeface="Calibri"/>
              </a:rPr>
              <a:t>among those </a:t>
            </a:r>
            <a:r>
              <a:rPr sz="2200" spc="-10" dirty="0">
                <a:latin typeface="Calibri"/>
                <a:cs typeface="Calibri"/>
              </a:rPr>
              <a:t>requesting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bus.</a:t>
            </a:r>
            <a:endParaRPr sz="22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The truth </a:t>
            </a:r>
            <a:r>
              <a:rPr sz="2200" spc="-10" dirty="0">
                <a:latin typeface="Calibri"/>
                <a:cs typeface="Calibri"/>
              </a:rPr>
              <a:t>table </a:t>
            </a:r>
            <a:r>
              <a:rPr sz="2200" spc="-5" dirty="0">
                <a:latin typeface="Calibri"/>
                <a:cs typeface="Calibri"/>
              </a:rPr>
              <a:t>of the priority encoder output </a:t>
            </a:r>
            <a:r>
              <a:rPr sz="2200" spc="-10" dirty="0">
                <a:latin typeface="Calibri"/>
                <a:cs typeface="Calibri"/>
              </a:rPr>
              <a:t>drives </a:t>
            </a:r>
            <a:r>
              <a:rPr sz="2200" spc="-5" dirty="0">
                <a:latin typeface="Calibri"/>
                <a:cs typeface="Calibri"/>
              </a:rPr>
              <a:t>a 2 x 4 decoder  which enables </a:t>
            </a:r>
            <a:r>
              <a:rPr sz="2200" spc="-15" dirty="0">
                <a:latin typeface="Calibri"/>
                <a:cs typeface="Calibri"/>
              </a:rPr>
              <a:t>proper </a:t>
            </a:r>
            <a:r>
              <a:rPr sz="2200" spc="-10" dirty="0">
                <a:latin typeface="Calibri"/>
                <a:cs typeface="Calibri"/>
              </a:rPr>
              <a:t>acknowledge </a:t>
            </a:r>
            <a:r>
              <a:rPr sz="2200" spc="-5" dirty="0">
                <a:latin typeface="Calibri"/>
                <a:cs typeface="Calibri"/>
              </a:rPr>
              <a:t>line </a:t>
            </a:r>
            <a:r>
              <a:rPr sz="2200" spc="-20" dirty="0">
                <a:latin typeface="Calibri"/>
                <a:cs typeface="Calibri"/>
              </a:rPr>
              <a:t>to grant </a:t>
            </a:r>
            <a:r>
              <a:rPr sz="2200" spc="-10" dirty="0">
                <a:latin typeface="Calibri"/>
                <a:cs typeface="Calibri"/>
              </a:rPr>
              <a:t>bus </a:t>
            </a:r>
            <a:r>
              <a:rPr sz="2200" spc="-5" dirty="0">
                <a:latin typeface="Calibri"/>
                <a:cs typeface="Calibri"/>
              </a:rPr>
              <a:t>access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0" dirty="0">
                <a:latin typeface="Calibri"/>
                <a:cs typeface="Calibri"/>
              </a:rPr>
              <a:t>highest </a:t>
            </a:r>
            <a:r>
              <a:rPr sz="2200" spc="-5" dirty="0">
                <a:latin typeface="Calibri"/>
                <a:cs typeface="Calibri"/>
              </a:rPr>
              <a:t>priority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unit.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two </a:t>
            </a:r>
            <a:r>
              <a:rPr sz="2200" spc="-10" dirty="0">
                <a:latin typeface="Calibri"/>
                <a:cs typeface="Calibri"/>
              </a:rPr>
              <a:t>bus arbitration procedures just </a:t>
            </a:r>
            <a:r>
              <a:rPr sz="2200" spc="-5" dirty="0">
                <a:latin typeface="Calibri"/>
                <a:cs typeface="Calibri"/>
              </a:rPr>
              <a:t>described </a:t>
            </a:r>
            <a:r>
              <a:rPr sz="2200" spc="-10" dirty="0">
                <a:latin typeface="Calibri"/>
                <a:cs typeface="Calibri"/>
              </a:rPr>
              <a:t>use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static </a:t>
            </a:r>
            <a:r>
              <a:rPr sz="2200" spc="-5" dirty="0">
                <a:latin typeface="Calibri"/>
                <a:cs typeface="Calibri"/>
              </a:rPr>
              <a:t>priority  algorithm </a:t>
            </a:r>
            <a:r>
              <a:rPr sz="2200" spc="-10" dirty="0">
                <a:latin typeface="Calibri"/>
                <a:cs typeface="Calibri"/>
              </a:rPr>
              <a:t>since </a:t>
            </a:r>
            <a:r>
              <a:rPr sz="2200" spc="-5" dirty="0">
                <a:latin typeface="Calibri"/>
                <a:cs typeface="Calibri"/>
              </a:rPr>
              <a:t>the priority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each device is </a:t>
            </a:r>
            <a:r>
              <a:rPr sz="2200" spc="-20" dirty="0">
                <a:latin typeface="Calibri"/>
                <a:cs typeface="Calibri"/>
              </a:rPr>
              <a:t>fixed </a:t>
            </a:r>
            <a:r>
              <a:rPr sz="2200" spc="-10" dirty="0">
                <a:latin typeface="Calibri"/>
                <a:cs typeface="Calibri"/>
              </a:rPr>
              <a:t>by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25" dirty="0">
                <a:latin typeface="Calibri"/>
                <a:cs typeface="Calibri"/>
              </a:rPr>
              <a:t>way </a:t>
            </a:r>
            <a:r>
              <a:rPr sz="2200" spc="-5" dirty="0">
                <a:latin typeface="Calibri"/>
                <a:cs typeface="Calibri"/>
              </a:rPr>
              <a:t>it is  </a:t>
            </a:r>
            <a:r>
              <a:rPr sz="2200" spc="-15" dirty="0">
                <a:latin typeface="Calibri"/>
                <a:cs typeface="Calibri"/>
              </a:rPr>
              <a:t>connected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contrast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dynamic </a:t>
            </a:r>
            <a:r>
              <a:rPr sz="2200" spc="-5" dirty="0">
                <a:latin typeface="Calibri"/>
                <a:cs typeface="Calibri"/>
              </a:rPr>
              <a:t>priority algorithm </a:t>
            </a:r>
            <a:r>
              <a:rPr sz="2200" spc="-10" dirty="0">
                <a:latin typeface="Calibri"/>
                <a:cs typeface="Calibri"/>
              </a:rPr>
              <a:t>gives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capability 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changing the priority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devices while the </a:t>
            </a:r>
            <a:r>
              <a:rPr sz="2200" spc="-25" dirty="0">
                <a:latin typeface="Calibri"/>
                <a:cs typeface="Calibri"/>
              </a:rPr>
              <a:t>system </a:t>
            </a:r>
            <a:r>
              <a:rPr sz="2200" spc="-5" dirty="0">
                <a:latin typeface="Calibri"/>
                <a:cs typeface="Calibri"/>
              </a:rPr>
              <a:t>is in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operation.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725" y="134873"/>
            <a:ext cx="822642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Interprocessor </a:t>
            </a:r>
            <a:r>
              <a:rPr spc="-10" dirty="0"/>
              <a:t>Communication </a:t>
            </a:r>
            <a:r>
              <a:rPr dirty="0"/>
              <a:t>&amp;</a:t>
            </a:r>
            <a:r>
              <a:rPr spc="105" dirty="0"/>
              <a:t> </a:t>
            </a:r>
            <a:r>
              <a:rPr spc="-15" dirty="0"/>
              <a:t>Synchronization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3625" cy="543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Various </a:t>
            </a:r>
            <a:r>
              <a:rPr sz="2200" spc="-15" dirty="0">
                <a:latin typeface="Calibri"/>
                <a:cs typeface="Calibri"/>
              </a:rPr>
              <a:t>processors </a:t>
            </a:r>
            <a:r>
              <a:rPr sz="2200" spc="-5" dirty="0">
                <a:latin typeface="Calibri"/>
                <a:cs typeface="Calibri"/>
              </a:rPr>
              <a:t>in a multiprocessor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provided </a:t>
            </a:r>
            <a:r>
              <a:rPr sz="2200" spc="-5" dirty="0">
                <a:latin typeface="Calibri"/>
                <a:cs typeface="Calibri"/>
              </a:rPr>
              <a:t>with a  </a:t>
            </a:r>
            <a:r>
              <a:rPr sz="2200" spc="-10" dirty="0">
                <a:latin typeface="Calibri"/>
                <a:cs typeface="Calibri"/>
              </a:rPr>
              <a:t>facility </a:t>
            </a:r>
            <a:r>
              <a:rPr sz="2200" spc="-15" dirty="0">
                <a:latin typeface="Calibri"/>
                <a:cs typeface="Calibri"/>
              </a:rPr>
              <a:t>fro </a:t>
            </a:r>
            <a:r>
              <a:rPr sz="2200" spc="-10" dirty="0">
                <a:latin typeface="Calibri"/>
                <a:cs typeface="Calibri"/>
              </a:rPr>
              <a:t>communicating </a:t>
            </a:r>
            <a:r>
              <a:rPr sz="2200" spc="-5" dirty="0">
                <a:latin typeface="Calibri"/>
                <a:cs typeface="Calibri"/>
              </a:rPr>
              <a:t>with each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other.</a:t>
            </a:r>
            <a:endParaRPr sz="2200">
              <a:latin typeface="Calibri"/>
              <a:cs typeface="Calibri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communication path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established through </a:t>
            </a:r>
            <a:r>
              <a:rPr sz="2200" spc="-5" dirty="0">
                <a:latin typeface="Calibri"/>
                <a:cs typeface="Calibri"/>
              </a:rPr>
              <a:t>the common input-  </a:t>
            </a:r>
            <a:r>
              <a:rPr sz="2200" spc="-10" dirty="0">
                <a:latin typeface="Calibri"/>
                <a:cs typeface="Calibri"/>
              </a:rPr>
              <a:t>output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channels.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In a </a:t>
            </a: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spc="-5" dirty="0">
                <a:latin typeface="Calibri"/>
                <a:cs typeface="Calibri"/>
              </a:rPr>
              <a:t>memory  multiprocessor </a:t>
            </a:r>
            <a:r>
              <a:rPr sz="2200" spc="-20" dirty="0">
                <a:latin typeface="Calibri"/>
                <a:cs typeface="Calibri"/>
              </a:rPr>
              <a:t>system  </a:t>
            </a:r>
            <a:r>
              <a:rPr sz="2200" spc="-10" dirty="0">
                <a:latin typeface="Calibri"/>
                <a:cs typeface="Calibri"/>
              </a:rPr>
              <a:t>most </a:t>
            </a:r>
            <a:r>
              <a:rPr sz="2200" spc="-5" dirty="0">
                <a:latin typeface="Calibri"/>
                <a:cs typeface="Calibri"/>
              </a:rPr>
              <a:t>common </a:t>
            </a:r>
            <a:r>
              <a:rPr sz="2200" spc="-15" dirty="0">
                <a:latin typeface="Calibri"/>
                <a:cs typeface="Calibri"/>
              </a:rPr>
              <a:t>procedure  </a:t>
            </a:r>
            <a:r>
              <a:rPr sz="2200" spc="1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is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set </a:t>
            </a:r>
            <a:r>
              <a:rPr sz="2200" spc="-5" dirty="0">
                <a:latin typeface="Calibri"/>
                <a:cs typeface="Calibri"/>
              </a:rPr>
              <a:t>aside a portion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memory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is accessible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all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processors.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Primary </a:t>
            </a:r>
            <a:r>
              <a:rPr sz="2200" spc="-10" dirty="0">
                <a:latin typeface="Calibri"/>
                <a:cs typeface="Calibri"/>
              </a:rPr>
              <a:t>use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this </a:t>
            </a:r>
            <a:r>
              <a:rPr sz="2200" spc="-10" dirty="0">
                <a:latin typeface="Calibri"/>
                <a:cs typeface="Calibri"/>
              </a:rPr>
              <a:t>common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act as a message </a:t>
            </a:r>
            <a:r>
              <a:rPr sz="2200" spc="-10" dirty="0">
                <a:latin typeface="Calibri"/>
                <a:cs typeface="Calibri"/>
              </a:rPr>
              <a:t>center  similar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mailbox </a:t>
            </a:r>
            <a:r>
              <a:rPr sz="2200" spc="-5" dirty="0">
                <a:latin typeface="Calibri"/>
                <a:cs typeface="Calibri"/>
              </a:rPr>
              <a:t>where each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15" dirty="0">
                <a:latin typeface="Calibri"/>
                <a:cs typeface="Calibri"/>
              </a:rPr>
              <a:t>can leave </a:t>
            </a:r>
            <a:r>
              <a:rPr sz="2200" spc="-5" dirty="0">
                <a:latin typeface="Calibri"/>
                <a:cs typeface="Calibri"/>
              </a:rPr>
              <a:t>messages </a:t>
            </a:r>
            <a:r>
              <a:rPr sz="2200" spc="-15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other  </a:t>
            </a:r>
            <a:r>
              <a:rPr sz="2200" spc="-15" dirty="0">
                <a:latin typeface="Calibri"/>
                <a:cs typeface="Calibri"/>
              </a:rPr>
              <a:t>processors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pickup messages intended </a:t>
            </a:r>
            <a:r>
              <a:rPr sz="2200" spc="-20" dirty="0">
                <a:latin typeface="Calibri"/>
                <a:cs typeface="Calibri"/>
              </a:rPr>
              <a:t>for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it.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sending processor structures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request, </a:t>
            </a:r>
            <a:r>
              <a:rPr sz="2200" spc="-5" dirty="0">
                <a:latin typeface="Calibri"/>
                <a:cs typeface="Calibri"/>
              </a:rPr>
              <a:t>a message,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procedure 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places </a:t>
            </a:r>
            <a:r>
              <a:rPr sz="2200" spc="-5" dirty="0">
                <a:latin typeface="Calibri"/>
                <a:cs typeface="Calibri"/>
              </a:rPr>
              <a:t>it in the memory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mailbox.</a:t>
            </a:r>
            <a:endParaRPr sz="2200">
              <a:latin typeface="Calibri"/>
              <a:cs typeface="Calibri"/>
            </a:endParaRPr>
          </a:p>
          <a:p>
            <a:pPr marL="355600" marR="1206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Status </a:t>
            </a:r>
            <a:r>
              <a:rPr sz="2200" spc="-10" dirty="0">
                <a:latin typeface="Calibri"/>
                <a:cs typeface="Calibri"/>
              </a:rPr>
              <a:t>bits </a:t>
            </a:r>
            <a:r>
              <a:rPr sz="2200" spc="-5" dirty="0">
                <a:latin typeface="Calibri"/>
                <a:cs typeface="Calibri"/>
              </a:rPr>
              <a:t>residing in the common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15" dirty="0">
                <a:latin typeface="Calibri"/>
                <a:cs typeface="Calibri"/>
              </a:rPr>
              <a:t>are </a:t>
            </a:r>
            <a:r>
              <a:rPr sz="2200" spc="-10" dirty="0">
                <a:latin typeface="Calibri"/>
                <a:cs typeface="Calibri"/>
              </a:rPr>
              <a:t>generally used </a:t>
            </a:r>
            <a:r>
              <a:rPr sz="2200" spc="-35" dirty="0">
                <a:latin typeface="Calibri"/>
                <a:cs typeface="Calibri"/>
              </a:rPr>
              <a:t>to  </a:t>
            </a:r>
            <a:r>
              <a:rPr sz="2200" spc="-15" dirty="0">
                <a:latin typeface="Calibri"/>
                <a:cs typeface="Calibri"/>
              </a:rPr>
              <a:t>indicate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condition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mailbox.</a:t>
            </a:r>
            <a:endParaRPr sz="2200">
              <a:latin typeface="Calibri"/>
              <a:cs typeface="Calibri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receiving processor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check the mail </a:t>
            </a:r>
            <a:r>
              <a:rPr sz="2200" spc="-20" dirty="0">
                <a:latin typeface="Calibri"/>
                <a:cs typeface="Calibri"/>
              </a:rPr>
              <a:t>box </a:t>
            </a:r>
            <a:r>
              <a:rPr sz="2200" spc="-10" dirty="0">
                <a:latin typeface="Calibri"/>
                <a:cs typeface="Calibri"/>
              </a:rPr>
              <a:t>periodically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find </a:t>
            </a:r>
            <a:r>
              <a:rPr sz="2200" spc="-5" dirty="0">
                <a:latin typeface="Calibri"/>
                <a:cs typeface="Calibri"/>
              </a:rPr>
              <a:t>if  </a:t>
            </a:r>
            <a:r>
              <a:rPr sz="2200" spc="-10" dirty="0">
                <a:latin typeface="Calibri"/>
                <a:cs typeface="Calibri"/>
              </a:rPr>
              <a:t>there are valid </a:t>
            </a:r>
            <a:r>
              <a:rPr sz="2200" spc="-5" dirty="0">
                <a:latin typeface="Calibri"/>
                <a:cs typeface="Calibri"/>
              </a:rPr>
              <a:t>messages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it, </a:t>
            </a:r>
            <a:r>
              <a:rPr sz="2200" spc="-10" dirty="0">
                <a:latin typeface="Calibri"/>
                <a:cs typeface="Calibri"/>
              </a:rPr>
              <a:t>where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response </a:t>
            </a:r>
            <a:r>
              <a:rPr sz="2200" spc="-5" dirty="0">
                <a:latin typeface="Calibri"/>
                <a:cs typeface="Calibri"/>
              </a:rPr>
              <a:t>time is</a:t>
            </a:r>
            <a:r>
              <a:rPr sz="2200" spc="1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consuming.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725" y="134873"/>
            <a:ext cx="822642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Interprocessor </a:t>
            </a:r>
            <a:r>
              <a:rPr spc="-10" dirty="0"/>
              <a:t>Communication </a:t>
            </a:r>
            <a:r>
              <a:rPr dirty="0"/>
              <a:t>&amp;</a:t>
            </a:r>
            <a:r>
              <a:rPr spc="105" dirty="0"/>
              <a:t> </a:t>
            </a:r>
            <a:r>
              <a:rPr spc="-15" dirty="0"/>
              <a:t>Synchronization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2990" cy="585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762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647700" algn="l"/>
                <a:tab pos="1382395" algn="l"/>
                <a:tab pos="2440305" algn="l"/>
                <a:tab pos="3738879" algn="l"/>
                <a:tab pos="4042410" algn="l"/>
                <a:tab pos="4498340" algn="l"/>
                <a:tab pos="5008880" algn="l"/>
                <a:tab pos="6022340" algn="l"/>
                <a:tab pos="7259955" algn="l"/>
                <a:tab pos="7628890" algn="l"/>
                <a:tab pos="8287384" algn="l"/>
              </a:tabLst>
            </a:pPr>
            <a:r>
              <a:rPr sz="2200" spc="-5" dirty="0">
                <a:latin typeface="Calibri"/>
                <a:cs typeface="Calibri"/>
              </a:rPr>
              <a:t>A	mo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0" dirty="0">
                <a:latin typeface="Calibri"/>
                <a:cs typeface="Calibri"/>
              </a:rPr>
              <a:t>e</a:t>
            </a:r>
            <a:r>
              <a:rPr sz="2200" spc="-30" dirty="0">
                <a:latin typeface="Calibri"/>
                <a:cs typeface="Calibri"/>
              </a:rPr>
              <a:t>f</a:t>
            </a:r>
            <a:r>
              <a:rPr sz="2200" spc="-10" dirty="0">
                <a:latin typeface="Calibri"/>
                <a:cs typeface="Calibri"/>
              </a:rPr>
              <a:t>fi</a:t>
            </a:r>
            <a:r>
              <a:rPr sz="2200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ie</a:t>
            </a:r>
            <a:r>
              <a:rPr sz="2200" spc="-35" dirty="0">
                <a:latin typeface="Calibri"/>
                <a:cs typeface="Calibri"/>
              </a:rPr>
              <a:t>n</a:t>
            </a:r>
            <a:r>
              <a:rPr sz="2200" spc="-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oce</a:t>
            </a:r>
            <a:r>
              <a:rPr sz="2200" spc="-15" dirty="0">
                <a:latin typeface="Calibri"/>
                <a:cs typeface="Calibri"/>
              </a:rPr>
              <a:t>d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5" dirty="0">
                <a:latin typeface="Calibri"/>
                <a:cs typeface="Calibri"/>
              </a:rPr>
              <a:t>f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sendin</a:t>
            </a:r>
            <a:r>
              <a:rPr sz="2200" spc="-5" dirty="0">
                <a:latin typeface="Calibri"/>
                <a:cs typeface="Calibri"/>
              </a:rPr>
              <a:t>g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ocess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al</a:t>
            </a:r>
            <a:r>
              <a:rPr sz="2200" spc="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rt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0" dirty="0">
                <a:latin typeface="Calibri"/>
                <a:cs typeface="Calibri"/>
              </a:rPr>
              <a:t>receiving processor directly by </a:t>
            </a:r>
            <a:r>
              <a:rPr sz="2200" spc="-5" dirty="0">
                <a:latin typeface="Calibri"/>
                <a:cs typeface="Calibri"/>
              </a:rPr>
              <a:t>means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an </a:t>
            </a:r>
            <a:r>
              <a:rPr sz="2200" spc="-15" dirty="0">
                <a:latin typeface="Calibri"/>
                <a:cs typeface="Calibri"/>
              </a:rPr>
              <a:t>interrupt</a:t>
            </a:r>
            <a:r>
              <a:rPr sz="2200" spc="1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signal.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This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done through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software-initiated interprocessor interrupt </a:t>
            </a:r>
            <a:r>
              <a:rPr sz="2200" spc="-20" dirty="0">
                <a:latin typeface="Calibri"/>
                <a:cs typeface="Calibri"/>
              </a:rPr>
              <a:t>by  </a:t>
            </a:r>
            <a:r>
              <a:rPr sz="2200" spc="-5" dirty="0">
                <a:latin typeface="Calibri"/>
                <a:cs typeface="Calibri"/>
              </a:rPr>
              <a:t>means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instruction in the </a:t>
            </a:r>
            <a:r>
              <a:rPr sz="2200" spc="-15" dirty="0">
                <a:latin typeface="Calibri"/>
                <a:cs typeface="Calibri"/>
              </a:rPr>
              <a:t>program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one processor which when  </a:t>
            </a:r>
            <a:r>
              <a:rPr sz="2200" spc="-25" dirty="0">
                <a:latin typeface="Calibri"/>
                <a:cs typeface="Calibri"/>
              </a:rPr>
              <a:t>executed </a:t>
            </a:r>
            <a:r>
              <a:rPr sz="2200" spc="-10" dirty="0">
                <a:latin typeface="Calibri"/>
                <a:cs typeface="Calibri"/>
              </a:rPr>
              <a:t>produces </a:t>
            </a:r>
            <a:r>
              <a:rPr sz="2200" spc="-5" dirty="0">
                <a:latin typeface="Calibri"/>
                <a:cs typeface="Calibri"/>
              </a:rPr>
              <a:t>an </a:t>
            </a:r>
            <a:r>
              <a:rPr sz="2200" spc="-10" dirty="0">
                <a:latin typeface="Calibri"/>
                <a:cs typeface="Calibri"/>
              </a:rPr>
              <a:t>external </a:t>
            </a:r>
            <a:r>
              <a:rPr sz="2200" spc="-15" dirty="0">
                <a:latin typeface="Calibri"/>
                <a:cs typeface="Calibri"/>
              </a:rPr>
              <a:t>interrupt </a:t>
            </a:r>
            <a:r>
              <a:rPr sz="2200" spc="-10" dirty="0">
                <a:latin typeface="Calibri"/>
                <a:cs typeface="Calibri"/>
              </a:rPr>
              <a:t>condition </a:t>
            </a:r>
            <a:r>
              <a:rPr sz="2200" spc="-5" dirty="0">
                <a:latin typeface="Calibri"/>
                <a:cs typeface="Calibri"/>
              </a:rPr>
              <a:t>in a </a:t>
            </a:r>
            <a:r>
              <a:rPr sz="2200" spc="-10" dirty="0">
                <a:latin typeface="Calibri"/>
                <a:cs typeface="Calibri"/>
              </a:rPr>
              <a:t>second</a:t>
            </a:r>
            <a:r>
              <a:rPr sz="2200" spc="15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processor.</a:t>
            </a:r>
            <a:endParaRPr sz="2200">
              <a:latin typeface="Calibri"/>
              <a:cs typeface="Calibri"/>
            </a:endParaRPr>
          </a:p>
          <a:p>
            <a:pPr marL="355600" marR="5715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  <a:tab pos="1144905" algn="l"/>
                <a:tab pos="1609725" algn="l"/>
                <a:tab pos="1647825" algn="l"/>
                <a:tab pos="2395855" algn="l"/>
                <a:tab pos="4042410" algn="l"/>
                <a:tab pos="4641215" algn="l"/>
                <a:tab pos="5314950" algn="l"/>
                <a:tab pos="6022340" algn="l"/>
                <a:tab pos="6700520" algn="l"/>
                <a:tab pos="7046595" algn="l"/>
                <a:tab pos="7560309" algn="l"/>
                <a:tab pos="8435340" algn="l"/>
              </a:tabLst>
            </a:pPr>
            <a:r>
              <a:rPr sz="2200" spc="-10" dirty="0">
                <a:latin typeface="Calibri"/>
                <a:cs typeface="Calibri"/>
              </a:rPr>
              <a:t>The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	</a:t>
            </a:r>
            <a:r>
              <a:rPr sz="2200" spc="-5" dirty="0">
                <a:latin typeface="Calibri"/>
                <a:cs typeface="Calibri"/>
              </a:rPr>
              <a:t>th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45" dirty="0">
                <a:latin typeface="Calibri"/>
                <a:cs typeface="Calibri"/>
              </a:rPr>
              <a:t>g</a:t>
            </a:r>
            <a:r>
              <a:rPr sz="2200" spc="-5" dirty="0">
                <a:latin typeface="Calibri"/>
                <a:cs typeface="Calibri"/>
              </a:rPr>
              <a:t>ani</a:t>
            </a:r>
            <a:r>
              <a:rPr sz="2200" spc="-45" dirty="0">
                <a:latin typeface="Calibri"/>
                <a:cs typeface="Calibri"/>
              </a:rPr>
              <a:t>z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tions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25" dirty="0">
                <a:latin typeface="Calibri"/>
                <a:cs typeface="Calibri"/>
              </a:rPr>
              <a:t>v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b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en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us</a:t>
            </a:r>
            <a:r>
              <a:rPr sz="2200" spc="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	d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spc="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ign</a:t>
            </a:r>
            <a:r>
              <a:rPr sz="2200" dirty="0">
                <a:latin typeface="Calibri"/>
                <a:cs typeface="Calibri"/>
              </a:rPr>
              <a:t>	of  </a:t>
            </a:r>
            <a:r>
              <a:rPr sz="2200" spc="-15" dirty="0">
                <a:latin typeface="Calibri"/>
                <a:cs typeface="Calibri"/>
              </a:rPr>
              <a:t>Operating	System(OS) </a:t>
            </a:r>
            <a:r>
              <a:rPr sz="2200" spc="-20" dirty="0">
                <a:latin typeface="Calibri"/>
                <a:cs typeface="Calibri"/>
              </a:rPr>
              <a:t>for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multiprocessors: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5" dirty="0">
                <a:latin typeface="Calibri"/>
                <a:cs typeface="Calibri"/>
              </a:rPr>
              <a:t>Master </a:t>
            </a:r>
            <a:r>
              <a:rPr sz="2200" b="1" spc="-5" dirty="0">
                <a:latin typeface="Calibri"/>
                <a:cs typeface="Calibri"/>
              </a:rPr>
              <a:t>– </a:t>
            </a:r>
            <a:r>
              <a:rPr sz="2200" b="1" spc="-15" dirty="0">
                <a:latin typeface="Calibri"/>
                <a:cs typeface="Calibri"/>
              </a:rPr>
              <a:t>slave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configuration: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5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dirty="0">
                <a:latin typeface="Calibri"/>
                <a:cs typeface="Calibri"/>
              </a:rPr>
              <a:t>mode </a:t>
            </a:r>
            <a:r>
              <a:rPr sz="1800" spc="-5" dirty="0">
                <a:latin typeface="Calibri"/>
                <a:cs typeface="Calibri"/>
              </a:rPr>
              <a:t>one </a:t>
            </a:r>
            <a:r>
              <a:rPr sz="1800" spc="-10" dirty="0">
                <a:latin typeface="Calibri"/>
                <a:cs typeface="Calibri"/>
              </a:rPr>
              <a:t>processor </a:t>
            </a:r>
            <a:r>
              <a:rPr sz="1800" spc="-5" dirty="0">
                <a:latin typeface="Calibri"/>
                <a:cs typeface="Calibri"/>
              </a:rPr>
              <a:t>designated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master </a:t>
            </a:r>
            <a:r>
              <a:rPr sz="1800" spc="-15" dirty="0">
                <a:latin typeface="Calibri"/>
                <a:cs typeface="Calibri"/>
              </a:rPr>
              <a:t>always executes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OS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functions.</a:t>
            </a:r>
            <a:endParaRPr sz="1800">
              <a:latin typeface="Calibri"/>
              <a:cs typeface="Calibri"/>
            </a:endParaRPr>
          </a:p>
          <a:p>
            <a:pPr marL="756285" marR="5080" lvl="1" indent="-286385" algn="just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Other </a:t>
            </a:r>
            <a:r>
              <a:rPr sz="1800" spc="-10" dirty="0">
                <a:latin typeface="Calibri"/>
                <a:cs typeface="Calibri"/>
              </a:rPr>
              <a:t>processors </a:t>
            </a:r>
            <a:r>
              <a:rPr sz="1800" spc="-5" dirty="0">
                <a:latin typeface="Calibri"/>
                <a:cs typeface="Calibri"/>
              </a:rPr>
              <a:t>denoted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slave </a:t>
            </a:r>
            <a:r>
              <a:rPr sz="1800" dirty="0">
                <a:latin typeface="Calibri"/>
                <a:cs typeface="Calibri"/>
              </a:rPr>
              <a:t>do </a:t>
            </a:r>
            <a:r>
              <a:rPr sz="1800" spc="-5" dirty="0">
                <a:latin typeface="Calibri"/>
                <a:cs typeface="Calibri"/>
              </a:rPr>
              <a:t>not </a:t>
            </a:r>
            <a:r>
              <a:rPr sz="1800" spc="-15" dirty="0">
                <a:latin typeface="Calibri"/>
                <a:cs typeface="Calibri"/>
              </a:rPr>
              <a:t>executes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OS functions. if </a:t>
            </a:r>
            <a:r>
              <a:rPr sz="1800" spc="-10" dirty="0">
                <a:latin typeface="Calibri"/>
                <a:cs typeface="Calibri"/>
              </a:rPr>
              <a:t>any </a:t>
            </a:r>
            <a:r>
              <a:rPr sz="1800" spc="-15" dirty="0">
                <a:latin typeface="Calibri"/>
                <a:cs typeface="Calibri"/>
              </a:rPr>
              <a:t>slave  </a:t>
            </a:r>
            <a:r>
              <a:rPr sz="1800" spc="-10" dirty="0">
                <a:latin typeface="Calibri"/>
                <a:cs typeface="Calibri"/>
              </a:rPr>
              <a:t>processor wants to </a:t>
            </a:r>
            <a:r>
              <a:rPr sz="1800" spc="-15" dirty="0">
                <a:latin typeface="Calibri"/>
                <a:cs typeface="Calibri"/>
              </a:rPr>
              <a:t>execute </a:t>
            </a:r>
            <a:r>
              <a:rPr sz="1800" dirty="0">
                <a:latin typeface="Calibri"/>
                <a:cs typeface="Calibri"/>
              </a:rPr>
              <a:t>OS </a:t>
            </a:r>
            <a:r>
              <a:rPr sz="1800" spc="-5" dirty="0">
                <a:latin typeface="Calibri"/>
                <a:cs typeface="Calibri"/>
              </a:rPr>
              <a:t>function, it sends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request </a:t>
            </a:r>
            <a:r>
              <a:rPr sz="1800" spc="-5" dirty="0">
                <a:latin typeface="Calibri"/>
                <a:cs typeface="Calibri"/>
              </a:rPr>
              <a:t>by interrupting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35" dirty="0">
                <a:latin typeface="Calibri"/>
                <a:cs typeface="Calibri"/>
              </a:rPr>
              <a:t>master.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20" dirty="0">
                <a:latin typeface="Calibri"/>
                <a:cs typeface="Calibri"/>
              </a:rPr>
              <a:t>Separate </a:t>
            </a:r>
            <a:r>
              <a:rPr sz="2200" b="1" spc="-15" dirty="0">
                <a:latin typeface="Calibri"/>
                <a:cs typeface="Calibri"/>
              </a:rPr>
              <a:t>Operating</a:t>
            </a:r>
            <a:r>
              <a:rPr sz="2200" b="1" spc="40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System: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5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In  </a:t>
            </a:r>
            <a:r>
              <a:rPr sz="1800" spc="-5" dirty="0">
                <a:latin typeface="Calibri"/>
                <a:cs typeface="Calibri"/>
              </a:rPr>
              <a:t>this  </a:t>
            </a:r>
            <a:r>
              <a:rPr sz="1800" spc="-15" dirty="0">
                <a:latin typeface="Calibri"/>
                <a:cs typeface="Calibri"/>
              </a:rPr>
              <a:t>organization  </a:t>
            </a:r>
            <a:r>
              <a:rPr sz="1800" dirty="0">
                <a:latin typeface="Calibri"/>
                <a:cs typeface="Calibri"/>
              </a:rPr>
              <a:t>each  </a:t>
            </a:r>
            <a:r>
              <a:rPr sz="1800" spc="-5" dirty="0">
                <a:latin typeface="Calibri"/>
                <a:cs typeface="Calibri"/>
              </a:rPr>
              <a:t>processor  </a:t>
            </a:r>
            <a:r>
              <a:rPr sz="1800" spc="-10" dirty="0">
                <a:latin typeface="Calibri"/>
                <a:cs typeface="Calibri"/>
              </a:rPr>
              <a:t>can  </a:t>
            </a:r>
            <a:r>
              <a:rPr sz="1800" spc="-15" dirty="0">
                <a:latin typeface="Calibri"/>
                <a:cs typeface="Calibri"/>
              </a:rPr>
              <a:t>execute  </a:t>
            </a:r>
            <a:r>
              <a:rPr sz="1800" dirty="0">
                <a:latin typeface="Calibri"/>
                <a:cs typeface="Calibri"/>
              </a:rPr>
              <a:t>the  </a:t>
            </a:r>
            <a:r>
              <a:rPr sz="1800" spc="-10" dirty="0">
                <a:latin typeface="Calibri"/>
                <a:cs typeface="Calibri"/>
              </a:rPr>
              <a:t>operating  </a:t>
            </a:r>
            <a:r>
              <a:rPr sz="1800" spc="-20" dirty="0">
                <a:latin typeface="Calibri"/>
                <a:cs typeface="Calibri"/>
              </a:rPr>
              <a:t>system  </a:t>
            </a:r>
            <a:r>
              <a:rPr sz="1800" spc="-10" dirty="0">
                <a:latin typeface="Calibri"/>
                <a:cs typeface="Calibri"/>
              </a:rPr>
              <a:t>routines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it</a:t>
            </a:r>
            <a:endParaRPr sz="18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needs. </a:t>
            </a:r>
            <a:r>
              <a:rPr sz="1800" spc="-10" dirty="0">
                <a:latin typeface="Calibri"/>
                <a:cs typeface="Calibri"/>
              </a:rPr>
              <a:t>Suitable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loosely </a:t>
            </a:r>
            <a:r>
              <a:rPr sz="1800" spc="-10" dirty="0">
                <a:latin typeface="Calibri"/>
                <a:cs typeface="Calibri"/>
              </a:rPr>
              <a:t>coupled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system.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0" dirty="0">
                <a:latin typeface="Calibri"/>
                <a:cs typeface="Calibri"/>
              </a:rPr>
              <a:t>Distributed </a:t>
            </a:r>
            <a:r>
              <a:rPr sz="2200" b="1" spc="-15" dirty="0">
                <a:latin typeface="Calibri"/>
                <a:cs typeface="Calibri"/>
              </a:rPr>
              <a:t>Operating </a:t>
            </a:r>
            <a:r>
              <a:rPr sz="2200" b="1" spc="-20" dirty="0">
                <a:latin typeface="Calibri"/>
                <a:cs typeface="Calibri"/>
              </a:rPr>
              <a:t>System: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4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spc="-15" dirty="0">
                <a:latin typeface="Calibri"/>
                <a:cs typeface="Calibri"/>
              </a:rPr>
              <a:t>organization </a:t>
            </a:r>
            <a:r>
              <a:rPr sz="1800" spc="-5" dirty="0">
                <a:latin typeface="Calibri"/>
                <a:cs typeface="Calibri"/>
              </a:rPr>
              <a:t>OS </a:t>
            </a:r>
            <a:r>
              <a:rPr sz="1800" spc="-10" dirty="0">
                <a:latin typeface="Calibri"/>
                <a:cs typeface="Calibri"/>
              </a:rPr>
              <a:t>routines are distributed </a:t>
            </a:r>
            <a:r>
              <a:rPr sz="1800" dirty="0">
                <a:latin typeface="Calibri"/>
                <a:cs typeface="Calibri"/>
              </a:rPr>
              <a:t>among the </a:t>
            </a:r>
            <a:r>
              <a:rPr sz="1800" spc="-10" dirty="0">
                <a:latin typeface="Calibri"/>
                <a:cs typeface="Calibri"/>
              </a:rPr>
              <a:t>available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processors.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725" y="134873"/>
            <a:ext cx="822642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Interprocessor </a:t>
            </a:r>
            <a:r>
              <a:rPr spc="-10" dirty="0"/>
              <a:t>Communication </a:t>
            </a:r>
            <a:r>
              <a:rPr dirty="0"/>
              <a:t>&amp;</a:t>
            </a:r>
            <a:r>
              <a:rPr spc="105" dirty="0"/>
              <a:t> </a:t>
            </a:r>
            <a:r>
              <a:rPr spc="-15" dirty="0"/>
              <a:t>Synchronization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51585"/>
            <a:ext cx="8682355" cy="5600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Interprocessor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Synchronization</a:t>
            </a:r>
            <a:endParaRPr sz="2400">
              <a:latin typeface="Calibri"/>
              <a:cs typeface="Calibri"/>
            </a:endParaRPr>
          </a:p>
          <a:p>
            <a:pPr marL="355600" marR="6350" indent="-342900" algn="just">
              <a:lnSpc>
                <a:spcPts val="238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instruction </a:t>
            </a:r>
            <a:r>
              <a:rPr sz="2200" spc="-10" dirty="0">
                <a:latin typeface="Calibri"/>
                <a:cs typeface="Calibri"/>
              </a:rPr>
              <a:t>set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 multiprocessor </a:t>
            </a:r>
            <a:r>
              <a:rPr sz="2200" spc="-15" dirty="0">
                <a:latin typeface="Calibri"/>
                <a:cs typeface="Calibri"/>
              </a:rPr>
              <a:t>contains </a:t>
            </a:r>
            <a:r>
              <a:rPr sz="2200" spc="-5" dirty="0">
                <a:latin typeface="Calibri"/>
                <a:cs typeface="Calibri"/>
              </a:rPr>
              <a:t>basic </a:t>
            </a:r>
            <a:r>
              <a:rPr sz="2200" spc="-10" dirty="0">
                <a:latin typeface="Calibri"/>
                <a:cs typeface="Calibri"/>
              </a:rPr>
              <a:t>instructions that  are used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implement </a:t>
            </a:r>
            <a:r>
              <a:rPr sz="2200" spc="-10" dirty="0">
                <a:latin typeface="Calibri"/>
                <a:cs typeface="Calibri"/>
              </a:rPr>
              <a:t>communication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synchronization </a:t>
            </a:r>
            <a:r>
              <a:rPr sz="2200" spc="-10" dirty="0">
                <a:latin typeface="Calibri"/>
                <a:cs typeface="Calibri"/>
              </a:rPr>
              <a:t>between  </a:t>
            </a:r>
            <a:r>
              <a:rPr sz="2200" spc="-15" dirty="0">
                <a:latin typeface="Calibri"/>
                <a:cs typeface="Calibri"/>
              </a:rPr>
              <a:t>cooperating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processes.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229"/>
              </a:spcBef>
              <a:buFont typeface="Arial"/>
              <a:buChar char="•"/>
              <a:tabLst>
                <a:tab pos="354965" algn="l"/>
                <a:tab pos="355600" algn="l"/>
                <a:tab pos="2334895" algn="l"/>
                <a:tab pos="3169285" algn="l"/>
                <a:tab pos="3591560" algn="l"/>
                <a:tab pos="4155440" algn="l"/>
                <a:tab pos="5398770" algn="l"/>
                <a:tab pos="5816600" algn="l"/>
                <a:tab pos="6502400" algn="l"/>
                <a:tab pos="7685405" algn="l"/>
              </a:tabLst>
            </a:pPr>
            <a:r>
              <a:rPr sz="2200" spc="-10" dirty="0">
                <a:latin typeface="Calibri"/>
                <a:cs typeface="Calibri"/>
              </a:rPr>
              <a:t>Communication	</a:t>
            </a:r>
            <a:r>
              <a:rPr sz="2200" spc="-25" dirty="0">
                <a:latin typeface="Calibri"/>
                <a:cs typeface="Calibri"/>
              </a:rPr>
              <a:t>refers	</a:t>
            </a:r>
            <a:r>
              <a:rPr sz="2200" spc="-20" dirty="0">
                <a:latin typeface="Calibri"/>
                <a:cs typeface="Calibri"/>
              </a:rPr>
              <a:t>to	</a:t>
            </a:r>
            <a:r>
              <a:rPr sz="2200" spc="-5" dirty="0">
                <a:latin typeface="Calibri"/>
                <a:cs typeface="Calibri"/>
              </a:rPr>
              <a:t>the	</a:t>
            </a:r>
            <a:r>
              <a:rPr sz="2200" spc="-20" dirty="0">
                <a:latin typeface="Calibri"/>
                <a:cs typeface="Calibri"/>
              </a:rPr>
              <a:t>exchange	</a:t>
            </a:r>
            <a:r>
              <a:rPr sz="2200" spc="-5" dirty="0">
                <a:latin typeface="Calibri"/>
                <a:cs typeface="Calibri"/>
              </a:rPr>
              <a:t>of	</a:t>
            </a:r>
            <a:r>
              <a:rPr sz="2200" spc="-20" dirty="0">
                <a:latin typeface="Calibri"/>
                <a:cs typeface="Calibri"/>
              </a:rPr>
              <a:t>data	</a:t>
            </a:r>
            <a:r>
              <a:rPr sz="2200" spc="-10" dirty="0">
                <a:latin typeface="Calibri"/>
                <a:cs typeface="Calibri"/>
              </a:rPr>
              <a:t>between	</a:t>
            </a:r>
            <a:r>
              <a:rPr sz="2200" spc="-20" dirty="0">
                <a:latin typeface="Calibri"/>
                <a:cs typeface="Calibri"/>
              </a:rPr>
              <a:t>different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spc="-5" dirty="0">
                <a:latin typeface="Calibri"/>
                <a:cs typeface="Calibri"/>
              </a:rPr>
              <a:t>processes.</a:t>
            </a:r>
            <a:endParaRPr sz="2200">
              <a:latin typeface="Calibri"/>
              <a:cs typeface="Calibri"/>
            </a:endParaRPr>
          </a:p>
          <a:p>
            <a:pPr marL="355600" marR="10795" indent="-342900" algn="just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Synchronization </a:t>
            </a:r>
            <a:r>
              <a:rPr sz="2200" spc="-25" dirty="0">
                <a:latin typeface="Calibri"/>
                <a:cs typeface="Calibri"/>
              </a:rPr>
              <a:t>refers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special </a:t>
            </a:r>
            <a:r>
              <a:rPr sz="2200" spc="-10" dirty="0">
                <a:latin typeface="Calibri"/>
                <a:cs typeface="Calibri"/>
              </a:rPr>
              <a:t>case </a:t>
            </a:r>
            <a:r>
              <a:rPr sz="2200" spc="-5" dirty="0">
                <a:latin typeface="Calibri"/>
                <a:cs typeface="Calibri"/>
              </a:rPr>
              <a:t>where the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5" dirty="0">
                <a:latin typeface="Calibri"/>
                <a:cs typeface="Calibri"/>
              </a:rPr>
              <a:t>used </a:t>
            </a:r>
            <a:r>
              <a:rPr sz="2200" spc="-35" dirty="0">
                <a:latin typeface="Calibri"/>
                <a:cs typeface="Calibri"/>
              </a:rPr>
              <a:t>to  </a:t>
            </a:r>
            <a:r>
              <a:rPr sz="2200" spc="-15" dirty="0">
                <a:latin typeface="Calibri"/>
                <a:cs typeface="Calibri"/>
              </a:rPr>
              <a:t>communicate </a:t>
            </a:r>
            <a:r>
              <a:rPr sz="2200" spc="-10" dirty="0">
                <a:latin typeface="Calibri"/>
                <a:cs typeface="Calibri"/>
              </a:rPr>
              <a:t>between processors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20" dirty="0">
                <a:latin typeface="Calibri"/>
                <a:cs typeface="Calibri"/>
              </a:rPr>
              <a:t>control</a:t>
            </a:r>
            <a:r>
              <a:rPr sz="2200" spc="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information.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Synchronization </a:t>
            </a:r>
            <a:r>
              <a:rPr sz="2200" spc="-5" dirty="0">
                <a:latin typeface="Calibri"/>
                <a:cs typeface="Calibri"/>
              </a:rPr>
              <a:t>is needed </a:t>
            </a:r>
            <a:r>
              <a:rPr sz="2200" spc="-20" dirty="0">
                <a:latin typeface="Calibri"/>
                <a:cs typeface="Calibri"/>
              </a:rPr>
              <a:t>to enforce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correct </a:t>
            </a:r>
            <a:r>
              <a:rPr sz="2200" spc="-5" dirty="0">
                <a:latin typeface="Calibri"/>
                <a:cs typeface="Calibri"/>
              </a:rPr>
              <a:t>sequence </a:t>
            </a:r>
            <a:r>
              <a:rPr sz="2200" dirty="0">
                <a:latin typeface="Calibri"/>
                <a:cs typeface="Calibri"/>
              </a:rPr>
              <a:t>of   </a:t>
            </a:r>
            <a:r>
              <a:rPr sz="2200" spc="2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processes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ensure </a:t>
            </a:r>
            <a:r>
              <a:rPr sz="2200" spc="-5" dirty="0">
                <a:latin typeface="Calibri"/>
                <a:cs typeface="Calibri"/>
              </a:rPr>
              <a:t>mutually </a:t>
            </a:r>
            <a:r>
              <a:rPr sz="2200" spc="-20" dirty="0">
                <a:latin typeface="Calibri"/>
                <a:cs typeface="Calibri"/>
              </a:rPr>
              <a:t>exclusive </a:t>
            </a:r>
            <a:r>
              <a:rPr sz="2200" spc="-5" dirty="0">
                <a:latin typeface="Calibri"/>
                <a:cs typeface="Calibri"/>
              </a:rPr>
              <a:t>access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spc="-5" dirty="0">
                <a:latin typeface="Calibri"/>
                <a:cs typeface="Calibri"/>
              </a:rPr>
              <a:t>writable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data.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number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hardware </a:t>
            </a:r>
            <a:r>
              <a:rPr sz="2200" spc="-5" dirty="0">
                <a:latin typeface="Calibri"/>
                <a:cs typeface="Calibri"/>
              </a:rPr>
              <a:t>mechanisms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mutual </a:t>
            </a:r>
            <a:r>
              <a:rPr sz="2200" spc="-15" dirty="0">
                <a:latin typeface="Calibri"/>
                <a:cs typeface="Calibri"/>
              </a:rPr>
              <a:t>exclusion </a:t>
            </a:r>
            <a:r>
              <a:rPr sz="2200" spc="-25" dirty="0">
                <a:latin typeface="Calibri"/>
                <a:cs typeface="Calibri"/>
              </a:rPr>
              <a:t>have </a:t>
            </a:r>
            <a:r>
              <a:rPr sz="2200" spc="-5" dirty="0">
                <a:latin typeface="Calibri"/>
                <a:cs typeface="Calibri"/>
              </a:rPr>
              <a:t>been  </a:t>
            </a:r>
            <a:r>
              <a:rPr sz="2200" spc="-10" dirty="0">
                <a:latin typeface="Calibri"/>
                <a:cs typeface="Calibri"/>
              </a:rPr>
              <a:t>developed, </a:t>
            </a:r>
            <a:r>
              <a:rPr sz="2200" spc="-5" dirty="0">
                <a:latin typeface="Calibri"/>
                <a:cs typeface="Calibri"/>
              </a:rPr>
              <a:t>among them </a:t>
            </a:r>
            <a:r>
              <a:rPr sz="2200" dirty="0">
                <a:latin typeface="Calibri"/>
                <a:cs typeface="Calibri"/>
              </a:rPr>
              <a:t>one of </a:t>
            </a:r>
            <a:r>
              <a:rPr sz="2200" spc="-5" dirty="0">
                <a:latin typeface="Calibri"/>
                <a:cs typeface="Calibri"/>
              </a:rPr>
              <a:t>the most popular method is </a:t>
            </a:r>
            <a:r>
              <a:rPr sz="2200" spc="-10" dirty="0">
                <a:latin typeface="Calibri"/>
                <a:cs typeface="Calibri"/>
              </a:rPr>
              <a:t>through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0" dirty="0">
                <a:latin typeface="Calibri"/>
                <a:cs typeface="Calibri"/>
              </a:rPr>
              <a:t>use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binary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semaphore.</a:t>
            </a:r>
            <a:endParaRPr sz="22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mechanism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will </a:t>
            </a:r>
            <a:r>
              <a:rPr sz="2200" spc="-15" dirty="0">
                <a:latin typeface="Calibri"/>
                <a:cs typeface="Calibri"/>
              </a:rPr>
              <a:t>guarantee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orderly </a:t>
            </a:r>
            <a:r>
              <a:rPr sz="2200" spc="-5" dirty="0">
                <a:latin typeface="Calibri"/>
                <a:cs typeface="Calibri"/>
              </a:rPr>
              <a:t>access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dirty="0">
                <a:latin typeface="Calibri"/>
                <a:cs typeface="Calibri"/>
              </a:rPr>
              <a:t>memory  </a:t>
            </a:r>
            <a:r>
              <a:rPr sz="2200" spc="-5" dirty="0">
                <a:latin typeface="Calibri"/>
                <a:cs typeface="Calibri"/>
              </a:rPr>
              <a:t>and other share </a:t>
            </a:r>
            <a:r>
              <a:rPr sz="2200" spc="-10" dirty="0">
                <a:latin typeface="Calibri"/>
                <a:cs typeface="Calibri"/>
              </a:rPr>
              <a:t>resources </a:t>
            </a:r>
            <a:r>
              <a:rPr sz="2200" spc="-5" dirty="0">
                <a:latin typeface="Calibri"/>
                <a:cs typeface="Calibri"/>
              </a:rPr>
              <a:t>which is necessary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protect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10" dirty="0">
                <a:latin typeface="Calibri"/>
                <a:cs typeface="Calibri"/>
              </a:rPr>
              <a:t>being  changed </a:t>
            </a:r>
            <a:r>
              <a:rPr sz="2200" spc="-5" dirty="0">
                <a:latin typeface="Calibri"/>
                <a:cs typeface="Calibri"/>
              </a:rPr>
              <a:t>simultaneously </a:t>
            </a:r>
            <a:r>
              <a:rPr sz="2200" spc="-10" dirty="0">
                <a:latin typeface="Calibri"/>
                <a:cs typeface="Calibri"/>
              </a:rPr>
              <a:t>by </a:t>
            </a:r>
            <a:r>
              <a:rPr sz="2200" spc="-15" dirty="0">
                <a:latin typeface="Calibri"/>
                <a:cs typeface="Calibri"/>
              </a:rPr>
              <a:t>two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0" dirty="0">
                <a:latin typeface="Calibri"/>
                <a:cs typeface="Calibri"/>
              </a:rPr>
              <a:t>more processors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called Mutual  Exclusion.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725" y="134873"/>
            <a:ext cx="822642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" dirty="0"/>
              <a:t>Interprocessor </a:t>
            </a:r>
            <a:r>
              <a:rPr spc="-10" dirty="0"/>
              <a:t>Communication </a:t>
            </a:r>
            <a:r>
              <a:rPr dirty="0"/>
              <a:t>&amp;</a:t>
            </a:r>
            <a:r>
              <a:rPr spc="105" dirty="0"/>
              <a:t> </a:t>
            </a:r>
            <a:r>
              <a:rPr spc="-15" dirty="0"/>
              <a:t>Synchronization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1720" cy="3571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Mutual </a:t>
            </a:r>
            <a:r>
              <a:rPr sz="2200" spc="-15" dirty="0">
                <a:latin typeface="Calibri"/>
                <a:cs typeface="Calibri"/>
              </a:rPr>
              <a:t>exclusion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provided </a:t>
            </a:r>
            <a:r>
              <a:rPr sz="2200" spc="-5" dirty="0">
                <a:latin typeface="Calibri"/>
                <a:cs typeface="Calibri"/>
              </a:rPr>
              <a:t>in a multiprocessor </a:t>
            </a:r>
            <a:r>
              <a:rPr sz="2200" spc="-20" dirty="0">
                <a:latin typeface="Calibri"/>
                <a:cs typeface="Calibri"/>
              </a:rPr>
              <a:t>system to </a:t>
            </a:r>
            <a:r>
              <a:rPr sz="2200" spc="-5" dirty="0">
                <a:latin typeface="Calibri"/>
                <a:cs typeface="Calibri"/>
              </a:rPr>
              <a:t>enable  one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20" dirty="0">
                <a:latin typeface="Calibri"/>
                <a:cs typeface="Calibri"/>
              </a:rPr>
              <a:t>to exclude </a:t>
            </a:r>
            <a:r>
              <a:rPr sz="2200" spc="5" dirty="0">
                <a:latin typeface="Calibri"/>
                <a:cs typeface="Calibri"/>
              </a:rPr>
              <a:t>or </a:t>
            </a:r>
            <a:r>
              <a:rPr sz="2200" spc="-5" dirty="0">
                <a:latin typeface="Calibri"/>
                <a:cs typeface="Calibri"/>
              </a:rPr>
              <a:t>lock out </a:t>
            </a:r>
            <a:r>
              <a:rPr sz="2200" dirty="0">
                <a:latin typeface="Calibri"/>
                <a:cs typeface="Calibri"/>
              </a:rPr>
              <a:t>access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shared resource by </a:t>
            </a:r>
            <a:r>
              <a:rPr sz="2200" spc="-5" dirty="0">
                <a:latin typeface="Calibri"/>
                <a:cs typeface="Calibri"/>
              </a:rPr>
              <a:t>other 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5" dirty="0">
                <a:latin typeface="Calibri"/>
                <a:cs typeface="Calibri"/>
              </a:rPr>
              <a:t>when it is in a </a:t>
            </a:r>
            <a:r>
              <a:rPr sz="2200" spc="-10" dirty="0">
                <a:latin typeface="Calibri"/>
                <a:cs typeface="Calibri"/>
              </a:rPr>
              <a:t>critical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section.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Critical  section </a:t>
            </a:r>
            <a:r>
              <a:rPr sz="2200" spc="-5" dirty="0">
                <a:latin typeface="Calibri"/>
                <a:cs typeface="Calibri"/>
              </a:rPr>
              <a:t>is a </a:t>
            </a:r>
            <a:r>
              <a:rPr sz="2200" spc="-15" dirty="0">
                <a:latin typeface="Calibri"/>
                <a:cs typeface="Calibri"/>
              </a:rPr>
              <a:t>program  </a:t>
            </a:r>
            <a:r>
              <a:rPr sz="2200" dirty="0">
                <a:latin typeface="Calibri"/>
                <a:cs typeface="Calibri"/>
              </a:rPr>
              <a:t>sequence 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once </a:t>
            </a:r>
            <a:r>
              <a:rPr sz="2200" dirty="0">
                <a:latin typeface="Calibri"/>
                <a:cs typeface="Calibri"/>
              </a:rPr>
              <a:t>begun </a:t>
            </a:r>
            <a:r>
              <a:rPr sz="2200" spc="-10" dirty="0">
                <a:latin typeface="Calibri"/>
                <a:cs typeface="Calibri"/>
              </a:rPr>
              <a:t>must  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complete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20" dirty="0">
                <a:latin typeface="Calibri"/>
                <a:cs typeface="Calibri"/>
              </a:rPr>
              <a:t>execution before </a:t>
            </a:r>
            <a:r>
              <a:rPr sz="2200" spc="-5" dirty="0">
                <a:latin typeface="Calibri"/>
                <a:cs typeface="Calibri"/>
              </a:rPr>
              <a:t>another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accesses the same </a:t>
            </a:r>
            <a:r>
              <a:rPr sz="2200" spc="-10" dirty="0">
                <a:latin typeface="Calibri"/>
                <a:cs typeface="Calibri"/>
              </a:rPr>
              <a:t>shared</a:t>
            </a:r>
            <a:r>
              <a:rPr sz="2200" spc="1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resource.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binary </a:t>
            </a:r>
            <a:r>
              <a:rPr sz="2200" spc="-10" dirty="0">
                <a:latin typeface="Calibri"/>
                <a:cs typeface="Calibri"/>
              </a:rPr>
              <a:t>variable called </a:t>
            </a:r>
            <a:r>
              <a:rPr sz="2200" spc="-5" dirty="0">
                <a:latin typeface="Calibri"/>
                <a:cs typeface="Calibri"/>
              </a:rPr>
              <a:t>as semaphore </a:t>
            </a:r>
            <a:r>
              <a:rPr sz="2200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often used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indicate </a:t>
            </a:r>
            <a:r>
              <a:rPr sz="2200" spc="-5" dirty="0">
                <a:latin typeface="Calibri"/>
                <a:cs typeface="Calibri"/>
              </a:rPr>
              <a:t>whether 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0" dirty="0">
                <a:latin typeface="Calibri"/>
                <a:cs typeface="Calibri"/>
              </a:rPr>
              <a:t>not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5" dirty="0">
                <a:latin typeface="Calibri"/>
                <a:cs typeface="Calibri"/>
              </a:rPr>
              <a:t>executing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critical</a:t>
            </a:r>
            <a:r>
              <a:rPr sz="2200" spc="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section.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If the binary </a:t>
            </a:r>
            <a:r>
              <a:rPr sz="2200" spc="-10" dirty="0">
                <a:latin typeface="Calibri"/>
                <a:cs typeface="Calibri"/>
              </a:rPr>
              <a:t>semaphore value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1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processor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executing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critical </a:t>
            </a:r>
            <a:r>
              <a:rPr sz="1800" spc="-5" dirty="0">
                <a:latin typeface="Calibri"/>
                <a:cs typeface="Calibri"/>
              </a:rPr>
              <a:t>section, that not </a:t>
            </a:r>
            <a:r>
              <a:rPr sz="1800" spc="-10" dirty="0">
                <a:latin typeface="Calibri"/>
                <a:cs typeface="Calibri"/>
              </a:rPr>
              <a:t>available to </a:t>
            </a:r>
            <a:r>
              <a:rPr sz="1800" spc="-5" dirty="0">
                <a:latin typeface="Calibri"/>
                <a:cs typeface="Calibri"/>
              </a:rPr>
              <a:t>other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processors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0 </a:t>
            </a:r>
            <a:r>
              <a:rPr sz="1800" spc="-5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Calibri"/>
                <a:cs typeface="Calibri"/>
              </a:rPr>
              <a:t>Available to </a:t>
            </a:r>
            <a:r>
              <a:rPr sz="1800" spc="-15" dirty="0">
                <a:latin typeface="Calibri"/>
                <a:cs typeface="Calibri"/>
              </a:rPr>
              <a:t>any </a:t>
            </a:r>
            <a:r>
              <a:rPr sz="1800" spc="-10" dirty="0">
                <a:latin typeface="Calibri"/>
                <a:cs typeface="Calibri"/>
              </a:rPr>
              <a:t>requesting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processor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4400169"/>
            <a:ext cx="4023360" cy="1168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5" dirty="0">
                <a:latin typeface="Calibri"/>
                <a:cs typeface="Calibri"/>
              </a:rPr>
              <a:t>Testing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setting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semaphore</a:t>
            </a:r>
            <a:endParaRPr sz="2200">
              <a:latin typeface="Calibri"/>
              <a:cs typeface="Calibri"/>
            </a:endParaRPr>
          </a:p>
          <a:p>
            <a:pPr marL="2317115" marR="245745" indent="-18415">
              <a:lnSpc>
                <a:spcPct val="120100"/>
              </a:lnSpc>
              <a:spcBef>
                <a:spcPts val="10"/>
              </a:spcBef>
            </a:pPr>
            <a:r>
              <a:rPr sz="2200" spc="-5" dirty="0">
                <a:latin typeface="Calibri"/>
                <a:cs typeface="Calibri"/>
              </a:rPr>
              <a:t>R </a:t>
            </a:r>
            <a:r>
              <a:rPr sz="2200" spc="-5" dirty="0">
                <a:latin typeface="Wingdings"/>
                <a:cs typeface="Wingdings"/>
              </a:rPr>
              <a:t></a:t>
            </a:r>
            <a:r>
              <a:rPr sz="2200" spc="-1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Calibri"/>
                <a:cs typeface="Calibri"/>
              </a:rPr>
              <a:t>M[SEM]  M[SEM] </a:t>
            </a:r>
            <a:r>
              <a:rPr sz="2200" spc="-5" dirty="0">
                <a:latin typeface="Wingdings"/>
                <a:cs typeface="Wingdings"/>
              </a:rPr>
              <a:t>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Calibri"/>
                <a:cs typeface="Calibri"/>
              </a:rPr>
              <a:t>1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4878" y="4804029"/>
            <a:ext cx="2162175" cy="764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/ </a:t>
            </a:r>
            <a:r>
              <a:rPr sz="2200" spc="-60" dirty="0">
                <a:latin typeface="Calibri"/>
                <a:cs typeface="Calibri"/>
              </a:rPr>
              <a:t>Test </a:t>
            </a:r>
            <a:r>
              <a:rPr sz="2200" spc="-10" dirty="0">
                <a:latin typeface="Calibri"/>
                <a:cs typeface="Calibri"/>
              </a:rPr>
              <a:t>semaphore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/</a:t>
            </a:r>
            <a:endParaRPr sz="2200">
              <a:latin typeface="Calibri"/>
              <a:cs typeface="Calibri"/>
            </a:endParaRPr>
          </a:p>
          <a:p>
            <a:pPr marL="53975" algn="ctr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latin typeface="Calibri"/>
                <a:cs typeface="Calibri"/>
              </a:rPr>
              <a:t>/ </a:t>
            </a:r>
            <a:r>
              <a:rPr sz="2200" spc="-10" dirty="0">
                <a:latin typeface="Calibri"/>
                <a:cs typeface="Calibri"/>
              </a:rPr>
              <a:t>Set semaphore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/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291" rIns="0" bIns="0" rtlCol="0">
            <a:spAutoFit/>
          </a:bodyPr>
          <a:lstStyle/>
          <a:p>
            <a:pPr marL="1625600">
              <a:lnSpc>
                <a:spcPct val="100000"/>
              </a:lnSpc>
            </a:pPr>
            <a:r>
              <a:rPr spc="-10" dirty="0"/>
              <a:t>CACHE</a:t>
            </a:r>
            <a:r>
              <a:rPr spc="-75" dirty="0"/>
              <a:t> </a:t>
            </a:r>
            <a:r>
              <a:rPr spc="-5" dirty="0"/>
              <a:t>Coherence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2355" cy="573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5" dirty="0">
                <a:latin typeface="Calibri"/>
                <a:cs typeface="Calibri"/>
              </a:rPr>
              <a:t>leads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another </a:t>
            </a:r>
            <a:r>
              <a:rPr sz="2200" spc="-10" dirty="0">
                <a:latin typeface="Calibri"/>
                <a:cs typeface="Calibri"/>
              </a:rPr>
              <a:t>problem </a:t>
            </a:r>
            <a:r>
              <a:rPr sz="2200" spc="-5" dirty="0">
                <a:latin typeface="Calibri"/>
                <a:cs typeface="Calibri"/>
              </a:rPr>
              <a:t>in a multiprocessor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where 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presence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multiple </a:t>
            </a:r>
            <a:r>
              <a:rPr sz="2200" spc="-10" dirty="0">
                <a:latin typeface="Calibri"/>
                <a:cs typeface="Calibri"/>
              </a:rPr>
              <a:t>caches </a:t>
            </a:r>
            <a:r>
              <a:rPr sz="2200" spc="-5" dirty="0">
                <a:latin typeface="Calibri"/>
                <a:cs typeface="Calibri"/>
              </a:rPr>
              <a:t>means </a:t>
            </a:r>
            <a:r>
              <a:rPr sz="2200" spc="-10" dirty="0">
                <a:latin typeface="Calibri"/>
                <a:cs typeface="Calibri"/>
              </a:rPr>
              <a:t>that copies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spc="-20" dirty="0">
                <a:latin typeface="Calibri"/>
                <a:cs typeface="Calibri"/>
              </a:rPr>
              <a:t>data may  </a:t>
            </a:r>
            <a:r>
              <a:rPr sz="2200" spc="-10" dirty="0">
                <a:latin typeface="Calibri"/>
                <a:cs typeface="Calibri"/>
              </a:rPr>
              <a:t>reside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5" dirty="0">
                <a:latin typeface="Calibri"/>
                <a:cs typeface="Calibri"/>
              </a:rPr>
              <a:t>several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caches.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When </a:t>
            </a:r>
            <a:r>
              <a:rPr sz="2200" spc="-15" dirty="0">
                <a:latin typeface="Calibri"/>
                <a:cs typeface="Calibri"/>
              </a:rPr>
              <a:t>any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writes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shared variable </a:t>
            </a:r>
            <a:r>
              <a:rPr sz="2200" spc="-5" dirty="0">
                <a:latin typeface="Calibri"/>
                <a:cs typeface="Calibri"/>
              </a:rPr>
              <a:t>in its </a:t>
            </a:r>
            <a:r>
              <a:rPr sz="2200" spc="-10" dirty="0">
                <a:latin typeface="Calibri"/>
                <a:cs typeface="Calibri"/>
              </a:rPr>
              <a:t>own cache </a:t>
            </a:r>
            <a:r>
              <a:rPr sz="2200" spc="-5" dirty="0">
                <a:latin typeface="Calibri"/>
                <a:cs typeface="Calibri"/>
              </a:rPr>
              <a:t>all other  </a:t>
            </a:r>
            <a:r>
              <a:rPr sz="2200" spc="-10" dirty="0">
                <a:latin typeface="Calibri"/>
                <a:cs typeface="Calibri"/>
              </a:rPr>
              <a:t>caches that </a:t>
            </a:r>
            <a:r>
              <a:rPr sz="2200" spc="-15" dirty="0">
                <a:latin typeface="Calibri"/>
                <a:cs typeface="Calibri"/>
              </a:rPr>
              <a:t>contain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copy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variable will then </a:t>
            </a:r>
            <a:r>
              <a:rPr sz="2200" spc="-20" dirty="0">
                <a:latin typeface="Calibri"/>
                <a:cs typeface="Calibri"/>
              </a:rPr>
              <a:t>have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old,  incorrect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value.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They must </a:t>
            </a:r>
            <a:r>
              <a:rPr sz="2200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informed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change </a:t>
            </a:r>
            <a:r>
              <a:rPr sz="2200" dirty="0">
                <a:latin typeface="Calibri"/>
                <a:cs typeface="Calibri"/>
              </a:rPr>
              <a:t>so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they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either </a:t>
            </a:r>
            <a:r>
              <a:rPr sz="2200" spc="-15" dirty="0">
                <a:latin typeface="Calibri"/>
                <a:cs typeface="Calibri"/>
              </a:rPr>
              <a:t>update  </a:t>
            </a:r>
            <a:r>
              <a:rPr sz="2200" spc="-5" dirty="0">
                <a:latin typeface="Calibri"/>
                <a:cs typeface="Calibri"/>
              </a:rPr>
              <a:t>their </a:t>
            </a:r>
            <a:r>
              <a:rPr sz="2200" spc="-15" dirty="0">
                <a:latin typeface="Calibri"/>
                <a:cs typeface="Calibri"/>
              </a:rPr>
              <a:t>copy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new value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5" dirty="0">
                <a:latin typeface="Calibri"/>
                <a:cs typeface="Calibri"/>
              </a:rPr>
              <a:t>invalidate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it.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Cache </a:t>
            </a:r>
            <a:r>
              <a:rPr sz="2200" spc="-10" dirty="0">
                <a:latin typeface="Calibri"/>
                <a:cs typeface="Calibri"/>
              </a:rPr>
              <a:t>coherence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defined </a:t>
            </a:r>
            <a:r>
              <a:rPr sz="2200" spc="-5" dirty="0">
                <a:latin typeface="Calibri"/>
                <a:cs typeface="Calibri"/>
              </a:rPr>
              <a:t>as the </a:t>
            </a:r>
            <a:r>
              <a:rPr sz="2200" spc="-10" dirty="0">
                <a:latin typeface="Calibri"/>
                <a:cs typeface="Calibri"/>
              </a:rPr>
              <a:t>situation </a:t>
            </a:r>
            <a:r>
              <a:rPr sz="2200" spc="-5" dirty="0">
                <a:latin typeface="Calibri"/>
                <a:cs typeface="Calibri"/>
              </a:rPr>
              <a:t>in which all the </a:t>
            </a:r>
            <a:r>
              <a:rPr sz="2200" spc="-10" dirty="0">
                <a:latin typeface="Calibri"/>
                <a:cs typeface="Calibri"/>
              </a:rPr>
              <a:t>cached  copies 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spc="-20" dirty="0">
                <a:latin typeface="Calibri"/>
                <a:cs typeface="Calibri"/>
              </a:rPr>
              <a:t>data have </a:t>
            </a:r>
            <a:r>
              <a:rPr sz="2200" spc="-5" dirty="0">
                <a:latin typeface="Calibri"/>
                <a:cs typeface="Calibri"/>
              </a:rPr>
              <a:t>the same </a:t>
            </a:r>
            <a:r>
              <a:rPr sz="2200" spc="-10" dirty="0">
                <a:latin typeface="Calibri"/>
                <a:cs typeface="Calibri"/>
              </a:rPr>
              <a:t>value </a:t>
            </a:r>
            <a:r>
              <a:rPr sz="2200" spc="-15" dirty="0">
                <a:latin typeface="Calibri"/>
                <a:cs typeface="Calibri"/>
              </a:rPr>
              <a:t>at </a:t>
            </a:r>
            <a:r>
              <a:rPr sz="2200" spc="-5" dirty="0">
                <a:latin typeface="Calibri"/>
                <a:cs typeface="Calibri"/>
              </a:rPr>
              <a:t>all</a:t>
            </a:r>
            <a:r>
              <a:rPr sz="2200" spc="10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times.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There are two </a:t>
            </a:r>
            <a:r>
              <a:rPr sz="2200" spc="-5" dirty="0">
                <a:latin typeface="Calibri"/>
                <a:cs typeface="Calibri"/>
              </a:rPr>
              <a:t>basic </a:t>
            </a:r>
            <a:r>
              <a:rPr sz="2200" spc="-10" dirty="0">
                <a:latin typeface="Calibri"/>
                <a:cs typeface="Calibri"/>
              </a:rPr>
              <a:t>approaches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performing write operations </a:t>
            </a:r>
            <a:r>
              <a:rPr sz="2200" spc="5" dirty="0">
                <a:latin typeface="Calibri"/>
                <a:cs typeface="Calibri"/>
              </a:rPr>
              <a:t>on </a:t>
            </a:r>
            <a:r>
              <a:rPr sz="2200" spc="-20" dirty="0">
                <a:latin typeface="Calibri"/>
                <a:cs typeface="Calibri"/>
              </a:rPr>
              <a:t>data  </a:t>
            </a:r>
            <a:r>
              <a:rPr sz="2200" spc="-5" dirty="0">
                <a:latin typeface="Calibri"/>
                <a:cs typeface="Calibri"/>
              </a:rPr>
              <a:t>in a </a:t>
            </a:r>
            <a:r>
              <a:rPr sz="2200" spc="-10" dirty="0">
                <a:latin typeface="Calibri"/>
                <a:cs typeface="Calibri"/>
              </a:rPr>
              <a:t>cache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50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2000" b="1" spc="-20" dirty="0">
                <a:latin typeface="Calibri"/>
                <a:cs typeface="Calibri"/>
              </a:rPr>
              <a:t>Write </a:t>
            </a:r>
            <a:r>
              <a:rPr sz="2000" b="1" spc="-5" dirty="0">
                <a:latin typeface="Calibri"/>
                <a:cs typeface="Calibri"/>
              </a:rPr>
              <a:t>through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changes the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in both main </a:t>
            </a:r>
            <a:r>
              <a:rPr sz="2000" dirty="0">
                <a:latin typeface="Calibri"/>
                <a:cs typeface="Calibri"/>
              </a:rPr>
              <a:t>memory 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cache</a:t>
            </a:r>
            <a:endParaRPr sz="2000">
              <a:latin typeface="Calibri"/>
              <a:cs typeface="Calibri"/>
            </a:endParaRPr>
          </a:p>
          <a:p>
            <a:pPr marL="812800" marR="5715" lvl="1" indent="-342900">
              <a:lnSpc>
                <a:spcPts val="2390"/>
              </a:lnSpc>
              <a:spcBef>
                <a:spcPts val="57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2000" b="1" spc="-20" dirty="0">
                <a:latin typeface="Calibri"/>
                <a:cs typeface="Calibri"/>
              </a:rPr>
              <a:t>Write </a:t>
            </a:r>
            <a:r>
              <a:rPr sz="2000" b="1" dirty="0">
                <a:latin typeface="Calibri"/>
                <a:cs typeface="Calibri"/>
              </a:rPr>
              <a:t>back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changes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only in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cache memory not in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main  </a:t>
            </a:r>
            <a:r>
              <a:rPr sz="2000" spc="-20" dirty="0">
                <a:latin typeface="Calibri"/>
                <a:cs typeface="Calibri"/>
              </a:rPr>
              <a:t>memory.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Similar approaches are used </a:t>
            </a:r>
            <a:r>
              <a:rPr sz="2200" spc="-5" dirty="0">
                <a:latin typeface="Calibri"/>
                <a:cs typeface="Calibri"/>
              </a:rPr>
              <a:t>in multiprocessor</a:t>
            </a:r>
            <a:r>
              <a:rPr sz="2200" spc="6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systems.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5600">
              <a:lnSpc>
                <a:spcPct val="100000"/>
              </a:lnSpc>
            </a:pPr>
            <a:r>
              <a:rPr spc="-10" dirty="0"/>
              <a:t>CACHE</a:t>
            </a:r>
            <a:r>
              <a:rPr spc="-90" dirty="0"/>
              <a:t> </a:t>
            </a:r>
            <a:r>
              <a:rPr spc="-5" dirty="0"/>
              <a:t>Coherence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794765"/>
            <a:ext cx="8683625" cy="560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38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write through </a:t>
            </a:r>
            <a:r>
              <a:rPr sz="2200" spc="-15" dirty="0">
                <a:latin typeface="Calibri"/>
                <a:cs typeface="Calibri"/>
              </a:rPr>
              <a:t>protocol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implemented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5" dirty="0">
                <a:latin typeface="Calibri"/>
                <a:cs typeface="Calibri"/>
              </a:rPr>
              <a:t>two </a:t>
            </a:r>
            <a:r>
              <a:rPr sz="2200" spc="-10" dirty="0">
                <a:latin typeface="Calibri"/>
                <a:cs typeface="Calibri"/>
              </a:rPr>
              <a:t>fundamental versions.  One </a:t>
            </a:r>
            <a:r>
              <a:rPr sz="2200" spc="-15" dirty="0">
                <a:latin typeface="Calibri"/>
                <a:cs typeface="Calibri"/>
              </a:rPr>
              <a:t>version </a:t>
            </a:r>
            <a:r>
              <a:rPr sz="2200" spc="-5" dirty="0">
                <a:latin typeface="Calibri"/>
                <a:cs typeface="Calibri"/>
              </a:rPr>
              <a:t>is based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10" dirty="0">
                <a:latin typeface="Calibri"/>
                <a:cs typeface="Calibri"/>
              </a:rPr>
              <a:t>updating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values </a:t>
            </a:r>
            <a:r>
              <a:rPr sz="2200" spc="-5" dirty="0">
                <a:latin typeface="Calibri"/>
                <a:cs typeface="Calibri"/>
              </a:rPr>
              <a:t>in other </a:t>
            </a:r>
            <a:r>
              <a:rPr sz="2200" spc="-10" dirty="0">
                <a:latin typeface="Calibri"/>
                <a:cs typeface="Calibri"/>
              </a:rPr>
              <a:t>caches, </a:t>
            </a:r>
            <a:r>
              <a:rPr sz="2200" spc="-5" dirty="0">
                <a:latin typeface="Calibri"/>
                <a:cs typeface="Calibri"/>
              </a:rPr>
              <a:t>while the   </a:t>
            </a:r>
            <a:r>
              <a:rPr sz="2200" spc="-10" dirty="0">
                <a:latin typeface="Calibri"/>
                <a:cs typeface="Calibri"/>
              </a:rPr>
              <a:t>second relies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10" dirty="0">
                <a:latin typeface="Calibri"/>
                <a:cs typeface="Calibri"/>
              </a:rPr>
              <a:t>invalidating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copies </a:t>
            </a:r>
            <a:r>
              <a:rPr sz="2200" spc="-5" dirty="0">
                <a:latin typeface="Calibri"/>
                <a:cs typeface="Calibri"/>
              </a:rPr>
              <a:t>in other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caches.</a:t>
            </a:r>
            <a:endParaRPr sz="2200">
              <a:latin typeface="Calibri"/>
              <a:cs typeface="Calibri"/>
            </a:endParaRPr>
          </a:p>
          <a:p>
            <a:pPr marL="355600" marR="8255" indent="-342900" algn="just">
              <a:lnSpc>
                <a:spcPts val="2380"/>
              </a:lnSpc>
              <a:spcBef>
                <a:spcPts val="52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write-back </a:t>
            </a:r>
            <a:r>
              <a:rPr sz="2200" spc="-15" dirty="0">
                <a:latin typeface="Calibri"/>
                <a:cs typeface="Calibri"/>
              </a:rPr>
              <a:t>protocol </a:t>
            </a:r>
            <a:r>
              <a:rPr sz="2200" spc="-5" dirty="0">
                <a:latin typeface="Calibri"/>
                <a:cs typeface="Calibri"/>
              </a:rPr>
              <a:t>multiple </a:t>
            </a:r>
            <a:r>
              <a:rPr sz="2200" spc="-10" dirty="0">
                <a:latin typeface="Calibri"/>
                <a:cs typeface="Calibri"/>
              </a:rPr>
              <a:t>copies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cache block </a:t>
            </a:r>
            <a:r>
              <a:rPr sz="2200" spc="-20" dirty="0">
                <a:latin typeface="Calibri"/>
                <a:cs typeface="Calibri"/>
              </a:rPr>
              <a:t>may exist </a:t>
            </a:r>
            <a:r>
              <a:rPr sz="2200" spc="-5" dirty="0">
                <a:latin typeface="Calibri"/>
                <a:cs typeface="Calibri"/>
              </a:rPr>
              <a:t>if  </a:t>
            </a:r>
            <a:r>
              <a:rPr sz="2200" spc="-20" dirty="0">
                <a:latin typeface="Calibri"/>
                <a:cs typeface="Calibri"/>
              </a:rPr>
              <a:t>different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20" dirty="0">
                <a:latin typeface="Calibri"/>
                <a:cs typeface="Calibri"/>
              </a:rPr>
              <a:t>have </a:t>
            </a:r>
            <a:r>
              <a:rPr sz="2200" spc="-5" dirty="0">
                <a:latin typeface="Calibri"/>
                <a:cs typeface="Calibri"/>
              </a:rPr>
              <a:t>loaded </a:t>
            </a:r>
            <a:r>
              <a:rPr sz="2200" spc="-10" dirty="0">
                <a:latin typeface="Calibri"/>
                <a:cs typeface="Calibri"/>
              </a:rPr>
              <a:t>(read)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block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their</a:t>
            </a:r>
            <a:r>
              <a:rPr sz="2200" spc="1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caches.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ts val="238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If some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15" dirty="0">
                <a:latin typeface="Calibri"/>
                <a:cs typeface="Calibri"/>
              </a:rPr>
              <a:t>wants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change </a:t>
            </a:r>
            <a:r>
              <a:rPr sz="2200" spc="-5" dirty="0">
                <a:latin typeface="Calibri"/>
                <a:cs typeface="Calibri"/>
              </a:rPr>
              <a:t>this </a:t>
            </a:r>
            <a:r>
              <a:rPr sz="2200" spc="-10" dirty="0">
                <a:latin typeface="Calibri"/>
                <a:cs typeface="Calibri"/>
              </a:rPr>
              <a:t>block, </a:t>
            </a:r>
            <a:r>
              <a:rPr sz="2200" spc="-5" dirty="0">
                <a:latin typeface="Calibri"/>
                <a:cs typeface="Calibri"/>
              </a:rPr>
              <a:t>it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spc="-15" dirty="0">
                <a:latin typeface="Calibri"/>
                <a:cs typeface="Calibri"/>
              </a:rPr>
              <a:t>first </a:t>
            </a:r>
            <a:r>
              <a:rPr sz="2200" spc="-5" dirty="0">
                <a:latin typeface="Calibri"/>
                <a:cs typeface="Calibri"/>
              </a:rPr>
              <a:t>become </a:t>
            </a:r>
            <a:r>
              <a:rPr sz="2200" spc="10" dirty="0">
                <a:latin typeface="Calibri"/>
                <a:cs typeface="Calibri"/>
              </a:rPr>
              <a:t>an  </a:t>
            </a:r>
            <a:r>
              <a:rPr sz="2200" spc="-20" dirty="0">
                <a:latin typeface="Calibri"/>
                <a:cs typeface="Calibri"/>
              </a:rPr>
              <a:t>exclusive </a:t>
            </a:r>
            <a:r>
              <a:rPr sz="2200" spc="-10" dirty="0">
                <a:latin typeface="Calibri"/>
                <a:cs typeface="Calibri"/>
              </a:rPr>
              <a:t>owner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this block.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225"/>
              </a:spcBef>
            </a:pPr>
            <a:r>
              <a:rPr sz="2200" b="1" spc="-10" dirty="0">
                <a:latin typeface="Calibri"/>
                <a:cs typeface="Calibri"/>
              </a:rPr>
              <a:t>Snoopy</a:t>
            </a:r>
            <a:r>
              <a:rPr sz="2200" b="1" spc="-7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caches</a:t>
            </a:r>
            <a:endParaRPr sz="2200">
              <a:latin typeface="Calibri"/>
              <a:cs typeface="Calibri"/>
            </a:endParaRPr>
          </a:p>
          <a:p>
            <a:pPr marL="355600" marR="7620" indent="-342900" algn="just">
              <a:lnSpc>
                <a:spcPct val="9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If </a:t>
            </a:r>
            <a:r>
              <a:rPr sz="2200" spc="-10" dirty="0">
                <a:latin typeface="Calibri"/>
                <a:cs typeface="Calibri"/>
              </a:rPr>
              <a:t>two processors </a:t>
            </a:r>
            <a:r>
              <a:rPr sz="2200" spc="-15" dirty="0">
                <a:latin typeface="Calibri"/>
                <a:cs typeface="Calibri"/>
              </a:rPr>
              <a:t>want to </a:t>
            </a:r>
            <a:r>
              <a:rPr sz="2200" spc="-10" dirty="0">
                <a:latin typeface="Calibri"/>
                <a:cs typeface="Calibri"/>
              </a:rPr>
              <a:t>write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dirty="0">
                <a:latin typeface="Calibri"/>
                <a:cs typeface="Calibri"/>
              </a:rPr>
              <a:t>same </a:t>
            </a:r>
            <a:r>
              <a:rPr sz="2200" spc="-10" dirty="0">
                <a:latin typeface="Calibri"/>
                <a:cs typeface="Calibri"/>
              </a:rPr>
              <a:t>cache block </a:t>
            </a:r>
            <a:r>
              <a:rPr sz="2200" spc="-15" dirty="0">
                <a:latin typeface="Calibri"/>
                <a:cs typeface="Calibri"/>
              </a:rPr>
              <a:t>at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dirty="0">
                <a:latin typeface="Calibri"/>
                <a:cs typeface="Calibri"/>
              </a:rPr>
              <a:t>same  </a:t>
            </a:r>
            <a:r>
              <a:rPr sz="2200" spc="-5" dirty="0">
                <a:latin typeface="Calibri"/>
                <a:cs typeface="Calibri"/>
              </a:rPr>
              <a:t>time, </a:t>
            </a:r>
            <a:r>
              <a:rPr sz="2200" dirty="0">
                <a:latin typeface="Calibri"/>
                <a:cs typeface="Calibri"/>
              </a:rPr>
              <a:t>one </a:t>
            </a:r>
            <a:r>
              <a:rPr sz="2200" spc="-5" dirty="0">
                <a:latin typeface="Calibri"/>
                <a:cs typeface="Calibri"/>
              </a:rPr>
              <a:t>of the </a:t>
            </a:r>
            <a:r>
              <a:rPr sz="2200" spc="-15" dirty="0">
                <a:latin typeface="Calibri"/>
                <a:cs typeface="Calibri"/>
              </a:rPr>
              <a:t>processors </a:t>
            </a:r>
            <a:r>
              <a:rPr sz="2200" spc="-5" dirty="0">
                <a:latin typeface="Calibri"/>
                <a:cs typeface="Calibri"/>
              </a:rPr>
              <a:t>will be </a:t>
            </a:r>
            <a:r>
              <a:rPr sz="2200" spc="-20" dirty="0">
                <a:latin typeface="Calibri"/>
                <a:cs typeface="Calibri"/>
              </a:rPr>
              <a:t>granted </a:t>
            </a:r>
            <a:r>
              <a:rPr sz="2200" spc="-5" dirty="0">
                <a:latin typeface="Calibri"/>
                <a:cs typeface="Calibri"/>
              </a:rPr>
              <a:t>the use of the bus </a:t>
            </a:r>
            <a:r>
              <a:rPr sz="2200" spc="-15" dirty="0">
                <a:latin typeface="Calibri"/>
                <a:cs typeface="Calibri"/>
              </a:rPr>
              <a:t>first </a:t>
            </a:r>
            <a:r>
              <a:rPr sz="2200" spc="-5" dirty="0">
                <a:latin typeface="Calibri"/>
                <a:cs typeface="Calibri"/>
              </a:rPr>
              <a:t>and   will </a:t>
            </a:r>
            <a:r>
              <a:rPr sz="2200" spc="-10" dirty="0">
                <a:latin typeface="Calibri"/>
                <a:cs typeface="Calibri"/>
              </a:rPr>
              <a:t>become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owner.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As a </a:t>
            </a:r>
            <a:r>
              <a:rPr sz="2200" spc="-10" dirty="0">
                <a:latin typeface="Calibri"/>
                <a:cs typeface="Calibri"/>
              </a:rPr>
              <a:t>result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15" dirty="0">
                <a:latin typeface="Calibri"/>
                <a:cs typeface="Calibri"/>
              </a:rPr>
              <a:t>copy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cache block </a:t>
            </a:r>
            <a:r>
              <a:rPr sz="2200" spc="-5" dirty="0">
                <a:latin typeface="Calibri"/>
                <a:cs typeface="Calibri"/>
              </a:rPr>
              <a:t>will be</a:t>
            </a:r>
            <a:r>
              <a:rPr sz="2200" spc="15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invalidated.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9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second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5" dirty="0">
                <a:latin typeface="Calibri"/>
                <a:cs typeface="Calibri"/>
              </a:rPr>
              <a:t>then </a:t>
            </a:r>
            <a:r>
              <a:rPr sz="2200" spc="-10" dirty="0">
                <a:latin typeface="Calibri"/>
                <a:cs typeface="Calibri"/>
              </a:rPr>
              <a:t>repeat </a:t>
            </a:r>
            <a:r>
              <a:rPr sz="2200" dirty="0">
                <a:latin typeface="Calibri"/>
                <a:cs typeface="Calibri"/>
              </a:rPr>
              <a:t>its </a:t>
            </a:r>
            <a:r>
              <a:rPr sz="2200" spc="-10" dirty="0">
                <a:latin typeface="Calibri"/>
                <a:cs typeface="Calibri"/>
              </a:rPr>
              <a:t>write request. This sequential  handling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write requests ensures that two processors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10" dirty="0">
                <a:latin typeface="Calibri"/>
                <a:cs typeface="Calibri"/>
              </a:rPr>
              <a:t>correctly  change </a:t>
            </a:r>
            <a:r>
              <a:rPr sz="2200" spc="-20" dirty="0">
                <a:latin typeface="Calibri"/>
                <a:cs typeface="Calibri"/>
              </a:rPr>
              <a:t>different </a:t>
            </a:r>
            <a:r>
              <a:rPr sz="2200" spc="-15" dirty="0">
                <a:latin typeface="Calibri"/>
                <a:cs typeface="Calibri"/>
              </a:rPr>
              <a:t>words </a:t>
            </a:r>
            <a:r>
              <a:rPr sz="2200" spc="-5" dirty="0">
                <a:latin typeface="Calibri"/>
                <a:cs typeface="Calibri"/>
              </a:rPr>
              <a:t>in a </a:t>
            </a:r>
            <a:r>
              <a:rPr sz="2200" spc="-10" dirty="0">
                <a:latin typeface="Calibri"/>
                <a:cs typeface="Calibri"/>
              </a:rPr>
              <a:t>given cache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block.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It is </a:t>
            </a:r>
            <a:r>
              <a:rPr sz="2200" spc="-10" dirty="0">
                <a:latin typeface="Calibri"/>
                <a:cs typeface="Calibri"/>
              </a:rPr>
              <a:t>done </a:t>
            </a:r>
            <a:r>
              <a:rPr sz="2200" spc="-5" dirty="0">
                <a:latin typeface="Calibri"/>
                <a:cs typeface="Calibri"/>
              </a:rPr>
              <a:t>based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5" dirty="0">
                <a:latin typeface="Calibri"/>
                <a:cs typeface="Calibri"/>
              </a:rPr>
              <a:t>the ability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cache </a:t>
            </a:r>
            <a:r>
              <a:rPr sz="2200" spc="-15" dirty="0">
                <a:latin typeface="Calibri"/>
                <a:cs typeface="Calibri"/>
              </a:rPr>
              <a:t>controllers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observe the activity 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bus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30" dirty="0">
                <a:latin typeface="Calibri"/>
                <a:cs typeface="Calibri"/>
              </a:rPr>
              <a:t>take </a:t>
            </a:r>
            <a:r>
              <a:rPr sz="2200" spc="-15" dirty="0">
                <a:latin typeface="Calibri"/>
                <a:cs typeface="Calibri"/>
              </a:rPr>
              <a:t>appropriate </a:t>
            </a:r>
            <a:r>
              <a:rPr sz="2200" spc="-5" dirty="0">
                <a:latin typeface="Calibri"/>
                <a:cs typeface="Calibri"/>
              </a:rPr>
              <a:t>actions, </a:t>
            </a:r>
            <a:r>
              <a:rPr sz="2200" spc="-15" dirty="0">
                <a:latin typeface="Calibri"/>
                <a:cs typeface="Calibri"/>
              </a:rPr>
              <a:t>we </a:t>
            </a:r>
            <a:r>
              <a:rPr sz="2200" spc="-25" dirty="0">
                <a:latin typeface="Calibri"/>
                <a:cs typeface="Calibri"/>
              </a:rPr>
              <a:t>refer </a:t>
            </a:r>
            <a:r>
              <a:rPr sz="2200" spc="-5" dirty="0">
                <a:latin typeface="Calibri"/>
                <a:cs typeface="Calibri"/>
              </a:rPr>
              <a:t>this as </a:t>
            </a:r>
            <a:r>
              <a:rPr sz="2200" spc="-10" dirty="0">
                <a:latin typeface="Calibri"/>
                <a:cs typeface="Calibri"/>
              </a:rPr>
              <a:t>snoopy</a:t>
            </a:r>
            <a:r>
              <a:rPr sz="2200" spc="2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cache.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3865">
              <a:lnSpc>
                <a:spcPct val="100000"/>
              </a:lnSpc>
            </a:pPr>
            <a:r>
              <a:rPr spc="-10" dirty="0"/>
              <a:t>Shared </a:t>
            </a:r>
            <a:r>
              <a:rPr dirty="0"/>
              <a:t>memory</a:t>
            </a:r>
            <a:r>
              <a:rPr spc="-75" dirty="0"/>
              <a:t> </a:t>
            </a:r>
            <a:r>
              <a:rPr spc="-10" dirty="0"/>
              <a:t>multiprocessors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0" y="3505212"/>
            <a:ext cx="911860" cy="621030"/>
          </a:xfrm>
          <a:custGeom>
            <a:avLst/>
            <a:gdLst/>
            <a:ahLst/>
            <a:cxnLst/>
            <a:rect l="l" t="t" r="r" b="b"/>
            <a:pathLst>
              <a:path w="911860" h="621029">
                <a:moveTo>
                  <a:pt x="0" y="620890"/>
                </a:moveTo>
                <a:lnTo>
                  <a:pt x="911466" y="620890"/>
                </a:lnTo>
                <a:lnTo>
                  <a:pt x="911466" y="0"/>
                </a:lnTo>
                <a:lnTo>
                  <a:pt x="0" y="0"/>
                </a:lnTo>
                <a:lnTo>
                  <a:pt x="0" y="62089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86200" y="4295406"/>
            <a:ext cx="835660" cy="621030"/>
          </a:xfrm>
          <a:custGeom>
            <a:avLst/>
            <a:gdLst/>
            <a:ahLst/>
            <a:cxnLst/>
            <a:rect l="l" t="t" r="r" b="b"/>
            <a:pathLst>
              <a:path w="835660" h="621029">
                <a:moveTo>
                  <a:pt x="0" y="620890"/>
                </a:moveTo>
                <a:lnTo>
                  <a:pt x="835266" y="620890"/>
                </a:lnTo>
                <a:lnTo>
                  <a:pt x="835266" y="0"/>
                </a:lnTo>
                <a:lnTo>
                  <a:pt x="0" y="0"/>
                </a:lnTo>
                <a:lnTo>
                  <a:pt x="0" y="62089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66209" y="4445761"/>
            <a:ext cx="676910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Ca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31715" y="412610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2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9200" y="3505212"/>
            <a:ext cx="914400" cy="621030"/>
          </a:xfrm>
          <a:custGeom>
            <a:avLst/>
            <a:gdLst/>
            <a:ahLst/>
            <a:cxnLst/>
            <a:rect l="l" t="t" r="r" b="b"/>
            <a:pathLst>
              <a:path w="914400" h="621029">
                <a:moveTo>
                  <a:pt x="0" y="620890"/>
                </a:moveTo>
                <a:lnTo>
                  <a:pt x="914400" y="620890"/>
                </a:lnTo>
                <a:lnTo>
                  <a:pt x="914400" y="0"/>
                </a:lnTo>
                <a:lnTo>
                  <a:pt x="0" y="0"/>
                </a:lnTo>
                <a:lnTo>
                  <a:pt x="0" y="62089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55615" y="4295406"/>
            <a:ext cx="835660" cy="621030"/>
          </a:xfrm>
          <a:custGeom>
            <a:avLst/>
            <a:gdLst/>
            <a:ahLst/>
            <a:cxnLst/>
            <a:rect l="l" t="t" r="r" b="b"/>
            <a:pathLst>
              <a:path w="835660" h="621029">
                <a:moveTo>
                  <a:pt x="0" y="620890"/>
                </a:moveTo>
                <a:lnTo>
                  <a:pt x="835266" y="620890"/>
                </a:lnTo>
                <a:lnTo>
                  <a:pt x="835266" y="0"/>
                </a:lnTo>
                <a:lnTo>
                  <a:pt x="0" y="0"/>
                </a:lnTo>
                <a:lnTo>
                  <a:pt x="0" y="62089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135626" y="4445761"/>
            <a:ext cx="676910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Ca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01004" y="412610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2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72200" y="3505212"/>
            <a:ext cx="888365" cy="621030"/>
          </a:xfrm>
          <a:custGeom>
            <a:avLst/>
            <a:gdLst/>
            <a:ahLst/>
            <a:cxnLst/>
            <a:rect l="l" t="t" r="r" b="b"/>
            <a:pathLst>
              <a:path w="888365" h="621029">
                <a:moveTo>
                  <a:pt x="0" y="620890"/>
                </a:moveTo>
                <a:lnTo>
                  <a:pt x="888022" y="620890"/>
                </a:lnTo>
                <a:lnTo>
                  <a:pt x="888022" y="0"/>
                </a:lnTo>
                <a:lnTo>
                  <a:pt x="0" y="0"/>
                </a:lnTo>
                <a:lnTo>
                  <a:pt x="0" y="62089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24904" y="4295406"/>
            <a:ext cx="835660" cy="621030"/>
          </a:xfrm>
          <a:custGeom>
            <a:avLst/>
            <a:gdLst/>
            <a:ahLst/>
            <a:cxnLst/>
            <a:rect l="l" t="t" r="r" b="b"/>
            <a:pathLst>
              <a:path w="835659" h="621029">
                <a:moveTo>
                  <a:pt x="0" y="620890"/>
                </a:moveTo>
                <a:lnTo>
                  <a:pt x="835266" y="620890"/>
                </a:lnTo>
                <a:lnTo>
                  <a:pt x="835266" y="0"/>
                </a:lnTo>
                <a:lnTo>
                  <a:pt x="0" y="0"/>
                </a:lnTo>
                <a:lnTo>
                  <a:pt x="0" y="62089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305550" y="4445761"/>
            <a:ext cx="676910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Ca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70420" y="412610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2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15200" y="3505212"/>
            <a:ext cx="914400" cy="621030"/>
          </a:xfrm>
          <a:custGeom>
            <a:avLst/>
            <a:gdLst/>
            <a:ahLst/>
            <a:cxnLst/>
            <a:rect l="l" t="t" r="r" b="b"/>
            <a:pathLst>
              <a:path w="914400" h="621029">
                <a:moveTo>
                  <a:pt x="0" y="620890"/>
                </a:moveTo>
                <a:lnTo>
                  <a:pt x="914400" y="620890"/>
                </a:lnTo>
                <a:lnTo>
                  <a:pt x="914400" y="0"/>
                </a:lnTo>
                <a:lnTo>
                  <a:pt x="0" y="0"/>
                </a:lnTo>
                <a:lnTo>
                  <a:pt x="0" y="62089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1140" y="790702"/>
            <a:ext cx="8682355" cy="3139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Multiple </a:t>
            </a:r>
            <a:r>
              <a:rPr sz="2200" spc="-10" dirty="0">
                <a:latin typeface="Calibri"/>
                <a:cs typeface="Calibri"/>
              </a:rPr>
              <a:t>processors connected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single </a:t>
            </a:r>
            <a:r>
              <a:rPr sz="2200" spc="-15" dirty="0">
                <a:latin typeface="Calibri"/>
                <a:cs typeface="Calibri"/>
              </a:rPr>
              <a:t>centralized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5" dirty="0">
                <a:latin typeface="Calibri"/>
                <a:cs typeface="Calibri"/>
              </a:rPr>
              <a:t>– since all  </a:t>
            </a:r>
            <a:r>
              <a:rPr sz="2200" spc="-10" dirty="0">
                <a:latin typeface="Calibri"/>
                <a:cs typeface="Calibri"/>
              </a:rPr>
              <a:t>processors see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dirty="0">
                <a:latin typeface="Calibri"/>
                <a:cs typeface="Calibri"/>
              </a:rPr>
              <a:t>same memory </a:t>
            </a:r>
            <a:r>
              <a:rPr sz="2200" spc="-15" dirty="0">
                <a:latin typeface="Calibri"/>
                <a:cs typeface="Calibri"/>
              </a:rPr>
              <a:t>organization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Calibri"/>
                <a:cs typeface="Calibri"/>
              </a:rPr>
              <a:t>Uniform </a:t>
            </a:r>
            <a:r>
              <a:rPr sz="2200" dirty="0">
                <a:latin typeface="Calibri"/>
                <a:cs typeface="Calibri"/>
              </a:rPr>
              <a:t>Memory  </a:t>
            </a:r>
            <a:r>
              <a:rPr sz="2200" spc="-5" dirty="0">
                <a:latin typeface="Calibri"/>
                <a:cs typeface="Calibri"/>
              </a:rPr>
              <a:t>Access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(UMA)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  <a:tab pos="711835" algn="l"/>
                <a:tab pos="2667635" algn="l"/>
                <a:tab pos="4610735" algn="l"/>
                <a:tab pos="5012055" algn="l"/>
                <a:tab pos="5531485" algn="l"/>
                <a:tab pos="6886575" algn="l"/>
                <a:tab pos="7421880" algn="l"/>
                <a:tab pos="8288655" algn="l"/>
              </a:tabLst>
            </a:pP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sh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ed</a:t>
            </a:r>
            <a:r>
              <a:rPr sz="2200" spc="-10" dirty="0">
                <a:latin typeface="Calibri"/>
                <a:cs typeface="Calibri"/>
              </a:rPr>
              <a:t>-</a:t>
            </a:r>
            <a:r>
              <a:rPr sz="2200" spc="-5" dirty="0">
                <a:latin typeface="Calibri"/>
                <a:cs typeface="Calibri"/>
              </a:rPr>
              <a:t>m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mo</a:t>
            </a:r>
            <a:r>
              <a:rPr sz="2200" spc="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mul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ip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ocess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15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l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oce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10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an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acc</a:t>
            </a:r>
            <a:r>
              <a:rPr sz="2200" spc="-10" dirty="0">
                <a:latin typeface="Calibri"/>
                <a:cs typeface="Calibri"/>
              </a:rPr>
              <a:t>es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5" dirty="0">
                <a:latin typeface="Calibri"/>
                <a:cs typeface="Calibri"/>
              </a:rPr>
              <a:t>entire </a:t>
            </a:r>
            <a:r>
              <a:rPr sz="2200" spc="-5" dirty="0">
                <a:latin typeface="Calibri"/>
                <a:cs typeface="Calibri"/>
              </a:rPr>
              <a:t>memory address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space.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Implicit </a:t>
            </a:r>
            <a:r>
              <a:rPr sz="2200" spc="-10" dirty="0">
                <a:latin typeface="Calibri"/>
                <a:cs typeface="Calibri"/>
              </a:rPr>
              <a:t>communication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possible.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35" dirty="0">
                <a:latin typeface="Calibri"/>
                <a:cs typeface="Calibri"/>
              </a:rPr>
              <a:t>Transfer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10" dirty="0">
                <a:latin typeface="Calibri"/>
                <a:cs typeface="Calibri"/>
              </a:rPr>
              <a:t>between processor </a:t>
            </a:r>
            <a:r>
              <a:rPr sz="2200" spc="-5" dirty="0">
                <a:latin typeface="Calibri"/>
                <a:cs typeface="Calibri"/>
              </a:rPr>
              <a:t>is usually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implicit.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Times New Roman"/>
              <a:cs typeface="Times New Roman"/>
            </a:endParaRPr>
          </a:p>
          <a:p>
            <a:pPr marL="3582670">
              <a:lnSpc>
                <a:spcPct val="100000"/>
              </a:lnSpc>
              <a:tabLst>
                <a:tab pos="4803775" algn="l"/>
                <a:tab pos="5934075" algn="l"/>
                <a:tab pos="7089775" algn="l"/>
              </a:tabLst>
            </a:pPr>
            <a:r>
              <a:rPr sz="1800" spc="-10" dirty="0">
                <a:latin typeface="Calibri"/>
                <a:cs typeface="Calibri"/>
              </a:rPr>
              <a:t>Processor	Processor	Processor	Processor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394320" y="4295406"/>
            <a:ext cx="835660" cy="621030"/>
          </a:xfrm>
          <a:custGeom>
            <a:avLst/>
            <a:gdLst/>
            <a:ahLst/>
            <a:cxnLst/>
            <a:rect l="l" t="t" r="r" b="b"/>
            <a:pathLst>
              <a:path w="835659" h="621029">
                <a:moveTo>
                  <a:pt x="0" y="620890"/>
                </a:moveTo>
                <a:lnTo>
                  <a:pt x="835266" y="620890"/>
                </a:lnTo>
                <a:lnTo>
                  <a:pt x="835266" y="0"/>
                </a:lnTo>
                <a:lnTo>
                  <a:pt x="0" y="0"/>
                </a:lnTo>
                <a:lnTo>
                  <a:pt x="0" y="62089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474966" y="4445761"/>
            <a:ext cx="676910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Ca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hes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39836" y="412610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2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31715" y="5255005"/>
            <a:ext cx="3508375" cy="0"/>
          </a:xfrm>
          <a:custGeom>
            <a:avLst/>
            <a:gdLst/>
            <a:ahLst/>
            <a:cxnLst/>
            <a:rect l="l" t="t" r="r" b="b"/>
            <a:pathLst>
              <a:path w="3508375">
                <a:moveTo>
                  <a:pt x="0" y="0"/>
                </a:moveTo>
                <a:lnTo>
                  <a:pt x="350812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31715" y="4916296"/>
            <a:ext cx="0" cy="339090"/>
          </a:xfrm>
          <a:custGeom>
            <a:avLst/>
            <a:gdLst/>
            <a:ahLst/>
            <a:cxnLst/>
            <a:rect l="l" t="t" r="r" b="b"/>
            <a:pathLst>
              <a:path h="339089">
                <a:moveTo>
                  <a:pt x="0" y="0"/>
                </a:moveTo>
                <a:lnTo>
                  <a:pt x="0" y="33870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839836" y="4916296"/>
            <a:ext cx="0" cy="339090"/>
          </a:xfrm>
          <a:custGeom>
            <a:avLst/>
            <a:gdLst/>
            <a:ahLst/>
            <a:cxnLst/>
            <a:rect l="l" t="t" r="r" b="b"/>
            <a:pathLst>
              <a:path h="339089">
                <a:moveTo>
                  <a:pt x="0" y="0"/>
                </a:moveTo>
                <a:lnTo>
                  <a:pt x="0" y="33870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70420" y="4916296"/>
            <a:ext cx="0" cy="339090"/>
          </a:xfrm>
          <a:custGeom>
            <a:avLst/>
            <a:gdLst/>
            <a:ahLst/>
            <a:cxnLst/>
            <a:rect l="l" t="t" r="r" b="b"/>
            <a:pathLst>
              <a:path h="339089">
                <a:moveTo>
                  <a:pt x="0" y="0"/>
                </a:moveTo>
                <a:lnTo>
                  <a:pt x="0" y="33870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01004" y="4916296"/>
            <a:ext cx="0" cy="339090"/>
          </a:xfrm>
          <a:custGeom>
            <a:avLst/>
            <a:gdLst/>
            <a:ahLst/>
            <a:cxnLst/>
            <a:rect l="l" t="t" r="r" b="b"/>
            <a:pathLst>
              <a:path h="339089">
                <a:moveTo>
                  <a:pt x="0" y="0"/>
                </a:moveTo>
                <a:lnTo>
                  <a:pt x="0" y="33870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10100" y="5762980"/>
            <a:ext cx="1447800" cy="734060"/>
          </a:xfrm>
          <a:custGeom>
            <a:avLst/>
            <a:gdLst/>
            <a:ahLst/>
            <a:cxnLst/>
            <a:rect l="l" t="t" r="r" b="b"/>
            <a:pathLst>
              <a:path w="1447800" h="734060">
                <a:moveTo>
                  <a:pt x="0" y="733780"/>
                </a:moveTo>
                <a:lnTo>
                  <a:pt x="1447800" y="733780"/>
                </a:lnTo>
                <a:lnTo>
                  <a:pt x="1447800" y="0"/>
                </a:lnTo>
                <a:lnTo>
                  <a:pt x="0" y="0"/>
                </a:lnTo>
                <a:lnTo>
                  <a:pt x="0" y="73378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659629" y="5970117"/>
            <a:ext cx="1350645" cy="29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Main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Memory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614794" y="5762980"/>
            <a:ext cx="1058545" cy="790575"/>
          </a:xfrm>
          <a:custGeom>
            <a:avLst/>
            <a:gdLst/>
            <a:ahLst/>
            <a:cxnLst/>
            <a:rect l="l" t="t" r="r" b="b"/>
            <a:pathLst>
              <a:path w="1058545" h="790575">
                <a:moveTo>
                  <a:pt x="0" y="790219"/>
                </a:moveTo>
                <a:lnTo>
                  <a:pt x="1058011" y="790219"/>
                </a:lnTo>
                <a:lnTo>
                  <a:pt x="1058011" y="0"/>
                </a:lnTo>
                <a:lnTo>
                  <a:pt x="0" y="0"/>
                </a:lnTo>
                <a:lnTo>
                  <a:pt x="0" y="79021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627368" y="5998159"/>
            <a:ext cx="103441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I/O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System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779515" y="5255005"/>
            <a:ext cx="0" cy="508000"/>
          </a:xfrm>
          <a:custGeom>
            <a:avLst/>
            <a:gdLst/>
            <a:ahLst/>
            <a:cxnLst/>
            <a:rect l="l" t="t" r="r" b="b"/>
            <a:pathLst>
              <a:path h="508000">
                <a:moveTo>
                  <a:pt x="0" y="0"/>
                </a:moveTo>
                <a:lnTo>
                  <a:pt x="0" y="50797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893179" y="5255005"/>
            <a:ext cx="0" cy="508000"/>
          </a:xfrm>
          <a:custGeom>
            <a:avLst/>
            <a:gdLst/>
            <a:ahLst/>
            <a:cxnLst/>
            <a:rect l="l" t="t" r="r" b="b"/>
            <a:pathLst>
              <a:path h="508000">
                <a:moveTo>
                  <a:pt x="0" y="0"/>
                </a:moveTo>
                <a:lnTo>
                  <a:pt x="0" y="50797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1467" y="3286468"/>
            <a:ext cx="5760085" cy="660400"/>
          </a:xfrm>
          <a:custGeom>
            <a:avLst/>
            <a:gdLst/>
            <a:ahLst/>
            <a:cxnLst/>
            <a:rect l="l" t="t" r="r" b="b"/>
            <a:pathLst>
              <a:path w="5760084" h="660400">
                <a:moveTo>
                  <a:pt x="0" y="660057"/>
                </a:moveTo>
                <a:lnTo>
                  <a:pt x="5759577" y="660057"/>
                </a:lnTo>
                <a:lnTo>
                  <a:pt x="5759577" y="0"/>
                </a:lnTo>
                <a:lnTo>
                  <a:pt x="0" y="0"/>
                </a:lnTo>
                <a:lnTo>
                  <a:pt x="0" y="66005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26207" y="3445636"/>
            <a:ext cx="256857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Interconnection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Network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48460" y="2374912"/>
            <a:ext cx="760095" cy="581025"/>
          </a:xfrm>
          <a:custGeom>
            <a:avLst/>
            <a:gdLst/>
            <a:ahLst/>
            <a:cxnLst/>
            <a:rect l="l" t="t" r="r" b="b"/>
            <a:pathLst>
              <a:path w="760094" h="581025">
                <a:moveTo>
                  <a:pt x="0" y="580504"/>
                </a:moveTo>
                <a:lnTo>
                  <a:pt x="759561" y="580504"/>
                </a:lnTo>
                <a:lnTo>
                  <a:pt x="759561" y="0"/>
                </a:lnTo>
                <a:lnTo>
                  <a:pt x="0" y="0"/>
                </a:lnTo>
                <a:lnTo>
                  <a:pt x="0" y="58050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69542" y="2529078"/>
            <a:ext cx="72072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Me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ory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74063" y="4527054"/>
            <a:ext cx="807720" cy="578485"/>
          </a:xfrm>
          <a:custGeom>
            <a:avLst/>
            <a:gdLst/>
            <a:ahLst/>
            <a:cxnLst/>
            <a:rect l="l" t="t" r="r" b="b"/>
            <a:pathLst>
              <a:path w="807719" h="578485">
                <a:moveTo>
                  <a:pt x="0" y="578345"/>
                </a:moveTo>
                <a:lnTo>
                  <a:pt x="807415" y="578345"/>
                </a:lnTo>
                <a:lnTo>
                  <a:pt x="807415" y="0"/>
                </a:lnTo>
                <a:lnTo>
                  <a:pt x="0" y="0"/>
                </a:lnTo>
                <a:lnTo>
                  <a:pt x="0" y="57834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43226" y="4546345"/>
            <a:ext cx="46990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800" spc="-15" dirty="0">
                <a:latin typeface="Times New Roman"/>
                <a:cs typeface="Times New Roman"/>
              </a:rPr>
              <a:t>P</a:t>
            </a:r>
            <a:r>
              <a:rPr sz="1800" spc="-5" dirty="0"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28317" y="3946525"/>
            <a:ext cx="0" cy="581025"/>
          </a:xfrm>
          <a:custGeom>
            <a:avLst/>
            <a:gdLst/>
            <a:ahLst/>
            <a:cxnLst/>
            <a:rect l="l" t="t" r="r" b="b"/>
            <a:pathLst>
              <a:path h="581025">
                <a:moveTo>
                  <a:pt x="0" y="0"/>
                </a:moveTo>
                <a:lnTo>
                  <a:pt x="0" y="58051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47364" y="2374912"/>
            <a:ext cx="760095" cy="581025"/>
          </a:xfrm>
          <a:custGeom>
            <a:avLst/>
            <a:gdLst/>
            <a:ahLst/>
            <a:cxnLst/>
            <a:rect l="l" t="t" r="r" b="b"/>
            <a:pathLst>
              <a:path w="760095" h="581025">
                <a:moveTo>
                  <a:pt x="0" y="580504"/>
                </a:moveTo>
                <a:lnTo>
                  <a:pt x="759561" y="580504"/>
                </a:lnTo>
                <a:lnTo>
                  <a:pt x="759561" y="0"/>
                </a:lnTo>
                <a:lnTo>
                  <a:pt x="0" y="0"/>
                </a:lnTo>
                <a:lnTo>
                  <a:pt x="0" y="580504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68700" y="2529078"/>
            <a:ext cx="72009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Me</a:t>
            </a:r>
            <a:r>
              <a:rPr sz="1600" spc="-4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ory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72966" y="4527054"/>
            <a:ext cx="806450" cy="578485"/>
          </a:xfrm>
          <a:custGeom>
            <a:avLst/>
            <a:gdLst/>
            <a:ahLst/>
            <a:cxnLst/>
            <a:rect l="l" t="t" r="r" b="b"/>
            <a:pathLst>
              <a:path w="806450" h="578485">
                <a:moveTo>
                  <a:pt x="0" y="578345"/>
                </a:moveTo>
                <a:lnTo>
                  <a:pt x="805916" y="578345"/>
                </a:lnTo>
                <a:lnTo>
                  <a:pt x="805916" y="0"/>
                </a:lnTo>
                <a:lnTo>
                  <a:pt x="0" y="0"/>
                </a:lnTo>
                <a:lnTo>
                  <a:pt x="0" y="57834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41241" y="4546345"/>
            <a:ext cx="46990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800" spc="-15" dirty="0">
                <a:latin typeface="Times New Roman"/>
                <a:cs typeface="Times New Roman"/>
              </a:rPr>
              <a:t>P</a:t>
            </a:r>
            <a:r>
              <a:rPr sz="1800" spc="-5" dirty="0"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25696" y="3946525"/>
            <a:ext cx="0" cy="581025"/>
          </a:xfrm>
          <a:custGeom>
            <a:avLst/>
            <a:gdLst/>
            <a:ahLst/>
            <a:cxnLst/>
            <a:rect l="l" t="t" r="r" b="b"/>
            <a:pathLst>
              <a:path h="581025">
                <a:moveTo>
                  <a:pt x="0" y="0"/>
                </a:moveTo>
                <a:lnTo>
                  <a:pt x="0" y="58051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14465" y="2374912"/>
            <a:ext cx="760095" cy="581025"/>
          </a:xfrm>
          <a:custGeom>
            <a:avLst/>
            <a:gdLst/>
            <a:ahLst/>
            <a:cxnLst/>
            <a:rect l="l" t="t" r="r" b="b"/>
            <a:pathLst>
              <a:path w="760095" h="581025">
                <a:moveTo>
                  <a:pt x="0" y="580504"/>
                </a:moveTo>
                <a:lnTo>
                  <a:pt x="759561" y="580504"/>
                </a:lnTo>
                <a:lnTo>
                  <a:pt x="759561" y="0"/>
                </a:lnTo>
                <a:lnTo>
                  <a:pt x="0" y="0"/>
                </a:lnTo>
                <a:lnTo>
                  <a:pt x="0" y="58050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036309" y="2529078"/>
            <a:ext cx="72009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Me</a:t>
            </a:r>
            <a:r>
              <a:rPr sz="1600" spc="-4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ory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141592" y="4527054"/>
            <a:ext cx="806450" cy="578485"/>
          </a:xfrm>
          <a:custGeom>
            <a:avLst/>
            <a:gdLst/>
            <a:ahLst/>
            <a:cxnLst/>
            <a:rect l="l" t="t" r="r" b="b"/>
            <a:pathLst>
              <a:path w="806450" h="578485">
                <a:moveTo>
                  <a:pt x="0" y="578345"/>
                </a:moveTo>
                <a:lnTo>
                  <a:pt x="805916" y="578345"/>
                </a:lnTo>
                <a:lnTo>
                  <a:pt x="805916" y="0"/>
                </a:lnTo>
                <a:lnTo>
                  <a:pt x="0" y="0"/>
                </a:lnTo>
                <a:lnTo>
                  <a:pt x="0" y="57834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310121" y="4546345"/>
            <a:ext cx="46990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800" spc="-15" dirty="0">
                <a:latin typeface="Times New Roman"/>
                <a:cs typeface="Times New Roman"/>
              </a:rPr>
              <a:t>P</a:t>
            </a:r>
            <a:r>
              <a:rPr sz="1800" spc="-5" dirty="0"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394322" y="3946525"/>
            <a:ext cx="0" cy="581025"/>
          </a:xfrm>
          <a:custGeom>
            <a:avLst/>
            <a:gdLst/>
            <a:ahLst/>
            <a:cxnLst/>
            <a:rect l="l" t="t" r="r" b="b"/>
            <a:pathLst>
              <a:path h="581025">
                <a:moveTo>
                  <a:pt x="0" y="0"/>
                </a:moveTo>
                <a:lnTo>
                  <a:pt x="0" y="58051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29276" y="4527041"/>
            <a:ext cx="537210" cy="2540"/>
          </a:xfrm>
          <a:custGeom>
            <a:avLst/>
            <a:gdLst/>
            <a:ahLst/>
            <a:cxnLst/>
            <a:rect l="l" t="t" r="r" b="b"/>
            <a:pathLst>
              <a:path w="537210" h="2539">
                <a:moveTo>
                  <a:pt x="0" y="0"/>
                </a:moveTo>
                <a:lnTo>
                  <a:pt x="536828" y="215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28317" y="2955417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33108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25696" y="2955417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33108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94322" y="2955417"/>
            <a:ext cx="0" cy="331470"/>
          </a:xfrm>
          <a:custGeom>
            <a:avLst/>
            <a:gdLst/>
            <a:ahLst/>
            <a:cxnLst/>
            <a:rect l="l" t="t" r="r" b="b"/>
            <a:pathLst>
              <a:path h="331470">
                <a:moveTo>
                  <a:pt x="0" y="33108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2092" y="2564129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069644" y="1844802"/>
            <a:ext cx="589216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(UMA) </a:t>
            </a:r>
            <a:r>
              <a:rPr sz="2000" spc="-5" dirty="0">
                <a:latin typeface="Times New Roman"/>
                <a:cs typeface="Times New Roman"/>
              </a:rPr>
              <a:t>Uniform-memory-access Shared-memory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System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z="3600" spc="-10" dirty="0"/>
              <a:t>Characteristics </a:t>
            </a:r>
            <a:r>
              <a:rPr sz="3600" spc="-5" dirty="0"/>
              <a:t>of</a:t>
            </a:r>
            <a:r>
              <a:rPr sz="3600" spc="-70" dirty="0"/>
              <a:t> </a:t>
            </a:r>
            <a:r>
              <a:rPr sz="3600" spc="-10" dirty="0"/>
              <a:t>Multiprocessors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4260" cy="583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25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A </a:t>
            </a:r>
            <a:r>
              <a:rPr sz="2200" i="1" spc="-10" dirty="0">
                <a:latin typeface="Calibri"/>
                <a:cs typeface="Calibri"/>
              </a:rPr>
              <a:t>multiprocessor </a:t>
            </a:r>
            <a:r>
              <a:rPr sz="2200" i="1" spc="-20" dirty="0">
                <a:latin typeface="Calibri"/>
                <a:cs typeface="Calibri"/>
              </a:rPr>
              <a:t>system </a:t>
            </a:r>
            <a:r>
              <a:rPr sz="2200" i="1" spc="-5" dirty="0">
                <a:latin typeface="Calibri"/>
                <a:cs typeface="Calibri"/>
              </a:rPr>
              <a:t>is an </a:t>
            </a:r>
            <a:r>
              <a:rPr sz="2200" i="1" spc="-10" dirty="0">
                <a:latin typeface="Calibri"/>
                <a:cs typeface="Calibri"/>
              </a:rPr>
              <a:t>interconnection </a:t>
            </a:r>
            <a:r>
              <a:rPr sz="2200" i="1" spc="-5" dirty="0">
                <a:latin typeface="Calibri"/>
                <a:cs typeface="Calibri"/>
              </a:rPr>
              <a:t>of </a:t>
            </a:r>
            <a:r>
              <a:rPr sz="2200" i="1" dirty="0">
                <a:latin typeface="Calibri"/>
                <a:cs typeface="Calibri"/>
              </a:rPr>
              <a:t>two </a:t>
            </a:r>
            <a:r>
              <a:rPr sz="2200" i="1" spc="-5" dirty="0">
                <a:latin typeface="Calibri"/>
                <a:cs typeface="Calibri"/>
              </a:rPr>
              <a:t>or more </a:t>
            </a:r>
            <a:r>
              <a:rPr sz="2200" i="1" spc="-30" dirty="0">
                <a:latin typeface="Calibri"/>
                <a:cs typeface="Calibri"/>
              </a:rPr>
              <a:t>CPU’s </a:t>
            </a:r>
            <a:r>
              <a:rPr sz="2200" i="1" spc="-5" dirty="0">
                <a:latin typeface="Calibri"/>
                <a:cs typeface="Calibri"/>
              </a:rPr>
              <a:t>with  memory </a:t>
            </a:r>
            <a:r>
              <a:rPr sz="2200" i="1" spc="-10" dirty="0">
                <a:latin typeface="Calibri"/>
                <a:cs typeface="Calibri"/>
              </a:rPr>
              <a:t>and </a:t>
            </a:r>
            <a:r>
              <a:rPr sz="2200" i="1" spc="-5" dirty="0">
                <a:latin typeface="Calibri"/>
                <a:cs typeface="Calibri"/>
              </a:rPr>
              <a:t>input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equipment.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10" dirty="0">
                <a:latin typeface="Calibri"/>
                <a:cs typeface="Calibri"/>
              </a:rPr>
              <a:t>The term processor </a:t>
            </a:r>
            <a:r>
              <a:rPr sz="2200" i="1" spc="-5" dirty="0">
                <a:latin typeface="Calibri"/>
                <a:cs typeface="Calibri"/>
              </a:rPr>
              <a:t>in multiprocessor means </a:t>
            </a:r>
            <a:r>
              <a:rPr sz="2200" i="1" spc="-10" dirty="0">
                <a:latin typeface="Calibri"/>
                <a:cs typeface="Calibri"/>
              </a:rPr>
              <a:t>either </a:t>
            </a:r>
            <a:r>
              <a:rPr sz="2200" i="1" spc="-5" dirty="0">
                <a:latin typeface="Calibri"/>
                <a:cs typeface="Calibri"/>
              </a:rPr>
              <a:t>CPU or an</a:t>
            </a:r>
            <a:r>
              <a:rPr sz="2200" i="1" spc="30" dirty="0">
                <a:latin typeface="Calibri"/>
                <a:cs typeface="Calibri"/>
              </a:rPr>
              <a:t> </a:t>
            </a:r>
            <a:r>
              <a:rPr sz="2200" i="1" spc="-70" dirty="0">
                <a:latin typeface="Calibri"/>
                <a:cs typeface="Calibri"/>
              </a:rPr>
              <a:t>IOP.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As it is </a:t>
            </a:r>
            <a:r>
              <a:rPr sz="2200" i="1" spc="-10" dirty="0">
                <a:latin typeface="Calibri"/>
                <a:cs typeface="Calibri"/>
              </a:rPr>
              <a:t>most commonly defined, </a:t>
            </a:r>
            <a:r>
              <a:rPr sz="2200" i="1" spc="-5" dirty="0">
                <a:latin typeface="Calibri"/>
                <a:cs typeface="Calibri"/>
              </a:rPr>
              <a:t>a </a:t>
            </a:r>
            <a:r>
              <a:rPr sz="2200" i="1" spc="-10" dirty="0">
                <a:latin typeface="Calibri"/>
                <a:cs typeface="Calibri"/>
              </a:rPr>
              <a:t>multiprocessor </a:t>
            </a:r>
            <a:r>
              <a:rPr sz="2200" i="1" spc="-20" dirty="0">
                <a:latin typeface="Calibri"/>
                <a:cs typeface="Calibri"/>
              </a:rPr>
              <a:t>system </a:t>
            </a:r>
            <a:r>
              <a:rPr sz="2200" i="1" spc="-5" dirty="0">
                <a:latin typeface="Calibri"/>
                <a:cs typeface="Calibri"/>
              </a:rPr>
              <a:t>implies the  </a:t>
            </a:r>
            <a:r>
              <a:rPr sz="2200" i="1" spc="-20" dirty="0">
                <a:latin typeface="Calibri"/>
                <a:cs typeface="Calibri"/>
              </a:rPr>
              <a:t>existence </a:t>
            </a:r>
            <a:r>
              <a:rPr sz="2200" i="1" spc="-5" dirty="0">
                <a:latin typeface="Calibri"/>
                <a:cs typeface="Calibri"/>
              </a:rPr>
              <a:t>of multiple </a:t>
            </a:r>
            <a:r>
              <a:rPr sz="2200" i="1" spc="-30" dirty="0">
                <a:latin typeface="Calibri"/>
                <a:cs typeface="Calibri"/>
              </a:rPr>
              <a:t>CPU’s </a:t>
            </a:r>
            <a:r>
              <a:rPr sz="2200" i="1" spc="-10" dirty="0">
                <a:latin typeface="Calibri"/>
                <a:cs typeface="Calibri"/>
              </a:rPr>
              <a:t>although usually </a:t>
            </a:r>
            <a:r>
              <a:rPr sz="2200" i="1" spc="-5" dirty="0">
                <a:latin typeface="Calibri"/>
                <a:cs typeface="Calibri"/>
              </a:rPr>
              <a:t>there will be one or more  </a:t>
            </a:r>
            <a:r>
              <a:rPr sz="2200" i="1" spc="-15" dirty="0">
                <a:latin typeface="Calibri"/>
                <a:cs typeface="Calibri"/>
              </a:rPr>
              <a:t>IOP’s.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10" dirty="0">
                <a:latin typeface="Calibri"/>
                <a:cs typeface="Calibri"/>
              </a:rPr>
              <a:t>Multiprocessors are </a:t>
            </a:r>
            <a:r>
              <a:rPr sz="2200" i="1" spc="-5" dirty="0">
                <a:latin typeface="Calibri"/>
                <a:cs typeface="Calibri"/>
              </a:rPr>
              <a:t>classified as multiple </a:t>
            </a:r>
            <a:r>
              <a:rPr sz="2200" i="1" spc="-10" dirty="0">
                <a:latin typeface="Calibri"/>
                <a:cs typeface="Calibri"/>
              </a:rPr>
              <a:t>instruction stream and </a:t>
            </a:r>
            <a:r>
              <a:rPr sz="2200" i="1" spc="-5" dirty="0">
                <a:latin typeface="Calibri"/>
                <a:cs typeface="Calibri"/>
              </a:rPr>
              <a:t>multiple  </a:t>
            </a:r>
            <a:r>
              <a:rPr sz="2200" i="1" spc="-15" dirty="0">
                <a:latin typeface="Calibri"/>
                <a:cs typeface="Calibri"/>
              </a:rPr>
              <a:t>data </a:t>
            </a:r>
            <a:r>
              <a:rPr sz="2200" i="1" spc="-10" dirty="0">
                <a:latin typeface="Calibri"/>
                <a:cs typeface="Calibri"/>
              </a:rPr>
              <a:t>stream(MIMD)</a:t>
            </a:r>
            <a:r>
              <a:rPr sz="2200" i="1" spc="-60" dirty="0">
                <a:latin typeface="Calibri"/>
                <a:cs typeface="Calibri"/>
              </a:rPr>
              <a:t> </a:t>
            </a:r>
            <a:r>
              <a:rPr sz="2200" i="1" spc="-15" dirty="0">
                <a:latin typeface="Calibri"/>
                <a:cs typeface="Calibri"/>
              </a:rPr>
              <a:t>systems.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There are some </a:t>
            </a:r>
            <a:r>
              <a:rPr sz="2200" i="1" spc="-10" dirty="0">
                <a:latin typeface="Calibri"/>
                <a:cs typeface="Calibri"/>
              </a:rPr>
              <a:t>similarities between  multicomputer </a:t>
            </a:r>
            <a:r>
              <a:rPr sz="2200" i="1" spc="-5" dirty="0">
                <a:latin typeface="Calibri"/>
                <a:cs typeface="Calibri"/>
              </a:rPr>
              <a:t>and   </a:t>
            </a:r>
            <a:r>
              <a:rPr sz="2200" i="1" spc="38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multiprocessor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i="1" spc="-20" dirty="0">
                <a:latin typeface="Calibri"/>
                <a:cs typeface="Calibri"/>
              </a:rPr>
              <a:t>systems </a:t>
            </a:r>
            <a:r>
              <a:rPr sz="2200" i="1" spc="-10" dirty="0">
                <a:latin typeface="Calibri"/>
                <a:cs typeface="Calibri"/>
              </a:rPr>
              <a:t>since both support </a:t>
            </a:r>
            <a:r>
              <a:rPr sz="2200" i="1" spc="-15" dirty="0">
                <a:latin typeface="Calibri"/>
                <a:cs typeface="Calibri"/>
              </a:rPr>
              <a:t>concurrent</a:t>
            </a:r>
            <a:r>
              <a:rPr sz="2200" i="1" spc="20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operations.</a:t>
            </a:r>
            <a:endParaRPr sz="22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10" dirty="0">
                <a:latin typeface="Calibri"/>
                <a:cs typeface="Calibri"/>
              </a:rPr>
              <a:t>Multiprocessing </a:t>
            </a:r>
            <a:r>
              <a:rPr sz="2200" i="1" spc="-5" dirty="0">
                <a:latin typeface="Calibri"/>
                <a:cs typeface="Calibri"/>
              </a:rPr>
              <a:t>improves the reliability of the </a:t>
            </a:r>
            <a:r>
              <a:rPr sz="2200" i="1" spc="-20" dirty="0">
                <a:latin typeface="Calibri"/>
                <a:cs typeface="Calibri"/>
              </a:rPr>
              <a:t>system </a:t>
            </a:r>
            <a:r>
              <a:rPr sz="2200" i="1" spc="-5" dirty="0">
                <a:latin typeface="Calibri"/>
                <a:cs typeface="Calibri"/>
              </a:rPr>
              <a:t>so that a </a:t>
            </a:r>
            <a:r>
              <a:rPr sz="2200" i="1" spc="-10" dirty="0">
                <a:latin typeface="Calibri"/>
                <a:cs typeface="Calibri"/>
              </a:rPr>
              <a:t>failure </a:t>
            </a:r>
            <a:r>
              <a:rPr sz="2200" i="1" spc="-5" dirty="0">
                <a:latin typeface="Calibri"/>
                <a:cs typeface="Calibri"/>
              </a:rPr>
              <a:t>or  error in </a:t>
            </a:r>
            <a:r>
              <a:rPr sz="2200" i="1" spc="-10" dirty="0">
                <a:latin typeface="Calibri"/>
                <a:cs typeface="Calibri"/>
              </a:rPr>
              <a:t>one part has </a:t>
            </a:r>
            <a:r>
              <a:rPr sz="2200" i="1" spc="-5" dirty="0">
                <a:latin typeface="Calibri"/>
                <a:cs typeface="Calibri"/>
              </a:rPr>
              <a:t>a </a:t>
            </a:r>
            <a:r>
              <a:rPr sz="2200" i="1" spc="-10" dirty="0">
                <a:latin typeface="Calibri"/>
                <a:cs typeface="Calibri"/>
              </a:rPr>
              <a:t>limited effect </a:t>
            </a:r>
            <a:r>
              <a:rPr sz="2200" i="1" spc="-5" dirty="0">
                <a:latin typeface="Calibri"/>
                <a:cs typeface="Calibri"/>
              </a:rPr>
              <a:t>on the </a:t>
            </a:r>
            <a:r>
              <a:rPr sz="2200" i="1" spc="-10" dirty="0">
                <a:latin typeface="Calibri"/>
                <a:cs typeface="Calibri"/>
              </a:rPr>
              <a:t>rest </a:t>
            </a:r>
            <a:r>
              <a:rPr sz="2200" i="1" spc="-5" dirty="0">
                <a:latin typeface="Calibri"/>
                <a:cs typeface="Calibri"/>
              </a:rPr>
              <a:t>of the</a:t>
            </a:r>
            <a:r>
              <a:rPr sz="2200" i="1" spc="114" dirty="0">
                <a:latin typeface="Calibri"/>
                <a:cs typeface="Calibri"/>
              </a:rPr>
              <a:t> </a:t>
            </a:r>
            <a:r>
              <a:rPr sz="2200" i="1" spc="-20" dirty="0">
                <a:latin typeface="Calibri"/>
                <a:cs typeface="Calibri"/>
              </a:rPr>
              <a:t>system.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If a </a:t>
            </a:r>
            <a:r>
              <a:rPr sz="2200" i="1" spc="-10" dirty="0">
                <a:latin typeface="Calibri"/>
                <a:cs typeface="Calibri"/>
              </a:rPr>
              <a:t>fault causes one processor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10" dirty="0">
                <a:latin typeface="Calibri"/>
                <a:cs typeface="Calibri"/>
              </a:rPr>
              <a:t>fail </a:t>
            </a:r>
            <a:r>
              <a:rPr sz="2200" i="1" spc="-5" dirty="0">
                <a:latin typeface="Calibri"/>
                <a:cs typeface="Calibri"/>
              </a:rPr>
              <a:t>, a </a:t>
            </a:r>
            <a:r>
              <a:rPr sz="2200" i="1" spc="-15" dirty="0">
                <a:latin typeface="Calibri"/>
                <a:cs typeface="Calibri"/>
              </a:rPr>
              <a:t>second </a:t>
            </a:r>
            <a:r>
              <a:rPr sz="2200" i="1" spc="-10" dirty="0">
                <a:latin typeface="Calibri"/>
                <a:cs typeface="Calibri"/>
              </a:rPr>
              <a:t>processor can </a:t>
            </a:r>
            <a:r>
              <a:rPr sz="2200" i="1" spc="-5" dirty="0">
                <a:latin typeface="Calibri"/>
                <a:cs typeface="Calibri"/>
              </a:rPr>
              <a:t>be assigned 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10" dirty="0">
                <a:latin typeface="Calibri"/>
                <a:cs typeface="Calibri"/>
              </a:rPr>
              <a:t>perform </a:t>
            </a:r>
            <a:r>
              <a:rPr sz="2200" i="1" spc="-5" dirty="0">
                <a:latin typeface="Calibri"/>
                <a:cs typeface="Calibri"/>
              </a:rPr>
              <a:t>the </a:t>
            </a:r>
            <a:r>
              <a:rPr sz="2200" i="1" spc="-10" dirty="0">
                <a:latin typeface="Calibri"/>
                <a:cs typeface="Calibri"/>
              </a:rPr>
              <a:t>functions </a:t>
            </a:r>
            <a:r>
              <a:rPr sz="2200" i="1" spc="-5" dirty="0">
                <a:latin typeface="Calibri"/>
                <a:cs typeface="Calibri"/>
              </a:rPr>
              <a:t>of the </a:t>
            </a:r>
            <a:r>
              <a:rPr sz="2200" i="1" spc="-10" dirty="0">
                <a:latin typeface="Calibri"/>
                <a:cs typeface="Calibri"/>
              </a:rPr>
              <a:t>disabled</a:t>
            </a:r>
            <a:r>
              <a:rPr sz="2200" i="1" spc="30" dirty="0">
                <a:latin typeface="Calibri"/>
                <a:cs typeface="Calibri"/>
              </a:rPr>
              <a:t> </a:t>
            </a:r>
            <a:r>
              <a:rPr sz="2200" i="1" spc="-25" dirty="0">
                <a:latin typeface="Calibri"/>
                <a:cs typeface="Calibri"/>
              </a:rPr>
              <a:t>processor.</a:t>
            </a:r>
            <a:endParaRPr sz="2200">
              <a:latin typeface="Calibri"/>
              <a:cs typeface="Calibri"/>
            </a:endParaRPr>
          </a:p>
          <a:p>
            <a:pPr marL="355600" marR="889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So that the </a:t>
            </a:r>
            <a:r>
              <a:rPr sz="2200" i="1" spc="-20" dirty="0">
                <a:latin typeface="Calibri"/>
                <a:cs typeface="Calibri"/>
              </a:rPr>
              <a:t>system </a:t>
            </a:r>
            <a:r>
              <a:rPr sz="2200" i="1" spc="-5" dirty="0">
                <a:latin typeface="Calibri"/>
                <a:cs typeface="Calibri"/>
              </a:rPr>
              <a:t>as a whole </a:t>
            </a:r>
            <a:r>
              <a:rPr sz="2200" i="1" spc="-10" dirty="0">
                <a:latin typeface="Calibri"/>
                <a:cs typeface="Calibri"/>
              </a:rPr>
              <a:t>can continue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10" dirty="0">
                <a:latin typeface="Calibri"/>
                <a:cs typeface="Calibri"/>
              </a:rPr>
              <a:t>function correctly </a:t>
            </a:r>
            <a:r>
              <a:rPr sz="2200" i="1" dirty="0">
                <a:latin typeface="Calibri"/>
                <a:cs typeface="Calibri"/>
              </a:rPr>
              <a:t>with  </a:t>
            </a:r>
            <a:r>
              <a:rPr sz="2200" i="1" spc="-10" dirty="0">
                <a:latin typeface="Calibri"/>
                <a:cs typeface="Calibri"/>
              </a:rPr>
              <a:t>perhaps some </a:t>
            </a:r>
            <a:r>
              <a:rPr sz="2200" i="1" spc="-5" dirty="0">
                <a:latin typeface="Calibri"/>
                <a:cs typeface="Calibri"/>
              </a:rPr>
              <a:t>loss in</a:t>
            </a:r>
            <a:r>
              <a:rPr sz="2200" i="1" spc="-65" dirty="0">
                <a:latin typeface="Calibri"/>
                <a:cs typeface="Calibri"/>
              </a:rPr>
              <a:t> </a:t>
            </a:r>
            <a:r>
              <a:rPr sz="2200" i="1" spc="-15" dirty="0">
                <a:latin typeface="Calibri"/>
                <a:cs typeface="Calibri"/>
              </a:rPr>
              <a:t>efficiency.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z="3600" spc="-10" dirty="0"/>
              <a:t>Characteristics </a:t>
            </a:r>
            <a:r>
              <a:rPr sz="3600" spc="-5" dirty="0"/>
              <a:t>of</a:t>
            </a:r>
            <a:r>
              <a:rPr sz="3600" spc="-70" dirty="0"/>
              <a:t> </a:t>
            </a:r>
            <a:r>
              <a:rPr sz="3600" spc="-10" dirty="0"/>
              <a:t>Multiprocessors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4260" cy="571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i="1" spc="-10" dirty="0">
                <a:latin typeface="Calibri"/>
                <a:cs typeface="Calibri"/>
              </a:rPr>
              <a:t>One </a:t>
            </a:r>
            <a:r>
              <a:rPr sz="2200" i="1" spc="-5" dirty="0">
                <a:latin typeface="Calibri"/>
                <a:cs typeface="Calibri"/>
              </a:rPr>
              <a:t>of the </a:t>
            </a:r>
            <a:r>
              <a:rPr sz="2200" i="1" spc="-10" dirty="0">
                <a:latin typeface="Calibri"/>
                <a:cs typeface="Calibri"/>
              </a:rPr>
              <a:t>most </a:t>
            </a:r>
            <a:r>
              <a:rPr sz="2200" i="1" spc="-15" dirty="0">
                <a:latin typeface="Calibri"/>
                <a:cs typeface="Calibri"/>
              </a:rPr>
              <a:t>important advantage </a:t>
            </a:r>
            <a:r>
              <a:rPr sz="2200" i="1" spc="-5" dirty="0">
                <a:latin typeface="Calibri"/>
                <a:cs typeface="Calibri"/>
              </a:rPr>
              <a:t>of multiprocessor </a:t>
            </a:r>
            <a:r>
              <a:rPr sz="2200" i="1" spc="-10" dirty="0">
                <a:latin typeface="Calibri"/>
                <a:cs typeface="Calibri"/>
              </a:rPr>
              <a:t>organization </a:t>
            </a:r>
            <a:r>
              <a:rPr sz="2200" i="1" spc="-5" dirty="0">
                <a:latin typeface="Calibri"/>
                <a:cs typeface="Calibri"/>
              </a:rPr>
              <a:t>is  an improved </a:t>
            </a:r>
            <a:r>
              <a:rPr sz="2200" i="1" spc="-20" dirty="0">
                <a:latin typeface="Calibri"/>
                <a:cs typeface="Calibri"/>
              </a:rPr>
              <a:t>system</a:t>
            </a:r>
            <a:r>
              <a:rPr sz="2200" i="1" spc="-9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performance.</a:t>
            </a:r>
            <a:endParaRPr sz="22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5" dirty="0">
                <a:latin typeface="Calibri"/>
                <a:cs typeface="Calibri"/>
              </a:rPr>
              <a:t>derives its high </a:t>
            </a:r>
            <a:r>
              <a:rPr sz="2200" spc="-10" dirty="0">
                <a:latin typeface="Calibri"/>
                <a:cs typeface="Calibri"/>
              </a:rPr>
              <a:t>performance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fact </a:t>
            </a:r>
            <a:r>
              <a:rPr sz="2200" spc="-10" dirty="0">
                <a:latin typeface="Calibri"/>
                <a:cs typeface="Calibri"/>
              </a:rPr>
              <a:t>that computations 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10" dirty="0">
                <a:latin typeface="Calibri"/>
                <a:cs typeface="Calibri"/>
              </a:rPr>
              <a:t>proceed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parallel </a:t>
            </a:r>
            <a:r>
              <a:rPr sz="2200" spc="-5" dirty="0">
                <a:latin typeface="Calibri"/>
                <a:cs typeface="Calibri"/>
              </a:rPr>
              <a:t>in one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two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ways: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5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Multiple independent </a:t>
            </a:r>
            <a:r>
              <a:rPr sz="1800" spc="-10" dirty="0">
                <a:latin typeface="Calibri"/>
                <a:cs typeface="Calibri"/>
              </a:rPr>
              <a:t>jobs can </a:t>
            </a:r>
            <a:r>
              <a:rPr sz="1800" dirty="0">
                <a:latin typeface="Calibri"/>
                <a:cs typeface="Calibri"/>
              </a:rPr>
              <a:t>be made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15" dirty="0">
                <a:latin typeface="Calibri"/>
                <a:cs typeface="Calibri"/>
              </a:rPr>
              <a:t>operate </a:t>
            </a:r>
            <a:r>
              <a:rPr sz="1800" spc="-5" dirty="0">
                <a:latin typeface="Calibri"/>
                <a:cs typeface="Calibri"/>
              </a:rPr>
              <a:t>in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parallel.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single job </a:t>
            </a:r>
            <a:r>
              <a:rPr sz="1800" spc="-10" dirty="0">
                <a:latin typeface="Calibri"/>
                <a:cs typeface="Calibri"/>
              </a:rPr>
              <a:t>can </a:t>
            </a:r>
            <a:r>
              <a:rPr sz="1800" dirty="0">
                <a:latin typeface="Calibri"/>
                <a:cs typeface="Calibri"/>
              </a:rPr>
              <a:t>be </a:t>
            </a:r>
            <a:r>
              <a:rPr sz="1800" spc="-5" dirty="0">
                <a:latin typeface="Calibri"/>
                <a:cs typeface="Calibri"/>
              </a:rPr>
              <a:t>partitioned in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multiple </a:t>
            </a:r>
            <a:r>
              <a:rPr sz="1800" spc="-10" dirty="0">
                <a:latin typeface="Calibri"/>
                <a:cs typeface="Calibri"/>
              </a:rPr>
              <a:t>parallel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tasks.</a:t>
            </a:r>
            <a:endParaRPr sz="1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An </a:t>
            </a:r>
            <a:r>
              <a:rPr sz="2200" spc="-15" dirty="0">
                <a:latin typeface="Calibri"/>
                <a:cs typeface="Calibri"/>
              </a:rPr>
              <a:t>overall </a:t>
            </a:r>
            <a:r>
              <a:rPr sz="2200" spc="-5" dirty="0">
                <a:latin typeface="Calibri"/>
                <a:cs typeface="Calibri"/>
              </a:rPr>
              <a:t>function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partitioned </a:t>
            </a:r>
            <a:r>
              <a:rPr sz="2200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number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tasks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each 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10" dirty="0">
                <a:latin typeface="Calibri"/>
                <a:cs typeface="Calibri"/>
              </a:rPr>
              <a:t>handle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individually.</a:t>
            </a:r>
            <a:endParaRPr sz="2200">
              <a:latin typeface="Calibri"/>
              <a:cs typeface="Calibri"/>
            </a:endParaRPr>
          </a:p>
          <a:p>
            <a:pPr marL="355600" marR="9525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5" dirty="0">
                <a:latin typeface="Calibri"/>
                <a:cs typeface="Calibri"/>
              </a:rPr>
              <a:t>tasks </a:t>
            </a:r>
            <a:r>
              <a:rPr sz="2200" spc="-20" dirty="0">
                <a:latin typeface="Calibri"/>
                <a:cs typeface="Calibri"/>
              </a:rPr>
              <a:t>may </a:t>
            </a:r>
            <a:r>
              <a:rPr sz="2200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allocated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special </a:t>
            </a:r>
            <a:r>
              <a:rPr sz="2200" spc="-10" dirty="0">
                <a:latin typeface="Calibri"/>
                <a:cs typeface="Calibri"/>
              </a:rPr>
              <a:t>purpose processors </a:t>
            </a:r>
            <a:r>
              <a:rPr sz="2200" spc="-5" dirty="0">
                <a:latin typeface="Calibri"/>
                <a:cs typeface="Calibri"/>
              </a:rPr>
              <a:t>whose  </a:t>
            </a:r>
            <a:r>
              <a:rPr sz="2200" spc="-10" dirty="0">
                <a:latin typeface="Calibri"/>
                <a:cs typeface="Calibri"/>
              </a:rPr>
              <a:t>design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5" dirty="0">
                <a:latin typeface="Calibri"/>
                <a:cs typeface="Calibri"/>
              </a:rPr>
              <a:t>optimized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perform </a:t>
            </a:r>
            <a:r>
              <a:rPr sz="2200" spc="-10" dirty="0">
                <a:latin typeface="Calibri"/>
                <a:cs typeface="Calibri"/>
              </a:rPr>
              <a:t>certain </a:t>
            </a:r>
            <a:r>
              <a:rPr sz="2200" spc="-5" dirty="0">
                <a:latin typeface="Calibri"/>
                <a:cs typeface="Calibri"/>
              </a:rPr>
              <a:t>types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processing</a:t>
            </a:r>
            <a:r>
              <a:rPr sz="2200" spc="2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efficiently.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For example </a:t>
            </a:r>
            <a:r>
              <a:rPr sz="2200" spc="-5" dirty="0">
                <a:latin typeface="Calibri"/>
                <a:cs typeface="Calibri"/>
              </a:rPr>
              <a:t>is a </a:t>
            </a:r>
            <a:r>
              <a:rPr sz="2200" spc="-10" dirty="0">
                <a:latin typeface="Calibri"/>
                <a:cs typeface="Calibri"/>
              </a:rPr>
              <a:t>computer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5" dirty="0">
                <a:latin typeface="Calibri"/>
                <a:cs typeface="Calibri"/>
              </a:rPr>
              <a:t>where one </a:t>
            </a:r>
            <a:r>
              <a:rPr sz="2200" spc="-10" dirty="0">
                <a:latin typeface="Calibri"/>
                <a:cs typeface="Calibri"/>
              </a:rPr>
              <a:t>processor performs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0" dirty="0">
                <a:latin typeface="Calibri"/>
                <a:cs typeface="Calibri"/>
              </a:rPr>
              <a:t>computations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industrial process </a:t>
            </a:r>
            <a:r>
              <a:rPr sz="2200" spc="-15" dirty="0">
                <a:latin typeface="Calibri"/>
                <a:cs typeface="Calibri"/>
              </a:rPr>
              <a:t>control, </a:t>
            </a:r>
            <a:r>
              <a:rPr sz="2200" spc="-5" dirty="0">
                <a:latin typeface="Calibri"/>
                <a:cs typeface="Calibri"/>
              </a:rPr>
              <a:t>while </a:t>
            </a:r>
            <a:r>
              <a:rPr sz="2200" spc="-10" dirty="0">
                <a:latin typeface="Calibri"/>
                <a:cs typeface="Calibri"/>
              </a:rPr>
              <a:t>others </a:t>
            </a:r>
            <a:r>
              <a:rPr sz="2200" spc="-5" dirty="0">
                <a:latin typeface="Calibri"/>
                <a:cs typeface="Calibri"/>
              </a:rPr>
              <a:t>monitor and  </a:t>
            </a:r>
            <a:r>
              <a:rPr sz="2200" spc="-20" dirty="0">
                <a:latin typeface="Calibri"/>
                <a:cs typeface="Calibri"/>
              </a:rPr>
              <a:t>control </a:t>
            </a:r>
            <a:r>
              <a:rPr sz="2200" spc="-10" dirty="0">
                <a:latin typeface="Calibri"/>
                <a:cs typeface="Calibri"/>
              </a:rPr>
              <a:t>various </a:t>
            </a:r>
            <a:r>
              <a:rPr sz="2200" spc="-20" dirty="0">
                <a:latin typeface="Calibri"/>
                <a:cs typeface="Calibri"/>
              </a:rPr>
              <a:t>parameters </a:t>
            </a:r>
            <a:r>
              <a:rPr sz="2200" spc="-10" dirty="0">
                <a:latin typeface="Calibri"/>
                <a:cs typeface="Calibri"/>
              </a:rPr>
              <a:t>such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5" dirty="0">
                <a:latin typeface="Calibri"/>
                <a:cs typeface="Calibri"/>
              </a:rPr>
              <a:t>temperature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flow</a:t>
            </a:r>
            <a:r>
              <a:rPr sz="2200" spc="17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rate.</a:t>
            </a:r>
            <a:endParaRPr sz="2200">
              <a:latin typeface="Calibri"/>
              <a:cs typeface="Calibri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Another </a:t>
            </a:r>
            <a:r>
              <a:rPr sz="2200" spc="-15" dirty="0">
                <a:latin typeface="Calibri"/>
                <a:cs typeface="Calibri"/>
              </a:rPr>
              <a:t>example </a:t>
            </a:r>
            <a:r>
              <a:rPr sz="2200" spc="-5" dirty="0">
                <a:latin typeface="Calibri"/>
                <a:cs typeface="Calibri"/>
              </a:rPr>
              <a:t>is a </a:t>
            </a:r>
            <a:r>
              <a:rPr sz="2200" spc="-10" dirty="0">
                <a:latin typeface="Calibri"/>
                <a:cs typeface="Calibri"/>
              </a:rPr>
              <a:t>computer </a:t>
            </a:r>
            <a:r>
              <a:rPr sz="2200" spc="-5" dirty="0">
                <a:latin typeface="Calibri"/>
                <a:cs typeface="Calibri"/>
              </a:rPr>
              <a:t>where one </a:t>
            </a:r>
            <a:r>
              <a:rPr sz="2200" spc="-10" dirty="0">
                <a:latin typeface="Calibri"/>
                <a:cs typeface="Calibri"/>
              </a:rPr>
              <a:t>processor performs high-  speed </a:t>
            </a:r>
            <a:r>
              <a:rPr sz="2200" spc="-5" dirty="0">
                <a:latin typeface="Calibri"/>
                <a:cs typeface="Calibri"/>
              </a:rPr>
              <a:t>floating </a:t>
            </a:r>
            <a:r>
              <a:rPr sz="2200" spc="-10" dirty="0">
                <a:latin typeface="Calibri"/>
                <a:cs typeface="Calibri"/>
              </a:rPr>
              <a:t>point mathematical computations and </a:t>
            </a:r>
            <a:r>
              <a:rPr sz="2200" spc="-5" dirty="0">
                <a:latin typeface="Calibri"/>
                <a:cs typeface="Calibri"/>
              </a:rPr>
              <a:t>another </a:t>
            </a:r>
            <a:r>
              <a:rPr sz="2200" spc="-20" dirty="0">
                <a:latin typeface="Calibri"/>
                <a:cs typeface="Calibri"/>
              </a:rPr>
              <a:t>takes </a:t>
            </a:r>
            <a:r>
              <a:rPr sz="2200" spc="-15" dirty="0">
                <a:latin typeface="Calibri"/>
                <a:cs typeface="Calibri"/>
              </a:rPr>
              <a:t>care 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routine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10" dirty="0">
                <a:latin typeface="Calibri"/>
                <a:cs typeface="Calibri"/>
              </a:rPr>
              <a:t>processing tasks.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ct val="100000"/>
              </a:lnSpc>
            </a:pPr>
            <a:r>
              <a:rPr sz="3600" spc="-10" dirty="0"/>
              <a:t>Characteristics </a:t>
            </a:r>
            <a:r>
              <a:rPr sz="3600" spc="-5" dirty="0"/>
              <a:t>of</a:t>
            </a:r>
            <a:r>
              <a:rPr sz="3600" spc="-70" dirty="0"/>
              <a:t> </a:t>
            </a:r>
            <a:r>
              <a:rPr sz="3600" spc="-10" dirty="0"/>
              <a:t>Multiprocessors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3625" cy="406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25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360930" algn="l"/>
                <a:tab pos="2972435" algn="l"/>
                <a:tab pos="4103370" algn="l"/>
                <a:tab pos="4681220" algn="l"/>
                <a:tab pos="6339205" algn="l"/>
                <a:tab pos="6814820" algn="l"/>
                <a:tab pos="8523605" algn="l"/>
              </a:tabLst>
            </a:pPr>
            <a:r>
              <a:rPr sz="2200" i="1" spc="-5" dirty="0">
                <a:latin typeface="Calibri"/>
                <a:cs typeface="Calibri"/>
              </a:rPr>
              <a:t>Mu</a:t>
            </a:r>
            <a:r>
              <a:rPr sz="2200" i="1" spc="-15" dirty="0">
                <a:latin typeface="Calibri"/>
                <a:cs typeface="Calibri"/>
              </a:rPr>
              <a:t>l</a:t>
            </a:r>
            <a:r>
              <a:rPr sz="2200" i="1" spc="-5" dirty="0">
                <a:latin typeface="Calibri"/>
                <a:cs typeface="Calibri"/>
              </a:rPr>
              <a:t>tipro</a:t>
            </a:r>
            <a:r>
              <a:rPr sz="2200" i="1" spc="-20" dirty="0">
                <a:latin typeface="Calibri"/>
                <a:cs typeface="Calibri"/>
              </a:rPr>
              <a:t>c</a:t>
            </a:r>
            <a:r>
              <a:rPr sz="2200" i="1" spc="-5" dirty="0">
                <a:latin typeface="Calibri"/>
                <a:cs typeface="Calibri"/>
              </a:rPr>
              <a:t>e</a:t>
            </a:r>
            <a:r>
              <a:rPr sz="2200" i="1" spc="-15" dirty="0">
                <a:latin typeface="Calibri"/>
                <a:cs typeface="Calibri"/>
              </a:rPr>
              <a:t>s</a:t>
            </a:r>
            <a:r>
              <a:rPr sz="2200" i="1" spc="-20" dirty="0">
                <a:latin typeface="Calibri"/>
                <a:cs typeface="Calibri"/>
              </a:rPr>
              <a:t>si</a:t>
            </a:r>
            <a:r>
              <a:rPr sz="2200" i="1" spc="-10" dirty="0">
                <a:latin typeface="Calibri"/>
                <a:cs typeface="Calibri"/>
              </a:rPr>
              <a:t>n</a:t>
            </a:r>
            <a:r>
              <a:rPr sz="2200" i="1" spc="-5" dirty="0">
                <a:latin typeface="Calibri"/>
                <a:cs typeface="Calibri"/>
              </a:rPr>
              <a:t>g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20" dirty="0">
                <a:latin typeface="Calibri"/>
                <a:cs typeface="Calibri"/>
              </a:rPr>
              <a:t>c</a:t>
            </a:r>
            <a:r>
              <a:rPr sz="2200" i="1" spc="-10" dirty="0">
                <a:latin typeface="Calibri"/>
                <a:cs typeface="Calibri"/>
              </a:rPr>
              <a:t>a</a:t>
            </a:r>
            <a:r>
              <a:rPr sz="2200" i="1" spc="-5" dirty="0">
                <a:latin typeface="Calibri"/>
                <a:cs typeface="Calibri"/>
              </a:rPr>
              <a:t>n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5" dirty="0">
                <a:latin typeface="Calibri"/>
                <a:cs typeface="Calibri"/>
              </a:rPr>
              <a:t>i</a:t>
            </a:r>
            <a:r>
              <a:rPr sz="2200" i="1" spc="-20" dirty="0">
                <a:latin typeface="Calibri"/>
                <a:cs typeface="Calibri"/>
              </a:rPr>
              <a:t>mp</a:t>
            </a:r>
            <a:r>
              <a:rPr sz="2200" i="1" spc="-5" dirty="0">
                <a:latin typeface="Calibri"/>
                <a:cs typeface="Calibri"/>
              </a:rPr>
              <a:t>r</a:t>
            </a:r>
            <a:r>
              <a:rPr sz="2200" i="1" spc="-15" dirty="0">
                <a:latin typeface="Calibri"/>
                <a:cs typeface="Calibri"/>
              </a:rPr>
              <a:t>o</a:t>
            </a:r>
            <a:r>
              <a:rPr sz="2200" i="1" spc="-5" dirty="0">
                <a:latin typeface="Calibri"/>
                <a:cs typeface="Calibri"/>
              </a:rPr>
              <a:t>ve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5" dirty="0">
                <a:latin typeface="Calibri"/>
                <a:cs typeface="Calibri"/>
              </a:rPr>
              <a:t>the</a:t>
            </a:r>
            <a:r>
              <a:rPr sz="2200" i="1" dirty="0">
                <a:latin typeface="Calibri"/>
                <a:cs typeface="Calibri"/>
              </a:rPr>
              <a:t>	p</a:t>
            </a:r>
            <a:r>
              <a:rPr sz="2200" i="1" spc="-5" dirty="0">
                <a:latin typeface="Calibri"/>
                <a:cs typeface="Calibri"/>
              </a:rPr>
              <a:t>er</a:t>
            </a:r>
            <a:r>
              <a:rPr sz="2200" i="1" spc="-30" dirty="0">
                <a:latin typeface="Calibri"/>
                <a:cs typeface="Calibri"/>
              </a:rPr>
              <a:t>f</a:t>
            </a:r>
            <a:r>
              <a:rPr sz="2200" i="1" spc="-10" dirty="0">
                <a:latin typeface="Calibri"/>
                <a:cs typeface="Calibri"/>
              </a:rPr>
              <a:t>or</a:t>
            </a:r>
            <a:r>
              <a:rPr sz="2200" i="1" dirty="0">
                <a:latin typeface="Calibri"/>
                <a:cs typeface="Calibri"/>
              </a:rPr>
              <a:t>m</a:t>
            </a:r>
            <a:r>
              <a:rPr sz="2200" i="1" spc="-10" dirty="0">
                <a:latin typeface="Calibri"/>
                <a:cs typeface="Calibri"/>
              </a:rPr>
              <a:t>a</a:t>
            </a:r>
            <a:r>
              <a:rPr sz="2200" i="1" spc="-20" dirty="0">
                <a:latin typeface="Calibri"/>
                <a:cs typeface="Calibri"/>
              </a:rPr>
              <a:t>nc</a:t>
            </a:r>
            <a:r>
              <a:rPr sz="2200" i="1" spc="-5" dirty="0">
                <a:latin typeface="Calibri"/>
                <a:cs typeface="Calibri"/>
              </a:rPr>
              <a:t>e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20" dirty="0">
                <a:latin typeface="Calibri"/>
                <a:cs typeface="Calibri"/>
              </a:rPr>
              <a:t>b</a:t>
            </a:r>
            <a:r>
              <a:rPr sz="2200" i="1" spc="-5" dirty="0">
                <a:latin typeface="Calibri"/>
                <a:cs typeface="Calibri"/>
              </a:rPr>
              <a:t>y</a:t>
            </a:r>
            <a:r>
              <a:rPr sz="2200" i="1" dirty="0">
                <a:latin typeface="Calibri"/>
                <a:cs typeface="Calibri"/>
              </a:rPr>
              <a:t>	d</a:t>
            </a:r>
            <a:r>
              <a:rPr sz="2200" i="1" spc="-5" dirty="0">
                <a:latin typeface="Calibri"/>
                <a:cs typeface="Calibri"/>
              </a:rPr>
              <a:t>e</a:t>
            </a:r>
            <a:r>
              <a:rPr sz="2200" i="1" spc="-40" dirty="0">
                <a:latin typeface="Calibri"/>
                <a:cs typeface="Calibri"/>
              </a:rPr>
              <a:t>c</a:t>
            </a:r>
            <a:r>
              <a:rPr sz="2200" i="1" spc="-10" dirty="0">
                <a:latin typeface="Calibri"/>
                <a:cs typeface="Calibri"/>
              </a:rPr>
              <a:t>omposin</a:t>
            </a:r>
            <a:r>
              <a:rPr sz="2200" i="1" spc="-5" dirty="0">
                <a:latin typeface="Calibri"/>
                <a:cs typeface="Calibri"/>
              </a:rPr>
              <a:t>g</a:t>
            </a:r>
            <a:r>
              <a:rPr sz="2200" i="1" dirty="0">
                <a:latin typeface="Calibri"/>
                <a:cs typeface="Calibri"/>
              </a:rPr>
              <a:t>	</a:t>
            </a:r>
            <a:r>
              <a:rPr sz="2200" i="1" spc="-5" dirty="0">
                <a:latin typeface="Calibri"/>
                <a:cs typeface="Calibri"/>
              </a:rPr>
              <a:t>a  </a:t>
            </a:r>
            <a:r>
              <a:rPr sz="2200" i="1" spc="-10" dirty="0">
                <a:latin typeface="Calibri"/>
                <a:cs typeface="Calibri"/>
              </a:rPr>
              <a:t>program </a:t>
            </a:r>
            <a:r>
              <a:rPr sz="2200" i="1" spc="-5" dirty="0">
                <a:latin typeface="Calibri"/>
                <a:cs typeface="Calibri"/>
              </a:rPr>
              <a:t>in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10" dirty="0">
                <a:latin typeface="Calibri"/>
                <a:cs typeface="Calibri"/>
              </a:rPr>
              <a:t>parallel </a:t>
            </a:r>
            <a:r>
              <a:rPr sz="2200" i="1" spc="-20" dirty="0">
                <a:latin typeface="Calibri"/>
                <a:cs typeface="Calibri"/>
              </a:rPr>
              <a:t>executable </a:t>
            </a:r>
            <a:r>
              <a:rPr sz="2200" i="1" spc="-15" dirty="0">
                <a:latin typeface="Calibri"/>
                <a:cs typeface="Calibri"/>
              </a:rPr>
              <a:t>tasks, </a:t>
            </a:r>
            <a:r>
              <a:rPr sz="2200" i="1" spc="-5" dirty="0">
                <a:latin typeface="Calibri"/>
                <a:cs typeface="Calibri"/>
              </a:rPr>
              <a:t>which </a:t>
            </a:r>
            <a:r>
              <a:rPr sz="2200" i="1" spc="-10" dirty="0">
                <a:latin typeface="Calibri"/>
                <a:cs typeface="Calibri"/>
              </a:rPr>
              <a:t>can </a:t>
            </a:r>
            <a:r>
              <a:rPr sz="2200" i="1" spc="-5" dirty="0">
                <a:latin typeface="Calibri"/>
                <a:cs typeface="Calibri"/>
              </a:rPr>
              <a:t>be </a:t>
            </a:r>
            <a:r>
              <a:rPr sz="2200" i="1" spc="-10" dirty="0">
                <a:latin typeface="Calibri"/>
                <a:cs typeface="Calibri"/>
              </a:rPr>
              <a:t>done </a:t>
            </a:r>
            <a:r>
              <a:rPr sz="2200" i="1" spc="-5" dirty="0">
                <a:latin typeface="Calibri"/>
                <a:cs typeface="Calibri"/>
              </a:rPr>
              <a:t>in two</a:t>
            </a:r>
            <a:r>
              <a:rPr sz="2200" i="1" spc="105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ways</a:t>
            </a:r>
            <a:endParaRPr sz="2200">
              <a:latin typeface="Calibri"/>
              <a:cs typeface="Calibri"/>
            </a:endParaRPr>
          </a:p>
          <a:p>
            <a:pPr marL="756285" marR="6350" lvl="1" indent="-286385" algn="just">
              <a:lnSpc>
                <a:spcPct val="100000"/>
              </a:lnSpc>
              <a:spcBef>
                <a:spcPts val="484"/>
              </a:spcBef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User </a:t>
            </a:r>
            <a:r>
              <a:rPr sz="2000" spc="-5" dirty="0">
                <a:latin typeface="Calibri"/>
                <a:cs typeface="Calibri"/>
              </a:rPr>
              <a:t>can explicitly declare that certain </a:t>
            </a:r>
            <a:r>
              <a:rPr sz="2000" spc="-10" dirty="0">
                <a:latin typeface="Calibri"/>
                <a:cs typeface="Calibri"/>
              </a:rPr>
              <a:t>tasks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program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15" dirty="0">
                <a:latin typeface="Calibri"/>
                <a:cs typeface="Calibri"/>
              </a:rPr>
              <a:t>executed </a:t>
            </a:r>
            <a:r>
              <a:rPr sz="2000" spc="-5" dirty="0">
                <a:latin typeface="Calibri"/>
                <a:cs typeface="Calibri"/>
              </a:rPr>
              <a:t>in  </a:t>
            </a:r>
            <a:r>
              <a:rPr sz="2000" spc="-10" dirty="0">
                <a:latin typeface="Calibri"/>
                <a:cs typeface="Calibri"/>
              </a:rPr>
              <a:t>parallel.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95" dirty="0">
                <a:latin typeface="Calibri"/>
                <a:cs typeface="Calibri"/>
              </a:rPr>
              <a:t>To  </a:t>
            </a:r>
            <a:r>
              <a:rPr sz="2000" spc="-10" dirty="0">
                <a:latin typeface="Calibri"/>
                <a:cs typeface="Calibri"/>
              </a:rPr>
              <a:t>provide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compiler </a:t>
            </a:r>
            <a:r>
              <a:rPr sz="2000" dirty="0">
                <a:latin typeface="Calibri"/>
                <a:cs typeface="Calibri"/>
              </a:rPr>
              <a:t>with </a:t>
            </a:r>
            <a:r>
              <a:rPr sz="2000" spc="-5" dirty="0">
                <a:latin typeface="Calibri"/>
                <a:cs typeface="Calibri"/>
              </a:rPr>
              <a:t>multiprocessor  </a:t>
            </a:r>
            <a:r>
              <a:rPr sz="2000" spc="-10" dirty="0">
                <a:latin typeface="Calibri"/>
                <a:cs typeface="Calibri"/>
              </a:rPr>
              <a:t>software  </a:t>
            </a:r>
            <a:r>
              <a:rPr sz="2000" spc="-5" dirty="0">
                <a:latin typeface="Calibri"/>
                <a:cs typeface="Calibri"/>
              </a:rPr>
              <a:t>that can 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automatically</a:t>
            </a:r>
            <a:endParaRPr sz="20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detect parallelism in </a:t>
            </a:r>
            <a:r>
              <a:rPr sz="2000" spc="-10" dirty="0">
                <a:latin typeface="Calibri"/>
                <a:cs typeface="Calibri"/>
              </a:rPr>
              <a:t>user’s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program.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Multiprocessors are </a:t>
            </a:r>
            <a:r>
              <a:rPr sz="2200" spc="-5" dirty="0">
                <a:latin typeface="Calibri"/>
                <a:cs typeface="Calibri"/>
              </a:rPr>
              <a:t>classified </a:t>
            </a:r>
            <a:r>
              <a:rPr sz="2200" spc="-10" dirty="0">
                <a:latin typeface="Calibri"/>
                <a:cs typeface="Calibri"/>
              </a:rPr>
              <a:t>by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25" dirty="0">
                <a:latin typeface="Calibri"/>
                <a:cs typeface="Calibri"/>
              </a:rPr>
              <a:t>way </a:t>
            </a:r>
            <a:r>
              <a:rPr sz="2200" spc="-5" dirty="0">
                <a:latin typeface="Calibri"/>
                <a:cs typeface="Calibri"/>
              </a:rPr>
              <a:t>their memory is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organized.</a:t>
            </a:r>
            <a:endParaRPr sz="2200">
              <a:latin typeface="Calibri"/>
              <a:cs typeface="Calibri"/>
            </a:endParaRPr>
          </a:p>
          <a:p>
            <a:pPr marL="756285" marR="5080" lvl="1" indent="-286385" algn="just">
              <a:lnSpc>
                <a:spcPts val="2390"/>
              </a:lnSpc>
              <a:spcBef>
                <a:spcPts val="58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Multiprocessor </a:t>
            </a:r>
            <a:r>
              <a:rPr sz="2000" spc="-20" dirty="0">
                <a:latin typeface="Calibri"/>
                <a:cs typeface="Calibri"/>
              </a:rPr>
              <a:t>system </a:t>
            </a:r>
            <a:r>
              <a:rPr sz="2000" spc="-5" dirty="0">
                <a:latin typeface="Calibri"/>
                <a:cs typeface="Calibri"/>
              </a:rPr>
              <a:t>with common </a:t>
            </a:r>
            <a:r>
              <a:rPr sz="2000" spc="-10" dirty="0">
                <a:latin typeface="Calibri"/>
                <a:cs typeface="Calibri"/>
              </a:rPr>
              <a:t>shared </a:t>
            </a:r>
            <a:r>
              <a:rPr sz="2000" dirty="0">
                <a:latin typeface="Calibri"/>
                <a:cs typeface="Calibri"/>
              </a:rPr>
              <a:t>memory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shared </a:t>
            </a:r>
            <a:r>
              <a:rPr sz="2000" spc="-5" dirty="0">
                <a:latin typeface="Calibri"/>
                <a:cs typeface="Calibri"/>
              </a:rPr>
              <a:t>or tightly  coupled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multiprocessor</a:t>
            </a:r>
            <a:endParaRPr sz="2000">
              <a:latin typeface="Calibri"/>
              <a:cs typeface="Calibri"/>
            </a:endParaRPr>
          </a:p>
          <a:p>
            <a:pPr marL="756285" marR="5080" lvl="1" indent="-286385" algn="just">
              <a:lnSpc>
                <a:spcPct val="100000"/>
              </a:lnSpc>
              <a:spcBef>
                <a:spcPts val="405"/>
              </a:spcBef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An </a:t>
            </a:r>
            <a:r>
              <a:rPr sz="2000" spc="-10" dirty="0">
                <a:latin typeface="Calibri"/>
                <a:cs typeface="Calibri"/>
              </a:rPr>
              <a:t>alternative </a:t>
            </a:r>
            <a:r>
              <a:rPr sz="2000" dirty="0">
                <a:latin typeface="Calibri"/>
                <a:cs typeface="Calibri"/>
              </a:rPr>
              <a:t>model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microprocessors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distributed memory or  loosely coupled </a:t>
            </a:r>
            <a:r>
              <a:rPr sz="2000" spc="-20" dirty="0">
                <a:latin typeface="Calibri"/>
                <a:cs typeface="Calibri"/>
              </a:rPr>
              <a:t>systems </a:t>
            </a:r>
            <a:r>
              <a:rPr sz="2000" dirty="0">
                <a:latin typeface="Calibri"/>
                <a:cs typeface="Calibri"/>
              </a:rPr>
              <a:t>(each </a:t>
            </a:r>
            <a:r>
              <a:rPr sz="2000" spc="-10" dirty="0">
                <a:latin typeface="Calibri"/>
                <a:cs typeface="Calibri"/>
              </a:rPr>
              <a:t>processor </a:t>
            </a:r>
            <a:r>
              <a:rPr sz="2000" spc="-5" dirty="0">
                <a:latin typeface="Calibri"/>
                <a:cs typeface="Calibri"/>
              </a:rPr>
              <a:t>element has </a:t>
            </a:r>
            <a:r>
              <a:rPr sz="2000" spc="-10" dirty="0">
                <a:latin typeface="Calibri"/>
                <a:cs typeface="Calibri"/>
              </a:rPr>
              <a:t>it’s </a:t>
            </a:r>
            <a:r>
              <a:rPr sz="2000" spc="-5" dirty="0">
                <a:latin typeface="Calibri"/>
                <a:cs typeface="Calibri"/>
              </a:rPr>
              <a:t>own </a:t>
            </a:r>
            <a:r>
              <a:rPr sz="2000" spc="-15" dirty="0">
                <a:latin typeface="Calibri"/>
                <a:cs typeface="Calibri"/>
              </a:rPr>
              <a:t>private </a:t>
            </a:r>
            <a:r>
              <a:rPr sz="2000" spc="-5" dirty="0">
                <a:latin typeface="Calibri"/>
                <a:cs typeface="Calibri"/>
              </a:rPr>
              <a:t>local  </a:t>
            </a:r>
            <a:r>
              <a:rPr sz="2000" dirty="0">
                <a:latin typeface="Calibri"/>
                <a:cs typeface="Calibri"/>
              </a:rPr>
              <a:t>memory).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3625" cy="5008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Components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15" dirty="0">
                <a:latin typeface="Calibri"/>
                <a:cs typeface="Calibri"/>
              </a:rPr>
              <a:t>form </a:t>
            </a:r>
            <a:r>
              <a:rPr sz="2200" spc="-5" dirty="0">
                <a:latin typeface="Calibri"/>
                <a:cs typeface="Calibri"/>
              </a:rPr>
              <a:t>a multiprocessor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30" dirty="0">
                <a:latin typeface="Calibri"/>
                <a:cs typeface="Calibri"/>
              </a:rPr>
              <a:t>CPU’s </a:t>
            </a:r>
            <a:r>
              <a:rPr sz="2200" spc="-5" dirty="0">
                <a:latin typeface="Calibri"/>
                <a:cs typeface="Calibri"/>
              </a:rPr>
              <a:t>, </a:t>
            </a:r>
            <a:r>
              <a:rPr sz="2200" spc="-20" dirty="0">
                <a:latin typeface="Calibri"/>
                <a:cs typeface="Calibri"/>
              </a:rPr>
              <a:t>IOP’s </a:t>
            </a:r>
            <a:r>
              <a:rPr sz="2200" spc="-5" dirty="0">
                <a:latin typeface="Calibri"/>
                <a:cs typeface="Calibri"/>
              </a:rPr>
              <a:t>,  </a:t>
            </a:r>
            <a:r>
              <a:rPr sz="2200" spc="-15" dirty="0">
                <a:latin typeface="Calibri"/>
                <a:cs typeface="Calibri"/>
              </a:rPr>
              <a:t>connected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input – output devices and a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10" dirty="0">
                <a:latin typeface="Calibri"/>
                <a:cs typeface="Calibri"/>
              </a:rPr>
              <a:t>unit that </a:t>
            </a:r>
            <a:r>
              <a:rPr sz="2200" spc="-20" dirty="0">
                <a:latin typeface="Calibri"/>
                <a:cs typeface="Calibri"/>
              </a:rPr>
              <a:t>may </a:t>
            </a:r>
            <a:r>
              <a:rPr sz="2200" spc="-10" dirty="0">
                <a:latin typeface="Calibri"/>
                <a:cs typeface="Calibri"/>
              </a:rPr>
              <a:t>be  partitioned 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number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separate</a:t>
            </a:r>
            <a:r>
              <a:rPr sz="2200" spc="1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modules.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Interconnection </a:t>
            </a:r>
            <a:r>
              <a:rPr sz="2200" spc="-10" dirty="0">
                <a:latin typeface="Calibri"/>
                <a:cs typeface="Calibri"/>
              </a:rPr>
              <a:t>between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components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20" dirty="0">
                <a:latin typeface="Calibri"/>
                <a:cs typeface="Calibri"/>
              </a:rPr>
              <a:t>have different </a:t>
            </a:r>
            <a:r>
              <a:rPr sz="2200" spc="-15" dirty="0">
                <a:latin typeface="Calibri"/>
                <a:cs typeface="Calibri"/>
              </a:rPr>
              <a:t>physical  configurations, </a:t>
            </a:r>
            <a:r>
              <a:rPr sz="2200" spc="-10" dirty="0">
                <a:latin typeface="Calibri"/>
                <a:cs typeface="Calibri"/>
              </a:rPr>
              <a:t>depending </a:t>
            </a:r>
            <a:r>
              <a:rPr sz="2200" spc="-5" dirty="0">
                <a:latin typeface="Calibri"/>
                <a:cs typeface="Calibri"/>
              </a:rPr>
              <a:t>on the number of </a:t>
            </a:r>
            <a:r>
              <a:rPr sz="2200" spc="-20" dirty="0">
                <a:latin typeface="Calibri"/>
                <a:cs typeface="Calibri"/>
              </a:rPr>
              <a:t>transfer </a:t>
            </a:r>
            <a:r>
              <a:rPr sz="2200" spc="-10" dirty="0">
                <a:latin typeface="Calibri"/>
                <a:cs typeface="Calibri"/>
              </a:rPr>
              <a:t>paths that are  </a:t>
            </a:r>
            <a:r>
              <a:rPr sz="2200" spc="-15" dirty="0">
                <a:latin typeface="Calibri"/>
                <a:cs typeface="Calibri"/>
              </a:rPr>
              <a:t>available </a:t>
            </a:r>
            <a:r>
              <a:rPr sz="2200" spc="-10" dirty="0">
                <a:latin typeface="Calibri"/>
                <a:cs typeface="Calibri"/>
              </a:rPr>
              <a:t>between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5" dirty="0">
                <a:latin typeface="Calibri"/>
                <a:cs typeface="Calibri"/>
              </a:rPr>
              <a:t>in a </a:t>
            </a: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dirty="0">
                <a:latin typeface="Calibri"/>
                <a:cs typeface="Calibri"/>
              </a:rPr>
              <a:t>memory  </a:t>
            </a:r>
            <a:r>
              <a:rPr sz="2200" spc="-25" dirty="0">
                <a:latin typeface="Calibri"/>
                <a:cs typeface="Calibri"/>
              </a:rPr>
              <a:t>system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5" dirty="0">
                <a:latin typeface="Calibri"/>
                <a:cs typeface="Calibri"/>
              </a:rPr>
              <a:t>among the </a:t>
            </a:r>
            <a:r>
              <a:rPr sz="2200" spc="-10" dirty="0">
                <a:latin typeface="Calibri"/>
                <a:cs typeface="Calibri"/>
              </a:rPr>
              <a:t>processing elements </a:t>
            </a:r>
            <a:r>
              <a:rPr sz="2200" spc="-5" dirty="0">
                <a:latin typeface="Calibri"/>
                <a:cs typeface="Calibri"/>
              </a:rPr>
              <a:t>in a loosely </a:t>
            </a:r>
            <a:r>
              <a:rPr sz="2200" spc="-10" dirty="0">
                <a:latin typeface="Calibri"/>
                <a:cs typeface="Calibri"/>
              </a:rPr>
              <a:t>coupled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system.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There are </a:t>
            </a:r>
            <a:r>
              <a:rPr sz="2200" spc="-15" dirty="0">
                <a:latin typeface="Calibri"/>
                <a:cs typeface="Calibri"/>
              </a:rPr>
              <a:t>several physical forms available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establishing  </a:t>
            </a:r>
            <a:r>
              <a:rPr sz="2200" spc="-15" dirty="0">
                <a:latin typeface="Calibri"/>
                <a:cs typeface="Calibri"/>
              </a:rPr>
              <a:t>interconnection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network:</a:t>
            </a:r>
            <a:endParaRPr sz="22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9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Time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2000" spc="-10" dirty="0">
                <a:latin typeface="Calibri"/>
                <a:cs typeface="Calibri"/>
              </a:rPr>
              <a:t>shared </a:t>
            </a:r>
            <a:r>
              <a:rPr sz="2000" spc="-5" dirty="0">
                <a:latin typeface="Calibri"/>
                <a:cs typeface="Calibri"/>
              </a:rPr>
              <a:t>common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bus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Multiport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memory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2000" spc="-10" dirty="0">
                <a:latin typeface="Calibri"/>
                <a:cs typeface="Calibri"/>
              </a:rPr>
              <a:t>Crossbar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switch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2000" spc="-10" dirty="0">
                <a:latin typeface="Calibri"/>
                <a:cs typeface="Calibri"/>
              </a:rPr>
              <a:t>Multistage </a:t>
            </a:r>
            <a:r>
              <a:rPr sz="2000" spc="-5" dirty="0">
                <a:latin typeface="Calibri"/>
                <a:cs typeface="Calibri"/>
              </a:rPr>
              <a:t>switching</a:t>
            </a:r>
            <a:r>
              <a:rPr sz="2000" spc="-10" dirty="0">
                <a:latin typeface="Calibri"/>
                <a:cs typeface="Calibri"/>
              </a:rPr>
              <a:t> network</a:t>
            </a:r>
            <a:endParaRPr sz="2000">
              <a:latin typeface="Calibri"/>
              <a:cs typeface="Calibri"/>
            </a:endParaRPr>
          </a:p>
          <a:p>
            <a:pPr marL="812800" lvl="1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2000" spc="-5" dirty="0">
                <a:latin typeface="Calibri"/>
                <a:cs typeface="Calibri"/>
              </a:rPr>
              <a:t>Hypercube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system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88161"/>
            <a:ext cx="8682355" cy="298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Time </a:t>
            </a:r>
            <a:r>
              <a:rPr sz="2400" b="1" dirty="0">
                <a:latin typeface="Calibri"/>
                <a:cs typeface="Calibri"/>
              </a:rPr>
              <a:t>– </a:t>
            </a:r>
            <a:r>
              <a:rPr sz="2400" b="1" spc="-5" dirty="0">
                <a:latin typeface="Calibri"/>
                <a:cs typeface="Calibri"/>
              </a:rPr>
              <a:t>Shared </a:t>
            </a:r>
            <a:r>
              <a:rPr sz="2400" b="1" dirty="0">
                <a:latin typeface="Calibri"/>
                <a:cs typeface="Calibri"/>
              </a:rPr>
              <a:t>Common</a:t>
            </a:r>
            <a:r>
              <a:rPr sz="2400" b="1" spc="-1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Bus</a:t>
            </a:r>
            <a:endParaRPr sz="240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spcBef>
                <a:spcPts val="5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common bus multiprocessor </a:t>
            </a:r>
            <a:r>
              <a:rPr sz="2200" spc="-20" dirty="0">
                <a:latin typeface="Calibri"/>
                <a:cs typeface="Calibri"/>
              </a:rPr>
              <a:t>system </a:t>
            </a:r>
            <a:r>
              <a:rPr sz="2200" spc="-10" dirty="0">
                <a:latin typeface="Calibri"/>
                <a:cs typeface="Calibri"/>
              </a:rPr>
              <a:t>consists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 number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processors  </a:t>
            </a:r>
            <a:r>
              <a:rPr sz="2200" spc="-15" dirty="0">
                <a:latin typeface="Calibri"/>
                <a:cs typeface="Calibri"/>
              </a:rPr>
              <a:t>connected </a:t>
            </a:r>
            <a:r>
              <a:rPr sz="2200" spc="-10" dirty="0">
                <a:latin typeface="Calibri"/>
                <a:cs typeface="Calibri"/>
              </a:rPr>
              <a:t>through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common path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memory</a:t>
            </a:r>
            <a:r>
              <a:rPr sz="2200" spc="1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unit.</a:t>
            </a:r>
            <a:endParaRPr sz="220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time – </a:t>
            </a:r>
            <a:r>
              <a:rPr sz="2200" spc="-10" dirty="0">
                <a:latin typeface="Calibri"/>
                <a:cs typeface="Calibri"/>
              </a:rPr>
              <a:t>shared </a:t>
            </a:r>
            <a:r>
              <a:rPr sz="2200" spc="-5" dirty="0">
                <a:latin typeface="Calibri"/>
                <a:cs typeface="Calibri"/>
              </a:rPr>
              <a:t>common </a:t>
            </a:r>
            <a:r>
              <a:rPr sz="2200" spc="-10" dirty="0">
                <a:latin typeface="Calibri"/>
                <a:cs typeface="Calibri"/>
              </a:rPr>
              <a:t>bus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10" dirty="0">
                <a:latin typeface="Calibri"/>
                <a:cs typeface="Calibri"/>
              </a:rPr>
              <a:t>five processors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shown </a:t>
            </a:r>
            <a:r>
              <a:rPr sz="2200" spc="-5" dirty="0">
                <a:latin typeface="Calibri"/>
                <a:cs typeface="Calibri"/>
              </a:rPr>
              <a:t>in the </a:t>
            </a:r>
            <a:r>
              <a:rPr sz="2200" dirty="0">
                <a:latin typeface="Calibri"/>
                <a:cs typeface="Calibri"/>
              </a:rPr>
              <a:t>fig. </a:t>
            </a:r>
            <a:r>
              <a:rPr sz="2200" spc="-10" dirty="0">
                <a:latin typeface="Calibri"/>
                <a:cs typeface="Calibri"/>
              </a:rPr>
              <a:t>given  </a:t>
            </a:r>
            <a:r>
              <a:rPr sz="2200" spc="-30" dirty="0">
                <a:latin typeface="Calibri"/>
                <a:cs typeface="Calibri"/>
              </a:rPr>
              <a:t>below.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single shared common bus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restricted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one </a:t>
            </a:r>
            <a:r>
              <a:rPr sz="2200" spc="-20" dirty="0">
                <a:latin typeface="Calibri"/>
                <a:cs typeface="Calibri"/>
              </a:rPr>
              <a:t>transfer </a:t>
            </a:r>
            <a:r>
              <a:rPr sz="2200" spc="-15" dirty="0">
                <a:latin typeface="Calibri"/>
                <a:cs typeface="Calibri"/>
              </a:rPr>
              <a:t>at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time.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This </a:t>
            </a:r>
            <a:r>
              <a:rPr sz="2200" spc="-5" dirty="0">
                <a:latin typeface="Calibri"/>
                <a:cs typeface="Calibri"/>
              </a:rPr>
              <a:t>means when one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communicating </a:t>
            </a:r>
            <a:r>
              <a:rPr sz="2200" spc="-5" dirty="0">
                <a:latin typeface="Calibri"/>
                <a:cs typeface="Calibri"/>
              </a:rPr>
              <a:t>with the </a:t>
            </a:r>
            <a:r>
              <a:rPr sz="2200" spc="-25" dirty="0">
                <a:latin typeface="Calibri"/>
                <a:cs typeface="Calibri"/>
              </a:rPr>
              <a:t>memory, </a:t>
            </a:r>
            <a:r>
              <a:rPr sz="2200" spc="-5" dirty="0">
                <a:latin typeface="Calibri"/>
                <a:cs typeface="Calibri"/>
              </a:rPr>
              <a:t>all  other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15" dirty="0">
                <a:latin typeface="Calibri"/>
                <a:cs typeface="Calibri"/>
              </a:rPr>
              <a:t>are </a:t>
            </a:r>
            <a:r>
              <a:rPr sz="2200" spc="-5" dirty="0">
                <a:latin typeface="Calibri"/>
                <a:cs typeface="Calibri"/>
              </a:rPr>
              <a:t>either </a:t>
            </a:r>
            <a:r>
              <a:rPr sz="2200" spc="-15" dirty="0">
                <a:latin typeface="Calibri"/>
                <a:cs typeface="Calibri"/>
              </a:rPr>
              <a:t>busy </a:t>
            </a:r>
            <a:r>
              <a:rPr sz="2200" spc="-5" dirty="0">
                <a:latin typeface="Calibri"/>
                <a:cs typeface="Calibri"/>
              </a:rPr>
              <a:t>with </a:t>
            </a:r>
            <a:r>
              <a:rPr sz="2200" spc="-10" dirty="0">
                <a:latin typeface="Calibri"/>
                <a:cs typeface="Calibri"/>
              </a:rPr>
              <a:t>internal operations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3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idle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040" y="3772280"/>
            <a:ext cx="2220595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waiting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400" y="4016057"/>
            <a:ext cx="1976120" cy="576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290195">
              <a:lnSpc>
                <a:spcPct val="100000"/>
              </a:lnSpc>
              <a:spcBef>
                <a:spcPts val="810"/>
              </a:spcBef>
            </a:pPr>
            <a:r>
              <a:rPr sz="2000" dirty="0">
                <a:latin typeface="Calibri"/>
                <a:cs typeface="Calibri"/>
              </a:rPr>
              <a:t>Memory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Unit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03315" y="4592320"/>
            <a:ext cx="9525" cy="358775"/>
          </a:xfrm>
          <a:custGeom>
            <a:avLst/>
            <a:gdLst/>
            <a:ahLst/>
            <a:cxnLst/>
            <a:rect l="l" t="t" r="r" b="b"/>
            <a:pathLst>
              <a:path w="9525" h="358775">
                <a:moveTo>
                  <a:pt x="9144" y="0"/>
                </a:moveTo>
                <a:lnTo>
                  <a:pt x="0" y="3586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348738" y="4943094"/>
          <a:ext cx="6336022" cy="10768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589"/>
                <a:gridCol w="497078"/>
                <a:gridCol w="498602"/>
                <a:gridCol w="355600"/>
                <a:gridCol w="497077"/>
                <a:gridCol w="498601"/>
                <a:gridCol w="284479"/>
                <a:gridCol w="569722"/>
                <a:gridCol w="425957"/>
                <a:gridCol w="284480"/>
                <a:gridCol w="498602"/>
                <a:gridCol w="497077"/>
                <a:gridCol w="284479"/>
                <a:gridCol w="497078"/>
                <a:gridCol w="498601"/>
              </a:tblGrid>
              <a:tr h="362432">
                <a:tc gridSpan="2"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4224">
                      <a:solidFill>
                        <a:srgbClr val="000000"/>
                      </a:solidFill>
                      <a:prstDash val="solid"/>
                    </a:lnR>
                    <a:lnT w="1422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T w="14224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T w="14224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T w="14224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T w="14224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T w="14224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CPU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CPU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CPU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IOP</a:t>
                      </a:r>
                      <a:r>
                        <a:rPr sz="20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IOP</a:t>
                      </a:r>
                      <a:r>
                        <a:rPr sz="20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561715" y="6065824"/>
            <a:ext cx="408749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Fig: </a:t>
            </a:r>
            <a:r>
              <a:rPr sz="1800" b="1" spc="-5" dirty="0">
                <a:latin typeface="Calibri"/>
                <a:cs typeface="Calibri"/>
              </a:rPr>
              <a:t>Time Shared common </a:t>
            </a:r>
            <a:r>
              <a:rPr sz="1800" b="1" dirty="0">
                <a:latin typeface="Calibri"/>
                <a:cs typeface="Calibri"/>
              </a:rPr>
              <a:t>bus</a:t>
            </a:r>
            <a:r>
              <a:rPr sz="1800" b="1" spc="-1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organization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90702"/>
            <a:ext cx="8681720" cy="33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2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more</a:t>
            </a:r>
            <a:r>
              <a:rPr sz="2200" spc="2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economical</a:t>
            </a:r>
            <a:r>
              <a:rPr sz="2200" spc="2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implementation</a:t>
            </a:r>
            <a:r>
              <a:rPr sz="2200" spc="2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229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dual</a:t>
            </a:r>
            <a:r>
              <a:rPr sz="2200" spc="2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bus</a:t>
            </a:r>
            <a:r>
              <a:rPr sz="2200" spc="2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structure</a:t>
            </a:r>
            <a:r>
              <a:rPr sz="2200" spc="2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2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depicted</a:t>
            </a:r>
            <a:r>
              <a:rPr sz="2200" spc="2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040" y="1125982"/>
            <a:ext cx="151765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figure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below: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00366" y="1885556"/>
            <a:ext cx="702945" cy="581025"/>
          </a:xfrm>
          <a:custGeom>
            <a:avLst/>
            <a:gdLst/>
            <a:ahLst/>
            <a:cxnLst/>
            <a:rect l="l" t="t" r="r" b="b"/>
            <a:pathLst>
              <a:path w="702945" h="581025">
                <a:moveTo>
                  <a:pt x="0" y="580402"/>
                </a:moveTo>
                <a:lnTo>
                  <a:pt x="702741" y="580402"/>
                </a:lnTo>
                <a:lnTo>
                  <a:pt x="702741" y="0"/>
                </a:lnTo>
                <a:lnTo>
                  <a:pt x="0" y="0"/>
                </a:lnTo>
                <a:lnTo>
                  <a:pt x="0" y="58040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00011" y="1895081"/>
            <a:ext cx="702945" cy="581025"/>
          </a:xfrm>
          <a:custGeom>
            <a:avLst/>
            <a:gdLst/>
            <a:ahLst/>
            <a:cxnLst/>
            <a:rect l="l" t="t" r="r" b="b"/>
            <a:pathLst>
              <a:path w="702945" h="581025">
                <a:moveTo>
                  <a:pt x="0" y="580402"/>
                </a:moveTo>
                <a:lnTo>
                  <a:pt x="702741" y="580402"/>
                </a:lnTo>
                <a:lnTo>
                  <a:pt x="702741" y="0"/>
                </a:lnTo>
                <a:lnTo>
                  <a:pt x="0" y="0"/>
                </a:lnTo>
                <a:lnTo>
                  <a:pt x="0" y="58040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10834" y="1895081"/>
            <a:ext cx="702945" cy="581025"/>
          </a:xfrm>
          <a:custGeom>
            <a:avLst/>
            <a:gdLst/>
            <a:ahLst/>
            <a:cxnLst/>
            <a:rect l="l" t="t" r="r" b="b"/>
            <a:pathLst>
              <a:path w="702945" h="581025">
                <a:moveTo>
                  <a:pt x="0" y="580402"/>
                </a:moveTo>
                <a:lnTo>
                  <a:pt x="702741" y="580402"/>
                </a:lnTo>
                <a:lnTo>
                  <a:pt x="702741" y="0"/>
                </a:lnTo>
                <a:lnTo>
                  <a:pt x="0" y="0"/>
                </a:lnTo>
                <a:lnTo>
                  <a:pt x="0" y="58040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72430" y="1906892"/>
            <a:ext cx="850900" cy="565150"/>
          </a:xfrm>
          <a:custGeom>
            <a:avLst/>
            <a:gdLst/>
            <a:ahLst/>
            <a:cxnLst/>
            <a:rect l="l" t="t" r="r" b="b"/>
            <a:pathLst>
              <a:path w="850900" h="565150">
                <a:moveTo>
                  <a:pt x="0" y="565035"/>
                </a:moveTo>
                <a:lnTo>
                  <a:pt x="850544" y="565035"/>
                </a:lnTo>
                <a:lnTo>
                  <a:pt x="850544" y="0"/>
                </a:lnTo>
                <a:lnTo>
                  <a:pt x="0" y="0"/>
                </a:lnTo>
                <a:lnTo>
                  <a:pt x="0" y="56503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4216" y="1885632"/>
            <a:ext cx="813435" cy="593725"/>
          </a:xfrm>
          <a:custGeom>
            <a:avLst/>
            <a:gdLst/>
            <a:ahLst/>
            <a:cxnLst/>
            <a:rect l="l" t="t" r="r" b="b"/>
            <a:pathLst>
              <a:path w="813435" h="593725">
                <a:moveTo>
                  <a:pt x="0" y="593407"/>
                </a:moveTo>
                <a:lnTo>
                  <a:pt x="812901" y="593407"/>
                </a:lnTo>
                <a:lnTo>
                  <a:pt x="812901" y="0"/>
                </a:lnTo>
                <a:lnTo>
                  <a:pt x="0" y="0"/>
                </a:lnTo>
                <a:lnTo>
                  <a:pt x="0" y="59340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14567" y="3337178"/>
            <a:ext cx="842644" cy="568960"/>
          </a:xfrm>
          <a:custGeom>
            <a:avLst/>
            <a:gdLst/>
            <a:ahLst/>
            <a:cxnLst/>
            <a:rect l="l" t="t" r="r" b="b"/>
            <a:pathLst>
              <a:path w="842645" h="568960">
                <a:moveTo>
                  <a:pt x="0" y="568579"/>
                </a:moveTo>
                <a:lnTo>
                  <a:pt x="842175" y="568579"/>
                </a:lnTo>
                <a:lnTo>
                  <a:pt x="842175" y="0"/>
                </a:lnTo>
                <a:lnTo>
                  <a:pt x="0" y="0"/>
                </a:lnTo>
                <a:lnTo>
                  <a:pt x="0" y="568579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80355" y="3337166"/>
            <a:ext cx="702945" cy="580390"/>
          </a:xfrm>
          <a:custGeom>
            <a:avLst/>
            <a:gdLst/>
            <a:ahLst/>
            <a:cxnLst/>
            <a:rect l="l" t="t" r="r" b="b"/>
            <a:pathLst>
              <a:path w="702945" h="580389">
                <a:moveTo>
                  <a:pt x="0" y="580402"/>
                </a:moveTo>
                <a:lnTo>
                  <a:pt x="702741" y="580402"/>
                </a:lnTo>
                <a:lnTo>
                  <a:pt x="702741" y="0"/>
                </a:lnTo>
                <a:lnTo>
                  <a:pt x="0" y="0"/>
                </a:lnTo>
                <a:lnTo>
                  <a:pt x="0" y="58040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78604" y="3347834"/>
            <a:ext cx="704215" cy="581025"/>
          </a:xfrm>
          <a:custGeom>
            <a:avLst/>
            <a:gdLst/>
            <a:ahLst/>
            <a:cxnLst/>
            <a:rect l="l" t="t" r="r" b="b"/>
            <a:pathLst>
              <a:path w="704214" h="581025">
                <a:moveTo>
                  <a:pt x="0" y="580402"/>
                </a:moveTo>
                <a:lnTo>
                  <a:pt x="704138" y="580402"/>
                </a:lnTo>
                <a:lnTo>
                  <a:pt x="704138" y="0"/>
                </a:lnTo>
                <a:lnTo>
                  <a:pt x="0" y="0"/>
                </a:lnTo>
                <a:lnTo>
                  <a:pt x="0" y="58040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90823" y="3347834"/>
            <a:ext cx="702945" cy="581025"/>
          </a:xfrm>
          <a:custGeom>
            <a:avLst/>
            <a:gdLst/>
            <a:ahLst/>
            <a:cxnLst/>
            <a:rect l="l" t="t" r="r" b="b"/>
            <a:pathLst>
              <a:path w="702945" h="581025">
                <a:moveTo>
                  <a:pt x="0" y="580402"/>
                </a:moveTo>
                <a:lnTo>
                  <a:pt x="702741" y="580402"/>
                </a:lnTo>
                <a:lnTo>
                  <a:pt x="702741" y="0"/>
                </a:lnTo>
                <a:lnTo>
                  <a:pt x="0" y="0"/>
                </a:lnTo>
                <a:lnTo>
                  <a:pt x="0" y="58040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98395" y="3357283"/>
            <a:ext cx="849630" cy="571500"/>
          </a:xfrm>
          <a:custGeom>
            <a:avLst/>
            <a:gdLst/>
            <a:ahLst/>
            <a:cxnLst/>
            <a:rect l="l" t="t" r="r" b="b"/>
            <a:pathLst>
              <a:path w="849630" h="571500">
                <a:moveTo>
                  <a:pt x="0" y="570953"/>
                </a:moveTo>
                <a:lnTo>
                  <a:pt x="849147" y="570953"/>
                </a:lnTo>
                <a:lnTo>
                  <a:pt x="849147" y="0"/>
                </a:lnTo>
                <a:lnTo>
                  <a:pt x="0" y="0"/>
                </a:lnTo>
                <a:lnTo>
                  <a:pt x="0" y="570953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36560" y="3315957"/>
            <a:ext cx="704215" cy="581025"/>
          </a:xfrm>
          <a:custGeom>
            <a:avLst/>
            <a:gdLst/>
            <a:ahLst/>
            <a:cxnLst/>
            <a:rect l="l" t="t" r="r" b="b"/>
            <a:pathLst>
              <a:path w="704215" h="581025">
                <a:moveTo>
                  <a:pt x="0" y="580402"/>
                </a:moveTo>
                <a:lnTo>
                  <a:pt x="704138" y="580402"/>
                </a:lnTo>
                <a:lnTo>
                  <a:pt x="704138" y="0"/>
                </a:lnTo>
                <a:lnTo>
                  <a:pt x="0" y="0"/>
                </a:lnTo>
                <a:lnTo>
                  <a:pt x="0" y="58040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36206" y="3325405"/>
            <a:ext cx="702945" cy="582930"/>
          </a:xfrm>
          <a:custGeom>
            <a:avLst/>
            <a:gdLst/>
            <a:ahLst/>
            <a:cxnLst/>
            <a:rect l="l" t="t" r="r" b="b"/>
            <a:pathLst>
              <a:path w="702945" h="582929">
                <a:moveTo>
                  <a:pt x="0" y="582764"/>
                </a:moveTo>
                <a:lnTo>
                  <a:pt x="702741" y="582764"/>
                </a:lnTo>
                <a:lnTo>
                  <a:pt x="702741" y="0"/>
                </a:lnTo>
                <a:lnTo>
                  <a:pt x="0" y="0"/>
                </a:lnTo>
                <a:lnTo>
                  <a:pt x="0" y="582764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29129" y="2870326"/>
            <a:ext cx="4585970" cy="1270"/>
          </a:xfrm>
          <a:custGeom>
            <a:avLst/>
            <a:gdLst/>
            <a:ahLst/>
            <a:cxnLst/>
            <a:rect l="l" t="t" r="r" b="b"/>
            <a:pathLst>
              <a:path w="4585970" h="1269">
                <a:moveTo>
                  <a:pt x="0" y="0"/>
                </a:moveTo>
                <a:lnTo>
                  <a:pt x="4585970" y="1143"/>
                </a:lnTo>
              </a:path>
            </a:pathLst>
          </a:custGeom>
          <a:ln w="7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08198" y="2496692"/>
            <a:ext cx="1905" cy="351155"/>
          </a:xfrm>
          <a:custGeom>
            <a:avLst/>
            <a:gdLst/>
            <a:ahLst/>
            <a:cxnLst/>
            <a:rect l="l" t="t" r="r" b="b"/>
            <a:pathLst>
              <a:path w="1905" h="351155">
                <a:moveTo>
                  <a:pt x="0" y="0"/>
                </a:moveTo>
                <a:lnTo>
                  <a:pt x="1396" y="351155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53054" y="2901060"/>
            <a:ext cx="1905" cy="455295"/>
          </a:xfrm>
          <a:custGeom>
            <a:avLst/>
            <a:gdLst/>
            <a:ahLst/>
            <a:cxnLst/>
            <a:rect l="l" t="t" r="r" b="b"/>
            <a:pathLst>
              <a:path w="1905" h="455295">
                <a:moveTo>
                  <a:pt x="0" y="0"/>
                </a:moveTo>
                <a:lnTo>
                  <a:pt x="1396" y="45504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92933" y="4316729"/>
            <a:ext cx="3154045" cy="1270"/>
          </a:xfrm>
          <a:custGeom>
            <a:avLst/>
            <a:gdLst/>
            <a:ahLst/>
            <a:cxnLst/>
            <a:rect l="l" t="t" r="r" b="b"/>
            <a:pathLst>
              <a:path w="3154045" h="1270">
                <a:moveTo>
                  <a:pt x="0" y="0"/>
                </a:moveTo>
                <a:lnTo>
                  <a:pt x="3153918" y="114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55740" y="4288535"/>
            <a:ext cx="2075180" cy="1270"/>
          </a:xfrm>
          <a:custGeom>
            <a:avLst/>
            <a:gdLst/>
            <a:ahLst/>
            <a:cxnLst/>
            <a:rect l="l" t="t" r="r" b="b"/>
            <a:pathLst>
              <a:path w="2075179" h="1270">
                <a:moveTo>
                  <a:pt x="0" y="0"/>
                </a:moveTo>
                <a:lnTo>
                  <a:pt x="2074799" y="114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45278" y="1515363"/>
            <a:ext cx="2912745" cy="1270"/>
          </a:xfrm>
          <a:custGeom>
            <a:avLst/>
            <a:gdLst/>
            <a:ahLst/>
            <a:cxnLst/>
            <a:rect l="l" t="t" r="r" b="b"/>
            <a:pathLst>
              <a:path w="2912745" h="1269">
                <a:moveTo>
                  <a:pt x="0" y="0"/>
                </a:moveTo>
                <a:lnTo>
                  <a:pt x="2912745" y="114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12994" y="1511808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4">
                <a:moveTo>
                  <a:pt x="0" y="365887"/>
                </a:moveTo>
                <a:lnTo>
                  <a:pt x="1396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51293" y="1511808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4">
                <a:moveTo>
                  <a:pt x="0" y="365887"/>
                </a:moveTo>
                <a:lnTo>
                  <a:pt x="1397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851647" y="1511808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4">
                <a:moveTo>
                  <a:pt x="0" y="365887"/>
                </a:moveTo>
                <a:lnTo>
                  <a:pt x="1397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12994" y="2471927"/>
            <a:ext cx="1905" cy="374650"/>
          </a:xfrm>
          <a:custGeom>
            <a:avLst/>
            <a:gdLst/>
            <a:ahLst/>
            <a:cxnLst/>
            <a:rect l="l" t="t" r="r" b="b"/>
            <a:pathLst>
              <a:path w="1904" h="374650">
                <a:moveTo>
                  <a:pt x="0" y="0"/>
                </a:moveTo>
                <a:lnTo>
                  <a:pt x="1396" y="374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53054" y="3924680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5" h="366395">
                <a:moveTo>
                  <a:pt x="0" y="0"/>
                </a:moveTo>
                <a:lnTo>
                  <a:pt x="1396" y="3658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19191" y="3928236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5">
                <a:moveTo>
                  <a:pt x="0" y="0"/>
                </a:moveTo>
                <a:lnTo>
                  <a:pt x="1397" y="3658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38494" y="2878582"/>
            <a:ext cx="1905" cy="470534"/>
          </a:xfrm>
          <a:custGeom>
            <a:avLst/>
            <a:gdLst/>
            <a:ahLst/>
            <a:cxnLst/>
            <a:rect l="l" t="t" r="r" b="b"/>
            <a:pathLst>
              <a:path w="1904" h="470535">
                <a:moveTo>
                  <a:pt x="0" y="470407"/>
                </a:moveTo>
                <a:lnTo>
                  <a:pt x="1396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793619" y="1919859"/>
            <a:ext cx="685800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300"/>
              </a:lnSpc>
            </a:pPr>
            <a:r>
              <a:rPr sz="1200" b="1" dirty="0">
                <a:latin typeface="Arial"/>
                <a:cs typeface="Arial"/>
              </a:rPr>
              <a:t>Common  Shared  </a:t>
            </a:r>
            <a:r>
              <a:rPr sz="1200" b="1" spc="-5" dirty="0">
                <a:latin typeface="Arial"/>
                <a:cs typeface="Arial"/>
              </a:rPr>
              <a:t>Memory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41829" y="3453511"/>
            <a:ext cx="695960" cy="46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270" algn="ctr">
              <a:lnSpc>
                <a:spcPts val="1190"/>
              </a:lnSpc>
            </a:pPr>
            <a:r>
              <a:rPr sz="1100" b="1" spc="-5" dirty="0">
                <a:latin typeface="Arial"/>
                <a:cs typeface="Arial"/>
              </a:rPr>
              <a:t>System  Bus  </a:t>
            </a:r>
            <a:r>
              <a:rPr sz="1100" b="1" spc="-10" dirty="0">
                <a:latin typeface="Arial"/>
                <a:cs typeface="Arial"/>
              </a:rPr>
              <a:t>C</a:t>
            </a:r>
            <a:r>
              <a:rPr sz="1100" b="1" dirty="0">
                <a:latin typeface="Arial"/>
                <a:cs typeface="Arial"/>
              </a:rPr>
              <a:t>o</a:t>
            </a:r>
            <a:r>
              <a:rPr sz="1100" b="1" spc="-10" dirty="0">
                <a:latin typeface="Arial"/>
                <a:cs typeface="Arial"/>
              </a:rPr>
              <a:t>n</a:t>
            </a:r>
            <a:r>
              <a:rPr sz="1100" b="1" dirty="0">
                <a:latin typeface="Arial"/>
                <a:cs typeface="Arial"/>
              </a:rPr>
              <a:t>troller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78784" y="3538601"/>
            <a:ext cx="32004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CPU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07840" y="3529203"/>
            <a:ext cx="26924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5" dirty="0">
                <a:latin typeface="Arial"/>
                <a:cs typeface="Arial"/>
              </a:rPr>
              <a:t>IOP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28361" y="3457194"/>
            <a:ext cx="56388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55"/>
              </a:lnSpc>
            </a:pPr>
            <a:r>
              <a:rPr sz="1100" b="1" spc="-5" dirty="0">
                <a:latin typeface="Arial"/>
                <a:cs typeface="Arial"/>
              </a:rPr>
              <a:t>Local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ts val="1255"/>
              </a:lnSpc>
            </a:pPr>
            <a:r>
              <a:rPr sz="1100" b="1" dirty="0">
                <a:latin typeface="Arial"/>
                <a:cs typeface="Arial"/>
              </a:rPr>
              <a:t>Memory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62573" y="3432175"/>
            <a:ext cx="695960" cy="46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ts val="1190"/>
              </a:lnSpc>
            </a:pPr>
            <a:r>
              <a:rPr sz="1100" b="1" spc="-5" dirty="0">
                <a:latin typeface="Arial"/>
                <a:cs typeface="Arial"/>
              </a:rPr>
              <a:t>System  Bus  </a:t>
            </a:r>
            <a:r>
              <a:rPr sz="1100" b="1" spc="-10" dirty="0">
                <a:latin typeface="Arial"/>
                <a:cs typeface="Arial"/>
              </a:rPr>
              <a:t>C</a:t>
            </a:r>
            <a:r>
              <a:rPr sz="1100" b="1" dirty="0">
                <a:latin typeface="Arial"/>
                <a:cs typeface="Arial"/>
              </a:rPr>
              <a:t>o</a:t>
            </a:r>
            <a:r>
              <a:rPr sz="1100" b="1" spc="-10" dirty="0">
                <a:latin typeface="Arial"/>
                <a:cs typeface="Arial"/>
              </a:rPr>
              <a:t>n</a:t>
            </a:r>
            <a:r>
              <a:rPr sz="1100" b="1" dirty="0">
                <a:latin typeface="Arial"/>
                <a:cs typeface="Arial"/>
              </a:rPr>
              <a:t>troller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24547" y="3519678"/>
            <a:ext cx="32004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CPU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86598" y="3464179"/>
            <a:ext cx="56388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3820">
              <a:lnSpc>
                <a:spcPts val="1190"/>
              </a:lnSpc>
            </a:pPr>
            <a:r>
              <a:rPr sz="1100" b="1" spc="-5" dirty="0">
                <a:latin typeface="Arial"/>
                <a:cs typeface="Arial"/>
              </a:rPr>
              <a:t>Local  </a:t>
            </a:r>
            <a:r>
              <a:rPr sz="1100" b="1" dirty="0">
                <a:latin typeface="Arial"/>
                <a:cs typeface="Arial"/>
              </a:rPr>
              <a:t>Memory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26533" y="1919859"/>
            <a:ext cx="753745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ts val="1300"/>
              </a:lnSpc>
            </a:pPr>
            <a:r>
              <a:rPr sz="1200" b="1" spc="-10" dirty="0">
                <a:latin typeface="Arial"/>
                <a:cs typeface="Arial"/>
              </a:rPr>
              <a:t>System  </a:t>
            </a:r>
            <a:r>
              <a:rPr sz="1200" b="1" spc="-5" dirty="0">
                <a:latin typeface="Arial"/>
                <a:cs typeface="Arial"/>
              </a:rPr>
              <a:t>Bus  Co</a:t>
            </a:r>
            <a:r>
              <a:rPr sz="1200" b="1" spc="-10" dirty="0">
                <a:latin typeface="Arial"/>
                <a:cs typeface="Arial"/>
              </a:rPr>
              <a:t>n</a:t>
            </a:r>
            <a:r>
              <a:rPr sz="1200" b="1" dirty="0">
                <a:latin typeface="Arial"/>
                <a:cs typeface="Arial"/>
              </a:rPr>
              <a:t>trolle</a:t>
            </a:r>
            <a:r>
              <a:rPr sz="1200" b="1" spc="-5" dirty="0">
                <a:latin typeface="Arial"/>
                <a:cs typeface="Arial"/>
              </a:rPr>
              <a:t>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00317" y="2108200"/>
            <a:ext cx="32004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Arial"/>
                <a:cs typeface="Arial"/>
              </a:rPr>
              <a:t>CPU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14133" y="2097532"/>
            <a:ext cx="26924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5" dirty="0">
                <a:latin typeface="Arial"/>
                <a:cs typeface="Arial"/>
              </a:rPr>
              <a:t>IOP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550277" y="2042922"/>
            <a:ext cx="56388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3820">
              <a:lnSpc>
                <a:spcPts val="1190"/>
              </a:lnSpc>
            </a:pPr>
            <a:r>
              <a:rPr sz="1100" b="1" spc="-5" dirty="0">
                <a:latin typeface="Arial"/>
                <a:cs typeface="Arial"/>
              </a:rPr>
              <a:t>Local  </a:t>
            </a:r>
            <a:r>
              <a:rPr sz="1100" b="1" dirty="0">
                <a:latin typeface="Arial"/>
                <a:cs typeface="Arial"/>
              </a:rPr>
              <a:t>Memory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18935" y="1283842"/>
            <a:ext cx="75374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Local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08070" y="2630678"/>
            <a:ext cx="117983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SYSTEM</a:t>
            </a:r>
            <a:r>
              <a:rPr sz="1400" b="1" spc="-1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BUS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57091" y="4339082"/>
            <a:ext cx="75438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Local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61480" y="4312030"/>
            <a:ext cx="75374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Local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626865" y="3941190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5">
                <a:moveTo>
                  <a:pt x="0" y="0"/>
                </a:moveTo>
                <a:lnTo>
                  <a:pt x="1397" y="36588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36998" y="3941190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5">
                <a:moveTo>
                  <a:pt x="0" y="0"/>
                </a:moveTo>
                <a:lnTo>
                  <a:pt x="1397" y="365886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246876" y="3904615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5">
                <a:moveTo>
                  <a:pt x="0" y="0"/>
                </a:moveTo>
                <a:lnTo>
                  <a:pt x="1397" y="3658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075043" y="3921125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5">
                <a:moveTo>
                  <a:pt x="0" y="0"/>
                </a:moveTo>
                <a:lnTo>
                  <a:pt x="1397" y="3658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893557" y="3911727"/>
            <a:ext cx="1905" cy="365760"/>
          </a:xfrm>
          <a:custGeom>
            <a:avLst/>
            <a:gdLst/>
            <a:ahLst/>
            <a:cxnLst/>
            <a:rect l="l" t="t" r="r" b="b"/>
            <a:pathLst>
              <a:path w="1904" h="365760">
                <a:moveTo>
                  <a:pt x="0" y="0"/>
                </a:moveTo>
                <a:lnTo>
                  <a:pt x="1397" y="36576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66307" y="1511808"/>
            <a:ext cx="1905" cy="366395"/>
          </a:xfrm>
          <a:custGeom>
            <a:avLst/>
            <a:gdLst/>
            <a:ahLst/>
            <a:cxnLst/>
            <a:rect l="l" t="t" r="r" b="b"/>
            <a:pathLst>
              <a:path w="1904" h="366394">
                <a:moveTo>
                  <a:pt x="0" y="365887"/>
                </a:moveTo>
                <a:lnTo>
                  <a:pt x="1396" y="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31140" y="4487291"/>
            <a:ext cx="8682355" cy="185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5595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Fig: System </a:t>
            </a:r>
            <a:r>
              <a:rPr sz="1800" b="1" spc="-5" dirty="0">
                <a:latin typeface="Times New Roman"/>
                <a:cs typeface="Times New Roman"/>
              </a:rPr>
              <a:t>bus structure </a:t>
            </a:r>
            <a:r>
              <a:rPr sz="1800" b="1" dirty="0">
                <a:latin typeface="Times New Roman"/>
                <a:cs typeface="Times New Roman"/>
              </a:rPr>
              <a:t>for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multiprocessors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135"/>
              </a:spcBef>
              <a:buFont typeface="Arial"/>
              <a:buChar char="•"/>
              <a:tabLst>
                <a:tab pos="354965" algn="l"/>
                <a:tab pos="355600" algn="l"/>
                <a:tab pos="1035050" algn="l"/>
                <a:tab pos="1506220" algn="l"/>
                <a:tab pos="2176780" algn="l"/>
                <a:tab pos="2444750" algn="l"/>
                <a:tab pos="2941955" algn="l"/>
                <a:tab pos="3309620" algn="l"/>
                <a:tab pos="3967479" algn="l"/>
                <a:tab pos="4752340" algn="l"/>
                <a:tab pos="5423535" algn="l"/>
                <a:tab pos="6746240" algn="l"/>
                <a:tab pos="7118350" algn="l"/>
                <a:tab pos="7519034" algn="l"/>
                <a:tab pos="8145780" algn="l"/>
              </a:tabLst>
            </a:pPr>
            <a:r>
              <a:rPr sz="2200" spc="-10" dirty="0">
                <a:latin typeface="Calibri"/>
                <a:cs typeface="Calibri"/>
              </a:rPr>
              <a:t>He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5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h</a:t>
            </a:r>
            <a:r>
              <a:rPr sz="2200" spc="-40" dirty="0">
                <a:latin typeface="Calibri"/>
                <a:cs typeface="Calibri"/>
              </a:rPr>
              <a:t>a</a:t>
            </a:r>
            <a:r>
              <a:rPr sz="2200" spc="-25" dirty="0">
                <a:latin typeface="Calibri"/>
                <a:cs typeface="Calibri"/>
              </a:rPr>
              <a:t>v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.</a:t>
            </a:r>
            <a:r>
              <a:rPr sz="2200" dirty="0">
                <a:latin typeface="Calibri"/>
                <a:cs typeface="Calibri"/>
              </a:rPr>
              <a:t>	o</a:t>
            </a:r>
            <a:r>
              <a:rPr sz="2200" spc="-5" dirty="0">
                <a:latin typeface="Calibri"/>
                <a:cs typeface="Calibri"/>
              </a:rPr>
              <a:t>f</a:t>
            </a:r>
            <a:r>
              <a:rPr sz="2200" dirty="0">
                <a:latin typeface="Calibri"/>
                <a:cs typeface="Calibri"/>
              </a:rPr>
              <a:t>	l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al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buse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e</a:t>
            </a:r>
            <a:r>
              <a:rPr sz="2200" spc="-5" dirty="0">
                <a:latin typeface="Calibri"/>
                <a:cs typeface="Calibri"/>
              </a:rPr>
              <a:t>ach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nnec</a:t>
            </a:r>
            <a:r>
              <a:rPr sz="2200" spc="-1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its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lo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al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memory and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one or </a:t>
            </a:r>
            <a:r>
              <a:rPr sz="2200" spc="-10" dirty="0">
                <a:latin typeface="Calibri"/>
                <a:cs typeface="Calibri"/>
              </a:rPr>
              <a:t>more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processors.</a:t>
            </a:r>
            <a:endParaRPr sz="220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  <a:tab pos="1024890" algn="l"/>
                <a:tab pos="1689100" algn="l"/>
                <a:tab pos="2233295" algn="l"/>
                <a:tab pos="2548255" algn="l"/>
                <a:tab pos="3879215" algn="l"/>
                <a:tab pos="4258945" algn="l"/>
                <a:tab pos="4939030" algn="l"/>
                <a:tab pos="5359400" algn="l"/>
                <a:tab pos="5937250" algn="l"/>
                <a:tab pos="6325870" algn="l"/>
                <a:tab pos="6868159" algn="l"/>
                <a:tab pos="8433435" algn="l"/>
              </a:tabLst>
            </a:pPr>
            <a:r>
              <a:rPr sz="2200" spc="-5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ach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lo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al</a:t>
            </a:r>
            <a:r>
              <a:rPr sz="2200" dirty="0">
                <a:latin typeface="Calibri"/>
                <a:cs typeface="Calibri"/>
              </a:rPr>
              <a:t>	b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nnec</a:t>
            </a:r>
            <a:r>
              <a:rPr sz="2200" spc="-3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C</a:t>
            </a:r>
            <a:r>
              <a:rPr sz="2200" dirty="0">
                <a:latin typeface="Calibri"/>
                <a:cs typeface="Calibri"/>
              </a:rPr>
              <a:t>P</a:t>
            </a:r>
            <a:r>
              <a:rPr sz="2200" spc="-35" dirty="0">
                <a:latin typeface="Calibri"/>
                <a:cs typeface="Calibri"/>
              </a:rPr>
              <a:t>U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an</a:t>
            </a:r>
            <a:r>
              <a:rPr sz="2200" dirty="0">
                <a:latin typeface="Calibri"/>
                <a:cs typeface="Calibri"/>
              </a:rPr>
              <a:t>	I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280" dirty="0">
                <a:latin typeface="Calibri"/>
                <a:cs typeface="Calibri"/>
              </a:rPr>
              <a:t>P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dirty="0">
                <a:latin typeface="Calibri"/>
                <a:cs typeface="Calibri"/>
              </a:rPr>
              <a:t>	o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n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mbin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tion</a:t>
            </a:r>
            <a:r>
              <a:rPr sz="2200" dirty="0">
                <a:latin typeface="Calibri"/>
                <a:cs typeface="Calibri"/>
              </a:rPr>
              <a:t>	of  </a:t>
            </a:r>
            <a:r>
              <a:rPr sz="2200" spc="-10" dirty="0">
                <a:latin typeface="Calibri"/>
                <a:cs typeface="Calibri"/>
              </a:rPr>
              <a:t>processors.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5640">
              <a:lnSpc>
                <a:spcPct val="100000"/>
              </a:lnSpc>
            </a:pPr>
            <a:r>
              <a:rPr sz="3600" spc="-15" dirty="0"/>
              <a:t>Interconnection</a:t>
            </a:r>
            <a:r>
              <a:rPr sz="3600" spc="-70" dirty="0"/>
              <a:t> </a:t>
            </a:r>
            <a:r>
              <a:rPr sz="3600" spc="-10" dirty="0"/>
              <a:t>Structures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31140" y="751585"/>
            <a:ext cx="8682355" cy="763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Multiport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memory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84"/>
              </a:spcBef>
              <a:buFont typeface="Arial"/>
              <a:buChar char="•"/>
              <a:tabLst>
                <a:tab pos="354965" algn="l"/>
                <a:tab pos="355600" algn="l"/>
                <a:tab pos="1637030" algn="l"/>
                <a:tab pos="2789555" algn="l"/>
                <a:tab pos="3772535" algn="l"/>
                <a:tab pos="4918710" algn="l"/>
                <a:tab pos="6092190" algn="l"/>
                <a:tab pos="6936740" algn="l"/>
                <a:tab pos="8131809" algn="l"/>
              </a:tabLst>
            </a:pPr>
            <a:r>
              <a:rPr sz="2200" spc="-5" dirty="0">
                <a:latin typeface="Calibri"/>
                <a:cs typeface="Calibri"/>
              </a:rPr>
              <a:t>Mu</a:t>
            </a:r>
            <a:r>
              <a:rPr sz="2200" spc="-15" dirty="0">
                <a:latin typeface="Calibri"/>
                <a:cs typeface="Calibri"/>
              </a:rPr>
              <a:t>l</a:t>
            </a:r>
            <a:r>
              <a:rPr sz="2200" spc="-5" dirty="0">
                <a:latin typeface="Calibri"/>
                <a:cs typeface="Calibri"/>
              </a:rPr>
              <a:t>tiport</a:t>
            </a:r>
            <a:r>
              <a:rPr sz="2200" dirty="0">
                <a:latin typeface="Calibri"/>
                <a:cs typeface="Calibri"/>
              </a:rPr>
              <a:t>	me</a:t>
            </a:r>
            <a:r>
              <a:rPr sz="2200" spc="-5" dirty="0">
                <a:latin typeface="Calibri"/>
                <a:cs typeface="Calibri"/>
              </a:rPr>
              <a:t>mo</a:t>
            </a:r>
            <a:r>
              <a:rPr sz="2200" spc="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40" dirty="0">
                <a:latin typeface="Calibri"/>
                <a:cs typeface="Calibri"/>
              </a:rPr>
              <a:t>s</a:t>
            </a:r>
            <a:r>
              <a:rPr sz="2200" spc="-30" dirty="0">
                <a:latin typeface="Calibri"/>
                <a:cs typeface="Calibri"/>
              </a:rPr>
              <a:t>y</a:t>
            </a:r>
            <a:r>
              <a:rPr sz="2200" spc="-25" dirty="0">
                <a:latin typeface="Calibri"/>
                <a:cs typeface="Calibri"/>
              </a:rPr>
              <a:t>st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m</a:t>
            </a:r>
            <a:r>
              <a:rPr sz="2200" dirty="0">
                <a:latin typeface="Calibri"/>
                <a:cs typeface="Calibri"/>
              </a:rPr>
              <a:t>	e</a:t>
            </a:r>
            <a:r>
              <a:rPr sz="2200" spc="-5" dirty="0">
                <a:latin typeface="Calibri"/>
                <a:cs typeface="Calibri"/>
              </a:rPr>
              <a:t>mpl</a:t>
            </a:r>
            <a:r>
              <a:rPr sz="2200" spc="-15" dirty="0">
                <a:latin typeface="Calibri"/>
                <a:cs typeface="Calibri"/>
              </a:rPr>
              <a:t>o</a:t>
            </a:r>
            <a:r>
              <a:rPr sz="2200" spc="-30" dirty="0">
                <a:latin typeface="Calibri"/>
                <a:cs typeface="Calibri"/>
              </a:rPr>
              <a:t>y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sep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55" dirty="0">
                <a:latin typeface="Calibri"/>
                <a:cs typeface="Calibri"/>
              </a:rPr>
              <a:t>r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b</a:t>
            </a:r>
            <a:r>
              <a:rPr sz="2200" spc="-10" dirty="0">
                <a:latin typeface="Calibri"/>
                <a:cs typeface="Calibri"/>
              </a:rPr>
              <a:t>use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bet</a:t>
            </a:r>
            <a:r>
              <a:rPr sz="2200" spc="-20" dirty="0">
                <a:latin typeface="Calibri"/>
                <a:cs typeface="Calibri"/>
              </a:rPr>
              <a:t>w</a:t>
            </a:r>
            <a:r>
              <a:rPr sz="2200" dirty="0">
                <a:latin typeface="Calibri"/>
                <a:cs typeface="Calibri"/>
              </a:rPr>
              <a:t>ee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each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57723" y="3494023"/>
            <a:ext cx="802005" cy="593725"/>
          </a:xfrm>
          <a:custGeom>
            <a:avLst/>
            <a:gdLst/>
            <a:ahLst/>
            <a:cxnLst/>
            <a:rect l="l" t="t" r="r" b="b"/>
            <a:pathLst>
              <a:path w="802004" h="593725">
                <a:moveTo>
                  <a:pt x="0" y="593725"/>
                </a:moveTo>
                <a:lnTo>
                  <a:pt x="801687" y="593725"/>
                </a:lnTo>
                <a:lnTo>
                  <a:pt x="801687" y="0"/>
                </a:lnTo>
                <a:lnTo>
                  <a:pt x="0" y="0"/>
                </a:lnTo>
                <a:lnTo>
                  <a:pt x="0" y="59372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3525" y="4419536"/>
            <a:ext cx="633730" cy="459105"/>
          </a:xfrm>
          <a:custGeom>
            <a:avLst/>
            <a:gdLst/>
            <a:ahLst/>
            <a:cxnLst/>
            <a:rect l="l" t="t" r="r" b="b"/>
            <a:pathLst>
              <a:path w="633729" h="459104">
                <a:moveTo>
                  <a:pt x="0" y="458787"/>
                </a:moveTo>
                <a:lnTo>
                  <a:pt x="633412" y="458787"/>
                </a:lnTo>
                <a:lnTo>
                  <a:pt x="633412" y="0"/>
                </a:lnTo>
                <a:lnTo>
                  <a:pt x="0" y="0"/>
                </a:lnTo>
                <a:lnTo>
                  <a:pt x="0" y="45878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26098" y="3494023"/>
            <a:ext cx="802005" cy="593725"/>
          </a:xfrm>
          <a:custGeom>
            <a:avLst/>
            <a:gdLst/>
            <a:ahLst/>
            <a:cxnLst/>
            <a:rect l="l" t="t" r="r" b="b"/>
            <a:pathLst>
              <a:path w="802004" h="593725">
                <a:moveTo>
                  <a:pt x="0" y="593725"/>
                </a:moveTo>
                <a:lnTo>
                  <a:pt x="801687" y="593725"/>
                </a:lnTo>
                <a:lnTo>
                  <a:pt x="801687" y="0"/>
                </a:lnTo>
                <a:lnTo>
                  <a:pt x="0" y="0"/>
                </a:lnTo>
                <a:lnTo>
                  <a:pt x="0" y="59372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07173" y="3494023"/>
            <a:ext cx="802005" cy="593725"/>
          </a:xfrm>
          <a:custGeom>
            <a:avLst/>
            <a:gdLst/>
            <a:ahLst/>
            <a:cxnLst/>
            <a:rect l="l" t="t" r="r" b="b"/>
            <a:pathLst>
              <a:path w="802004" h="593725">
                <a:moveTo>
                  <a:pt x="0" y="593725"/>
                </a:moveTo>
                <a:lnTo>
                  <a:pt x="801687" y="593725"/>
                </a:lnTo>
                <a:lnTo>
                  <a:pt x="801687" y="0"/>
                </a:lnTo>
                <a:lnTo>
                  <a:pt x="0" y="0"/>
                </a:lnTo>
                <a:lnTo>
                  <a:pt x="0" y="59372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77200" y="3494023"/>
            <a:ext cx="800100" cy="593725"/>
          </a:xfrm>
          <a:custGeom>
            <a:avLst/>
            <a:gdLst/>
            <a:ahLst/>
            <a:cxnLst/>
            <a:rect l="l" t="t" r="r" b="b"/>
            <a:pathLst>
              <a:path w="800100" h="593725">
                <a:moveTo>
                  <a:pt x="0" y="593725"/>
                </a:moveTo>
                <a:lnTo>
                  <a:pt x="800100" y="593725"/>
                </a:lnTo>
                <a:lnTo>
                  <a:pt x="800100" y="0"/>
                </a:lnTo>
                <a:lnTo>
                  <a:pt x="0" y="0"/>
                </a:lnTo>
                <a:lnTo>
                  <a:pt x="0" y="59372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339588" y="3686809"/>
            <a:ext cx="338264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77265" algn="l"/>
                <a:tab pos="1960245" algn="l"/>
                <a:tab pos="2927350" algn="l"/>
              </a:tabLst>
            </a:pPr>
            <a:r>
              <a:rPr sz="1400" b="1" spc="10" dirty="0">
                <a:latin typeface="Arial"/>
                <a:cs typeface="Arial"/>
              </a:rPr>
              <a:t>MM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	</a:t>
            </a:r>
            <a:r>
              <a:rPr sz="1400" b="1" spc="10" dirty="0">
                <a:latin typeface="Arial"/>
                <a:cs typeface="Arial"/>
              </a:rPr>
              <a:t>MM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	</a:t>
            </a:r>
            <a:r>
              <a:rPr sz="1400" b="1" spc="10" dirty="0">
                <a:latin typeface="Arial"/>
                <a:cs typeface="Arial"/>
              </a:rPr>
              <a:t>MM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3	</a:t>
            </a:r>
            <a:r>
              <a:rPr sz="1400" b="1" spc="10" dirty="0">
                <a:latin typeface="Arial"/>
                <a:cs typeface="Arial"/>
              </a:rPr>
              <a:t>MM</a:t>
            </a:r>
            <a:r>
              <a:rPr sz="1400" b="1" spc="-1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0134" y="4545710"/>
            <a:ext cx="54864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CPU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73525" y="4975225"/>
            <a:ext cx="633730" cy="457200"/>
          </a:xfrm>
          <a:custGeom>
            <a:avLst/>
            <a:gdLst/>
            <a:ahLst/>
            <a:cxnLst/>
            <a:rect l="l" t="t" r="r" b="b"/>
            <a:pathLst>
              <a:path w="633729" h="457200">
                <a:moveTo>
                  <a:pt x="0" y="457200"/>
                </a:moveTo>
                <a:lnTo>
                  <a:pt x="633412" y="457200"/>
                </a:lnTo>
                <a:lnTo>
                  <a:pt x="633412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18609" y="5101590"/>
            <a:ext cx="54864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CPU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73525" y="5540375"/>
            <a:ext cx="633730" cy="457200"/>
          </a:xfrm>
          <a:custGeom>
            <a:avLst/>
            <a:gdLst/>
            <a:ahLst/>
            <a:cxnLst/>
            <a:rect l="l" t="t" r="r" b="b"/>
            <a:pathLst>
              <a:path w="633729" h="457200">
                <a:moveTo>
                  <a:pt x="0" y="457200"/>
                </a:moveTo>
                <a:lnTo>
                  <a:pt x="633412" y="457200"/>
                </a:lnTo>
                <a:lnTo>
                  <a:pt x="633412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18609" y="5666740"/>
            <a:ext cx="54864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CPU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73525" y="6096000"/>
            <a:ext cx="633730" cy="457200"/>
          </a:xfrm>
          <a:custGeom>
            <a:avLst/>
            <a:gdLst/>
            <a:ahLst/>
            <a:cxnLst/>
            <a:rect l="l" t="t" r="r" b="b"/>
            <a:pathLst>
              <a:path w="633729" h="457200">
                <a:moveTo>
                  <a:pt x="0" y="457200"/>
                </a:moveTo>
                <a:lnTo>
                  <a:pt x="633412" y="457200"/>
                </a:lnTo>
                <a:lnTo>
                  <a:pt x="633412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121658" y="6220866"/>
            <a:ext cx="54864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CPU</a:t>
            </a:r>
            <a:r>
              <a:rPr sz="1400" b="1" spc="-1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13223" y="4664075"/>
            <a:ext cx="3526154" cy="1905"/>
          </a:xfrm>
          <a:custGeom>
            <a:avLst/>
            <a:gdLst/>
            <a:ahLst/>
            <a:cxnLst/>
            <a:rect l="l" t="t" r="r" b="b"/>
            <a:pathLst>
              <a:path w="3526154" h="1904">
                <a:moveTo>
                  <a:pt x="0" y="0"/>
                </a:moveTo>
                <a:lnTo>
                  <a:pt x="3525901" y="15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30823" y="4086225"/>
            <a:ext cx="1905" cy="2243455"/>
          </a:xfrm>
          <a:custGeom>
            <a:avLst/>
            <a:gdLst/>
            <a:ahLst/>
            <a:cxnLst/>
            <a:rect l="l" t="t" r="r" b="b"/>
            <a:pathLst>
              <a:path w="1904" h="2243454">
                <a:moveTo>
                  <a:pt x="0" y="0"/>
                </a:moveTo>
                <a:lnTo>
                  <a:pt x="1650" y="224313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08525" y="6329362"/>
            <a:ext cx="4016375" cy="1905"/>
          </a:xfrm>
          <a:custGeom>
            <a:avLst/>
            <a:gdLst/>
            <a:ahLst/>
            <a:cxnLst/>
            <a:rect l="l" t="t" r="r" b="b"/>
            <a:pathLst>
              <a:path w="4016375" h="1904">
                <a:moveTo>
                  <a:pt x="0" y="0"/>
                </a:moveTo>
                <a:lnTo>
                  <a:pt x="4016375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19573" y="5208523"/>
            <a:ext cx="3688079" cy="1905"/>
          </a:xfrm>
          <a:custGeom>
            <a:avLst/>
            <a:gdLst/>
            <a:ahLst/>
            <a:cxnLst/>
            <a:rect l="l" t="t" r="r" b="b"/>
            <a:pathLst>
              <a:path w="3688079" h="1904">
                <a:moveTo>
                  <a:pt x="0" y="0"/>
                </a:moveTo>
                <a:lnTo>
                  <a:pt x="3687826" y="16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18050" y="5764212"/>
            <a:ext cx="3835400" cy="1905"/>
          </a:xfrm>
          <a:custGeom>
            <a:avLst/>
            <a:gdLst/>
            <a:ahLst/>
            <a:cxnLst/>
            <a:rect l="l" t="t" r="r" b="b"/>
            <a:pathLst>
              <a:path w="3835400" h="1904">
                <a:moveTo>
                  <a:pt x="0" y="0"/>
                </a:moveTo>
                <a:lnTo>
                  <a:pt x="3835400" y="1587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67350" y="4089400"/>
            <a:ext cx="1905" cy="1119505"/>
          </a:xfrm>
          <a:custGeom>
            <a:avLst/>
            <a:gdLst/>
            <a:ahLst/>
            <a:cxnLst/>
            <a:rect l="l" t="t" r="r" b="b"/>
            <a:pathLst>
              <a:path w="1904" h="1119504">
                <a:moveTo>
                  <a:pt x="0" y="0"/>
                </a:moveTo>
                <a:lnTo>
                  <a:pt x="1524" y="11191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48325" y="4086225"/>
            <a:ext cx="1905" cy="1657350"/>
          </a:xfrm>
          <a:custGeom>
            <a:avLst/>
            <a:gdLst/>
            <a:ahLst/>
            <a:cxnLst/>
            <a:rect l="l" t="t" r="r" b="b"/>
            <a:pathLst>
              <a:path w="1904" h="1657350">
                <a:moveTo>
                  <a:pt x="0" y="0"/>
                </a:moveTo>
                <a:lnTo>
                  <a:pt x="1524" y="16573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56273" y="4086225"/>
            <a:ext cx="1905" cy="567055"/>
          </a:xfrm>
          <a:custGeom>
            <a:avLst/>
            <a:gdLst/>
            <a:ahLst/>
            <a:cxnLst/>
            <a:rect l="l" t="t" r="r" b="b"/>
            <a:pathLst>
              <a:path w="1904" h="567054">
                <a:moveTo>
                  <a:pt x="0" y="0"/>
                </a:moveTo>
                <a:lnTo>
                  <a:pt x="1650" y="56667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11898" y="4092575"/>
            <a:ext cx="1905" cy="2227580"/>
          </a:xfrm>
          <a:custGeom>
            <a:avLst/>
            <a:gdLst/>
            <a:ahLst/>
            <a:cxnLst/>
            <a:rect l="l" t="t" r="r" b="b"/>
            <a:pathLst>
              <a:path w="1904" h="2227579">
                <a:moveTo>
                  <a:pt x="0" y="0"/>
                </a:moveTo>
                <a:lnTo>
                  <a:pt x="1650" y="2227262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37248" y="4092575"/>
            <a:ext cx="1905" cy="1106805"/>
          </a:xfrm>
          <a:custGeom>
            <a:avLst/>
            <a:gdLst/>
            <a:ahLst/>
            <a:cxnLst/>
            <a:rect l="l" t="t" r="r" b="b"/>
            <a:pathLst>
              <a:path w="1904" h="1106804">
                <a:moveTo>
                  <a:pt x="0" y="0"/>
                </a:moveTo>
                <a:lnTo>
                  <a:pt x="1650" y="110642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62748" y="4092575"/>
            <a:ext cx="1905" cy="551180"/>
          </a:xfrm>
          <a:custGeom>
            <a:avLst/>
            <a:gdLst/>
            <a:ahLst/>
            <a:cxnLst/>
            <a:rect l="l" t="t" r="r" b="b"/>
            <a:pathLst>
              <a:path w="1904" h="551179">
                <a:moveTo>
                  <a:pt x="0" y="0"/>
                </a:moveTo>
                <a:lnTo>
                  <a:pt x="1650" y="550799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67573" y="4092575"/>
            <a:ext cx="1905" cy="2227580"/>
          </a:xfrm>
          <a:custGeom>
            <a:avLst/>
            <a:gdLst/>
            <a:ahLst/>
            <a:cxnLst/>
            <a:rect l="l" t="t" r="r" b="b"/>
            <a:pathLst>
              <a:path w="1904" h="2227579">
                <a:moveTo>
                  <a:pt x="0" y="0"/>
                </a:moveTo>
                <a:lnTo>
                  <a:pt x="1650" y="2227262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31023" y="4097273"/>
            <a:ext cx="1905" cy="1092200"/>
          </a:xfrm>
          <a:custGeom>
            <a:avLst/>
            <a:gdLst/>
            <a:ahLst/>
            <a:cxnLst/>
            <a:rect l="l" t="t" r="r" b="b"/>
            <a:pathLst>
              <a:path w="1904" h="1092200">
                <a:moveTo>
                  <a:pt x="0" y="0"/>
                </a:moveTo>
                <a:lnTo>
                  <a:pt x="1650" y="109220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231123" y="4089400"/>
            <a:ext cx="1905" cy="582930"/>
          </a:xfrm>
          <a:custGeom>
            <a:avLst/>
            <a:gdLst/>
            <a:ahLst/>
            <a:cxnLst/>
            <a:rect l="l" t="t" r="r" b="b"/>
            <a:pathLst>
              <a:path w="1904" h="582929">
                <a:moveTo>
                  <a:pt x="0" y="0"/>
                </a:moveTo>
                <a:lnTo>
                  <a:pt x="1650" y="582549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86698" y="4092575"/>
            <a:ext cx="1905" cy="1135380"/>
          </a:xfrm>
          <a:custGeom>
            <a:avLst/>
            <a:gdLst/>
            <a:ahLst/>
            <a:cxnLst/>
            <a:rect l="l" t="t" r="r" b="b"/>
            <a:pathLst>
              <a:path w="1904" h="1135379">
                <a:moveTo>
                  <a:pt x="0" y="0"/>
                </a:moveTo>
                <a:lnTo>
                  <a:pt x="1650" y="1134999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54973" y="4097273"/>
            <a:ext cx="1905" cy="1689735"/>
          </a:xfrm>
          <a:custGeom>
            <a:avLst/>
            <a:gdLst/>
            <a:ahLst/>
            <a:cxnLst/>
            <a:rect l="l" t="t" r="r" b="b"/>
            <a:pathLst>
              <a:path w="1904" h="1689735">
                <a:moveTo>
                  <a:pt x="0" y="0"/>
                </a:moveTo>
                <a:lnTo>
                  <a:pt x="1650" y="168916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31140" y="1492757"/>
            <a:ext cx="8683625" cy="1991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>
              <a:lnSpc>
                <a:spcPts val="2380"/>
              </a:lnSpc>
            </a:pP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5" dirty="0">
                <a:latin typeface="Calibri"/>
                <a:cs typeface="Calibri"/>
              </a:rPr>
              <a:t>module and each </a:t>
            </a:r>
            <a:r>
              <a:rPr sz="2200" dirty="0">
                <a:latin typeface="Calibri"/>
                <a:cs typeface="Calibri"/>
              </a:rPr>
              <a:t>CPU </a:t>
            </a:r>
            <a:r>
              <a:rPr sz="2200" spc="-5" dirty="0">
                <a:latin typeface="Calibri"/>
                <a:cs typeface="Calibri"/>
              </a:rPr>
              <a:t>which is </a:t>
            </a:r>
            <a:r>
              <a:rPr sz="2200" spc="-10" dirty="0">
                <a:latin typeface="Calibri"/>
                <a:cs typeface="Calibri"/>
              </a:rPr>
              <a:t>shown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figure </a:t>
            </a:r>
            <a:r>
              <a:rPr sz="2200" spc="-5" dirty="0">
                <a:latin typeface="Calibri"/>
                <a:cs typeface="Calibri"/>
              </a:rPr>
              <a:t>with 4 </a:t>
            </a:r>
            <a:r>
              <a:rPr sz="2200" spc="-25" dirty="0">
                <a:latin typeface="Calibri"/>
                <a:cs typeface="Calibri"/>
              </a:rPr>
              <a:t>CPU’s </a:t>
            </a:r>
            <a:r>
              <a:rPr sz="2200" spc="-10" dirty="0">
                <a:latin typeface="Calibri"/>
                <a:cs typeface="Calibri"/>
              </a:rPr>
              <a:t>and  </a:t>
            </a:r>
            <a:r>
              <a:rPr sz="2200" spc="-5" dirty="0">
                <a:latin typeface="Calibri"/>
                <a:cs typeface="Calibri"/>
              </a:rPr>
              <a:t>4 Memory Modules(MM’S) as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Each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bus is </a:t>
            </a:r>
            <a:r>
              <a:rPr sz="2200" spc="-15" dirty="0">
                <a:latin typeface="Calibri"/>
                <a:cs typeface="Calibri"/>
              </a:rPr>
              <a:t>connected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each memory</a:t>
            </a:r>
            <a:r>
              <a:rPr sz="2200" spc="1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module.</a:t>
            </a:r>
            <a:endParaRPr sz="2200">
              <a:latin typeface="Calibri"/>
              <a:cs typeface="Calibri"/>
            </a:endParaRPr>
          </a:p>
          <a:p>
            <a:pPr marL="355600" marR="12065" indent="-342900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processor bus consists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address,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20" dirty="0">
                <a:latin typeface="Calibri"/>
                <a:cs typeface="Calibri"/>
              </a:rPr>
              <a:t>control </a:t>
            </a:r>
            <a:r>
              <a:rPr sz="2200" spc="-5" dirty="0">
                <a:latin typeface="Calibri"/>
                <a:cs typeface="Calibri"/>
              </a:rPr>
              <a:t>lines </a:t>
            </a:r>
            <a:r>
              <a:rPr sz="2200" spc="-15" dirty="0">
                <a:latin typeface="Calibri"/>
                <a:cs typeface="Calibri"/>
              </a:rPr>
              <a:t>required </a:t>
            </a:r>
            <a:r>
              <a:rPr sz="2200" spc="-35" dirty="0">
                <a:latin typeface="Calibri"/>
                <a:cs typeface="Calibri"/>
              </a:rPr>
              <a:t>to  </a:t>
            </a:r>
            <a:r>
              <a:rPr sz="2200" spc="-15" dirty="0">
                <a:latin typeface="Calibri"/>
                <a:cs typeface="Calibri"/>
              </a:rPr>
              <a:t>communicate </a:t>
            </a:r>
            <a:r>
              <a:rPr sz="2200" spc="-5" dirty="0">
                <a:latin typeface="Calibri"/>
                <a:cs typeface="Calibri"/>
              </a:rPr>
              <a:t>with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memory.</a:t>
            </a:r>
            <a:endParaRPr sz="2200">
              <a:latin typeface="Calibri"/>
              <a:cs typeface="Calibri"/>
            </a:endParaRPr>
          </a:p>
          <a:p>
            <a:pPr marR="1178560" algn="r">
              <a:lnSpc>
                <a:spcPct val="100000"/>
              </a:lnSpc>
              <a:spcBef>
                <a:spcPts val="969"/>
              </a:spcBef>
            </a:pPr>
            <a:r>
              <a:rPr sz="1400" b="1" dirty="0">
                <a:latin typeface="Arial"/>
                <a:cs typeface="Arial"/>
              </a:rPr>
              <a:t>Memory</a:t>
            </a:r>
            <a:r>
              <a:rPr sz="1400" b="1" spc="-1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Modules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37123" y="5178425"/>
            <a:ext cx="63500" cy="59055"/>
          </a:xfrm>
          <a:custGeom>
            <a:avLst/>
            <a:gdLst/>
            <a:ahLst/>
            <a:cxnLst/>
            <a:rect l="l" t="t" r="r" b="b"/>
            <a:pathLst>
              <a:path w="63500" h="59054">
                <a:moveTo>
                  <a:pt x="31750" y="0"/>
                </a:moveTo>
                <a:lnTo>
                  <a:pt x="19395" y="2315"/>
                </a:lnTo>
                <a:lnTo>
                  <a:pt x="9302" y="8620"/>
                </a:lnTo>
                <a:lnTo>
                  <a:pt x="2496" y="17948"/>
                </a:lnTo>
                <a:lnTo>
                  <a:pt x="0" y="29337"/>
                </a:lnTo>
                <a:lnTo>
                  <a:pt x="2496" y="40798"/>
                </a:lnTo>
                <a:lnTo>
                  <a:pt x="9302" y="50164"/>
                </a:lnTo>
                <a:lnTo>
                  <a:pt x="19395" y="56483"/>
                </a:lnTo>
                <a:lnTo>
                  <a:pt x="31750" y="58800"/>
                </a:lnTo>
                <a:lnTo>
                  <a:pt x="44158" y="56483"/>
                </a:lnTo>
                <a:lnTo>
                  <a:pt x="54244" y="50165"/>
                </a:lnTo>
                <a:lnTo>
                  <a:pt x="61021" y="40798"/>
                </a:lnTo>
                <a:lnTo>
                  <a:pt x="63500" y="29337"/>
                </a:lnTo>
                <a:lnTo>
                  <a:pt x="61021" y="17948"/>
                </a:lnTo>
                <a:lnTo>
                  <a:pt x="54244" y="8620"/>
                </a:lnTo>
                <a:lnTo>
                  <a:pt x="44158" y="2315"/>
                </a:lnTo>
                <a:lnTo>
                  <a:pt x="31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437123" y="5178425"/>
            <a:ext cx="63500" cy="59055"/>
          </a:xfrm>
          <a:custGeom>
            <a:avLst/>
            <a:gdLst/>
            <a:ahLst/>
            <a:cxnLst/>
            <a:rect l="l" t="t" r="r" b="b"/>
            <a:pathLst>
              <a:path w="63500" h="59054">
                <a:moveTo>
                  <a:pt x="0" y="29337"/>
                </a:moveTo>
                <a:lnTo>
                  <a:pt x="2496" y="17948"/>
                </a:lnTo>
                <a:lnTo>
                  <a:pt x="9302" y="8620"/>
                </a:lnTo>
                <a:lnTo>
                  <a:pt x="19395" y="2315"/>
                </a:lnTo>
                <a:lnTo>
                  <a:pt x="31750" y="0"/>
                </a:lnTo>
                <a:lnTo>
                  <a:pt x="44158" y="2315"/>
                </a:lnTo>
                <a:lnTo>
                  <a:pt x="54244" y="8620"/>
                </a:lnTo>
                <a:lnTo>
                  <a:pt x="61021" y="17948"/>
                </a:lnTo>
                <a:lnTo>
                  <a:pt x="63500" y="29337"/>
                </a:lnTo>
                <a:lnTo>
                  <a:pt x="61021" y="40798"/>
                </a:lnTo>
                <a:lnTo>
                  <a:pt x="54244" y="50165"/>
                </a:lnTo>
                <a:lnTo>
                  <a:pt x="44158" y="56483"/>
                </a:lnTo>
                <a:lnTo>
                  <a:pt x="31750" y="58800"/>
                </a:lnTo>
                <a:lnTo>
                  <a:pt x="19395" y="56483"/>
                </a:lnTo>
                <a:lnTo>
                  <a:pt x="9302" y="50164"/>
                </a:lnTo>
                <a:lnTo>
                  <a:pt x="2496" y="40798"/>
                </a:lnTo>
                <a:lnTo>
                  <a:pt x="0" y="2933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94375" y="6294437"/>
            <a:ext cx="63500" cy="60325"/>
          </a:xfrm>
          <a:custGeom>
            <a:avLst/>
            <a:gdLst/>
            <a:ahLst/>
            <a:cxnLst/>
            <a:rect l="l" t="t" r="r" b="b"/>
            <a:pathLst>
              <a:path w="63500" h="60325">
                <a:moveTo>
                  <a:pt x="31750" y="0"/>
                </a:moveTo>
                <a:lnTo>
                  <a:pt x="19395" y="2369"/>
                </a:lnTo>
                <a:lnTo>
                  <a:pt x="9302" y="8832"/>
                </a:lnTo>
                <a:lnTo>
                  <a:pt x="2496" y="18420"/>
                </a:lnTo>
                <a:lnTo>
                  <a:pt x="0" y="30162"/>
                </a:lnTo>
                <a:lnTo>
                  <a:pt x="2496" y="41904"/>
                </a:lnTo>
                <a:lnTo>
                  <a:pt x="9302" y="51492"/>
                </a:lnTo>
                <a:lnTo>
                  <a:pt x="19395" y="57955"/>
                </a:lnTo>
                <a:lnTo>
                  <a:pt x="31750" y="60325"/>
                </a:lnTo>
                <a:lnTo>
                  <a:pt x="44104" y="57955"/>
                </a:lnTo>
                <a:lnTo>
                  <a:pt x="54197" y="51492"/>
                </a:lnTo>
                <a:lnTo>
                  <a:pt x="61003" y="41904"/>
                </a:lnTo>
                <a:lnTo>
                  <a:pt x="63500" y="30162"/>
                </a:lnTo>
                <a:lnTo>
                  <a:pt x="61003" y="18420"/>
                </a:lnTo>
                <a:lnTo>
                  <a:pt x="54197" y="8832"/>
                </a:lnTo>
                <a:lnTo>
                  <a:pt x="44104" y="2369"/>
                </a:lnTo>
                <a:lnTo>
                  <a:pt x="31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794375" y="6294437"/>
            <a:ext cx="63500" cy="60325"/>
          </a:xfrm>
          <a:custGeom>
            <a:avLst/>
            <a:gdLst/>
            <a:ahLst/>
            <a:cxnLst/>
            <a:rect l="l" t="t" r="r" b="b"/>
            <a:pathLst>
              <a:path w="63500" h="60325">
                <a:moveTo>
                  <a:pt x="0" y="30162"/>
                </a:moveTo>
                <a:lnTo>
                  <a:pt x="2496" y="18420"/>
                </a:lnTo>
                <a:lnTo>
                  <a:pt x="9302" y="8832"/>
                </a:lnTo>
                <a:lnTo>
                  <a:pt x="19395" y="2369"/>
                </a:lnTo>
                <a:lnTo>
                  <a:pt x="31750" y="0"/>
                </a:lnTo>
                <a:lnTo>
                  <a:pt x="44104" y="2369"/>
                </a:lnTo>
                <a:lnTo>
                  <a:pt x="54197" y="8832"/>
                </a:lnTo>
                <a:lnTo>
                  <a:pt x="61003" y="18420"/>
                </a:lnTo>
                <a:lnTo>
                  <a:pt x="63500" y="30162"/>
                </a:lnTo>
                <a:lnTo>
                  <a:pt x="61003" y="41904"/>
                </a:lnTo>
                <a:lnTo>
                  <a:pt x="54197" y="51492"/>
                </a:lnTo>
                <a:lnTo>
                  <a:pt x="44104" y="57955"/>
                </a:lnTo>
                <a:lnTo>
                  <a:pt x="31750" y="60325"/>
                </a:lnTo>
                <a:lnTo>
                  <a:pt x="19395" y="57955"/>
                </a:lnTo>
                <a:lnTo>
                  <a:pt x="9302" y="51492"/>
                </a:lnTo>
                <a:lnTo>
                  <a:pt x="2496" y="41904"/>
                </a:lnTo>
                <a:lnTo>
                  <a:pt x="0" y="301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394450" y="5175250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32512" y="0"/>
                </a:moveTo>
                <a:lnTo>
                  <a:pt x="19877" y="2315"/>
                </a:lnTo>
                <a:lnTo>
                  <a:pt x="9540" y="8620"/>
                </a:lnTo>
                <a:lnTo>
                  <a:pt x="2561" y="17948"/>
                </a:lnTo>
                <a:lnTo>
                  <a:pt x="0" y="29337"/>
                </a:lnTo>
                <a:lnTo>
                  <a:pt x="2561" y="40798"/>
                </a:lnTo>
                <a:lnTo>
                  <a:pt x="9540" y="50164"/>
                </a:lnTo>
                <a:lnTo>
                  <a:pt x="19877" y="56483"/>
                </a:lnTo>
                <a:lnTo>
                  <a:pt x="32512" y="58800"/>
                </a:lnTo>
                <a:lnTo>
                  <a:pt x="45219" y="56483"/>
                </a:lnTo>
                <a:lnTo>
                  <a:pt x="55594" y="50165"/>
                </a:lnTo>
                <a:lnTo>
                  <a:pt x="62587" y="40798"/>
                </a:lnTo>
                <a:lnTo>
                  <a:pt x="65150" y="29337"/>
                </a:lnTo>
                <a:lnTo>
                  <a:pt x="62587" y="17948"/>
                </a:lnTo>
                <a:lnTo>
                  <a:pt x="55594" y="8620"/>
                </a:lnTo>
                <a:lnTo>
                  <a:pt x="45219" y="2315"/>
                </a:lnTo>
                <a:lnTo>
                  <a:pt x="3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94450" y="5175250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0" y="29337"/>
                </a:moveTo>
                <a:lnTo>
                  <a:pt x="2561" y="17948"/>
                </a:lnTo>
                <a:lnTo>
                  <a:pt x="9540" y="8620"/>
                </a:lnTo>
                <a:lnTo>
                  <a:pt x="19877" y="2315"/>
                </a:lnTo>
                <a:lnTo>
                  <a:pt x="32512" y="0"/>
                </a:lnTo>
                <a:lnTo>
                  <a:pt x="45219" y="2315"/>
                </a:lnTo>
                <a:lnTo>
                  <a:pt x="55594" y="8620"/>
                </a:lnTo>
                <a:lnTo>
                  <a:pt x="62587" y="17948"/>
                </a:lnTo>
                <a:lnTo>
                  <a:pt x="65150" y="29337"/>
                </a:lnTo>
                <a:lnTo>
                  <a:pt x="62587" y="40798"/>
                </a:lnTo>
                <a:lnTo>
                  <a:pt x="55594" y="50165"/>
                </a:lnTo>
                <a:lnTo>
                  <a:pt x="45219" y="56483"/>
                </a:lnTo>
                <a:lnTo>
                  <a:pt x="32512" y="58800"/>
                </a:lnTo>
                <a:lnTo>
                  <a:pt x="19877" y="56483"/>
                </a:lnTo>
                <a:lnTo>
                  <a:pt x="9540" y="50164"/>
                </a:lnTo>
                <a:lnTo>
                  <a:pt x="2561" y="40798"/>
                </a:lnTo>
                <a:lnTo>
                  <a:pt x="0" y="2933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573773" y="5726112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32639" y="0"/>
                </a:moveTo>
                <a:lnTo>
                  <a:pt x="19931" y="2307"/>
                </a:lnTo>
                <a:lnTo>
                  <a:pt x="9556" y="8601"/>
                </a:lnTo>
                <a:lnTo>
                  <a:pt x="2563" y="17937"/>
                </a:lnTo>
                <a:lnTo>
                  <a:pt x="0" y="29375"/>
                </a:lnTo>
                <a:lnTo>
                  <a:pt x="2563" y="40804"/>
                </a:lnTo>
                <a:lnTo>
                  <a:pt x="9556" y="50138"/>
                </a:lnTo>
                <a:lnTo>
                  <a:pt x="19931" y="56430"/>
                </a:lnTo>
                <a:lnTo>
                  <a:pt x="32639" y="58737"/>
                </a:lnTo>
                <a:lnTo>
                  <a:pt x="45273" y="56430"/>
                </a:lnTo>
                <a:lnTo>
                  <a:pt x="55610" y="50138"/>
                </a:lnTo>
                <a:lnTo>
                  <a:pt x="62589" y="40804"/>
                </a:lnTo>
                <a:lnTo>
                  <a:pt x="65150" y="29375"/>
                </a:lnTo>
                <a:lnTo>
                  <a:pt x="62589" y="17937"/>
                </a:lnTo>
                <a:lnTo>
                  <a:pt x="55610" y="8601"/>
                </a:lnTo>
                <a:lnTo>
                  <a:pt x="45273" y="2307"/>
                </a:lnTo>
                <a:lnTo>
                  <a:pt x="32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573773" y="5726112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0" y="29375"/>
                </a:moveTo>
                <a:lnTo>
                  <a:pt x="2563" y="17937"/>
                </a:lnTo>
                <a:lnTo>
                  <a:pt x="9556" y="8601"/>
                </a:lnTo>
                <a:lnTo>
                  <a:pt x="19931" y="2307"/>
                </a:lnTo>
                <a:lnTo>
                  <a:pt x="32639" y="0"/>
                </a:lnTo>
                <a:lnTo>
                  <a:pt x="45273" y="2307"/>
                </a:lnTo>
                <a:lnTo>
                  <a:pt x="55610" y="8601"/>
                </a:lnTo>
                <a:lnTo>
                  <a:pt x="62589" y="17937"/>
                </a:lnTo>
                <a:lnTo>
                  <a:pt x="65150" y="29375"/>
                </a:lnTo>
                <a:lnTo>
                  <a:pt x="62589" y="40804"/>
                </a:lnTo>
                <a:lnTo>
                  <a:pt x="55610" y="50138"/>
                </a:lnTo>
                <a:lnTo>
                  <a:pt x="45273" y="56430"/>
                </a:lnTo>
                <a:lnTo>
                  <a:pt x="32639" y="58737"/>
                </a:lnTo>
                <a:lnTo>
                  <a:pt x="19931" y="56430"/>
                </a:lnTo>
                <a:lnTo>
                  <a:pt x="9556" y="50138"/>
                </a:lnTo>
                <a:lnTo>
                  <a:pt x="2563" y="40804"/>
                </a:lnTo>
                <a:lnTo>
                  <a:pt x="0" y="2937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83323" y="6294437"/>
            <a:ext cx="63500" cy="59055"/>
          </a:xfrm>
          <a:custGeom>
            <a:avLst/>
            <a:gdLst/>
            <a:ahLst/>
            <a:cxnLst/>
            <a:rect l="l" t="t" r="r" b="b"/>
            <a:pathLst>
              <a:path w="63500" h="59054">
                <a:moveTo>
                  <a:pt x="31750" y="0"/>
                </a:moveTo>
                <a:lnTo>
                  <a:pt x="19395" y="2307"/>
                </a:lnTo>
                <a:lnTo>
                  <a:pt x="9302" y="8601"/>
                </a:lnTo>
                <a:lnTo>
                  <a:pt x="2496" y="17937"/>
                </a:lnTo>
                <a:lnTo>
                  <a:pt x="0" y="29375"/>
                </a:lnTo>
                <a:lnTo>
                  <a:pt x="2496" y="40804"/>
                </a:lnTo>
                <a:lnTo>
                  <a:pt x="9302" y="50138"/>
                </a:lnTo>
                <a:lnTo>
                  <a:pt x="19395" y="56430"/>
                </a:lnTo>
                <a:lnTo>
                  <a:pt x="31750" y="58737"/>
                </a:lnTo>
                <a:lnTo>
                  <a:pt x="44158" y="56430"/>
                </a:lnTo>
                <a:lnTo>
                  <a:pt x="54244" y="50138"/>
                </a:lnTo>
                <a:lnTo>
                  <a:pt x="61021" y="40804"/>
                </a:lnTo>
                <a:lnTo>
                  <a:pt x="63500" y="29375"/>
                </a:lnTo>
                <a:lnTo>
                  <a:pt x="61021" y="17937"/>
                </a:lnTo>
                <a:lnTo>
                  <a:pt x="54244" y="8601"/>
                </a:lnTo>
                <a:lnTo>
                  <a:pt x="44158" y="2307"/>
                </a:lnTo>
                <a:lnTo>
                  <a:pt x="31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783323" y="6294437"/>
            <a:ext cx="63500" cy="59055"/>
          </a:xfrm>
          <a:custGeom>
            <a:avLst/>
            <a:gdLst/>
            <a:ahLst/>
            <a:cxnLst/>
            <a:rect l="l" t="t" r="r" b="b"/>
            <a:pathLst>
              <a:path w="63500" h="59054">
                <a:moveTo>
                  <a:pt x="0" y="29375"/>
                </a:moveTo>
                <a:lnTo>
                  <a:pt x="2496" y="17937"/>
                </a:lnTo>
                <a:lnTo>
                  <a:pt x="9302" y="8601"/>
                </a:lnTo>
                <a:lnTo>
                  <a:pt x="19395" y="2307"/>
                </a:lnTo>
                <a:lnTo>
                  <a:pt x="31750" y="0"/>
                </a:lnTo>
                <a:lnTo>
                  <a:pt x="44158" y="2307"/>
                </a:lnTo>
                <a:lnTo>
                  <a:pt x="54244" y="8601"/>
                </a:lnTo>
                <a:lnTo>
                  <a:pt x="61021" y="17937"/>
                </a:lnTo>
                <a:lnTo>
                  <a:pt x="63500" y="29375"/>
                </a:lnTo>
                <a:lnTo>
                  <a:pt x="61021" y="40804"/>
                </a:lnTo>
                <a:lnTo>
                  <a:pt x="54244" y="50138"/>
                </a:lnTo>
                <a:lnTo>
                  <a:pt x="44158" y="56430"/>
                </a:lnTo>
                <a:lnTo>
                  <a:pt x="31750" y="58737"/>
                </a:lnTo>
                <a:lnTo>
                  <a:pt x="19395" y="56430"/>
                </a:lnTo>
                <a:lnTo>
                  <a:pt x="9302" y="50138"/>
                </a:lnTo>
                <a:lnTo>
                  <a:pt x="2496" y="40804"/>
                </a:lnTo>
                <a:lnTo>
                  <a:pt x="0" y="2937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386573" y="5175250"/>
            <a:ext cx="63500" cy="59055"/>
          </a:xfrm>
          <a:custGeom>
            <a:avLst/>
            <a:gdLst/>
            <a:ahLst/>
            <a:cxnLst/>
            <a:rect l="l" t="t" r="r" b="b"/>
            <a:pathLst>
              <a:path w="63500" h="59054">
                <a:moveTo>
                  <a:pt x="31750" y="0"/>
                </a:moveTo>
                <a:lnTo>
                  <a:pt x="19395" y="2315"/>
                </a:lnTo>
                <a:lnTo>
                  <a:pt x="9302" y="8620"/>
                </a:lnTo>
                <a:lnTo>
                  <a:pt x="2496" y="17948"/>
                </a:lnTo>
                <a:lnTo>
                  <a:pt x="0" y="29337"/>
                </a:lnTo>
                <a:lnTo>
                  <a:pt x="2496" y="40798"/>
                </a:lnTo>
                <a:lnTo>
                  <a:pt x="9302" y="50164"/>
                </a:lnTo>
                <a:lnTo>
                  <a:pt x="19395" y="56483"/>
                </a:lnTo>
                <a:lnTo>
                  <a:pt x="31750" y="58800"/>
                </a:lnTo>
                <a:lnTo>
                  <a:pt x="44158" y="56483"/>
                </a:lnTo>
                <a:lnTo>
                  <a:pt x="54244" y="50165"/>
                </a:lnTo>
                <a:lnTo>
                  <a:pt x="61021" y="40798"/>
                </a:lnTo>
                <a:lnTo>
                  <a:pt x="63500" y="29337"/>
                </a:lnTo>
                <a:lnTo>
                  <a:pt x="61021" y="17948"/>
                </a:lnTo>
                <a:lnTo>
                  <a:pt x="54244" y="8620"/>
                </a:lnTo>
                <a:lnTo>
                  <a:pt x="44158" y="2315"/>
                </a:lnTo>
                <a:lnTo>
                  <a:pt x="31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86573" y="5175250"/>
            <a:ext cx="63500" cy="59055"/>
          </a:xfrm>
          <a:custGeom>
            <a:avLst/>
            <a:gdLst/>
            <a:ahLst/>
            <a:cxnLst/>
            <a:rect l="l" t="t" r="r" b="b"/>
            <a:pathLst>
              <a:path w="63500" h="59054">
                <a:moveTo>
                  <a:pt x="0" y="29337"/>
                </a:moveTo>
                <a:lnTo>
                  <a:pt x="2496" y="17948"/>
                </a:lnTo>
                <a:lnTo>
                  <a:pt x="9302" y="8620"/>
                </a:lnTo>
                <a:lnTo>
                  <a:pt x="19395" y="2315"/>
                </a:lnTo>
                <a:lnTo>
                  <a:pt x="31750" y="0"/>
                </a:lnTo>
                <a:lnTo>
                  <a:pt x="44158" y="2315"/>
                </a:lnTo>
                <a:lnTo>
                  <a:pt x="54244" y="8620"/>
                </a:lnTo>
                <a:lnTo>
                  <a:pt x="61021" y="17948"/>
                </a:lnTo>
                <a:lnTo>
                  <a:pt x="63500" y="29337"/>
                </a:lnTo>
                <a:lnTo>
                  <a:pt x="61021" y="40798"/>
                </a:lnTo>
                <a:lnTo>
                  <a:pt x="54244" y="50165"/>
                </a:lnTo>
                <a:lnTo>
                  <a:pt x="44158" y="56483"/>
                </a:lnTo>
                <a:lnTo>
                  <a:pt x="31750" y="58800"/>
                </a:lnTo>
                <a:lnTo>
                  <a:pt x="19395" y="56483"/>
                </a:lnTo>
                <a:lnTo>
                  <a:pt x="9302" y="50164"/>
                </a:lnTo>
                <a:lnTo>
                  <a:pt x="2496" y="40798"/>
                </a:lnTo>
                <a:lnTo>
                  <a:pt x="0" y="2933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559675" y="5724525"/>
            <a:ext cx="65405" cy="60325"/>
          </a:xfrm>
          <a:custGeom>
            <a:avLst/>
            <a:gdLst/>
            <a:ahLst/>
            <a:cxnLst/>
            <a:rect l="l" t="t" r="r" b="b"/>
            <a:pathLst>
              <a:path w="65404" h="60325">
                <a:moveTo>
                  <a:pt x="32511" y="0"/>
                </a:moveTo>
                <a:lnTo>
                  <a:pt x="19877" y="2369"/>
                </a:lnTo>
                <a:lnTo>
                  <a:pt x="9540" y="8832"/>
                </a:lnTo>
                <a:lnTo>
                  <a:pt x="2561" y="18420"/>
                </a:lnTo>
                <a:lnTo>
                  <a:pt x="0" y="30162"/>
                </a:lnTo>
                <a:lnTo>
                  <a:pt x="2561" y="41904"/>
                </a:lnTo>
                <a:lnTo>
                  <a:pt x="9540" y="51492"/>
                </a:lnTo>
                <a:lnTo>
                  <a:pt x="19877" y="57955"/>
                </a:lnTo>
                <a:lnTo>
                  <a:pt x="32511" y="60325"/>
                </a:lnTo>
                <a:lnTo>
                  <a:pt x="45219" y="57955"/>
                </a:lnTo>
                <a:lnTo>
                  <a:pt x="55594" y="51492"/>
                </a:lnTo>
                <a:lnTo>
                  <a:pt x="62587" y="41904"/>
                </a:lnTo>
                <a:lnTo>
                  <a:pt x="65150" y="30162"/>
                </a:lnTo>
                <a:lnTo>
                  <a:pt x="62587" y="18420"/>
                </a:lnTo>
                <a:lnTo>
                  <a:pt x="55594" y="8832"/>
                </a:lnTo>
                <a:lnTo>
                  <a:pt x="45219" y="2369"/>
                </a:lnTo>
                <a:lnTo>
                  <a:pt x="325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59675" y="5724525"/>
            <a:ext cx="65405" cy="60325"/>
          </a:xfrm>
          <a:custGeom>
            <a:avLst/>
            <a:gdLst/>
            <a:ahLst/>
            <a:cxnLst/>
            <a:rect l="l" t="t" r="r" b="b"/>
            <a:pathLst>
              <a:path w="65404" h="60325">
                <a:moveTo>
                  <a:pt x="0" y="30162"/>
                </a:moveTo>
                <a:lnTo>
                  <a:pt x="2561" y="18420"/>
                </a:lnTo>
                <a:lnTo>
                  <a:pt x="9540" y="8832"/>
                </a:lnTo>
                <a:lnTo>
                  <a:pt x="19877" y="2369"/>
                </a:lnTo>
                <a:lnTo>
                  <a:pt x="32511" y="0"/>
                </a:lnTo>
                <a:lnTo>
                  <a:pt x="45219" y="2369"/>
                </a:lnTo>
                <a:lnTo>
                  <a:pt x="55594" y="8832"/>
                </a:lnTo>
                <a:lnTo>
                  <a:pt x="62587" y="18420"/>
                </a:lnTo>
                <a:lnTo>
                  <a:pt x="65150" y="30162"/>
                </a:lnTo>
                <a:lnTo>
                  <a:pt x="62587" y="41904"/>
                </a:lnTo>
                <a:lnTo>
                  <a:pt x="55594" y="51492"/>
                </a:lnTo>
                <a:lnTo>
                  <a:pt x="45219" y="57955"/>
                </a:lnTo>
                <a:lnTo>
                  <a:pt x="32511" y="60325"/>
                </a:lnTo>
                <a:lnTo>
                  <a:pt x="19877" y="57955"/>
                </a:lnTo>
                <a:lnTo>
                  <a:pt x="9540" y="51492"/>
                </a:lnTo>
                <a:lnTo>
                  <a:pt x="2561" y="41904"/>
                </a:lnTo>
                <a:lnTo>
                  <a:pt x="0" y="301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727950" y="6299200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32511" y="0"/>
                </a:moveTo>
                <a:lnTo>
                  <a:pt x="19877" y="2307"/>
                </a:lnTo>
                <a:lnTo>
                  <a:pt x="9540" y="8599"/>
                </a:lnTo>
                <a:lnTo>
                  <a:pt x="2561" y="17932"/>
                </a:lnTo>
                <a:lnTo>
                  <a:pt x="0" y="29362"/>
                </a:lnTo>
                <a:lnTo>
                  <a:pt x="2561" y="40799"/>
                </a:lnTo>
                <a:lnTo>
                  <a:pt x="9540" y="50136"/>
                </a:lnTo>
                <a:lnTo>
                  <a:pt x="19877" y="56430"/>
                </a:lnTo>
                <a:lnTo>
                  <a:pt x="32511" y="58737"/>
                </a:lnTo>
                <a:lnTo>
                  <a:pt x="45219" y="56430"/>
                </a:lnTo>
                <a:lnTo>
                  <a:pt x="55594" y="50136"/>
                </a:lnTo>
                <a:lnTo>
                  <a:pt x="62587" y="40799"/>
                </a:lnTo>
                <a:lnTo>
                  <a:pt x="65150" y="29362"/>
                </a:lnTo>
                <a:lnTo>
                  <a:pt x="62587" y="17932"/>
                </a:lnTo>
                <a:lnTo>
                  <a:pt x="55594" y="8599"/>
                </a:lnTo>
                <a:lnTo>
                  <a:pt x="45219" y="2307"/>
                </a:lnTo>
                <a:lnTo>
                  <a:pt x="325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27950" y="6299200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0" y="29362"/>
                </a:moveTo>
                <a:lnTo>
                  <a:pt x="2561" y="17932"/>
                </a:lnTo>
                <a:lnTo>
                  <a:pt x="9540" y="8599"/>
                </a:lnTo>
                <a:lnTo>
                  <a:pt x="19877" y="2307"/>
                </a:lnTo>
                <a:lnTo>
                  <a:pt x="32511" y="0"/>
                </a:lnTo>
                <a:lnTo>
                  <a:pt x="45219" y="2307"/>
                </a:lnTo>
                <a:lnTo>
                  <a:pt x="55594" y="8599"/>
                </a:lnTo>
                <a:lnTo>
                  <a:pt x="62587" y="17932"/>
                </a:lnTo>
                <a:lnTo>
                  <a:pt x="65150" y="29362"/>
                </a:lnTo>
                <a:lnTo>
                  <a:pt x="62587" y="40799"/>
                </a:lnTo>
                <a:lnTo>
                  <a:pt x="55594" y="50136"/>
                </a:lnTo>
                <a:lnTo>
                  <a:pt x="45219" y="56430"/>
                </a:lnTo>
                <a:lnTo>
                  <a:pt x="32511" y="58737"/>
                </a:lnTo>
                <a:lnTo>
                  <a:pt x="19877" y="56430"/>
                </a:lnTo>
                <a:lnTo>
                  <a:pt x="9540" y="50136"/>
                </a:lnTo>
                <a:lnTo>
                  <a:pt x="2561" y="40799"/>
                </a:lnTo>
                <a:lnTo>
                  <a:pt x="0" y="29362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10225" y="5726112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32512" y="0"/>
                </a:moveTo>
                <a:lnTo>
                  <a:pt x="19877" y="2307"/>
                </a:lnTo>
                <a:lnTo>
                  <a:pt x="9540" y="8601"/>
                </a:lnTo>
                <a:lnTo>
                  <a:pt x="2561" y="17937"/>
                </a:lnTo>
                <a:lnTo>
                  <a:pt x="0" y="29375"/>
                </a:lnTo>
                <a:lnTo>
                  <a:pt x="2561" y="40804"/>
                </a:lnTo>
                <a:lnTo>
                  <a:pt x="9540" y="50138"/>
                </a:lnTo>
                <a:lnTo>
                  <a:pt x="19877" y="56430"/>
                </a:lnTo>
                <a:lnTo>
                  <a:pt x="32512" y="58737"/>
                </a:lnTo>
                <a:lnTo>
                  <a:pt x="45219" y="56430"/>
                </a:lnTo>
                <a:lnTo>
                  <a:pt x="55594" y="50138"/>
                </a:lnTo>
                <a:lnTo>
                  <a:pt x="62587" y="40804"/>
                </a:lnTo>
                <a:lnTo>
                  <a:pt x="65150" y="29375"/>
                </a:lnTo>
                <a:lnTo>
                  <a:pt x="62587" y="17937"/>
                </a:lnTo>
                <a:lnTo>
                  <a:pt x="55594" y="8601"/>
                </a:lnTo>
                <a:lnTo>
                  <a:pt x="45219" y="2307"/>
                </a:lnTo>
                <a:lnTo>
                  <a:pt x="325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10225" y="5726112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0" y="29375"/>
                </a:moveTo>
                <a:lnTo>
                  <a:pt x="2561" y="17937"/>
                </a:lnTo>
                <a:lnTo>
                  <a:pt x="9540" y="8601"/>
                </a:lnTo>
                <a:lnTo>
                  <a:pt x="19877" y="2307"/>
                </a:lnTo>
                <a:lnTo>
                  <a:pt x="32512" y="0"/>
                </a:lnTo>
                <a:lnTo>
                  <a:pt x="45219" y="2307"/>
                </a:lnTo>
                <a:lnTo>
                  <a:pt x="55594" y="8601"/>
                </a:lnTo>
                <a:lnTo>
                  <a:pt x="62587" y="17937"/>
                </a:lnTo>
                <a:lnTo>
                  <a:pt x="65150" y="29375"/>
                </a:lnTo>
                <a:lnTo>
                  <a:pt x="62587" y="40804"/>
                </a:lnTo>
                <a:lnTo>
                  <a:pt x="55594" y="50138"/>
                </a:lnTo>
                <a:lnTo>
                  <a:pt x="45219" y="56430"/>
                </a:lnTo>
                <a:lnTo>
                  <a:pt x="32512" y="58737"/>
                </a:lnTo>
                <a:lnTo>
                  <a:pt x="19877" y="56430"/>
                </a:lnTo>
                <a:lnTo>
                  <a:pt x="9540" y="50138"/>
                </a:lnTo>
                <a:lnTo>
                  <a:pt x="2561" y="40804"/>
                </a:lnTo>
                <a:lnTo>
                  <a:pt x="0" y="2937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65673" y="4627498"/>
            <a:ext cx="67310" cy="60960"/>
          </a:xfrm>
          <a:custGeom>
            <a:avLst/>
            <a:gdLst/>
            <a:ahLst/>
            <a:cxnLst/>
            <a:rect l="l" t="t" r="r" b="b"/>
            <a:pathLst>
              <a:path w="67310" h="60960">
                <a:moveTo>
                  <a:pt x="33400" y="0"/>
                </a:moveTo>
                <a:lnTo>
                  <a:pt x="20413" y="2383"/>
                </a:lnTo>
                <a:lnTo>
                  <a:pt x="9794" y="8874"/>
                </a:lnTo>
                <a:lnTo>
                  <a:pt x="2629" y="18484"/>
                </a:lnTo>
                <a:lnTo>
                  <a:pt x="0" y="30225"/>
                </a:lnTo>
                <a:lnTo>
                  <a:pt x="2629" y="41967"/>
                </a:lnTo>
                <a:lnTo>
                  <a:pt x="9794" y="51577"/>
                </a:lnTo>
                <a:lnTo>
                  <a:pt x="20413" y="58068"/>
                </a:lnTo>
                <a:lnTo>
                  <a:pt x="33400" y="60451"/>
                </a:lnTo>
                <a:lnTo>
                  <a:pt x="46388" y="58068"/>
                </a:lnTo>
                <a:lnTo>
                  <a:pt x="57007" y="51577"/>
                </a:lnTo>
                <a:lnTo>
                  <a:pt x="64172" y="41967"/>
                </a:lnTo>
                <a:lnTo>
                  <a:pt x="66801" y="30225"/>
                </a:lnTo>
                <a:lnTo>
                  <a:pt x="64172" y="18484"/>
                </a:lnTo>
                <a:lnTo>
                  <a:pt x="57007" y="8874"/>
                </a:lnTo>
                <a:lnTo>
                  <a:pt x="46388" y="2383"/>
                </a:lnTo>
                <a:lnTo>
                  <a:pt x="33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65673" y="4627498"/>
            <a:ext cx="67310" cy="60960"/>
          </a:xfrm>
          <a:custGeom>
            <a:avLst/>
            <a:gdLst/>
            <a:ahLst/>
            <a:cxnLst/>
            <a:rect l="l" t="t" r="r" b="b"/>
            <a:pathLst>
              <a:path w="67310" h="60960">
                <a:moveTo>
                  <a:pt x="0" y="30225"/>
                </a:moveTo>
                <a:lnTo>
                  <a:pt x="2629" y="18484"/>
                </a:lnTo>
                <a:lnTo>
                  <a:pt x="9794" y="8874"/>
                </a:lnTo>
                <a:lnTo>
                  <a:pt x="20413" y="2383"/>
                </a:lnTo>
                <a:lnTo>
                  <a:pt x="33400" y="0"/>
                </a:lnTo>
                <a:lnTo>
                  <a:pt x="46388" y="2383"/>
                </a:lnTo>
                <a:lnTo>
                  <a:pt x="57007" y="8874"/>
                </a:lnTo>
                <a:lnTo>
                  <a:pt x="64172" y="18484"/>
                </a:lnTo>
                <a:lnTo>
                  <a:pt x="66801" y="30225"/>
                </a:lnTo>
                <a:lnTo>
                  <a:pt x="64172" y="41967"/>
                </a:lnTo>
                <a:lnTo>
                  <a:pt x="57007" y="51577"/>
                </a:lnTo>
                <a:lnTo>
                  <a:pt x="46388" y="58068"/>
                </a:lnTo>
                <a:lnTo>
                  <a:pt x="33400" y="60451"/>
                </a:lnTo>
                <a:lnTo>
                  <a:pt x="20413" y="58068"/>
                </a:lnTo>
                <a:lnTo>
                  <a:pt x="9794" y="51577"/>
                </a:lnTo>
                <a:lnTo>
                  <a:pt x="2629" y="41967"/>
                </a:lnTo>
                <a:lnTo>
                  <a:pt x="0" y="30225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21348" y="4632325"/>
            <a:ext cx="67310" cy="59055"/>
          </a:xfrm>
          <a:custGeom>
            <a:avLst/>
            <a:gdLst/>
            <a:ahLst/>
            <a:cxnLst/>
            <a:rect l="l" t="t" r="r" b="b"/>
            <a:pathLst>
              <a:path w="67310" h="59054">
                <a:moveTo>
                  <a:pt x="33400" y="0"/>
                </a:moveTo>
                <a:lnTo>
                  <a:pt x="20413" y="2315"/>
                </a:lnTo>
                <a:lnTo>
                  <a:pt x="9794" y="8620"/>
                </a:lnTo>
                <a:lnTo>
                  <a:pt x="2629" y="17948"/>
                </a:lnTo>
                <a:lnTo>
                  <a:pt x="0" y="29337"/>
                </a:lnTo>
                <a:lnTo>
                  <a:pt x="2629" y="40778"/>
                </a:lnTo>
                <a:lnTo>
                  <a:pt x="9794" y="50101"/>
                </a:lnTo>
                <a:lnTo>
                  <a:pt x="20413" y="56376"/>
                </a:lnTo>
                <a:lnTo>
                  <a:pt x="33400" y="58674"/>
                </a:lnTo>
                <a:lnTo>
                  <a:pt x="46388" y="56376"/>
                </a:lnTo>
                <a:lnTo>
                  <a:pt x="57007" y="50101"/>
                </a:lnTo>
                <a:lnTo>
                  <a:pt x="64172" y="40778"/>
                </a:lnTo>
                <a:lnTo>
                  <a:pt x="66801" y="29337"/>
                </a:lnTo>
                <a:lnTo>
                  <a:pt x="64172" y="17948"/>
                </a:lnTo>
                <a:lnTo>
                  <a:pt x="57007" y="8620"/>
                </a:lnTo>
                <a:lnTo>
                  <a:pt x="46388" y="2315"/>
                </a:lnTo>
                <a:lnTo>
                  <a:pt x="33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221348" y="4632325"/>
            <a:ext cx="67310" cy="59055"/>
          </a:xfrm>
          <a:custGeom>
            <a:avLst/>
            <a:gdLst/>
            <a:ahLst/>
            <a:cxnLst/>
            <a:rect l="l" t="t" r="r" b="b"/>
            <a:pathLst>
              <a:path w="67310" h="59054">
                <a:moveTo>
                  <a:pt x="0" y="29337"/>
                </a:moveTo>
                <a:lnTo>
                  <a:pt x="2629" y="17948"/>
                </a:lnTo>
                <a:lnTo>
                  <a:pt x="9794" y="8620"/>
                </a:lnTo>
                <a:lnTo>
                  <a:pt x="20413" y="2315"/>
                </a:lnTo>
                <a:lnTo>
                  <a:pt x="33400" y="0"/>
                </a:lnTo>
                <a:lnTo>
                  <a:pt x="46388" y="2315"/>
                </a:lnTo>
                <a:lnTo>
                  <a:pt x="57007" y="8620"/>
                </a:lnTo>
                <a:lnTo>
                  <a:pt x="64172" y="17948"/>
                </a:lnTo>
                <a:lnTo>
                  <a:pt x="66801" y="29337"/>
                </a:lnTo>
                <a:lnTo>
                  <a:pt x="64172" y="40778"/>
                </a:lnTo>
                <a:lnTo>
                  <a:pt x="57007" y="50101"/>
                </a:lnTo>
                <a:lnTo>
                  <a:pt x="46388" y="56376"/>
                </a:lnTo>
                <a:lnTo>
                  <a:pt x="33400" y="58674"/>
                </a:lnTo>
                <a:lnTo>
                  <a:pt x="20413" y="56376"/>
                </a:lnTo>
                <a:lnTo>
                  <a:pt x="9794" y="50101"/>
                </a:lnTo>
                <a:lnTo>
                  <a:pt x="2629" y="40778"/>
                </a:lnTo>
                <a:lnTo>
                  <a:pt x="0" y="29337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229475" y="4627498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32511" y="0"/>
                </a:moveTo>
                <a:lnTo>
                  <a:pt x="19877" y="2317"/>
                </a:lnTo>
                <a:lnTo>
                  <a:pt x="9540" y="8635"/>
                </a:lnTo>
                <a:lnTo>
                  <a:pt x="2561" y="18002"/>
                </a:lnTo>
                <a:lnTo>
                  <a:pt x="0" y="29463"/>
                </a:lnTo>
                <a:lnTo>
                  <a:pt x="2561" y="40852"/>
                </a:lnTo>
                <a:lnTo>
                  <a:pt x="9540" y="50180"/>
                </a:lnTo>
                <a:lnTo>
                  <a:pt x="19877" y="56485"/>
                </a:lnTo>
                <a:lnTo>
                  <a:pt x="32511" y="58800"/>
                </a:lnTo>
                <a:lnTo>
                  <a:pt x="45219" y="56485"/>
                </a:lnTo>
                <a:lnTo>
                  <a:pt x="55594" y="50180"/>
                </a:lnTo>
                <a:lnTo>
                  <a:pt x="62587" y="40852"/>
                </a:lnTo>
                <a:lnTo>
                  <a:pt x="65150" y="29463"/>
                </a:lnTo>
                <a:lnTo>
                  <a:pt x="62587" y="18002"/>
                </a:lnTo>
                <a:lnTo>
                  <a:pt x="55594" y="8636"/>
                </a:lnTo>
                <a:lnTo>
                  <a:pt x="45219" y="2317"/>
                </a:lnTo>
                <a:lnTo>
                  <a:pt x="325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229475" y="4627498"/>
            <a:ext cx="65405" cy="59055"/>
          </a:xfrm>
          <a:custGeom>
            <a:avLst/>
            <a:gdLst/>
            <a:ahLst/>
            <a:cxnLst/>
            <a:rect l="l" t="t" r="r" b="b"/>
            <a:pathLst>
              <a:path w="65404" h="59054">
                <a:moveTo>
                  <a:pt x="0" y="29463"/>
                </a:moveTo>
                <a:lnTo>
                  <a:pt x="2561" y="18002"/>
                </a:lnTo>
                <a:lnTo>
                  <a:pt x="9540" y="8635"/>
                </a:lnTo>
                <a:lnTo>
                  <a:pt x="19877" y="2317"/>
                </a:lnTo>
                <a:lnTo>
                  <a:pt x="32511" y="0"/>
                </a:lnTo>
                <a:lnTo>
                  <a:pt x="45219" y="2317"/>
                </a:lnTo>
                <a:lnTo>
                  <a:pt x="55594" y="8636"/>
                </a:lnTo>
                <a:lnTo>
                  <a:pt x="62587" y="18002"/>
                </a:lnTo>
                <a:lnTo>
                  <a:pt x="65150" y="29463"/>
                </a:lnTo>
                <a:lnTo>
                  <a:pt x="62587" y="40852"/>
                </a:lnTo>
                <a:lnTo>
                  <a:pt x="55594" y="50180"/>
                </a:lnTo>
                <a:lnTo>
                  <a:pt x="45219" y="56485"/>
                </a:lnTo>
                <a:lnTo>
                  <a:pt x="32511" y="58800"/>
                </a:lnTo>
                <a:lnTo>
                  <a:pt x="19877" y="56485"/>
                </a:lnTo>
                <a:lnTo>
                  <a:pt x="9540" y="50180"/>
                </a:lnTo>
                <a:lnTo>
                  <a:pt x="2561" y="40852"/>
                </a:lnTo>
                <a:lnTo>
                  <a:pt x="0" y="29463"/>
                </a:lnTo>
                <a:close/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20073" y="4097273"/>
            <a:ext cx="1905" cy="2245360"/>
          </a:xfrm>
          <a:custGeom>
            <a:avLst/>
            <a:gdLst/>
            <a:ahLst/>
            <a:cxnLst/>
            <a:rect l="l" t="t" r="r" b="b"/>
            <a:pathLst>
              <a:path w="1904" h="2245360">
                <a:moveTo>
                  <a:pt x="0" y="0"/>
                </a:moveTo>
                <a:lnTo>
                  <a:pt x="1650" y="2244788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96123" y="4097273"/>
            <a:ext cx="1905" cy="1670685"/>
          </a:xfrm>
          <a:custGeom>
            <a:avLst/>
            <a:gdLst/>
            <a:ahLst/>
            <a:cxnLst/>
            <a:rect l="l" t="t" r="r" b="b"/>
            <a:pathLst>
              <a:path w="1904" h="1670685">
                <a:moveTo>
                  <a:pt x="0" y="0"/>
                </a:moveTo>
                <a:lnTo>
                  <a:pt x="1650" y="1670113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607175" y="4089400"/>
            <a:ext cx="1905" cy="1670050"/>
          </a:xfrm>
          <a:custGeom>
            <a:avLst/>
            <a:gdLst/>
            <a:ahLst/>
            <a:cxnLst/>
            <a:rect l="l" t="t" r="r" b="b"/>
            <a:pathLst>
              <a:path w="1904" h="1670050">
                <a:moveTo>
                  <a:pt x="0" y="0"/>
                </a:moveTo>
                <a:lnTo>
                  <a:pt x="1524" y="1670050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97423" y="4092575"/>
            <a:ext cx="1905" cy="567055"/>
          </a:xfrm>
          <a:custGeom>
            <a:avLst/>
            <a:gdLst/>
            <a:ahLst/>
            <a:cxnLst/>
            <a:rect l="l" t="t" r="r" b="b"/>
            <a:pathLst>
              <a:path w="1904" h="567054">
                <a:moveTo>
                  <a:pt x="0" y="0"/>
                </a:moveTo>
                <a:lnTo>
                  <a:pt x="1650" y="566674"/>
                </a:lnTo>
              </a:path>
            </a:pathLst>
          </a:custGeom>
          <a:ln w="2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31140" y="3381882"/>
            <a:ext cx="3577590" cy="136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5" dirty="0">
                <a:latin typeface="Calibri"/>
                <a:cs typeface="Calibri"/>
              </a:rPr>
              <a:t>module is said </a:t>
            </a:r>
            <a:r>
              <a:rPr sz="2200" spc="-25" dirty="0">
                <a:latin typeface="Calibri"/>
                <a:cs typeface="Calibri"/>
              </a:rPr>
              <a:t>to  </a:t>
            </a:r>
            <a:r>
              <a:rPr sz="2200" spc="-20" dirty="0">
                <a:latin typeface="Calibri"/>
                <a:cs typeface="Calibri"/>
              </a:rPr>
              <a:t>have four </a:t>
            </a:r>
            <a:r>
              <a:rPr sz="2200" spc="-5" dirty="0">
                <a:latin typeface="Calibri"/>
                <a:cs typeface="Calibri"/>
              </a:rPr>
              <a:t>ports and each  port </a:t>
            </a:r>
            <a:r>
              <a:rPr sz="2200" spc="-10" dirty="0">
                <a:latin typeface="Calibri"/>
                <a:cs typeface="Calibri"/>
              </a:rPr>
              <a:t>accommodates </a:t>
            </a:r>
            <a:r>
              <a:rPr sz="2200" spc="-5" dirty="0">
                <a:latin typeface="Calibri"/>
                <a:cs typeface="Calibri"/>
              </a:rPr>
              <a:t>one </a:t>
            </a:r>
            <a:r>
              <a:rPr sz="2200" spc="10" dirty="0">
                <a:latin typeface="Calibri"/>
                <a:cs typeface="Calibri"/>
              </a:rPr>
              <a:t>of 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buses.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31140" y="4790313"/>
            <a:ext cx="3575685" cy="170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module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spc="-25" dirty="0">
                <a:latin typeface="Calibri"/>
                <a:cs typeface="Calibri"/>
              </a:rPr>
              <a:t>have  </a:t>
            </a:r>
            <a:r>
              <a:rPr sz="2200" spc="-10" dirty="0">
                <a:latin typeface="Calibri"/>
                <a:cs typeface="Calibri"/>
              </a:rPr>
              <a:t>internal </a:t>
            </a:r>
            <a:r>
              <a:rPr sz="2200" spc="-15" dirty="0">
                <a:latin typeface="Calibri"/>
                <a:cs typeface="Calibri"/>
              </a:rPr>
              <a:t>control </a:t>
            </a:r>
            <a:r>
              <a:rPr sz="2200" spc="-5" dirty="0">
                <a:latin typeface="Calibri"/>
                <a:cs typeface="Calibri"/>
              </a:rPr>
              <a:t>logic </a:t>
            </a:r>
            <a:r>
              <a:rPr sz="2200" spc="-25" dirty="0">
                <a:latin typeface="Calibri"/>
                <a:cs typeface="Calibri"/>
              </a:rPr>
              <a:t>to  </a:t>
            </a:r>
            <a:r>
              <a:rPr sz="2200" spc="-10" dirty="0">
                <a:latin typeface="Calibri"/>
                <a:cs typeface="Calibri"/>
              </a:rPr>
              <a:t>find </a:t>
            </a:r>
            <a:r>
              <a:rPr sz="2200" spc="-5" dirty="0">
                <a:latin typeface="Calibri"/>
                <a:cs typeface="Calibri"/>
              </a:rPr>
              <a:t>which port will </a:t>
            </a:r>
            <a:r>
              <a:rPr sz="2200" spc="-20" dirty="0">
                <a:latin typeface="Calibri"/>
                <a:cs typeface="Calibri"/>
              </a:rPr>
              <a:t>have  </a:t>
            </a:r>
            <a:r>
              <a:rPr sz="2200" spc="-5" dirty="0">
                <a:latin typeface="Calibri"/>
                <a:cs typeface="Calibri"/>
              </a:rPr>
              <a:t>access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dirty="0">
                <a:latin typeface="Calibri"/>
                <a:cs typeface="Calibri"/>
              </a:rPr>
              <a:t>memory </a:t>
            </a:r>
            <a:r>
              <a:rPr sz="2200" spc="-15" dirty="0">
                <a:latin typeface="Calibri"/>
                <a:cs typeface="Calibri"/>
              </a:rPr>
              <a:t>at any  </a:t>
            </a:r>
            <a:r>
              <a:rPr sz="2200" spc="-10" dirty="0">
                <a:latin typeface="Calibri"/>
                <a:cs typeface="Calibri"/>
              </a:rPr>
              <a:t>given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time.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2571</Words>
  <Application>Microsoft Office PowerPoint</Application>
  <PresentationFormat>On-screen Show (4:3)</PresentationFormat>
  <Paragraphs>414</Paragraphs>
  <Slides>28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UNIT-V</vt:lpstr>
      <vt:lpstr>Slide 2</vt:lpstr>
      <vt:lpstr>Characteristics of Multiprocessors</vt:lpstr>
      <vt:lpstr>Characteristics of Multiprocessors</vt:lpstr>
      <vt:lpstr>Characteristics of Multiprocessors</vt:lpstr>
      <vt:lpstr>Interconnection Structures</vt:lpstr>
      <vt:lpstr>Interconnection Structures</vt:lpstr>
      <vt:lpstr>Interconnection Structures</vt:lpstr>
      <vt:lpstr>Interconnection Structures</vt:lpstr>
      <vt:lpstr>Interconnection Structures</vt:lpstr>
      <vt:lpstr>Interconnection Structures</vt:lpstr>
      <vt:lpstr>Interconnection Structures</vt:lpstr>
      <vt:lpstr>Interconnection Structures</vt:lpstr>
      <vt:lpstr>Interconnection Structures</vt:lpstr>
      <vt:lpstr>Interconnection Structures</vt:lpstr>
      <vt:lpstr>Interprocessor Arbitration</vt:lpstr>
      <vt:lpstr>Interprocessor Arbitration</vt:lpstr>
      <vt:lpstr>Interprocessor Arbitration</vt:lpstr>
      <vt:lpstr>Interprocessor Arbitration</vt:lpstr>
      <vt:lpstr>Interprocessor Arbitration</vt:lpstr>
      <vt:lpstr>Interprocessor Communication &amp; Synchronization</vt:lpstr>
      <vt:lpstr>Interprocessor Communication &amp; Synchronization</vt:lpstr>
      <vt:lpstr>Interprocessor Communication &amp; Synchronization</vt:lpstr>
      <vt:lpstr>Interprocessor Communication &amp; Synchronization</vt:lpstr>
      <vt:lpstr>CACHE Coherence</vt:lpstr>
      <vt:lpstr>CACHE Coherence</vt:lpstr>
      <vt:lpstr>Shared memory multiprocessors</vt:lpstr>
      <vt:lpstr>(UMA) Uniform-memory-access Shared-memory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MULTIPROCESSORS</dc:title>
  <cp:lastModifiedBy>JK</cp:lastModifiedBy>
  <cp:revision>6</cp:revision>
  <dcterms:created xsi:type="dcterms:W3CDTF">2017-04-12T04:14:32Z</dcterms:created>
  <dcterms:modified xsi:type="dcterms:W3CDTF">2017-04-24T15:57:39Z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2012-10-09T00:00:00Z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2017-04-12T00:00:00Z</vt:filetime>
  </property>
</Properties>
</file>