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0" r:id="rId5"/>
    <p:sldId id="259" r:id="rId6"/>
    <p:sldId id="260" r:id="rId7"/>
    <p:sldId id="261" r:id="rId8"/>
    <p:sldId id="262" r:id="rId9"/>
    <p:sldId id="263" r:id="rId10"/>
    <p:sldId id="264" r:id="rId11"/>
    <p:sldId id="265" r:id="rId12"/>
    <p:sldId id="266" r:id="rId13"/>
    <p:sldId id="291" r:id="rId14"/>
    <p:sldId id="292" r:id="rId15"/>
    <p:sldId id="293" r:id="rId16"/>
    <p:sldId id="294" r:id="rId17"/>
    <p:sldId id="295" r:id="rId18"/>
    <p:sldId id="296" r:id="rId19"/>
    <p:sldId id="300" r:id="rId20"/>
    <p:sldId id="301" r:id="rId21"/>
    <p:sldId id="305" r:id="rId22"/>
    <p:sldId id="306" r:id="rId23"/>
    <p:sldId id="307" r:id="rId24"/>
    <p:sldId id="309" r:id="rId25"/>
    <p:sldId id="302" r:id="rId26"/>
    <p:sldId id="308" r:id="rId27"/>
    <p:sldId id="303" r:id="rId28"/>
    <p:sldId id="304" r:id="rId29"/>
    <p:sldId id="297" r:id="rId30"/>
    <p:sldId id="298" r:id="rId31"/>
    <p:sldId id="299" r:id="rId32"/>
    <p:sldId id="310" r:id="rId33"/>
    <p:sldId id="311" r:id="rId34"/>
    <p:sldId id="267" r:id="rId35"/>
    <p:sldId id="312" r:id="rId36"/>
    <p:sldId id="268" r:id="rId37"/>
    <p:sldId id="269" r:id="rId38"/>
    <p:sldId id="270" r:id="rId39"/>
    <p:sldId id="271" r:id="rId40"/>
    <p:sldId id="272" r:id="rId41"/>
    <p:sldId id="273" r:id="rId42"/>
    <p:sldId id="274" r:id="rId43"/>
    <p:sldId id="275" r:id="rId44"/>
    <p:sldId id="276" r:id="rId45"/>
    <p:sldId id="277" r:id="rId46"/>
    <p:sldId id="278" r:id="rId47"/>
    <p:sldId id="279" r:id="rId48"/>
    <p:sldId id="280" r:id="rId49"/>
    <p:sldId id="313" r:id="rId50"/>
    <p:sldId id="281" r:id="rId51"/>
    <p:sldId id="282" r:id="rId52"/>
    <p:sldId id="283" r:id="rId53"/>
    <p:sldId id="284" r:id="rId54"/>
    <p:sldId id="285" r:id="rId55"/>
    <p:sldId id="286" r:id="rId56"/>
    <p:sldId id="287" r:id="rId57"/>
    <p:sldId id="288" r:id="rId58"/>
    <p:sldId id="314" r:id="rId59"/>
    <p:sldId id="315" r:id="rId60"/>
    <p:sldId id="316" r:id="rId61"/>
    <p:sldId id="317" r:id="rId62"/>
    <p:sldId id="318" r:id="rId63"/>
    <p:sldId id="319" r:id="rId64"/>
    <p:sldId id="320" r:id="rId65"/>
    <p:sldId id="321" r:id="rId66"/>
    <p:sldId id="289"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69" autoAdjust="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258348-542E-46E6-8D5F-5589C3B5297C}" type="datetimeFigureOut">
              <a:rPr lang="en-US" smtClean="0"/>
              <a:pPr/>
              <a:t>24/4/2017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38065-38AB-4DFA-9E70-F364E00909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258348-542E-46E6-8D5F-5589C3B5297C}" type="datetimeFigureOut">
              <a:rPr lang="en-US" smtClean="0"/>
              <a:pPr/>
              <a:t>24/4/2017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38065-38AB-4DFA-9E70-F364E00909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258348-542E-46E6-8D5F-5589C3B5297C}" type="datetimeFigureOut">
              <a:rPr lang="en-US" smtClean="0"/>
              <a:pPr/>
              <a:t>24/4/2017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38065-38AB-4DFA-9E70-F364E00909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258348-542E-46E6-8D5F-5589C3B5297C}" type="datetimeFigureOut">
              <a:rPr lang="en-US" smtClean="0"/>
              <a:pPr/>
              <a:t>24/4/2017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38065-38AB-4DFA-9E70-F364E00909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258348-542E-46E6-8D5F-5589C3B5297C}" type="datetimeFigureOut">
              <a:rPr lang="en-US" smtClean="0"/>
              <a:pPr/>
              <a:t>24/4/2017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38065-38AB-4DFA-9E70-F364E00909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258348-542E-46E6-8D5F-5589C3B5297C}" type="datetimeFigureOut">
              <a:rPr lang="en-US" smtClean="0"/>
              <a:pPr/>
              <a:t>24/4/2017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38065-38AB-4DFA-9E70-F364E00909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258348-542E-46E6-8D5F-5589C3B5297C}" type="datetimeFigureOut">
              <a:rPr lang="en-US" smtClean="0"/>
              <a:pPr/>
              <a:t>24/4/2017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38065-38AB-4DFA-9E70-F364E00909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258348-542E-46E6-8D5F-5589C3B5297C}" type="datetimeFigureOut">
              <a:rPr lang="en-US" smtClean="0"/>
              <a:pPr/>
              <a:t>24/4/2017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38065-38AB-4DFA-9E70-F364E00909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258348-542E-46E6-8D5F-5589C3B5297C}" type="datetimeFigureOut">
              <a:rPr lang="en-US" smtClean="0"/>
              <a:pPr/>
              <a:t>24/4/2017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38065-38AB-4DFA-9E70-F364E00909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258348-542E-46E6-8D5F-5589C3B5297C}" type="datetimeFigureOut">
              <a:rPr lang="en-US" smtClean="0"/>
              <a:pPr/>
              <a:t>24/4/2017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38065-38AB-4DFA-9E70-F364E00909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258348-542E-46E6-8D5F-5589C3B5297C}" type="datetimeFigureOut">
              <a:rPr lang="en-US" smtClean="0"/>
              <a:pPr/>
              <a:t>24/4/2017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38065-38AB-4DFA-9E70-F364E00909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2000"/>
            <a:lum/>
          </a:blip>
          <a:srcRect/>
          <a:stretch>
            <a:fillRect l="3000" t="28000" r="1000" b="4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58348-542E-46E6-8D5F-5589C3B5297C}" type="datetimeFigureOut">
              <a:rPr lang="en-US" smtClean="0"/>
              <a:pPr/>
              <a:t>24/4/2017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38065-38AB-4DFA-9E70-F364E00909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lstStyle/>
          <a:p>
            <a:r>
              <a:rPr lang="en-US" dirty="0" smtClean="0"/>
              <a:t>UNIT-IV</a:t>
            </a:r>
            <a:endParaRPr lang="en-US" dirty="0"/>
          </a:p>
        </p:txBody>
      </p:sp>
      <p:sp>
        <p:nvSpPr>
          <p:cNvPr id="3" name="Subtitle 2"/>
          <p:cNvSpPr>
            <a:spLocks noGrp="1"/>
          </p:cNvSpPr>
          <p:nvPr>
            <p:ph type="subTitle" idx="1"/>
          </p:nvPr>
        </p:nvSpPr>
        <p:spPr>
          <a:xfrm>
            <a:off x="1371600" y="3352800"/>
            <a:ext cx="6400800" cy="2590800"/>
          </a:xfrm>
        </p:spPr>
        <p:txBody>
          <a:bodyPr>
            <a:normAutofit fontScale="55000" lnSpcReduction="20000"/>
          </a:bodyPr>
          <a:lstStyle/>
          <a:p>
            <a:r>
              <a:rPr lang="en-US" sz="4500" b="1" dirty="0"/>
              <a:t>THE MEMORY </a:t>
            </a:r>
            <a:r>
              <a:rPr lang="en-US" sz="4500" b="1" dirty="0" smtClean="0"/>
              <a:t>SYSTEM</a:t>
            </a:r>
          </a:p>
          <a:p>
            <a:pPr algn="l">
              <a:lnSpc>
                <a:spcPct val="120000"/>
              </a:lnSpc>
              <a:buFont typeface="Wingdings" pitchFamily="2" charset="2"/>
              <a:buChar char="Ø"/>
            </a:pPr>
            <a:r>
              <a:rPr lang="en-US" sz="3400" b="1" dirty="0" smtClean="0"/>
              <a:t>Semiconductor </a:t>
            </a:r>
            <a:r>
              <a:rPr lang="en-US" sz="3400" b="1" dirty="0"/>
              <a:t>RAM </a:t>
            </a:r>
            <a:r>
              <a:rPr lang="en-US" sz="3400" b="1" dirty="0" smtClean="0"/>
              <a:t>memories</a:t>
            </a:r>
          </a:p>
          <a:p>
            <a:pPr algn="l">
              <a:lnSpc>
                <a:spcPct val="120000"/>
              </a:lnSpc>
              <a:buFont typeface="Wingdings" pitchFamily="2" charset="2"/>
              <a:buChar char="Ø"/>
            </a:pPr>
            <a:r>
              <a:rPr lang="en-US" sz="3400" b="1" dirty="0" smtClean="0"/>
              <a:t>Read-only memories</a:t>
            </a:r>
          </a:p>
          <a:p>
            <a:pPr algn="l">
              <a:lnSpc>
                <a:spcPct val="120000"/>
              </a:lnSpc>
              <a:buFont typeface="Wingdings" pitchFamily="2" charset="2"/>
              <a:buChar char="Ø"/>
            </a:pPr>
            <a:r>
              <a:rPr lang="en-US" sz="3400" b="1" dirty="0" smtClean="0"/>
              <a:t>Cache memory</a:t>
            </a:r>
          </a:p>
          <a:p>
            <a:pPr algn="l">
              <a:lnSpc>
                <a:spcPct val="120000"/>
              </a:lnSpc>
              <a:buFont typeface="Wingdings" pitchFamily="2" charset="2"/>
              <a:buChar char="Ø"/>
            </a:pPr>
            <a:r>
              <a:rPr lang="en-US" sz="3400" b="1" dirty="0" smtClean="0"/>
              <a:t>Performance considerations</a:t>
            </a:r>
          </a:p>
          <a:p>
            <a:pPr algn="l">
              <a:lnSpc>
                <a:spcPct val="120000"/>
              </a:lnSpc>
              <a:buFont typeface="Wingdings" pitchFamily="2" charset="2"/>
              <a:buChar char="Ø"/>
            </a:pPr>
            <a:r>
              <a:rPr lang="en-US" sz="3400" b="1" dirty="0" smtClean="0"/>
              <a:t>Virtual memory</a:t>
            </a:r>
          </a:p>
          <a:p>
            <a:pPr algn="l">
              <a:lnSpc>
                <a:spcPct val="120000"/>
              </a:lnSpc>
              <a:buFont typeface="Wingdings" pitchFamily="2" charset="2"/>
              <a:buChar char="Ø"/>
            </a:pPr>
            <a:r>
              <a:rPr lang="en-US" sz="3400" b="1" dirty="0" smtClean="0"/>
              <a:t>Secondary storage</a:t>
            </a:r>
            <a:endParaRPr lang="en-US" sz="3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Semiconductor RAM Memories</a:t>
            </a:r>
            <a:endParaRPr lang="en-US" dirty="0"/>
          </a:p>
        </p:txBody>
      </p:sp>
      <p:sp>
        <p:nvSpPr>
          <p:cNvPr id="3" name="Content Placeholder 2"/>
          <p:cNvSpPr>
            <a:spLocks noGrp="1"/>
          </p:cNvSpPr>
          <p:nvPr>
            <p:ph idx="1"/>
          </p:nvPr>
        </p:nvSpPr>
        <p:spPr/>
        <p:txBody>
          <a:bodyPr>
            <a:normAutofit lnSpcReduction="10000"/>
          </a:bodyPr>
          <a:lstStyle/>
          <a:p>
            <a:pPr algn="just"/>
            <a:r>
              <a:rPr lang="en-US" dirty="0"/>
              <a:t>Semiconductor random-access memories (RAMs) are available in a wide range of speeds.</a:t>
            </a:r>
          </a:p>
          <a:p>
            <a:pPr lvl="1" algn="just"/>
            <a:r>
              <a:rPr lang="en-US" dirty="0"/>
              <a:t>Their cycle times range from 100 ns to less than 10 ns</a:t>
            </a:r>
            <a:r>
              <a:rPr lang="en-US" dirty="0" smtClean="0"/>
              <a:t>.</a:t>
            </a:r>
          </a:p>
          <a:p>
            <a:pPr lvl="1" algn="just">
              <a:buNone/>
            </a:pPr>
            <a:r>
              <a:rPr lang="en-US" b="1" dirty="0"/>
              <a:t>Internal Organization of Memory </a:t>
            </a:r>
            <a:r>
              <a:rPr lang="en-US" b="1" dirty="0" smtClean="0"/>
              <a:t>Chips:</a:t>
            </a:r>
          </a:p>
          <a:p>
            <a:pPr lvl="1" algn="just"/>
            <a:r>
              <a:rPr lang="en-US" dirty="0"/>
              <a:t>Memory cells are usually organized in the form of an array, in which each cell is capable </a:t>
            </a:r>
            <a:r>
              <a:rPr lang="en-US" dirty="0" smtClean="0"/>
              <a:t>of storing </a:t>
            </a:r>
            <a:r>
              <a:rPr lang="en-US" dirty="0"/>
              <a:t>one bit of information. </a:t>
            </a:r>
            <a:endParaRPr lang="en-US" dirty="0" smtClean="0"/>
          </a:p>
          <a:p>
            <a:pPr lvl="1" algn="just"/>
            <a:r>
              <a:rPr lang="en-US" dirty="0" smtClean="0"/>
              <a:t>A possible </a:t>
            </a:r>
            <a:r>
              <a:rPr lang="en-US" dirty="0"/>
              <a:t>organization is illustrated in </a:t>
            </a:r>
            <a:r>
              <a:rPr lang="en-US" dirty="0" smtClean="0">
                <a:hlinkClick r:id="rId2" action="ppaction://hlinksldjump"/>
              </a:rPr>
              <a:t>Figure</a:t>
            </a:r>
            <a:r>
              <a:rPr lang="en-US" dirty="0" smtClean="0"/>
              <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1066800" y="914400"/>
            <a:ext cx="7086600" cy="5486400"/>
            <a:chOff x="1066800" y="914400"/>
            <a:chExt cx="7086600" cy="5486400"/>
          </a:xfrm>
        </p:grpSpPr>
        <p:pic>
          <p:nvPicPr>
            <p:cNvPr id="2050" name="Picture 2"/>
            <p:cNvPicPr>
              <a:picLocks noChangeAspect="1" noChangeArrowheads="1"/>
            </p:cNvPicPr>
            <p:nvPr/>
          </p:nvPicPr>
          <p:blipFill>
            <a:blip r:embed="rId2" cstate="print"/>
            <a:srcRect l="21083" t="25000" r="24451" b="6250"/>
            <a:stretch>
              <a:fillRect/>
            </a:stretch>
          </p:blipFill>
          <p:spPr bwMode="auto">
            <a:xfrm>
              <a:off x="1066800" y="914400"/>
              <a:ext cx="7086600" cy="5029200"/>
            </a:xfrm>
            <a:prstGeom prst="rect">
              <a:avLst/>
            </a:prstGeom>
            <a:noFill/>
            <a:ln w="9525">
              <a:noFill/>
              <a:miter lim="800000"/>
              <a:headEnd/>
              <a:tailEnd/>
            </a:ln>
            <a:effectLst/>
          </p:spPr>
        </p:pic>
        <p:sp>
          <p:nvSpPr>
            <p:cNvPr id="5" name="Rectangle 4"/>
            <p:cNvSpPr/>
            <p:nvPr/>
          </p:nvSpPr>
          <p:spPr>
            <a:xfrm>
              <a:off x="2523355" y="6031468"/>
              <a:ext cx="5566717" cy="369332"/>
            </a:xfrm>
            <a:prstGeom prst="rect">
              <a:avLst/>
            </a:prstGeom>
          </p:spPr>
          <p:txBody>
            <a:bodyPr wrap="none">
              <a:spAutoFit/>
            </a:bodyPr>
            <a:lstStyle/>
            <a:p>
              <a:r>
                <a:rPr lang="en-US" b="1" dirty="0" smtClean="0"/>
                <a:t>Figure: ORGANIZATION OF BIT CELLS IN A MEMORY CHIP.</a:t>
              </a:r>
              <a:endParaRPr lang="en-US" b="1" dirty="0"/>
            </a:p>
          </p:txBody>
        </p:sp>
      </p:grpSp>
    </p:spTree>
  </p:cSld>
  <p:clrMapOvr>
    <a:masterClrMapping/>
  </p:clrMapOvr>
  <p:transition>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Semiconductor RAM Memories</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a:t>Each </a:t>
            </a:r>
            <a:r>
              <a:rPr lang="en-US" dirty="0" smtClean="0"/>
              <a:t>row of </a:t>
            </a:r>
            <a:r>
              <a:rPr lang="en-US" dirty="0"/>
              <a:t>cells constitutes a memory word, and all cells of a row are connected to a common </a:t>
            </a:r>
            <a:r>
              <a:rPr lang="en-US" dirty="0" smtClean="0"/>
              <a:t>line referred </a:t>
            </a:r>
            <a:r>
              <a:rPr lang="en-US" dirty="0"/>
              <a:t>to as the </a:t>
            </a:r>
            <a:r>
              <a:rPr lang="en-US" i="1" dirty="0"/>
              <a:t>word line, which is driven by the address decoder on the chip</a:t>
            </a:r>
            <a:r>
              <a:rPr lang="en-US" i="1" dirty="0" smtClean="0"/>
              <a:t>.</a:t>
            </a:r>
          </a:p>
          <a:p>
            <a:pPr algn="just"/>
            <a:r>
              <a:rPr lang="en-US" dirty="0"/>
              <a:t>The </a:t>
            </a:r>
            <a:r>
              <a:rPr lang="en-US" dirty="0" smtClean="0"/>
              <a:t>cells in </a:t>
            </a:r>
            <a:r>
              <a:rPr lang="en-US" dirty="0"/>
              <a:t>each column are connected to a Sense/Write circuit by two </a:t>
            </a:r>
            <a:r>
              <a:rPr lang="en-US" i="1" dirty="0"/>
              <a:t>bit lines, and the </a:t>
            </a:r>
            <a:r>
              <a:rPr lang="en-US" i="1" dirty="0" smtClean="0"/>
              <a:t>Sense/Write </a:t>
            </a:r>
            <a:r>
              <a:rPr lang="en-US" dirty="0" smtClean="0"/>
              <a:t>circuits </a:t>
            </a:r>
            <a:r>
              <a:rPr lang="en-US" dirty="0"/>
              <a:t>are connected to the data input/output lines of the chip</a:t>
            </a:r>
            <a:r>
              <a:rPr lang="en-US" dirty="0" smtClean="0"/>
              <a:t>.</a:t>
            </a:r>
          </a:p>
          <a:p>
            <a:r>
              <a:rPr lang="en-US" dirty="0"/>
              <a:t>During a Read operation,</a:t>
            </a:r>
          </a:p>
          <a:p>
            <a:pPr lvl="1" algn="just"/>
            <a:r>
              <a:rPr lang="en-US" dirty="0" smtClean="0"/>
              <a:t>These circuits </a:t>
            </a:r>
            <a:r>
              <a:rPr lang="en-US" dirty="0"/>
              <a:t>sense, or read, the information stored in the cells selected by a word line </a:t>
            </a:r>
            <a:r>
              <a:rPr lang="en-US" dirty="0" smtClean="0"/>
              <a:t>and place </a:t>
            </a:r>
            <a:r>
              <a:rPr lang="en-US" dirty="0"/>
              <a:t>this information on the output data lines. </a:t>
            </a:r>
            <a:endParaRPr lang="en-US" dirty="0" smtClean="0"/>
          </a:p>
          <a:p>
            <a:pPr algn="just"/>
            <a:r>
              <a:rPr lang="en-US" dirty="0" smtClean="0"/>
              <a:t>During </a:t>
            </a:r>
            <a:r>
              <a:rPr lang="en-US" dirty="0"/>
              <a:t>a Write </a:t>
            </a:r>
            <a:r>
              <a:rPr lang="en-US" dirty="0" smtClean="0"/>
              <a:t>operation</a:t>
            </a:r>
          </a:p>
          <a:p>
            <a:pPr lvl="1" algn="just"/>
            <a:r>
              <a:rPr lang="en-US" dirty="0" smtClean="0"/>
              <a:t>The Sense/Write circuits </a:t>
            </a:r>
            <a:r>
              <a:rPr lang="en-US" dirty="0"/>
              <a:t>receive input data and store them in the cells of the selected word</a:t>
            </a:r>
            <a:r>
              <a:rPr lang="en-US" dirty="0" smtClean="0"/>
              <a:t>.</a:t>
            </a:r>
          </a:p>
          <a:p>
            <a:pPr algn="just"/>
            <a:r>
              <a:rPr lang="en-US" dirty="0" smtClean="0">
                <a:hlinkClick r:id="rId2" action="ppaction://hlinksldjump"/>
              </a:rPr>
              <a:t>Figure</a:t>
            </a:r>
            <a:r>
              <a:rPr lang="en-US" dirty="0" smtClean="0"/>
              <a:t> </a:t>
            </a:r>
            <a:r>
              <a:rPr lang="en-US" dirty="0"/>
              <a:t>is an example of a very small memory circuit consisting of 16 words of 8 </a:t>
            </a:r>
            <a:r>
              <a:rPr lang="en-US" dirty="0" smtClean="0"/>
              <a:t>bits each</a:t>
            </a:r>
            <a:r>
              <a:rPr lang="en-US" dirty="0"/>
              <a:t>. This is referred to as a 16 × 8 organization</a:t>
            </a:r>
            <a:r>
              <a:rPr lang="en-US" dirty="0" smtClean="0"/>
              <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Semiconductor RAM Memories</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a:t>The data input and the data output of </a:t>
            </a:r>
            <a:r>
              <a:rPr lang="en-US" dirty="0" smtClean="0"/>
              <a:t>each Sense/Write </a:t>
            </a:r>
            <a:r>
              <a:rPr lang="en-US" dirty="0"/>
              <a:t>circuit are connected to a single bidirectional data line that can be </a:t>
            </a:r>
            <a:r>
              <a:rPr lang="en-US" dirty="0" smtClean="0"/>
              <a:t>connected to </a:t>
            </a:r>
            <a:r>
              <a:rPr lang="en-US" dirty="0"/>
              <a:t>the data lines of a computer. </a:t>
            </a:r>
            <a:endParaRPr lang="en-US" dirty="0" smtClean="0"/>
          </a:p>
          <a:p>
            <a:pPr algn="just"/>
            <a:r>
              <a:rPr lang="en-US" dirty="0" smtClean="0"/>
              <a:t>Two </a:t>
            </a:r>
            <a:r>
              <a:rPr lang="en-US" dirty="0"/>
              <a:t>control lines, R/W and CS, are </a:t>
            </a:r>
            <a:r>
              <a:rPr lang="en-US" dirty="0" smtClean="0"/>
              <a:t>provided.</a:t>
            </a:r>
          </a:p>
          <a:p>
            <a:pPr lvl="1" algn="just"/>
            <a:r>
              <a:rPr lang="en-US" dirty="0" smtClean="0"/>
              <a:t>The R/W (</a:t>
            </a:r>
            <a:r>
              <a:rPr lang="en-US" dirty="0"/>
              <a:t>Read/Write) input specifies the required operation, and the CS (Chip Select) input </a:t>
            </a:r>
            <a:r>
              <a:rPr lang="en-US" dirty="0" smtClean="0"/>
              <a:t>selects a </a:t>
            </a:r>
            <a:r>
              <a:rPr lang="en-US" dirty="0"/>
              <a:t>given chip in a multichip memory system</a:t>
            </a:r>
            <a:r>
              <a:rPr lang="en-US" dirty="0" smtClean="0"/>
              <a:t>.</a:t>
            </a:r>
          </a:p>
          <a:p>
            <a:pPr algn="just"/>
            <a:r>
              <a:rPr lang="en-US" dirty="0"/>
              <a:t>The memory circuit in </a:t>
            </a:r>
            <a:r>
              <a:rPr lang="en-US" dirty="0" smtClean="0"/>
              <a:t>Figure </a:t>
            </a:r>
            <a:r>
              <a:rPr lang="en-US" dirty="0"/>
              <a:t>stores 128 bits and requires 14 external </a:t>
            </a:r>
            <a:r>
              <a:rPr lang="en-US" dirty="0" smtClean="0"/>
              <a:t>connections for </a:t>
            </a:r>
            <a:r>
              <a:rPr lang="en-US" dirty="0"/>
              <a:t>address, data, and control lines. </a:t>
            </a:r>
            <a:endParaRPr lang="en-US" dirty="0" smtClean="0"/>
          </a:p>
          <a:p>
            <a:pPr algn="just"/>
            <a:r>
              <a:rPr lang="en-US" dirty="0" smtClean="0"/>
              <a:t>It </a:t>
            </a:r>
            <a:r>
              <a:rPr lang="en-US" dirty="0"/>
              <a:t>also needs two lines for power supply and </a:t>
            </a:r>
            <a:r>
              <a:rPr lang="en-US" dirty="0" smtClean="0"/>
              <a:t>ground connections.</a:t>
            </a:r>
          </a:p>
          <a:p>
            <a:pPr>
              <a:buNone/>
            </a:pPr>
            <a:r>
              <a:rPr lang="en-US" b="1" dirty="0"/>
              <a:t>Static </a:t>
            </a:r>
            <a:r>
              <a:rPr lang="en-US" b="1" dirty="0" smtClean="0"/>
              <a:t>Memories:</a:t>
            </a:r>
            <a:endParaRPr lang="en-US" b="1" dirty="0"/>
          </a:p>
          <a:p>
            <a:pPr algn="just"/>
            <a:r>
              <a:rPr lang="en-US" dirty="0"/>
              <a:t>Memories that consist of circuits capable of retaining their state as long as power is </a:t>
            </a:r>
            <a:r>
              <a:rPr lang="en-US" dirty="0" smtClean="0"/>
              <a:t>applied are </a:t>
            </a:r>
            <a:r>
              <a:rPr lang="en-US" dirty="0"/>
              <a:t>known as </a:t>
            </a:r>
            <a:r>
              <a:rPr lang="en-US" i="1" dirty="0"/>
              <a:t>static memories.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Semiconductor RAM Memories</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The following </a:t>
            </a:r>
            <a:r>
              <a:rPr lang="en-US" dirty="0" smtClean="0">
                <a:hlinkClick r:id="rId2" action="ppaction://hlinksldjump"/>
              </a:rPr>
              <a:t>Figure</a:t>
            </a:r>
            <a:r>
              <a:rPr lang="en-US" dirty="0" smtClean="0"/>
              <a:t> illustrates </a:t>
            </a:r>
            <a:r>
              <a:rPr lang="en-US" dirty="0"/>
              <a:t>how a </a:t>
            </a:r>
            <a:r>
              <a:rPr lang="en-US" i="1" dirty="0"/>
              <a:t>static RAM (SRAM) cell may </a:t>
            </a:r>
            <a:r>
              <a:rPr lang="en-US" i="1" dirty="0" smtClean="0"/>
              <a:t>be </a:t>
            </a:r>
            <a:r>
              <a:rPr lang="en-US" dirty="0" smtClean="0"/>
              <a:t>implemented</a:t>
            </a:r>
            <a:r>
              <a:rPr lang="en-US" dirty="0"/>
              <a:t>. </a:t>
            </a:r>
            <a:endParaRPr lang="en-US" dirty="0" smtClean="0"/>
          </a:p>
          <a:p>
            <a:pPr lvl="1" algn="just"/>
            <a:r>
              <a:rPr lang="en-US" dirty="0" smtClean="0"/>
              <a:t>Two </a:t>
            </a:r>
            <a:r>
              <a:rPr lang="en-US" dirty="0"/>
              <a:t>inverters are cross-connected to form a </a:t>
            </a:r>
            <a:r>
              <a:rPr lang="en-US" dirty="0" smtClean="0"/>
              <a:t>latch (</a:t>
            </a:r>
            <a:r>
              <a:rPr lang="en-US" sz="2600" dirty="0" smtClean="0"/>
              <a:t>a circuit that has two stable states and can be used to store state information</a:t>
            </a:r>
            <a:r>
              <a:rPr lang="en-US" dirty="0" smtClean="0"/>
              <a:t>). </a:t>
            </a:r>
          </a:p>
          <a:p>
            <a:pPr lvl="1" algn="just"/>
            <a:r>
              <a:rPr lang="en-US" dirty="0" smtClean="0"/>
              <a:t>The </a:t>
            </a:r>
            <a:r>
              <a:rPr lang="en-US" dirty="0"/>
              <a:t>latch is connected </a:t>
            </a:r>
            <a:r>
              <a:rPr lang="en-US" dirty="0" smtClean="0"/>
              <a:t>to two </a:t>
            </a:r>
            <a:r>
              <a:rPr lang="en-US" dirty="0"/>
              <a:t>bit lines by transistors </a:t>
            </a:r>
            <a:r>
              <a:rPr lang="en-US" i="1" dirty="0"/>
              <a:t>T1 and T2. </a:t>
            </a:r>
            <a:endParaRPr lang="en-US" i="1" dirty="0" smtClean="0"/>
          </a:p>
          <a:p>
            <a:pPr lvl="1" algn="just"/>
            <a:r>
              <a:rPr lang="en-US" i="1" dirty="0" smtClean="0"/>
              <a:t>These </a:t>
            </a:r>
            <a:r>
              <a:rPr lang="en-US" i="1" dirty="0"/>
              <a:t>transistors act as switches that can be opened </a:t>
            </a:r>
            <a:r>
              <a:rPr lang="en-US" i="1" dirty="0" smtClean="0"/>
              <a:t>or </a:t>
            </a:r>
            <a:r>
              <a:rPr lang="en-US" dirty="0"/>
              <a:t>closed under control of the word line</a:t>
            </a:r>
            <a:r>
              <a:rPr lang="en-US" dirty="0" smtClean="0"/>
              <a:t>.</a:t>
            </a:r>
          </a:p>
          <a:p>
            <a:pPr lvl="1" algn="just"/>
            <a:r>
              <a:rPr lang="en-US" dirty="0"/>
              <a:t>When the word line is at ground level, the </a:t>
            </a:r>
            <a:r>
              <a:rPr lang="en-US" dirty="0" smtClean="0"/>
              <a:t>transistors are </a:t>
            </a:r>
            <a:r>
              <a:rPr lang="en-US" dirty="0"/>
              <a:t>turned off and the latch retains its state</a:t>
            </a:r>
            <a:r>
              <a:rPr lang="en-US" dirty="0" smtClean="0"/>
              <a:t>.</a:t>
            </a:r>
          </a:p>
          <a:p>
            <a:pPr lvl="1" algn="just"/>
            <a:r>
              <a:rPr lang="en-US" dirty="0"/>
              <a:t>For </a:t>
            </a:r>
            <a:r>
              <a:rPr lang="en-US" dirty="0" smtClean="0"/>
              <a:t>example</a:t>
            </a:r>
          </a:p>
          <a:p>
            <a:pPr lvl="2" algn="just"/>
            <a:r>
              <a:rPr lang="en-US" dirty="0" smtClean="0"/>
              <a:t>If the </a:t>
            </a:r>
            <a:r>
              <a:rPr lang="en-US" dirty="0"/>
              <a:t>logic value at point </a:t>
            </a:r>
            <a:r>
              <a:rPr lang="en-US" i="1" dirty="0"/>
              <a:t>X </a:t>
            </a:r>
            <a:r>
              <a:rPr lang="en-US" i="1" dirty="0" smtClean="0"/>
              <a:t>is </a:t>
            </a:r>
            <a:r>
              <a:rPr lang="en-US" dirty="0" smtClean="0"/>
              <a:t>1 </a:t>
            </a:r>
            <a:r>
              <a:rPr lang="en-US" dirty="0"/>
              <a:t>and at point </a:t>
            </a:r>
            <a:r>
              <a:rPr lang="en-US" i="1" dirty="0"/>
              <a:t>Y is 0, this state is maintained as long as the signal on the word line is </a:t>
            </a:r>
            <a:r>
              <a:rPr lang="en-US" i="1" dirty="0" smtClean="0"/>
              <a:t>at </a:t>
            </a:r>
            <a:r>
              <a:rPr lang="en-US" dirty="0" smtClean="0"/>
              <a:t>ground </a:t>
            </a:r>
            <a:r>
              <a:rPr lang="en-US" dirty="0"/>
              <a:t>level. Assume that this state represents the value 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1905000" y="1066799"/>
            <a:ext cx="5638800" cy="4574643"/>
            <a:chOff x="1600200" y="1066799"/>
            <a:chExt cx="5638800" cy="4574643"/>
          </a:xfrm>
        </p:grpSpPr>
        <p:pic>
          <p:nvPicPr>
            <p:cNvPr id="3074" name="Picture 2"/>
            <p:cNvPicPr>
              <a:picLocks noChangeAspect="1" noChangeArrowheads="1"/>
            </p:cNvPicPr>
            <p:nvPr/>
          </p:nvPicPr>
          <p:blipFill>
            <a:blip r:embed="rId2" cstate="print"/>
            <a:srcRect l="35725" t="11458" r="25037" b="37500"/>
            <a:stretch>
              <a:fillRect/>
            </a:stretch>
          </p:blipFill>
          <p:spPr bwMode="auto">
            <a:xfrm>
              <a:off x="1600200" y="1066799"/>
              <a:ext cx="5638800" cy="4123899"/>
            </a:xfrm>
            <a:prstGeom prst="rect">
              <a:avLst/>
            </a:prstGeom>
            <a:noFill/>
            <a:ln w="9525">
              <a:noFill/>
              <a:miter lim="800000"/>
              <a:headEnd/>
              <a:tailEnd/>
            </a:ln>
            <a:effectLst/>
          </p:spPr>
        </p:pic>
        <p:sp>
          <p:nvSpPr>
            <p:cNvPr id="5" name="Rectangle 4"/>
            <p:cNvSpPr/>
            <p:nvPr/>
          </p:nvSpPr>
          <p:spPr>
            <a:xfrm>
              <a:off x="2777196" y="5241332"/>
              <a:ext cx="2822183" cy="400110"/>
            </a:xfrm>
            <a:prstGeom prst="rect">
              <a:avLst/>
            </a:prstGeom>
          </p:spPr>
          <p:txBody>
            <a:bodyPr wrap="none">
              <a:spAutoFit/>
            </a:bodyPr>
            <a:lstStyle/>
            <a:p>
              <a:r>
                <a:rPr lang="en-US" sz="2000" b="1" dirty="0" smtClean="0"/>
                <a:t>Figure: </a:t>
              </a:r>
              <a:r>
                <a:rPr lang="en-US" sz="2000" b="1" dirty="0" smtClean="0">
                  <a:solidFill>
                    <a:srgbClr val="FF0000"/>
                  </a:solidFill>
                </a:rPr>
                <a:t>A </a:t>
              </a:r>
              <a:r>
                <a:rPr lang="en-US" sz="2000" b="1" dirty="0">
                  <a:solidFill>
                    <a:srgbClr val="FF0000"/>
                  </a:solidFill>
                </a:rPr>
                <a:t>static RAM cell</a:t>
              </a:r>
              <a:r>
                <a:rPr lang="en-US" sz="2000" b="1" dirty="0" smtClean="0"/>
                <a:t>.</a:t>
              </a:r>
              <a:endParaRPr lang="en-US" sz="2000" dirty="0"/>
            </a:p>
          </p:txBody>
        </p:sp>
      </p:grpSp>
    </p:spTree>
  </p:cSld>
  <p:clrMapOvr>
    <a:masterClrMapping/>
  </p:clrMapOvr>
  <p:transition>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Semiconductor RAM Memories - Static Memories</a:t>
            </a:r>
            <a:endParaRPr lang="en-US" dirty="0"/>
          </a:p>
        </p:txBody>
      </p:sp>
      <p:sp>
        <p:nvSpPr>
          <p:cNvPr id="3" name="Content Placeholder 2"/>
          <p:cNvSpPr>
            <a:spLocks noGrp="1"/>
          </p:cNvSpPr>
          <p:nvPr>
            <p:ph idx="1"/>
          </p:nvPr>
        </p:nvSpPr>
        <p:spPr/>
        <p:txBody>
          <a:bodyPr>
            <a:normAutofit fontScale="62500" lnSpcReduction="20000"/>
          </a:bodyPr>
          <a:lstStyle/>
          <a:p>
            <a:pPr algn="just">
              <a:buNone/>
            </a:pPr>
            <a:r>
              <a:rPr lang="en-US" b="1" dirty="0" smtClean="0">
                <a:solidFill>
                  <a:srgbClr val="FFC000"/>
                </a:solidFill>
              </a:rPr>
              <a:t>Read</a:t>
            </a:r>
            <a:r>
              <a:rPr lang="en-US" b="1" dirty="0" smtClean="0"/>
              <a:t> Operation:</a:t>
            </a:r>
          </a:p>
          <a:p>
            <a:pPr algn="just"/>
            <a:r>
              <a:rPr lang="en-US" dirty="0" smtClean="0"/>
              <a:t>In order to read the state of the SRAM cell, the word line is activated to close switches </a:t>
            </a:r>
            <a:r>
              <a:rPr lang="en-US" i="1" dirty="0" smtClean="0"/>
              <a:t>T1 and T2. </a:t>
            </a:r>
          </a:p>
          <a:p>
            <a:pPr algn="just"/>
            <a:r>
              <a:rPr lang="en-US" i="1" dirty="0" smtClean="0"/>
              <a:t>If the cell is in state 1, the signal on bit line b is high and the signal on bit line b’ </a:t>
            </a:r>
            <a:r>
              <a:rPr lang="en-US" dirty="0" smtClean="0"/>
              <a:t>is low. </a:t>
            </a:r>
          </a:p>
          <a:p>
            <a:pPr algn="just"/>
            <a:r>
              <a:rPr lang="en-US" dirty="0" smtClean="0"/>
              <a:t>The opposite is true if the cell is in state 0. Thus, </a:t>
            </a:r>
            <a:r>
              <a:rPr lang="en-US" i="1" dirty="0" smtClean="0"/>
              <a:t>b and b’ are always complements </a:t>
            </a:r>
            <a:r>
              <a:rPr lang="en-US" dirty="0" smtClean="0"/>
              <a:t>of each other. </a:t>
            </a:r>
          </a:p>
          <a:p>
            <a:pPr algn="just"/>
            <a:r>
              <a:rPr lang="en-US" dirty="0" smtClean="0"/>
              <a:t>The Sense/Write circuit at the end of the two bit lines monitors their state and sets the corresponding output accordingly.</a:t>
            </a:r>
          </a:p>
          <a:p>
            <a:pPr algn="just">
              <a:buNone/>
            </a:pPr>
            <a:r>
              <a:rPr lang="en-US" b="1" dirty="0" smtClean="0">
                <a:solidFill>
                  <a:srgbClr val="FFC000"/>
                </a:solidFill>
              </a:rPr>
              <a:t>Write</a:t>
            </a:r>
            <a:r>
              <a:rPr lang="en-US" b="1" dirty="0" smtClean="0"/>
              <a:t> Operation:</a:t>
            </a:r>
          </a:p>
          <a:p>
            <a:pPr algn="just"/>
            <a:r>
              <a:rPr lang="en-US" dirty="0" smtClean="0"/>
              <a:t>During a Write operation, the Sense/Write circuit drives bit lines </a:t>
            </a:r>
            <a:r>
              <a:rPr lang="en-US" i="1" dirty="0" smtClean="0"/>
              <a:t>b and b’, instead of </a:t>
            </a:r>
            <a:r>
              <a:rPr lang="en-US" dirty="0" smtClean="0"/>
              <a:t>sensing their state. </a:t>
            </a:r>
          </a:p>
          <a:p>
            <a:pPr algn="just"/>
            <a:r>
              <a:rPr lang="en-US" dirty="0" smtClean="0"/>
              <a:t>It places the appropriate value on bit line </a:t>
            </a:r>
            <a:r>
              <a:rPr lang="en-US" i="1" dirty="0" smtClean="0"/>
              <a:t>b and its complement on b’ </a:t>
            </a:r>
            <a:r>
              <a:rPr lang="en-US" dirty="0" smtClean="0"/>
              <a:t>and activates the word line. </a:t>
            </a:r>
          </a:p>
          <a:p>
            <a:pPr algn="just"/>
            <a:r>
              <a:rPr lang="en-US" dirty="0" smtClean="0"/>
              <a:t>This forces the cell into the corresponding state, which the cell retains when the word line is deactivated.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Semiconductor RAM Memories - Static Memories</a:t>
            </a:r>
            <a:endParaRPr lang="en-US" dirty="0"/>
          </a:p>
        </p:txBody>
      </p:sp>
      <p:sp>
        <p:nvSpPr>
          <p:cNvPr id="3" name="Content Placeholder 2"/>
          <p:cNvSpPr>
            <a:spLocks noGrp="1"/>
          </p:cNvSpPr>
          <p:nvPr>
            <p:ph idx="1"/>
          </p:nvPr>
        </p:nvSpPr>
        <p:spPr/>
        <p:txBody>
          <a:bodyPr>
            <a:normAutofit fontScale="77500" lnSpcReduction="20000"/>
          </a:bodyPr>
          <a:lstStyle/>
          <a:p>
            <a:pPr algn="just">
              <a:buNone/>
            </a:pPr>
            <a:r>
              <a:rPr lang="en-US" b="1" dirty="0" smtClean="0"/>
              <a:t>CMOS Cell:</a:t>
            </a:r>
          </a:p>
          <a:p>
            <a:pPr algn="just"/>
            <a:r>
              <a:rPr lang="en-US" dirty="0" smtClean="0"/>
              <a:t>A CMOS realization of the cell in </a:t>
            </a:r>
            <a:r>
              <a:rPr lang="en-US" dirty="0" smtClean="0">
                <a:solidFill>
                  <a:srgbClr val="FF0000"/>
                </a:solidFill>
              </a:rPr>
              <a:t>static RAM cell</a:t>
            </a:r>
            <a:r>
              <a:rPr lang="en-US" dirty="0" smtClean="0"/>
              <a:t> is given in the following </a:t>
            </a:r>
            <a:r>
              <a:rPr lang="en-US" dirty="0" smtClean="0">
                <a:hlinkClick r:id="rId2" action="ppaction://hlinksldjump"/>
              </a:rPr>
              <a:t>Figure</a:t>
            </a:r>
            <a:r>
              <a:rPr lang="en-US" dirty="0" smtClean="0"/>
              <a:t>.</a:t>
            </a:r>
          </a:p>
          <a:p>
            <a:pPr algn="just"/>
            <a:r>
              <a:rPr lang="en-US" dirty="0" smtClean="0"/>
              <a:t>Transistor pairs (</a:t>
            </a:r>
            <a:r>
              <a:rPr lang="en-US" i="1" dirty="0" smtClean="0"/>
              <a:t>T3, T5) and (T4, T6) form the inverters in the latch. </a:t>
            </a:r>
          </a:p>
          <a:p>
            <a:pPr algn="just"/>
            <a:r>
              <a:rPr lang="en-US" i="1" dirty="0" smtClean="0"/>
              <a:t>The state of the cell </a:t>
            </a:r>
            <a:r>
              <a:rPr lang="en-US" dirty="0" smtClean="0"/>
              <a:t>is </a:t>
            </a:r>
            <a:r>
              <a:rPr lang="en-US" dirty="0" smtClean="0">
                <a:solidFill>
                  <a:srgbClr val="FFC000"/>
                </a:solidFill>
              </a:rPr>
              <a:t>read</a:t>
            </a:r>
            <a:r>
              <a:rPr lang="en-US" dirty="0" smtClean="0"/>
              <a:t> or </a:t>
            </a:r>
            <a:r>
              <a:rPr lang="en-US" dirty="0" smtClean="0">
                <a:solidFill>
                  <a:srgbClr val="FFC000"/>
                </a:solidFill>
              </a:rPr>
              <a:t>written</a:t>
            </a:r>
            <a:r>
              <a:rPr lang="en-US" dirty="0" smtClean="0"/>
              <a:t>. </a:t>
            </a:r>
          </a:p>
          <a:p>
            <a:pPr lvl="1" algn="just"/>
            <a:r>
              <a:rPr lang="en-US" dirty="0" smtClean="0"/>
              <a:t>For example, in state 1, the voltage at point </a:t>
            </a:r>
            <a:r>
              <a:rPr lang="en-US" i="1" dirty="0" smtClean="0"/>
              <a:t>X is </a:t>
            </a:r>
            <a:r>
              <a:rPr lang="en-US" dirty="0" smtClean="0"/>
              <a:t>maintained high by having transistors </a:t>
            </a:r>
            <a:r>
              <a:rPr lang="en-US" i="1" dirty="0" smtClean="0"/>
              <a:t>T3 and T6 on, while T4 and T5 are off. </a:t>
            </a:r>
          </a:p>
          <a:p>
            <a:pPr lvl="1" algn="just"/>
            <a:r>
              <a:rPr lang="en-US" i="1" dirty="0" smtClean="0"/>
              <a:t>If T1 and T2 </a:t>
            </a:r>
            <a:r>
              <a:rPr lang="en-US" dirty="0" smtClean="0"/>
              <a:t>are turned on, bit lines </a:t>
            </a:r>
            <a:r>
              <a:rPr lang="en-US" i="1" dirty="0" smtClean="0"/>
              <a:t>b and b’ will have high and low signals, respectively.</a:t>
            </a:r>
          </a:p>
          <a:p>
            <a:pPr algn="just"/>
            <a:r>
              <a:rPr lang="en-US" dirty="0" smtClean="0"/>
              <a:t>Continuous power is needed for the cell to retain its state. If power is interrupted, the cell’s contents are lost.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1752600" y="990600"/>
            <a:ext cx="5715000" cy="4636532"/>
            <a:chOff x="1752600" y="990600"/>
            <a:chExt cx="5715000" cy="4636532"/>
          </a:xfrm>
        </p:grpSpPr>
        <p:pic>
          <p:nvPicPr>
            <p:cNvPr id="1026" name="Picture 2"/>
            <p:cNvPicPr>
              <a:picLocks noChangeAspect="1" noChangeArrowheads="1"/>
            </p:cNvPicPr>
            <p:nvPr/>
          </p:nvPicPr>
          <p:blipFill>
            <a:blip r:embed="rId2" cstate="print"/>
            <a:srcRect l="17188" t="25000" r="28906" b="21875"/>
            <a:stretch>
              <a:fillRect/>
            </a:stretch>
          </p:blipFill>
          <p:spPr bwMode="auto">
            <a:xfrm>
              <a:off x="1752600" y="990600"/>
              <a:ext cx="5715000" cy="4224130"/>
            </a:xfrm>
            <a:prstGeom prst="rect">
              <a:avLst/>
            </a:prstGeom>
            <a:noFill/>
            <a:ln w="9525">
              <a:noFill/>
              <a:miter lim="800000"/>
              <a:headEnd/>
              <a:tailEnd/>
            </a:ln>
          </p:spPr>
        </p:pic>
        <p:sp>
          <p:nvSpPr>
            <p:cNvPr id="5" name="TextBox 4"/>
            <p:cNvSpPr txBox="1"/>
            <p:nvPr/>
          </p:nvSpPr>
          <p:spPr>
            <a:xfrm>
              <a:off x="2514600" y="5257800"/>
              <a:ext cx="4343400" cy="369332"/>
            </a:xfrm>
            <a:prstGeom prst="rect">
              <a:avLst/>
            </a:prstGeom>
            <a:noFill/>
          </p:spPr>
          <p:txBody>
            <a:bodyPr wrap="square" rtlCol="0">
              <a:spAutoFit/>
            </a:bodyPr>
            <a:lstStyle/>
            <a:p>
              <a:r>
                <a:rPr lang="en-US" b="1" dirty="0" smtClean="0"/>
                <a:t>Figure: An example of a CMOS memory cell</a:t>
              </a:r>
              <a:endParaRPr lang="en-US" b="1" dirty="0"/>
            </a:p>
          </p:txBody>
        </p:sp>
      </p:grpSp>
    </p:spTree>
  </p:cSld>
  <p:clrMapOvr>
    <a:masterClrMapping/>
  </p:clrMapOvr>
  <p:transition>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Semiconductor RAM Memories - Static Memories</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A major advantage of CMOS SRAMs is their very low power consumption, because  current flows in the cell only when the cell is being accessed. </a:t>
            </a:r>
          </a:p>
          <a:p>
            <a:pPr algn="just"/>
            <a:r>
              <a:rPr lang="en-US" dirty="0" smtClean="0"/>
              <a:t>Otherwise, </a:t>
            </a:r>
            <a:r>
              <a:rPr lang="en-US" i="1" dirty="0" smtClean="0"/>
              <a:t>T1, T2, and one </a:t>
            </a:r>
            <a:r>
              <a:rPr lang="en-US" dirty="0" smtClean="0"/>
              <a:t>transistor in each inverter are turned off, ensuring that there is no continuous electrical path between </a:t>
            </a:r>
            <a:r>
              <a:rPr lang="en-US" i="1" dirty="0" smtClean="0"/>
              <a:t>V</a:t>
            </a:r>
            <a:r>
              <a:rPr lang="en-US" i="1" baseline="-25000" dirty="0" smtClean="0"/>
              <a:t>supply</a:t>
            </a:r>
            <a:r>
              <a:rPr lang="en-US" i="1" dirty="0" smtClean="0"/>
              <a:t> and ground.</a:t>
            </a:r>
          </a:p>
          <a:p>
            <a:pPr algn="just"/>
            <a:r>
              <a:rPr lang="en-US" dirty="0" smtClean="0"/>
              <a:t>Static RAMs can be accessed very quickly. </a:t>
            </a:r>
          </a:p>
          <a:p>
            <a:pPr lvl="1" algn="just"/>
            <a:r>
              <a:rPr lang="en-US" dirty="0" smtClean="0"/>
              <a:t>Access times on the order of a few nanoseconds are found in commercially available chips. </a:t>
            </a:r>
          </a:p>
          <a:p>
            <a:pPr lvl="1" algn="just"/>
            <a:r>
              <a:rPr lang="en-US" dirty="0" smtClean="0"/>
              <a:t>SRAMs are used in applications where speed is of critical concern.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MEMORY SYSTEM</a:t>
            </a:r>
            <a:endParaRPr lang="en-US" b="1" dirty="0"/>
          </a:p>
        </p:txBody>
      </p:sp>
      <p:sp>
        <p:nvSpPr>
          <p:cNvPr id="3" name="Content Placeholder 2"/>
          <p:cNvSpPr>
            <a:spLocks noGrp="1"/>
          </p:cNvSpPr>
          <p:nvPr>
            <p:ph idx="1"/>
          </p:nvPr>
        </p:nvSpPr>
        <p:spPr/>
        <p:txBody>
          <a:bodyPr>
            <a:normAutofit fontScale="85000" lnSpcReduction="10000"/>
          </a:bodyPr>
          <a:lstStyle/>
          <a:p>
            <a:pPr algn="just"/>
            <a:r>
              <a:rPr lang="en-US" b="1" dirty="0"/>
              <a:t>Basic Concepts</a:t>
            </a:r>
          </a:p>
          <a:p>
            <a:pPr algn="just"/>
            <a:r>
              <a:rPr lang="en-US" dirty="0"/>
              <a:t>The maximum size of the memory that can be used in any computer is determined by </a:t>
            </a:r>
            <a:r>
              <a:rPr lang="en-US" dirty="0" smtClean="0"/>
              <a:t>the addressing </a:t>
            </a:r>
            <a:r>
              <a:rPr lang="en-US" dirty="0"/>
              <a:t>scheme</a:t>
            </a:r>
            <a:r>
              <a:rPr lang="en-US" dirty="0" smtClean="0"/>
              <a:t>.</a:t>
            </a:r>
          </a:p>
          <a:p>
            <a:r>
              <a:rPr lang="en-US" dirty="0"/>
              <a:t>For </a:t>
            </a:r>
            <a:r>
              <a:rPr lang="en-US" dirty="0" smtClean="0"/>
              <a:t>example</a:t>
            </a:r>
          </a:p>
          <a:p>
            <a:pPr lvl="1" algn="just"/>
            <a:r>
              <a:rPr lang="en-US" dirty="0" smtClean="0"/>
              <a:t>A computer </a:t>
            </a:r>
            <a:r>
              <a:rPr lang="en-US" dirty="0"/>
              <a:t>that generates 16-bit addresses is capable </a:t>
            </a:r>
            <a:r>
              <a:rPr lang="en-US" dirty="0" smtClean="0"/>
              <a:t>of addressing </a:t>
            </a:r>
            <a:r>
              <a:rPr lang="en-US" dirty="0"/>
              <a:t>up to 2</a:t>
            </a:r>
            <a:r>
              <a:rPr lang="en-US" baseline="30000" dirty="0"/>
              <a:t>16</a:t>
            </a:r>
            <a:r>
              <a:rPr lang="en-US" baseline="-25000" dirty="0"/>
              <a:t> </a:t>
            </a:r>
            <a:r>
              <a:rPr lang="en-US" dirty="0"/>
              <a:t>= 64K (kilo) memory locations</a:t>
            </a:r>
            <a:r>
              <a:rPr lang="en-US" dirty="0" smtClean="0"/>
              <a:t>.</a:t>
            </a:r>
          </a:p>
          <a:p>
            <a:pPr lvl="1" algn="just"/>
            <a:r>
              <a:rPr lang="en-US" dirty="0"/>
              <a:t>Machines whose instructions </a:t>
            </a:r>
            <a:r>
              <a:rPr lang="en-US" dirty="0" smtClean="0"/>
              <a:t>generate 32-bit </a:t>
            </a:r>
            <a:r>
              <a:rPr lang="en-US" dirty="0"/>
              <a:t>addresses can utilize a memory that contains up to </a:t>
            </a:r>
            <a:r>
              <a:rPr lang="en-US" dirty="0" smtClean="0"/>
              <a:t>2</a:t>
            </a:r>
            <a:r>
              <a:rPr lang="en-US" baseline="30000" dirty="0" smtClean="0"/>
              <a:t>32</a:t>
            </a:r>
            <a:r>
              <a:rPr lang="en-US" sz="800" dirty="0" smtClean="0"/>
              <a:t> </a:t>
            </a:r>
            <a:r>
              <a:rPr lang="en-US" dirty="0"/>
              <a:t>= 4G (giga) </a:t>
            </a:r>
            <a:r>
              <a:rPr lang="en-US" dirty="0" smtClean="0"/>
              <a:t>locations.</a:t>
            </a:r>
          </a:p>
          <a:p>
            <a:pPr lvl="1" algn="just"/>
            <a:r>
              <a:rPr lang="en-US" dirty="0" smtClean="0"/>
              <a:t>Machines </a:t>
            </a:r>
            <a:r>
              <a:rPr lang="en-US" dirty="0"/>
              <a:t>with 64-bit addresses can access up to </a:t>
            </a:r>
            <a:r>
              <a:rPr lang="en-US" dirty="0" smtClean="0"/>
              <a:t>2</a:t>
            </a:r>
            <a:r>
              <a:rPr lang="en-US" baseline="30000" dirty="0" smtClean="0"/>
              <a:t>64</a:t>
            </a:r>
            <a:r>
              <a:rPr lang="en-US" sz="800" dirty="0" smtClean="0"/>
              <a:t> </a:t>
            </a:r>
            <a:r>
              <a:rPr lang="en-US" dirty="0"/>
              <a:t>= 16E </a:t>
            </a:r>
            <a:r>
              <a:rPr lang="en-US" dirty="0" smtClean="0"/>
              <a:t>(exa) </a:t>
            </a:r>
            <a:r>
              <a:rPr lang="en-US" dirty="0"/>
              <a:t>≈ 16 × </a:t>
            </a:r>
            <a:r>
              <a:rPr lang="en-US" dirty="0" smtClean="0"/>
              <a:t>10</a:t>
            </a:r>
            <a:r>
              <a:rPr lang="en-US" baseline="30000" dirty="0" smtClean="0"/>
              <a:t>18</a:t>
            </a:r>
            <a:r>
              <a:rPr lang="en-US" sz="800" dirty="0"/>
              <a:t> </a:t>
            </a:r>
            <a:r>
              <a:rPr lang="en-US" dirty="0" smtClean="0"/>
              <a:t>locations.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Semiconductor RAM Memories - Dynamic RAM</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Static RAMs are fast, but their cells require several transistors. Less expensive and higher density RAMs can be implemented with simpler cells. </a:t>
            </a:r>
          </a:p>
          <a:p>
            <a:pPr algn="just"/>
            <a:r>
              <a:rPr lang="en-US" dirty="0" smtClean="0"/>
              <a:t>But, these simpler cells do not retain their state for a long period, unless they are accessed frequently for Read or Write operations. </a:t>
            </a:r>
          </a:p>
          <a:p>
            <a:pPr lvl="1" algn="just"/>
            <a:r>
              <a:rPr lang="en-US" dirty="0" smtClean="0"/>
              <a:t>Memories that use such cells are called </a:t>
            </a:r>
            <a:r>
              <a:rPr lang="en-US" i="1" dirty="0" smtClean="0"/>
              <a:t>dynamic RAMs (DRAMs).</a:t>
            </a:r>
          </a:p>
          <a:p>
            <a:pPr algn="just"/>
            <a:r>
              <a:rPr lang="en-US" dirty="0" smtClean="0"/>
              <a:t>Information is stored in a dynamic memory cell in the form of a charge on a capacitor, but this charge can be maintained for only tens of milliseconds. </a:t>
            </a:r>
          </a:p>
          <a:p>
            <a:pPr algn="just"/>
            <a:r>
              <a:rPr lang="en-US" dirty="0" smtClean="0"/>
              <a:t>Since the cell is required to store information for a much longer time, its contents must be periodically </a:t>
            </a:r>
            <a:r>
              <a:rPr lang="en-US" i="1" dirty="0" smtClean="0"/>
              <a:t>refreshed by </a:t>
            </a:r>
            <a:r>
              <a:rPr lang="en-US" dirty="0" smtClean="0"/>
              <a:t>restoring the capacitor charge to its full value. </a:t>
            </a:r>
          </a:p>
          <a:p>
            <a:pPr algn="just"/>
            <a:r>
              <a:rPr lang="en-US" dirty="0" smtClean="0"/>
              <a:t>This occurs when the contents of the cell are read or when new information is written into it. An example of a dynamic memory cell that consists of a capacitor, C, and a transistor, T, is shown in </a:t>
            </a:r>
            <a:r>
              <a:rPr lang="en-US" dirty="0" smtClean="0">
                <a:hlinkClick r:id="rId2" action="ppaction://hlinksldjump"/>
              </a:rPr>
              <a:t>Figure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1981200" y="1524000"/>
            <a:ext cx="4819650" cy="3733800"/>
            <a:chOff x="1981200" y="1524000"/>
            <a:chExt cx="4819650" cy="3733800"/>
          </a:xfrm>
        </p:grpSpPr>
        <p:pic>
          <p:nvPicPr>
            <p:cNvPr id="1026" name="Picture 2"/>
            <p:cNvPicPr>
              <a:picLocks noChangeAspect="1" noChangeArrowheads="1"/>
            </p:cNvPicPr>
            <p:nvPr/>
          </p:nvPicPr>
          <p:blipFill>
            <a:blip r:embed="rId2" cstate="print"/>
            <a:srcRect l="36719" t="53125" r="27344" b="13542"/>
            <a:stretch>
              <a:fillRect/>
            </a:stretch>
          </p:blipFill>
          <p:spPr bwMode="auto">
            <a:xfrm>
              <a:off x="1981200" y="1524000"/>
              <a:ext cx="4819650" cy="3352800"/>
            </a:xfrm>
            <a:prstGeom prst="rect">
              <a:avLst/>
            </a:prstGeom>
            <a:noFill/>
            <a:ln w="9525">
              <a:noFill/>
              <a:miter lim="800000"/>
              <a:headEnd/>
              <a:tailEnd/>
            </a:ln>
          </p:spPr>
        </p:pic>
        <p:sp>
          <p:nvSpPr>
            <p:cNvPr id="5" name="Rectangle 4"/>
            <p:cNvSpPr/>
            <p:nvPr/>
          </p:nvSpPr>
          <p:spPr>
            <a:xfrm>
              <a:off x="2015196" y="4888468"/>
              <a:ext cx="4777077" cy="369332"/>
            </a:xfrm>
            <a:prstGeom prst="rect">
              <a:avLst/>
            </a:prstGeom>
          </p:spPr>
          <p:txBody>
            <a:bodyPr wrap="none">
              <a:spAutoFit/>
            </a:bodyPr>
            <a:lstStyle/>
            <a:p>
              <a:r>
                <a:rPr lang="en-US" b="1" dirty="0" smtClean="0"/>
                <a:t>Figure: A single-transistor dynamic memory cell.</a:t>
              </a:r>
              <a:endParaRPr lang="en-US" b="1" dirty="0"/>
            </a:p>
          </p:txBody>
        </p:sp>
      </p:grpSp>
    </p:spTree>
  </p:cSld>
  <p:clrMapOvr>
    <a:masterClrMapping/>
  </p:clrMapOvr>
  <p:transition>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Semiconductor RAM Memories - Dynamic RAM</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To store information in this cell, transistor </a:t>
            </a:r>
            <a:r>
              <a:rPr lang="en-US" i="1" dirty="0" smtClean="0"/>
              <a:t>T is turned on and an </a:t>
            </a:r>
            <a:r>
              <a:rPr lang="en-US" dirty="0" smtClean="0"/>
              <a:t>appropriate voltage is applied to the bit line. </a:t>
            </a:r>
          </a:p>
          <a:p>
            <a:pPr algn="just"/>
            <a:r>
              <a:rPr lang="en-US" dirty="0" smtClean="0"/>
              <a:t>This causes a known amount of charge to be stored in the capacitor.</a:t>
            </a:r>
          </a:p>
          <a:p>
            <a:pPr lvl="1" algn="just"/>
            <a:r>
              <a:rPr lang="en-US" dirty="0" smtClean="0"/>
              <a:t>After the transistor is turned off, the charge remains stored in the capacitor, but not for long. </a:t>
            </a:r>
          </a:p>
          <a:p>
            <a:pPr lvl="2" algn="just"/>
            <a:r>
              <a:rPr lang="en-US" dirty="0" smtClean="0"/>
              <a:t>The capacitor begins to discharge. This is because the transistor continues to conduct a tiny amount of current, measured in picoamperes, after it is turned off.</a:t>
            </a:r>
          </a:p>
          <a:p>
            <a:pPr lvl="1" algn="just"/>
            <a:r>
              <a:rPr lang="en-US" dirty="0" smtClean="0"/>
              <a:t>Hence, the information stored in the cell can be retrieved correctly only if it is read before the charge in the capacitor drops below some threshold value.</a:t>
            </a:r>
          </a:p>
          <a:p>
            <a:r>
              <a:rPr lang="en-US" dirty="0" smtClean="0"/>
              <a:t>During a Read operation, the transistor in a selected cell is turned on.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Semiconductor RAM Memories - Dynamic RAM</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A sense amplifier connected to the bit line detects whether the charge stored in the capacitor is above or below the threshold value. If the charge is </a:t>
            </a:r>
          </a:p>
          <a:p>
            <a:pPr algn="just"/>
            <a:r>
              <a:rPr lang="en-US" dirty="0" smtClean="0"/>
              <a:t>Above the threshold</a:t>
            </a:r>
          </a:p>
          <a:p>
            <a:pPr lvl="1" algn="just"/>
            <a:r>
              <a:rPr lang="en-US" dirty="0" smtClean="0"/>
              <a:t>The sense amplifier drives the bit line to the full voltage representing the logic value 1. </a:t>
            </a:r>
          </a:p>
          <a:p>
            <a:pPr lvl="1" algn="just"/>
            <a:r>
              <a:rPr lang="en-US" dirty="0" smtClean="0"/>
              <a:t>As a result, the capacitor is recharged to the full charge corresponding to the logic value 1. </a:t>
            </a:r>
          </a:p>
          <a:p>
            <a:pPr algn="just"/>
            <a:r>
              <a:rPr lang="en-US" dirty="0" smtClean="0"/>
              <a:t>Below the threshold</a:t>
            </a:r>
          </a:p>
          <a:p>
            <a:pPr lvl="1" algn="just"/>
            <a:r>
              <a:rPr lang="en-US" dirty="0" smtClean="0"/>
              <a:t>It pulls the bit line to ground level to discharge the capacitor fully. </a:t>
            </a:r>
          </a:p>
          <a:p>
            <a:pPr lvl="1" algn="just"/>
            <a:r>
              <a:rPr lang="en-US" dirty="0" smtClean="0"/>
              <a:t>Thus, reading the contents of a cell automatically refreshes its contents. </a:t>
            </a:r>
          </a:p>
          <a:p>
            <a:pPr algn="just"/>
            <a:r>
              <a:rPr lang="en-US" dirty="0" smtClean="0"/>
              <a:t>Since the word line is common to all cells in a row, all cells in a selected row are read and refreshed at the same time.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Semiconductor RAM Memories - Dynamic RAM</a:t>
            </a:r>
            <a:endParaRPr lang="en-US" dirty="0"/>
          </a:p>
        </p:txBody>
      </p:sp>
      <p:grpSp>
        <p:nvGrpSpPr>
          <p:cNvPr id="6" name="Group 5"/>
          <p:cNvGrpSpPr/>
          <p:nvPr/>
        </p:nvGrpSpPr>
        <p:grpSpPr>
          <a:xfrm>
            <a:off x="914400" y="1673940"/>
            <a:ext cx="7086600" cy="4989111"/>
            <a:chOff x="914400" y="1905000"/>
            <a:chExt cx="7086600" cy="4989111"/>
          </a:xfrm>
        </p:grpSpPr>
        <p:pic>
          <p:nvPicPr>
            <p:cNvPr id="2050" name="Picture 2"/>
            <p:cNvPicPr>
              <a:picLocks noChangeAspect="1" noChangeArrowheads="1"/>
            </p:cNvPicPr>
            <p:nvPr/>
          </p:nvPicPr>
          <p:blipFill>
            <a:blip r:embed="rId2" cstate="print"/>
            <a:srcRect l="12500" t="31250" r="24219" b="11458"/>
            <a:stretch>
              <a:fillRect/>
            </a:stretch>
          </p:blipFill>
          <p:spPr bwMode="auto">
            <a:xfrm>
              <a:off x="1219199" y="1905000"/>
              <a:ext cx="6508865" cy="4419600"/>
            </a:xfrm>
            <a:prstGeom prst="rect">
              <a:avLst/>
            </a:prstGeom>
            <a:noFill/>
            <a:ln w="9525">
              <a:noFill/>
              <a:miter lim="800000"/>
              <a:headEnd/>
              <a:tailEnd/>
            </a:ln>
          </p:spPr>
        </p:pic>
        <p:sp>
          <p:nvSpPr>
            <p:cNvPr id="5" name="Rectangle 4"/>
            <p:cNvSpPr/>
            <p:nvPr/>
          </p:nvSpPr>
          <p:spPr>
            <a:xfrm>
              <a:off x="914400" y="6247780"/>
              <a:ext cx="7086600" cy="646331"/>
            </a:xfrm>
            <a:prstGeom prst="rect">
              <a:avLst/>
            </a:prstGeom>
          </p:spPr>
          <p:txBody>
            <a:bodyPr wrap="square">
              <a:spAutoFit/>
            </a:bodyPr>
            <a:lstStyle/>
            <a:p>
              <a:pPr algn="ctr"/>
              <a:r>
                <a:rPr lang="en-US" b="1" dirty="0" smtClean="0"/>
                <a:t>Figure: Internal organization of  256-Megabit DRAM Chip, Configured as 32M × 8 dynamic memory chip.</a:t>
              </a:r>
              <a:endParaRPr lang="en-US" b="1" dirty="0"/>
            </a:p>
          </p:txBody>
        </p:sp>
      </p:grpSp>
    </p:spTree>
  </p:cSld>
  <p:clrMapOvr>
    <a:masterClrMapping/>
  </p:clrMapOvr>
  <p:transition>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Semiconductor RAM Memories - Synchronous DRAM</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sz="2400" dirty="0" smtClean="0"/>
              <a:t>In the early 1990s, developments in memory technology resulted in DRAMs whose operation is synchronized with a clock signal. </a:t>
            </a:r>
          </a:p>
          <a:p>
            <a:pPr lvl="1" algn="just"/>
            <a:r>
              <a:rPr lang="en-US" sz="2000" dirty="0" smtClean="0"/>
              <a:t>Such memories are known as </a:t>
            </a:r>
            <a:r>
              <a:rPr lang="en-US" sz="2000" i="1" dirty="0" smtClean="0"/>
              <a:t>synchronous DRAMs (SDRAMs).</a:t>
            </a:r>
          </a:p>
          <a:p>
            <a:pPr algn="just"/>
            <a:r>
              <a:rPr lang="en-US" sz="2400" dirty="0" smtClean="0"/>
              <a:t>The distinguishing feature of an SDRAM is the use of a clock signal, the availability of which makes it possible to incorporate control circuitry on the chip that provides many useful features. </a:t>
            </a:r>
          </a:p>
          <a:p>
            <a:pPr lvl="1" algn="just"/>
            <a:r>
              <a:rPr lang="en-US" sz="2000" dirty="0" smtClean="0"/>
              <a:t>For example</a:t>
            </a:r>
          </a:p>
          <a:p>
            <a:pPr lvl="2" algn="just"/>
            <a:r>
              <a:rPr lang="en-US" sz="1600" dirty="0" smtClean="0"/>
              <a:t>SDRAMs have built-in refresh circuitry, with a refresh counter to provide the addresses of the rows to be selected for refreshing. </a:t>
            </a:r>
          </a:p>
          <a:p>
            <a:pPr lvl="2" algn="just"/>
            <a:r>
              <a:rPr lang="en-US" sz="1600" dirty="0" smtClean="0"/>
              <a:t>As a result, the dynamic nature of these memory chips is almost invisible to the user.</a:t>
            </a:r>
          </a:p>
          <a:p>
            <a:pPr algn="just">
              <a:buNone/>
            </a:pPr>
            <a:r>
              <a:rPr lang="en-US" sz="2400" b="1" dirty="0" smtClean="0"/>
              <a:t>	Latency and Bandwidth:</a:t>
            </a:r>
          </a:p>
          <a:p>
            <a:pPr algn="just"/>
            <a:r>
              <a:rPr lang="en-US" sz="2400" dirty="0" smtClean="0"/>
              <a:t>Data transfers to and from the main memory often involve blocks of data. </a:t>
            </a:r>
          </a:p>
          <a:p>
            <a:pPr algn="just"/>
            <a:r>
              <a:rPr lang="en-US" sz="2400" dirty="0" smtClean="0"/>
              <a:t>The speed of these transfers has a large impact on the performance of a computer system.</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Semiconductor RAM Memories - Synchronous DRAM</a:t>
            </a:r>
            <a:endParaRPr lang="en-US" dirty="0"/>
          </a:p>
        </p:txBody>
      </p:sp>
      <p:grpSp>
        <p:nvGrpSpPr>
          <p:cNvPr id="6" name="Group 5"/>
          <p:cNvGrpSpPr/>
          <p:nvPr/>
        </p:nvGrpSpPr>
        <p:grpSpPr>
          <a:xfrm>
            <a:off x="1280652" y="1499424"/>
            <a:ext cx="6172200" cy="5181600"/>
            <a:chOff x="1280652" y="1543668"/>
            <a:chExt cx="6172200" cy="5181600"/>
          </a:xfrm>
        </p:grpSpPr>
        <p:pic>
          <p:nvPicPr>
            <p:cNvPr id="1026" name="Picture 2"/>
            <p:cNvPicPr>
              <a:picLocks noChangeAspect="1" noChangeArrowheads="1"/>
            </p:cNvPicPr>
            <p:nvPr/>
          </p:nvPicPr>
          <p:blipFill>
            <a:blip r:embed="rId2" cstate="print"/>
            <a:srcRect l="12500" t="19792" r="24219" b="9375"/>
            <a:stretch>
              <a:fillRect/>
            </a:stretch>
          </p:blipFill>
          <p:spPr bwMode="auto">
            <a:xfrm>
              <a:off x="1280652" y="1543668"/>
              <a:ext cx="6172200" cy="5181600"/>
            </a:xfrm>
            <a:prstGeom prst="rect">
              <a:avLst/>
            </a:prstGeom>
            <a:noFill/>
            <a:ln w="9525">
              <a:noFill/>
              <a:miter lim="800000"/>
              <a:headEnd/>
              <a:tailEnd/>
            </a:ln>
          </p:spPr>
        </p:pic>
        <p:sp>
          <p:nvSpPr>
            <p:cNvPr id="5" name="Rectangle 4"/>
            <p:cNvSpPr/>
            <p:nvPr/>
          </p:nvSpPr>
          <p:spPr>
            <a:xfrm>
              <a:off x="2971800" y="6324600"/>
              <a:ext cx="2782493" cy="369332"/>
            </a:xfrm>
            <a:prstGeom prst="rect">
              <a:avLst/>
            </a:prstGeom>
          </p:spPr>
          <p:txBody>
            <a:bodyPr wrap="none">
              <a:spAutoFit/>
            </a:bodyPr>
            <a:lstStyle/>
            <a:p>
              <a:r>
                <a:rPr lang="en-US" b="1" dirty="0" smtClean="0"/>
                <a:t>Figure: Synchronous DRAM</a:t>
              </a:r>
              <a:endParaRPr lang="en-US" b="1" dirty="0"/>
            </a:p>
          </p:txBody>
        </p:sp>
      </p:grpSp>
    </p:spTree>
  </p:cSld>
  <p:clrMapOvr>
    <a:masterClrMapping/>
  </p:clrMapOvr>
  <p:transition>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Semiconductor RAM Memories - Synchronous DRAM</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During block transfers, </a:t>
            </a:r>
            <a:r>
              <a:rPr lang="en-US" i="1" dirty="0" smtClean="0"/>
              <a:t>memory latency is the amount of time </a:t>
            </a:r>
            <a:r>
              <a:rPr lang="en-US" dirty="0" smtClean="0"/>
              <a:t>it takes to transfer the first word of a block. </a:t>
            </a:r>
          </a:p>
          <a:p>
            <a:pPr algn="just"/>
            <a:r>
              <a:rPr lang="en-US" dirty="0" smtClean="0"/>
              <a:t>The time required to transfer a complete block depends also on the rate at which successive words can be transferred and on the size of the block.</a:t>
            </a:r>
          </a:p>
          <a:p>
            <a:pPr algn="just"/>
            <a:r>
              <a:rPr lang="en-US" dirty="0" smtClean="0"/>
              <a:t>The time between successive words of a block is much shorter than the time needed to transfer the first word.</a:t>
            </a:r>
          </a:p>
          <a:p>
            <a:pPr algn="just"/>
            <a:r>
              <a:rPr lang="en-US" dirty="0" smtClean="0"/>
              <a:t>A useful performance measure is the number of bits or bytes that can be transferred in one second. </a:t>
            </a:r>
          </a:p>
          <a:p>
            <a:pPr lvl="1" algn="just"/>
            <a:r>
              <a:rPr lang="en-US" dirty="0" smtClean="0"/>
              <a:t>This measure is often referred to as the memory </a:t>
            </a:r>
            <a:r>
              <a:rPr lang="en-US" i="1" dirty="0" smtClean="0"/>
              <a:t>bandwidth.</a:t>
            </a:r>
          </a:p>
          <a:p>
            <a:pPr algn="just"/>
            <a:r>
              <a:rPr lang="en-US" dirty="0" smtClean="0"/>
              <a:t>It depends on the speed of access to the stored data and on the number of bits that can be accessed in parallel. </a:t>
            </a:r>
          </a:p>
          <a:p>
            <a:pPr algn="just"/>
            <a:r>
              <a:rPr lang="en-US" dirty="0" smtClean="0"/>
              <a:t>The rate at which data can be transferred to or from the memory depends on the bandwidth of the system interconnections.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Semiconductor RAM Memories – Double Data Rate SDRAM</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pPr algn="just"/>
            <a:r>
              <a:rPr lang="en-US" sz="2000" dirty="0" smtClean="0"/>
              <a:t>In the continuous quest for improved performance, faster versions of SDRAMs have been developed. </a:t>
            </a:r>
          </a:p>
          <a:p>
            <a:pPr algn="just"/>
            <a:r>
              <a:rPr lang="en-US" sz="2000" dirty="0" smtClean="0"/>
              <a:t>In addition to faster circuits, new organizational and operational features make it possible to achieve high data rates during block transfers. </a:t>
            </a:r>
          </a:p>
          <a:p>
            <a:pPr algn="just"/>
            <a:r>
              <a:rPr lang="en-US" sz="2000" dirty="0" smtClean="0"/>
              <a:t>The key idea is to take advantage of the fact that a large number of bits are accessed at the same time inside the chip when a row address is applied.</a:t>
            </a:r>
          </a:p>
          <a:p>
            <a:pPr algn="just"/>
            <a:r>
              <a:rPr lang="en-US" sz="2000" dirty="0" smtClean="0"/>
              <a:t>Various techniques are used to transfer these bits quickly to the pins of the chip. </a:t>
            </a:r>
          </a:p>
          <a:p>
            <a:pPr algn="just"/>
            <a:r>
              <a:rPr lang="en-US" sz="2000" dirty="0" smtClean="0"/>
              <a:t>To make the best use of the available clock speed, data are transferred externally on both the rising and falling edges of the clock. </a:t>
            </a:r>
          </a:p>
          <a:p>
            <a:pPr algn="just"/>
            <a:r>
              <a:rPr lang="en-US" sz="2000" dirty="0" smtClean="0"/>
              <a:t>For this reason, memories that use this technique are called </a:t>
            </a:r>
            <a:r>
              <a:rPr lang="en-US" sz="2000" i="1" dirty="0" smtClean="0"/>
              <a:t>double-data-rate SDRAMs (DDR SDRAMs). Versions of SDRAM – DDR, DDR2, DDR3, DDR4</a:t>
            </a:r>
          </a:p>
          <a:p>
            <a:pPr algn="just"/>
            <a:r>
              <a:rPr lang="en-US" sz="2000" dirty="0" smtClean="0"/>
              <a:t>They offer increased storage capacity, lower power, and faster clock speeds.</a:t>
            </a:r>
          </a:p>
          <a:p>
            <a:pPr algn="just"/>
            <a:r>
              <a:rPr lang="en-US" sz="2000" dirty="0" smtClean="0"/>
              <a:t>For example, DDR2 and DDR3 can operate at clock frequencies of 400 and 800 MHz, respectively. Therefore, they transfer data using the effective clock speeds of 800 and 1600 MHz, respectively.</a:t>
            </a:r>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Semiconductor RAM Memories – Rambus Memory</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The rate of transferring data between the memory and the processor is a function of both the bandwidth of the memory and the bandwidth of its connection to the processor.</a:t>
            </a:r>
          </a:p>
          <a:p>
            <a:pPr algn="just"/>
            <a:r>
              <a:rPr lang="en-US" dirty="0" smtClean="0"/>
              <a:t>Rambus is a memory technology that achieves a high data transfer rate by providing a high-speed interface between the memory and the processor. </a:t>
            </a:r>
          </a:p>
          <a:p>
            <a:pPr algn="just"/>
            <a:r>
              <a:rPr lang="en-US" dirty="0" smtClean="0"/>
              <a:t>One way for increasing the bandwidth of this connection is to use a wider data path. </a:t>
            </a:r>
          </a:p>
          <a:p>
            <a:pPr lvl="1" algn="just"/>
            <a:r>
              <a:rPr lang="en-US" dirty="0" smtClean="0"/>
              <a:t>However, this requires more space and more pins, increasing system cost. The alternative is to use fewer wires with a higher clock speed. This is the approach taken by Rambus.</a:t>
            </a:r>
          </a:p>
          <a:p>
            <a:pPr lvl="1" algn="just"/>
            <a:r>
              <a:rPr lang="en-US" dirty="0" smtClean="0"/>
              <a:t>The key feature of Rambus technology is the use of a </a:t>
            </a:r>
            <a:r>
              <a:rPr lang="en-US" dirty="0" smtClean="0">
                <a:solidFill>
                  <a:srgbClr val="0070C0"/>
                </a:solidFill>
              </a:rPr>
              <a:t>differential-signaling technique </a:t>
            </a:r>
            <a:r>
              <a:rPr lang="en-US" dirty="0" smtClean="0"/>
              <a:t>to transfer data to and from the memory chips.</a:t>
            </a:r>
          </a:p>
          <a:p>
            <a:pPr lvl="2" algn="just"/>
            <a:r>
              <a:rPr lang="en-US" dirty="0" smtClean="0">
                <a:solidFill>
                  <a:srgbClr val="0070C0"/>
                </a:solidFill>
              </a:rPr>
              <a:t>The technique sends the same electrical signal as a differential pair of signals, each in its own conductor.</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MEMORY SYSTEM</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a:t>The number of locations represents the size of the address space of the computer</a:t>
            </a:r>
            <a:r>
              <a:rPr lang="en-US" dirty="0" smtClean="0"/>
              <a:t>.</a:t>
            </a:r>
            <a:endParaRPr lang="en-US" dirty="0"/>
          </a:p>
          <a:p>
            <a:pPr algn="just"/>
            <a:r>
              <a:rPr lang="en-US" dirty="0"/>
              <a:t>The memory is usually designed to store and retrieve data in word-length quantities.</a:t>
            </a:r>
          </a:p>
          <a:p>
            <a:pPr algn="just"/>
            <a:r>
              <a:rPr lang="en-US" dirty="0"/>
              <a:t>Consider, for example, a byte-addressable computer whose instructions generate </a:t>
            </a:r>
            <a:r>
              <a:rPr lang="en-US" dirty="0" smtClean="0"/>
              <a:t>32-bit addresses</a:t>
            </a:r>
            <a:r>
              <a:rPr lang="en-US" dirty="0"/>
              <a:t>. </a:t>
            </a:r>
            <a:endParaRPr lang="en-US" dirty="0" smtClean="0"/>
          </a:p>
          <a:p>
            <a:pPr lvl="1" algn="just"/>
            <a:r>
              <a:rPr lang="en-US" dirty="0" smtClean="0"/>
              <a:t>When </a:t>
            </a:r>
            <a:r>
              <a:rPr lang="en-US" dirty="0"/>
              <a:t>a 32-bit address is sent from the processor to the memory unit, the </a:t>
            </a:r>
            <a:r>
              <a:rPr lang="en-US" dirty="0" smtClean="0"/>
              <a:t>high order 30 </a:t>
            </a:r>
            <a:r>
              <a:rPr lang="en-US" dirty="0"/>
              <a:t>bits determine which word will be accessed. </a:t>
            </a:r>
            <a:endParaRPr lang="en-US" dirty="0" smtClean="0"/>
          </a:p>
          <a:p>
            <a:pPr lvl="1" algn="just"/>
            <a:r>
              <a:rPr lang="en-US" dirty="0" smtClean="0"/>
              <a:t>If </a:t>
            </a:r>
            <a:r>
              <a:rPr lang="en-US" dirty="0"/>
              <a:t>a byte quantity is specified, </a:t>
            </a:r>
            <a:r>
              <a:rPr lang="en-US" dirty="0" smtClean="0"/>
              <a:t>the low-order </a:t>
            </a:r>
            <a:r>
              <a:rPr lang="en-US" dirty="0"/>
              <a:t>2 bits of the address specify which byte location is involved.</a:t>
            </a:r>
          </a:p>
          <a:p>
            <a:pPr algn="just"/>
            <a:r>
              <a:rPr lang="en-US" dirty="0"/>
              <a:t>The connection between the processor and its memory consists of address, data, </a:t>
            </a:r>
            <a:r>
              <a:rPr lang="en-US" dirty="0" smtClean="0"/>
              <a:t>and control lines as shown in </a:t>
            </a:r>
            <a:r>
              <a:rPr lang="en-US" dirty="0" smtClean="0">
                <a:hlinkClick r:id="rId2" action="ppaction://hlinksldjump"/>
              </a:rPr>
              <a:t>fig</a:t>
            </a:r>
            <a:r>
              <a:rPr lang="en-US" dirty="0" smtClean="0"/>
              <a: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Read-only Memories</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Both static and dynamic RAM chips are volatile, which means that they retain information only while power is turned on. </a:t>
            </a:r>
          </a:p>
          <a:p>
            <a:pPr lvl="1" algn="just"/>
            <a:r>
              <a:rPr lang="en-US" dirty="0" smtClean="0"/>
              <a:t>There are many applications requiring memory devices that retain the stored information when power is turned off.</a:t>
            </a:r>
          </a:p>
          <a:p>
            <a:pPr lvl="1" algn="just"/>
            <a:r>
              <a:rPr lang="en-US" dirty="0" smtClean="0"/>
              <a:t>Many embedded applications do not use a hard disk and require nonvolatile memories to store their software.</a:t>
            </a:r>
          </a:p>
          <a:p>
            <a:pPr lvl="1" algn="just"/>
            <a:r>
              <a:rPr lang="en-US" dirty="0" smtClean="0"/>
              <a:t>Different types of nonvolatile memories have been developed. </a:t>
            </a:r>
          </a:p>
          <a:p>
            <a:pPr lvl="2" algn="just"/>
            <a:r>
              <a:rPr lang="en-US" dirty="0" smtClean="0"/>
              <a:t>Generally, their contents can be read in the same way as for their volatile counterparts.</a:t>
            </a:r>
          </a:p>
          <a:p>
            <a:pPr lvl="1" algn="just"/>
            <a:r>
              <a:rPr lang="en-US" dirty="0" smtClean="0"/>
              <a:t>But, a special writing process is needed to place the information into a nonvolatile memory. </a:t>
            </a:r>
          </a:p>
          <a:p>
            <a:pPr lvl="1" algn="just"/>
            <a:r>
              <a:rPr lang="en-US" dirty="0" smtClean="0"/>
              <a:t>Since its normal operation involves only reading the stored data, a memory of this type is called a read-only memory (ROM).</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ROM</a:t>
            </a:r>
            <a:endParaRPr lang="en-US" dirty="0"/>
          </a:p>
        </p:txBody>
      </p:sp>
      <p:sp>
        <p:nvSpPr>
          <p:cNvPr id="3" name="Content Placeholder 2"/>
          <p:cNvSpPr>
            <a:spLocks noGrp="1"/>
          </p:cNvSpPr>
          <p:nvPr>
            <p:ph sz="half" idx="1"/>
          </p:nvPr>
        </p:nvSpPr>
        <p:spPr/>
        <p:txBody>
          <a:bodyPr>
            <a:normAutofit fontScale="70000" lnSpcReduction="20000"/>
          </a:bodyPr>
          <a:lstStyle/>
          <a:p>
            <a:pPr algn="just"/>
            <a:r>
              <a:rPr lang="en-US" dirty="0" smtClean="0"/>
              <a:t>A memory is called a read-only memory, or ROM, when information can be written into it only once at the time of manufacture.</a:t>
            </a:r>
          </a:p>
          <a:p>
            <a:pPr algn="just"/>
            <a:r>
              <a:rPr lang="en-US" b="1" dirty="0" smtClean="0"/>
              <a:t>Figure</a:t>
            </a:r>
            <a:r>
              <a:rPr lang="en-US" dirty="0" smtClean="0"/>
              <a:t> shows a possible configuration for </a:t>
            </a:r>
            <a:r>
              <a:rPr lang="en-US" b="1" dirty="0" smtClean="0"/>
              <a:t>a ROM cell</a:t>
            </a:r>
            <a:r>
              <a:rPr lang="en-US" dirty="0" smtClean="0"/>
              <a:t>.</a:t>
            </a:r>
          </a:p>
          <a:p>
            <a:pPr algn="just"/>
            <a:r>
              <a:rPr lang="en-US" dirty="0" smtClean="0"/>
              <a:t>A logic value 0 is stored in the cell if the transistor is connected to ground at point </a:t>
            </a:r>
            <a:r>
              <a:rPr lang="en-US" i="1" dirty="0" smtClean="0"/>
              <a:t>P; otherwise, a 1 is stored.</a:t>
            </a:r>
          </a:p>
          <a:p>
            <a:pPr algn="just"/>
            <a:r>
              <a:rPr lang="en-US" dirty="0" smtClean="0"/>
              <a:t>The bit line is connected through a resistor to the power supply.</a:t>
            </a:r>
          </a:p>
          <a:p>
            <a:pPr algn="just"/>
            <a:r>
              <a:rPr lang="en-US" dirty="0" smtClean="0"/>
              <a:t>To read the state of the cell, the word line is activated to close the transistor switch.</a:t>
            </a:r>
            <a:endParaRPr lang="en-US" dirty="0"/>
          </a:p>
        </p:txBody>
      </p:sp>
      <p:pic>
        <p:nvPicPr>
          <p:cNvPr id="5" name="Picture 3"/>
          <p:cNvPicPr>
            <a:picLocks noGrp="1" noChangeAspect="1" noChangeArrowheads="1"/>
          </p:cNvPicPr>
          <p:nvPr>
            <p:ph sz="half" idx="2"/>
          </p:nvPr>
        </p:nvPicPr>
        <p:blipFill>
          <a:blip r:embed="rId2" cstate="print"/>
          <a:srcRect l="23437" t="21875" r="29688" b="40625"/>
          <a:stretch>
            <a:fillRect/>
          </a:stretch>
        </p:blipFill>
        <p:spPr bwMode="auto">
          <a:xfrm>
            <a:off x="4648200" y="2667000"/>
            <a:ext cx="4038600" cy="2423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ROM</a:t>
            </a:r>
            <a:endParaRPr lang="en-US" dirty="0"/>
          </a:p>
        </p:txBody>
      </p:sp>
      <p:sp>
        <p:nvSpPr>
          <p:cNvPr id="3" name="Content Placeholder 2"/>
          <p:cNvSpPr>
            <a:spLocks noGrp="1"/>
          </p:cNvSpPr>
          <p:nvPr>
            <p:ph sz="half" idx="1"/>
          </p:nvPr>
        </p:nvSpPr>
        <p:spPr/>
        <p:txBody>
          <a:bodyPr>
            <a:normAutofit fontScale="70000" lnSpcReduction="20000"/>
          </a:bodyPr>
          <a:lstStyle/>
          <a:p>
            <a:pPr algn="just"/>
            <a:r>
              <a:rPr lang="en-US" dirty="0" smtClean="0"/>
              <a:t>As a result, the voltage on the bit line drops to near zero if there is a connection between the transistor and ground. </a:t>
            </a:r>
          </a:p>
          <a:p>
            <a:pPr algn="just"/>
            <a:r>
              <a:rPr lang="en-US" dirty="0" smtClean="0"/>
              <a:t>If there is no connection to ground, the bit line remains at the high voltage level, indicating a 1. </a:t>
            </a:r>
          </a:p>
          <a:p>
            <a:pPr algn="just"/>
            <a:r>
              <a:rPr lang="en-US" dirty="0" smtClean="0"/>
              <a:t>A sense circuit at the end of the bit line generates the proper output value. </a:t>
            </a:r>
          </a:p>
          <a:p>
            <a:pPr algn="just"/>
            <a:r>
              <a:rPr lang="en-US" dirty="0" smtClean="0"/>
              <a:t>The state of the connection to ground in each cell is determined when the chip is manufactured, using a mask with a pattern that represents the information to be stored.</a:t>
            </a:r>
            <a:endParaRPr lang="en-US" dirty="0"/>
          </a:p>
        </p:txBody>
      </p:sp>
      <p:pic>
        <p:nvPicPr>
          <p:cNvPr id="5" name="Picture 3"/>
          <p:cNvPicPr>
            <a:picLocks noGrp="1" noChangeAspect="1" noChangeArrowheads="1"/>
          </p:cNvPicPr>
          <p:nvPr>
            <p:ph sz="half" idx="2"/>
          </p:nvPr>
        </p:nvPicPr>
        <p:blipFill>
          <a:blip r:embed="rId2" cstate="print"/>
          <a:srcRect l="23437" t="21875" r="29688" b="40625"/>
          <a:stretch>
            <a:fillRect/>
          </a:stretch>
        </p:blipFill>
        <p:spPr bwMode="auto">
          <a:xfrm>
            <a:off x="4648200" y="2667000"/>
            <a:ext cx="4038600" cy="2423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PROM</a:t>
            </a:r>
            <a:endParaRPr lang="en-US" dirty="0"/>
          </a:p>
        </p:txBody>
      </p:sp>
      <p:sp>
        <p:nvSpPr>
          <p:cNvPr id="3" name="Content Placeholder 2"/>
          <p:cNvSpPr>
            <a:spLocks noGrp="1"/>
          </p:cNvSpPr>
          <p:nvPr>
            <p:ph sz="half" idx="1"/>
          </p:nvPr>
        </p:nvSpPr>
        <p:spPr/>
        <p:txBody>
          <a:bodyPr>
            <a:normAutofit fontScale="70000" lnSpcReduction="20000"/>
          </a:bodyPr>
          <a:lstStyle/>
          <a:p>
            <a:pPr algn="just"/>
            <a:r>
              <a:rPr lang="en-US" dirty="0" smtClean="0"/>
              <a:t>Some ROM designs allow the data to be loaded by the user</a:t>
            </a:r>
          </a:p>
          <a:p>
            <a:pPr lvl="1" algn="just"/>
            <a:r>
              <a:rPr lang="en-US" dirty="0" smtClean="0"/>
              <a:t>Thus providing a </a:t>
            </a:r>
            <a:r>
              <a:rPr lang="en-US" i="1" dirty="0" smtClean="0"/>
              <a:t>programmable ROM  (PROM). </a:t>
            </a:r>
          </a:p>
          <a:p>
            <a:pPr algn="just"/>
            <a:r>
              <a:rPr lang="en-US" i="1" dirty="0" smtClean="0"/>
              <a:t>Programmability is achieved by inserting a fuse at point P in Figure.</a:t>
            </a:r>
          </a:p>
          <a:p>
            <a:pPr algn="just"/>
            <a:r>
              <a:rPr lang="en-US" dirty="0" smtClean="0"/>
              <a:t>Before it is programmed, the memory contains all 0s. </a:t>
            </a:r>
          </a:p>
          <a:p>
            <a:pPr algn="just"/>
            <a:r>
              <a:rPr lang="en-US" dirty="0" smtClean="0"/>
              <a:t>The user can insert 1s at the required locations by burning out the fuses at these locations using high-current pulses. </a:t>
            </a:r>
          </a:p>
          <a:p>
            <a:pPr algn="just"/>
            <a:r>
              <a:rPr lang="en-US" dirty="0" smtClean="0"/>
              <a:t>Of course, this process is irreversible.</a:t>
            </a:r>
            <a:endParaRPr lang="en-US" dirty="0"/>
          </a:p>
        </p:txBody>
      </p:sp>
      <p:sp>
        <p:nvSpPr>
          <p:cNvPr id="6" name="Content Placeholder 5"/>
          <p:cNvSpPr>
            <a:spLocks noGrp="1"/>
          </p:cNvSpPr>
          <p:nvPr>
            <p:ph sz="half" idx="2"/>
          </p:nvPr>
        </p:nvSpPr>
        <p:spPr/>
        <p:txBody>
          <a:bodyPr>
            <a:normAutofit fontScale="70000" lnSpcReduction="20000"/>
          </a:bodyPr>
          <a:lstStyle/>
          <a:p>
            <a:pPr algn="just"/>
            <a:r>
              <a:rPr lang="en-US" dirty="0" smtClean="0"/>
              <a:t>PROMs provide flexibility and convenience not available with ROMs. </a:t>
            </a:r>
          </a:p>
          <a:p>
            <a:pPr algn="just"/>
            <a:r>
              <a:rPr lang="en-US" dirty="0" smtClean="0"/>
              <a:t>The cost of preparing the masks needed for storing a particular information pattern makes ROMs cost effective </a:t>
            </a:r>
          </a:p>
          <a:p>
            <a:pPr lvl="1" algn="just"/>
            <a:r>
              <a:rPr lang="en-US" dirty="0" smtClean="0"/>
              <a:t>Only in large volumes.</a:t>
            </a:r>
          </a:p>
          <a:p>
            <a:pPr algn="just"/>
            <a:r>
              <a:rPr lang="en-US" dirty="0" smtClean="0"/>
              <a:t>The alternative technology of PROMs provides a more convenient and considerably less expensive approach</a:t>
            </a:r>
          </a:p>
          <a:p>
            <a:pPr lvl="1" algn="just"/>
            <a:r>
              <a:rPr lang="en-US" dirty="0" smtClean="0"/>
              <a:t>Because memory chips can be programmed directly by the user.</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EPROM</a:t>
            </a:r>
            <a:endParaRPr lang="en-US" b="1" dirty="0"/>
          </a:p>
        </p:txBody>
      </p:sp>
      <p:sp>
        <p:nvSpPr>
          <p:cNvPr id="7" name="Content Placeholder 6"/>
          <p:cNvSpPr>
            <a:spLocks noGrp="1"/>
          </p:cNvSpPr>
          <p:nvPr>
            <p:ph sz="half" idx="1"/>
          </p:nvPr>
        </p:nvSpPr>
        <p:spPr/>
        <p:txBody>
          <a:bodyPr>
            <a:normAutofit fontScale="62500" lnSpcReduction="20000"/>
          </a:bodyPr>
          <a:lstStyle/>
          <a:p>
            <a:pPr algn="just"/>
            <a:r>
              <a:rPr lang="en-US" dirty="0" smtClean="0"/>
              <a:t>Another type of ROM chip provides an even higher level of convenience. </a:t>
            </a:r>
          </a:p>
          <a:p>
            <a:pPr algn="just"/>
            <a:r>
              <a:rPr lang="en-US" dirty="0" smtClean="0"/>
              <a:t>It allows the stored data to be erased and new data to be written into it. Such an erasable, reprogrammable ROM is usually called an EPROM. </a:t>
            </a:r>
          </a:p>
          <a:p>
            <a:pPr algn="just"/>
            <a:r>
              <a:rPr lang="en-US" dirty="0" smtClean="0"/>
              <a:t>It provides considerable flexibility during the development phase of digital systems. </a:t>
            </a:r>
          </a:p>
          <a:p>
            <a:pPr algn="just"/>
            <a:r>
              <a:rPr lang="en-US" dirty="0" smtClean="0"/>
              <a:t>Since EPROMs are capable of retaining stored information for a long time, they can be used in place of ROMs or PROMs while software is being developed.</a:t>
            </a:r>
          </a:p>
          <a:p>
            <a:pPr algn="just"/>
            <a:r>
              <a:rPr lang="en-US" dirty="0" smtClean="0"/>
              <a:t>In this way, memory changes and updates can be easily made.</a:t>
            </a:r>
          </a:p>
          <a:p>
            <a:pPr algn="just"/>
            <a:r>
              <a:rPr lang="en-US" dirty="0" smtClean="0"/>
              <a:t>An EPROM cell has a structure similar to the ROM cell. </a:t>
            </a:r>
          </a:p>
        </p:txBody>
      </p:sp>
      <p:sp>
        <p:nvSpPr>
          <p:cNvPr id="8" name="Content Placeholder 7"/>
          <p:cNvSpPr>
            <a:spLocks noGrp="1"/>
          </p:cNvSpPr>
          <p:nvPr>
            <p:ph sz="half" idx="2"/>
          </p:nvPr>
        </p:nvSpPr>
        <p:spPr/>
        <p:txBody>
          <a:bodyPr>
            <a:normAutofit fontScale="62500" lnSpcReduction="20000"/>
          </a:bodyPr>
          <a:lstStyle/>
          <a:p>
            <a:pPr marL="342900" lvl="1" indent="-342900" algn="just">
              <a:buFont typeface="Arial" pitchFamily="34" charset="0"/>
              <a:buChar char="•"/>
            </a:pPr>
            <a:r>
              <a:rPr lang="en-US" sz="2900" dirty="0" smtClean="0"/>
              <a:t>However, the connection to ground at point P is made through a special transistor.</a:t>
            </a:r>
          </a:p>
          <a:p>
            <a:pPr algn="just"/>
            <a:r>
              <a:rPr lang="en-US" dirty="0" smtClean="0"/>
              <a:t>The transistor is normally turned off, creating an open switch. </a:t>
            </a:r>
          </a:p>
          <a:p>
            <a:pPr lvl="1" algn="just"/>
            <a:r>
              <a:rPr lang="en-US" dirty="0" smtClean="0"/>
              <a:t>It can be turned on by injecting charge into it that becomes trapped inside. </a:t>
            </a:r>
          </a:p>
          <a:p>
            <a:pPr lvl="1" algn="just"/>
            <a:r>
              <a:rPr lang="en-US" dirty="0" smtClean="0"/>
              <a:t>Thus, an EPROM cell can be used to construct a memory in the same way as the previously discussed ROM cell.</a:t>
            </a:r>
          </a:p>
          <a:p>
            <a:pPr algn="just"/>
            <a:r>
              <a:rPr lang="en-US" dirty="0" smtClean="0"/>
              <a:t>Erasure requires dissipating the charge trapped in the transistors that form the memory cells. </a:t>
            </a:r>
          </a:p>
          <a:p>
            <a:pPr algn="just"/>
            <a:r>
              <a:rPr lang="en-US" dirty="0" smtClean="0"/>
              <a:t>This can be done by exposing the chip to ultraviolet light, which erases the entire contents of the chip. </a:t>
            </a:r>
          </a:p>
          <a:p>
            <a:pPr algn="just"/>
            <a:r>
              <a:rPr lang="en-US" dirty="0" smtClean="0"/>
              <a:t>To make this possible, EPROM chips are mounted in packages that have transparent windows.</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EEPROM</a:t>
            </a:r>
            <a:endParaRPr lang="en-US" dirty="0"/>
          </a:p>
        </p:txBody>
      </p:sp>
      <p:sp>
        <p:nvSpPr>
          <p:cNvPr id="5" name="Content Placeholder 4"/>
          <p:cNvSpPr>
            <a:spLocks noGrp="1"/>
          </p:cNvSpPr>
          <p:nvPr>
            <p:ph sz="half" idx="1"/>
          </p:nvPr>
        </p:nvSpPr>
        <p:spPr/>
        <p:txBody>
          <a:bodyPr>
            <a:normAutofit fontScale="70000" lnSpcReduction="20000"/>
          </a:bodyPr>
          <a:lstStyle/>
          <a:p>
            <a:pPr algn="just"/>
            <a:r>
              <a:rPr lang="en-US" dirty="0" smtClean="0"/>
              <a:t>An EPROM must be physically removed from the circuit for reprogramming. </a:t>
            </a:r>
          </a:p>
          <a:p>
            <a:pPr algn="just"/>
            <a:r>
              <a:rPr lang="en-US" dirty="0" smtClean="0"/>
              <a:t>Also, the stored information cannot be erased selectively. </a:t>
            </a:r>
          </a:p>
          <a:p>
            <a:pPr algn="just"/>
            <a:r>
              <a:rPr lang="en-US" dirty="0" smtClean="0"/>
              <a:t>The entire contents of the chip are erased when exposed to ultraviolet light. </a:t>
            </a:r>
          </a:p>
          <a:p>
            <a:pPr algn="just"/>
            <a:r>
              <a:rPr lang="en-US" dirty="0" smtClean="0"/>
              <a:t>Another type of erasable PROM can be programmed, erased, and reprogrammed electrically. </a:t>
            </a:r>
          </a:p>
          <a:p>
            <a:pPr algn="just"/>
            <a:r>
              <a:rPr lang="en-US" dirty="0" smtClean="0"/>
              <a:t>Such a chip is called an </a:t>
            </a:r>
            <a:r>
              <a:rPr lang="en-US" i="1" dirty="0" smtClean="0"/>
              <a:t>electrically erasable PROM,</a:t>
            </a:r>
          </a:p>
          <a:p>
            <a:pPr algn="just"/>
            <a:r>
              <a:rPr lang="en-US" dirty="0" smtClean="0"/>
              <a:t>or EEPROM. It does not have to be removed for erasure. </a:t>
            </a:r>
          </a:p>
        </p:txBody>
      </p:sp>
      <p:sp>
        <p:nvSpPr>
          <p:cNvPr id="6" name="Content Placeholder 5"/>
          <p:cNvSpPr>
            <a:spLocks noGrp="1"/>
          </p:cNvSpPr>
          <p:nvPr>
            <p:ph sz="half" idx="2"/>
          </p:nvPr>
        </p:nvSpPr>
        <p:spPr/>
        <p:txBody>
          <a:bodyPr>
            <a:normAutofit fontScale="70000" lnSpcReduction="20000"/>
          </a:bodyPr>
          <a:lstStyle/>
          <a:p>
            <a:pPr algn="just"/>
            <a:r>
              <a:rPr lang="en-US" dirty="0" smtClean="0"/>
              <a:t>Moreover, it is possible to erase the cell contents selectively.</a:t>
            </a:r>
          </a:p>
          <a:p>
            <a:pPr algn="just"/>
            <a:r>
              <a:rPr lang="en-US" dirty="0" smtClean="0"/>
              <a:t>One disadvantage of EEPROMs is that different voltages are needed for erasing, writing, and reading the stored data, which increases circuit complexity.</a:t>
            </a:r>
          </a:p>
          <a:p>
            <a:pPr algn="just"/>
            <a:r>
              <a:rPr lang="en-US" dirty="0" smtClean="0"/>
              <a:t>However, this disadvantage is outweighed by the many advantages of EEPROMs.</a:t>
            </a:r>
          </a:p>
          <a:p>
            <a:pPr algn="just"/>
            <a:r>
              <a:rPr lang="en-US" dirty="0" smtClean="0"/>
              <a:t>They have replaced EPROMs in practice.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FLASH MEMORY</a:t>
            </a:r>
            <a:endParaRPr lang="en-US" b="1" dirty="0"/>
          </a:p>
        </p:txBody>
      </p:sp>
      <p:sp>
        <p:nvSpPr>
          <p:cNvPr id="4" name="Content Placeholder 3"/>
          <p:cNvSpPr>
            <a:spLocks noGrp="1"/>
          </p:cNvSpPr>
          <p:nvPr>
            <p:ph sz="half" idx="1"/>
          </p:nvPr>
        </p:nvSpPr>
        <p:spPr/>
        <p:txBody>
          <a:bodyPr>
            <a:normAutofit fontScale="62500" lnSpcReduction="20000"/>
          </a:bodyPr>
          <a:lstStyle/>
          <a:p>
            <a:pPr algn="just"/>
            <a:r>
              <a:rPr lang="en-US" dirty="0" smtClean="0"/>
              <a:t>An approach similar to EEPROM technology has given rise to </a:t>
            </a:r>
            <a:r>
              <a:rPr lang="en-US" i="1" dirty="0" smtClean="0"/>
              <a:t>flash memory devices. </a:t>
            </a:r>
          </a:p>
          <a:p>
            <a:pPr algn="just"/>
            <a:r>
              <a:rPr lang="en-US" i="1" dirty="0" smtClean="0"/>
              <a:t>A </a:t>
            </a:r>
            <a:r>
              <a:rPr lang="en-US" dirty="0" smtClean="0"/>
              <a:t>flash cell is based on a single transistor controlled by trapped charge, much like an EEPROM cell. </a:t>
            </a:r>
          </a:p>
          <a:p>
            <a:pPr algn="just"/>
            <a:r>
              <a:rPr lang="en-US" dirty="0" smtClean="0"/>
              <a:t>Also like an EEPROM, it is possible to read the contents of a single cell. </a:t>
            </a:r>
          </a:p>
          <a:p>
            <a:pPr algn="just"/>
            <a:r>
              <a:rPr lang="en-US" dirty="0" smtClean="0"/>
              <a:t>The key difference is that, in a flash device, it is only possible to write an entire block of cells. </a:t>
            </a:r>
          </a:p>
          <a:p>
            <a:pPr algn="just"/>
            <a:r>
              <a:rPr lang="en-US" dirty="0" smtClean="0"/>
              <a:t>Prior to writing, the previous contents of the block are erased. </a:t>
            </a:r>
          </a:p>
          <a:p>
            <a:pPr algn="just"/>
            <a:r>
              <a:rPr lang="en-US" dirty="0" smtClean="0"/>
              <a:t>Flash devices have greater density, which leads to higher capacity and a lower cost per bit. </a:t>
            </a:r>
          </a:p>
        </p:txBody>
      </p:sp>
      <p:sp>
        <p:nvSpPr>
          <p:cNvPr id="5" name="Content Placeholder 4"/>
          <p:cNvSpPr>
            <a:spLocks noGrp="1"/>
          </p:cNvSpPr>
          <p:nvPr>
            <p:ph sz="half" idx="2"/>
          </p:nvPr>
        </p:nvSpPr>
        <p:spPr/>
        <p:txBody>
          <a:bodyPr>
            <a:normAutofit fontScale="62500" lnSpcReduction="20000"/>
          </a:bodyPr>
          <a:lstStyle/>
          <a:p>
            <a:pPr algn="just"/>
            <a:r>
              <a:rPr lang="en-US" dirty="0" smtClean="0"/>
              <a:t>They require a single power supply voltage, and consume less power in their operation.</a:t>
            </a:r>
          </a:p>
          <a:p>
            <a:pPr algn="just"/>
            <a:r>
              <a:rPr lang="en-US" dirty="0" smtClean="0"/>
              <a:t>The low power consumption of flash memories makes them attractive for use in portable, battery-powered equipment.</a:t>
            </a:r>
          </a:p>
          <a:p>
            <a:pPr algn="just"/>
            <a:r>
              <a:rPr lang="en-US" dirty="0" smtClean="0"/>
              <a:t>Typical applications include hand-held computers, cell phones, digital cameras, and MP3 music players. </a:t>
            </a:r>
          </a:p>
          <a:p>
            <a:pPr lvl="1" algn="just"/>
            <a:r>
              <a:rPr lang="en-US" dirty="0" smtClean="0"/>
              <a:t>In hand-held computers and cell phones, a flash memory holds the software needed to operate the equipment, thus obviating the need for a disk drive. </a:t>
            </a:r>
          </a:p>
          <a:p>
            <a:pPr lvl="1" algn="just"/>
            <a:r>
              <a:rPr lang="en-US" dirty="0" smtClean="0"/>
              <a:t>A flash memory is used in digital cameras to store picture data.</a:t>
            </a:r>
          </a:p>
          <a:p>
            <a:pPr lvl="1" algn="just"/>
            <a:r>
              <a:rPr lang="en-US" dirty="0" smtClean="0"/>
              <a:t>In MP3 players, flash memories store the data that represent sound.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FLASH CARDS </a:t>
            </a:r>
            <a:r>
              <a:rPr lang="en-US" b="1" dirty="0" smtClean="0"/>
              <a:t>&amp; </a:t>
            </a:r>
            <a:r>
              <a:rPr lang="en-US" b="1" dirty="0" smtClean="0">
                <a:solidFill>
                  <a:srgbClr val="0070C0"/>
                </a:solidFill>
              </a:rPr>
              <a:t>FLASH DRIVES</a:t>
            </a:r>
            <a:endParaRPr lang="en-US" b="1" dirty="0">
              <a:solidFill>
                <a:srgbClr val="0070C0"/>
              </a:solidFill>
            </a:endParaRPr>
          </a:p>
        </p:txBody>
      </p:sp>
      <p:sp>
        <p:nvSpPr>
          <p:cNvPr id="4" name="Content Placeholder 3"/>
          <p:cNvSpPr>
            <a:spLocks noGrp="1"/>
          </p:cNvSpPr>
          <p:nvPr>
            <p:ph sz="half" idx="1"/>
          </p:nvPr>
        </p:nvSpPr>
        <p:spPr>
          <a:xfrm>
            <a:off x="457200" y="1600200"/>
            <a:ext cx="4038600" cy="4876800"/>
          </a:xfrm>
        </p:spPr>
        <p:txBody>
          <a:bodyPr>
            <a:noAutofit/>
          </a:bodyPr>
          <a:lstStyle/>
          <a:p>
            <a:pPr algn="just">
              <a:buClr>
                <a:srgbClr val="7030A0"/>
              </a:buClr>
              <a:buFont typeface="Wingdings" pitchFamily="2" charset="2"/>
              <a:buChar char="ü"/>
            </a:pPr>
            <a:r>
              <a:rPr lang="en-US" sz="1600" dirty="0" smtClean="0"/>
              <a:t>One way of constructing a larger module is to mount flash chips on a small card.</a:t>
            </a:r>
          </a:p>
          <a:p>
            <a:pPr algn="just">
              <a:buClr>
                <a:srgbClr val="7030A0"/>
              </a:buClr>
              <a:buFont typeface="Wingdings" pitchFamily="2" charset="2"/>
              <a:buChar char="ü"/>
            </a:pPr>
            <a:r>
              <a:rPr lang="en-US" sz="1600" dirty="0" smtClean="0"/>
              <a:t>Such flash cards have a standard interface that makes them usable in a variety of products. </a:t>
            </a:r>
          </a:p>
          <a:p>
            <a:pPr algn="just">
              <a:buClr>
                <a:srgbClr val="7030A0"/>
              </a:buClr>
              <a:buFont typeface="Wingdings" pitchFamily="2" charset="2"/>
              <a:buChar char="ü"/>
            </a:pPr>
            <a:r>
              <a:rPr lang="en-US" sz="1600" dirty="0" smtClean="0"/>
              <a:t>A card is simply plugged into a conveniently accessible slot. </a:t>
            </a:r>
          </a:p>
          <a:p>
            <a:pPr algn="just">
              <a:buClr>
                <a:srgbClr val="7030A0"/>
              </a:buClr>
              <a:buFont typeface="Wingdings" pitchFamily="2" charset="2"/>
              <a:buChar char="ü"/>
            </a:pPr>
            <a:r>
              <a:rPr lang="en-US" sz="1600" dirty="0" smtClean="0"/>
              <a:t>Flash cards with a USB interface are widely used and are commonly known as memory keys. </a:t>
            </a:r>
          </a:p>
          <a:p>
            <a:pPr algn="just">
              <a:buClr>
                <a:srgbClr val="7030A0"/>
              </a:buClr>
              <a:buFont typeface="Wingdings" pitchFamily="2" charset="2"/>
              <a:buChar char="ü"/>
            </a:pPr>
            <a:r>
              <a:rPr lang="en-US" sz="1600" dirty="0" smtClean="0"/>
              <a:t>They come in a variety of memory sizes. Larger cards may hold as much as 32 Gbytes. </a:t>
            </a:r>
          </a:p>
          <a:p>
            <a:pPr algn="just">
              <a:buClr>
                <a:srgbClr val="7030A0"/>
              </a:buClr>
              <a:buFont typeface="Wingdings" pitchFamily="2" charset="2"/>
              <a:buChar char="ü"/>
            </a:pPr>
            <a:r>
              <a:rPr lang="en-US" sz="1600" dirty="0" smtClean="0"/>
              <a:t>A minute of music can be stored in about 1 Mbyte of memory, using the MP3 encoding format. </a:t>
            </a:r>
          </a:p>
          <a:p>
            <a:pPr algn="just">
              <a:buClr>
                <a:srgbClr val="7030A0"/>
              </a:buClr>
              <a:buFont typeface="Wingdings" pitchFamily="2" charset="2"/>
              <a:buChar char="ü"/>
            </a:pPr>
            <a:r>
              <a:rPr lang="en-US" sz="1600" dirty="0" smtClean="0"/>
              <a:t>Hence, a 32-Gbyte flash card can store approximately 500 hours of music.</a:t>
            </a:r>
            <a:endParaRPr lang="en-US" sz="1600" dirty="0"/>
          </a:p>
        </p:txBody>
      </p:sp>
      <p:sp>
        <p:nvSpPr>
          <p:cNvPr id="5" name="Content Placeholder 4"/>
          <p:cNvSpPr>
            <a:spLocks noGrp="1"/>
          </p:cNvSpPr>
          <p:nvPr>
            <p:ph sz="half" idx="2"/>
          </p:nvPr>
        </p:nvSpPr>
        <p:spPr>
          <a:xfrm>
            <a:off x="4648200" y="1600200"/>
            <a:ext cx="4038600" cy="4876800"/>
          </a:xfrm>
        </p:spPr>
        <p:txBody>
          <a:bodyPr>
            <a:noAutofit/>
          </a:bodyPr>
          <a:lstStyle/>
          <a:p>
            <a:pPr algn="just">
              <a:buClr>
                <a:srgbClr val="0070C0"/>
              </a:buClr>
              <a:buFont typeface="Wingdings" pitchFamily="2" charset="2"/>
              <a:buChar char="Ø"/>
            </a:pPr>
            <a:r>
              <a:rPr lang="en-US" sz="1450" dirty="0" smtClean="0"/>
              <a:t>Larger flash memory modules have been developed to replace hard disk drives, and hence are called flash drives. </a:t>
            </a:r>
          </a:p>
          <a:p>
            <a:pPr algn="just">
              <a:buClr>
                <a:srgbClr val="0070C0"/>
              </a:buClr>
              <a:buFont typeface="Wingdings" pitchFamily="2" charset="2"/>
              <a:buChar char="Ø"/>
            </a:pPr>
            <a:r>
              <a:rPr lang="en-US" sz="1450" dirty="0" smtClean="0"/>
              <a:t>They are designed to fully emulate hard disks, to the point that they can be fitted into standard disk drive bays. </a:t>
            </a:r>
          </a:p>
          <a:p>
            <a:pPr algn="just">
              <a:buClr>
                <a:srgbClr val="0070C0"/>
              </a:buClr>
              <a:buFont typeface="Wingdings" pitchFamily="2" charset="2"/>
              <a:buChar char="Ø"/>
            </a:pPr>
            <a:r>
              <a:rPr lang="en-US" sz="1450" dirty="0" smtClean="0"/>
              <a:t>However, the storage capacity of flash drives is significantly lower. </a:t>
            </a:r>
          </a:p>
          <a:p>
            <a:pPr algn="just">
              <a:buClr>
                <a:srgbClr val="0070C0"/>
              </a:buClr>
              <a:buFont typeface="Wingdings" pitchFamily="2" charset="2"/>
              <a:buChar char="Ø"/>
            </a:pPr>
            <a:r>
              <a:rPr lang="en-US" sz="1450" dirty="0" smtClean="0"/>
              <a:t>Currently, the capacity of flash drives is on the order of 64 to 128 Gbytes.</a:t>
            </a:r>
          </a:p>
          <a:p>
            <a:pPr lvl="1" algn="just">
              <a:buClr>
                <a:srgbClr val="0070C0"/>
              </a:buClr>
              <a:buFont typeface="Wingdings" pitchFamily="2" charset="2"/>
              <a:buChar char="Ø"/>
            </a:pPr>
            <a:r>
              <a:rPr lang="en-US" sz="1450" dirty="0" smtClean="0"/>
              <a:t>The fact that flash drives are solid state  electronic devices with no moving parts provides important advantages over disk drives. </a:t>
            </a:r>
          </a:p>
          <a:p>
            <a:pPr lvl="1" algn="just">
              <a:buClr>
                <a:srgbClr val="0070C0"/>
              </a:buClr>
              <a:buFont typeface="Wingdings" pitchFamily="2" charset="2"/>
              <a:buChar char="Ø"/>
            </a:pPr>
            <a:r>
              <a:rPr lang="en-US" sz="1450" dirty="0" smtClean="0"/>
              <a:t>They have shorter access times, which result in a faster response. </a:t>
            </a:r>
          </a:p>
          <a:p>
            <a:pPr lvl="1" algn="just">
              <a:buClr>
                <a:srgbClr val="0070C0"/>
              </a:buClr>
              <a:buFont typeface="Wingdings" pitchFamily="2" charset="2"/>
              <a:buChar char="Ø"/>
            </a:pPr>
            <a:r>
              <a:rPr lang="en-US" sz="1450" dirty="0" smtClean="0"/>
              <a:t>They are insensitive to vibration and they have lower power consumption, which makes them attractive for portable, battery-driven applications.</a:t>
            </a:r>
            <a:endParaRPr lang="en-US" sz="145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CACHE MEMORY</a:t>
            </a:r>
            <a:endParaRPr lang="en-US" b="1" dirty="0"/>
          </a:p>
        </p:txBody>
      </p:sp>
      <p:sp>
        <p:nvSpPr>
          <p:cNvPr id="3" name="Content Placeholder 2"/>
          <p:cNvSpPr>
            <a:spLocks noGrp="1"/>
          </p:cNvSpPr>
          <p:nvPr>
            <p:ph idx="1"/>
          </p:nvPr>
        </p:nvSpPr>
        <p:spPr/>
        <p:txBody>
          <a:bodyPr>
            <a:normAutofit fontScale="92500" lnSpcReduction="10000"/>
          </a:bodyPr>
          <a:lstStyle/>
          <a:p>
            <a:pPr algn="just"/>
            <a:r>
              <a:rPr lang="en-US" sz="2000" dirty="0" smtClean="0"/>
              <a:t>The cache is a small and very fast memory, interposed between the processor and the main memory. </a:t>
            </a:r>
          </a:p>
          <a:p>
            <a:pPr algn="just"/>
            <a:r>
              <a:rPr lang="en-US" sz="2000" dirty="0" smtClean="0"/>
              <a:t>Its purpose is to make the main memory appear to the processor to be much faster than it actually is. The effectiveness of this approach is based on a property of computer programs called </a:t>
            </a:r>
            <a:r>
              <a:rPr lang="en-US" sz="2000" i="1" dirty="0" smtClean="0"/>
              <a:t>locality of reference. </a:t>
            </a:r>
          </a:p>
          <a:p>
            <a:pPr algn="just"/>
            <a:r>
              <a:rPr lang="en-US" sz="2000" i="1" dirty="0" smtClean="0"/>
              <a:t>Analysis of programs shows that most of </a:t>
            </a:r>
            <a:r>
              <a:rPr lang="en-US" sz="2000" dirty="0" smtClean="0"/>
              <a:t>their execution time is spent in routines in which many instructions are executed repeatedly.</a:t>
            </a:r>
          </a:p>
          <a:p>
            <a:pPr algn="just"/>
            <a:r>
              <a:rPr lang="en-US" sz="2000" dirty="0" smtClean="0"/>
              <a:t>These instructions may constitute a simple loop, nested loops, or a few procedures that repeatedly call each other. </a:t>
            </a:r>
          </a:p>
          <a:p>
            <a:pPr algn="just"/>
            <a:r>
              <a:rPr lang="en-US" sz="2000" dirty="0" smtClean="0"/>
              <a:t>The actual detailed pattern of instruction sequencing is not important—the point is that many instructions in localized areas of the program are executed repeatedly during some time period. </a:t>
            </a:r>
          </a:p>
          <a:p>
            <a:pPr algn="just"/>
            <a:r>
              <a:rPr lang="en-US" sz="2000" dirty="0" smtClean="0"/>
              <a:t>This behavior manifests itself in two ways: </a:t>
            </a:r>
            <a:r>
              <a:rPr lang="en-US" sz="2000" i="1" dirty="0" smtClean="0"/>
              <a:t>temporal</a:t>
            </a:r>
            <a:r>
              <a:rPr lang="en-US" sz="2000" dirty="0" smtClean="0"/>
              <a:t> and spatial. </a:t>
            </a:r>
          </a:p>
          <a:p>
            <a:pPr lvl="1" algn="just"/>
            <a:r>
              <a:rPr lang="en-US" sz="1600" dirty="0" smtClean="0"/>
              <a:t>The </a:t>
            </a:r>
            <a:r>
              <a:rPr lang="en-US" sz="1600" i="1" dirty="0" smtClean="0"/>
              <a:t>first</a:t>
            </a:r>
            <a:r>
              <a:rPr lang="en-US" sz="1600" dirty="0" smtClean="0"/>
              <a:t> means that a recently executed instruction is likely to be executed again very soon. </a:t>
            </a:r>
          </a:p>
          <a:p>
            <a:pPr lvl="1" algn="just"/>
            <a:r>
              <a:rPr lang="en-US" sz="1600" dirty="0" smtClean="0"/>
              <a:t>The spatial aspect means that instructions close to a recently executed instruction are also likely to be executed soon.</a:t>
            </a:r>
            <a:endParaRPr lang="en-US" sz="1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CACHE MEMORY</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Conceptually, operation of a cache memory is very simple. The memory control circuitry is designed to take advantage of the property of locality of reference. </a:t>
            </a:r>
          </a:p>
          <a:p>
            <a:pPr lvl="1" algn="just"/>
            <a:r>
              <a:rPr lang="en-US" dirty="0" smtClean="0"/>
              <a:t>Temporal locality suggests that whenever an information item, instruction or data, is first needed, this item should be brought into the cache, because it is likely to be needed again soon. </a:t>
            </a:r>
          </a:p>
          <a:p>
            <a:pPr lvl="1" algn="just"/>
            <a:r>
              <a:rPr lang="en-US" dirty="0" smtClean="0"/>
              <a:t>Spatial locality suggests that instead of fetching just one item from the main memory to the cache, it is useful to fetch several items that are located at adjacent addresses as well. </a:t>
            </a:r>
          </a:p>
          <a:p>
            <a:pPr lvl="1" algn="just"/>
            <a:r>
              <a:rPr lang="en-US" dirty="0" smtClean="0"/>
              <a:t>The term </a:t>
            </a:r>
            <a:r>
              <a:rPr lang="en-US" i="1" dirty="0" smtClean="0"/>
              <a:t>cache block refers to a set of contiguous address locations of some size.  Another term that </a:t>
            </a:r>
            <a:r>
              <a:rPr lang="en-US" dirty="0" smtClean="0"/>
              <a:t>is often used to refer to a cache block is a </a:t>
            </a:r>
            <a:r>
              <a:rPr lang="en-US" i="1" dirty="0" smtClean="0"/>
              <a:t>cache line.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1066798" y="1143000"/>
            <a:ext cx="7213601" cy="4755178"/>
            <a:chOff x="1066798" y="1143000"/>
            <a:chExt cx="7213601" cy="4755178"/>
          </a:xfrm>
        </p:grpSpPr>
        <p:sp>
          <p:nvSpPr>
            <p:cNvPr id="7" name="Rectangle 6"/>
            <p:cNvSpPr/>
            <p:nvPr/>
          </p:nvSpPr>
          <p:spPr>
            <a:xfrm>
              <a:off x="2608427" y="5498068"/>
              <a:ext cx="4450578" cy="400110"/>
            </a:xfrm>
            <a:prstGeom prst="rect">
              <a:avLst/>
            </a:prstGeom>
          </p:spPr>
          <p:txBody>
            <a:bodyPr wrap="none">
              <a:spAutoFit/>
            </a:bodyPr>
            <a:lstStyle/>
            <a:p>
              <a:pPr algn="ctr"/>
              <a:r>
                <a:rPr lang="en-US" sz="2000" b="1" dirty="0" smtClean="0"/>
                <a:t>Fig: Connection of Memory to Processor</a:t>
              </a:r>
              <a:endParaRPr lang="en-US" sz="2000" dirty="0"/>
            </a:p>
          </p:txBody>
        </p:sp>
        <p:pic>
          <p:nvPicPr>
            <p:cNvPr id="1026" name="Picture 2"/>
            <p:cNvPicPr>
              <a:picLocks noChangeAspect="1" noChangeArrowheads="1"/>
            </p:cNvPicPr>
            <p:nvPr/>
          </p:nvPicPr>
          <p:blipFill>
            <a:blip r:embed="rId2" cstate="print"/>
            <a:srcRect l="16406" t="31250" r="28125" b="25000"/>
            <a:stretch>
              <a:fillRect/>
            </a:stretch>
          </p:blipFill>
          <p:spPr bwMode="auto">
            <a:xfrm>
              <a:off x="1066798" y="1143000"/>
              <a:ext cx="7213601" cy="4267200"/>
            </a:xfrm>
            <a:prstGeom prst="rect">
              <a:avLst/>
            </a:prstGeom>
            <a:noFill/>
            <a:ln w="9525">
              <a:noFill/>
              <a:miter lim="800000"/>
              <a:headEnd/>
              <a:tailEnd/>
            </a:ln>
          </p:spPr>
        </p:pic>
      </p:grpSp>
    </p:spTree>
  </p:cSld>
  <p:clrMapOvr>
    <a:masterClrMapping/>
  </p:clrMapOvr>
  <p:transition>
    <p:pull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USE OF A CACHE MEMORY</a:t>
            </a:r>
            <a:endParaRPr lang="en-US" b="1" dirty="0"/>
          </a:p>
        </p:txBody>
      </p:sp>
      <p:sp>
        <p:nvSpPr>
          <p:cNvPr id="6" name="Content Placeholder 5"/>
          <p:cNvSpPr>
            <a:spLocks noGrp="1"/>
          </p:cNvSpPr>
          <p:nvPr>
            <p:ph idx="1"/>
          </p:nvPr>
        </p:nvSpPr>
        <p:spPr>
          <a:xfrm>
            <a:off x="457200" y="1600200"/>
            <a:ext cx="4267200" cy="4525963"/>
          </a:xfrm>
        </p:spPr>
        <p:txBody>
          <a:bodyPr>
            <a:normAutofit fontScale="70000" lnSpcReduction="20000"/>
          </a:bodyPr>
          <a:lstStyle/>
          <a:p>
            <a:pPr algn="just"/>
            <a:r>
              <a:rPr lang="en-US" dirty="0" smtClean="0"/>
              <a:t>When the processor issues a Read request, the contents of a block of memory words containing the location specified are transferred into the cache.</a:t>
            </a:r>
          </a:p>
          <a:p>
            <a:pPr lvl="1" algn="just"/>
            <a:r>
              <a:rPr lang="en-US" dirty="0" smtClean="0"/>
              <a:t>Subsequently, when the program references any of the locations in this block</a:t>
            </a:r>
          </a:p>
          <a:p>
            <a:pPr lvl="1" algn="just"/>
            <a:r>
              <a:rPr lang="en-US" dirty="0" smtClean="0"/>
              <a:t>The desired contents are read directly from the cache. </a:t>
            </a:r>
          </a:p>
          <a:p>
            <a:pPr lvl="1" algn="just"/>
            <a:r>
              <a:rPr lang="en-US" dirty="0" smtClean="0"/>
              <a:t>Usually, the cache memory can store a reasonable number of blocks at any given time</a:t>
            </a:r>
          </a:p>
          <a:p>
            <a:pPr lvl="1" algn="just"/>
            <a:r>
              <a:rPr lang="en-US" dirty="0" smtClean="0"/>
              <a:t>But this number is small  compared to the total number of blocks in the main memory.</a:t>
            </a:r>
          </a:p>
          <a:p>
            <a:endParaRPr lang="en-US" dirty="0"/>
          </a:p>
        </p:txBody>
      </p:sp>
      <p:pic>
        <p:nvPicPr>
          <p:cNvPr id="2050" name="Picture 2"/>
          <p:cNvPicPr>
            <a:picLocks noChangeAspect="1" noChangeArrowheads="1"/>
          </p:cNvPicPr>
          <p:nvPr/>
        </p:nvPicPr>
        <p:blipFill>
          <a:blip r:embed="rId2" cstate="print"/>
          <a:srcRect l="33594" t="23958" r="21875" b="54167"/>
          <a:stretch>
            <a:fillRect/>
          </a:stretch>
        </p:blipFill>
        <p:spPr bwMode="auto">
          <a:xfrm>
            <a:off x="5029200" y="2819400"/>
            <a:ext cx="3809999"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USE OF A CACHE MEMORY</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The correspondence between the main memory blocks and those in the cache is specified by a </a:t>
            </a:r>
            <a:r>
              <a:rPr lang="en-US" i="1" dirty="0" smtClean="0"/>
              <a:t>mapping function. </a:t>
            </a:r>
          </a:p>
          <a:p>
            <a:pPr algn="just"/>
            <a:r>
              <a:rPr lang="en-US" i="1" dirty="0" smtClean="0"/>
              <a:t>When the cache is full </a:t>
            </a:r>
            <a:r>
              <a:rPr lang="en-US" dirty="0" smtClean="0"/>
              <a:t>and a memory word (instruction or data) that is not in the cache is referenced</a:t>
            </a:r>
          </a:p>
          <a:p>
            <a:pPr lvl="1" algn="just"/>
            <a:r>
              <a:rPr lang="en-US" dirty="0" smtClean="0"/>
              <a:t>The cache control hardware must decide which block should be removed to create space for the new block that contains the referenced word.</a:t>
            </a:r>
          </a:p>
          <a:p>
            <a:pPr lvl="1" algn="just"/>
            <a:r>
              <a:rPr lang="en-US" dirty="0" smtClean="0"/>
              <a:t>The collection of rules for making this decision constitutes the cache’s </a:t>
            </a:r>
            <a:r>
              <a:rPr lang="en-US" i="1" dirty="0" smtClean="0"/>
              <a:t>replacement algorithm.</a:t>
            </a:r>
          </a:p>
          <a:p>
            <a:pPr lvl="1" algn="just"/>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CACHE MEMORY - Cache Hits</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dirty="0" smtClean="0"/>
              <a:t>The processor does not need to know explicitly about the existence of the cache. </a:t>
            </a:r>
          </a:p>
          <a:p>
            <a:pPr lvl="1" algn="just"/>
            <a:r>
              <a:rPr lang="en-US" dirty="0" smtClean="0"/>
              <a:t>It simply issues Read and Write requests using addresses that refer to locations in the memory.</a:t>
            </a:r>
          </a:p>
          <a:p>
            <a:pPr algn="just"/>
            <a:r>
              <a:rPr lang="en-US" dirty="0" smtClean="0"/>
              <a:t>The cache control circuitry determines whether the requested word currently exists in the cache. </a:t>
            </a:r>
          </a:p>
          <a:p>
            <a:pPr lvl="1" algn="just"/>
            <a:r>
              <a:rPr lang="en-US" dirty="0" smtClean="0"/>
              <a:t>If it does, the Read or Write operation is performed on the appropriate cache location.</a:t>
            </a:r>
          </a:p>
          <a:p>
            <a:pPr lvl="1" algn="just"/>
            <a:r>
              <a:rPr lang="en-US" dirty="0" smtClean="0"/>
              <a:t>In this case, a </a:t>
            </a:r>
            <a:r>
              <a:rPr lang="en-US" i="1" dirty="0" smtClean="0"/>
              <a:t>read or write hit is said to have occurred. </a:t>
            </a:r>
          </a:p>
          <a:p>
            <a:pPr lvl="1" algn="just"/>
            <a:r>
              <a:rPr lang="en-US" i="1" dirty="0" smtClean="0"/>
              <a:t>The main memory is not involved </a:t>
            </a:r>
            <a:r>
              <a:rPr lang="en-US" dirty="0" smtClean="0"/>
              <a:t>when there is a cache hit in a Read operation. </a:t>
            </a:r>
          </a:p>
          <a:p>
            <a:pPr algn="just"/>
            <a:r>
              <a:rPr lang="en-US" dirty="0" smtClean="0"/>
              <a:t>For a Write operation, the system can proceed in one of two ways. </a:t>
            </a:r>
          </a:p>
          <a:p>
            <a:pPr lvl="1" algn="just"/>
            <a:r>
              <a:rPr lang="en-US" dirty="0" smtClean="0"/>
              <a:t>In the first technique, called the </a:t>
            </a:r>
            <a:r>
              <a:rPr lang="en-US" i="1" dirty="0" smtClean="0"/>
              <a:t>write-through protocol, both the cache </a:t>
            </a:r>
            <a:r>
              <a:rPr lang="en-US" dirty="0" smtClean="0"/>
              <a:t>location and the main memory location are updated.</a:t>
            </a:r>
          </a:p>
          <a:p>
            <a:pPr lvl="1" algn="just"/>
            <a:r>
              <a:rPr lang="en-US" dirty="0" smtClean="0"/>
              <a:t>The second technique is to update only the cache location and to mark the block containing it with an associated flag bit, often called the </a:t>
            </a:r>
            <a:r>
              <a:rPr lang="en-US" i="1" dirty="0" smtClean="0"/>
              <a:t>dirty or modified bit. </a:t>
            </a:r>
          </a:p>
          <a:p>
            <a:pPr lvl="1" algn="just"/>
            <a:r>
              <a:rPr lang="en-US" i="1" dirty="0" smtClean="0"/>
              <a:t>The main memory location of the word is updated later, </a:t>
            </a:r>
            <a:r>
              <a:rPr lang="en-US" dirty="0" smtClean="0"/>
              <a:t>when the block containing this marked word is removed from the cache to make room for a new block. This technique is known as the </a:t>
            </a:r>
            <a:r>
              <a:rPr lang="en-US" i="1" dirty="0" smtClean="0"/>
              <a:t>write-back, or copy-back, protocol.</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CACHE MEMORY - Cache Misses</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A Read operation for a word that is not in the cache constitutes a </a:t>
            </a:r>
            <a:r>
              <a:rPr lang="en-US" i="1" dirty="0" smtClean="0"/>
              <a:t>Read miss. </a:t>
            </a:r>
          </a:p>
          <a:p>
            <a:pPr lvl="1" algn="just"/>
            <a:r>
              <a:rPr lang="en-US" i="1" dirty="0" smtClean="0"/>
              <a:t>It causes </a:t>
            </a:r>
            <a:r>
              <a:rPr lang="en-US" dirty="0" smtClean="0"/>
              <a:t>the block of words containing the requested word to be copied from the main memory into the cache. </a:t>
            </a:r>
          </a:p>
          <a:p>
            <a:pPr lvl="1" algn="just"/>
            <a:r>
              <a:rPr lang="en-US" dirty="0" smtClean="0"/>
              <a:t>After the entire block is loaded into the cache, the particular word requested is forwarded to the processor.</a:t>
            </a:r>
          </a:p>
          <a:p>
            <a:pPr algn="just"/>
            <a:r>
              <a:rPr lang="en-US" dirty="0" smtClean="0"/>
              <a:t>When a </a:t>
            </a:r>
            <a:r>
              <a:rPr lang="en-US" i="1" dirty="0" smtClean="0"/>
              <a:t>Write miss occurs in a computer that uses the write-through protocol, the </a:t>
            </a:r>
            <a:r>
              <a:rPr lang="en-US" dirty="0" smtClean="0"/>
              <a:t>information is written directly into the main memory. </a:t>
            </a:r>
          </a:p>
          <a:p>
            <a:pPr lvl="1" algn="just"/>
            <a:r>
              <a:rPr lang="en-US" dirty="0" smtClean="0"/>
              <a:t>For the write-back protocol</a:t>
            </a:r>
          </a:p>
          <a:p>
            <a:pPr lvl="2" algn="just"/>
            <a:r>
              <a:rPr lang="en-US" dirty="0" smtClean="0"/>
              <a:t>The block containing the addressed word is first brought into the cache.</a:t>
            </a:r>
          </a:p>
          <a:p>
            <a:pPr lvl="2" algn="just"/>
            <a:r>
              <a:rPr lang="en-US" dirty="0" smtClean="0"/>
              <a:t>Later the desired word in the cache is overwritten with the new information.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Mapping Functions</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There are several possible methods for determining where memory blocks are placed in the cache.</a:t>
            </a:r>
          </a:p>
          <a:p>
            <a:pPr algn="just"/>
            <a:r>
              <a:rPr lang="en-US" dirty="0" smtClean="0"/>
              <a:t>It is instructive to describe these methods using a specific small example. </a:t>
            </a:r>
          </a:p>
          <a:p>
            <a:pPr lvl="1" algn="just"/>
            <a:r>
              <a:rPr lang="en-US" dirty="0" smtClean="0"/>
              <a:t>Consider a cache consisting of 128 blocks of 16 words each, for a total of 2048 (2K) words, and assume that the main memory is addressable by a 16-bit address. </a:t>
            </a:r>
          </a:p>
          <a:p>
            <a:pPr lvl="1" algn="just"/>
            <a:r>
              <a:rPr lang="en-US" dirty="0" smtClean="0"/>
              <a:t>The main memory has 64K words, which we will view as 4K blocks of 16 words each.</a:t>
            </a:r>
          </a:p>
          <a:p>
            <a:pPr algn="just"/>
            <a:r>
              <a:rPr lang="en-US" b="1" dirty="0" smtClean="0"/>
              <a:t>Direct Mapping</a:t>
            </a:r>
          </a:p>
          <a:p>
            <a:pPr lvl="1" algn="just"/>
            <a:r>
              <a:rPr lang="en-US" dirty="0" smtClean="0"/>
              <a:t>The simplest way to determine cache locations in which to store memory blocks is the direct-mapping technique. </a:t>
            </a:r>
          </a:p>
          <a:p>
            <a:pPr lvl="1" algn="just"/>
            <a:r>
              <a:rPr lang="en-US" dirty="0" smtClean="0"/>
              <a:t>In this technique, block j of the main memory maps onto block j modulo 128 of the cache, as depicted in Figure.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429000" y="361070"/>
            <a:ext cx="4343400" cy="6143413"/>
            <a:chOff x="2971800" y="361070"/>
            <a:chExt cx="4343400" cy="6143413"/>
          </a:xfrm>
        </p:grpSpPr>
        <p:pic>
          <p:nvPicPr>
            <p:cNvPr id="3074" name="Picture 2"/>
            <p:cNvPicPr>
              <a:picLocks noChangeAspect="1" noChangeArrowheads="1"/>
            </p:cNvPicPr>
            <p:nvPr/>
          </p:nvPicPr>
          <p:blipFill>
            <a:blip r:embed="rId2" cstate="print"/>
            <a:srcRect l="38281" t="30208" r="30469" b="8333"/>
            <a:stretch>
              <a:fillRect/>
            </a:stretch>
          </p:blipFill>
          <p:spPr bwMode="auto">
            <a:xfrm>
              <a:off x="2971800" y="381000"/>
              <a:ext cx="4343400" cy="6123483"/>
            </a:xfrm>
            <a:prstGeom prst="rect">
              <a:avLst/>
            </a:prstGeom>
            <a:noFill/>
            <a:ln w="9525">
              <a:noFill/>
              <a:miter lim="800000"/>
              <a:headEnd/>
              <a:tailEnd/>
            </a:ln>
          </p:spPr>
        </p:pic>
        <p:sp>
          <p:nvSpPr>
            <p:cNvPr id="6" name="TextBox 5"/>
            <p:cNvSpPr txBox="1"/>
            <p:nvPr/>
          </p:nvSpPr>
          <p:spPr>
            <a:xfrm>
              <a:off x="3032760" y="361070"/>
              <a:ext cx="3048000" cy="369332"/>
            </a:xfrm>
            <a:prstGeom prst="rect">
              <a:avLst/>
            </a:prstGeom>
            <a:noFill/>
          </p:spPr>
          <p:txBody>
            <a:bodyPr wrap="square" rtlCol="0">
              <a:spAutoFit/>
            </a:bodyPr>
            <a:lstStyle/>
            <a:p>
              <a:pPr algn="ctr"/>
              <a:r>
                <a:rPr lang="en-US" b="1" dirty="0" smtClean="0"/>
                <a:t>Figure: </a:t>
              </a:r>
              <a:r>
                <a:rPr lang="en-US" dirty="0" smtClean="0"/>
                <a:t>Direct-mapped cache.</a:t>
              </a:r>
              <a:endParaRPr lang="en-US" dirty="0"/>
            </a:p>
          </p:txBody>
        </p:sp>
      </p:grpSp>
      <p:sp>
        <p:nvSpPr>
          <p:cNvPr id="5" name="Rectangle 4"/>
          <p:cNvSpPr/>
          <p:nvPr/>
        </p:nvSpPr>
        <p:spPr>
          <a:xfrm>
            <a:off x="533400" y="685800"/>
            <a:ext cx="4953000" cy="1200329"/>
          </a:xfrm>
          <a:prstGeom prst="rect">
            <a:avLst/>
          </a:prstGeom>
        </p:spPr>
        <p:txBody>
          <a:bodyPr wrap="square">
            <a:spAutoFit/>
          </a:bodyPr>
          <a:lstStyle/>
          <a:p>
            <a:pPr algn="just">
              <a:buFont typeface="Wingdings" pitchFamily="2" charset="2"/>
              <a:buChar char="ü"/>
            </a:pPr>
            <a:r>
              <a:rPr lang="en-US" dirty="0" smtClean="0"/>
              <a:t>Thus, the main memory blocks 0</a:t>
            </a:r>
            <a:r>
              <a:rPr lang="en-US" i="1" dirty="0" smtClean="0"/>
              <a:t>, 128, 256, . . . is loaded into the cache, it is stored in cache block </a:t>
            </a:r>
            <a:r>
              <a:rPr lang="en-US" dirty="0" smtClean="0"/>
              <a:t>0.  </a:t>
            </a:r>
          </a:p>
          <a:p>
            <a:pPr algn="just">
              <a:buFont typeface="Wingdings" pitchFamily="2" charset="2"/>
              <a:buChar char="ü"/>
            </a:pPr>
            <a:r>
              <a:rPr lang="en-US" dirty="0" smtClean="0"/>
              <a:t>Blocks 1</a:t>
            </a:r>
            <a:r>
              <a:rPr lang="en-US" i="1" dirty="0" smtClean="0"/>
              <a:t>, 129, 257, . . . are stored in cache block 1, and so on. .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Mapping Functions</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b="1" dirty="0" smtClean="0"/>
              <a:t>Associative Mapping</a:t>
            </a:r>
          </a:p>
          <a:p>
            <a:pPr lvl="1" algn="just"/>
            <a:r>
              <a:rPr lang="en-US" dirty="0" smtClean="0"/>
              <a:t>The following Figure shows the most flexible mapping method, in which a main memory block can be placed into any cache block position.</a:t>
            </a:r>
          </a:p>
          <a:p>
            <a:pPr lvl="1" algn="just"/>
            <a:r>
              <a:rPr lang="en-US" dirty="0" smtClean="0"/>
              <a:t>In this case, 12 tag bits are required to identify a memory block when it is resident in the cache. </a:t>
            </a:r>
          </a:p>
          <a:p>
            <a:pPr lvl="1" algn="just"/>
            <a:r>
              <a:rPr lang="en-US" dirty="0" smtClean="0"/>
              <a:t>The tag bits of an address received from the processor are compared to the tag bits of each block of the cache to see if the desired block is present. This is called the </a:t>
            </a:r>
            <a:r>
              <a:rPr lang="en-US" i="1" dirty="0" smtClean="0"/>
              <a:t>associative-mapping technique. </a:t>
            </a:r>
          </a:p>
          <a:p>
            <a:pPr lvl="2" algn="just"/>
            <a:r>
              <a:rPr lang="en-US" i="1" dirty="0" smtClean="0"/>
              <a:t>It gives complete freedom in </a:t>
            </a:r>
            <a:r>
              <a:rPr lang="en-US" dirty="0" smtClean="0"/>
              <a:t>choosing the cache location in which to place the memory block, resulting in a more efficient use of the space in the cache. </a:t>
            </a:r>
          </a:p>
          <a:p>
            <a:pPr lvl="2" algn="just"/>
            <a:r>
              <a:rPr lang="en-US" dirty="0" smtClean="0"/>
              <a:t>When a new block is brought into the cache, it replaces (ejects) an existing block only if the cache is full. </a:t>
            </a:r>
          </a:p>
          <a:p>
            <a:pPr lvl="2" algn="just"/>
            <a:r>
              <a:rPr lang="en-US" dirty="0" smtClean="0"/>
              <a:t>In this case, we need an algorithm to select the block to be replaced.</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971800" y="990600"/>
            <a:ext cx="5257800" cy="5257800"/>
            <a:chOff x="2971800" y="1066800"/>
            <a:chExt cx="5257800" cy="5257800"/>
          </a:xfrm>
        </p:grpSpPr>
        <p:pic>
          <p:nvPicPr>
            <p:cNvPr id="4098" name="Picture 2"/>
            <p:cNvPicPr>
              <a:picLocks noChangeAspect="1" noChangeArrowheads="1"/>
            </p:cNvPicPr>
            <p:nvPr/>
          </p:nvPicPr>
          <p:blipFill>
            <a:blip r:embed="rId2" cstate="print"/>
            <a:srcRect l="22656" t="28125" r="29688" b="8333"/>
            <a:stretch>
              <a:fillRect/>
            </a:stretch>
          </p:blipFill>
          <p:spPr bwMode="auto">
            <a:xfrm>
              <a:off x="2971800" y="1066800"/>
              <a:ext cx="5257800" cy="5257800"/>
            </a:xfrm>
            <a:prstGeom prst="rect">
              <a:avLst/>
            </a:prstGeom>
            <a:noFill/>
            <a:ln w="9525">
              <a:noFill/>
              <a:miter lim="800000"/>
              <a:headEnd/>
              <a:tailEnd/>
            </a:ln>
          </p:spPr>
        </p:pic>
        <p:sp>
          <p:nvSpPr>
            <p:cNvPr id="5" name="Rectangle 4"/>
            <p:cNvSpPr/>
            <p:nvPr/>
          </p:nvSpPr>
          <p:spPr>
            <a:xfrm>
              <a:off x="3295849" y="1295400"/>
              <a:ext cx="3421449" cy="369332"/>
            </a:xfrm>
            <a:prstGeom prst="rect">
              <a:avLst/>
            </a:prstGeom>
          </p:spPr>
          <p:txBody>
            <a:bodyPr wrap="none">
              <a:spAutoFit/>
            </a:bodyPr>
            <a:lstStyle/>
            <a:p>
              <a:pPr algn="ctr"/>
              <a:r>
                <a:rPr lang="en-US" b="1" dirty="0" smtClean="0"/>
                <a:t>Figure: </a:t>
              </a:r>
              <a:r>
                <a:rPr lang="en-US" dirty="0" smtClean="0"/>
                <a:t>Associative-mapped cache.</a:t>
              </a:r>
              <a:endParaRPr lang="en-US" dirty="0"/>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Mapping Functions</a:t>
            </a:r>
            <a:endParaRPr lang="en-US" dirty="0"/>
          </a:p>
        </p:txBody>
      </p:sp>
      <p:sp>
        <p:nvSpPr>
          <p:cNvPr id="3" name="Content Placeholder 2"/>
          <p:cNvSpPr>
            <a:spLocks noGrp="1"/>
          </p:cNvSpPr>
          <p:nvPr>
            <p:ph idx="1"/>
          </p:nvPr>
        </p:nvSpPr>
        <p:spPr/>
        <p:txBody>
          <a:bodyPr>
            <a:normAutofit fontScale="92500"/>
          </a:bodyPr>
          <a:lstStyle/>
          <a:p>
            <a:pPr algn="just"/>
            <a:r>
              <a:rPr lang="en-US" b="1" dirty="0" smtClean="0"/>
              <a:t>Set-Associative Mapping</a:t>
            </a:r>
          </a:p>
          <a:p>
            <a:pPr lvl="1" algn="just"/>
            <a:r>
              <a:rPr lang="en-US" dirty="0" smtClean="0"/>
              <a:t>Another approach is to use a combination of the direct- and associative-mapping techniques.</a:t>
            </a:r>
          </a:p>
          <a:p>
            <a:pPr lvl="1" algn="just"/>
            <a:r>
              <a:rPr lang="en-US" dirty="0" smtClean="0"/>
              <a:t>The blocks of the cache are grouped into sets, and the mapping allows a block of the main memory to reside in any block of a specific set. </a:t>
            </a:r>
          </a:p>
          <a:p>
            <a:pPr lvl="1" algn="just"/>
            <a:r>
              <a:rPr lang="en-US" dirty="0" smtClean="0"/>
              <a:t>Hence, the contention problem of the  direct method is eased by having a few choices for block placement. </a:t>
            </a:r>
          </a:p>
          <a:p>
            <a:pPr lvl="1" algn="just"/>
            <a:r>
              <a:rPr lang="en-US" dirty="0" smtClean="0"/>
              <a:t>At the same time, the hardware cost is reduced by decreasing the size of the associative search.</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3600" y="182884"/>
            <a:ext cx="6248400" cy="6337185"/>
            <a:chOff x="2133600" y="182884"/>
            <a:chExt cx="6248400" cy="6337185"/>
          </a:xfrm>
        </p:grpSpPr>
        <p:pic>
          <p:nvPicPr>
            <p:cNvPr id="5123" name="Picture 3"/>
            <p:cNvPicPr>
              <a:picLocks noChangeAspect="1" noChangeArrowheads="1"/>
            </p:cNvPicPr>
            <p:nvPr/>
          </p:nvPicPr>
          <p:blipFill>
            <a:blip r:embed="rId2" cstate="print"/>
            <a:srcRect l="30469" t="18750" r="33594" b="17708"/>
            <a:stretch>
              <a:fillRect/>
            </a:stretch>
          </p:blipFill>
          <p:spPr bwMode="auto">
            <a:xfrm>
              <a:off x="3505200" y="457200"/>
              <a:ext cx="4572000" cy="6062869"/>
            </a:xfrm>
            <a:prstGeom prst="rect">
              <a:avLst/>
            </a:prstGeom>
            <a:noFill/>
            <a:ln w="9525">
              <a:noFill/>
              <a:miter lim="800000"/>
              <a:headEnd/>
              <a:tailEnd/>
            </a:ln>
          </p:spPr>
        </p:pic>
        <p:sp>
          <p:nvSpPr>
            <p:cNvPr id="6" name="Rectangle 5"/>
            <p:cNvSpPr/>
            <p:nvPr/>
          </p:nvSpPr>
          <p:spPr>
            <a:xfrm>
              <a:off x="2133600" y="182884"/>
              <a:ext cx="6248400" cy="369332"/>
            </a:xfrm>
            <a:prstGeom prst="rect">
              <a:avLst/>
            </a:prstGeom>
          </p:spPr>
          <p:txBody>
            <a:bodyPr wrap="square">
              <a:spAutoFit/>
            </a:bodyPr>
            <a:lstStyle/>
            <a:p>
              <a:pPr algn="ctr"/>
              <a:r>
                <a:rPr lang="en-US" b="1" dirty="0" smtClean="0"/>
                <a:t>Figure: </a:t>
              </a:r>
              <a:r>
                <a:rPr lang="en-US" dirty="0" smtClean="0"/>
                <a:t>Set-associative-mapped cache with two blocks per set.</a:t>
              </a:r>
              <a:endParaRPr lang="en-US"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MEMORY SYSTEM</a:t>
            </a:r>
            <a:endParaRPr lang="en-US" dirty="0"/>
          </a:p>
        </p:txBody>
      </p:sp>
      <p:sp>
        <p:nvSpPr>
          <p:cNvPr id="3" name="Content Placeholder 2"/>
          <p:cNvSpPr>
            <a:spLocks noGrp="1"/>
          </p:cNvSpPr>
          <p:nvPr>
            <p:ph idx="1"/>
          </p:nvPr>
        </p:nvSpPr>
        <p:spPr/>
        <p:txBody>
          <a:bodyPr>
            <a:normAutofit lnSpcReduction="10000"/>
          </a:bodyPr>
          <a:lstStyle/>
          <a:p>
            <a:pPr algn="just"/>
            <a:r>
              <a:rPr lang="en-US" dirty="0"/>
              <a:t>The processor uses </a:t>
            </a:r>
            <a:endParaRPr lang="en-US" dirty="0" smtClean="0"/>
          </a:p>
          <a:p>
            <a:pPr lvl="1" algn="just"/>
            <a:r>
              <a:rPr lang="en-US" dirty="0" smtClean="0"/>
              <a:t>The address </a:t>
            </a:r>
            <a:r>
              <a:rPr lang="en-US" dirty="0"/>
              <a:t>lines to specify </a:t>
            </a:r>
            <a:r>
              <a:rPr lang="en-US" dirty="0" smtClean="0"/>
              <a:t>the memory </a:t>
            </a:r>
            <a:r>
              <a:rPr lang="en-US" dirty="0"/>
              <a:t>location involved in a data transfer </a:t>
            </a:r>
            <a:r>
              <a:rPr lang="en-US" dirty="0" smtClean="0"/>
              <a:t>operation</a:t>
            </a:r>
          </a:p>
          <a:p>
            <a:pPr lvl="1" algn="just"/>
            <a:r>
              <a:rPr lang="en-US" dirty="0" smtClean="0"/>
              <a:t>The data </a:t>
            </a:r>
            <a:r>
              <a:rPr lang="en-US" dirty="0"/>
              <a:t>lines to </a:t>
            </a:r>
            <a:r>
              <a:rPr lang="en-US" dirty="0" smtClean="0"/>
              <a:t>transfer the </a:t>
            </a:r>
            <a:r>
              <a:rPr lang="en-US" dirty="0"/>
              <a:t>data. </a:t>
            </a:r>
            <a:endParaRPr lang="en-US" dirty="0" smtClean="0"/>
          </a:p>
          <a:p>
            <a:pPr lvl="1" algn="just"/>
            <a:r>
              <a:rPr lang="en-US" dirty="0" smtClean="0"/>
              <a:t>At </a:t>
            </a:r>
            <a:r>
              <a:rPr lang="en-US" dirty="0"/>
              <a:t>the same time, the control lines carry the command indicating a Read </a:t>
            </a:r>
            <a:r>
              <a:rPr lang="en-US" dirty="0" smtClean="0"/>
              <a:t>or a </a:t>
            </a:r>
            <a:r>
              <a:rPr lang="en-US" dirty="0"/>
              <a:t>Write operation and whether a byte or a word is to be transferred. </a:t>
            </a:r>
            <a:endParaRPr lang="en-US" dirty="0" smtClean="0"/>
          </a:p>
          <a:p>
            <a:pPr lvl="2" algn="just"/>
            <a:r>
              <a:rPr lang="en-US" dirty="0" smtClean="0"/>
              <a:t>The </a:t>
            </a:r>
            <a:r>
              <a:rPr lang="en-US" dirty="0"/>
              <a:t>control </a:t>
            </a:r>
            <a:r>
              <a:rPr lang="en-US" dirty="0" smtClean="0"/>
              <a:t>lines also </a:t>
            </a:r>
            <a:r>
              <a:rPr lang="en-US" dirty="0"/>
              <a:t>provide the necessary timing information and are used by the memory to </a:t>
            </a:r>
            <a:r>
              <a:rPr lang="en-US" dirty="0" smtClean="0"/>
              <a:t>indicate when </a:t>
            </a:r>
            <a:r>
              <a:rPr lang="en-US" dirty="0"/>
              <a:t>it has completed the requested operation</a:t>
            </a:r>
            <a:r>
              <a:rPr lang="en-US" dirty="0" smtClean="0"/>
              <a:t>.</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CACHE MEMORY - Stale Data</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When power is first turned on, the cache contains no valid data.</a:t>
            </a:r>
          </a:p>
          <a:p>
            <a:pPr lvl="1" algn="just"/>
            <a:r>
              <a:rPr lang="en-US" dirty="0" smtClean="0"/>
              <a:t>A control bit, usually called the </a:t>
            </a:r>
            <a:r>
              <a:rPr lang="en-US" i="1" dirty="0" smtClean="0"/>
              <a:t>valid bit, must be provided for each cache block to indicate whether the data in that </a:t>
            </a:r>
            <a:r>
              <a:rPr lang="en-US" dirty="0" smtClean="0"/>
              <a:t>block are valid. </a:t>
            </a:r>
          </a:p>
          <a:p>
            <a:pPr lvl="1" algn="just"/>
            <a:r>
              <a:rPr lang="en-US" dirty="0" smtClean="0"/>
              <a:t>The valid bits of all cache blocks are set to 0 when power is initially applied to the system. </a:t>
            </a:r>
          </a:p>
          <a:p>
            <a:pPr lvl="2" algn="just"/>
            <a:r>
              <a:rPr lang="en-US" dirty="0" smtClean="0"/>
              <a:t>Some valid bits may also be set to 0 when new programs or data are loaded from the disk into the main memory.</a:t>
            </a:r>
          </a:p>
          <a:p>
            <a:pPr lvl="1" algn="just"/>
            <a:r>
              <a:rPr lang="en-US" dirty="0" smtClean="0"/>
              <a:t>Data transferred from the disk to the main memory using the DMA mechanism are usually loaded directly into the main memory, bypassing the cache. </a:t>
            </a:r>
          </a:p>
          <a:p>
            <a:pPr lvl="1" algn="just"/>
            <a:r>
              <a:rPr lang="en-US" dirty="0" smtClean="0"/>
              <a:t>If the memory blocks being updated are currently in the cache, the valid bits of the corresponding cache blocks are set to 0. </a:t>
            </a:r>
          </a:p>
          <a:p>
            <a:pPr lvl="1" algn="just"/>
            <a:r>
              <a:rPr lang="en-US" dirty="0" smtClean="0"/>
              <a:t>As program execution proceeds, the valid bit of a given cache block is set to 1 when a memory block is loaded into that location. </a:t>
            </a:r>
          </a:p>
          <a:p>
            <a:pPr lvl="2" algn="just"/>
            <a:r>
              <a:rPr lang="en-US" dirty="0" smtClean="0"/>
              <a:t>The processor fetches data from a cache block only if its valid bit is equal to 1. The use of the valid bit in this manner ensures that the processor will not fetch </a:t>
            </a:r>
            <a:r>
              <a:rPr lang="en-US" i="1" dirty="0" smtClean="0"/>
              <a:t>stale data from the cache.</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PERFORMANCE CONSIDERATIONS</a:t>
            </a:r>
            <a:endParaRPr lang="en-US" b="1" dirty="0"/>
          </a:p>
        </p:txBody>
      </p:sp>
      <p:sp>
        <p:nvSpPr>
          <p:cNvPr id="3" name="Content Placeholder 2"/>
          <p:cNvSpPr>
            <a:spLocks noGrp="1"/>
          </p:cNvSpPr>
          <p:nvPr>
            <p:ph sz="half" idx="1"/>
          </p:nvPr>
        </p:nvSpPr>
        <p:spPr/>
        <p:txBody>
          <a:bodyPr>
            <a:normAutofit fontScale="92500" lnSpcReduction="20000"/>
          </a:bodyPr>
          <a:lstStyle/>
          <a:p>
            <a:pPr algn="just"/>
            <a:r>
              <a:rPr lang="en-US" sz="2000" dirty="0" smtClean="0"/>
              <a:t>Two key factors in the commercial success of a computer are performance and cost; the best possible performance for a given cost is the objective. </a:t>
            </a:r>
          </a:p>
          <a:p>
            <a:pPr algn="just"/>
            <a:r>
              <a:rPr lang="en-US" sz="2000" dirty="0" smtClean="0"/>
              <a:t>A common measure of success is the </a:t>
            </a:r>
            <a:r>
              <a:rPr lang="en-US" sz="2000" i="1" dirty="0" smtClean="0"/>
              <a:t>price/performance ratio. </a:t>
            </a:r>
          </a:p>
          <a:p>
            <a:pPr algn="just"/>
            <a:r>
              <a:rPr lang="en-US" sz="2000" i="1" dirty="0" smtClean="0"/>
              <a:t>Performance depends on how fast machine instructions </a:t>
            </a:r>
            <a:r>
              <a:rPr lang="en-US" sz="2000" dirty="0" smtClean="0"/>
              <a:t>can be brought into the processor and how fast they can be executed. </a:t>
            </a:r>
          </a:p>
          <a:p>
            <a:pPr algn="just"/>
            <a:r>
              <a:rPr lang="en-US" sz="2000" dirty="0" smtClean="0"/>
              <a:t>The memory hierarchy described in figure results in the best price/performance ratio.</a:t>
            </a:r>
          </a:p>
          <a:p>
            <a:pPr lvl="1" algn="just"/>
            <a:r>
              <a:rPr lang="en-US" sz="1600" dirty="0" smtClean="0"/>
              <a:t>The main purpose of this hierarchy is to create a memory that the processor sees as having a short access time and a large capacity.</a:t>
            </a:r>
            <a:endParaRPr lang="en-US" sz="1600" dirty="0"/>
          </a:p>
        </p:txBody>
      </p:sp>
      <p:pic>
        <p:nvPicPr>
          <p:cNvPr id="1026" name="Picture 2"/>
          <p:cNvPicPr>
            <a:picLocks noChangeAspect="1" noChangeArrowheads="1"/>
          </p:cNvPicPr>
          <p:nvPr/>
        </p:nvPicPr>
        <p:blipFill>
          <a:blip r:embed="rId2" cstate="print"/>
          <a:srcRect l="33594" t="20833" r="21875" b="13542"/>
          <a:stretch>
            <a:fillRect/>
          </a:stretch>
        </p:blipFill>
        <p:spPr bwMode="auto">
          <a:xfrm>
            <a:off x="4724401" y="1596688"/>
            <a:ext cx="4083534" cy="4513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PERFORMANCE CONSIDERATIONS</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When a cache is used, the processor is able to access instructions and data more quickly when the data from the referenced memory locations are in the cache. </a:t>
            </a:r>
          </a:p>
          <a:p>
            <a:pPr algn="just"/>
            <a:r>
              <a:rPr lang="en-US" dirty="0" smtClean="0"/>
              <a:t>Therefore, the extent to which caches improve performance is dependent on how frequently the requested instructions and data are found in the cache.</a:t>
            </a:r>
          </a:p>
          <a:p>
            <a:pPr algn="just">
              <a:buNone/>
            </a:pPr>
            <a:r>
              <a:rPr lang="en-US" b="1" dirty="0" smtClean="0"/>
              <a:t>Hit Rate and Miss Penalty</a:t>
            </a:r>
            <a:endParaRPr lang="en-US" dirty="0" smtClean="0"/>
          </a:p>
          <a:p>
            <a:pPr lvl="1" algn="just"/>
            <a:r>
              <a:rPr lang="en-US" dirty="0" smtClean="0"/>
              <a:t>An indicator of the effectiveness of a  particular implementation of the memory hierarchy is the success rate in accessing information at various levels of the hierarchy.</a:t>
            </a:r>
          </a:p>
          <a:p>
            <a:pPr lvl="1" algn="just"/>
            <a:r>
              <a:rPr lang="en-US" dirty="0" smtClean="0"/>
              <a:t>Successful access to data in a cache is called a </a:t>
            </a:r>
            <a:r>
              <a:rPr lang="en-US" b="1" i="1" dirty="0" smtClean="0"/>
              <a:t>hit</a:t>
            </a:r>
            <a:r>
              <a:rPr lang="en-US" dirty="0" smtClean="0"/>
              <a:t>.</a:t>
            </a:r>
          </a:p>
          <a:p>
            <a:pPr lvl="1" algn="just"/>
            <a:r>
              <a:rPr lang="en-US" dirty="0" smtClean="0"/>
              <a:t>The number of hits stated as a fraction of all attempted accesses is called the </a:t>
            </a:r>
            <a:r>
              <a:rPr lang="en-US" i="1" dirty="0" smtClean="0"/>
              <a:t>hit rate</a:t>
            </a:r>
          </a:p>
          <a:p>
            <a:pPr lvl="1" algn="just"/>
            <a:r>
              <a:rPr lang="en-US" i="1" dirty="0" smtClean="0"/>
              <a:t>The miss rate is the number </a:t>
            </a:r>
            <a:r>
              <a:rPr lang="en-US" dirty="0" smtClean="0"/>
              <a:t>of misses stated as a fraction of attempted accesses.</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PERFORMANCE CONSIDERATIONS</a:t>
            </a:r>
            <a:endParaRPr lang="en-US" dirty="0"/>
          </a:p>
        </p:txBody>
      </p:sp>
      <p:sp>
        <p:nvSpPr>
          <p:cNvPr id="3" name="Content Placeholder 2"/>
          <p:cNvSpPr>
            <a:spLocks noGrp="1"/>
          </p:cNvSpPr>
          <p:nvPr>
            <p:ph idx="1"/>
          </p:nvPr>
        </p:nvSpPr>
        <p:spPr>
          <a:xfrm>
            <a:off x="457200" y="1600200"/>
            <a:ext cx="8229600" cy="4648200"/>
          </a:xfrm>
        </p:spPr>
        <p:txBody>
          <a:bodyPr>
            <a:normAutofit fontScale="92500" lnSpcReduction="20000"/>
          </a:bodyPr>
          <a:lstStyle/>
          <a:p>
            <a:pPr lvl="1" algn="just"/>
            <a:r>
              <a:rPr lang="en-US" sz="2000" dirty="0" smtClean="0"/>
              <a:t>Performance is adversely affected by the actions that need to be taken when a miss occurs. </a:t>
            </a:r>
          </a:p>
          <a:p>
            <a:pPr lvl="1" algn="just"/>
            <a:r>
              <a:rPr lang="en-US" sz="2000" dirty="0" smtClean="0"/>
              <a:t>A performance penalty is incurred because of the extra time needed to bring a block of data from a slower unit in the memory hierarchy to a faster unit. </a:t>
            </a:r>
          </a:p>
          <a:p>
            <a:pPr lvl="1" algn="just"/>
            <a:r>
              <a:rPr lang="en-US" sz="2000" dirty="0" smtClean="0"/>
              <a:t>During that period, the processor is stalled waiting for instructions or data. </a:t>
            </a:r>
          </a:p>
          <a:p>
            <a:pPr lvl="1" algn="just"/>
            <a:r>
              <a:rPr lang="en-US" sz="2000" dirty="0" smtClean="0"/>
              <a:t>The waiting time depends on the details of the operation of the cache.</a:t>
            </a:r>
          </a:p>
          <a:p>
            <a:pPr algn="just">
              <a:buNone/>
            </a:pPr>
            <a:r>
              <a:rPr lang="en-US" sz="2400" b="1" dirty="0" smtClean="0"/>
              <a:t>Caches on the Processor Chip</a:t>
            </a:r>
          </a:p>
          <a:p>
            <a:pPr lvl="1" algn="just"/>
            <a:r>
              <a:rPr lang="en-US" sz="2000" dirty="0" smtClean="0"/>
              <a:t>When information is transferred between different chips, considerable delays occur in driver and receiver gates on the chips. </a:t>
            </a:r>
          </a:p>
          <a:p>
            <a:pPr lvl="1" algn="just"/>
            <a:r>
              <a:rPr lang="en-US" sz="2000" dirty="0" smtClean="0"/>
              <a:t>Thus, it is best to implement the cache on the processor chip. </a:t>
            </a:r>
          </a:p>
          <a:p>
            <a:pPr lvl="1" algn="just"/>
            <a:r>
              <a:rPr lang="en-US" sz="2000" dirty="0" smtClean="0"/>
              <a:t>Most processor chips include at least one L1 cache. </a:t>
            </a:r>
          </a:p>
          <a:p>
            <a:pPr lvl="2" algn="just"/>
            <a:r>
              <a:rPr lang="en-US" sz="1600" dirty="0" smtClean="0"/>
              <a:t>Often there are two separate L1 caches, one for instructions and another for data.</a:t>
            </a:r>
          </a:p>
          <a:p>
            <a:pPr lvl="1" algn="just"/>
            <a:r>
              <a:rPr lang="en-US" sz="2000" dirty="0" smtClean="0"/>
              <a:t>In high-performance processors, two levels of caches are normally used, separate L1 caches for instructions and data and a larger L2 cache.</a:t>
            </a:r>
          </a:p>
          <a:p>
            <a:pPr lvl="1" algn="just"/>
            <a:r>
              <a:rPr lang="en-US" sz="2000" dirty="0" smtClean="0"/>
              <a:t>In this case, the L1 caches must be very fast, as they determine the memory access time seen by the processor. </a:t>
            </a:r>
            <a:endParaRPr lang="en-US" sz="2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PERFORMANCE CONSIDERATIONS</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lvl="1" algn="just"/>
            <a:r>
              <a:rPr lang="en-US" sz="2000" dirty="0" smtClean="0"/>
              <a:t>The L2 cache can be slower, but it should be much larger than the L1 caches to ensure a high hit rate. </a:t>
            </a:r>
          </a:p>
          <a:p>
            <a:pPr lvl="2" algn="just"/>
            <a:r>
              <a:rPr lang="en-US" sz="1600" dirty="0" smtClean="0"/>
              <a:t>Its speed is less critical because it only affects the miss penalty of the L1 caches. </a:t>
            </a:r>
          </a:p>
          <a:p>
            <a:pPr lvl="2" algn="just"/>
            <a:r>
              <a:rPr lang="en-US" sz="1600" dirty="0" smtClean="0"/>
              <a:t>A typical computer may have L1 caches with capacities of tens of kilobytes and an L2 cache of hundreds of kilobytes or possibly several megabytes.</a:t>
            </a:r>
          </a:p>
          <a:p>
            <a:pPr lvl="1" algn="just"/>
            <a:r>
              <a:rPr lang="en-US" sz="2000" dirty="0" smtClean="0"/>
              <a:t>Including an L2 cache further reduces the impact of the main memory speed on the performance of a computer. </a:t>
            </a:r>
          </a:p>
          <a:p>
            <a:pPr lvl="2" algn="just"/>
            <a:r>
              <a:rPr lang="en-US" sz="1600" dirty="0" smtClean="0"/>
              <a:t>Its effect can be assessed by observing that the average access time of the L2 cache is the miss penalty of either of the L1 caches (instruction or data). </a:t>
            </a:r>
          </a:p>
          <a:p>
            <a:pPr lvl="1" algn="just"/>
            <a:r>
              <a:rPr lang="en-US" sz="2000" dirty="0" smtClean="0"/>
              <a:t>For simplicity, we will assume that the hit rates are the same for instructions and data. </a:t>
            </a:r>
          </a:p>
          <a:p>
            <a:pPr lvl="1" algn="just"/>
            <a:r>
              <a:rPr lang="en-US" sz="2000" dirty="0" smtClean="0"/>
              <a:t>Thus, the average access time experienced by the processor in such a system is:	</a:t>
            </a:r>
            <a:r>
              <a:rPr lang="pt-BR" sz="2000" b="1" i="1" dirty="0" smtClean="0"/>
              <a:t>t</a:t>
            </a:r>
            <a:r>
              <a:rPr lang="pt-BR" sz="900" b="1" i="1" dirty="0" smtClean="0"/>
              <a:t>avg </a:t>
            </a:r>
            <a:r>
              <a:rPr lang="pt-BR" sz="2000" b="1" i="1" dirty="0" smtClean="0"/>
              <a:t>= h</a:t>
            </a:r>
            <a:r>
              <a:rPr lang="pt-BR" sz="900" b="1" i="1" dirty="0" smtClean="0"/>
              <a:t>1</a:t>
            </a:r>
            <a:r>
              <a:rPr lang="pt-BR" sz="2000" b="1" i="1" dirty="0" smtClean="0"/>
              <a:t>C</a:t>
            </a:r>
            <a:r>
              <a:rPr lang="pt-BR" sz="900" b="1" i="1" dirty="0" smtClean="0"/>
              <a:t>1 </a:t>
            </a:r>
            <a:r>
              <a:rPr lang="pt-BR" sz="2000" b="1" i="1" dirty="0" smtClean="0"/>
              <a:t>+ (1 − h</a:t>
            </a:r>
            <a:r>
              <a:rPr lang="pt-BR" sz="900" b="1" i="1" dirty="0" smtClean="0"/>
              <a:t>1</a:t>
            </a:r>
            <a:r>
              <a:rPr lang="pt-BR" sz="2000" b="1" i="1" dirty="0" smtClean="0"/>
              <a:t>)(h</a:t>
            </a:r>
            <a:r>
              <a:rPr lang="pt-BR" sz="900" b="1" i="1" dirty="0" smtClean="0"/>
              <a:t>2</a:t>
            </a:r>
            <a:r>
              <a:rPr lang="pt-BR" sz="2000" b="1" i="1" dirty="0" smtClean="0"/>
              <a:t>C</a:t>
            </a:r>
            <a:r>
              <a:rPr lang="pt-BR" sz="900" b="1" i="1" dirty="0" smtClean="0"/>
              <a:t>2</a:t>
            </a:r>
            <a:r>
              <a:rPr lang="pt-BR" sz="300" b="1" i="1" dirty="0" smtClean="0"/>
              <a:t> </a:t>
            </a:r>
            <a:r>
              <a:rPr lang="pt-BR" sz="2000" b="1" i="1" dirty="0" smtClean="0"/>
              <a:t>+ (1 − h</a:t>
            </a:r>
            <a:r>
              <a:rPr lang="pt-BR" sz="900" b="1" i="1" dirty="0" smtClean="0"/>
              <a:t>2</a:t>
            </a:r>
            <a:r>
              <a:rPr lang="pt-BR" sz="2000" b="1" i="1" dirty="0" smtClean="0"/>
              <a:t>)M)</a:t>
            </a:r>
            <a:endParaRPr lang="en-US" sz="2000" dirty="0" smtClean="0"/>
          </a:p>
          <a:p>
            <a:pPr lvl="2" algn="just"/>
            <a:r>
              <a:rPr lang="en-US" sz="1600" i="1" dirty="0" smtClean="0"/>
              <a:t>h1 is the hit rate in the L1 caches.	</a:t>
            </a:r>
          </a:p>
          <a:p>
            <a:pPr lvl="2" algn="just"/>
            <a:r>
              <a:rPr lang="en-US" sz="1600" i="1" dirty="0" smtClean="0"/>
              <a:t>h2 is the hit rate in the L2 cache.</a:t>
            </a:r>
          </a:p>
          <a:p>
            <a:pPr lvl="2" algn="just"/>
            <a:r>
              <a:rPr lang="en-US" sz="1600" i="1" dirty="0" smtClean="0"/>
              <a:t>C1 is the time to access information in the L1 caches.</a:t>
            </a:r>
          </a:p>
          <a:p>
            <a:pPr lvl="2" algn="just"/>
            <a:r>
              <a:rPr lang="en-US" sz="1600" i="1" dirty="0" smtClean="0"/>
              <a:t>C2 is the miss penalty to transfer information from the L2 cache to an L1 cache.</a:t>
            </a:r>
          </a:p>
          <a:p>
            <a:pPr lvl="2" algn="just"/>
            <a:r>
              <a:rPr lang="en-US" sz="1600" i="1" dirty="0" smtClean="0"/>
              <a:t>M is the miss penalty to transfer information from the main memory to the L2 cache.</a:t>
            </a:r>
            <a:endParaRPr lang="en-US" sz="16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PERFORMANCE CONSIDERATIONS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Other Enhancements</a:t>
            </a:r>
            <a:endParaRPr lang="en-US" dirty="0" smtClean="0"/>
          </a:p>
          <a:p>
            <a:pPr lvl="1"/>
            <a:r>
              <a:rPr lang="en-US" dirty="0" smtClean="0"/>
              <a:t>Write Buffer:</a:t>
            </a:r>
          </a:p>
          <a:p>
            <a:pPr lvl="2" algn="just"/>
            <a:r>
              <a:rPr lang="en-US" dirty="0" smtClean="0">
                <a:effectLst>
                  <a:outerShdw blurRad="38100" dist="38100" dir="2700000" algn="tl">
                    <a:srgbClr val="000000">
                      <a:alpha val="43137"/>
                    </a:srgbClr>
                  </a:outerShdw>
                </a:effectLst>
              </a:rPr>
              <a:t>When the write-through protocol is used, each Write operation results in writing a new value into the main memory</a:t>
            </a:r>
            <a:r>
              <a:rPr lang="en-US" dirty="0" smtClean="0"/>
              <a:t>. </a:t>
            </a:r>
          </a:p>
          <a:p>
            <a:pPr lvl="2" algn="just"/>
            <a:r>
              <a:rPr lang="en-US" dirty="0" smtClean="0"/>
              <a:t>If the processor must wait for the memory function to be completed, as we have assumed until now, then the processor is slowed down by all Write requests.</a:t>
            </a:r>
          </a:p>
          <a:p>
            <a:pPr lvl="2" algn="just"/>
            <a:r>
              <a:rPr lang="en-US" dirty="0" smtClean="0"/>
              <a:t>Yet the processor typically does not need immediate access to the result of a Write operation; so it is not necessary for it to wait for the Write request to be completed.</a:t>
            </a:r>
          </a:p>
          <a:p>
            <a:pPr lvl="2" algn="just"/>
            <a:r>
              <a:rPr lang="en-US" i="1" dirty="0" smtClean="0"/>
              <a:t>To improve performance, a Write buffer can be included for temporary storage of Write requests. </a:t>
            </a:r>
          </a:p>
          <a:p>
            <a:pPr lvl="2" algn="just"/>
            <a:r>
              <a:rPr lang="en-US" i="1" dirty="0" smtClean="0"/>
              <a:t>The processor places each Write request into this buffer and continues execution of the next instruction. </a:t>
            </a:r>
          </a:p>
          <a:p>
            <a:pPr lvl="2" algn="just"/>
            <a:r>
              <a:rPr lang="en-US" i="1" dirty="0" smtClean="0"/>
              <a:t>The Write requests stored in the Write buffer are sent to the main memory whenever the memory is not responding to Read requests.</a:t>
            </a:r>
            <a:endParaRPr lang="en-US" i="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PERFORMANCE CONSIDERATIONS</a:t>
            </a:r>
            <a:endParaRPr lang="en-US" dirty="0"/>
          </a:p>
        </p:txBody>
      </p:sp>
      <p:sp>
        <p:nvSpPr>
          <p:cNvPr id="3" name="Content Placeholder 2"/>
          <p:cNvSpPr>
            <a:spLocks noGrp="1"/>
          </p:cNvSpPr>
          <p:nvPr>
            <p:ph idx="1"/>
          </p:nvPr>
        </p:nvSpPr>
        <p:spPr/>
        <p:txBody>
          <a:bodyPr>
            <a:normAutofit/>
          </a:bodyPr>
          <a:lstStyle/>
          <a:p>
            <a:r>
              <a:rPr lang="en-US" b="1" dirty="0" smtClean="0"/>
              <a:t>Prefetching</a:t>
            </a:r>
            <a:endParaRPr lang="en-US" dirty="0" smtClean="0"/>
          </a:p>
          <a:p>
            <a:pPr lvl="1" algn="just"/>
            <a:r>
              <a:rPr lang="en-US" dirty="0" smtClean="0"/>
              <a:t>To avoid stalling the processor, it is possible to prefetch the data into the cache before they are needed. </a:t>
            </a:r>
          </a:p>
          <a:p>
            <a:pPr lvl="2" algn="just"/>
            <a:r>
              <a:rPr lang="en-US" dirty="0" smtClean="0"/>
              <a:t>The simplest way to do this is through software. </a:t>
            </a:r>
          </a:p>
          <a:p>
            <a:pPr lvl="2" algn="just"/>
            <a:r>
              <a:rPr lang="en-US" dirty="0" smtClean="0"/>
              <a:t>A special prefetch instruction may be provided in the instruction set of the processor.</a:t>
            </a:r>
          </a:p>
          <a:p>
            <a:pPr lvl="2" algn="just"/>
            <a:r>
              <a:rPr lang="en-US" dirty="0" smtClean="0"/>
              <a:t>Prefetch instructions can be inserted into a  program either by the programmer or by the compiler.</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Virtual Memory</a:t>
            </a:r>
            <a:endParaRPr lang="en-US" dirty="0"/>
          </a:p>
        </p:txBody>
      </p:sp>
      <p:sp>
        <p:nvSpPr>
          <p:cNvPr id="3" name="Content Placeholder 2"/>
          <p:cNvSpPr>
            <a:spLocks noGrp="1"/>
          </p:cNvSpPr>
          <p:nvPr>
            <p:ph idx="1"/>
          </p:nvPr>
        </p:nvSpPr>
        <p:spPr/>
        <p:txBody>
          <a:bodyPr>
            <a:normAutofit fontScale="92500"/>
          </a:bodyPr>
          <a:lstStyle/>
          <a:p>
            <a:pPr algn="just"/>
            <a:r>
              <a:rPr lang="en-US" sz="1800" dirty="0" smtClean="0"/>
              <a:t>In most modern computer systems, the physical main memory is not as large as the address space of the processor. </a:t>
            </a:r>
          </a:p>
          <a:p>
            <a:pPr lvl="1" algn="just"/>
            <a:r>
              <a:rPr lang="en-US" sz="1400" dirty="0" smtClean="0"/>
              <a:t>For example, a processor that issues 32-bit addresses has an addressable space of 4G bytes. </a:t>
            </a:r>
          </a:p>
          <a:p>
            <a:pPr lvl="1" algn="just"/>
            <a:r>
              <a:rPr lang="en-US" sz="1400" dirty="0" smtClean="0"/>
              <a:t>The size of the main memory in a typical computer with a 32-bit processor may range from 1G to 4G bytes. </a:t>
            </a:r>
          </a:p>
          <a:p>
            <a:pPr algn="just"/>
            <a:r>
              <a:rPr lang="en-US" sz="1800" dirty="0" smtClean="0"/>
              <a:t>If a program does not completely fit into the main memory, the parts of it not currently being executed are stored on a secondary storage device, typically a magnetic disk. </a:t>
            </a:r>
          </a:p>
          <a:p>
            <a:pPr algn="just"/>
            <a:r>
              <a:rPr lang="en-US" sz="1800" dirty="0" smtClean="0"/>
              <a:t>As these parts are needed for execution, they must first be brought into the main memory, possibly replacing other parts that are already in the memory. </a:t>
            </a:r>
          </a:p>
          <a:p>
            <a:pPr algn="just"/>
            <a:r>
              <a:rPr lang="en-US" sz="1800" dirty="0" smtClean="0"/>
              <a:t>These actions are performed automatically by the operating system, using a scheme known as </a:t>
            </a:r>
            <a:r>
              <a:rPr lang="en-US" sz="1800" i="1" dirty="0" smtClean="0"/>
              <a:t>virtual memory. </a:t>
            </a:r>
          </a:p>
          <a:p>
            <a:pPr algn="just"/>
            <a:r>
              <a:rPr lang="en-US" sz="1800" i="1" dirty="0" smtClean="0"/>
              <a:t>Application programmers need not be aware of the </a:t>
            </a:r>
            <a:r>
              <a:rPr lang="en-US" sz="1800" dirty="0" smtClean="0"/>
              <a:t>limitations imposed by the available main memory. They prepare programs using the entire address space of the processor.</a:t>
            </a:r>
          </a:p>
          <a:p>
            <a:pPr algn="just"/>
            <a:r>
              <a:rPr lang="en-US" sz="1800" dirty="0" smtClean="0"/>
              <a:t>Under a virtual memory system, programs, and hence the processor, reference instructions and data in an address space that is independent of the available physical main memory space.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Virtual Memory</a:t>
            </a:r>
            <a:endParaRPr lang="en-US" dirty="0"/>
          </a:p>
        </p:txBody>
      </p:sp>
      <p:sp>
        <p:nvSpPr>
          <p:cNvPr id="3" name="Content Placeholder 2"/>
          <p:cNvSpPr>
            <a:spLocks noGrp="1"/>
          </p:cNvSpPr>
          <p:nvPr>
            <p:ph sz="half" idx="1"/>
          </p:nvPr>
        </p:nvSpPr>
        <p:spPr/>
        <p:txBody>
          <a:bodyPr>
            <a:normAutofit fontScale="62500" lnSpcReduction="20000"/>
          </a:bodyPr>
          <a:lstStyle/>
          <a:p>
            <a:pPr algn="just"/>
            <a:r>
              <a:rPr lang="en-US" dirty="0" smtClean="0"/>
              <a:t>The binary addresses that the processor issues for either instructions or data are called </a:t>
            </a:r>
            <a:r>
              <a:rPr lang="en-US" i="1" dirty="0" smtClean="0"/>
              <a:t>virtual or logical addresses. </a:t>
            </a:r>
          </a:p>
          <a:p>
            <a:pPr algn="just"/>
            <a:r>
              <a:rPr lang="en-US" i="1" dirty="0" smtClean="0"/>
              <a:t>These addresses are translated into physical </a:t>
            </a:r>
            <a:r>
              <a:rPr lang="en-US" dirty="0" smtClean="0"/>
              <a:t>addresses by a combination of hardware and software actions. </a:t>
            </a:r>
          </a:p>
          <a:p>
            <a:pPr algn="just"/>
            <a:r>
              <a:rPr lang="en-US" dirty="0" smtClean="0"/>
              <a:t>If a virtual address refers to a part of the program or data space that is currently in the physical memory, then the contents of the appropriate location in the main memory are accessed immediately. </a:t>
            </a:r>
          </a:p>
          <a:p>
            <a:pPr algn="just"/>
            <a:r>
              <a:rPr lang="en-US" dirty="0" smtClean="0"/>
              <a:t>Otherwise, the contents of the referenced address must be brought into a suitable location in the memory before they can be used.</a:t>
            </a:r>
          </a:p>
          <a:p>
            <a:pPr algn="just"/>
            <a:r>
              <a:rPr lang="en-US" b="1" dirty="0" smtClean="0"/>
              <a:t>Figure</a:t>
            </a:r>
            <a:r>
              <a:rPr lang="en-US" dirty="0" smtClean="0"/>
              <a:t> shows a typical organization that implements virtual memory.</a:t>
            </a:r>
          </a:p>
          <a:p>
            <a:pPr algn="just"/>
            <a:endParaRPr lang="en-US" dirty="0" smtClean="0"/>
          </a:p>
          <a:p>
            <a:endParaRPr lang="en-US" dirty="0"/>
          </a:p>
        </p:txBody>
      </p:sp>
      <p:pic>
        <p:nvPicPr>
          <p:cNvPr id="2050" name="Picture 2"/>
          <p:cNvPicPr>
            <a:picLocks noChangeAspect="1" noChangeArrowheads="1"/>
          </p:cNvPicPr>
          <p:nvPr/>
        </p:nvPicPr>
        <p:blipFill>
          <a:blip r:embed="rId2" cstate="print"/>
          <a:srcRect l="39844" t="19792" r="28125" b="13542"/>
          <a:stretch>
            <a:fillRect/>
          </a:stretch>
        </p:blipFill>
        <p:spPr bwMode="auto">
          <a:xfrm>
            <a:off x="5168696" y="1600201"/>
            <a:ext cx="2833513" cy="4267200"/>
          </a:xfrm>
          <a:prstGeom prst="rect">
            <a:avLst/>
          </a:prstGeom>
          <a:noFill/>
          <a:ln w="9525">
            <a:noFill/>
            <a:miter lim="800000"/>
            <a:headEnd/>
            <a:tailEnd/>
          </a:ln>
        </p:spPr>
      </p:pic>
      <p:sp>
        <p:nvSpPr>
          <p:cNvPr id="8" name="Rectangle 7"/>
          <p:cNvSpPr/>
          <p:nvPr/>
        </p:nvSpPr>
        <p:spPr>
          <a:xfrm>
            <a:off x="4481732" y="5895536"/>
            <a:ext cx="4572000" cy="584775"/>
          </a:xfrm>
          <a:prstGeom prst="rect">
            <a:avLst/>
          </a:prstGeom>
          <a:ln w="38100">
            <a:solidFill>
              <a:srgbClr val="00B0F0"/>
            </a:solidFill>
          </a:ln>
        </p:spPr>
        <p:txBody>
          <a:bodyPr wrap="square">
            <a:spAutoFit/>
          </a:bodyPr>
          <a:lstStyle/>
          <a:p>
            <a:pPr algn="just"/>
            <a:r>
              <a:rPr lang="en-US" sz="1600" i="1" dirty="0" smtClean="0"/>
              <a:t>Keeps track of which parts of </a:t>
            </a:r>
            <a:r>
              <a:rPr lang="en-US" sz="1600" dirty="0" smtClean="0"/>
              <a:t>the virtual address space are in the physical memory.</a:t>
            </a:r>
            <a:endParaRPr lang="en-US" sz="16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Virtual Memory</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b="1" dirty="0" smtClean="0"/>
              <a:t>Address Translation</a:t>
            </a:r>
          </a:p>
          <a:p>
            <a:pPr lvl="1" algn="just"/>
            <a:r>
              <a:rPr lang="en-US" dirty="0" smtClean="0"/>
              <a:t>A simple method for translating virtual addresses into physical addresses is to assume that all programs and data are composed of fixed-length units called </a:t>
            </a:r>
            <a:r>
              <a:rPr lang="en-US" i="1" dirty="0" smtClean="0"/>
              <a:t>pages.</a:t>
            </a:r>
          </a:p>
          <a:p>
            <a:pPr lvl="1" algn="just"/>
            <a:r>
              <a:rPr lang="en-US" i="1" dirty="0" smtClean="0"/>
              <a:t>Each of which consists </a:t>
            </a:r>
            <a:r>
              <a:rPr lang="en-US" dirty="0" smtClean="0"/>
              <a:t>of a block of words that occupy contiguous locations in the main memory. </a:t>
            </a:r>
          </a:p>
          <a:p>
            <a:pPr lvl="1" algn="just"/>
            <a:r>
              <a:rPr lang="en-US" dirty="0" smtClean="0"/>
              <a:t>Pages commonly range from 2K to 16K bytes in length. </a:t>
            </a:r>
          </a:p>
          <a:p>
            <a:pPr lvl="1" algn="just"/>
            <a:r>
              <a:rPr lang="en-US" dirty="0" smtClean="0"/>
              <a:t>They constitute the basic unit of information that is transferred between the main memory and the disk whenever the MMU determines that a transfer is required.</a:t>
            </a:r>
          </a:p>
          <a:p>
            <a:pPr lvl="2" algn="just"/>
            <a:r>
              <a:rPr lang="en-US" dirty="0" smtClean="0"/>
              <a:t>Pages should not be too small, because the access time of a magnetic disk is much longer </a:t>
            </a:r>
          </a:p>
          <a:p>
            <a:pPr lvl="3" algn="just"/>
            <a:r>
              <a:rPr lang="en-US" dirty="0" smtClean="0"/>
              <a:t>Because access time of a magnetic disk is much longer (several milliseconds) than the access time of the main memory.</a:t>
            </a:r>
          </a:p>
          <a:p>
            <a:pPr lvl="4" algn="just"/>
            <a:r>
              <a:rPr lang="en-US" dirty="0" smtClean="0"/>
              <a:t>Reason for this is that it takes a considerable amount of time to locate the data on the disk</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MEMORY SYSTEM</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a:t>A useful measure of the speed of memory units is the time that elapses between </a:t>
            </a:r>
            <a:r>
              <a:rPr lang="en-US" dirty="0" smtClean="0"/>
              <a:t>the initiation of an operation to transfer a word of data and the completion of that operation. This is </a:t>
            </a:r>
            <a:r>
              <a:rPr lang="en-US" dirty="0"/>
              <a:t>referred to as the </a:t>
            </a:r>
            <a:r>
              <a:rPr lang="en-US" i="1" dirty="0">
                <a:solidFill>
                  <a:schemeClr val="accent6">
                    <a:lumMod val="50000"/>
                  </a:schemeClr>
                </a:solidFill>
                <a:effectLst>
                  <a:outerShdw blurRad="38100" dist="38100" dir="2700000" algn="tl">
                    <a:srgbClr val="000000">
                      <a:alpha val="43137"/>
                    </a:srgbClr>
                  </a:outerShdw>
                </a:effectLst>
              </a:rPr>
              <a:t>memory access time</a:t>
            </a:r>
            <a:r>
              <a:rPr lang="en-US" i="1" dirty="0" smtClean="0"/>
              <a:t>.</a:t>
            </a:r>
          </a:p>
          <a:p>
            <a:pPr algn="just"/>
            <a:r>
              <a:rPr lang="en-US" dirty="0"/>
              <a:t>Another important measure is the </a:t>
            </a:r>
            <a:r>
              <a:rPr lang="en-US" i="1" dirty="0">
                <a:solidFill>
                  <a:schemeClr val="accent6">
                    <a:lumMod val="50000"/>
                  </a:schemeClr>
                </a:solidFill>
                <a:effectLst>
                  <a:outerShdw blurRad="38100" dist="38100" dir="2700000" algn="tl">
                    <a:srgbClr val="000000">
                      <a:alpha val="43137"/>
                    </a:srgbClr>
                  </a:outerShdw>
                </a:effectLst>
              </a:rPr>
              <a:t>memory </a:t>
            </a:r>
            <a:r>
              <a:rPr lang="en-US" i="1" dirty="0" smtClean="0">
                <a:solidFill>
                  <a:schemeClr val="accent6">
                    <a:lumMod val="50000"/>
                  </a:schemeClr>
                </a:solidFill>
                <a:effectLst>
                  <a:outerShdw blurRad="38100" dist="38100" dir="2700000" algn="tl">
                    <a:srgbClr val="000000">
                      <a:alpha val="43137"/>
                    </a:srgbClr>
                  </a:outerShdw>
                </a:effectLst>
              </a:rPr>
              <a:t>cycle time</a:t>
            </a:r>
            <a:r>
              <a:rPr lang="en-US" i="1" dirty="0"/>
              <a:t>, </a:t>
            </a:r>
            <a:r>
              <a:rPr lang="en-US" dirty="0"/>
              <a:t>which is the minimum time delay required between the initiation of two </a:t>
            </a:r>
            <a:r>
              <a:rPr lang="en-US" dirty="0" smtClean="0"/>
              <a:t>successive memory </a:t>
            </a:r>
            <a:r>
              <a:rPr lang="en-US" dirty="0"/>
              <a:t>operations, for example, the time between two successive Read operations</a:t>
            </a:r>
            <a:r>
              <a:rPr lang="en-US" dirty="0" smtClean="0"/>
              <a:t>.</a:t>
            </a:r>
          </a:p>
          <a:p>
            <a:pPr algn="just"/>
            <a:r>
              <a:rPr lang="en-US" dirty="0"/>
              <a:t>A memory unit is called a </a:t>
            </a:r>
            <a:r>
              <a:rPr lang="en-US" i="1" dirty="0"/>
              <a:t>random-access memory (RAM) if the access time to </a:t>
            </a:r>
            <a:r>
              <a:rPr lang="en-US" i="1" dirty="0" smtClean="0"/>
              <a:t>any </a:t>
            </a:r>
            <a:r>
              <a:rPr lang="en-US" dirty="0" smtClean="0"/>
              <a:t>location </a:t>
            </a:r>
            <a:r>
              <a:rPr lang="en-US" dirty="0"/>
              <a:t>is the same, independent of the location’s address</a:t>
            </a:r>
            <a:r>
              <a:rPr lang="en-US" dirty="0" smtClean="0"/>
              <a:t>.</a:t>
            </a:r>
          </a:p>
          <a:p>
            <a:pPr algn="just"/>
            <a:r>
              <a:rPr lang="en-US" dirty="0"/>
              <a:t>The technology for implementing computer memories uses semiconductor </a:t>
            </a:r>
            <a:r>
              <a:rPr lang="en-US" dirty="0" smtClean="0"/>
              <a:t>integrated circuits.</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Virtual Memory</a:t>
            </a:r>
            <a:endParaRPr lang="en-US" dirty="0"/>
          </a:p>
        </p:txBody>
      </p:sp>
      <p:sp>
        <p:nvSpPr>
          <p:cNvPr id="3" name="Content Placeholder 2"/>
          <p:cNvSpPr>
            <a:spLocks noGrp="1"/>
          </p:cNvSpPr>
          <p:nvPr>
            <p:ph sz="half" idx="1"/>
          </p:nvPr>
        </p:nvSpPr>
        <p:spPr>
          <a:xfrm>
            <a:off x="457200" y="1501724"/>
            <a:ext cx="4038600" cy="4953000"/>
          </a:xfrm>
        </p:spPr>
        <p:txBody>
          <a:bodyPr>
            <a:normAutofit fontScale="92500"/>
          </a:bodyPr>
          <a:lstStyle/>
          <a:p>
            <a:pPr algn="just"/>
            <a:r>
              <a:rPr lang="en-US" sz="1600" dirty="0" smtClean="0"/>
              <a:t>Virtual-memory address-translation method based on the concept of fixed-length pages is shown schematically in Figure</a:t>
            </a:r>
          </a:p>
          <a:p>
            <a:pPr algn="just"/>
            <a:r>
              <a:rPr lang="en-US" sz="1600" dirty="0" smtClean="0"/>
              <a:t>Each virtual address generated by the  processor, whether it is for </a:t>
            </a:r>
          </a:p>
          <a:p>
            <a:pPr lvl="1" algn="just"/>
            <a:r>
              <a:rPr lang="en-US" sz="1400" dirty="0" smtClean="0"/>
              <a:t>an instruction fetch or </a:t>
            </a:r>
          </a:p>
          <a:p>
            <a:pPr lvl="1" algn="just"/>
            <a:r>
              <a:rPr lang="en-US" sz="1400" dirty="0" smtClean="0"/>
              <a:t>an operand load/store operation, </a:t>
            </a:r>
          </a:p>
          <a:p>
            <a:pPr algn="just"/>
            <a:r>
              <a:rPr lang="en-US" sz="1600" dirty="0" smtClean="0"/>
              <a:t>is interpreted as a </a:t>
            </a:r>
            <a:r>
              <a:rPr lang="en-US" sz="1600" i="1" dirty="0" smtClean="0"/>
              <a:t>virtual page number (high-order bits) followed by an offset (low-order bits) that specifies </a:t>
            </a:r>
            <a:r>
              <a:rPr lang="en-US" sz="1600" dirty="0" smtClean="0"/>
              <a:t>the location of a particular byte (or word) within a page. </a:t>
            </a:r>
          </a:p>
          <a:p>
            <a:pPr algn="just"/>
            <a:r>
              <a:rPr lang="en-US" sz="1600" dirty="0" smtClean="0"/>
              <a:t>Information about the main memory location of each page is kept in a </a:t>
            </a:r>
            <a:r>
              <a:rPr lang="en-US" sz="1600" i="1" dirty="0" smtClean="0"/>
              <a:t>page table. </a:t>
            </a:r>
          </a:p>
          <a:p>
            <a:pPr algn="just"/>
            <a:r>
              <a:rPr lang="en-US" sz="1600" i="1" dirty="0" smtClean="0"/>
              <a:t>This information includes the main </a:t>
            </a:r>
            <a:r>
              <a:rPr lang="en-US" sz="1600" dirty="0" smtClean="0"/>
              <a:t>memory address where the page is stored and the current status of the page.</a:t>
            </a:r>
          </a:p>
          <a:p>
            <a:pPr algn="just"/>
            <a:r>
              <a:rPr lang="en-US" sz="1600" dirty="0" smtClean="0"/>
              <a:t>An area in the main memory that can hold one page is called a </a:t>
            </a:r>
            <a:r>
              <a:rPr lang="en-US" sz="1600" i="1" dirty="0" smtClean="0"/>
              <a:t>page frame. The starting address of </a:t>
            </a:r>
            <a:r>
              <a:rPr lang="en-US" sz="1600" dirty="0" smtClean="0"/>
              <a:t>the page table is kept in a </a:t>
            </a:r>
            <a:r>
              <a:rPr lang="en-US" sz="1600" i="1" dirty="0" smtClean="0"/>
              <a:t>page table base register.</a:t>
            </a:r>
            <a:endParaRPr lang="en-US" sz="1600" dirty="0"/>
          </a:p>
        </p:txBody>
      </p:sp>
      <p:pic>
        <p:nvPicPr>
          <p:cNvPr id="3074" name="Picture 2"/>
          <p:cNvPicPr>
            <a:picLocks noChangeAspect="1" noChangeArrowheads="1"/>
          </p:cNvPicPr>
          <p:nvPr/>
        </p:nvPicPr>
        <p:blipFill>
          <a:blip r:embed="rId2" cstate="print"/>
          <a:srcRect l="23438" t="19792" r="28125" b="8333"/>
          <a:stretch>
            <a:fillRect/>
          </a:stretch>
        </p:blipFill>
        <p:spPr bwMode="auto">
          <a:xfrm>
            <a:off x="4572000" y="1397411"/>
            <a:ext cx="4358861" cy="48509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Virtual Memory - </a:t>
            </a:r>
            <a:r>
              <a:rPr lang="en-US" sz="3100" b="1" dirty="0" smtClean="0"/>
              <a:t>Translation Lookaside Buffer</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smtClean="0"/>
              <a:t>The page table information is used by the MMU for every read and write access. </a:t>
            </a:r>
          </a:p>
          <a:p>
            <a:pPr lvl="1" algn="just"/>
            <a:r>
              <a:rPr lang="en-US" dirty="0" smtClean="0"/>
              <a:t>Ideally, the page table should be situated within the MMU. </a:t>
            </a:r>
          </a:p>
          <a:p>
            <a:pPr lvl="1" algn="just"/>
            <a:r>
              <a:rPr lang="en-US" dirty="0" smtClean="0"/>
              <a:t>Unfortunately, the page table may be rather large. Since the MMU is normally implemented as part of the processor chip, it is impossible to include the complete table within the MMU. </a:t>
            </a:r>
          </a:p>
          <a:p>
            <a:pPr lvl="1" algn="just"/>
            <a:r>
              <a:rPr lang="en-US" dirty="0" smtClean="0"/>
              <a:t>Instead, a copy of only a small portion of the table is accommodated within the MMU, and the complete table is kept in the main memory. </a:t>
            </a:r>
          </a:p>
          <a:p>
            <a:pPr lvl="1" algn="just"/>
            <a:r>
              <a:rPr lang="en-US" dirty="0" smtClean="0"/>
              <a:t>The portion maintained within the MMU consists of the entries corresponding to the most recently accessed pages. </a:t>
            </a:r>
          </a:p>
          <a:p>
            <a:pPr lvl="1" algn="just"/>
            <a:r>
              <a:rPr lang="en-US" dirty="0" smtClean="0"/>
              <a:t>They are stored in a small table, usually called the </a:t>
            </a:r>
            <a:r>
              <a:rPr lang="en-US" i="1" dirty="0" smtClean="0"/>
              <a:t>Translation Lookaside Buffer (TLB). </a:t>
            </a:r>
          </a:p>
          <a:p>
            <a:pPr lvl="2" algn="just"/>
            <a:r>
              <a:rPr lang="en-US" i="1" dirty="0" smtClean="0"/>
              <a:t>The TLB functions as a cache for the page </a:t>
            </a:r>
            <a:r>
              <a:rPr lang="en-US" dirty="0" smtClean="0"/>
              <a:t>table in the main memory. </a:t>
            </a:r>
          </a:p>
          <a:p>
            <a:pPr lvl="2" algn="just"/>
            <a:r>
              <a:rPr lang="en-US" dirty="0" smtClean="0"/>
              <a:t>Each entry in the TLB includes a copy of the information in the corresponding entry in the page table. </a:t>
            </a:r>
          </a:p>
          <a:p>
            <a:pPr lvl="2" algn="just"/>
            <a:r>
              <a:rPr lang="en-US" dirty="0" smtClean="0"/>
              <a:t>In addition, it includes the virtual address of the page, which is needed to search the TLB for a particular page.</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24219" t="21875" r="28906" b="8333"/>
          <a:stretch>
            <a:fillRect/>
          </a:stretch>
        </p:blipFill>
        <p:spPr bwMode="auto">
          <a:xfrm>
            <a:off x="4504008" y="1413804"/>
            <a:ext cx="4322928" cy="482727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b="1" dirty="0" smtClean="0">
                <a:solidFill>
                  <a:prstClr val="black"/>
                </a:solidFill>
              </a:rPr>
              <a:t>Virtual Memory - </a:t>
            </a:r>
            <a:r>
              <a:rPr lang="en-US" sz="3100" b="1" dirty="0" smtClean="0">
                <a:solidFill>
                  <a:prstClr val="black"/>
                </a:solidFill>
              </a:rPr>
              <a:t>Translation Lookaside Buffer</a:t>
            </a:r>
            <a:endParaRPr lang="en-US" dirty="0"/>
          </a:p>
        </p:txBody>
      </p:sp>
      <p:sp>
        <p:nvSpPr>
          <p:cNvPr id="3" name="Content Placeholder 2"/>
          <p:cNvSpPr>
            <a:spLocks noGrp="1"/>
          </p:cNvSpPr>
          <p:nvPr>
            <p:ph sz="half" idx="1"/>
          </p:nvPr>
        </p:nvSpPr>
        <p:spPr>
          <a:xfrm>
            <a:off x="414996" y="1600200"/>
            <a:ext cx="4038600" cy="4525963"/>
          </a:xfrm>
        </p:spPr>
        <p:txBody>
          <a:bodyPr>
            <a:normAutofit fontScale="62500" lnSpcReduction="20000"/>
          </a:bodyPr>
          <a:lstStyle/>
          <a:p>
            <a:pPr algn="just"/>
            <a:r>
              <a:rPr lang="en-US" dirty="0" smtClean="0"/>
              <a:t>Address translation proceeds as follows. </a:t>
            </a:r>
          </a:p>
          <a:p>
            <a:pPr lvl="1" algn="just"/>
            <a:r>
              <a:rPr lang="en-US" dirty="0" smtClean="0"/>
              <a:t>Given a virtual address, the MMU looks in the TLB for the referenced page. </a:t>
            </a:r>
          </a:p>
          <a:p>
            <a:pPr lvl="2" algn="just">
              <a:buFont typeface="Wingdings" pitchFamily="2" charset="2"/>
              <a:buChar char="ü"/>
            </a:pPr>
            <a:r>
              <a:rPr lang="en-US" dirty="0" smtClean="0"/>
              <a:t>If the page table entry for this page is found in the TLB, the physical address is obtained immediately. </a:t>
            </a:r>
          </a:p>
          <a:p>
            <a:pPr lvl="2" algn="just">
              <a:buBlip>
                <a:blip r:embed="rId3"/>
              </a:buBlip>
            </a:pPr>
            <a:r>
              <a:rPr lang="en-US" dirty="0" smtClean="0"/>
              <a:t>If there is a miss in the TLB, then the required entry is obtained from the page table in the main memory and the TLB is updated.</a:t>
            </a:r>
          </a:p>
          <a:p>
            <a:pPr lvl="1" algn="just"/>
            <a:r>
              <a:rPr lang="en-US" dirty="0" smtClean="0"/>
              <a:t>It is essential to ensure that the contents of the TLB are always the same as the contents of page tables in the memory. </a:t>
            </a:r>
          </a:p>
          <a:p>
            <a:pPr lvl="1" algn="just"/>
            <a:r>
              <a:rPr lang="en-US" dirty="0" smtClean="0"/>
              <a:t>When the operating system changes the contents of a page table, it must simultaneously invalidate the corresponding entries in the TLB. </a:t>
            </a:r>
          </a:p>
          <a:p>
            <a:pPr lvl="1" algn="just"/>
            <a:r>
              <a:rPr lang="en-US" dirty="0" smtClean="0"/>
              <a:t>One of the control bits in the TLB is provided for this purpose.</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prstClr val="black"/>
                </a:solidFill>
              </a:rPr>
              <a:t>Virtual Memory</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b="1" dirty="0" smtClean="0"/>
              <a:t>Page Faults</a:t>
            </a:r>
          </a:p>
          <a:p>
            <a:pPr lvl="1" algn="just"/>
            <a:r>
              <a:rPr lang="en-US" dirty="0" smtClean="0"/>
              <a:t>When a program generates an access request to a page that is not in the main memory, a </a:t>
            </a:r>
            <a:r>
              <a:rPr lang="en-US" i="1" dirty="0" smtClean="0"/>
              <a:t>page fault is said to have occurred. </a:t>
            </a:r>
          </a:p>
          <a:p>
            <a:pPr lvl="1" algn="just"/>
            <a:r>
              <a:rPr lang="en-US" i="1" dirty="0" smtClean="0"/>
              <a:t>The entire page must be brought from the disk into </a:t>
            </a:r>
            <a:r>
              <a:rPr lang="en-US" dirty="0" smtClean="0"/>
              <a:t>the memory before access can proceed.</a:t>
            </a:r>
          </a:p>
          <a:p>
            <a:pPr lvl="1" algn="just"/>
            <a:r>
              <a:rPr lang="en-US" dirty="0" smtClean="0"/>
              <a:t>When it detects a page fault, the MMU asks the operating system to intervene by raising an exception (interrupt). </a:t>
            </a:r>
          </a:p>
          <a:p>
            <a:pPr lvl="2" algn="just"/>
            <a:r>
              <a:rPr lang="en-US" dirty="0" smtClean="0"/>
              <a:t>Processing of the program that generated the page fault is interrupted, and control is transferred to the operating system.</a:t>
            </a:r>
          </a:p>
          <a:p>
            <a:pPr lvl="1" algn="just"/>
            <a:r>
              <a:rPr lang="en-US" dirty="0" smtClean="0"/>
              <a:t>If a new page is brought from the disk when the main memory is full, it must replace one of the resident pages using  page replacement algorithms.</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Secondary storage</a:t>
            </a:r>
            <a:endParaRPr lang="en-US" b="1" dirty="0"/>
          </a:p>
        </p:txBody>
      </p:sp>
      <p:sp>
        <p:nvSpPr>
          <p:cNvPr id="3" name="Content Placeholder 2"/>
          <p:cNvSpPr>
            <a:spLocks noGrp="1"/>
          </p:cNvSpPr>
          <p:nvPr>
            <p:ph idx="1"/>
          </p:nvPr>
        </p:nvSpPr>
        <p:spPr/>
        <p:txBody>
          <a:bodyPr>
            <a:normAutofit/>
          </a:bodyPr>
          <a:lstStyle/>
          <a:p>
            <a:pPr algn="just"/>
            <a:r>
              <a:rPr lang="en-US" dirty="0" smtClean="0"/>
              <a:t>The semiconductor memories cannot be used to provide all of the storage capability needed in computers. </a:t>
            </a:r>
          </a:p>
          <a:p>
            <a:pPr lvl="1" algn="just"/>
            <a:r>
              <a:rPr lang="en-US" dirty="0" smtClean="0"/>
              <a:t>Their main limitation is the cost per bit of stored information. </a:t>
            </a:r>
          </a:p>
          <a:p>
            <a:pPr lvl="2" algn="just"/>
            <a:r>
              <a:rPr lang="en-US" dirty="0" smtClean="0"/>
              <a:t>The large storage requirements of most computer systems are economically realized in the form of magnetic and optical disks, which are usually referred to as secondary storage devices.</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Secondary storage</a:t>
            </a:r>
            <a:endParaRPr lang="en-US" dirty="0"/>
          </a:p>
        </p:txBody>
      </p:sp>
      <p:sp>
        <p:nvSpPr>
          <p:cNvPr id="3" name="Content Placeholder 2"/>
          <p:cNvSpPr>
            <a:spLocks noGrp="1"/>
          </p:cNvSpPr>
          <p:nvPr>
            <p:ph idx="1"/>
          </p:nvPr>
        </p:nvSpPr>
        <p:spPr/>
        <p:txBody>
          <a:bodyPr>
            <a:normAutofit fontScale="85000" lnSpcReduction="20000"/>
          </a:bodyPr>
          <a:lstStyle/>
          <a:p>
            <a:pPr algn="just">
              <a:buNone/>
            </a:pPr>
            <a:r>
              <a:rPr lang="en-US" b="1" dirty="0" smtClean="0"/>
              <a:t>Magnetic Hard Disks</a:t>
            </a:r>
          </a:p>
          <a:p>
            <a:pPr lvl="1" algn="just"/>
            <a:r>
              <a:rPr lang="en-US" dirty="0" smtClean="0"/>
              <a:t>The storage medium in a magnetic-disk system consists of one or more disk platters mounted on a common spindle. </a:t>
            </a:r>
          </a:p>
          <a:p>
            <a:pPr lvl="1" algn="just"/>
            <a:r>
              <a:rPr lang="en-US" dirty="0" smtClean="0"/>
              <a:t>A thin magnetic film is deposited on each platter, usually on both sides.</a:t>
            </a:r>
          </a:p>
          <a:p>
            <a:pPr lvl="1" algn="just"/>
            <a:r>
              <a:rPr lang="en-US" dirty="0" smtClean="0"/>
              <a:t>The assembly is placed in a drive that causes it to rotate at a constant speed. </a:t>
            </a:r>
          </a:p>
          <a:p>
            <a:pPr lvl="1" algn="just"/>
            <a:r>
              <a:rPr lang="en-US" dirty="0" smtClean="0"/>
              <a:t>The magnetized surfaces move in close proximity to read/write heads, as shown in Figure (a).</a:t>
            </a:r>
          </a:p>
          <a:p>
            <a:pPr lvl="1" algn="just"/>
            <a:r>
              <a:rPr lang="en-US" dirty="0" smtClean="0"/>
              <a:t>Data are stored on concentric tracks, and the read/write heads move radially to access different tracks. </a:t>
            </a:r>
          </a:p>
          <a:p>
            <a:pPr lvl="1" algn="just"/>
            <a:r>
              <a:rPr lang="en-US" dirty="0" smtClean="0"/>
              <a:t>Each read/write head consists of a magnetic yoke and a magnetizing coil, as indicated in Figure (b).</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Secondary storage</a:t>
            </a:r>
            <a:endParaRPr lang="en-US" dirty="0"/>
          </a:p>
        </p:txBody>
      </p:sp>
      <p:grpSp>
        <p:nvGrpSpPr>
          <p:cNvPr id="7" name="Group 6"/>
          <p:cNvGrpSpPr/>
          <p:nvPr/>
        </p:nvGrpSpPr>
        <p:grpSpPr>
          <a:xfrm>
            <a:off x="762000" y="1828800"/>
            <a:ext cx="7908325" cy="4255532"/>
            <a:chOff x="762000" y="1828800"/>
            <a:chExt cx="7908325" cy="4255532"/>
          </a:xfrm>
        </p:grpSpPr>
        <p:pic>
          <p:nvPicPr>
            <p:cNvPr id="5122" name="Picture 2"/>
            <p:cNvPicPr>
              <a:picLocks noChangeAspect="1" noChangeArrowheads="1"/>
            </p:cNvPicPr>
            <p:nvPr/>
          </p:nvPicPr>
          <p:blipFill>
            <a:blip r:embed="rId2" cstate="print"/>
            <a:srcRect l="25000" t="44792" r="12500" b="16667"/>
            <a:stretch>
              <a:fillRect/>
            </a:stretch>
          </p:blipFill>
          <p:spPr bwMode="auto">
            <a:xfrm>
              <a:off x="762000" y="1828800"/>
              <a:ext cx="7908325" cy="3657600"/>
            </a:xfrm>
            <a:prstGeom prst="rect">
              <a:avLst/>
            </a:prstGeom>
            <a:noFill/>
            <a:ln w="9525">
              <a:noFill/>
              <a:miter lim="800000"/>
              <a:headEnd/>
              <a:tailEnd/>
            </a:ln>
          </p:spPr>
        </p:pic>
        <p:sp>
          <p:nvSpPr>
            <p:cNvPr id="5" name="Rectangle 4"/>
            <p:cNvSpPr/>
            <p:nvPr/>
          </p:nvSpPr>
          <p:spPr>
            <a:xfrm>
              <a:off x="1600200" y="5715000"/>
              <a:ext cx="2512163" cy="369332"/>
            </a:xfrm>
            <a:prstGeom prst="rect">
              <a:avLst/>
            </a:prstGeom>
          </p:spPr>
          <p:txBody>
            <a:bodyPr wrap="none">
              <a:spAutoFit/>
            </a:bodyPr>
            <a:lstStyle/>
            <a:p>
              <a:r>
                <a:rPr lang="en-US" b="1" dirty="0" smtClean="0"/>
                <a:t>(a) Mechanical structure</a:t>
              </a:r>
              <a:endParaRPr lang="en-US" b="1" dirty="0"/>
            </a:p>
          </p:txBody>
        </p:sp>
        <p:sp>
          <p:nvSpPr>
            <p:cNvPr id="6" name="Rectangle 5"/>
            <p:cNvSpPr/>
            <p:nvPr/>
          </p:nvSpPr>
          <p:spPr>
            <a:xfrm>
              <a:off x="5715000" y="5715000"/>
              <a:ext cx="2741135" cy="369332"/>
            </a:xfrm>
            <a:prstGeom prst="rect">
              <a:avLst/>
            </a:prstGeom>
          </p:spPr>
          <p:txBody>
            <a:bodyPr wrap="none">
              <a:spAutoFit/>
            </a:bodyPr>
            <a:lstStyle/>
            <a:p>
              <a:r>
                <a:rPr lang="en-US" b="1" dirty="0" smtClean="0"/>
                <a:t>(b) Read/Write head detail</a:t>
              </a:r>
              <a:endParaRPr lang="en-US" b="1" dirty="0"/>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3438" t="42708" r="15625" b="11458"/>
          <a:stretch>
            <a:fillRect/>
          </a:stretch>
        </p:blipFill>
        <p:spPr bwMode="auto">
          <a:xfrm>
            <a:off x="4724400" y="4676336"/>
            <a:ext cx="3605645" cy="2033954"/>
          </a:xfrm>
          <a:prstGeom prst="rect">
            <a:avLst/>
          </a:prstGeom>
          <a:noFill/>
          <a:ln w="9525">
            <a:noFill/>
            <a:miter lim="800000"/>
            <a:headEnd/>
            <a:tailEnd/>
          </a:ln>
        </p:spPr>
      </p:pic>
      <p:sp>
        <p:nvSpPr>
          <p:cNvPr id="2" name="Title 1"/>
          <p:cNvSpPr>
            <a:spLocks noGrp="1"/>
          </p:cNvSpPr>
          <p:nvPr>
            <p:ph type="title"/>
          </p:nvPr>
        </p:nvSpPr>
        <p:spPr/>
        <p:txBody>
          <a:bodyPr/>
          <a:lstStyle/>
          <a:p>
            <a:r>
              <a:rPr lang="en-US" b="1" dirty="0" smtClean="0"/>
              <a:t>Secondary storage</a:t>
            </a:r>
            <a:endParaRPr lang="en-US" dirty="0"/>
          </a:p>
        </p:txBody>
      </p:sp>
      <p:sp>
        <p:nvSpPr>
          <p:cNvPr id="3" name="Content Placeholder 2"/>
          <p:cNvSpPr>
            <a:spLocks noGrp="1"/>
          </p:cNvSpPr>
          <p:nvPr>
            <p:ph sz="half" idx="1"/>
          </p:nvPr>
        </p:nvSpPr>
        <p:spPr>
          <a:xfrm>
            <a:off x="443132" y="1543928"/>
            <a:ext cx="8396068" cy="3429000"/>
          </a:xfrm>
        </p:spPr>
        <p:txBody>
          <a:bodyPr>
            <a:normAutofit fontScale="92500" lnSpcReduction="20000"/>
          </a:bodyPr>
          <a:lstStyle/>
          <a:p>
            <a:pPr algn="just"/>
            <a:r>
              <a:rPr lang="en-US" sz="2000" b="1" dirty="0" smtClean="0"/>
              <a:t>Organization and Accessing of Data on a Disk</a:t>
            </a:r>
          </a:p>
          <a:p>
            <a:pPr algn="just"/>
            <a:r>
              <a:rPr lang="en-US" sz="2000" dirty="0" smtClean="0"/>
              <a:t>The organization of data on a disk is illustrated in Figure. Each surface is divided into concentric </a:t>
            </a:r>
            <a:r>
              <a:rPr lang="en-US" sz="2000" i="1" dirty="0" smtClean="0"/>
              <a:t>tracks, and each track is divided into sectors. </a:t>
            </a:r>
          </a:p>
          <a:p>
            <a:pPr algn="just"/>
            <a:r>
              <a:rPr lang="en-US" sz="2000" i="1" dirty="0" smtClean="0"/>
              <a:t>The set of corresponding </a:t>
            </a:r>
            <a:r>
              <a:rPr lang="en-US" sz="2000" dirty="0" smtClean="0"/>
              <a:t>tracks on all surfaces of a stack of disks forms a logical </a:t>
            </a:r>
            <a:r>
              <a:rPr lang="en-US" sz="2000" i="1" dirty="0" smtClean="0"/>
              <a:t>cylinder. </a:t>
            </a:r>
          </a:p>
          <a:p>
            <a:pPr algn="just"/>
            <a:r>
              <a:rPr lang="en-US" sz="2000" i="1" dirty="0" smtClean="0"/>
              <a:t>All tracks of a cylinder </a:t>
            </a:r>
            <a:r>
              <a:rPr lang="en-US" sz="2000" dirty="0" smtClean="0"/>
              <a:t>can be accessed without moving the read/write heads. </a:t>
            </a:r>
          </a:p>
          <a:p>
            <a:pPr algn="just"/>
            <a:r>
              <a:rPr lang="en-US" sz="2000" dirty="0" smtClean="0"/>
              <a:t>Data are accessed by specifying the surface number, the track number, and the sector number. </a:t>
            </a:r>
          </a:p>
          <a:p>
            <a:pPr lvl="1" algn="just"/>
            <a:r>
              <a:rPr lang="en-US" sz="1600" dirty="0" smtClean="0"/>
              <a:t>Read and Write operations always start at sector boundaries.</a:t>
            </a:r>
          </a:p>
          <a:p>
            <a:pPr lvl="1"/>
            <a:r>
              <a:rPr lang="en-US" sz="1600" dirty="0" smtClean="0"/>
              <a:t>Data bits are stored serially on each track. Each sector may contain 512 or more bytes.</a:t>
            </a:r>
          </a:p>
          <a:p>
            <a:pPr lvl="1" algn="just"/>
            <a:r>
              <a:rPr lang="en-US" sz="1600" dirty="0" smtClean="0"/>
              <a:t>The figure indicates that each track has the same number of sectors</a:t>
            </a:r>
          </a:p>
          <a:p>
            <a:pPr lvl="2" algn="just"/>
            <a:r>
              <a:rPr lang="en-US" sz="1400" dirty="0" smtClean="0"/>
              <a:t>Which means that all tracks have the same storage capacity. </a:t>
            </a:r>
          </a:p>
          <a:p>
            <a:pPr lvl="2" algn="just"/>
            <a:r>
              <a:rPr lang="en-US" sz="1400" dirty="0" smtClean="0"/>
              <a:t>In this case, the stored information is packed more compactly on inner tracks than on outer tracks.</a:t>
            </a:r>
            <a:endParaRPr lang="en-US" sz="14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Secondary storage</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b="1" dirty="0" smtClean="0"/>
              <a:t>Access Time</a:t>
            </a:r>
          </a:p>
          <a:p>
            <a:pPr algn="just"/>
            <a:r>
              <a:rPr lang="en-US" dirty="0" smtClean="0"/>
              <a:t>There are two components involved in the time delay between the disk receiving an address and the beginning of the actual data transfer. </a:t>
            </a:r>
          </a:p>
          <a:p>
            <a:pPr algn="just"/>
            <a:r>
              <a:rPr lang="en-US" b="1" i="1" dirty="0" smtClean="0">
                <a:solidFill>
                  <a:srgbClr val="0070C0"/>
                </a:solidFill>
              </a:rPr>
              <a:t>Seek time</a:t>
            </a:r>
            <a:r>
              <a:rPr lang="en-US" i="1" dirty="0" smtClean="0">
                <a:solidFill>
                  <a:srgbClr val="0070C0"/>
                </a:solidFill>
              </a:rPr>
              <a:t> </a:t>
            </a:r>
            <a:r>
              <a:rPr lang="en-US" i="1" dirty="0" smtClean="0">
                <a:sym typeface="Wingdings" pitchFamily="2" charset="2"/>
              </a:rPr>
              <a:t> </a:t>
            </a:r>
            <a:r>
              <a:rPr lang="en-US" i="1" dirty="0" smtClean="0"/>
              <a:t>is the  </a:t>
            </a:r>
            <a:r>
              <a:rPr lang="en-US" dirty="0" smtClean="0"/>
              <a:t>time required to move the read/write head to the proper track. </a:t>
            </a:r>
          </a:p>
          <a:p>
            <a:pPr lvl="1" algn="just"/>
            <a:r>
              <a:rPr lang="en-US" dirty="0" smtClean="0"/>
              <a:t>This time depends on the initial position of the head relative to the track specified in the address. </a:t>
            </a:r>
          </a:p>
          <a:p>
            <a:pPr lvl="1" algn="just"/>
            <a:r>
              <a:rPr lang="en-US" dirty="0" smtClean="0"/>
              <a:t>Average values are in the 5- to 8-ms range. </a:t>
            </a:r>
          </a:p>
          <a:p>
            <a:pPr algn="just"/>
            <a:r>
              <a:rPr lang="en-US" b="1" i="1" dirty="0" smtClean="0">
                <a:solidFill>
                  <a:srgbClr val="0070C0"/>
                </a:solidFill>
              </a:rPr>
              <a:t>Rotational delay, also called latency time </a:t>
            </a:r>
            <a:r>
              <a:rPr lang="en-US" i="1" dirty="0" smtClean="0">
                <a:sym typeface="Wingdings" pitchFamily="2" charset="2"/>
              </a:rPr>
              <a:t> </a:t>
            </a:r>
            <a:r>
              <a:rPr lang="en-US" i="1" dirty="0" smtClean="0"/>
              <a:t>is the time taken to reach the addressed sector after the read/write head </a:t>
            </a:r>
            <a:r>
              <a:rPr lang="en-US" dirty="0" smtClean="0"/>
              <a:t>is positioned over the correct track. </a:t>
            </a:r>
          </a:p>
          <a:p>
            <a:pPr lvl="1" algn="just"/>
            <a:r>
              <a:rPr lang="en-US" dirty="0" smtClean="0"/>
              <a:t>On average, this is the time for half a rotation of the disk. </a:t>
            </a:r>
          </a:p>
          <a:p>
            <a:pPr algn="just"/>
            <a:r>
              <a:rPr lang="en-US" dirty="0" smtClean="0"/>
              <a:t>The sum of these two delays is called </a:t>
            </a:r>
            <a:r>
              <a:rPr lang="en-US" b="1" i="1" dirty="0" smtClean="0">
                <a:solidFill>
                  <a:srgbClr val="0070C0"/>
                </a:solidFill>
              </a:rPr>
              <a:t>the disk access time</a:t>
            </a:r>
            <a:r>
              <a:rPr lang="en-US" i="1" dirty="0" smtClean="0"/>
              <a:t>.</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Secondary storage</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b="1" dirty="0" smtClean="0"/>
              <a:t>Data Buffer/Cache</a:t>
            </a:r>
          </a:p>
          <a:p>
            <a:pPr lvl="1" algn="just"/>
            <a:r>
              <a:rPr lang="en-US" dirty="0" smtClean="0"/>
              <a:t>A disk drive is connected to the rest of a computer system using some standard interconnection scheme, such as SCSI or SATA.</a:t>
            </a:r>
          </a:p>
          <a:p>
            <a:pPr lvl="1" algn="just"/>
            <a:r>
              <a:rPr lang="en-US" dirty="0" smtClean="0"/>
              <a:t>The interconnection hardware is usually capable of transferring data at much higher rates than the rate at which data can be read from disk tracks. </a:t>
            </a:r>
          </a:p>
          <a:p>
            <a:pPr lvl="1" algn="just"/>
            <a:r>
              <a:rPr lang="en-US" dirty="0" smtClean="0"/>
              <a:t>An efficient way to deal with the possible differences in transfer rates is to include a </a:t>
            </a:r>
            <a:r>
              <a:rPr lang="en-US" i="1" dirty="0" smtClean="0"/>
              <a:t>data buffer in the disk unit. </a:t>
            </a:r>
          </a:p>
          <a:p>
            <a:pPr lvl="1" algn="just"/>
            <a:r>
              <a:rPr lang="en-US" i="1" dirty="0" smtClean="0"/>
              <a:t>The buffer is a semiconductor memory, capable of storing </a:t>
            </a:r>
            <a:r>
              <a:rPr lang="en-US" dirty="0" smtClean="0"/>
              <a:t>a few megabytes of data. </a:t>
            </a:r>
          </a:p>
          <a:p>
            <a:pPr lvl="1" algn="just"/>
            <a:r>
              <a:rPr lang="en-US" dirty="0" smtClean="0"/>
              <a:t>The requested data are transferred between the disk tracks and the buffer at a rate dependent on the rotational speed of the disk. </a:t>
            </a:r>
          </a:p>
          <a:p>
            <a:pPr lvl="1" algn="just"/>
            <a:r>
              <a:rPr lang="en-US" dirty="0" smtClean="0"/>
              <a:t>Transfers between the data buffer and the main memory can then take place at the maximum rate allowed by the interconnect between them.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MEMORY SYSTEM</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b="1" dirty="0"/>
              <a:t>Cache </a:t>
            </a:r>
            <a:r>
              <a:rPr lang="en-US" b="1" dirty="0" smtClean="0"/>
              <a:t>Memory</a:t>
            </a:r>
          </a:p>
          <a:p>
            <a:pPr algn="just"/>
            <a:r>
              <a:rPr lang="en-US" dirty="0"/>
              <a:t>The processor of a computer can usually process instructions and data faster than </a:t>
            </a:r>
            <a:r>
              <a:rPr lang="en-US" dirty="0" smtClean="0"/>
              <a:t>they can </a:t>
            </a:r>
            <a:r>
              <a:rPr lang="en-US" dirty="0"/>
              <a:t>be fetched from the main memory. </a:t>
            </a:r>
            <a:endParaRPr lang="en-US" dirty="0" smtClean="0"/>
          </a:p>
          <a:p>
            <a:pPr lvl="1" algn="just"/>
            <a:r>
              <a:rPr lang="en-US" dirty="0" smtClean="0"/>
              <a:t>Hence</a:t>
            </a:r>
            <a:r>
              <a:rPr lang="en-US" dirty="0"/>
              <a:t>, the memory access time is the bottleneck </a:t>
            </a:r>
            <a:r>
              <a:rPr lang="en-US" dirty="0" smtClean="0"/>
              <a:t>in the </a:t>
            </a:r>
            <a:r>
              <a:rPr lang="en-US" dirty="0"/>
              <a:t>system. </a:t>
            </a:r>
            <a:endParaRPr lang="en-US" dirty="0" smtClean="0"/>
          </a:p>
          <a:p>
            <a:pPr lvl="2" algn="just"/>
            <a:r>
              <a:rPr lang="en-US" dirty="0" smtClean="0"/>
              <a:t>One </a:t>
            </a:r>
            <a:r>
              <a:rPr lang="en-US" dirty="0"/>
              <a:t>way to reduce the memory access time is to use a </a:t>
            </a:r>
            <a:r>
              <a:rPr lang="en-US" i="1" dirty="0"/>
              <a:t>cache memory. </a:t>
            </a:r>
            <a:endParaRPr lang="en-US" i="1" dirty="0" smtClean="0"/>
          </a:p>
          <a:p>
            <a:pPr lvl="3" algn="just"/>
            <a:r>
              <a:rPr lang="en-US" i="1" dirty="0" smtClean="0"/>
              <a:t>This is </a:t>
            </a:r>
            <a:r>
              <a:rPr lang="en-US" dirty="0" smtClean="0"/>
              <a:t>a </a:t>
            </a:r>
            <a:r>
              <a:rPr lang="en-US" dirty="0"/>
              <a:t>small, fast memory inserted between the larger, slower main memory and the processor.</a:t>
            </a:r>
          </a:p>
          <a:p>
            <a:pPr lvl="3" algn="just"/>
            <a:r>
              <a:rPr lang="en-US" dirty="0"/>
              <a:t>It holds the currently active portions of a program and their data.</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Secondary storage</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pPr algn="just"/>
            <a:r>
              <a:rPr lang="en-US" sz="2400" b="1" dirty="0" smtClean="0"/>
              <a:t>Disk Controller</a:t>
            </a:r>
          </a:p>
          <a:p>
            <a:pPr lvl="1" algn="just"/>
            <a:r>
              <a:rPr lang="en-US" sz="2000" dirty="0" smtClean="0"/>
              <a:t>Operation of a disk drive is controlled by a </a:t>
            </a:r>
            <a:r>
              <a:rPr lang="en-US" sz="2000" i="1" dirty="0" smtClean="0"/>
              <a:t>disk controller circuit, which also provides </a:t>
            </a:r>
            <a:r>
              <a:rPr lang="en-US" sz="2000" dirty="0" smtClean="0"/>
              <a:t>an interface between the disk drive and the rest of the computer system. </a:t>
            </a:r>
          </a:p>
          <a:p>
            <a:pPr lvl="1" algn="just"/>
            <a:r>
              <a:rPr lang="en-US" sz="2000" dirty="0" smtClean="0"/>
              <a:t>One disk controller may be used to control more than one drive.</a:t>
            </a:r>
          </a:p>
          <a:p>
            <a:pPr lvl="1" algn="just"/>
            <a:r>
              <a:rPr lang="en-US" sz="2000" dirty="0" smtClean="0"/>
              <a:t>A disk controller that communicates directly with the processor contains a number of registers that can be read and written by the operating system. </a:t>
            </a:r>
          </a:p>
          <a:p>
            <a:pPr lvl="1" algn="just"/>
            <a:r>
              <a:rPr lang="en-US" sz="2000" dirty="0" smtClean="0"/>
              <a:t>Thus, communication between the OS and the disk controller is achieved in the same manner as with any I/O interface.</a:t>
            </a:r>
          </a:p>
          <a:p>
            <a:pPr lvl="1" algn="just"/>
            <a:r>
              <a:rPr lang="en-US" sz="2000" dirty="0" smtClean="0"/>
              <a:t>The OS initiates the transfers by issuing Read and Write requests, which entail loading the controller’s  registers with the necessary addressing and control information. Typically, this information includes:</a:t>
            </a:r>
          </a:p>
          <a:p>
            <a:pPr lvl="2" algn="just"/>
            <a:r>
              <a:rPr lang="en-US" sz="1600" b="1" dirty="0" smtClean="0"/>
              <a:t>Main memory address </a:t>
            </a:r>
            <a:r>
              <a:rPr lang="en-US" sz="1600" b="1" dirty="0" smtClean="0">
                <a:sym typeface="Wingdings" pitchFamily="2" charset="2"/>
              </a:rPr>
              <a:t> </a:t>
            </a:r>
            <a:r>
              <a:rPr lang="en-US" sz="1600" dirty="0" smtClean="0"/>
              <a:t>The address of the first main memory location of the block of words involved in the transfer.</a:t>
            </a:r>
          </a:p>
          <a:p>
            <a:pPr lvl="2" algn="just"/>
            <a:r>
              <a:rPr lang="en-US" sz="1600" b="1" dirty="0" smtClean="0"/>
              <a:t>Disk address </a:t>
            </a:r>
            <a:r>
              <a:rPr lang="en-US" sz="1600" b="1" dirty="0" smtClean="0">
                <a:sym typeface="Wingdings" pitchFamily="2" charset="2"/>
              </a:rPr>
              <a:t></a:t>
            </a:r>
            <a:r>
              <a:rPr lang="en-US" sz="1600" dirty="0" smtClean="0">
                <a:sym typeface="Wingdings" pitchFamily="2" charset="2"/>
              </a:rPr>
              <a:t> </a:t>
            </a:r>
            <a:r>
              <a:rPr lang="en-US" sz="1600" dirty="0" smtClean="0"/>
              <a:t>The location of the sector containing the beginning of the desired block of words.</a:t>
            </a:r>
          </a:p>
          <a:p>
            <a:pPr lvl="2" algn="just"/>
            <a:r>
              <a:rPr lang="en-US" sz="1600" b="1" dirty="0" smtClean="0"/>
              <a:t>Word count </a:t>
            </a:r>
            <a:r>
              <a:rPr lang="en-US" sz="1600" b="1" dirty="0" smtClean="0">
                <a:sym typeface="Wingdings" pitchFamily="2" charset="2"/>
              </a:rPr>
              <a:t> </a:t>
            </a:r>
            <a:r>
              <a:rPr lang="en-US" sz="1600" dirty="0" smtClean="0"/>
              <a:t>The number of words in the block to be transferred.</a:t>
            </a:r>
            <a:endParaRPr lang="en-US" sz="16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Secondary storage</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i="1" dirty="0" smtClean="0"/>
              <a:t>On the disk drive side, the controller’s major functions are</a:t>
            </a:r>
            <a:r>
              <a:rPr lang="en-US" dirty="0" smtClean="0"/>
              <a:t>:</a:t>
            </a:r>
          </a:p>
          <a:p>
            <a:pPr lvl="1" algn="just"/>
            <a:r>
              <a:rPr lang="en-US" b="1" i="1" dirty="0" smtClean="0"/>
              <a:t>Seek</a:t>
            </a:r>
            <a:r>
              <a:rPr lang="en-US" i="1" dirty="0" smtClean="0"/>
              <a:t>—Causes the disk drive to move the read/write head from its current position to the </a:t>
            </a:r>
            <a:r>
              <a:rPr lang="en-US" dirty="0" smtClean="0"/>
              <a:t>desired track.</a:t>
            </a:r>
          </a:p>
          <a:p>
            <a:pPr lvl="1" algn="just"/>
            <a:r>
              <a:rPr lang="en-US" b="1" i="1" dirty="0" smtClean="0"/>
              <a:t>Read</a:t>
            </a:r>
            <a:r>
              <a:rPr lang="en-US" i="1" dirty="0" smtClean="0"/>
              <a:t>—Initiates a Read operation, starting at the address specified in the disk address </a:t>
            </a:r>
            <a:r>
              <a:rPr lang="en-US" dirty="0" smtClean="0"/>
              <a:t>register. </a:t>
            </a:r>
          </a:p>
          <a:p>
            <a:pPr lvl="2" algn="just"/>
            <a:r>
              <a:rPr lang="en-US" dirty="0" smtClean="0"/>
              <a:t>Data read serially from the disk are assembled into words and placed into the data buffer for transfer to the main memory.</a:t>
            </a:r>
          </a:p>
          <a:p>
            <a:pPr lvl="2" algn="just"/>
            <a:r>
              <a:rPr lang="en-US" dirty="0" smtClean="0"/>
              <a:t>The number of words is determined by the word count register.</a:t>
            </a:r>
          </a:p>
          <a:p>
            <a:pPr lvl="1" algn="just"/>
            <a:r>
              <a:rPr lang="en-US" b="1" i="1" dirty="0" smtClean="0"/>
              <a:t>Write</a:t>
            </a:r>
            <a:r>
              <a:rPr lang="en-US" i="1" dirty="0" smtClean="0"/>
              <a:t>—Transfers data to the disk, using a control method similar to that for Read operations.</a:t>
            </a:r>
          </a:p>
          <a:p>
            <a:pPr lvl="1" algn="just"/>
            <a:r>
              <a:rPr lang="en-US" b="1" i="1" dirty="0" smtClean="0"/>
              <a:t>Error checking</a:t>
            </a:r>
            <a:r>
              <a:rPr lang="en-US" i="1" dirty="0" smtClean="0"/>
              <a:t>—</a:t>
            </a:r>
            <a:r>
              <a:rPr lang="en-US" dirty="0" smtClean="0"/>
              <a:t>Computes the error correcting code (ECC) value for the data read from a given sector and compares it with the corresponding ECC value read from the disk.</a:t>
            </a:r>
          </a:p>
          <a:p>
            <a:pPr lvl="2" algn="just"/>
            <a:r>
              <a:rPr lang="en-US" dirty="0" smtClean="0"/>
              <a:t>In the case of a mismatch, it corrects the error if possible; otherwise, it raises an interrupt to inform the OS that an error has occurred.</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Secondary storage</a:t>
            </a:r>
            <a:endParaRPr lang="en-US" dirty="0"/>
          </a:p>
        </p:txBody>
      </p:sp>
      <p:sp>
        <p:nvSpPr>
          <p:cNvPr id="3" name="Content Placeholder 2"/>
          <p:cNvSpPr>
            <a:spLocks noGrp="1"/>
          </p:cNvSpPr>
          <p:nvPr>
            <p:ph idx="1"/>
          </p:nvPr>
        </p:nvSpPr>
        <p:spPr/>
        <p:txBody>
          <a:bodyPr>
            <a:normAutofit fontScale="70000" lnSpcReduction="20000"/>
          </a:bodyPr>
          <a:lstStyle/>
          <a:p>
            <a:pPr algn="just">
              <a:buNone/>
            </a:pPr>
            <a:r>
              <a:rPr lang="en-US" b="1" dirty="0" smtClean="0"/>
              <a:t>Optical Disks</a:t>
            </a:r>
          </a:p>
          <a:p>
            <a:pPr algn="just"/>
            <a:r>
              <a:rPr lang="en-US" dirty="0" smtClean="0"/>
              <a:t>Storage devices can also be implemented using optical means. The familiar compact disk (CD), used in audio systems, was the first practical application of this technology.</a:t>
            </a:r>
          </a:p>
          <a:p>
            <a:pPr algn="just"/>
            <a:r>
              <a:rPr lang="en-US" dirty="0" smtClean="0"/>
              <a:t>The first generation of CDs was developed in the mid-1980s by the Sony and Philips companies.</a:t>
            </a:r>
          </a:p>
          <a:p>
            <a:pPr algn="just"/>
            <a:r>
              <a:rPr lang="en-US" b="1" dirty="0" smtClean="0"/>
              <a:t>CD Technology</a:t>
            </a:r>
          </a:p>
          <a:p>
            <a:pPr lvl="1" algn="just"/>
            <a:r>
              <a:rPr lang="en-US" dirty="0" smtClean="0"/>
              <a:t>The optical technology that is used for CD systems makes use of the fact that laser light can be focused on a very small spot. </a:t>
            </a:r>
          </a:p>
          <a:p>
            <a:pPr lvl="1" algn="just"/>
            <a:r>
              <a:rPr lang="en-US" dirty="0" smtClean="0"/>
              <a:t>A laser beam is directed onto a spinning disk, with tiny indentation  (notch / scratch / dimple) arranged to form a long spiral track on its surface.</a:t>
            </a:r>
          </a:p>
          <a:p>
            <a:pPr lvl="1" algn="just"/>
            <a:r>
              <a:rPr lang="en-US" dirty="0" smtClean="0"/>
              <a:t>The indentations reflect the focused beam toward a photo detector, which detects the stored binary patterns.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Secondary storage</a:t>
            </a:r>
            <a:endParaRPr lang="en-US" dirty="0"/>
          </a:p>
        </p:txBody>
      </p:sp>
      <p:sp>
        <p:nvSpPr>
          <p:cNvPr id="3" name="Content Placeholder 2"/>
          <p:cNvSpPr>
            <a:spLocks noGrp="1"/>
          </p:cNvSpPr>
          <p:nvPr>
            <p:ph idx="1"/>
          </p:nvPr>
        </p:nvSpPr>
        <p:spPr>
          <a:xfrm>
            <a:off x="457200" y="1600200"/>
            <a:ext cx="8229600" cy="4648200"/>
          </a:xfrm>
        </p:spPr>
        <p:txBody>
          <a:bodyPr>
            <a:normAutofit fontScale="77500" lnSpcReduction="20000"/>
          </a:bodyPr>
          <a:lstStyle/>
          <a:p>
            <a:pPr lvl="1" algn="just"/>
            <a:r>
              <a:rPr lang="en-US" dirty="0" smtClean="0"/>
              <a:t>A cross-section of a small portion of a CD is shown in Figure.</a:t>
            </a:r>
          </a:p>
          <a:p>
            <a:pPr lvl="2" algn="just"/>
            <a:r>
              <a:rPr lang="en-US" dirty="0" smtClean="0"/>
              <a:t>The bottom layer is made of transparent polycarbonate plastic,  which serves as a clear glass base.</a:t>
            </a:r>
          </a:p>
          <a:p>
            <a:pPr lvl="2" algn="just"/>
            <a:r>
              <a:rPr lang="en-US" dirty="0" smtClean="0"/>
              <a:t>The surface of this plastic is programmed to store data by indenting it with </a:t>
            </a:r>
            <a:r>
              <a:rPr lang="en-US" b="1" i="1" dirty="0" smtClean="0"/>
              <a:t>pits</a:t>
            </a:r>
            <a:r>
              <a:rPr lang="en-US" i="1" dirty="0" smtClean="0"/>
              <a:t>. The unindented parts are </a:t>
            </a:r>
            <a:r>
              <a:rPr lang="en-US" dirty="0" smtClean="0"/>
              <a:t>called </a:t>
            </a:r>
            <a:r>
              <a:rPr lang="en-US" b="1" i="1" dirty="0" smtClean="0"/>
              <a:t>lands</a:t>
            </a:r>
            <a:r>
              <a:rPr lang="en-US" i="1" dirty="0" smtClean="0"/>
              <a:t>. </a:t>
            </a:r>
          </a:p>
          <a:p>
            <a:pPr lvl="2" algn="just"/>
            <a:r>
              <a:rPr lang="en-US" i="1" dirty="0" smtClean="0"/>
              <a:t>A thin layer of reflecting aluminum material is placed on top of a programmed </a:t>
            </a:r>
            <a:r>
              <a:rPr lang="en-US" dirty="0" smtClean="0"/>
              <a:t>disk. </a:t>
            </a:r>
          </a:p>
          <a:p>
            <a:pPr lvl="2" algn="just"/>
            <a:r>
              <a:rPr lang="en-US" dirty="0" smtClean="0"/>
              <a:t>The aluminum is then covered by a protective acrylic. </a:t>
            </a:r>
          </a:p>
          <a:p>
            <a:pPr lvl="2" algn="just"/>
            <a:r>
              <a:rPr lang="en-US" dirty="0" smtClean="0"/>
              <a:t>Finally, the topmost layer is deposited and stamped with a label. </a:t>
            </a:r>
          </a:p>
          <a:p>
            <a:pPr lvl="2" algn="just"/>
            <a:r>
              <a:rPr lang="en-US" dirty="0" smtClean="0"/>
              <a:t>The total thickness of the disk is 1.2 mm, almost all of it contributed by the polycarbonate plastic.  The other layers are very thin.</a:t>
            </a:r>
          </a:p>
          <a:p>
            <a:pPr lvl="2" algn="just"/>
            <a:r>
              <a:rPr lang="en-US" dirty="0" smtClean="0"/>
              <a:t>The laser source and the photo detector are positioned below the polycarbonate plastic.</a:t>
            </a:r>
          </a:p>
          <a:p>
            <a:pPr lvl="2" algn="just"/>
            <a:r>
              <a:rPr lang="en-US" dirty="0" smtClean="0"/>
              <a:t>The emitted beam travels through the plastic layer, reflects off the aluminum layer, and travels back toward the photo detector. </a:t>
            </a:r>
          </a:p>
          <a:p>
            <a:pPr lvl="2" algn="just"/>
            <a:r>
              <a:rPr lang="en-US" dirty="0" smtClean="0"/>
              <a:t>Note that from the laser side, the pits actually appear as bumps rising above the lands.</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media.licdn.com/mpr/mpr/shrinknp_400_400/AAEAAQAAAAAAAACHAAAAJDJiZTQ0ZDBiLTJmNmUtNDFlZS04OTM1LTc4MzEwYzE0OTFmOA.jpg"/>
          <p:cNvPicPr>
            <a:picLocks noChangeAspect="1" noChangeArrowheads="1"/>
          </p:cNvPicPr>
          <p:nvPr/>
        </p:nvPicPr>
        <p:blipFill>
          <a:blip r:embed="rId2" cstate="print"/>
          <a:srcRect/>
          <a:stretch>
            <a:fillRect/>
          </a:stretch>
        </p:blipFill>
        <p:spPr bwMode="auto">
          <a:xfrm>
            <a:off x="5486400" y="685800"/>
            <a:ext cx="3390900" cy="3467100"/>
          </a:xfrm>
          <a:prstGeom prst="rect">
            <a:avLst/>
          </a:prstGeom>
          <a:noFill/>
        </p:spPr>
      </p:pic>
      <p:sp>
        <p:nvSpPr>
          <p:cNvPr id="2" name="Title 1"/>
          <p:cNvSpPr>
            <a:spLocks noGrp="1"/>
          </p:cNvSpPr>
          <p:nvPr>
            <p:ph type="title"/>
          </p:nvPr>
        </p:nvSpPr>
        <p:spPr/>
        <p:txBody>
          <a:bodyPr/>
          <a:lstStyle/>
          <a:p>
            <a:r>
              <a:rPr lang="en-US" b="1" dirty="0" smtClean="0"/>
              <a:t>Secondary storage</a:t>
            </a:r>
            <a:endParaRPr lang="en-US" dirty="0"/>
          </a:p>
        </p:txBody>
      </p:sp>
      <p:grpSp>
        <p:nvGrpSpPr>
          <p:cNvPr id="10" name="Group 9"/>
          <p:cNvGrpSpPr/>
          <p:nvPr/>
        </p:nvGrpSpPr>
        <p:grpSpPr>
          <a:xfrm>
            <a:off x="381000" y="1524000"/>
            <a:ext cx="8458200" cy="4910554"/>
            <a:chOff x="381000" y="1524000"/>
            <a:chExt cx="8458200" cy="4910554"/>
          </a:xfrm>
        </p:grpSpPr>
        <p:pic>
          <p:nvPicPr>
            <p:cNvPr id="2050" name="Picture 2"/>
            <p:cNvPicPr>
              <a:picLocks noChangeAspect="1" noChangeArrowheads="1"/>
            </p:cNvPicPr>
            <p:nvPr/>
          </p:nvPicPr>
          <p:blipFill>
            <a:blip r:embed="rId3" cstate="print"/>
            <a:srcRect l="23438" t="56250" r="37500" b="26042"/>
            <a:stretch>
              <a:fillRect/>
            </a:stretch>
          </p:blipFill>
          <p:spPr bwMode="auto">
            <a:xfrm>
              <a:off x="457199" y="1524000"/>
              <a:ext cx="4419601" cy="12954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l="18750" t="33333" r="28125" b="28125"/>
            <a:stretch>
              <a:fillRect/>
            </a:stretch>
          </p:blipFill>
          <p:spPr bwMode="auto">
            <a:xfrm>
              <a:off x="381000" y="3581400"/>
              <a:ext cx="4699686" cy="2557183"/>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l="17969" t="67708" r="30469" b="21875"/>
            <a:stretch>
              <a:fillRect/>
            </a:stretch>
          </p:blipFill>
          <p:spPr bwMode="auto">
            <a:xfrm>
              <a:off x="5029200" y="4343400"/>
              <a:ext cx="3810000" cy="577273"/>
            </a:xfrm>
            <a:prstGeom prst="rect">
              <a:avLst/>
            </a:prstGeom>
            <a:noFill/>
            <a:ln w="9525">
              <a:noFill/>
              <a:miter lim="800000"/>
              <a:headEnd/>
              <a:tailEnd/>
            </a:ln>
          </p:spPr>
        </p:pic>
        <p:sp>
          <p:nvSpPr>
            <p:cNvPr id="7" name="Rectangle 6"/>
            <p:cNvSpPr/>
            <p:nvPr/>
          </p:nvSpPr>
          <p:spPr>
            <a:xfrm>
              <a:off x="1752600" y="2819400"/>
              <a:ext cx="1432893" cy="369332"/>
            </a:xfrm>
            <a:prstGeom prst="rect">
              <a:avLst/>
            </a:prstGeom>
          </p:spPr>
          <p:txBody>
            <a:bodyPr wrap="none">
              <a:spAutoFit/>
            </a:bodyPr>
            <a:lstStyle/>
            <a:p>
              <a:r>
                <a:rPr lang="en-US" dirty="0" smtClean="0"/>
                <a:t>Cross-section</a:t>
              </a:r>
              <a:endParaRPr lang="en-US" dirty="0"/>
            </a:p>
          </p:txBody>
        </p:sp>
        <p:sp>
          <p:nvSpPr>
            <p:cNvPr id="8" name="Rectangle 7"/>
            <p:cNvSpPr/>
            <p:nvPr/>
          </p:nvSpPr>
          <p:spPr>
            <a:xfrm>
              <a:off x="1371600" y="6096000"/>
              <a:ext cx="2350515" cy="338554"/>
            </a:xfrm>
            <a:prstGeom prst="rect">
              <a:avLst/>
            </a:prstGeom>
          </p:spPr>
          <p:txBody>
            <a:bodyPr wrap="none">
              <a:spAutoFit/>
            </a:bodyPr>
            <a:lstStyle/>
            <a:p>
              <a:r>
                <a:rPr lang="en-US" sz="1600" dirty="0" smtClean="0"/>
                <a:t>Transition from pit to land</a:t>
              </a:r>
              <a:endParaRPr lang="en-US" sz="1600" dirty="0"/>
            </a:p>
          </p:txBody>
        </p:sp>
        <p:sp>
          <p:nvSpPr>
            <p:cNvPr id="9" name="Rectangle 8"/>
            <p:cNvSpPr/>
            <p:nvPr/>
          </p:nvSpPr>
          <p:spPr>
            <a:xfrm>
              <a:off x="6019800" y="4953000"/>
              <a:ext cx="1751057" cy="307777"/>
            </a:xfrm>
            <a:prstGeom prst="rect">
              <a:avLst/>
            </a:prstGeom>
          </p:spPr>
          <p:txBody>
            <a:bodyPr wrap="none">
              <a:spAutoFit/>
            </a:bodyPr>
            <a:lstStyle/>
            <a:p>
              <a:r>
                <a:rPr lang="en-US" sz="1400" dirty="0" smtClean="0"/>
                <a:t>Stored binary pattern</a:t>
              </a:r>
              <a:endParaRPr lang="en-US" sz="1400" dirty="0"/>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Secondary storage</a:t>
            </a:r>
            <a:endParaRPr lang="en-US" dirty="0"/>
          </a:p>
        </p:txBody>
      </p:sp>
      <p:sp>
        <p:nvSpPr>
          <p:cNvPr id="3" name="Content Placeholder 2"/>
          <p:cNvSpPr>
            <a:spLocks noGrp="1"/>
          </p:cNvSpPr>
          <p:nvPr>
            <p:ph idx="1"/>
          </p:nvPr>
        </p:nvSpPr>
        <p:spPr/>
        <p:txBody>
          <a:bodyPr>
            <a:normAutofit fontScale="92500"/>
          </a:bodyPr>
          <a:lstStyle/>
          <a:p>
            <a:pPr algn="just"/>
            <a:r>
              <a:rPr lang="en-US" b="1" dirty="0" smtClean="0"/>
              <a:t>CD-ROM</a:t>
            </a:r>
          </a:p>
          <a:p>
            <a:pPr algn="just"/>
            <a:r>
              <a:rPr lang="en-US" dirty="0" smtClean="0"/>
              <a:t>Since CDs store information in a binary form, they are suitable for use as a storage medium in computer systems.</a:t>
            </a:r>
          </a:p>
          <a:p>
            <a:pPr algn="just"/>
            <a:r>
              <a:rPr lang="en-US" dirty="0" smtClean="0"/>
              <a:t>The main challenge is to ensure the integrity of stored data.</a:t>
            </a:r>
          </a:p>
          <a:p>
            <a:pPr lvl="1" algn="just"/>
            <a:r>
              <a:rPr lang="en-US" dirty="0" smtClean="0"/>
              <a:t>It is necessary to use additional bits to provide error detection and correction capability. </a:t>
            </a:r>
          </a:p>
          <a:p>
            <a:pPr lvl="1" algn="just"/>
            <a:r>
              <a:rPr lang="en-US" dirty="0" smtClean="0"/>
              <a:t>The CD used to store computer data is called </a:t>
            </a:r>
            <a:r>
              <a:rPr lang="en-US" i="1" dirty="0" smtClean="0"/>
              <a:t>CD-ROM.</a:t>
            </a:r>
          </a:p>
          <a:p>
            <a:pPr lvl="1" algn="just"/>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Secondary storage</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b="1" dirty="0" smtClean="0"/>
              <a:t>CD-Recordable</a:t>
            </a:r>
          </a:p>
          <a:p>
            <a:pPr algn="just"/>
            <a:r>
              <a:rPr lang="en-US" dirty="0" smtClean="0"/>
              <a:t>Anew type of CD was developed in the late 1990s on which data can be easily recorded by a computer user. </a:t>
            </a:r>
          </a:p>
          <a:p>
            <a:pPr algn="just"/>
            <a:r>
              <a:rPr lang="en-US" dirty="0" smtClean="0"/>
              <a:t>It is known as CD-Recordable (CD-R).A shiny spiral track covered by an organic dye is implemented on a disk during the manufacturing process.</a:t>
            </a:r>
          </a:p>
          <a:p>
            <a:pPr algn="just"/>
            <a:r>
              <a:rPr lang="en-US" dirty="0" smtClean="0"/>
              <a:t>Then, a laser in a CD-R drive burns pits into the organic dye. The burned spots become opaque. </a:t>
            </a:r>
          </a:p>
          <a:p>
            <a:pPr lvl="1" algn="just"/>
            <a:r>
              <a:rPr lang="en-US" dirty="0" smtClean="0"/>
              <a:t>They reflect less light than the shiny areas when the CD is being read. </a:t>
            </a:r>
          </a:p>
          <a:p>
            <a:pPr lvl="1" algn="just"/>
            <a:r>
              <a:rPr lang="en-US" dirty="0" smtClean="0"/>
              <a:t>This process is irreversible, which means that the written data are stored permanently. </a:t>
            </a:r>
          </a:p>
          <a:p>
            <a:pPr lvl="1" algn="just"/>
            <a:r>
              <a:rPr lang="en-US" dirty="0" smtClean="0"/>
              <a:t>Unused portions of a disk can be used to store additional data at a later time.</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Secondary storage</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b="1" dirty="0" smtClean="0"/>
              <a:t>DVD Technology</a:t>
            </a:r>
          </a:p>
          <a:p>
            <a:pPr algn="just"/>
            <a:r>
              <a:rPr lang="en-US" dirty="0" smtClean="0"/>
              <a:t>The success of CD technology and the continuing quest for greater storage capability has led to the development of DVD (Digital Versatile Disk) technology. </a:t>
            </a:r>
          </a:p>
          <a:p>
            <a:pPr lvl="1" algn="just"/>
            <a:r>
              <a:rPr lang="en-US" dirty="0" smtClean="0"/>
              <a:t>The first DVD standard was defined in 1996 by a consortium of companies, with the objective of being able to store a full-length movie on one side of a DVD disk.</a:t>
            </a:r>
          </a:p>
          <a:p>
            <a:pPr lvl="1" algn="just"/>
            <a:r>
              <a:rPr lang="en-US" dirty="0" smtClean="0"/>
              <a:t>The physical size of a DVD disk is the same as that of CDs. </a:t>
            </a:r>
          </a:p>
          <a:p>
            <a:pPr lvl="1" algn="just"/>
            <a:r>
              <a:rPr lang="en-US" dirty="0" smtClean="0"/>
              <a:t>The disk is 1.2 mm thick, and it is 120 mm in diameter. </a:t>
            </a:r>
          </a:p>
          <a:p>
            <a:pPr lvl="1" algn="just"/>
            <a:r>
              <a:rPr lang="en-US" dirty="0" smtClean="0"/>
              <a:t>Its storage capacity is made much larger than that of CDs by several design changes leads to a DVD capacity of 4.7 Gbytes.</a:t>
            </a:r>
          </a:p>
          <a:p>
            <a:pPr lvl="1" algn="just"/>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Secondary storage</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b="1" dirty="0" smtClean="0"/>
              <a:t>Magnetic Tape Systems</a:t>
            </a:r>
          </a:p>
          <a:p>
            <a:pPr algn="just"/>
            <a:r>
              <a:rPr lang="en-US" dirty="0" smtClean="0"/>
              <a:t>Magnetic tapes are suited for off-line storage of large amounts of data. They are typically used for backup purposes and for archival storage. </a:t>
            </a:r>
          </a:p>
          <a:p>
            <a:pPr algn="just"/>
            <a:r>
              <a:rPr lang="en-US" dirty="0" smtClean="0"/>
              <a:t>Magnetic-tape recording uses the same principle as magnetic disks. </a:t>
            </a:r>
          </a:p>
          <a:p>
            <a:pPr lvl="1" algn="just"/>
            <a:r>
              <a:rPr lang="en-US" dirty="0" smtClean="0"/>
              <a:t>The main difference is that the magnetic film is deposited on a very thin 0.5- or 0.25-inch wide plastic tape. </a:t>
            </a:r>
          </a:p>
          <a:p>
            <a:pPr lvl="1" algn="just"/>
            <a:r>
              <a:rPr lang="en-US" dirty="0" smtClean="0"/>
              <a:t>Seven or nine bits (corresponding to one character) are recorded in parallel across the width of the tape, perpendicular to the direction of motion. </a:t>
            </a:r>
          </a:p>
          <a:p>
            <a:pPr lvl="1" algn="just"/>
            <a:r>
              <a:rPr lang="en-US" dirty="0" smtClean="0"/>
              <a:t>A separate read/write head is provided for each bit position on the tape, so that all bits of a character can be read or written in parallel. </a:t>
            </a:r>
          </a:p>
          <a:p>
            <a:pPr lvl="1" algn="just"/>
            <a:r>
              <a:rPr lang="en-US" dirty="0" smtClean="0"/>
              <a:t>One of the character bits is used as a parity bit.</a:t>
            </a:r>
          </a:p>
          <a:p>
            <a:pPr lvl="1" algn="just"/>
            <a:r>
              <a:rPr lang="en-US" dirty="0" smtClean="0"/>
              <a:t>Data on the tape are organized in the form of records separated by gaps, as shown in Figure.</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Secondary storage</a:t>
            </a:r>
            <a:endParaRPr lang="en-US" dirty="0"/>
          </a:p>
        </p:txBody>
      </p:sp>
      <p:sp>
        <p:nvSpPr>
          <p:cNvPr id="3" name="Content Placeholder 2"/>
          <p:cNvSpPr>
            <a:spLocks noGrp="1"/>
          </p:cNvSpPr>
          <p:nvPr>
            <p:ph idx="1"/>
          </p:nvPr>
        </p:nvSpPr>
        <p:spPr>
          <a:xfrm>
            <a:off x="457200" y="1600201"/>
            <a:ext cx="8229600" cy="2590800"/>
          </a:xfrm>
        </p:spPr>
        <p:txBody>
          <a:bodyPr>
            <a:normAutofit fontScale="55000" lnSpcReduction="20000"/>
          </a:bodyPr>
          <a:lstStyle/>
          <a:p>
            <a:pPr algn="just"/>
            <a:r>
              <a:rPr lang="en-US" dirty="0" smtClean="0"/>
              <a:t>Tape motion is stopped only when a record gap is underneath the read/write heads.</a:t>
            </a:r>
          </a:p>
          <a:p>
            <a:pPr algn="just"/>
            <a:r>
              <a:rPr lang="en-US" dirty="0" smtClean="0"/>
              <a:t>The record gaps are long enough to allow the tape to attain its normal speed before the beginning of the next record is reached.</a:t>
            </a:r>
          </a:p>
          <a:p>
            <a:pPr algn="just"/>
            <a:r>
              <a:rPr lang="en-US" dirty="0" smtClean="0"/>
              <a:t>The beginning of a file is identified by a </a:t>
            </a:r>
            <a:r>
              <a:rPr lang="en-US" i="1" dirty="0" smtClean="0"/>
              <a:t>file mark, as shown in Figure</a:t>
            </a:r>
            <a:endParaRPr lang="en-US" dirty="0" smtClean="0"/>
          </a:p>
          <a:p>
            <a:pPr algn="just"/>
            <a:r>
              <a:rPr lang="en-US" dirty="0" smtClean="0"/>
              <a:t>The file mark is a special single- or multiple-character record, usually preceded by a gap longer than the inter-record gap. </a:t>
            </a:r>
          </a:p>
          <a:p>
            <a:pPr algn="just"/>
            <a:r>
              <a:rPr lang="en-US" dirty="0" smtClean="0"/>
              <a:t>The first record following a file mark can be used as a </a:t>
            </a:r>
            <a:r>
              <a:rPr lang="en-US" i="1" dirty="0" smtClean="0"/>
              <a:t>header or identifier for the file. This allows the user to search a tape containing a large </a:t>
            </a:r>
            <a:r>
              <a:rPr lang="en-US" dirty="0" smtClean="0"/>
              <a:t>number of files for a particular file.</a:t>
            </a:r>
            <a:endParaRPr lang="en-US" dirty="0"/>
          </a:p>
        </p:txBody>
      </p:sp>
      <p:grpSp>
        <p:nvGrpSpPr>
          <p:cNvPr id="6" name="Group 5"/>
          <p:cNvGrpSpPr/>
          <p:nvPr/>
        </p:nvGrpSpPr>
        <p:grpSpPr>
          <a:xfrm>
            <a:off x="2057400" y="4191000"/>
            <a:ext cx="5943600" cy="2121933"/>
            <a:chOff x="1447800" y="4419599"/>
            <a:chExt cx="5943600" cy="2121933"/>
          </a:xfrm>
        </p:grpSpPr>
        <p:pic>
          <p:nvPicPr>
            <p:cNvPr id="93186" name="Picture 2"/>
            <p:cNvPicPr>
              <a:picLocks noChangeAspect="1" noChangeArrowheads="1"/>
            </p:cNvPicPr>
            <p:nvPr/>
          </p:nvPicPr>
          <p:blipFill>
            <a:blip r:embed="rId2" cstate="print"/>
            <a:srcRect l="18750" t="55208" r="28906" b="23958"/>
            <a:stretch>
              <a:fillRect/>
            </a:stretch>
          </p:blipFill>
          <p:spPr bwMode="auto">
            <a:xfrm>
              <a:off x="1447800" y="4419599"/>
              <a:ext cx="5943600" cy="1774209"/>
            </a:xfrm>
            <a:prstGeom prst="rect">
              <a:avLst/>
            </a:prstGeom>
            <a:noFill/>
            <a:ln w="9525">
              <a:noFill/>
              <a:miter lim="800000"/>
              <a:headEnd/>
              <a:tailEnd/>
            </a:ln>
          </p:spPr>
        </p:pic>
        <p:sp>
          <p:nvSpPr>
            <p:cNvPr id="5" name="Rectangle 4"/>
            <p:cNvSpPr/>
            <p:nvPr/>
          </p:nvSpPr>
          <p:spPr>
            <a:xfrm>
              <a:off x="2590800" y="6172200"/>
              <a:ext cx="3778663" cy="369332"/>
            </a:xfrm>
            <a:prstGeom prst="rect">
              <a:avLst/>
            </a:prstGeom>
          </p:spPr>
          <p:txBody>
            <a:bodyPr wrap="none">
              <a:spAutoFit/>
            </a:bodyPr>
            <a:lstStyle/>
            <a:p>
              <a:r>
                <a:rPr lang="en-US" dirty="0" smtClean="0"/>
                <a:t>Organization of data on magnetic tape</a:t>
              </a:r>
              <a:endParaRPr lang="en-US"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r>
              <a:rPr lang="en-US" b="1" dirty="0" smtClean="0"/>
              <a:t>Virtual Memory</a:t>
            </a:r>
          </a:p>
          <a:p>
            <a:pPr algn="just"/>
            <a:r>
              <a:rPr lang="en-US" dirty="0"/>
              <a:t>only the active portions of a program are stored in the main memory, and </a:t>
            </a:r>
            <a:r>
              <a:rPr lang="en-US" dirty="0" smtClean="0"/>
              <a:t>the remainder </a:t>
            </a:r>
            <a:r>
              <a:rPr lang="en-US" dirty="0"/>
              <a:t>is stored on the much larger secondary storage device. </a:t>
            </a:r>
            <a:endParaRPr lang="en-US" dirty="0" smtClean="0"/>
          </a:p>
          <a:p>
            <a:pPr lvl="1" algn="just"/>
            <a:r>
              <a:rPr lang="en-US" dirty="0" smtClean="0"/>
              <a:t>Sections </a:t>
            </a:r>
            <a:r>
              <a:rPr lang="en-US" dirty="0"/>
              <a:t>of the </a:t>
            </a:r>
            <a:r>
              <a:rPr lang="en-US" dirty="0" smtClean="0"/>
              <a:t>program are </a:t>
            </a:r>
            <a:r>
              <a:rPr lang="en-US" dirty="0"/>
              <a:t>transferred back and forth between the main memory and the secondary storage </a:t>
            </a:r>
            <a:r>
              <a:rPr lang="en-US" dirty="0" smtClean="0"/>
              <a:t>device </a:t>
            </a:r>
            <a:r>
              <a:rPr lang="en-US" dirty="0"/>
              <a:t>in a manner that is transparent to the application program. </a:t>
            </a:r>
            <a:endParaRPr lang="en-US" dirty="0" smtClean="0"/>
          </a:p>
          <a:p>
            <a:pPr lvl="1" algn="just"/>
            <a:r>
              <a:rPr lang="en-US" dirty="0" smtClean="0"/>
              <a:t>As </a:t>
            </a:r>
            <a:r>
              <a:rPr lang="en-US" dirty="0"/>
              <a:t>a result, the </a:t>
            </a:r>
            <a:r>
              <a:rPr lang="en-US" dirty="0" smtClean="0"/>
              <a:t>application program </a:t>
            </a:r>
            <a:r>
              <a:rPr lang="en-US" dirty="0"/>
              <a:t>sees a memory that is much larger than the computer’s physical main memory.</a:t>
            </a:r>
          </a:p>
        </p:txBody>
      </p:sp>
      <p:sp>
        <p:nvSpPr>
          <p:cNvPr id="4" name="Title 1"/>
          <p:cNvSpPr>
            <a:spLocks noGrp="1"/>
          </p:cNvSpPr>
          <p:nvPr>
            <p:ph type="title"/>
          </p:nvPr>
        </p:nvSpPr>
        <p:spPr/>
        <p:txBody>
          <a:bodyPr/>
          <a:lstStyle/>
          <a:p>
            <a:r>
              <a:rPr lang="en-US" b="1" dirty="0" smtClean="0"/>
              <a:t>MEMORY SYSTEM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MEMORY SYSTEM</a:t>
            </a:r>
            <a:endParaRPr lang="en-US" dirty="0"/>
          </a:p>
        </p:txBody>
      </p:sp>
      <p:sp>
        <p:nvSpPr>
          <p:cNvPr id="3" name="Content Placeholder 2"/>
          <p:cNvSpPr>
            <a:spLocks noGrp="1"/>
          </p:cNvSpPr>
          <p:nvPr>
            <p:ph idx="1"/>
          </p:nvPr>
        </p:nvSpPr>
        <p:spPr/>
        <p:txBody>
          <a:bodyPr>
            <a:normAutofit/>
          </a:bodyPr>
          <a:lstStyle/>
          <a:p>
            <a:pPr algn="just"/>
            <a:r>
              <a:rPr lang="en-US" b="1" dirty="0" smtClean="0"/>
              <a:t>Block Transfers</a:t>
            </a:r>
          </a:p>
          <a:p>
            <a:pPr algn="just"/>
            <a:r>
              <a:rPr lang="en-US" dirty="0" smtClean="0"/>
              <a:t>In general data </a:t>
            </a:r>
            <a:r>
              <a:rPr lang="en-US" dirty="0"/>
              <a:t>move frequently between the main </a:t>
            </a:r>
            <a:r>
              <a:rPr lang="en-US" dirty="0" smtClean="0"/>
              <a:t>memory and the </a:t>
            </a:r>
            <a:r>
              <a:rPr lang="en-US" dirty="0"/>
              <a:t>cache and between the main memory and the disk. </a:t>
            </a:r>
            <a:endParaRPr lang="en-US" dirty="0" smtClean="0"/>
          </a:p>
          <a:p>
            <a:pPr lvl="1" algn="just"/>
            <a:r>
              <a:rPr lang="en-US" dirty="0" smtClean="0"/>
              <a:t>These </a:t>
            </a:r>
            <a:r>
              <a:rPr lang="en-US" dirty="0"/>
              <a:t>transfers do not occur </a:t>
            </a:r>
            <a:r>
              <a:rPr lang="en-US" dirty="0" smtClean="0"/>
              <a:t>one word </a:t>
            </a:r>
            <a:r>
              <a:rPr lang="en-US" dirty="0"/>
              <a:t>at a time. </a:t>
            </a:r>
            <a:endParaRPr lang="en-US" dirty="0" smtClean="0"/>
          </a:p>
          <a:p>
            <a:pPr lvl="1" algn="just"/>
            <a:r>
              <a:rPr lang="en-US" dirty="0" smtClean="0"/>
              <a:t>Data </a:t>
            </a:r>
            <a:r>
              <a:rPr lang="en-US" dirty="0"/>
              <a:t>are always transferred in contiguous blocks involving tens, hundreds</a:t>
            </a:r>
            <a:r>
              <a:rPr lang="en-US" dirty="0" smtClean="0"/>
              <a:t>, or </a:t>
            </a:r>
            <a:r>
              <a:rPr lang="en-US" dirty="0"/>
              <a:t>thousands of words.</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5393671</TotalTime>
  <Words>9140</Words>
  <Application>Microsoft Office PowerPoint</Application>
  <PresentationFormat>On-screen Show (4:3)</PresentationFormat>
  <Paragraphs>569</Paragraphs>
  <Slides>79</Slides>
  <Notes>0</Notes>
  <HiddenSlides>7</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UNIT-IV</vt:lpstr>
      <vt:lpstr>MEMORY SYSTEM</vt:lpstr>
      <vt:lpstr>MEMORY SYSTEM</vt:lpstr>
      <vt:lpstr>Slide 4</vt:lpstr>
      <vt:lpstr>MEMORY SYSTEM</vt:lpstr>
      <vt:lpstr>MEMORY SYSTEM</vt:lpstr>
      <vt:lpstr>MEMORY SYSTEM</vt:lpstr>
      <vt:lpstr>MEMORY SYSTEM</vt:lpstr>
      <vt:lpstr>MEMORY SYSTEM</vt:lpstr>
      <vt:lpstr>Semiconductor RAM Memories</vt:lpstr>
      <vt:lpstr>Slide 11</vt:lpstr>
      <vt:lpstr>Semiconductor RAM Memories</vt:lpstr>
      <vt:lpstr>Semiconductor RAM Memories</vt:lpstr>
      <vt:lpstr>Semiconductor RAM Memories</vt:lpstr>
      <vt:lpstr>Slide 15</vt:lpstr>
      <vt:lpstr>Semiconductor RAM Memories - Static Memories</vt:lpstr>
      <vt:lpstr>Semiconductor RAM Memories - Static Memories</vt:lpstr>
      <vt:lpstr>Slide 18</vt:lpstr>
      <vt:lpstr>Semiconductor RAM Memories - Static Memories</vt:lpstr>
      <vt:lpstr>Semiconductor RAM Memories - Dynamic RAM</vt:lpstr>
      <vt:lpstr>Slide 21</vt:lpstr>
      <vt:lpstr>Semiconductor RAM Memories - Dynamic RAM</vt:lpstr>
      <vt:lpstr>Semiconductor RAM Memories - Dynamic RAM</vt:lpstr>
      <vt:lpstr>Semiconductor RAM Memories - Dynamic RAM</vt:lpstr>
      <vt:lpstr>Semiconductor RAM Memories - Synchronous DRAM</vt:lpstr>
      <vt:lpstr>Semiconductor RAM Memories - Synchronous DRAM</vt:lpstr>
      <vt:lpstr>Semiconductor RAM Memories - Synchronous DRAM</vt:lpstr>
      <vt:lpstr>Semiconductor RAM Memories – Double Data Rate SDRAM</vt:lpstr>
      <vt:lpstr>Semiconductor RAM Memories – Rambus Memory</vt:lpstr>
      <vt:lpstr>Read-only Memories</vt:lpstr>
      <vt:lpstr>ROM</vt:lpstr>
      <vt:lpstr>ROM</vt:lpstr>
      <vt:lpstr>PROM</vt:lpstr>
      <vt:lpstr>EPROM</vt:lpstr>
      <vt:lpstr>EEPROM</vt:lpstr>
      <vt:lpstr>FLASH MEMORY</vt:lpstr>
      <vt:lpstr>FLASH CARDS &amp; FLASH DRIVES</vt:lpstr>
      <vt:lpstr>CACHE MEMORY</vt:lpstr>
      <vt:lpstr>CACHE MEMORY</vt:lpstr>
      <vt:lpstr>USE OF A CACHE MEMORY</vt:lpstr>
      <vt:lpstr>USE OF A CACHE MEMORY</vt:lpstr>
      <vt:lpstr>CACHE MEMORY - Cache Hits</vt:lpstr>
      <vt:lpstr>CACHE MEMORY - Cache Misses</vt:lpstr>
      <vt:lpstr>Mapping Functions</vt:lpstr>
      <vt:lpstr>Slide 45</vt:lpstr>
      <vt:lpstr>Mapping Functions</vt:lpstr>
      <vt:lpstr>Slide 47</vt:lpstr>
      <vt:lpstr>Mapping Functions</vt:lpstr>
      <vt:lpstr>Slide 49</vt:lpstr>
      <vt:lpstr>CACHE MEMORY - Stale Data</vt:lpstr>
      <vt:lpstr>PERFORMANCE CONSIDERATIONS</vt:lpstr>
      <vt:lpstr>PERFORMANCE CONSIDERATIONS</vt:lpstr>
      <vt:lpstr>PERFORMANCE CONSIDERATIONS</vt:lpstr>
      <vt:lpstr>PERFORMANCE CONSIDERATIONS</vt:lpstr>
      <vt:lpstr>PERFORMANCE CONSIDERATIONS</vt:lpstr>
      <vt:lpstr>PERFORMANCE CONSIDERATIONS</vt:lpstr>
      <vt:lpstr>Virtual Memory</vt:lpstr>
      <vt:lpstr>Virtual Memory</vt:lpstr>
      <vt:lpstr>Virtual Memory</vt:lpstr>
      <vt:lpstr>Virtual Memory</vt:lpstr>
      <vt:lpstr>Virtual Memory - Translation Lookaside Buffer</vt:lpstr>
      <vt:lpstr>Virtual Memory - Translation Lookaside Buffer</vt:lpstr>
      <vt:lpstr>Virtual Memory</vt:lpstr>
      <vt:lpstr>Secondary storage</vt:lpstr>
      <vt:lpstr>Secondary storage</vt:lpstr>
      <vt:lpstr>Secondary storage</vt:lpstr>
      <vt:lpstr>Secondary storage</vt:lpstr>
      <vt:lpstr>Secondary storage</vt:lpstr>
      <vt:lpstr>Secondary storage</vt:lpstr>
      <vt:lpstr>Secondary storage</vt:lpstr>
      <vt:lpstr>Secondary storage</vt:lpstr>
      <vt:lpstr>Secondary storage</vt:lpstr>
      <vt:lpstr>Secondary storage</vt:lpstr>
      <vt:lpstr>Secondary storage</vt:lpstr>
      <vt:lpstr>Secondary storage</vt:lpstr>
      <vt:lpstr>Secondary storage</vt:lpstr>
      <vt:lpstr>Secondary storage</vt:lpstr>
      <vt:lpstr>Secondary storage</vt:lpstr>
      <vt:lpstr>Secondary storage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JK</cp:lastModifiedBy>
  <cp:revision>523</cp:revision>
  <dcterms:created xsi:type="dcterms:W3CDTF">2017-03-28T05:11:16Z</dcterms:created>
  <dcterms:modified xsi:type="dcterms:W3CDTF">2017-04-24T15:56:41Z</dcterms:modified>
  <cp:contentStatus/>
</cp:coreProperties>
</file>