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sldIdLst>
    <p:sldId id="256" r:id="rId2"/>
    <p:sldId id="257" r:id="rId3"/>
    <p:sldId id="267" r:id="rId4"/>
    <p:sldId id="265" r:id="rId5"/>
    <p:sldId id="258" r:id="rId6"/>
    <p:sldId id="259" r:id="rId7"/>
    <p:sldId id="260" r:id="rId8"/>
    <p:sldId id="261" r:id="rId9"/>
    <p:sldId id="279" r:id="rId10"/>
    <p:sldId id="278" r:id="rId11"/>
    <p:sldId id="277" r:id="rId12"/>
    <p:sldId id="275" r:id="rId13"/>
    <p:sldId id="263" r:id="rId14"/>
    <p:sldId id="264" r:id="rId15"/>
    <p:sldId id="268" r:id="rId16"/>
    <p:sldId id="269" r:id="rId17"/>
    <p:sldId id="270" r:id="rId18"/>
    <p:sldId id="271" r:id="rId19"/>
    <p:sldId id="272" r:id="rId20"/>
    <p:sldId id="273" r:id="rId21"/>
    <p:sldId id="280" r:id="rId22"/>
    <p:sldId id="274" r:id="rId23"/>
    <p:sldId id="281" r:id="rId24"/>
    <p:sldId id="282" r:id="rId25"/>
    <p:sldId id="293" r:id="rId26"/>
    <p:sldId id="283" r:id="rId27"/>
    <p:sldId id="294" r:id="rId28"/>
    <p:sldId id="284" r:id="rId29"/>
    <p:sldId id="305" r:id="rId30"/>
    <p:sldId id="285" r:id="rId31"/>
    <p:sldId id="306" r:id="rId32"/>
    <p:sldId id="286" r:id="rId33"/>
    <p:sldId id="307" r:id="rId34"/>
    <p:sldId id="287" r:id="rId35"/>
    <p:sldId id="308" r:id="rId36"/>
    <p:sldId id="291" r:id="rId37"/>
    <p:sldId id="309" r:id="rId38"/>
    <p:sldId id="292" r:id="rId39"/>
    <p:sldId id="296" r:id="rId40"/>
    <p:sldId id="310" r:id="rId41"/>
    <p:sldId id="311" r:id="rId42"/>
    <p:sldId id="312" r:id="rId43"/>
    <p:sldId id="295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0860" autoAdjust="0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C8BEF9-6258-4CE3-8085-BD626DC5D57F}" type="datetimeFigureOut">
              <a:rPr lang="en-US" smtClean="0"/>
              <a:pPr/>
              <a:t>2/1/2013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1CF925-3E90-40C6-8E75-84D42497A3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1CF925-3E90-40C6-8E75-84D42497A3F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e.g. problem of determining</a:t>
            </a:r>
            <a:r>
              <a:rPr lang="en-US" baseline="0" dirty="0" smtClean="0"/>
              <a:t> whether a mathematical statement is true or false.</a:t>
            </a:r>
            <a:endParaRPr lang="en-US" dirty="0" smtClean="0"/>
          </a:p>
          <a:p>
            <a:r>
              <a:rPr lang="en-US" dirty="0" smtClean="0"/>
              <a:t>1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Kurt Gödel, Alan Turing, and Alonzo Church</a:t>
            </a:r>
          </a:p>
          <a:p>
            <a:r>
              <a:rPr lang="en-US" dirty="0" smtClean="0"/>
              <a:t>2</a:t>
            </a:r>
            <a:r>
              <a:rPr lang="en-US" baseline="0" dirty="0" smtClean="0"/>
              <a:t> </a:t>
            </a:r>
            <a:r>
              <a:rPr lang="en-US" baseline="0" dirty="0" smtClean="0">
                <a:sym typeface="Wingdings" pitchFamily="2" charset="2"/>
              </a:rPr>
              <a:t> Finite Automaton (used in text processing, compilers and hardware design), context free grammar (used in programming languages and artificial intelligence)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1CF925-3E90-40C6-8E75-84D42497A3F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1CF925-3E90-40C6-8E75-84D42497A3F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 </a:t>
            </a:r>
            <a:r>
              <a:rPr lang="en-US" dirty="0" smtClean="0">
                <a:sym typeface="Wingdings" pitchFamily="2" charset="2"/>
              </a:rPr>
              <a:t> may includes numbers, symbols, and even other sets</a:t>
            </a:r>
            <a:r>
              <a:rPr lang="en-US" baseline="0" dirty="0" smtClean="0">
                <a:sym typeface="Wingdings" pitchFamily="2" charset="2"/>
              </a:rPr>
              <a:t> which are called as elements or members.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1CF925-3E90-40C6-8E75-84D42497A3F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 </a:t>
            </a:r>
            <a:r>
              <a:rPr lang="en-US" dirty="0" smtClean="0">
                <a:sym typeface="Wingdings" pitchFamily="2" charset="2"/>
              </a:rPr>
              <a:t> called power</a:t>
            </a:r>
            <a:r>
              <a:rPr lang="en-US" baseline="0" dirty="0" smtClean="0">
                <a:sym typeface="Wingdings" pitchFamily="2" charset="2"/>
              </a:rPr>
              <a:t> sets</a:t>
            </a:r>
          </a:p>
          <a:p>
            <a:r>
              <a:rPr lang="en-US" baseline="0" dirty="0" smtClean="0">
                <a:sym typeface="Wingdings" pitchFamily="2" charset="2"/>
              </a:rPr>
              <a:t>2  edges	3  vertices or nodes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1CF925-3E90-40C6-8E75-84D42497A3F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1CF925-3E90-40C6-8E75-84D42497A3FE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B41A5-D986-494A-B574-756BC8731EDC}" type="datetime5">
              <a:rPr lang="en-US" smtClean="0"/>
              <a:pPr/>
              <a:t>2-Jan-13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A642E-77C3-4501-AC01-3E5CA488EF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4CB56-EBBC-4D0C-A483-F92895D6FECA}" type="datetime5">
              <a:rPr lang="en-US" smtClean="0"/>
              <a:pPr/>
              <a:t>2-Jan-13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A642E-77C3-4501-AC01-3E5CA488EF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C9FF4-2D34-423B-B523-6D7515B5BA31}" type="datetime5">
              <a:rPr lang="en-US" smtClean="0"/>
              <a:pPr/>
              <a:t>2-Jan-13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A642E-77C3-4501-AC01-3E5CA488EF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F85-4517-47FE-B608-3605AEBD21CD}" type="datetime5">
              <a:rPr lang="en-US" smtClean="0"/>
              <a:pPr/>
              <a:t>2-Jan-13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A642E-77C3-4501-AC01-3E5CA488EF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90E65-FBE6-4C26-BE69-FB3271939C47}" type="datetime5">
              <a:rPr lang="en-US" smtClean="0"/>
              <a:pPr/>
              <a:t>2-Jan-13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A642E-77C3-4501-AC01-3E5CA488EF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696DC-D4A8-46A3-9263-A34BEADF2C4A}" type="datetime5">
              <a:rPr lang="en-US" smtClean="0"/>
              <a:pPr/>
              <a:t>2-Jan-13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A642E-77C3-4501-AC01-3E5CA488EF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A641-0B7C-4AD8-8FA6-DF2C5992E411}" type="datetime5">
              <a:rPr lang="en-US" smtClean="0"/>
              <a:pPr/>
              <a:t>2-Jan-13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A642E-77C3-4501-AC01-3E5CA488EF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406F9-67C7-4A57-9BC6-9C26F2AA815D}" type="datetime5">
              <a:rPr lang="en-US" smtClean="0"/>
              <a:pPr/>
              <a:t>2-Jan-13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A642E-77C3-4501-AC01-3E5CA488EF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FA505-16B2-40A9-BAE6-CB8502CDB298}" type="datetime5">
              <a:rPr lang="en-US" smtClean="0"/>
              <a:pPr/>
              <a:t>2-Jan-13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A642E-77C3-4501-AC01-3E5CA488EF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A1F74-7931-4E75-8AC0-B6FD41665A0A}" type="datetime5">
              <a:rPr lang="en-US" smtClean="0"/>
              <a:pPr/>
              <a:t>2-Jan-13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A642E-77C3-4501-AC01-3E5CA488EF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4742-5A60-4649-9559-C134A3C1E547}" type="datetime5">
              <a:rPr lang="en-US" smtClean="0"/>
              <a:pPr/>
              <a:t>2-Jan-13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A642E-77C3-4501-AC01-3E5CA488EF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A09B2-B78F-4365-919F-855730F48EDA}" type="datetime5">
              <a:rPr lang="en-US" smtClean="0"/>
              <a:pPr/>
              <a:t>2-Jan-13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Jaya Krishna, M.Tech, Assistant Professor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A642E-77C3-4501-AC01-3E5CA488EF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UNIT-I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87505-E9D6-47CF-A17B-68296AE447F6}" type="datetime5">
              <a:rPr lang="en-US" smtClean="0"/>
              <a:pPr/>
              <a:t>2-Jan-13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String</a:t>
            </a:r>
            <a:r>
              <a:rPr lang="en-US" dirty="0" smtClean="0">
                <a:sym typeface="Wingdings" pitchFamily="2" charset="2"/>
              </a:rPr>
              <a:t>  finite sequence of symbols from Σ</a:t>
            </a:r>
          </a:p>
          <a:p>
            <a:pPr lvl="1" algn="just"/>
            <a:r>
              <a:rPr lang="en-US" dirty="0" smtClean="0">
                <a:sym typeface="Wingdings" pitchFamily="2" charset="2"/>
              </a:rPr>
              <a:t>Possible strings for Σ</a:t>
            </a:r>
            <a:r>
              <a:rPr lang="en-US" baseline="-25000" dirty="0" smtClean="0">
                <a:sym typeface="Wingdings" pitchFamily="2" charset="2"/>
              </a:rPr>
              <a:t>1</a:t>
            </a:r>
            <a:r>
              <a:rPr lang="en-US" dirty="0" smtClean="0">
                <a:sym typeface="Wingdings" pitchFamily="2" charset="2"/>
              </a:rPr>
              <a:t> are 00110,01001 for Σ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are abfgc, abceg, abracadabra</a:t>
            </a:r>
            <a:endParaRPr lang="en-US" dirty="0" smtClean="0"/>
          </a:p>
          <a:p>
            <a:r>
              <a:rPr lang="en-US" dirty="0" smtClean="0"/>
              <a:t>Let w be string</a:t>
            </a:r>
          </a:p>
          <a:p>
            <a:pPr lvl="1"/>
            <a:r>
              <a:rPr lang="en-US" dirty="0" smtClean="0"/>
              <a:t>|w| </a:t>
            </a:r>
            <a:r>
              <a:rPr lang="en-US" dirty="0" smtClean="0">
                <a:sym typeface="Wingdings" pitchFamily="2" charset="2"/>
              </a:rPr>
              <a:t> length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Length 0  empty string (</a:t>
            </a:r>
            <a:r>
              <a:rPr lang="el-GR" dirty="0" smtClean="0">
                <a:sym typeface="Wingdings" pitchFamily="2" charset="2"/>
              </a:rPr>
              <a:t>ε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pPr lvl="1"/>
            <a:r>
              <a:rPr lang="en-US" dirty="0" smtClean="0"/>
              <a:t>w = w</a:t>
            </a:r>
            <a:r>
              <a:rPr lang="en-US" baseline="-25000" dirty="0" smtClean="0"/>
              <a:t>1</a:t>
            </a:r>
            <a:r>
              <a:rPr lang="en-US" dirty="0" smtClean="0"/>
              <a:t>, w</a:t>
            </a:r>
            <a:r>
              <a:rPr lang="en-US" baseline="-25000" dirty="0" smtClean="0"/>
              <a:t>2, </a:t>
            </a:r>
            <a:r>
              <a:rPr lang="en-US" dirty="0" smtClean="0"/>
              <a:t>…, w</a:t>
            </a:r>
            <a:r>
              <a:rPr lang="en-US" baseline="-25000" dirty="0" smtClean="0"/>
              <a:t>n</a:t>
            </a:r>
            <a:r>
              <a:rPr lang="en-US" dirty="0" smtClean="0"/>
              <a:t>  </a:t>
            </a:r>
            <a:r>
              <a:rPr lang="en-US" dirty="0" smtClean="0">
                <a:sym typeface="Wingdings" pitchFamily="2" charset="2"/>
              </a:rPr>
              <a:t> length n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w</a:t>
            </a:r>
            <a:r>
              <a:rPr lang="en-US" baseline="30000" dirty="0" smtClean="0">
                <a:sym typeface="Wingdings" pitchFamily="2" charset="2"/>
              </a:rPr>
              <a:t>R</a:t>
            </a:r>
            <a:r>
              <a:rPr lang="en-US" dirty="0" smtClean="0">
                <a:sym typeface="Wingdings" pitchFamily="2" charset="2"/>
              </a:rPr>
              <a:t>  reverse of w</a:t>
            </a:r>
          </a:p>
          <a:p>
            <a:pPr lvl="2"/>
            <a:r>
              <a:rPr lang="en-US" dirty="0" smtClean="0"/>
              <a:t>w</a:t>
            </a:r>
            <a:r>
              <a:rPr lang="en-US" baseline="-25000" dirty="0" smtClean="0"/>
              <a:t>n</a:t>
            </a:r>
            <a:r>
              <a:rPr lang="en-US" dirty="0" smtClean="0"/>
              <a:t>, w</a:t>
            </a:r>
            <a:r>
              <a:rPr lang="en-US" baseline="-25000" dirty="0" smtClean="0"/>
              <a:t>n-1</a:t>
            </a:r>
            <a:r>
              <a:rPr lang="en-US" dirty="0" smtClean="0"/>
              <a:t>, … , w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F85-4517-47FE-B608-3605AEBD21CD}" type="datetime5">
              <a:rPr lang="en-US" smtClean="0"/>
              <a:pPr/>
              <a:t>2-Jan-13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Substring (z):</a:t>
            </a:r>
          </a:p>
          <a:p>
            <a:pPr lvl="1"/>
            <a:r>
              <a:rPr lang="en-US" dirty="0" smtClean="0"/>
              <a:t>Z appears consecutively within w.</a:t>
            </a:r>
          </a:p>
          <a:p>
            <a:pPr lvl="2"/>
            <a:r>
              <a:rPr lang="en-US" dirty="0" smtClean="0"/>
              <a:t>Example </a:t>
            </a:r>
            <a:r>
              <a:rPr lang="en-US" b="1" i="1" dirty="0" smtClean="0"/>
              <a:t>cad </a:t>
            </a:r>
            <a:r>
              <a:rPr lang="en-US" dirty="0" smtClean="0"/>
              <a:t>from abracadabra</a:t>
            </a:r>
          </a:p>
          <a:p>
            <a:r>
              <a:rPr lang="en-US" dirty="0" smtClean="0">
                <a:sym typeface="Wingdings" pitchFamily="2" charset="2"/>
              </a:rPr>
              <a:t>Lexicographic ordering for alphabet {0,1}</a:t>
            </a:r>
          </a:p>
          <a:p>
            <a:pPr algn="ctr">
              <a:buNone/>
            </a:pPr>
            <a:r>
              <a:rPr lang="en-US" dirty="0" smtClean="0">
                <a:ea typeface="Times New Roman"/>
                <a:cs typeface="Times New Roman"/>
              </a:rPr>
              <a:t>(ε, 0, 1, 00, 01, 10, 11, 000, 0001, …)</a:t>
            </a:r>
            <a:endParaRPr lang="en-US" dirty="0" smtClean="0">
              <a:sym typeface="Wingdings" pitchFamily="2" charset="2"/>
            </a:endParaRPr>
          </a:p>
          <a:p>
            <a:r>
              <a:rPr lang="en-US" i="1" dirty="0" smtClean="0"/>
              <a:t>Examples </a:t>
            </a:r>
          </a:p>
          <a:p>
            <a:pPr lvl="1"/>
            <a:r>
              <a:rPr lang="en-US" dirty="0" smtClean="0"/>
              <a:t>{w | w consists of  equal number of 0’s and 1’s}</a:t>
            </a:r>
          </a:p>
          <a:p>
            <a:pPr lvl="2"/>
            <a:r>
              <a:rPr lang="en-US" dirty="0" smtClean="0"/>
              <a:t>{ε, 01, 10, 0011, 0101, 1001, . . .}</a:t>
            </a:r>
          </a:p>
          <a:p>
            <a:pPr lvl="1"/>
            <a:r>
              <a:rPr lang="en-US" dirty="0" smtClean="0"/>
              <a:t>{w | w is a binary integer that is prime}</a:t>
            </a:r>
          </a:p>
          <a:p>
            <a:pPr lvl="2"/>
            <a:r>
              <a:rPr lang="en-US" dirty="0" smtClean="0"/>
              <a:t>{10, 11, 101, 111, 1011,. . .}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F85-4517-47FE-B608-3605AEBD21CD}" type="datetime5">
              <a:rPr lang="en-US" smtClean="0"/>
              <a:pPr/>
              <a:t>2-Jan-13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Language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set of strings</a:t>
            </a:r>
          </a:p>
          <a:p>
            <a:pPr lvl="1" algn="just"/>
            <a:r>
              <a:rPr lang="en-US" dirty="0" smtClean="0"/>
              <a:t>language of all strings consisting of n 0’s followed by n 1’s for some n≥0</a:t>
            </a:r>
          </a:p>
          <a:p>
            <a:pPr lvl="2" algn="just"/>
            <a:r>
              <a:rPr lang="en-US" dirty="0" smtClean="0"/>
              <a:t>{ ε, 01, 0011, 000111, . . . }</a:t>
            </a:r>
          </a:p>
          <a:p>
            <a:pPr lvl="1" algn="just"/>
            <a:r>
              <a:rPr lang="en-US" dirty="0" smtClean="0"/>
              <a:t>set of strings of 0’s and 1’s with an equal number of each</a:t>
            </a:r>
          </a:p>
          <a:p>
            <a:pPr lvl="2" algn="just"/>
            <a:r>
              <a:rPr lang="en-US" dirty="0" smtClean="0"/>
              <a:t>{ε, 01, 10, 0011, 0101, 1001, . . .}</a:t>
            </a:r>
          </a:p>
          <a:p>
            <a:pPr algn="just"/>
            <a:r>
              <a:rPr lang="en-US" u="sng" dirty="0" smtClean="0"/>
              <a:t>Note:</a:t>
            </a:r>
            <a:r>
              <a:rPr lang="en-US" dirty="0" smtClean="0"/>
              <a:t> ɸ ≠ {ε}; the former has no strings and the later has one string.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F85-4517-47FE-B608-3605AEBD21CD}" type="datetime5">
              <a:rPr lang="en-US" smtClean="0"/>
              <a:pPr/>
              <a:t>2-Jan-13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7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8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Language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Operation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ɸ the empty language is a language over any alphabet.</a:t>
            </a:r>
          </a:p>
          <a:p>
            <a:pPr algn="just"/>
            <a:r>
              <a:rPr lang="en-US" dirty="0" smtClean="0"/>
              <a:t>Boolean logic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mathematical symbol built around the two values 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Operation</a:t>
            </a:r>
            <a:endParaRPr lang="en-US" dirty="0" smtClean="0"/>
          </a:p>
          <a:p>
            <a:pPr lvl="1" algn="just"/>
            <a:r>
              <a:rPr lang="en-US" dirty="0" smtClean="0"/>
              <a:t>Manipulating Boolean values with designed operations is Boolean operations</a:t>
            </a:r>
          </a:p>
          <a:p>
            <a:pPr lvl="1" algn="just"/>
            <a:r>
              <a:rPr lang="en-US" dirty="0" smtClean="0"/>
              <a:t>E.g. Negation or NOT (¬) , conjunction or AND (ʌ) , Disjunction or OR (V)</a:t>
            </a:r>
          </a:p>
          <a:p>
            <a:pPr lvl="1" algn="just"/>
            <a:r>
              <a:rPr lang="en-US" dirty="0" smtClean="0"/>
              <a:t>For combining simple statements and Implication (→) </a:t>
            </a:r>
          </a:p>
          <a:p>
            <a:pPr lvl="1" algn="just"/>
            <a:r>
              <a:rPr lang="en-US" dirty="0" smtClean="0"/>
              <a:t>Concatenation</a:t>
            </a:r>
          </a:p>
          <a:p>
            <a:pPr lvl="1" algn="just"/>
            <a:r>
              <a:rPr lang="en-US" dirty="0" smtClean="0"/>
              <a:t>Union and star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3BEA0-EDEA-4783-AF08-37ED50669C2A}" type="datetime5">
              <a:rPr lang="en-US" smtClean="0"/>
              <a:pPr/>
              <a:t>2-Jan-13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Finite State Machine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 termed as Finite automaton</a:t>
            </a:r>
          </a:p>
          <a:p>
            <a:pPr lvl="1"/>
            <a:r>
              <a:rPr lang="en-US" dirty="0" smtClean="0"/>
              <a:t>good models for computers with an extremely limited amount of memory</a:t>
            </a:r>
          </a:p>
          <a:p>
            <a:pPr lvl="1"/>
            <a:r>
              <a:rPr lang="en-US" dirty="0" smtClean="0"/>
              <a:t>Example </a:t>
            </a:r>
            <a:r>
              <a:rPr lang="en-US" dirty="0" smtClean="0">
                <a:sym typeface="Wingdings" pitchFamily="2" charset="2"/>
              </a:rPr>
              <a:t> controller for automatic door open.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Pads in front and rear</a:t>
            </a:r>
          </a:p>
          <a:p>
            <a:pPr lvl="2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6809-D0FA-47AD-8F72-0900D0B046D7}" type="datetime5">
              <a:rPr lang="en-US" smtClean="0"/>
              <a:pPr/>
              <a:t>2-Jan-13</a:t>
            </a:fld>
            <a:endParaRPr lang="en-US"/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2536825" y="4303712"/>
            <a:ext cx="5311775" cy="1639888"/>
            <a:chOff x="3994" y="12892"/>
            <a:chExt cx="6436" cy="1863"/>
          </a:xfrm>
        </p:grpSpPr>
        <p:sp>
          <p:nvSpPr>
            <p:cNvPr id="1027" name="Text Box 3"/>
            <p:cNvSpPr txBox="1">
              <a:spLocks noChangeArrowheads="1"/>
            </p:cNvSpPr>
            <p:nvPr/>
          </p:nvSpPr>
          <p:spPr bwMode="auto">
            <a:xfrm>
              <a:off x="7014" y="13954"/>
              <a:ext cx="3416" cy="80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Figure (a): 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Top View of an automatic door</a:t>
              </a: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028" name="Group 4"/>
            <p:cNvGrpSpPr>
              <a:grpSpLocks/>
            </p:cNvGrpSpPr>
            <p:nvPr/>
          </p:nvGrpSpPr>
          <p:grpSpPr bwMode="auto">
            <a:xfrm>
              <a:off x="3994" y="12892"/>
              <a:ext cx="4218" cy="1671"/>
              <a:chOff x="3994" y="12892"/>
              <a:chExt cx="4218" cy="1671"/>
            </a:xfrm>
          </p:grpSpPr>
          <p:sp>
            <p:nvSpPr>
              <p:cNvPr id="1029" name="Text Box 5"/>
              <p:cNvSpPr txBox="1">
                <a:spLocks noChangeArrowheads="1"/>
              </p:cNvSpPr>
              <p:nvPr/>
            </p:nvSpPr>
            <p:spPr bwMode="auto">
              <a:xfrm>
                <a:off x="5763" y="14183"/>
                <a:ext cx="765" cy="38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Door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0" name="Rectangle 6"/>
              <p:cNvSpPr>
                <a:spLocks noChangeArrowheads="1"/>
              </p:cNvSpPr>
              <p:nvPr/>
            </p:nvSpPr>
            <p:spPr bwMode="auto">
              <a:xfrm>
                <a:off x="3994" y="13028"/>
                <a:ext cx="1684" cy="95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ts val="5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ts val="5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Front  Pad</a:t>
                </a:r>
                <a:endParaRPr kumimoji="0" lang="en-US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1" name="Rectangle 7"/>
              <p:cNvSpPr>
                <a:spLocks noChangeArrowheads="1"/>
              </p:cNvSpPr>
              <p:nvPr/>
            </p:nvSpPr>
            <p:spPr bwMode="auto">
              <a:xfrm>
                <a:off x="6528" y="13028"/>
                <a:ext cx="1684" cy="95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ts val="5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ts val="5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Rear Pad</a:t>
                </a:r>
                <a:endPara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2" name="AutoShape 8"/>
              <p:cNvSpPr>
                <a:spLocks noChangeArrowheads="1"/>
              </p:cNvSpPr>
              <p:nvPr/>
            </p:nvSpPr>
            <p:spPr bwMode="auto">
              <a:xfrm>
                <a:off x="5763" y="12892"/>
                <a:ext cx="765" cy="1291"/>
              </a:xfrm>
              <a:prstGeom prst="upDownArrow">
                <a:avLst>
                  <a:gd name="adj1" fmla="val 0"/>
                  <a:gd name="adj2" fmla="val 2649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eaVert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Finite State Machine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CLOSED and OPEN</a:t>
            </a:r>
          </a:p>
          <a:p>
            <a:r>
              <a:rPr lang="en-US" dirty="0" smtClean="0"/>
              <a:t>Four possible input conditions </a:t>
            </a:r>
          </a:p>
          <a:p>
            <a:pPr lvl="1"/>
            <a:r>
              <a:rPr lang="en-US" dirty="0" smtClean="0"/>
              <a:t>FRONT, REAR, BOTH, NEITHER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F85-4517-47FE-B608-3605AEBD21CD}" type="datetime5">
              <a:rPr lang="en-US" smtClean="0"/>
              <a:pPr/>
              <a:t>2-Jan-13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  <p:grpSp>
        <p:nvGrpSpPr>
          <p:cNvPr id="48" name="Group 47"/>
          <p:cNvGrpSpPr/>
          <p:nvPr/>
        </p:nvGrpSpPr>
        <p:grpSpPr>
          <a:xfrm>
            <a:off x="2057400" y="3429000"/>
            <a:ext cx="6477000" cy="2398931"/>
            <a:chOff x="2286000" y="3429000"/>
            <a:chExt cx="6477000" cy="2398931"/>
          </a:xfrm>
        </p:grpSpPr>
        <p:pic>
          <p:nvPicPr>
            <p:cNvPr id="2090" name="Picture 42"/>
            <p:cNvPicPr>
              <a:picLocks noChangeAspect="1" noChangeArrowheads="1"/>
            </p:cNvPicPr>
            <p:nvPr/>
          </p:nvPicPr>
          <p:blipFill>
            <a:blip r:embed="rId2"/>
            <a:srcRect l="35358" t="50000" r="38287" b="27083"/>
            <a:stretch>
              <a:fillRect/>
            </a:stretch>
          </p:blipFill>
          <p:spPr bwMode="auto">
            <a:xfrm>
              <a:off x="2286000" y="3429000"/>
              <a:ext cx="4745182" cy="2133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7" name="TextBox 46"/>
            <p:cNvSpPr txBox="1"/>
            <p:nvPr/>
          </p:nvSpPr>
          <p:spPr>
            <a:xfrm>
              <a:off x="5562600" y="5181600"/>
              <a:ext cx="3200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Figure (b): </a:t>
              </a:r>
              <a:r>
                <a:rPr lang="en-US" dirty="0" smtClean="0"/>
                <a:t>State diagram for automatic door controller</a:t>
              </a:r>
              <a:endParaRPr lang="en-US" dirty="0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143000" y="2438399"/>
          <a:ext cx="6934202" cy="2209800"/>
        </p:xfrm>
        <a:graphic>
          <a:graphicData uri="http://schemas.openxmlformats.org/drawingml/2006/table">
            <a:tbl>
              <a:tblPr/>
              <a:tblGrid>
                <a:gridCol w="1169885"/>
                <a:gridCol w="1191536"/>
                <a:gridCol w="1131810"/>
                <a:gridCol w="1177351"/>
                <a:gridCol w="1131810"/>
                <a:gridCol w="1131810"/>
              </a:tblGrid>
              <a:tr h="552450"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i="1" dirty="0">
                          <a:latin typeface="Calibri"/>
                          <a:ea typeface="Times New Roman"/>
                          <a:cs typeface="Times New Roman"/>
                        </a:rPr>
                        <a:t>Input Signal</a:t>
                      </a:r>
                      <a:endParaRPr lang="en-US" sz="1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245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 smtClean="0">
                          <a:latin typeface="Calibri"/>
                          <a:ea typeface="Times New Roman"/>
                          <a:cs typeface="Times New Roman"/>
                        </a:rPr>
                        <a:t>State</a:t>
                      </a:r>
                      <a:endParaRPr lang="en-US" sz="1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latin typeface="Calibri"/>
                          <a:ea typeface="Times New Roman"/>
                          <a:cs typeface="Times New Roman"/>
                        </a:rPr>
                        <a:t>NEITHER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latin typeface="Calibri"/>
                          <a:ea typeface="Times New Roman"/>
                          <a:cs typeface="Times New Roman"/>
                        </a:rPr>
                        <a:t>FRONT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latin typeface="Calibri"/>
                          <a:ea typeface="Times New Roman"/>
                          <a:cs typeface="Times New Roman"/>
                        </a:rPr>
                        <a:t>REAR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latin typeface="Calibri"/>
                          <a:ea typeface="Times New Roman"/>
                          <a:cs typeface="Times New Roman"/>
                        </a:rPr>
                        <a:t>BOTH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latin typeface="Calibri"/>
                          <a:ea typeface="Times New Roman"/>
                          <a:cs typeface="Times New Roman"/>
                        </a:rPr>
                        <a:t>CLOSED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latin typeface="Calibri"/>
                          <a:ea typeface="Times New Roman"/>
                          <a:cs typeface="Times New Roman"/>
                        </a:rPr>
                        <a:t>CLOSED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latin typeface="Calibri"/>
                          <a:ea typeface="Times New Roman"/>
                          <a:cs typeface="Times New Roman"/>
                        </a:rPr>
                        <a:t>OPEN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latin typeface="Calibri"/>
                          <a:ea typeface="Times New Roman"/>
                          <a:cs typeface="Times New Roman"/>
                        </a:rPr>
                        <a:t>CLOSED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latin typeface="Calibri"/>
                          <a:ea typeface="Times New Roman"/>
                          <a:cs typeface="Times New Roman"/>
                        </a:rPr>
                        <a:t>CLOSED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latin typeface="Calibri"/>
                          <a:ea typeface="Times New Roman"/>
                          <a:cs typeface="Times New Roman"/>
                        </a:rPr>
                        <a:t>OPEN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latin typeface="Calibri"/>
                          <a:ea typeface="Times New Roman"/>
                          <a:cs typeface="Times New Roman"/>
                        </a:rPr>
                        <a:t>CLOSED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latin typeface="Calibri"/>
                          <a:ea typeface="Times New Roman"/>
                          <a:cs typeface="Times New Roman"/>
                        </a:rPr>
                        <a:t>OPEN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latin typeface="Calibri"/>
                          <a:ea typeface="Times New Roman"/>
                          <a:cs typeface="Times New Roman"/>
                        </a:rPr>
                        <a:t>OPEN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latin typeface="Calibri"/>
                          <a:ea typeface="Times New Roman"/>
                          <a:cs typeface="Times New Roman"/>
                        </a:rPr>
                        <a:t>OPEN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F85-4517-47FE-B608-3605AEBD21CD}" type="datetime5">
              <a:rPr lang="en-US" smtClean="0"/>
              <a:pPr/>
              <a:t>2-Jan-13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356660" y="4690646"/>
            <a:ext cx="533954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Figure (c) : </a:t>
            </a: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State transition table for automatic door controller</a:t>
            </a:r>
            <a:endParaRPr kumimoji="0" lang="en-US" sz="4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Finite State Machine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20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Finite Automata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following figure depicts finite automaton M</a:t>
            </a:r>
            <a:r>
              <a:rPr lang="en-US" baseline="-25000" dirty="0" smtClean="0"/>
              <a:t>1</a:t>
            </a:r>
            <a:r>
              <a:rPr lang="en-US" dirty="0" smtClean="0"/>
              <a:t>.</a:t>
            </a:r>
          </a:p>
          <a:p>
            <a:r>
              <a:rPr lang="en-US" dirty="0" smtClean="0"/>
              <a:t>Has three states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F85-4517-47FE-B608-3605AEBD21CD}" type="datetime5">
              <a:rPr lang="en-US" smtClean="0"/>
              <a:pPr/>
              <a:t>2-Jan-13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  <p:pic>
        <p:nvPicPr>
          <p:cNvPr id="32788" name="Picture 20"/>
          <p:cNvPicPr>
            <a:picLocks noChangeAspect="1" noChangeArrowheads="1"/>
          </p:cNvPicPr>
          <p:nvPr/>
        </p:nvPicPr>
        <p:blipFill>
          <a:blip r:embed="rId2"/>
          <a:srcRect l="35359" t="36458" r="34773" b="46875"/>
          <a:stretch>
            <a:fillRect/>
          </a:stretch>
        </p:blipFill>
        <p:spPr bwMode="auto">
          <a:xfrm>
            <a:off x="1371600" y="3505200"/>
            <a:ext cx="6072188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" name="TextBox 24"/>
          <p:cNvSpPr txBox="1"/>
          <p:nvPr/>
        </p:nvSpPr>
        <p:spPr>
          <a:xfrm>
            <a:off x="3429000" y="5486400"/>
            <a:ext cx="3142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Figure (d):</a:t>
            </a:r>
            <a:r>
              <a:rPr lang="en-US" dirty="0" smtClean="0"/>
              <a:t> State diagram for M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Finite Automata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state (q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</a:p>
          <a:p>
            <a:r>
              <a:rPr lang="en-US" dirty="0" smtClean="0"/>
              <a:t>Transitions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Accept</a:t>
            </a:r>
            <a:r>
              <a:rPr lang="en-US" dirty="0" smtClean="0"/>
              <a:t> state or </a:t>
            </a:r>
            <a:r>
              <a:rPr lang="en-US" dirty="0" smtClean="0">
                <a:solidFill>
                  <a:srgbClr val="FF0000"/>
                </a:solidFill>
              </a:rPr>
              <a:t>reject</a:t>
            </a:r>
            <a:r>
              <a:rPr lang="en-US" dirty="0" smtClean="0"/>
              <a:t> state (q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Strings end with 1 </a:t>
            </a:r>
            <a:r>
              <a:rPr lang="en-US" dirty="0" smtClean="0">
                <a:solidFill>
                  <a:srgbClr val="7030A0"/>
                </a:solidFill>
                <a:sym typeface="Wingdings" pitchFamily="2" charset="2"/>
              </a:rPr>
              <a:t> </a:t>
            </a:r>
            <a:r>
              <a:rPr lang="en-US" dirty="0" smtClean="0">
                <a:solidFill>
                  <a:srgbClr val="7030A0"/>
                </a:solidFill>
              </a:rPr>
              <a:t>1, 01, 11 &amp; 0101010101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Followed by last 1 </a:t>
            </a:r>
            <a:r>
              <a:rPr lang="en-US" dirty="0" smtClean="0">
                <a:solidFill>
                  <a:srgbClr val="7030A0"/>
                </a:solidFill>
                <a:sym typeface="Wingdings" pitchFamily="2" charset="2"/>
              </a:rPr>
              <a:t></a:t>
            </a:r>
            <a:r>
              <a:rPr lang="en-US" dirty="0" smtClean="0">
                <a:solidFill>
                  <a:srgbClr val="7030A0"/>
                </a:solidFill>
              </a:rPr>
              <a:t> 100, 0100, 110000 and 0101000000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Strings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US" dirty="0" smtClean="0">
                <a:solidFill>
                  <a:srgbClr val="FF0000"/>
                </a:solidFill>
              </a:rPr>
              <a:t>0, 10, 101000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F85-4517-47FE-B608-3605AEBD21CD}" type="datetime5">
              <a:rPr lang="en-US" smtClean="0"/>
              <a:pPr/>
              <a:t>2-Jan-13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Finite Automata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 several parts </a:t>
            </a:r>
          </a:p>
          <a:p>
            <a:pPr lvl="1"/>
            <a:r>
              <a:rPr lang="en-US" dirty="0" smtClean="0"/>
              <a:t>States </a:t>
            </a:r>
          </a:p>
          <a:p>
            <a:pPr lvl="1"/>
            <a:r>
              <a:rPr lang="en-US" dirty="0" smtClean="0"/>
              <a:t>Rules for moving</a:t>
            </a:r>
          </a:p>
          <a:p>
            <a:pPr lvl="1"/>
            <a:r>
              <a:rPr lang="en-US" dirty="0" smtClean="0"/>
              <a:t>Input alphabet</a:t>
            </a:r>
          </a:p>
          <a:p>
            <a:pPr lvl="1"/>
            <a:r>
              <a:rPr lang="en-US" dirty="0" smtClean="0"/>
              <a:t>Start state </a:t>
            </a:r>
          </a:p>
          <a:p>
            <a:pPr lvl="1"/>
            <a:r>
              <a:rPr lang="en-US" dirty="0" smtClean="0"/>
              <a:t>Accept states</a:t>
            </a:r>
          </a:p>
          <a:p>
            <a:r>
              <a:rPr lang="en-US" dirty="0" smtClean="0"/>
              <a:t>5-tuple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F85-4517-47FE-B608-3605AEBD21CD}" type="datetime5">
              <a:rPr lang="en-US" smtClean="0"/>
              <a:pPr/>
              <a:t>2-Jan-13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0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fundamental capabilities and limitations of computers?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This goes back to 1930’s when mathematical logicians first began to explore the meaning of computation.</a:t>
            </a:r>
          </a:p>
          <a:p>
            <a:pPr algn="just"/>
            <a:r>
              <a:rPr lang="en-US" dirty="0" smtClean="0"/>
              <a:t>Implemented in three areas </a:t>
            </a:r>
          </a:p>
          <a:p>
            <a:pPr lvl="1" algn="just"/>
            <a:r>
              <a:rPr lang="en-US" dirty="0" smtClean="0"/>
              <a:t>Complexity </a:t>
            </a:r>
            <a:endParaRPr lang="en-US" dirty="0">
              <a:sym typeface="Wingdings" pitchFamily="2" charset="2"/>
            </a:endParaRPr>
          </a:p>
          <a:p>
            <a:pPr lvl="2" algn="just"/>
            <a:r>
              <a:rPr lang="en-US" dirty="0" smtClean="0">
                <a:sym typeface="Wingdings" pitchFamily="2" charset="2"/>
              </a:rPr>
              <a:t>computer problems come in  different varieties (easy / hard)</a:t>
            </a:r>
            <a:endParaRPr lang="en-US" dirty="0" smtClean="0"/>
          </a:p>
          <a:p>
            <a:pPr lvl="1" algn="just"/>
            <a:r>
              <a:rPr lang="en-US" dirty="0" smtClean="0"/>
              <a:t>Computability</a:t>
            </a:r>
          </a:p>
          <a:p>
            <a:pPr lvl="2" algn="just"/>
            <a:r>
              <a:rPr lang="en-US" dirty="0" smtClean="0"/>
              <a:t>Some mathematicians</a:t>
            </a:r>
            <a:r>
              <a:rPr lang="en-US" sz="2200" baseline="30000" dirty="0" smtClean="0"/>
              <a:t>1</a:t>
            </a:r>
            <a:r>
              <a:rPr lang="en-US" dirty="0" smtClean="0"/>
              <a:t> discovered certain problems</a:t>
            </a:r>
            <a:r>
              <a:rPr lang="en-US" baseline="30000" dirty="0" smtClean="0"/>
              <a:t>e.g.</a:t>
            </a:r>
            <a:r>
              <a:rPr lang="en-US" dirty="0" smtClean="0"/>
              <a:t> cannot be solved by computers</a:t>
            </a:r>
          </a:p>
          <a:p>
            <a:pPr lvl="1" algn="just"/>
            <a:r>
              <a:rPr lang="en-US" dirty="0" smtClean="0"/>
              <a:t>Automata</a:t>
            </a:r>
          </a:p>
          <a:p>
            <a:pPr lvl="2" algn="just"/>
            <a:r>
              <a:rPr lang="en-US" dirty="0" smtClean="0"/>
              <a:t>Deals with definitions and properties of mathematical models</a:t>
            </a:r>
            <a:r>
              <a:rPr lang="en-US" baseline="30000" dirty="0" smtClean="0"/>
              <a:t>2</a:t>
            </a:r>
            <a:r>
              <a:rPr lang="en-US" dirty="0" smtClean="0"/>
              <a:t> of computation</a:t>
            </a:r>
          </a:p>
          <a:p>
            <a:pPr algn="just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FDB39-1B78-46B7-89FE-8EC585405578}" type="datetime5">
              <a:rPr lang="en-US" smtClean="0"/>
              <a:pPr/>
              <a:t>2-Jan-13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Finite Automata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Defined as (Q, </a:t>
            </a:r>
            <a:r>
              <a:rPr lang="el-GR" dirty="0" smtClean="0"/>
              <a:t>Σ</a:t>
            </a:r>
            <a:r>
              <a:rPr lang="en-US" dirty="0" smtClean="0"/>
              <a:t>, </a:t>
            </a:r>
            <a:r>
              <a:rPr lang="el-GR" dirty="0" smtClean="0"/>
              <a:t>δ</a:t>
            </a:r>
            <a:r>
              <a:rPr lang="en-US" dirty="0" smtClean="0"/>
              <a:t>, q</a:t>
            </a:r>
            <a:r>
              <a:rPr lang="en-US" baseline="-25000" dirty="0" smtClean="0"/>
              <a:t>0</a:t>
            </a:r>
            <a:r>
              <a:rPr lang="en-US" dirty="0" smtClean="0"/>
              <a:t>, F) </a:t>
            </a:r>
          </a:p>
          <a:p>
            <a:pPr lvl="1"/>
            <a:r>
              <a:rPr lang="en-US" dirty="0" smtClean="0"/>
              <a:t>Q </a:t>
            </a:r>
            <a:r>
              <a:rPr lang="en-US" dirty="0" smtClean="0">
                <a:sym typeface="Wingdings" pitchFamily="2" charset="2"/>
              </a:rPr>
              <a:t> states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Σ  alphabet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δ:Q x </a:t>
            </a:r>
            <a:r>
              <a:rPr lang="el-GR" dirty="0" smtClean="0">
                <a:sym typeface="Wingdings" pitchFamily="2" charset="2"/>
              </a:rPr>
              <a:t>Σ</a:t>
            </a:r>
            <a:r>
              <a:rPr lang="en-US" dirty="0" smtClean="0">
                <a:sym typeface="Wingdings" pitchFamily="2" charset="2"/>
              </a:rPr>
              <a:t>  Q (transition function)</a:t>
            </a:r>
          </a:p>
          <a:p>
            <a:pPr lvl="1"/>
            <a:r>
              <a:rPr lang="en-US" dirty="0" smtClean="0"/>
              <a:t>q</a:t>
            </a:r>
            <a:r>
              <a:rPr lang="en-US" baseline="-25000" dirty="0" smtClean="0"/>
              <a:t>0</a:t>
            </a:r>
            <a:r>
              <a:rPr lang="en-US" dirty="0" smtClean="0"/>
              <a:t> Є Q </a:t>
            </a:r>
            <a:r>
              <a:rPr lang="en-US" dirty="0" smtClean="0">
                <a:sym typeface="Wingdings" pitchFamily="2" charset="2"/>
              </a:rPr>
              <a:t> start state</a:t>
            </a:r>
          </a:p>
          <a:p>
            <a:pPr lvl="1"/>
            <a:r>
              <a:rPr lang="en-US" dirty="0" smtClean="0"/>
              <a:t>F    </a:t>
            </a:r>
            <a:r>
              <a:rPr lang="en-US" dirty="0" smtClean="0">
                <a:ea typeface="Times New Roman"/>
                <a:cs typeface="Times New Roman"/>
              </a:rPr>
              <a:t> Q </a:t>
            </a:r>
            <a:r>
              <a:rPr lang="en-US" dirty="0" smtClean="0">
                <a:ea typeface="Times New Roman"/>
                <a:cs typeface="Times New Roman"/>
                <a:sym typeface="Wingdings" pitchFamily="2" charset="2"/>
              </a:rPr>
              <a:t> accept states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F85-4517-47FE-B608-3605AEBD21CD}" type="datetime5">
              <a:rPr lang="en-US" smtClean="0"/>
              <a:pPr/>
              <a:t>2-Jan-13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4170" y="4267200"/>
            <a:ext cx="381000" cy="53340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F85-4517-47FE-B608-3605AEBD21CD}" type="datetime5">
              <a:rPr lang="en-US" smtClean="0"/>
              <a:pPr/>
              <a:t>2-Jan-13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1447800" y="411480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Find out Q , </a:t>
            </a:r>
            <a:r>
              <a:rPr lang="el-GR" sz="2800" dirty="0" smtClean="0"/>
              <a:t>Σ</a:t>
            </a:r>
            <a:r>
              <a:rPr lang="en-US" sz="2800" dirty="0" smtClean="0"/>
              <a:t>,  </a:t>
            </a:r>
            <a:r>
              <a:rPr lang="el-GR" sz="2800" dirty="0" smtClean="0"/>
              <a:t>δ</a:t>
            </a:r>
            <a:r>
              <a:rPr lang="en-US" sz="2800" dirty="0" smtClean="0"/>
              <a:t> , start state, F </a:t>
            </a:r>
            <a:endParaRPr lang="en-US" sz="2800" dirty="0"/>
          </a:p>
        </p:txBody>
      </p:sp>
      <p:grpSp>
        <p:nvGrpSpPr>
          <p:cNvPr id="59" name="Group 58"/>
          <p:cNvGrpSpPr/>
          <p:nvPr/>
        </p:nvGrpSpPr>
        <p:grpSpPr>
          <a:xfrm>
            <a:off x="990600" y="1600200"/>
            <a:ext cx="7162800" cy="1905000"/>
            <a:chOff x="990600" y="1600200"/>
            <a:chExt cx="7162800" cy="1905000"/>
          </a:xfrm>
        </p:grpSpPr>
        <p:grpSp>
          <p:nvGrpSpPr>
            <p:cNvPr id="1061" name="Group 37"/>
            <p:cNvGrpSpPr>
              <a:grpSpLocks/>
            </p:cNvGrpSpPr>
            <p:nvPr/>
          </p:nvGrpSpPr>
          <p:grpSpPr bwMode="auto">
            <a:xfrm>
              <a:off x="990600" y="1600200"/>
              <a:ext cx="3352800" cy="1905000"/>
              <a:chOff x="4215" y="12960"/>
              <a:chExt cx="3300" cy="1776"/>
            </a:xfrm>
          </p:grpSpPr>
          <p:grpSp>
            <p:nvGrpSpPr>
              <p:cNvPr id="1062" name="Group 38"/>
              <p:cNvGrpSpPr>
                <a:grpSpLocks/>
              </p:cNvGrpSpPr>
              <p:nvPr/>
            </p:nvGrpSpPr>
            <p:grpSpPr bwMode="auto">
              <a:xfrm>
                <a:off x="4905" y="12960"/>
                <a:ext cx="2610" cy="1776"/>
                <a:chOff x="4905" y="12960"/>
                <a:chExt cx="2610" cy="1776"/>
              </a:xfrm>
            </p:grpSpPr>
            <p:sp>
              <p:nvSpPr>
                <p:cNvPr id="1063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7110" y="12960"/>
                  <a:ext cx="405" cy="35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1</a:t>
                  </a:r>
                  <a:endParaRPr kumimoji="0" lang="en-US" sz="3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64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5160" y="12975"/>
                  <a:ext cx="405" cy="35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0</a:t>
                  </a:r>
                  <a:endParaRPr kumimoji="0" lang="en-US" sz="3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065" name="Group 41"/>
                <p:cNvGrpSpPr>
                  <a:grpSpLocks/>
                </p:cNvGrpSpPr>
                <p:nvPr/>
              </p:nvGrpSpPr>
              <p:grpSpPr bwMode="auto">
                <a:xfrm>
                  <a:off x="4905" y="13200"/>
                  <a:ext cx="2610" cy="1536"/>
                  <a:chOff x="5340" y="12825"/>
                  <a:chExt cx="2610" cy="1536"/>
                </a:xfrm>
              </p:grpSpPr>
              <p:sp>
                <p:nvSpPr>
                  <p:cNvPr id="1066" name="Text Box 4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285" y="12825"/>
                    <a:ext cx="465" cy="41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rPr>
                      <a:t>1</a:t>
                    </a:r>
                    <a:endParaRPr kumimoji="0" lang="en-US" sz="3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067" name="Text Box 4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420" y="13950"/>
                    <a:ext cx="465" cy="41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rPr>
                      <a:t>0</a:t>
                    </a:r>
                    <a:endParaRPr kumimoji="0" lang="en-US" sz="36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068" name="Oval 44"/>
                  <p:cNvSpPr>
                    <a:spLocks noChangeArrowheads="1"/>
                  </p:cNvSpPr>
                  <p:nvPr/>
                </p:nvSpPr>
                <p:spPr bwMode="auto">
                  <a:xfrm>
                    <a:off x="7215" y="13215"/>
                    <a:ext cx="735" cy="69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069" name="Oval 45"/>
                  <p:cNvSpPr>
                    <a:spLocks noChangeArrowheads="1"/>
                  </p:cNvSpPr>
                  <p:nvPr/>
                </p:nvSpPr>
                <p:spPr bwMode="auto">
                  <a:xfrm>
                    <a:off x="5340" y="13290"/>
                    <a:ext cx="585" cy="54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rPr>
                      <a:t>q</a:t>
                    </a:r>
                    <a:r>
                      <a:rPr kumimoji="0" lang="en-US" sz="20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rPr>
                      <a:t>1</a:t>
                    </a: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070" name="Oval 46"/>
                  <p:cNvSpPr>
                    <a:spLocks noChangeArrowheads="1"/>
                  </p:cNvSpPr>
                  <p:nvPr/>
                </p:nvSpPr>
                <p:spPr bwMode="auto">
                  <a:xfrm>
                    <a:off x="7290" y="13290"/>
                    <a:ext cx="585" cy="54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rPr>
                      <a:t>q</a:t>
                    </a:r>
                    <a:r>
                      <a:rPr kumimoji="0" lang="en-US" sz="20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rPr>
                      <a:t>2</a:t>
                    </a: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071" name="Arc 47"/>
                  <p:cNvSpPr>
                    <a:spLocks/>
                  </p:cNvSpPr>
                  <p:nvPr/>
                </p:nvSpPr>
                <p:spPr bwMode="auto">
                  <a:xfrm rot="-2210321">
                    <a:off x="5893" y="12893"/>
                    <a:ext cx="1361" cy="1423"/>
                  </a:xfrm>
                  <a:custGeom>
                    <a:avLst/>
                    <a:gdLst>
                      <a:gd name="G0" fmla="+- 0 0 0"/>
                      <a:gd name="G1" fmla="+- 21346 0 0"/>
                      <a:gd name="G2" fmla="+- 21600 0 0"/>
                      <a:gd name="T0" fmla="*/ 3304 w 20410"/>
                      <a:gd name="T1" fmla="*/ 0 h 21346"/>
                      <a:gd name="T2" fmla="*/ 20410 w 20410"/>
                      <a:gd name="T3" fmla="*/ 14275 h 21346"/>
                      <a:gd name="T4" fmla="*/ 0 w 20410"/>
                      <a:gd name="T5" fmla="*/ 21346 h 2134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0410" h="21346" fill="none" extrusionOk="0">
                        <a:moveTo>
                          <a:pt x="3303" y="0"/>
                        </a:moveTo>
                        <a:cubicBezTo>
                          <a:pt x="11209" y="1223"/>
                          <a:pt x="17791" y="6716"/>
                          <a:pt x="20409" y="14275"/>
                        </a:cubicBezTo>
                      </a:path>
                      <a:path w="20410" h="21346" stroke="0" extrusionOk="0">
                        <a:moveTo>
                          <a:pt x="3303" y="0"/>
                        </a:moveTo>
                        <a:cubicBezTo>
                          <a:pt x="11209" y="1223"/>
                          <a:pt x="17791" y="6716"/>
                          <a:pt x="20409" y="14275"/>
                        </a:cubicBezTo>
                        <a:lnTo>
                          <a:pt x="0" y="21346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072" name="Arc 48"/>
                  <p:cNvSpPr>
                    <a:spLocks/>
                  </p:cNvSpPr>
                  <p:nvPr/>
                </p:nvSpPr>
                <p:spPr bwMode="auto">
                  <a:xfrm rot="7897219">
                    <a:off x="5961" y="12911"/>
                    <a:ext cx="1433" cy="1364"/>
                  </a:xfrm>
                  <a:custGeom>
                    <a:avLst/>
                    <a:gdLst>
                      <a:gd name="G0" fmla="+- 0 0 0"/>
                      <a:gd name="G1" fmla="+- 20450 0 0"/>
                      <a:gd name="G2" fmla="+- 21600 0 0"/>
                      <a:gd name="T0" fmla="*/ 6953 w 21483"/>
                      <a:gd name="T1" fmla="*/ 0 h 20450"/>
                      <a:gd name="T2" fmla="*/ 21483 w 21483"/>
                      <a:gd name="T3" fmla="*/ 18204 h 20450"/>
                      <a:gd name="T4" fmla="*/ 0 w 21483"/>
                      <a:gd name="T5" fmla="*/ 20450 h 2045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483" h="20450" fill="none" extrusionOk="0">
                        <a:moveTo>
                          <a:pt x="6953" y="-1"/>
                        </a:moveTo>
                        <a:cubicBezTo>
                          <a:pt x="14933" y="2713"/>
                          <a:pt x="20606" y="9820"/>
                          <a:pt x="21482" y="18204"/>
                        </a:cubicBezTo>
                      </a:path>
                      <a:path w="21483" h="20450" stroke="0" extrusionOk="0">
                        <a:moveTo>
                          <a:pt x="6953" y="-1"/>
                        </a:moveTo>
                        <a:cubicBezTo>
                          <a:pt x="14933" y="2713"/>
                          <a:pt x="20606" y="9820"/>
                          <a:pt x="21482" y="18204"/>
                        </a:cubicBezTo>
                        <a:lnTo>
                          <a:pt x="0" y="2045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1073" name="AutoShape 49"/>
                <p:cNvSpPr>
                  <a:spLocks noChangeArrowheads="1"/>
                </p:cNvSpPr>
                <p:nvPr/>
              </p:nvSpPr>
              <p:spPr bwMode="auto">
                <a:xfrm rot="21180000">
                  <a:off x="4926" y="13208"/>
                  <a:ext cx="371" cy="510"/>
                </a:xfrm>
                <a:prstGeom prst="curvedDownArrow">
                  <a:avLst>
                    <a:gd name="adj1" fmla="val 593"/>
                    <a:gd name="adj2" fmla="val 20000"/>
                    <a:gd name="adj3" fmla="val 35461"/>
                  </a:avLst>
                </a:prstGeom>
                <a:solidFill>
                  <a:srgbClr val="000000"/>
                </a:solidFill>
                <a:ln w="63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74" name="AutoShape 50"/>
                <p:cNvSpPr>
                  <a:spLocks noChangeArrowheads="1"/>
                </p:cNvSpPr>
                <p:nvPr/>
              </p:nvSpPr>
              <p:spPr bwMode="auto">
                <a:xfrm rot="21300000">
                  <a:off x="6925" y="13110"/>
                  <a:ext cx="371" cy="510"/>
                </a:xfrm>
                <a:prstGeom prst="curvedDownArrow">
                  <a:avLst>
                    <a:gd name="adj1" fmla="val 593"/>
                    <a:gd name="adj2" fmla="val 20000"/>
                    <a:gd name="adj3" fmla="val 35461"/>
                  </a:avLst>
                </a:prstGeom>
                <a:solidFill>
                  <a:srgbClr val="000000"/>
                </a:solidFill>
                <a:ln w="63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cxnSp>
            <p:nvCxnSpPr>
              <p:cNvPr id="1075" name="AutoShape 51"/>
              <p:cNvCxnSpPr>
                <a:cxnSpLocks noChangeShapeType="1"/>
              </p:cNvCxnSpPr>
              <p:nvPr/>
            </p:nvCxnSpPr>
            <p:spPr bwMode="auto">
              <a:xfrm>
                <a:off x="4215" y="13920"/>
                <a:ext cx="690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</p:grpSp>
        <p:sp>
          <p:nvSpPr>
            <p:cNvPr id="1076" name="Text Box 52"/>
            <p:cNvSpPr txBox="1">
              <a:spLocks noChangeArrowheads="1"/>
            </p:cNvSpPr>
            <p:nvPr/>
          </p:nvSpPr>
          <p:spPr bwMode="auto">
            <a:xfrm>
              <a:off x="4800600" y="2819400"/>
              <a:ext cx="3352800" cy="6858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Figure (e):  State diagram of the two state finite automaton M</a:t>
              </a:r>
              <a:r>
                <a:rPr kumimoji="0" lang="en-US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2</a:t>
              </a:r>
              <a:endParaRPr kumimoji="0" lang="en-US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60" name="Table 59"/>
          <p:cNvGraphicFramePr>
            <a:graphicFrameLocks noGrp="1"/>
          </p:cNvGraphicFramePr>
          <p:nvPr/>
        </p:nvGraphicFramePr>
        <p:xfrm>
          <a:off x="4267200" y="4876800"/>
          <a:ext cx="402336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1120"/>
                <a:gridCol w="1341120"/>
                <a:gridCol w="1341120"/>
              </a:tblGrid>
              <a:tr h="33528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en-US" dirty="0" smtClean="0"/>
                        <a:t>q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q</a:t>
                      </a:r>
                      <a:r>
                        <a:rPr lang="en-US" baseline="-25000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q</a:t>
                      </a:r>
                      <a:r>
                        <a:rPr lang="en-US" baseline="-25000" dirty="0" smtClean="0"/>
                        <a:t>2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en-US" dirty="0" smtClean="0"/>
                        <a:t>q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q</a:t>
                      </a:r>
                      <a:r>
                        <a:rPr lang="en-US" baseline="-25000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q</a:t>
                      </a:r>
                      <a:r>
                        <a:rPr lang="en-US" baseline="-25000" dirty="0" smtClean="0"/>
                        <a:t>2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ACCEPTANCE OF STRINGS &amp;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A be set of all strings that M accepts then we can say that A is the language of machine M.</a:t>
            </a:r>
          </a:p>
          <a:p>
            <a:pPr algn="ctr">
              <a:buNone/>
            </a:pPr>
            <a:r>
              <a:rPr lang="en-US" dirty="0" smtClean="0"/>
              <a:t>L(M) = A</a:t>
            </a:r>
          </a:p>
          <a:p>
            <a:r>
              <a:rPr lang="en-US" dirty="0" smtClean="0"/>
              <a:t>M recognizes or accepts A.</a:t>
            </a:r>
          </a:p>
          <a:p>
            <a:r>
              <a:rPr lang="en-US" dirty="0" smtClean="0"/>
              <a:t>Machine accepts no strings but still recognizes one language </a:t>
            </a:r>
            <a:r>
              <a:rPr lang="el-GR" dirty="0" smtClean="0"/>
              <a:t>φ</a:t>
            </a:r>
            <a:r>
              <a:rPr lang="en-US" dirty="0" smtClean="0"/>
              <a:t> (empty language)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F85-4517-47FE-B608-3605AEBD21CD}" type="datetime5">
              <a:rPr lang="en-US" smtClean="0"/>
              <a:pPr/>
              <a:t>2-Jan-13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Deterministic Finite Automata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Deterministic refers to on each input there is one and only one state.</a:t>
            </a:r>
          </a:p>
          <a:p>
            <a:r>
              <a:rPr lang="en-US" dirty="0" smtClean="0"/>
              <a:t>DFA consists of </a:t>
            </a:r>
          </a:p>
          <a:p>
            <a:pPr lvl="1"/>
            <a:r>
              <a:rPr lang="en-US" dirty="0" smtClean="0"/>
              <a:t>Finite set of states</a:t>
            </a:r>
          </a:p>
          <a:p>
            <a:pPr lvl="1"/>
            <a:r>
              <a:rPr lang="en-US" dirty="0" smtClean="0"/>
              <a:t>Finite set of input symbols (</a:t>
            </a:r>
            <a:r>
              <a:rPr lang="el-GR" dirty="0" smtClean="0"/>
              <a:t>Σ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Transition function (</a:t>
            </a:r>
            <a:r>
              <a:rPr lang="el-GR" dirty="0" smtClean="0"/>
              <a:t>δ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Start state</a:t>
            </a:r>
          </a:p>
          <a:p>
            <a:pPr lvl="1"/>
            <a:r>
              <a:rPr lang="en-US" dirty="0" smtClean="0"/>
              <a:t>Final or accepting state (F)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F85-4517-47FE-B608-3605AEBD21CD}" type="datetime5">
              <a:rPr lang="en-US" smtClean="0"/>
              <a:pPr/>
              <a:t>2-Jan-13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F85-4517-47FE-B608-3605AEBD21CD}" type="datetime5">
              <a:rPr lang="en-US" smtClean="0"/>
              <a:pPr/>
              <a:t>2-Jan-13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DFA has (Q, </a:t>
            </a:r>
            <a:r>
              <a:rPr lang="el-GR" dirty="0" smtClean="0"/>
              <a:t>Σ</a:t>
            </a:r>
            <a:r>
              <a:rPr lang="en-US" dirty="0" smtClean="0"/>
              <a:t>, </a:t>
            </a:r>
            <a:r>
              <a:rPr lang="el-GR" dirty="0" smtClean="0"/>
              <a:t>δ</a:t>
            </a:r>
            <a:r>
              <a:rPr lang="en-US" dirty="0" smtClean="0"/>
              <a:t>, q</a:t>
            </a:r>
            <a:r>
              <a:rPr lang="en-US" baseline="-25000" dirty="0" smtClean="0"/>
              <a:t>0</a:t>
            </a:r>
            <a:r>
              <a:rPr lang="en-US" dirty="0" smtClean="0"/>
              <a:t>, F) </a:t>
            </a:r>
          </a:p>
          <a:p>
            <a:pPr lvl="1"/>
            <a:r>
              <a:rPr lang="en-US" dirty="0" smtClean="0"/>
              <a:t>Q </a:t>
            </a:r>
            <a:r>
              <a:rPr lang="en-US" dirty="0" smtClean="0">
                <a:sym typeface="Wingdings" pitchFamily="2" charset="2"/>
              </a:rPr>
              <a:t> states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Σ  alphabet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δ:Q x </a:t>
            </a:r>
            <a:r>
              <a:rPr lang="el-GR" dirty="0" smtClean="0">
                <a:sym typeface="Wingdings" pitchFamily="2" charset="2"/>
              </a:rPr>
              <a:t>Σ</a:t>
            </a:r>
            <a:r>
              <a:rPr lang="en-US" dirty="0" smtClean="0">
                <a:sym typeface="Wingdings" pitchFamily="2" charset="2"/>
              </a:rPr>
              <a:t>  Q (transition function)</a:t>
            </a:r>
          </a:p>
          <a:p>
            <a:pPr lvl="1"/>
            <a:r>
              <a:rPr lang="en-US" dirty="0" smtClean="0"/>
              <a:t>q</a:t>
            </a:r>
            <a:r>
              <a:rPr lang="en-US" baseline="-25000" dirty="0" smtClean="0"/>
              <a:t>0</a:t>
            </a:r>
            <a:r>
              <a:rPr lang="en-US" dirty="0" smtClean="0"/>
              <a:t> Є Q </a:t>
            </a:r>
            <a:r>
              <a:rPr lang="en-US" dirty="0" smtClean="0">
                <a:sym typeface="Wingdings" pitchFamily="2" charset="2"/>
              </a:rPr>
              <a:t> start state</a:t>
            </a:r>
          </a:p>
          <a:p>
            <a:pPr lvl="1"/>
            <a:r>
              <a:rPr lang="en-US" dirty="0" smtClean="0"/>
              <a:t>F    </a:t>
            </a:r>
            <a:r>
              <a:rPr lang="en-US" dirty="0" smtClean="0">
                <a:ea typeface="Times New Roman"/>
                <a:cs typeface="Times New Roman"/>
              </a:rPr>
              <a:t> Q </a:t>
            </a:r>
            <a:r>
              <a:rPr lang="en-US" dirty="0" smtClean="0">
                <a:ea typeface="Times New Roman"/>
                <a:cs typeface="Times New Roman"/>
                <a:sym typeface="Wingdings" pitchFamily="2" charset="2"/>
              </a:rPr>
              <a:t> accept states</a:t>
            </a:r>
            <a:endParaRPr lang="en-US" dirty="0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4170" y="4267200"/>
            <a:ext cx="381000" cy="533400"/>
          </a:xfrm>
          <a:prstGeom prst="rect">
            <a:avLst/>
          </a:prstGeom>
          <a:noFill/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Deterministic Finite Automata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Notations of DFA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preferred notations</a:t>
            </a:r>
          </a:p>
          <a:p>
            <a:pPr lvl="1"/>
            <a:r>
              <a:rPr lang="en-US" dirty="0" smtClean="0"/>
              <a:t>Transition diagram</a:t>
            </a:r>
          </a:p>
          <a:p>
            <a:pPr lvl="1"/>
            <a:r>
              <a:rPr lang="en-US" dirty="0" smtClean="0"/>
              <a:t>Transition table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F85-4517-47FE-B608-3605AEBD21CD}" type="datetime5">
              <a:rPr lang="en-US" smtClean="0"/>
              <a:pPr/>
              <a:t>2-Jan-13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Nondeterministic Finite Automata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 the power to be in several states at once.</a:t>
            </a:r>
          </a:p>
          <a:p>
            <a:r>
              <a:rPr lang="en-US" dirty="0" smtClean="0"/>
              <a:t>Like DFA , NFA has</a:t>
            </a:r>
          </a:p>
          <a:p>
            <a:pPr lvl="1"/>
            <a:r>
              <a:rPr lang="en-US" dirty="0" smtClean="0"/>
              <a:t>Finite set of states</a:t>
            </a:r>
          </a:p>
          <a:p>
            <a:pPr lvl="1"/>
            <a:r>
              <a:rPr lang="en-US" dirty="0" smtClean="0"/>
              <a:t>Finite set of input symbols</a:t>
            </a:r>
          </a:p>
          <a:p>
            <a:pPr lvl="1"/>
            <a:r>
              <a:rPr lang="en-US" dirty="0" smtClean="0"/>
              <a:t>One start state </a:t>
            </a:r>
          </a:p>
          <a:p>
            <a:pPr lvl="1"/>
            <a:r>
              <a:rPr lang="en-US" dirty="0" smtClean="0"/>
              <a:t>Accepting states (F)</a:t>
            </a:r>
          </a:p>
          <a:p>
            <a:pPr lvl="1"/>
            <a:r>
              <a:rPr lang="en-US" dirty="0" smtClean="0"/>
              <a:t>Transition function (</a:t>
            </a:r>
            <a:r>
              <a:rPr lang="el-GR" dirty="0" smtClean="0"/>
              <a:t>Δ</a:t>
            </a:r>
            <a:r>
              <a:rPr lang="en-US" dirty="0" smtClean="0"/>
              <a:t>)</a:t>
            </a:r>
          </a:p>
          <a:p>
            <a:pPr lvl="2"/>
            <a:r>
              <a:rPr lang="el-GR" dirty="0" smtClean="0"/>
              <a:t>Δ </a:t>
            </a:r>
            <a:r>
              <a:rPr lang="en-US" dirty="0" smtClean="0"/>
              <a:t>: Q x Σ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P(Q)      (P(Q) denotes the power set of Q)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F85-4517-47FE-B608-3605AEBD21CD}" type="datetime5">
              <a:rPr lang="en-US" smtClean="0"/>
              <a:pPr/>
              <a:t>2-Jan-13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Determine initial states, final states and the acceptability of a string?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F85-4517-47FE-B608-3605AEBD21CD}" type="datetime5">
              <a:rPr lang="en-US" smtClean="0"/>
              <a:pPr/>
              <a:t>2-Jan-13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automata transition dia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0" y="1447800"/>
            <a:ext cx="5333044" cy="327660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F85-4517-47FE-B608-3605AEBD21CD}" type="datetime5">
              <a:rPr lang="en-US" smtClean="0"/>
              <a:pPr/>
              <a:t>2-Jan-13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Determine initial states, final states and the acceptability of a string?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F85-4517-47FE-B608-3605AEBD21CD}" type="datetime5">
              <a:rPr lang="en-US" smtClean="0"/>
              <a:pPr/>
              <a:t>2-Jan-13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2133600" y="228600"/>
            <a:ext cx="6267450" cy="3171825"/>
            <a:chOff x="2133600" y="228600"/>
            <a:chExt cx="6267450" cy="3171825"/>
          </a:xfrm>
        </p:grpSpPr>
        <p:pic>
          <p:nvPicPr>
            <p:cNvPr id="5" name="Picture 4" descr="first-computer-generations-787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800600" y="228600"/>
              <a:ext cx="3600450" cy="31718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" name="TextBox 6"/>
            <p:cNvSpPr txBox="1"/>
            <p:nvPr/>
          </p:nvSpPr>
          <p:spPr>
            <a:xfrm>
              <a:off x="2133600" y="457200"/>
              <a:ext cx="2590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r>
                <a:rPr lang="en-US" baseline="30000" dirty="0" smtClean="0"/>
                <a:t>st</a:t>
              </a:r>
              <a:r>
                <a:rPr lang="en-US" dirty="0" smtClean="0"/>
                <a:t> Generation Computer</a:t>
              </a:r>
              <a:endParaRPr lang="en-US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28600" y="2895600"/>
            <a:ext cx="6858000" cy="3338941"/>
            <a:chOff x="228600" y="2895600"/>
            <a:chExt cx="6858000" cy="3338941"/>
          </a:xfrm>
        </p:grpSpPr>
        <p:pic>
          <p:nvPicPr>
            <p:cNvPr id="6" name="Picture 5" descr="Mainframe-Computers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28600" y="2895600"/>
              <a:ext cx="4213175" cy="3338941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4495800" y="5715000"/>
              <a:ext cx="2590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Main Frame Computer</a:t>
              </a:r>
              <a:endParaRPr lang="en-US" dirty="0"/>
            </a:p>
          </p:txBody>
        </p:sp>
      </p:grp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9766-461E-4D03-B86F-AF5941189E4F}" type="datetime5">
              <a:rPr lang="en-US" smtClean="0"/>
              <a:pPr/>
              <a:t>2-Jan-13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automata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81200" y="1444440"/>
            <a:ext cx="4689455" cy="3662412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F85-4517-47FE-B608-3605AEBD21CD}" type="datetime5">
              <a:rPr lang="en-US" smtClean="0"/>
              <a:pPr/>
              <a:t>2-Jan-13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Determine initial states, final states and the acceptability of a string?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F85-4517-47FE-B608-3605AEBD21CD}" type="datetime5">
              <a:rPr lang="en-US" smtClean="0"/>
              <a:pPr/>
              <a:t>2-Jan-13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Automaton3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914400"/>
            <a:ext cx="5858693" cy="2057687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F85-4517-47FE-B608-3605AEBD21CD}" type="datetime5">
              <a:rPr lang="en-US" smtClean="0"/>
              <a:pPr/>
              <a:t>2-Jan-13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  <p:pic>
        <p:nvPicPr>
          <p:cNvPr id="7" name="Picture 6" descr="Automaton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3429000"/>
            <a:ext cx="7268590" cy="2724530"/>
          </a:xfrm>
          <a:prstGeom prst="rect">
            <a:avLst/>
          </a:prstGeom>
        </p:spPr>
      </p:pic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Determine initial states, final states and the acceptability of a string?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F85-4517-47FE-B608-3605AEBD21CD}" type="datetime5">
              <a:rPr lang="en-US" smtClean="0"/>
              <a:pPr/>
              <a:t>2-Jan-13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NFA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3600" y="1600200"/>
            <a:ext cx="4781550" cy="285750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F85-4517-47FE-B608-3605AEBD21CD}" type="datetime5">
              <a:rPr lang="en-US" smtClean="0"/>
              <a:pPr/>
              <a:t>2-Jan-13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Determine initial states, final states and the acceptability of a string?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F85-4517-47FE-B608-3605AEBD21CD}" type="datetime5">
              <a:rPr lang="en-US" smtClean="0"/>
              <a:pPr/>
              <a:t>2-Jan-13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Automaton6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85628" y="1853126"/>
            <a:ext cx="4972744" cy="4020111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F85-4517-47FE-B608-3605AEBD21CD}" type="datetime5">
              <a:rPr lang="en-US" smtClean="0"/>
              <a:pPr/>
              <a:t>2-Jan-13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Determine initial states, final states and the acceptability of a string?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F85-4517-47FE-B608-3605AEBD21CD}" type="datetime5">
              <a:rPr lang="en-US" smtClean="0"/>
              <a:pPr/>
              <a:t>2-Jan-13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img9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8812" y="2334419"/>
            <a:ext cx="5286375" cy="3057525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F85-4517-47FE-B608-3605AEBD21CD}" type="datetime5">
              <a:rPr lang="en-US" smtClean="0"/>
              <a:pPr/>
              <a:t>2-Jan-13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33400" y="2362200"/>
            <a:ext cx="8229600" cy="1143000"/>
          </a:xfrm>
        </p:spPr>
        <p:txBody>
          <a:bodyPr/>
          <a:lstStyle/>
          <a:p>
            <a:r>
              <a:rPr lang="en-US" dirty="0" smtClean="0"/>
              <a:t>Design DFA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F85-4517-47FE-B608-3605AEBD21CD}" type="datetime5">
              <a:rPr lang="en-US" smtClean="0"/>
              <a:pPr/>
              <a:t>2-Jan-13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computing_occur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29200" y="2286000"/>
            <a:ext cx="3690051" cy="388620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  <p:pic>
        <p:nvPicPr>
          <p:cNvPr id="9" name="Picture 8" descr="miracle_occurs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28600"/>
            <a:ext cx="3690052" cy="3886200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6FD71-D12C-4CB1-8A3B-E97DE6886C46}" type="datetime5">
              <a:rPr lang="en-US" smtClean="0"/>
              <a:pPr/>
              <a:t>2-Jan-13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 a DFA to accept the language</a:t>
            </a:r>
          </a:p>
          <a:p>
            <a:pPr lvl="1"/>
            <a:r>
              <a:rPr lang="en-US" dirty="0" smtClean="0"/>
              <a:t>L1 = {w |w is of even length and begins with 01}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406F9-67C7-4A57-9BC6-9C26F2AA815D}" type="datetime5">
              <a:rPr lang="en-US" smtClean="0"/>
              <a:pPr/>
              <a:t>2-Jan-13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Interpretation of states:</a:t>
            </a:r>
          </a:p>
          <a:p>
            <a:pPr algn="just">
              <a:buNone/>
            </a:pPr>
            <a:r>
              <a:rPr lang="en-US" b="1" dirty="0" smtClean="0"/>
              <a:t>q0</a:t>
            </a:r>
            <a:r>
              <a:rPr lang="en-US" dirty="0" smtClean="0"/>
              <a:t>: initial state</a:t>
            </a:r>
          </a:p>
          <a:p>
            <a:pPr algn="just">
              <a:buNone/>
            </a:pPr>
            <a:r>
              <a:rPr lang="en-US" b="1" dirty="0" smtClean="0"/>
              <a:t>q1</a:t>
            </a:r>
            <a:r>
              <a:rPr lang="en-US" dirty="0" smtClean="0"/>
              <a:t>: state entered on reading 0 in state q0.</a:t>
            </a:r>
          </a:p>
          <a:p>
            <a:pPr algn="just">
              <a:buNone/>
            </a:pPr>
            <a:r>
              <a:rPr lang="en-US" b="1" dirty="0" smtClean="0"/>
              <a:t>q2</a:t>
            </a:r>
            <a:r>
              <a:rPr lang="en-US" dirty="0" smtClean="0"/>
              <a:t>: state entered on reading 01 initially. And returns to this state whenever the substring seen so far starts with 01 and is of even length</a:t>
            </a:r>
          </a:p>
          <a:p>
            <a:pPr algn="just">
              <a:buNone/>
            </a:pPr>
            <a:r>
              <a:rPr lang="en-US" b="1" dirty="0" smtClean="0"/>
              <a:t>q3</a:t>
            </a:r>
            <a:r>
              <a:rPr lang="en-US" dirty="0" smtClean="0"/>
              <a:t>: DFA enters this state whenever the substring seen so far starts with 01 and is of odd length</a:t>
            </a:r>
          </a:p>
          <a:p>
            <a:pPr algn="just">
              <a:buNone/>
            </a:pPr>
            <a:r>
              <a:rPr lang="en-US" b="1" dirty="0" smtClean="0"/>
              <a:t>q4</a:t>
            </a:r>
            <a:r>
              <a:rPr lang="en-US" dirty="0" smtClean="0"/>
              <a:t>: state is entered whenever a is encountered in state q0 or a 0 is encountered in state q1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406F9-67C7-4A57-9BC6-9C26F2AA815D}" type="datetime5">
              <a:rPr lang="en-US" smtClean="0"/>
              <a:pPr/>
              <a:t>2-Jan-13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F85-4517-47FE-B608-3605AEBD21CD}" type="datetime5">
              <a:rPr lang="en-US" smtClean="0"/>
              <a:pPr/>
              <a:t>2-Jan-13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  <p:grpSp>
        <p:nvGrpSpPr>
          <p:cNvPr id="100" name="Group 99"/>
          <p:cNvGrpSpPr/>
          <p:nvPr/>
        </p:nvGrpSpPr>
        <p:grpSpPr>
          <a:xfrm>
            <a:off x="762000" y="1600200"/>
            <a:ext cx="7467600" cy="2590800"/>
            <a:chOff x="685800" y="1676400"/>
            <a:chExt cx="7467600" cy="2590800"/>
          </a:xfrm>
        </p:grpSpPr>
        <p:sp>
          <p:nvSpPr>
            <p:cNvPr id="11" name="Oval 10"/>
            <p:cNvSpPr/>
            <p:nvPr/>
          </p:nvSpPr>
          <p:spPr>
            <a:xfrm>
              <a:off x="5272314" y="1676400"/>
              <a:ext cx="838200" cy="8382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1219200" y="1752600"/>
              <a:ext cx="685800" cy="6858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q</a:t>
              </a:r>
              <a:r>
                <a:rPr lang="en-US" baseline="-25000" dirty="0" smtClean="0"/>
                <a:t>0</a:t>
              </a:r>
              <a:endParaRPr lang="en-US" baseline="-25000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3352800" y="1752600"/>
              <a:ext cx="685800" cy="6858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q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5348514" y="1738086"/>
              <a:ext cx="694944" cy="694944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q</a:t>
              </a:r>
              <a:r>
                <a:rPr lang="en-US" baseline="-25000" dirty="0" smtClean="0"/>
                <a:t>2</a:t>
              </a:r>
              <a:endParaRPr lang="en-US" baseline="-25000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7467600" y="1752600"/>
              <a:ext cx="685800" cy="6858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q</a:t>
              </a:r>
              <a:r>
                <a:rPr lang="en-US" baseline="-25000" dirty="0" smtClean="0"/>
                <a:t>3</a:t>
              </a:r>
              <a:endParaRPr lang="en-US" baseline="-25000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2209800" y="3276600"/>
              <a:ext cx="685800" cy="6858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q</a:t>
              </a:r>
              <a:r>
                <a:rPr lang="en-US" baseline="-25000" dirty="0" smtClean="0"/>
                <a:t>4</a:t>
              </a:r>
              <a:endParaRPr lang="en-US" baseline="-25000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438400" y="1676400"/>
              <a:ext cx="4572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905000" y="2667000"/>
              <a:ext cx="4572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24200" y="2743200"/>
              <a:ext cx="4572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4419600" y="1676400"/>
              <a:ext cx="4572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477000" y="1690914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0,1</a:t>
              </a:r>
              <a:endParaRPr lang="en-US" dirty="0"/>
            </a:p>
          </p:txBody>
        </p:sp>
        <p:sp>
          <p:nvSpPr>
            <p:cNvPr id="61" name="Arc 60"/>
            <p:cNvSpPr/>
            <p:nvPr/>
          </p:nvSpPr>
          <p:spPr>
            <a:xfrm>
              <a:off x="5638800" y="1905000"/>
              <a:ext cx="2209800" cy="914400"/>
            </a:xfrm>
            <a:prstGeom prst="arc">
              <a:avLst>
                <a:gd name="adj1" fmla="val 273017"/>
                <a:gd name="adj2" fmla="val 10280483"/>
              </a:avLst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Isosceles Triangle 61"/>
            <p:cNvSpPr/>
            <p:nvPr/>
          </p:nvSpPr>
          <p:spPr>
            <a:xfrm rot="1880145">
              <a:off x="6706194" y="2765405"/>
              <a:ext cx="118872" cy="91440"/>
            </a:xfrm>
            <a:prstGeom prst="triangle">
              <a:avLst>
                <a:gd name="adj" fmla="val 54133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6477000" y="28194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0,1</a:t>
              </a:r>
              <a:endParaRPr lang="en-US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3048000" y="3897868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0,1</a:t>
              </a:r>
              <a:endParaRPr lang="en-US" dirty="0"/>
            </a:p>
          </p:txBody>
        </p:sp>
        <p:sp>
          <p:nvSpPr>
            <p:cNvPr id="65" name="Arc 64"/>
            <p:cNvSpPr/>
            <p:nvPr/>
          </p:nvSpPr>
          <p:spPr>
            <a:xfrm rot="19065783">
              <a:off x="2524027" y="3626989"/>
              <a:ext cx="609600" cy="533400"/>
            </a:xfrm>
            <a:prstGeom prst="arc">
              <a:avLst>
                <a:gd name="adj1" fmla="val 19494178"/>
                <a:gd name="adj2" fmla="val 12291429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Isosceles Triangle 65"/>
            <p:cNvSpPr/>
            <p:nvPr/>
          </p:nvSpPr>
          <p:spPr>
            <a:xfrm rot="19719855" flipH="1">
              <a:off x="2954250" y="3999119"/>
              <a:ext cx="118872" cy="91440"/>
            </a:xfrm>
            <a:prstGeom prst="triangle">
              <a:avLst>
                <a:gd name="adj" fmla="val 54133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Isosceles Triangle 66"/>
            <p:cNvSpPr/>
            <p:nvPr/>
          </p:nvSpPr>
          <p:spPr>
            <a:xfrm rot="19719855" flipH="1">
              <a:off x="6720708" y="2046947"/>
              <a:ext cx="118872" cy="91440"/>
            </a:xfrm>
            <a:prstGeom prst="triangle">
              <a:avLst>
                <a:gd name="adj" fmla="val 54133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9" name="Straight Connector 68"/>
            <p:cNvCxnSpPr>
              <a:stCxn id="6" idx="6"/>
              <a:endCxn id="7" idx="2"/>
            </p:cNvCxnSpPr>
            <p:nvPr/>
          </p:nvCxnSpPr>
          <p:spPr>
            <a:xfrm>
              <a:off x="1905000" y="2095500"/>
              <a:ext cx="14478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stCxn id="7" idx="6"/>
              <a:endCxn id="11" idx="2"/>
            </p:cNvCxnSpPr>
            <p:nvPr/>
          </p:nvCxnSpPr>
          <p:spPr>
            <a:xfrm>
              <a:off x="4038600" y="2095500"/>
              <a:ext cx="1233714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>
              <a:stCxn id="11" idx="6"/>
              <a:endCxn id="9" idx="2"/>
            </p:cNvCxnSpPr>
            <p:nvPr/>
          </p:nvCxnSpPr>
          <p:spPr>
            <a:xfrm>
              <a:off x="6110514" y="2095500"/>
              <a:ext cx="135708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4" name="Isosceles Triangle 73"/>
            <p:cNvSpPr/>
            <p:nvPr/>
          </p:nvSpPr>
          <p:spPr>
            <a:xfrm rot="19719855" flipH="1">
              <a:off x="4590420" y="2048983"/>
              <a:ext cx="118872" cy="91440"/>
            </a:xfrm>
            <a:prstGeom prst="triangle">
              <a:avLst>
                <a:gd name="adj" fmla="val 54133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Isosceles Triangle 74"/>
            <p:cNvSpPr/>
            <p:nvPr/>
          </p:nvSpPr>
          <p:spPr>
            <a:xfrm rot="19719855" flipH="1">
              <a:off x="2623734" y="2034469"/>
              <a:ext cx="118872" cy="91440"/>
            </a:xfrm>
            <a:prstGeom prst="triangle">
              <a:avLst>
                <a:gd name="adj" fmla="val 54133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7" name="Straight Connector 76"/>
            <p:cNvCxnSpPr>
              <a:stCxn id="7" idx="3"/>
              <a:endCxn id="10" idx="7"/>
            </p:cNvCxnSpPr>
            <p:nvPr/>
          </p:nvCxnSpPr>
          <p:spPr>
            <a:xfrm rot="5400000">
              <a:off x="2604667" y="2528467"/>
              <a:ext cx="1039066" cy="65806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stCxn id="6" idx="4"/>
              <a:endCxn id="10" idx="1"/>
            </p:cNvCxnSpPr>
            <p:nvPr/>
          </p:nvCxnSpPr>
          <p:spPr>
            <a:xfrm rot="16200000" flipH="1">
              <a:off x="1466850" y="2533649"/>
              <a:ext cx="938633" cy="74813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1" name="Isosceles Triangle 80"/>
            <p:cNvSpPr/>
            <p:nvPr/>
          </p:nvSpPr>
          <p:spPr>
            <a:xfrm rot="1880145">
              <a:off x="2014134" y="3008519"/>
              <a:ext cx="118872" cy="91440"/>
            </a:xfrm>
            <a:prstGeom prst="triangle">
              <a:avLst>
                <a:gd name="adj" fmla="val 54133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Isosceles Triangle 81"/>
            <p:cNvSpPr/>
            <p:nvPr/>
          </p:nvSpPr>
          <p:spPr>
            <a:xfrm rot="19719855" flipH="1">
              <a:off x="3092136" y="2779919"/>
              <a:ext cx="118872" cy="91440"/>
            </a:xfrm>
            <a:prstGeom prst="triangle">
              <a:avLst>
                <a:gd name="adj" fmla="val 54133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7" name="Straight Connector 96"/>
            <p:cNvCxnSpPr/>
            <p:nvPr/>
          </p:nvCxnSpPr>
          <p:spPr>
            <a:xfrm>
              <a:off x="685800" y="2100942"/>
              <a:ext cx="530352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9" name="Isosceles Triangle 98"/>
            <p:cNvSpPr/>
            <p:nvPr/>
          </p:nvSpPr>
          <p:spPr>
            <a:xfrm rot="19719855" flipH="1">
              <a:off x="882336" y="2048983"/>
              <a:ext cx="118872" cy="91440"/>
            </a:xfrm>
            <a:prstGeom prst="triangle">
              <a:avLst>
                <a:gd name="adj" fmla="val 54133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 DFAs for the following languages over the Alphabet {0, 1}.</a:t>
            </a:r>
          </a:p>
          <a:p>
            <a:pPr lvl="1"/>
            <a:r>
              <a:rPr lang="en-US" dirty="0" smtClean="0"/>
              <a:t>L2 = { w | w begins with 0}.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F85-4517-47FE-B608-3605AEBD21CD}" type="datetime5">
              <a:rPr lang="en-US" smtClean="0"/>
              <a:pPr/>
              <a:t>2-Jan-13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Identify</a:t>
            </a:r>
          </a:p>
          <a:p>
            <a:r>
              <a:rPr lang="en-US" dirty="0" smtClean="0"/>
              <a:t>Accepted: 0, 00, 01, 000, ... .</a:t>
            </a:r>
          </a:p>
          <a:p>
            <a:r>
              <a:rPr lang="en-US" dirty="0" smtClean="0"/>
              <a:t>Not accepted: </a:t>
            </a:r>
            <a:r>
              <a:rPr lang="el-GR" dirty="0" smtClean="0"/>
              <a:t>ε</a:t>
            </a:r>
            <a:r>
              <a:rPr lang="en-US" dirty="0" smtClean="0"/>
              <a:t>, 1, 10, 11, 100, ... .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b="1" u="sng" dirty="0" smtClean="0"/>
              <a:t>Note</a:t>
            </a:r>
            <a:r>
              <a:rPr lang="en-US" dirty="0" smtClean="0"/>
              <a:t>:-The language is infinite because the positive list contains infinitely many words.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F85-4517-47FE-B608-3605AEBD21CD}" type="datetime5">
              <a:rPr lang="en-US" smtClean="0"/>
              <a:pPr/>
              <a:t>2-Jan-13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F85-4517-47FE-B608-3605AEBD21CD}" type="datetime5">
              <a:rPr lang="en-US" smtClean="0"/>
              <a:pPr/>
              <a:t>2-Jan-13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4191000"/>
            <a:ext cx="51816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Interpretation of states:</a:t>
            </a:r>
          </a:p>
          <a:p>
            <a:r>
              <a:rPr lang="en-US" sz="2800" dirty="0" smtClean="0"/>
              <a:t>q0 : no symbol read yet.</a:t>
            </a:r>
          </a:p>
          <a:p>
            <a:r>
              <a:rPr lang="en-US" sz="2800" dirty="0" smtClean="0"/>
              <a:t>q1 : the first symbol is not 0.</a:t>
            </a:r>
          </a:p>
          <a:p>
            <a:r>
              <a:rPr lang="en-US" sz="2800" dirty="0" smtClean="0"/>
              <a:t>q2 : the first symbol is 0.</a:t>
            </a:r>
            <a:endParaRPr lang="en-US" sz="2800" dirty="0"/>
          </a:p>
        </p:txBody>
      </p:sp>
      <p:grpSp>
        <p:nvGrpSpPr>
          <p:cNvPr id="10" name="Group 9"/>
          <p:cNvGrpSpPr/>
          <p:nvPr/>
        </p:nvGrpSpPr>
        <p:grpSpPr>
          <a:xfrm>
            <a:off x="2543629" y="685800"/>
            <a:ext cx="4085771" cy="3098202"/>
            <a:chOff x="2543629" y="685800"/>
            <a:chExt cx="4085771" cy="3098202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/>
            <a:srcRect l="22222"/>
            <a:stretch>
              <a:fillRect/>
            </a:stretch>
          </p:blipFill>
          <p:spPr bwMode="auto">
            <a:xfrm>
              <a:off x="3429000" y="685800"/>
              <a:ext cx="3200400" cy="3098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9" name="Straight Connector 8"/>
            <p:cNvCxnSpPr/>
            <p:nvPr/>
          </p:nvCxnSpPr>
          <p:spPr>
            <a:xfrm rot="10800000">
              <a:off x="2543629" y="3216955"/>
              <a:ext cx="990600" cy="158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F85-4517-47FE-B608-3605AEBD21CD}" type="datetime5">
              <a:rPr lang="en-US" smtClean="0"/>
              <a:pPr/>
              <a:t>2-Jan-13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Design DFAs for the following languages over the Alphabet {0, 1}.</a:t>
            </a:r>
          </a:p>
          <a:p>
            <a:pPr lvl="1"/>
            <a:r>
              <a:rPr lang="en-US" dirty="0" smtClean="0"/>
              <a:t>L3 = { w | w ends with 0}.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Accepted: 0, 00, 10, 000, 010, 100, 110, 0000, ... .</a:t>
            </a:r>
          </a:p>
          <a:p>
            <a:r>
              <a:rPr lang="en-US" dirty="0" smtClean="0"/>
              <a:t>Not accepted: </a:t>
            </a:r>
            <a:r>
              <a:rPr lang="el-GR" dirty="0" smtClean="0"/>
              <a:t>ε</a:t>
            </a:r>
            <a:r>
              <a:rPr lang="en-US" dirty="0" smtClean="0"/>
              <a:t>, 1, 01, 11, 001, 011, 101, 111, 0001, ... 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F85-4517-47FE-B608-3605AEBD21CD}" type="datetime5">
              <a:rPr lang="en-US" smtClean="0"/>
              <a:pPr/>
              <a:t>2-Jan-13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91000"/>
            <a:ext cx="8229600" cy="19351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Interpretation of states:</a:t>
            </a:r>
          </a:p>
          <a:p>
            <a:pPr algn="just">
              <a:buNone/>
            </a:pPr>
            <a:r>
              <a:rPr lang="en-US" dirty="0" smtClean="0"/>
              <a:t>q0 : no symbol read yet or the last symbol that has been read is not 0.</a:t>
            </a:r>
          </a:p>
          <a:p>
            <a:pPr>
              <a:buNone/>
            </a:pPr>
            <a:r>
              <a:rPr lang="en-US" dirty="0" smtClean="0"/>
              <a:t>q1 : the last symbol that has been read is 0.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F85-4517-47FE-B608-3605AEBD21CD}" type="datetime5">
              <a:rPr lang="en-US" smtClean="0"/>
              <a:pPr/>
              <a:t>2-Jan-13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2224314" y="970344"/>
            <a:ext cx="4557486" cy="2382456"/>
            <a:chOff x="2224314" y="970344"/>
            <a:chExt cx="4557486" cy="2382456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/>
            <a:srcRect l="18462"/>
            <a:stretch>
              <a:fillRect/>
            </a:stretch>
          </p:blipFill>
          <p:spPr bwMode="auto">
            <a:xfrm>
              <a:off x="2743200" y="970344"/>
              <a:ext cx="4038600" cy="23824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8" name="Straight Connector 7"/>
            <p:cNvCxnSpPr/>
            <p:nvPr/>
          </p:nvCxnSpPr>
          <p:spPr>
            <a:xfrm rot="10800000">
              <a:off x="2224314" y="2438400"/>
              <a:ext cx="685800" cy="158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F85-4517-47FE-B608-3605AEBD21CD}" type="datetime5">
              <a:rPr lang="en-US" smtClean="0"/>
              <a:pPr/>
              <a:t>2-Jan-13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Design DFAs for the following languages over the Alphabet {0, 1}.</a:t>
            </a:r>
          </a:p>
          <a:p>
            <a:pPr lvl="1"/>
            <a:r>
              <a:rPr lang="en-US" dirty="0" smtClean="0"/>
              <a:t>L4 = { w | w has a positive even number of 0}.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Mathematical Notions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SET </a:t>
            </a:r>
            <a:r>
              <a:rPr lang="en-US" dirty="0" smtClean="0">
                <a:sym typeface="Wingdings" pitchFamily="2" charset="2"/>
              </a:rPr>
              <a:t> a group of objects</a:t>
            </a:r>
            <a:r>
              <a:rPr lang="en-US" baseline="30000" dirty="0" smtClean="0">
                <a:sym typeface="Wingdings" pitchFamily="2" charset="2"/>
              </a:rPr>
              <a:t>1</a:t>
            </a:r>
            <a:r>
              <a:rPr lang="en-US" dirty="0" smtClean="0">
                <a:sym typeface="Wingdings" pitchFamily="2" charset="2"/>
              </a:rPr>
              <a:t> represented as a unit.</a:t>
            </a:r>
          </a:p>
          <a:p>
            <a:pPr algn="ctr">
              <a:buNone/>
            </a:pPr>
            <a:r>
              <a:rPr lang="en-US" dirty="0" smtClean="0">
                <a:sym typeface="Wingdings" pitchFamily="2" charset="2"/>
              </a:rPr>
              <a:t>e.g. {7,21,57}</a:t>
            </a:r>
            <a:endParaRPr lang="en-US" dirty="0" smtClean="0"/>
          </a:p>
          <a:p>
            <a:pPr algn="just"/>
            <a:r>
              <a:rPr lang="az-Cyrl-AZ" dirty="0" smtClean="0"/>
              <a:t>Є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set membership</a:t>
            </a:r>
          </a:p>
          <a:p>
            <a:pPr algn="just"/>
            <a:r>
              <a:rPr lang="en-US" dirty="0" smtClean="0"/>
              <a:t>    </a:t>
            </a:r>
            <a:r>
              <a:rPr lang="en-US" dirty="0" smtClean="0">
                <a:sym typeface="Wingdings" pitchFamily="2" charset="2"/>
              </a:rPr>
              <a:t> subset or equal to</a:t>
            </a:r>
          </a:p>
          <a:p>
            <a:pPr algn="just"/>
            <a:r>
              <a:rPr lang="en-US" dirty="0" smtClean="0">
                <a:sym typeface="Wingdings" pitchFamily="2" charset="2"/>
              </a:rPr>
              <a:t>Set with 0 members  empty set (ɸ)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4433669" y="3276600"/>
            <a:ext cx="4405532" cy="584775"/>
            <a:chOff x="-990600" y="2895600"/>
            <a:chExt cx="4529253" cy="584775"/>
          </a:xfrm>
        </p:grpSpPr>
        <p:sp>
          <p:nvSpPr>
            <p:cNvPr id="5" name="TextBox 4"/>
            <p:cNvSpPr txBox="1"/>
            <p:nvPr/>
          </p:nvSpPr>
          <p:spPr>
            <a:xfrm>
              <a:off x="-990600" y="2895600"/>
              <a:ext cx="452925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z-Cyrl-AZ" sz="3200" dirty="0" smtClean="0">
                  <a:solidFill>
                    <a:prstClr val="black"/>
                  </a:solidFill>
                </a:rPr>
                <a:t>Є</a:t>
              </a:r>
              <a:r>
                <a:rPr lang="en-US" sz="3200" dirty="0" smtClean="0">
                  <a:solidFill>
                    <a:prstClr val="black"/>
                  </a:solidFill>
                </a:rPr>
                <a:t>  </a:t>
              </a:r>
              <a:r>
                <a:rPr lang="en-US" sz="3200" dirty="0" smtClean="0">
                  <a:solidFill>
                    <a:prstClr val="black"/>
                  </a:solidFill>
                  <a:sym typeface="Wingdings" pitchFamily="2" charset="2"/>
                </a:rPr>
                <a:t> set</a:t>
              </a:r>
              <a:r>
                <a:rPr lang="en-US" sz="3200" dirty="0" smtClean="0">
                  <a:solidFill>
                    <a:prstClr val="black"/>
                  </a:solidFill>
                </a:rPr>
                <a:t> nonmembership </a:t>
              </a:r>
              <a:endParaRPr lang="en-US" dirty="0"/>
            </a:p>
          </p:txBody>
        </p:sp>
        <p:cxnSp>
          <p:nvCxnSpPr>
            <p:cNvPr id="7" name="Straight Connector 6"/>
            <p:cNvCxnSpPr/>
            <p:nvPr/>
          </p:nvCxnSpPr>
          <p:spPr>
            <a:xfrm rot="5400000">
              <a:off x="-994320" y="3137859"/>
              <a:ext cx="432375" cy="100257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3886200"/>
            <a:ext cx="304800" cy="544286"/>
          </a:xfrm>
          <a:prstGeom prst="rect">
            <a:avLst/>
          </a:prstGeom>
          <a:noFill/>
        </p:spPr>
      </p:pic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FC288-6FFA-4B28-A1AE-5C801DB638CA}" type="datetime5">
              <a:rPr lang="en-US" smtClean="0"/>
              <a:pPr/>
              <a:t>2-Jan-13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Accepted: 00, 001, 010, 100, 0000, ... .</a:t>
            </a:r>
          </a:p>
          <a:p>
            <a:r>
              <a:rPr lang="en-US" dirty="0" smtClean="0"/>
              <a:t>Not accepted: e, 0, 1, 01, 10, 11, 000, 011, 101, 110, 111, 0001, ... .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F85-4517-47FE-B608-3605AEBD21CD}" type="datetime5">
              <a:rPr lang="en-US" smtClean="0"/>
              <a:pPr/>
              <a:t>2-Jan-13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14800"/>
            <a:ext cx="8229600" cy="20113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Interpretation of states:</a:t>
            </a:r>
          </a:p>
          <a:p>
            <a:pPr>
              <a:buNone/>
            </a:pPr>
            <a:r>
              <a:rPr lang="en-US" dirty="0" smtClean="0"/>
              <a:t>q0 : no 0 has been read yet.</a:t>
            </a:r>
          </a:p>
          <a:p>
            <a:pPr>
              <a:buNone/>
            </a:pPr>
            <a:r>
              <a:rPr lang="en-US" dirty="0" smtClean="0"/>
              <a:t>q1 : an odd number of 0 has been read.</a:t>
            </a:r>
          </a:p>
          <a:p>
            <a:pPr algn="just">
              <a:buNone/>
            </a:pPr>
            <a:r>
              <a:rPr lang="en-US" dirty="0" smtClean="0"/>
              <a:t>q2 : an even and strictly positive number of 0 has been read.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1F85-4517-47FE-B608-3605AEBD21CD}" type="datetime5">
              <a:rPr lang="en-US" smtClean="0"/>
              <a:pPr/>
              <a:t>2-Jan-13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2057400" y="1219200"/>
            <a:ext cx="5943600" cy="1843141"/>
            <a:chOff x="2057400" y="1219200"/>
            <a:chExt cx="5943600" cy="1843141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/>
            <a:srcRect l="11392"/>
            <a:stretch>
              <a:fillRect/>
            </a:stretch>
          </p:blipFill>
          <p:spPr bwMode="auto">
            <a:xfrm>
              <a:off x="2667000" y="1219200"/>
              <a:ext cx="5334000" cy="18431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8" name="Straight Connector 7"/>
            <p:cNvCxnSpPr/>
            <p:nvPr/>
          </p:nvCxnSpPr>
          <p:spPr>
            <a:xfrm rot="10800000">
              <a:off x="2057400" y="2423886"/>
              <a:ext cx="762000" cy="158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Mathematical Notions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Sequence and tuples</a:t>
            </a:r>
          </a:p>
          <a:p>
            <a:pPr lvl="1" algn="just"/>
            <a:r>
              <a:rPr lang="en-US" dirty="0" smtClean="0"/>
              <a:t>Sequence of objects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list of objects in some order usually written as </a:t>
            </a:r>
            <a:r>
              <a:rPr lang="en-US" b="1" dirty="0" smtClean="0"/>
              <a:t>(7,21,57)</a:t>
            </a:r>
            <a:endParaRPr lang="en-US" dirty="0" smtClean="0"/>
          </a:p>
          <a:p>
            <a:pPr lvl="1" algn="just"/>
            <a:r>
              <a:rPr lang="en-US" dirty="0" smtClean="0"/>
              <a:t>In set order does not matter</a:t>
            </a:r>
          </a:p>
          <a:p>
            <a:pPr lvl="1" algn="just"/>
            <a:r>
              <a:rPr lang="en-US" dirty="0" smtClean="0">
                <a:sym typeface="Wingdings" pitchFamily="2" charset="2"/>
              </a:rPr>
              <a:t>As with sets we have finite or infinite sequences</a:t>
            </a:r>
          </a:p>
          <a:p>
            <a:pPr lvl="1" algn="just"/>
            <a:r>
              <a:rPr lang="en-US" dirty="0" smtClean="0">
                <a:sym typeface="Wingdings" pitchFamily="2" charset="2"/>
              </a:rPr>
              <a:t>Finite sequence  tuples</a:t>
            </a:r>
          </a:p>
          <a:p>
            <a:pPr lvl="1" algn="just"/>
            <a:r>
              <a:rPr lang="en-US" b="1" dirty="0" smtClean="0">
                <a:sym typeface="Wingdings" pitchFamily="2" charset="2"/>
              </a:rPr>
              <a:t>(7,21,57)</a:t>
            </a:r>
            <a:r>
              <a:rPr lang="en-US" dirty="0" smtClean="0">
                <a:sym typeface="Wingdings" pitchFamily="2" charset="2"/>
              </a:rPr>
              <a:t>  3-tuple </a:t>
            </a:r>
            <a:r>
              <a:rPr lang="en-US" b="1" dirty="0" smtClean="0">
                <a:sym typeface="Wingdings" pitchFamily="2" charset="2"/>
              </a:rPr>
              <a:t>(7,21)</a:t>
            </a:r>
            <a:r>
              <a:rPr lang="en-US" dirty="0" smtClean="0">
                <a:sym typeface="Wingdings" pitchFamily="2" charset="2"/>
              </a:rPr>
              <a:t>   2-tuple (called as pair)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13414-A6F0-49FD-851C-403D3E5C3889}" type="datetime5">
              <a:rPr lang="en-US" smtClean="0"/>
              <a:pPr/>
              <a:t>2-Jan-13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Mathematical Notions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Set {0,1} with all elements</a:t>
            </a:r>
            <a:r>
              <a:rPr lang="en-US" baseline="30000" dirty="0" smtClean="0"/>
              <a:t>1</a:t>
            </a:r>
            <a:r>
              <a:rPr lang="en-US" dirty="0" smtClean="0"/>
              <a:t> {ɸ,{0},{1},{0,1}}</a:t>
            </a:r>
          </a:p>
          <a:p>
            <a:pPr algn="just"/>
            <a:r>
              <a:rPr lang="en-US" dirty="0" smtClean="0"/>
              <a:t>Function </a:t>
            </a:r>
            <a:r>
              <a:rPr lang="en-US" dirty="0" smtClean="0">
                <a:sym typeface="Wingdings" pitchFamily="2" charset="2"/>
              </a:rPr>
              <a:t> an object that sets up I/P – O/P relationship</a:t>
            </a:r>
          </a:p>
          <a:p>
            <a:pPr algn="just"/>
            <a:r>
              <a:rPr lang="en-US" dirty="0" smtClean="0">
                <a:sym typeface="Wingdings" pitchFamily="2" charset="2"/>
              </a:rPr>
              <a:t>Takes input and produces output</a:t>
            </a:r>
          </a:p>
          <a:p>
            <a:pPr algn="ctr">
              <a:buNone/>
            </a:pPr>
            <a:r>
              <a:rPr lang="en-US" dirty="0" smtClean="0"/>
              <a:t>f(a) = b</a:t>
            </a:r>
          </a:p>
          <a:p>
            <a:pPr algn="just"/>
            <a:r>
              <a:rPr lang="en-US" dirty="0" smtClean="0"/>
              <a:t>Graphs </a:t>
            </a:r>
            <a:r>
              <a:rPr lang="en-US" dirty="0" smtClean="0">
                <a:sym typeface="Wingdings" pitchFamily="2" charset="2"/>
              </a:rPr>
              <a:t>set of points with lines</a:t>
            </a:r>
            <a:r>
              <a:rPr lang="en-US" baseline="30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connecting some of the points</a:t>
            </a:r>
            <a:r>
              <a:rPr lang="en-US" baseline="30000" dirty="0" smtClean="0">
                <a:sym typeface="Wingdings" pitchFamily="2" charset="2"/>
              </a:rPr>
              <a:t>3</a:t>
            </a:r>
          </a:p>
          <a:p>
            <a:pPr lvl="1" algn="just"/>
            <a:r>
              <a:rPr lang="en-US" dirty="0" smtClean="0">
                <a:sym typeface="Wingdings" pitchFamily="2" charset="2"/>
              </a:rPr>
              <a:t>Directed and Undirected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48FE0-3D1A-47CC-8F8E-897440C164D9}" type="datetime5">
              <a:rPr lang="en-US" smtClean="0"/>
              <a:pPr/>
              <a:t>2-Jan-13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Alphabet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>
                <a:solidFill>
                  <a:srgbClr val="7030A0"/>
                </a:solidFill>
              </a:rPr>
              <a:t>Alphabet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non empty finite set</a:t>
            </a:r>
          </a:p>
          <a:p>
            <a:pPr algn="just"/>
            <a:r>
              <a:rPr lang="en-US" dirty="0" smtClean="0">
                <a:sym typeface="Wingdings" pitchFamily="2" charset="2"/>
              </a:rPr>
              <a:t>Members of alphabets are symbols of alphabets</a:t>
            </a:r>
          </a:p>
          <a:p>
            <a:pPr algn="just"/>
            <a:r>
              <a:rPr lang="en-US" dirty="0" smtClean="0">
                <a:sym typeface="Wingdings" pitchFamily="2" charset="2"/>
              </a:rPr>
              <a:t>Σ  designate alphabets</a:t>
            </a:r>
          </a:p>
          <a:p>
            <a:pPr algn="just"/>
            <a:r>
              <a:rPr lang="en-US" dirty="0" smtClean="0">
                <a:sym typeface="Wingdings" pitchFamily="2" charset="2"/>
              </a:rPr>
              <a:t>Σ</a:t>
            </a:r>
            <a:r>
              <a:rPr lang="en-US" baseline="-25000" dirty="0" smtClean="0">
                <a:sym typeface="Wingdings" pitchFamily="2" charset="2"/>
              </a:rPr>
              <a:t>1</a:t>
            </a:r>
            <a:r>
              <a:rPr lang="en-US" dirty="0" smtClean="0">
                <a:sym typeface="Wingdings" pitchFamily="2" charset="2"/>
              </a:rPr>
              <a:t> = {0,1}</a:t>
            </a:r>
          </a:p>
          <a:p>
            <a:pPr lvl="0" algn="just"/>
            <a:r>
              <a:rPr lang="en-US" dirty="0" smtClean="0"/>
              <a:t>Σ</a:t>
            </a:r>
            <a:r>
              <a:rPr lang="en-US" baseline="-25000" dirty="0" smtClean="0"/>
              <a:t>2</a:t>
            </a:r>
            <a:r>
              <a:rPr lang="en-US" dirty="0" smtClean="0"/>
              <a:t> = {a, b, …, z}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set of all lower case letters</a:t>
            </a:r>
          </a:p>
          <a:p>
            <a:r>
              <a:rPr lang="en-US" dirty="0" smtClean="0">
                <a:sym typeface="Wingdings" pitchFamily="2" charset="2"/>
              </a:rPr>
              <a:t>Powers of alphabet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Σ</a:t>
            </a:r>
            <a:r>
              <a:rPr lang="en-US" baseline="30000" dirty="0" smtClean="0">
                <a:sym typeface="Wingdings" pitchFamily="2" charset="2"/>
              </a:rPr>
              <a:t>0</a:t>
            </a:r>
            <a:r>
              <a:rPr lang="en-US" dirty="0" smtClean="0">
                <a:sym typeface="Wingdings" pitchFamily="2" charset="2"/>
              </a:rPr>
              <a:t>  = </a:t>
            </a:r>
            <a:r>
              <a:rPr lang="el-GR" dirty="0" smtClean="0">
                <a:sym typeface="Wingdings" pitchFamily="2" charset="2"/>
              </a:rPr>
              <a:t>ε</a:t>
            </a:r>
            <a:r>
              <a:rPr lang="en-US" dirty="0" smtClean="0">
                <a:sym typeface="Wingdings" pitchFamily="2" charset="2"/>
              </a:rPr>
              <a:t>  only string of length 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29C48-3738-41D0-96DF-88A84FA7C801}" type="datetime5">
              <a:rPr lang="en-US" smtClean="0"/>
              <a:pPr/>
              <a:t>2-Jan-13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Alphabet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Let Σ = {a, b, c}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Σ</a:t>
            </a:r>
            <a:r>
              <a:rPr lang="en-US" baseline="30000" dirty="0" smtClean="0">
                <a:sym typeface="Wingdings" pitchFamily="2" charset="2"/>
              </a:rPr>
              <a:t>1</a:t>
            </a:r>
            <a:r>
              <a:rPr lang="en-US" dirty="0" smtClean="0">
                <a:sym typeface="Wingdings" pitchFamily="2" charset="2"/>
              </a:rPr>
              <a:t> =  </a:t>
            </a:r>
            <a:r>
              <a:rPr lang="en-US" dirty="0" smtClean="0"/>
              <a:t>{a, b, c}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Σ</a:t>
            </a:r>
            <a:r>
              <a:rPr lang="en-US" baseline="30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= </a:t>
            </a:r>
            <a:r>
              <a:rPr lang="en-US" dirty="0" smtClean="0"/>
              <a:t>{</a:t>
            </a:r>
            <a:r>
              <a:rPr lang="en-US" dirty="0" err="1" smtClean="0"/>
              <a:t>aa</a:t>
            </a:r>
            <a:r>
              <a:rPr lang="en-US" dirty="0" smtClean="0"/>
              <a:t>, </a:t>
            </a:r>
            <a:r>
              <a:rPr lang="en-US" dirty="0" err="1" smtClean="0"/>
              <a:t>ab</a:t>
            </a:r>
            <a:r>
              <a:rPr lang="en-US" dirty="0" smtClean="0"/>
              <a:t>, ac, </a:t>
            </a:r>
            <a:r>
              <a:rPr lang="en-US" dirty="0" err="1" smtClean="0"/>
              <a:t>ba</a:t>
            </a:r>
            <a:r>
              <a:rPr lang="en-US" dirty="0" smtClean="0"/>
              <a:t>, bb, </a:t>
            </a:r>
            <a:r>
              <a:rPr lang="en-US" dirty="0" err="1" smtClean="0"/>
              <a:t>bc</a:t>
            </a:r>
            <a:r>
              <a:rPr lang="en-US" dirty="0" smtClean="0"/>
              <a:t>, ca, </a:t>
            </a:r>
            <a:r>
              <a:rPr lang="en-US" dirty="0" err="1" smtClean="0"/>
              <a:t>cb</a:t>
            </a:r>
            <a:r>
              <a:rPr lang="en-US" dirty="0" smtClean="0"/>
              <a:t>, cc}</a:t>
            </a:r>
          </a:p>
          <a:p>
            <a:r>
              <a:rPr lang="en-US" dirty="0" smtClean="0">
                <a:sym typeface="Wingdings" pitchFamily="2" charset="2"/>
              </a:rPr>
              <a:t>Let Σ = {0, 1}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set of all strings  </a:t>
            </a:r>
            <a:r>
              <a:rPr lang="el-GR" dirty="0" smtClean="0">
                <a:sym typeface="Wingdings" pitchFamily="2" charset="2"/>
              </a:rPr>
              <a:t>Σ</a:t>
            </a:r>
            <a:r>
              <a:rPr lang="en-US" dirty="0" smtClean="0">
                <a:sym typeface="Wingdings" pitchFamily="2" charset="2"/>
              </a:rPr>
              <a:t>*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Σ* = </a:t>
            </a:r>
            <a:r>
              <a:rPr lang="en-US" dirty="0" smtClean="0"/>
              <a:t>{ε, 0, 1, 00, 01, 10, 11, 000,… }</a:t>
            </a:r>
          </a:p>
          <a:p>
            <a:pPr lvl="1"/>
            <a:r>
              <a:rPr lang="en-US" b="1" dirty="0" smtClean="0"/>
              <a:t>Σ* = Σ</a:t>
            </a:r>
            <a:r>
              <a:rPr lang="en-US" b="1" baseline="30000" dirty="0" smtClean="0"/>
              <a:t>0</a:t>
            </a:r>
            <a:r>
              <a:rPr lang="en-US" b="1" dirty="0" smtClean="0"/>
              <a:t> ᴜ Σ</a:t>
            </a:r>
            <a:r>
              <a:rPr lang="en-US" b="1" baseline="30000" dirty="0" smtClean="0"/>
              <a:t>1</a:t>
            </a:r>
            <a:r>
              <a:rPr lang="en-US" b="1" dirty="0" smtClean="0"/>
              <a:t> ᴜ Σ</a:t>
            </a:r>
            <a:r>
              <a:rPr lang="en-US" b="1" baseline="30000" dirty="0" smtClean="0"/>
              <a:t>2</a:t>
            </a:r>
            <a:r>
              <a:rPr lang="en-US" b="1" dirty="0" smtClean="0"/>
              <a:t> ᴜ …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set of nonempty strings  </a:t>
            </a:r>
            <a:r>
              <a:rPr lang="el-GR" dirty="0" smtClean="0">
                <a:sym typeface="Wingdings" pitchFamily="2" charset="2"/>
              </a:rPr>
              <a:t>Σ</a:t>
            </a:r>
            <a:r>
              <a:rPr lang="en-US" baseline="30000" dirty="0" smtClean="0">
                <a:sym typeface="Wingdings" pitchFamily="2" charset="2"/>
              </a:rPr>
              <a:t>+</a:t>
            </a:r>
          </a:p>
          <a:p>
            <a:pPr lvl="2"/>
            <a:r>
              <a:rPr lang="en-US" b="1" dirty="0" smtClean="0"/>
              <a:t>Σ</a:t>
            </a:r>
            <a:r>
              <a:rPr lang="en-US" b="1" baseline="30000" dirty="0" smtClean="0"/>
              <a:t>+</a:t>
            </a:r>
            <a:r>
              <a:rPr lang="en-US" b="1" dirty="0" smtClean="0"/>
              <a:t> = Σ</a:t>
            </a:r>
            <a:r>
              <a:rPr lang="en-US" b="1" baseline="30000" dirty="0" smtClean="0"/>
              <a:t>1</a:t>
            </a:r>
            <a:r>
              <a:rPr lang="en-US" b="1" dirty="0" smtClean="0"/>
              <a:t>ᴜΣ</a:t>
            </a:r>
            <a:r>
              <a:rPr lang="en-US" b="1" baseline="30000" dirty="0" smtClean="0"/>
              <a:t>2</a:t>
            </a:r>
            <a:r>
              <a:rPr lang="en-US" b="1" dirty="0" smtClean="0"/>
              <a:t>ᴜΣ</a:t>
            </a:r>
            <a:r>
              <a:rPr lang="en-US" b="1" baseline="30000" dirty="0" smtClean="0"/>
              <a:t>3</a:t>
            </a:r>
            <a:r>
              <a:rPr lang="en-US" b="1" dirty="0" smtClean="0"/>
              <a:t>ᴜ …</a:t>
            </a:r>
            <a:endParaRPr lang="en-US" dirty="0" smtClean="0"/>
          </a:p>
          <a:p>
            <a:pPr lvl="2"/>
            <a:r>
              <a:rPr lang="en-US" b="1" dirty="0" smtClean="0"/>
              <a:t>Σ* = Σ</a:t>
            </a:r>
            <a:r>
              <a:rPr lang="en-US" b="1" baseline="30000" dirty="0" smtClean="0"/>
              <a:t>+</a:t>
            </a:r>
            <a:r>
              <a:rPr lang="en-US" b="1" dirty="0" smtClean="0"/>
              <a:t> ᴜ {ε}</a:t>
            </a:r>
            <a:endParaRPr lang="en-US" dirty="0" smtClean="0">
              <a:sym typeface="Wingdings" pitchFamily="2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Jaya Krishna, M.Tech, Assistant Professor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BD5E-0F9A-460B-B6A9-AE37D99FE821}" type="datetime5">
              <a:rPr lang="en-US" smtClean="0"/>
              <a:pPr/>
              <a:t>2-Jan-13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</TotalTime>
  <Words>2133</Words>
  <Application>Microsoft Office PowerPoint</Application>
  <PresentationFormat>On-screen Show (4:3)</PresentationFormat>
  <Paragraphs>369</Paragraphs>
  <Slides>51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Office Theme</vt:lpstr>
      <vt:lpstr>UNIT-I</vt:lpstr>
      <vt:lpstr>What are fundamental capabilities and limitations of computers?</vt:lpstr>
      <vt:lpstr>Slide 3</vt:lpstr>
      <vt:lpstr>Slide 4</vt:lpstr>
      <vt:lpstr>Mathematical Notions</vt:lpstr>
      <vt:lpstr>Mathematical Notions </vt:lpstr>
      <vt:lpstr>Mathematical Notions</vt:lpstr>
      <vt:lpstr>Alphabet</vt:lpstr>
      <vt:lpstr>Alphabet</vt:lpstr>
      <vt:lpstr>String</vt:lpstr>
      <vt:lpstr>String</vt:lpstr>
      <vt:lpstr>Language</vt:lpstr>
      <vt:lpstr>Language and Operation</vt:lpstr>
      <vt:lpstr>Finite State Machine</vt:lpstr>
      <vt:lpstr>Finite State Machine</vt:lpstr>
      <vt:lpstr>Finite State Machine</vt:lpstr>
      <vt:lpstr>Finite Automata</vt:lpstr>
      <vt:lpstr>Finite Automata</vt:lpstr>
      <vt:lpstr>Finite Automata</vt:lpstr>
      <vt:lpstr>Finite Automata</vt:lpstr>
      <vt:lpstr>Example</vt:lpstr>
      <vt:lpstr>ACCEPTANCE OF STRINGS &amp; LANGUAGES</vt:lpstr>
      <vt:lpstr>Deterministic Finite Automata</vt:lpstr>
      <vt:lpstr>Deterministic Finite Automata</vt:lpstr>
      <vt:lpstr>Notations of DFA</vt:lpstr>
      <vt:lpstr>Nondeterministic Finite Automata</vt:lpstr>
      <vt:lpstr>Determine initial states, final states and the acceptability of a string?</vt:lpstr>
      <vt:lpstr>Slide 28</vt:lpstr>
      <vt:lpstr>Determine initial states, final states and the acceptability of a string?</vt:lpstr>
      <vt:lpstr>Slide 30</vt:lpstr>
      <vt:lpstr>Determine initial states, final states and the acceptability of a string?</vt:lpstr>
      <vt:lpstr>Slide 32</vt:lpstr>
      <vt:lpstr>Determine initial states, final states and the acceptability of a string?</vt:lpstr>
      <vt:lpstr>Slide 34</vt:lpstr>
      <vt:lpstr>Determine initial states, final states and the acceptability of a string?</vt:lpstr>
      <vt:lpstr>Slide 36</vt:lpstr>
      <vt:lpstr>Determine initial states, final states and the acceptability of a string?</vt:lpstr>
      <vt:lpstr>Slide 38</vt:lpstr>
      <vt:lpstr>Design DFA</vt:lpstr>
      <vt:lpstr>Slide 40</vt:lpstr>
      <vt:lpstr>Solution</vt:lpstr>
      <vt:lpstr>Slide 42</vt:lpstr>
      <vt:lpstr>Slide 43</vt:lpstr>
      <vt:lpstr>Solution</vt:lpstr>
      <vt:lpstr>Slide 45</vt:lpstr>
      <vt:lpstr>Slide 46</vt:lpstr>
      <vt:lpstr>Solution</vt:lpstr>
      <vt:lpstr>Slide 48</vt:lpstr>
      <vt:lpstr>Slide 49</vt:lpstr>
      <vt:lpstr>Solution</vt:lpstr>
      <vt:lpstr>Slide 51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UNIT-I</dc:title>
  <dc:creator>vinayaka</dc:creator>
  <cp:lastModifiedBy>vinayaka</cp:lastModifiedBy>
  <cp:revision>277</cp:revision>
  <dcterms:created xsi:type="dcterms:W3CDTF">2012-12-08T14:32:06Z</dcterms:created>
  <dcterms:modified xsi:type="dcterms:W3CDTF">2013-01-02T18:04:36Z</dcterms:modified>
</cp:coreProperties>
</file>