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7" r:id="rId13"/>
    <p:sldId id="288" r:id="rId14"/>
    <p:sldId id="268" r:id="rId15"/>
    <p:sldId id="28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91" r:id="rId35"/>
    <p:sldId id="295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92BA-A90D-40D3-9493-3D63DEBD76A4}" type="datetimeFigureOut">
              <a:rPr lang="en-US" smtClean="0"/>
              <a:pPr/>
              <a:t>15/1/2013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CBCAC-C72C-4114-82F1-0455F06BA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056E-114D-40CD-A4B2-A6FE03852F88}" type="datetimeFigureOut">
              <a:rPr lang="en-US" smtClean="0"/>
              <a:pPr/>
              <a:t>15/1/2013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EDDBE-AF6D-4E08-A7E7-5FCDA3D02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F925-3E90-40C6-8E75-84D42497A3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DDBE-AF6D-4E08-A7E7-5FCDA3D021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3372-C25E-46F1-8E9E-75C668DCB324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01C2-91BF-45CC-BB4A-EB17B5C9A3CD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7FD0-02A5-4A3E-96E6-5ED8F4A7A4EE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3C9-7851-455C-8C9E-BBCAE9027C44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F277-D0F4-4D58-BB82-81DB4B8B2F42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B30F-BCDD-477E-95D8-64EF7394163E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F07-332D-4C73-9552-4C167AFECD2C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28C0-644A-46D0-8861-D9F8D061D0E3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B93C-D671-410A-A43F-471A60F1623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E10-9C23-4CF7-AF05-6544328BE4C6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4AAB-2AE0-4202-841C-E2BECB9D36DA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UNIT-II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79B3-5464-4D84-B848-26C9B04869C4}" type="datetime1">
              <a:rPr lang="en-US" smtClean="0"/>
              <a:pPr/>
              <a:t>15/1/2013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Epsilon – Closure</a:t>
            </a:r>
            <a:endParaRPr lang="en-US" dirty="0" smtClean="0"/>
          </a:p>
          <a:p>
            <a:pPr lvl="0" algn="just"/>
            <a:r>
              <a:rPr lang="en-US" dirty="0" smtClean="0"/>
              <a:t>ε-closure of a state q is the set of states that can be reached from q along a path in which all arcs are labeled with ε.</a:t>
            </a:r>
          </a:p>
          <a:p>
            <a:pPr lvl="0" algn="just"/>
            <a:r>
              <a:rPr lang="en-US" dirty="0" smtClean="0"/>
              <a:t>If q is in ε-closure then it is denoted as ε-closure(q). </a:t>
            </a:r>
          </a:p>
          <a:p>
            <a:pPr lvl="0" algn="just"/>
            <a:r>
              <a:rPr lang="en-US" dirty="0" smtClean="0"/>
              <a:t>If p is in ε-closure(q) and there is an ε transition from p to r, then r is in ε-closure(q).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Example: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</a:t>
            </a:r>
            <a:r>
              <a:rPr lang="en-US" sz="2400" dirty="0" smtClean="0"/>
              <a:t>-closure(A) = {A}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</a:t>
            </a:r>
            <a:r>
              <a:rPr lang="en-US" sz="2400" dirty="0" smtClean="0"/>
              <a:t>-closure(</a:t>
            </a:r>
            <a:r>
              <a:rPr lang="pt-BR" sz="2400" dirty="0" smtClean="0"/>
              <a:t>E) = {B, C, D, E}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</a:t>
            </a:r>
            <a:r>
              <a:rPr lang="en-US" sz="2400" dirty="0" smtClean="0"/>
              <a:t>-closure(B) = {D,B}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33528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Closure of a set of states = union of the closure of each state.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05400" y="471268"/>
            <a:ext cx="3782291" cy="2652932"/>
            <a:chOff x="5105400" y="850258"/>
            <a:chExt cx="3782291" cy="22739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55637" t="48958" r="21523" b="28125"/>
            <a:stretch>
              <a:fillRect/>
            </a:stretch>
          </p:blipFill>
          <p:spPr bwMode="auto">
            <a:xfrm>
              <a:off x="5105400" y="990600"/>
              <a:ext cx="3782291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996332" y="2148840"/>
              <a:ext cx="274320" cy="3657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ε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8400" y="1981200"/>
              <a:ext cx="274320" cy="3657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ε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2800" y="850258"/>
              <a:ext cx="274320" cy="3657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ε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NFAs are closed under different operations</a:t>
            </a:r>
          </a:p>
          <a:p>
            <a:pPr lvl="1"/>
            <a:r>
              <a:rPr lang="en-US" dirty="0" smtClean="0"/>
              <a:t>Union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 smtClean="0"/>
          </a:p>
          <a:p>
            <a:pPr lvl="1"/>
            <a:r>
              <a:rPr lang="en-US" dirty="0" smtClean="0"/>
              <a:t>Intersection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Concatenation </a:t>
            </a:r>
          </a:p>
          <a:p>
            <a:pPr lvl="1"/>
            <a:r>
              <a:rPr lang="en-US" dirty="0" smtClean="0"/>
              <a:t>Negation</a:t>
            </a:r>
          </a:p>
          <a:p>
            <a:pPr lvl="1"/>
            <a:r>
              <a:rPr lang="en-US" dirty="0" smtClean="0"/>
              <a:t>Kleene closure or Kleene star</a:t>
            </a:r>
          </a:p>
          <a:p>
            <a:pPr lvl="2"/>
            <a:r>
              <a:rPr lang="en-US" dirty="0" smtClean="0"/>
              <a:t>A Unary operation performed on set of strings or symbols or characters.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209800"/>
            <a:ext cx="266700" cy="5334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505200" y="2590800"/>
            <a:ext cx="304800" cy="60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NFA to DFA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Let N = (Q, Σ, δ, q</a:t>
            </a:r>
            <a:r>
              <a:rPr lang="en-US" baseline="-25000" dirty="0" smtClean="0"/>
              <a:t>0</a:t>
            </a:r>
            <a:r>
              <a:rPr lang="en-US" dirty="0" smtClean="0"/>
              <a:t>, F) be the NFA </a:t>
            </a:r>
          </a:p>
          <a:p>
            <a:pPr lvl="0"/>
            <a:r>
              <a:rPr lang="en-US" dirty="0" smtClean="0"/>
              <a:t>Now construct the DFA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M = (Q’,Σ’, δ’, q</a:t>
            </a:r>
            <a:r>
              <a:rPr lang="en-US" baseline="-25000" dirty="0" smtClean="0"/>
              <a:t>0</a:t>
            </a:r>
            <a:r>
              <a:rPr lang="en-US" dirty="0" smtClean="0"/>
              <a:t>’,F’) </a:t>
            </a:r>
          </a:p>
          <a:p>
            <a:pPr marL="742950" lvl="2" indent="-342900"/>
            <a:r>
              <a:rPr lang="en-US" dirty="0" smtClean="0"/>
              <a:t>Q’ = P(Q). </a:t>
            </a:r>
          </a:p>
          <a:p>
            <a:pPr marL="742950" lvl="2" indent="-342900"/>
            <a:r>
              <a:rPr lang="en-US" dirty="0" smtClean="0"/>
              <a:t>For R </a:t>
            </a:r>
            <a:r>
              <a:rPr lang="az-Cyrl-AZ" dirty="0" smtClean="0"/>
              <a:t>Є </a:t>
            </a:r>
            <a:r>
              <a:rPr lang="en-US" dirty="0" smtClean="0"/>
              <a:t>Q’ and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az-Cyrl-AZ" dirty="0" smtClean="0"/>
              <a:t>Є </a:t>
            </a:r>
            <a:r>
              <a:rPr lang="el-GR" dirty="0" smtClean="0"/>
              <a:t>Σ </a:t>
            </a:r>
            <a:r>
              <a:rPr lang="en-US" dirty="0" smtClean="0"/>
              <a:t>let </a:t>
            </a:r>
            <a:r>
              <a:rPr lang="el-GR" dirty="0" smtClean="0"/>
              <a:t>δ’(</a:t>
            </a:r>
            <a:r>
              <a:rPr lang="en-US" dirty="0" smtClean="0"/>
              <a:t>R, </a:t>
            </a:r>
            <a:r>
              <a:rPr lang="en-US" i="1" dirty="0" smtClean="0"/>
              <a:t>a</a:t>
            </a:r>
            <a:r>
              <a:rPr lang="en-US" dirty="0" smtClean="0"/>
              <a:t>) = {q </a:t>
            </a:r>
            <a:r>
              <a:rPr lang="az-Cyrl-AZ" dirty="0" smtClean="0"/>
              <a:t>Є </a:t>
            </a:r>
            <a:r>
              <a:rPr lang="en-US" dirty="0" smtClean="0"/>
              <a:t>Q| q </a:t>
            </a:r>
            <a:r>
              <a:rPr lang="az-Cyrl-AZ" dirty="0" smtClean="0"/>
              <a:t>Є </a:t>
            </a:r>
            <a:r>
              <a:rPr lang="el-GR" dirty="0" smtClean="0"/>
              <a:t>δ(</a:t>
            </a:r>
            <a:r>
              <a:rPr lang="en-US" dirty="0" smtClean="0"/>
              <a:t>r, </a:t>
            </a:r>
            <a:r>
              <a:rPr lang="en-US" i="1" dirty="0" smtClean="0"/>
              <a:t>a</a:t>
            </a:r>
            <a:r>
              <a:rPr lang="en-US" dirty="0" smtClean="0"/>
              <a:t>) for some r </a:t>
            </a:r>
            <a:r>
              <a:rPr lang="az-Cyrl-AZ" dirty="0" smtClean="0"/>
              <a:t>Є </a:t>
            </a:r>
            <a:r>
              <a:rPr lang="en-US" dirty="0" smtClean="0"/>
              <a:t>R}. </a:t>
            </a:r>
          </a:p>
          <a:p>
            <a:pPr marL="742950" lvl="2" indent="-342900" algn="ctr">
              <a:buNone/>
            </a:pPr>
            <a:endParaRPr lang="en-US" dirty="0" smtClean="0"/>
          </a:p>
          <a:p>
            <a:pPr marL="742950" lvl="2" indent="-342900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’ = {q</a:t>
            </a:r>
            <a:r>
              <a:rPr lang="en-US" baseline="-25000" dirty="0" smtClean="0"/>
              <a:t>0</a:t>
            </a:r>
            <a:r>
              <a:rPr lang="en-US" dirty="0" smtClean="0"/>
              <a:t>}</a:t>
            </a:r>
          </a:p>
          <a:p>
            <a:pPr marL="742950" lvl="2" indent="-342900"/>
            <a:r>
              <a:rPr lang="en-US" dirty="0" smtClean="0"/>
              <a:t>For R </a:t>
            </a:r>
            <a:r>
              <a:rPr lang="az-Cyrl-AZ" dirty="0" smtClean="0"/>
              <a:t>Є </a:t>
            </a:r>
            <a:r>
              <a:rPr lang="en-US" dirty="0" smtClean="0"/>
              <a:t>Q’ and a </a:t>
            </a:r>
            <a:r>
              <a:rPr lang="az-Cyrl-AZ" dirty="0" smtClean="0"/>
              <a:t>Є </a:t>
            </a:r>
            <a:r>
              <a:rPr lang="el-GR" dirty="0" smtClean="0"/>
              <a:t>Σ </a:t>
            </a:r>
            <a:r>
              <a:rPr lang="en-US" dirty="0" smtClean="0"/>
              <a:t>let </a:t>
            </a:r>
            <a:r>
              <a:rPr lang="el-GR" dirty="0" smtClean="0"/>
              <a:t>δ’(</a:t>
            </a:r>
            <a:r>
              <a:rPr lang="en-US" dirty="0" smtClean="0"/>
              <a:t>R, a) = {q </a:t>
            </a:r>
            <a:r>
              <a:rPr lang="az-Cyrl-AZ" dirty="0" smtClean="0"/>
              <a:t>Є </a:t>
            </a:r>
            <a:r>
              <a:rPr lang="en-US" dirty="0" smtClean="0"/>
              <a:t>Q| q </a:t>
            </a:r>
            <a:r>
              <a:rPr lang="az-Cyrl-AZ" dirty="0" smtClean="0"/>
              <a:t>Є </a:t>
            </a:r>
            <a:r>
              <a:rPr lang="el-GR" dirty="0" smtClean="0"/>
              <a:t>δ(</a:t>
            </a:r>
            <a:r>
              <a:rPr lang="en-US" dirty="0" smtClean="0"/>
              <a:t>r, a) for some r </a:t>
            </a:r>
            <a:r>
              <a:rPr lang="az-Cyrl-AZ" dirty="0" smtClean="0"/>
              <a:t>Є </a:t>
            </a:r>
            <a:r>
              <a:rPr lang="en-US" dirty="0" smtClean="0"/>
              <a:t>R}.</a:t>
            </a:r>
          </a:p>
          <a:p>
            <a:pPr marL="742950" lvl="2" indent="-342900"/>
            <a:r>
              <a:rPr lang="en-US" dirty="0" smtClean="0"/>
              <a:t>F’ = {R Є Q’ | R contains an accept state of N}.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657600"/>
            <a:ext cx="2146852" cy="60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981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DFA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362200" y="2057400"/>
            <a:ext cx="5181600" cy="1600200"/>
            <a:chOff x="2362200" y="2057400"/>
            <a:chExt cx="5181600" cy="1600200"/>
          </a:xfrm>
        </p:grpSpPr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2895600" y="2743200"/>
              <a:ext cx="838200" cy="914400"/>
            </a:xfrm>
            <a:prstGeom prst="ellipse">
              <a:avLst/>
            </a:prstGeom>
            <a:solidFill>
              <a:srgbClr val="00E4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q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6705600" y="2590800"/>
              <a:ext cx="838200" cy="990600"/>
            </a:xfrm>
            <a:prstGeom prst="ellipse">
              <a:avLst/>
            </a:prstGeom>
            <a:solidFill>
              <a:srgbClr val="00E4A8"/>
            </a:solidFill>
            <a:ln w="6985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q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2362200" y="3124200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6" name="AutoShape 7"/>
            <p:cNvCxnSpPr>
              <a:cxnSpLocks noChangeShapeType="1"/>
              <a:stCxn id="33" idx="1"/>
              <a:endCxn id="33" idx="7"/>
            </p:cNvCxnSpPr>
            <p:nvPr/>
          </p:nvCxnSpPr>
          <p:spPr bwMode="auto">
            <a:xfrm rot="5400000" flipV="1">
              <a:off x="3313907" y="2580481"/>
              <a:ext cx="1588" cy="593725"/>
            </a:xfrm>
            <a:prstGeom prst="curvedConnector3">
              <a:avLst>
                <a:gd name="adj1" fmla="val -2280000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2819400" y="20574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0,1</a:t>
              </a: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4191000" y="2667000"/>
              <a:ext cx="350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350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4648200" y="2667000"/>
              <a:ext cx="838200" cy="914400"/>
            </a:xfrm>
            <a:prstGeom prst="ellipse">
              <a:avLst/>
            </a:prstGeom>
            <a:solidFill>
              <a:srgbClr val="00E4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q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3733800" y="3124200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5486400" y="3124200"/>
              <a:ext cx="1219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33600" y="3962400"/>
            <a:ext cx="5562600" cy="2209800"/>
            <a:chOff x="2133600" y="3962400"/>
            <a:chExt cx="5562600" cy="2209800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2667000" y="4648200"/>
              <a:ext cx="838200" cy="914400"/>
            </a:xfrm>
            <a:prstGeom prst="ellipse">
              <a:avLst/>
            </a:prstGeom>
            <a:solidFill>
              <a:srgbClr val="00E4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{q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 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}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2133600" y="5029200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5" name="AutoShape 17"/>
            <p:cNvCxnSpPr>
              <a:cxnSpLocks noChangeShapeType="1"/>
            </p:cNvCxnSpPr>
            <p:nvPr/>
          </p:nvCxnSpPr>
          <p:spPr bwMode="auto">
            <a:xfrm rot="5400000" flipV="1">
              <a:off x="3085307" y="4471413"/>
              <a:ext cx="1588" cy="593725"/>
            </a:xfrm>
            <a:prstGeom prst="curvedConnector3">
              <a:avLst>
                <a:gd name="adj1" fmla="val -2280000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2895600" y="39624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3962400" y="4572000"/>
              <a:ext cx="350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5715000" y="4495800"/>
              <a:ext cx="350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auto">
            <a:xfrm>
              <a:off x="4495800" y="4572000"/>
              <a:ext cx="990600" cy="914400"/>
            </a:xfrm>
            <a:prstGeom prst="ellipse">
              <a:avLst/>
            </a:prstGeom>
            <a:solidFill>
              <a:srgbClr val="00E4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{q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,q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}</a:t>
              </a:r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3505200" y="5029200"/>
              <a:ext cx="996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5486400" y="5029200"/>
              <a:ext cx="1188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24"/>
            <p:cNvSpPr>
              <a:spLocks noChangeArrowheads="1"/>
            </p:cNvSpPr>
            <p:nvPr/>
          </p:nvSpPr>
          <p:spPr bwMode="auto">
            <a:xfrm>
              <a:off x="6705600" y="4572000"/>
              <a:ext cx="990600" cy="914400"/>
            </a:xfrm>
            <a:prstGeom prst="ellipse">
              <a:avLst/>
            </a:prstGeom>
            <a:solidFill>
              <a:srgbClr val="00E4A8"/>
            </a:solidFill>
            <a:ln w="5715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{q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,q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}</a:t>
              </a:r>
            </a:p>
          </p:txBody>
        </p:sp>
        <p:cxnSp>
          <p:nvCxnSpPr>
            <p:cNvPr id="53" name="AutoShape 25"/>
            <p:cNvCxnSpPr>
              <a:cxnSpLocks noChangeShapeType="1"/>
            </p:cNvCxnSpPr>
            <p:nvPr/>
          </p:nvCxnSpPr>
          <p:spPr bwMode="auto">
            <a:xfrm rot="5400000" flipV="1">
              <a:off x="4978265" y="4380267"/>
              <a:ext cx="1588" cy="593725"/>
            </a:xfrm>
            <a:prstGeom prst="curvedConnector3">
              <a:avLst>
                <a:gd name="adj1" fmla="val -2014232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4495800" y="39624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55" name="Text Box 40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350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cxnSp>
          <p:nvCxnSpPr>
            <p:cNvPr id="56" name="AutoShape 43"/>
            <p:cNvCxnSpPr>
              <a:cxnSpLocks noChangeShapeType="1"/>
              <a:stCxn id="52" idx="4"/>
              <a:endCxn id="43" idx="4"/>
            </p:cNvCxnSpPr>
            <p:nvPr/>
          </p:nvCxnSpPr>
          <p:spPr bwMode="auto">
            <a:xfrm rot="5400000">
              <a:off x="5119687" y="3481388"/>
              <a:ext cx="47625" cy="4114800"/>
            </a:xfrm>
            <a:prstGeom prst="curvedConnector3">
              <a:avLst>
                <a:gd name="adj1" fmla="val 58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7" name="Text Box 44"/>
            <p:cNvSpPr txBox="1">
              <a:spLocks noChangeArrowheads="1"/>
            </p:cNvSpPr>
            <p:nvPr/>
          </p:nvSpPr>
          <p:spPr bwMode="auto">
            <a:xfrm>
              <a:off x="4953000" y="5715000"/>
              <a:ext cx="350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cxnSp>
          <p:nvCxnSpPr>
            <p:cNvPr id="58" name="AutoShape 45"/>
            <p:cNvCxnSpPr>
              <a:cxnSpLocks noChangeShapeType="1"/>
              <a:stCxn id="52" idx="3"/>
              <a:endCxn id="49" idx="5"/>
            </p:cNvCxnSpPr>
            <p:nvPr/>
          </p:nvCxnSpPr>
          <p:spPr bwMode="auto">
            <a:xfrm rot="16200000" flipV="1">
              <a:off x="6081713" y="4613275"/>
              <a:ext cx="28575" cy="1508125"/>
            </a:xfrm>
            <a:prstGeom prst="curvedConnector3">
              <a:avLst>
                <a:gd name="adj1" fmla="val -116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59" name="TextBox 58"/>
          <p:cNvSpPr txBox="1"/>
          <p:nvPr/>
        </p:nvSpPr>
        <p:spPr>
          <a:xfrm>
            <a:off x="7924800" y="2514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Ends with  01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4672" y="1066800"/>
            <a:ext cx="7680960" cy="3505200"/>
            <a:chOff x="804672" y="1066800"/>
            <a:chExt cx="7680960" cy="3505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l="32796" t="25000" r="25037" b="48959"/>
            <a:stretch>
              <a:fillRect/>
            </a:stretch>
          </p:blipFill>
          <p:spPr bwMode="auto">
            <a:xfrm>
              <a:off x="804672" y="1905000"/>
              <a:ext cx="768096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 b="83588"/>
            <a:stretch>
              <a:fillRect/>
            </a:stretch>
          </p:blipFill>
          <p:spPr bwMode="auto">
            <a:xfrm>
              <a:off x="1524000" y="1066800"/>
              <a:ext cx="590111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5958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5901111" cy="325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Minimization of Finite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we construct an automaton with minimum number of states equivalent to a given automaton M.</a:t>
            </a:r>
          </a:p>
          <a:p>
            <a:pPr algn="just"/>
            <a:r>
              <a:rPr lang="en-US" dirty="0" smtClean="0"/>
              <a:t>As our interest lies only in strings accepted by M, what really matters is whether a state is a final state or not.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So we define some relations in Q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  q</a:t>
            </a:r>
            <a:r>
              <a:rPr lang="en-US" baseline="-25000" dirty="0" smtClean="0"/>
              <a:t>2</a:t>
            </a:r>
            <a:r>
              <a:rPr lang="en-US" dirty="0" smtClean="0"/>
              <a:t> (equivalent) </a:t>
            </a:r>
            <a:r>
              <a:rPr lang="en-US" dirty="0" smtClean="0">
                <a:sym typeface="Wingdings" pitchFamily="2" charset="2"/>
              </a:rPr>
              <a:t> both </a:t>
            </a:r>
            <a:r>
              <a:rPr lang="en-US" dirty="0" smtClean="0"/>
              <a:t>δ(q</a:t>
            </a:r>
            <a:r>
              <a:rPr lang="en-US" baseline="-25000" dirty="0" smtClean="0"/>
              <a:t>1</a:t>
            </a:r>
            <a:r>
              <a:rPr lang="en-US" dirty="0" smtClean="0"/>
              <a:t>, x) and δ(q</a:t>
            </a:r>
            <a:r>
              <a:rPr lang="en-US" baseline="-25000" dirty="0" smtClean="0"/>
              <a:t>2</a:t>
            </a:r>
            <a:r>
              <a:rPr lang="en-US" dirty="0" smtClean="0"/>
              <a:t>, x) are final states or both of them are non final states for all x Є Σ*. </a:t>
            </a:r>
          </a:p>
          <a:p>
            <a:pPr lvl="1"/>
            <a:r>
              <a:rPr lang="en-US" dirty="0" smtClean="0"/>
              <a:t>K-equivalent (k≥0)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both δ(q</a:t>
            </a:r>
            <a:r>
              <a:rPr lang="en-US" baseline="-25000" dirty="0" smtClean="0"/>
              <a:t>1</a:t>
            </a:r>
            <a:r>
              <a:rPr lang="en-US" dirty="0" smtClean="0"/>
              <a:t>, x) and δ(q</a:t>
            </a:r>
            <a:r>
              <a:rPr lang="en-US" baseline="-25000" dirty="0" smtClean="0"/>
              <a:t>2</a:t>
            </a:r>
            <a:r>
              <a:rPr lang="en-US" dirty="0" smtClean="0"/>
              <a:t>, x) are final states or both non final states for all strings x of length k or less.</a:t>
            </a:r>
          </a:p>
          <a:p>
            <a:pPr algn="just"/>
            <a:r>
              <a:rPr lang="en-US" b="1" u="sng" dirty="0" smtClean="0"/>
              <a:t>Note:</a:t>
            </a:r>
            <a:r>
              <a:rPr lang="en-US" dirty="0" smtClean="0"/>
              <a:t> In particular any two final states are 0-equivalent and any two non final states are also 0-equivalent.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706" y="1800664"/>
            <a:ext cx="207818" cy="38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with </a:t>
            </a:r>
            <a:r>
              <a:rPr lang="el-GR" dirty="0" smtClean="0"/>
              <a:t>ε</a:t>
            </a:r>
            <a:r>
              <a:rPr lang="en-US" dirty="0" smtClean="0"/>
              <a:t>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From each </a:t>
            </a:r>
            <a:r>
              <a:rPr lang="en-US" dirty="0"/>
              <a:t>state and a given input symbol the automaton may jump into several possible next </a:t>
            </a:r>
            <a:r>
              <a:rPr lang="en-US" dirty="0" smtClean="0"/>
              <a:t>states.</a:t>
            </a:r>
          </a:p>
          <a:p>
            <a:pPr algn="just"/>
            <a:r>
              <a:rPr lang="en-US" dirty="0"/>
              <a:t>recognize only regular </a:t>
            </a:r>
            <a:r>
              <a:rPr lang="en-US" dirty="0" smtClean="0"/>
              <a:t>languages</a:t>
            </a:r>
          </a:p>
          <a:p>
            <a:pPr algn="just"/>
            <a:r>
              <a:rPr lang="en-US" dirty="0" smtClean="0"/>
              <a:t>an </a:t>
            </a:r>
            <a:r>
              <a:rPr lang="en-US" dirty="0"/>
              <a:t>extension </a:t>
            </a:r>
            <a:r>
              <a:rPr lang="en-US" dirty="0" smtClean="0"/>
              <a:t>of NFA</a:t>
            </a:r>
          </a:p>
          <a:p>
            <a:pPr lvl="1" algn="just"/>
            <a:r>
              <a:rPr lang="en-US" dirty="0"/>
              <a:t>without consuming or reading any input </a:t>
            </a:r>
            <a:r>
              <a:rPr lang="en-US" dirty="0" smtClean="0"/>
              <a:t>symbols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0C40-56B5-42CB-B1F9-C87D56D8B1D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4570" name="Picture 234"/>
          <p:cNvPicPr>
            <a:picLocks noChangeAspect="1" noChangeArrowheads="1"/>
          </p:cNvPicPr>
          <p:nvPr/>
        </p:nvPicPr>
        <p:blipFill>
          <a:blip r:embed="rId2"/>
          <a:srcRect l="24817" t="23958" r="24817" b="12500"/>
          <a:stretch>
            <a:fillRect/>
          </a:stretch>
        </p:blipFill>
        <p:spPr bwMode="auto">
          <a:xfrm>
            <a:off x="533400" y="376569"/>
            <a:ext cx="7924800" cy="562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24597" t="37160" r="36164" b="31250"/>
          <a:stretch>
            <a:fillRect/>
          </a:stretch>
        </p:blipFill>
        <p:spPr bwMode="auto">
          <a:xfrm>
            <a:off x="762000" y="1219200"/>
            <a:ext cx="75757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25493" t="10270" r="25218" b="37130"/>
          <a:stretch>
            <a:fillRect/>
          </a:stretch>
        </p:blipFill>
        <p:spPr bwMode="auto">
          <a:xfrm>
            <a:off x="228600" y="3810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1000" y="304800"/>
            <a:ext cx="8305800" cy="5791200"/>
            <a:chOff x="304800" y="228600"/>
            <a:chExt cx="8305800" cy="579120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/>
            <a:srcRect l="24597" t="62870" r="23865" b="9375"/>
            <a:stretch>
              <a:fillRect/>
            </a:stretch>
          </p:blipFill>
          <p:spPr bwMode="auto">
            <a:xfrm>
              <a:off x="304800" y="228600"/>
              <a:ext cx="830504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3"/>
            <a:srcRect l="25769" t="34375" r="25622" b="36458"/>
            <a:stretch>
              <a:fillRect/>
            </a:stretch>
          </p:blipFill>
          <p:spPr bwMode="auto">
            <a:xfrm>
              <a:off x="304800" y="2971800"/>
              <a:ext cx="83058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403" t="41667" r="25403" b="22917"/>
          <a:stretch>
            <a:fillRect/>
          </a:stretch>
        </p:blipFill>
        <p:spPr bwMode="auto">
          <a:xfrm>
            <a:off x="381000" y="6096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TESTING THE EQUIVALENCE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smtClean="0"/>
              <a:t>When two distinct states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can be replaced by a single state that behaves like p and q, we say that states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</a:t>
            </a:r>
            <a:r>
              <a:rPr lang="en-US" i="1" dirty="0" smtClean="0"/>
              <a:t>equivalent</a:t>
            </a:r>
            <a:r>
              <a:rPr lang="en-US" dirty="0" smtClean="0"/>
              <a:t> if:</a:t>
            </a:r>
            <a:endParaRPr lang="en-US" sz="2800" dirty="0" smtClean="0"/>
          </a:p>
          <a:p>
            <a:pPr lvl="1" algn="just"/>
            <a:r>
              <a:rPr lang="en-US" dirty="0" smtClean="0"/>
              <a:t>For all input strings w, δ</a:t>
            </a:r>
            <a:r>
              <a:rPr lang="en-US" baseline="30000" dirty="0" smtClean="0"/>
              <a:t>^</a:t>
            </a:r>
            <a:r>
              <a:rPr lang="en-US" dirty="0" smtClean="0"/>
              <a:t>(p, w) is an accepting state if and only if δ</a:t>
            </a:r>
            <a:r>
              <a:rPr lang="en-US" baseline="30000" dirty="0" smtClean="0"/>
              <a:t>^</a:t>
            </a:r>
            <a:r>
              <a:rPr lang="en-US" dirty="0" smtClean="0"/>
              <a:t>(q, w) is an accepting state.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99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For example consider the DFA given below with equivalent states: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90" name="Picture 89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6953594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DISTINGUISHABILITY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Distinguishable </a:t>
            </a:r>
          </a:p>
          <a:p>
            <a:pPr lvl="1" algn="just"/>
            <a:r>
              <a:rPr lang="en-US" i="1" dirty="0" smtClean="0"/>
              <a:t>p</a:t>
            </a:r>
            <a:r>
              <a:rPr lang="en-US" dirty="0" smtClean="0"/>
              <a:t> is accepting state and </a:t>
            </a:r>
            <a:r>
              <a:rPr lang="en-US" i="1" dirty="0" smtClean="0"/>
              <a:t>q</a:t>
            </a:r>
            <a:r>
              <a:rPr lang="en-US" dirty="0" smtClean="0"/>
              <a:t> is nonaccepting state, then the pair {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dirty="0" smtClean="0"/>
              <a:t>} is distinguishable.</a:t>
            </a:r>
          </a:p>
          <a:p>
            <a:pPr lvl="0" algn="just"/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be states </a:t>
            </a:r>
          </a:p>
          <a:p>
            <a:pPr lvl="1" algn="just"/>
            <a:r>
              <a:rPr lang="en-US" dirty="0" smtClean="0"/>
              <a:t>for some input symbol </a:t>
            </a:r>
            <a:r>
              <a:rPr lang="en-US" i="1" dirty="0" smtClean="0"/>
              <a:t>a</a:t>
            </a:r>
            <a:r>
              <a:rPr lang="en-US" dirty="0" smtClean="0"/>
              <a:t>, r = δ(p, </a:t>
            </a:r>
            <a:r>
              <a:rPr lang="en-US" i="1" dirty="0" smtClean="0"/>
              <a:t>a</a:t>
            </a:r>
            <a:r>
              <a:rPr lang="en-US" dirty="0" smtClean="0"/>
              <a:t>) and s = δ(q, </a:t>
            </a:r>
            <a:r>
              <a:rPr lang="en-US" i="1" dirty="0" smtClean="0"/>
              <a:t>a</a:t>
            </a:r>
            <a:r>
              <a:rPr lang="en-US" dirty="0" smtClean="0"/>
              <a:t>) are a pair of states know to be distinguishable. </a:t>
            </a:r>
          </a:p>
          <a:p>
            <a:pPr lvl="1" algn="just"/>
            <a:r>
              <a:rPr lang="en-US" dirty="0" smtClean="0"/>
              <a:t>Then {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dirty="0" smtClean="0"/>
              <a:t>} is a pair of distinguishable states.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1828800"/>
          <a:ext cx="5562600" cy="3505201"/>
        </p:xfrm>
        <a:graphic>
          <a:graphicData uri="http://schemas.openxmlformats.org/drawingml/2006/table">
            <a:tbl>
              <a:tblPr/>
              <a:tblGrid>
                <a:gridCol w="695325"/>
                <a:gridCol w="695325"/>
                <a:gridCol w="695325"/>
                <a:gridCol w="695325"/>
                <a:gridCol w="695325"/>
                <a:gridCol w="695325"/>
                <a:gridCol w="695325"/>
                <a:gridCol w="695325"/>
              </a:tblGrid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7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533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 example since {E, G} is distinguishable and states B and E go to E and G on input 1 we find that {B, E} is also distinguishable.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1828800"/>
            <a:ext cx="3212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Initially the entire table is blank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FINITE AUTOMATA WITH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smtClean="0"/>
              <a:t>The finite automata which we considered earlier have binary output i.e. they accept the string or do not accept the string.</a:t>
            </a:r>
          </a:p>
          <a:p>
            <a:pPr lvl="1" algn="just"/>
            <a:r>
              <a:rPr lang="en-US" dirty="0" smtClean="0"/>
              <a:t>decided on the basis of reachability of the final state by the initial state. </a:t>
            </a:r>
          </a:p>
          <a:p>
            <a:pPr lvl="0" algn="just"/>
            <a:r>
              <a:rPr lang="en-US" dirty="0" smtClean="0"/>
              <a:t>Now we remove this restriction and consider the model where the outputs can be chosen from some other alphabet.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systems </a:t>
            </a:r>
            <a:r>
              <a:rPr lang="en-US" dirty="0"/>
              <a:t>whose current states are not precisely </a:t>
            </a:r>
            <a:r>
              <a:rPr lang="en-US" dirty="0" smtClean="0"/>
              <a:t>known.</a:t>
            </a:r>
          </a:p>
          <a:p>
            <a:pPr algn="just"/>
            <a:r>
              <a:rPr lang="en-US" dirty="0" smtClean="0"/>
              <a:t>NFA-</a:t>
            </a:r>
            <a:r>
              <a:rPr lang="el-GR" dirty="0" smtClean="0"/>
              <a:t>ε</a:t>
            </a:r>
            <a:r>
              <a:rPr lang="en-US" dirty="0" smtClean="0"/>
              <a:t>’s are defined</a:t>
            </a:r>
          </a:p>
          <a:p>
            <a:pPr lvl="1" algn="just"/>
            <a:r>
              <a:rPr lang="en-US" dirty="0" smtClean="0"/>
              <a:t>certain </a:t>
            </a:r>
            <a:r>
              <a:rPr lang="en-US" dirty="0"/>
              <a:t>properties can be more easily proved on them as compared to </a:t>
            </a:r>
            <a:r>
              <a:rPr lang="en-US" dirty="0" smtClean="0"/>
              <a:t>NFA</a:t>
            </a:r>
          </a:p>
          <a:p>
            <a:pPr lvl="0" algn="just"/>
            <a:r>
              <a:rPr lang="en-US" dirty="0"/>
              <a:t>To build an NFA that recognizes a set of keywords, the strategy can be simplified further if we allow the ε-transitions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of the output function Z{t} is </a:t>
            </a:r>
          </a:p>
          <a:p>
            <a:pPr lvl="1" algn="just"/>
            <a:r>
              <a:rPr lang="en-US" dirty="0" smtClean="0"/>
              <a:t>In the most general case it is a function of the present state q(t) and the present input x(t)</a:t>
            </a:r>
          </a:p>
          <a:p>
            <a:pPr lvl="1" algn="ctr">
              <a:buNone/>
            </a:pPr>
            <a:r>
              <a:rPr lang="en-US" b="1" i="1" dirty="0" smtClean="0"/>
              <a:t>Z(t) = λ(q(t), x(t)) (Mealy Machine)</a:t>
            </a:r>
          </a:p>
          <a:p>
            <a:pPr lvl="1"/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output function </a:t>
            </a:r>
          </a:p>
          <a:p>
            <a:pPr lvl="1"/>
            <a:r>
              <a:rPr lang="en-US" dirty="0" smtClean="0"/>
              <a:t>If Z(t) depends only on the present state </a:t>
            </a:r>
          </a:p>
          <a:p>
            <a:pPr lvl="1" algn="ctr">
              <a:buNone/>
            </a:pPr>
            <a:r>
              <a:rPr lang="en-US" b="1" i="1" dirty="0" smtClean="0"/>
              <a:t>Z(t) = λ(q(t)) (Moore Machine)</a:t>
            </a:r>
            <a:endParaRPr lang="en-US" dirty="0" smtClean="0"/>
          </a:p>
          <a:p>
            <a:pPr lvl="1"/>
            <a:r>
              <a:rPr lang="en-US" dirty="0" smtClean="0"/>
              <a:t>Moore </a:t>
            </a:r>
            <a:r>
              <a:rPr lang="en-US" dirty="0" smtClean="0">
                <a:sym typeface="Wingdings" pitchFamily="2" charset="2"/>
              </a:rPr>
              <a:t> convenient in automata theory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FINITE AUTOMATA WITH OUTPUTS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Moore Machine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tuple (Q, Σ, Δ, λ, δ, q</a:t>
            </a:r>
            <a:r>
              <a:rPr lang="en-US" baseline="-25000" dirty="0" smtClean="0"/>
              <a:t>0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Q is a finite set of states</a:t>
            </a:r>
            <a:endParaRPr lang="en-US" sz="2400" dirty="0" smtClean="0"/>
          </a:p>
          <a:p>
            <a:pPr lvl="1"/>
            <a:r>
              <a:rPr lang="en-US" dirty="0" smtClean="0"/>
              <a:t>Σ is the input alphabet</a:t>
            </a:r>
            <a:endParaRPr lang="en-US" sz="2400" dirty="0" smtClean="0"/>
          </a:p>
          <a:p>
            <a:pPr lvl="1"/>
            <a:r>
              <a:rPr lang="en-US" dirty="0" smtClean="0"/>
              <a:t>Δ is the output alphabet</a:t>
            </a:r>
            <a:endParaRPr lang="en-US" sz="2400" dirty="0" smtClean="0"/>
          </a:p>
          <a:p>
            <a:pPr lvl="1"/>
            <a:r>
              <a:rPr lang="en-US" dirty="0" smtClean="0"/>
              <a:t>δ is the transition function Σ x Q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Q.</a:t>
            </a:r>
            <a:endParaRPr lang="en-US" sz="2400" dirty="0" smtClean="0"/>
          </a:p>
          <a:p>
            <a:pPr lvl="1"/>
            <a:r>
              <a:rPr lang="en-US" dirty="0" smtClean="0"/>
              <a:t>λ is the output function mapping </a:t>
            </a:r>
            <a:r>
              <a:rPr lang="en-US" dirty="0" smtClean="0">
                <a:solidFill>
                  <a:srgbClr val="7030A0"/>
                </a:solidFill>
              </a:rPr>
              <a:t>Q </a:t>
            </a:r>
            <a:r>
              <a:rPr lang="en-US" dirty="0" smtClean="0">
                <a:solidFill>
                  <a:srgbClr val="7030A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7030A0"/>
                </a:solidFill>
              </a:rPr>
              <a:t> Δ </a:t>
            </a:r>
            <a:r>
              <a:rPr lang="en-US" dirty="0" smtClean="0"/>
              <a:t>and </a:t>
            </a:r>
            <a:endParaRPr lang="en-US" sz="2400" dirty="0" smtClean="0"/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is the initial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447800"/>
          <a:ext cx="6934200" cy="3276600"/>
        </p:xfrm>
        <a:graphic>
          <a:graphicData uri="http://schemas.openxmlformats.org/drawingml/2006/table">
            <a:tbl>
              <a:tblPr/>
              <a:tblGrid>
                <a:gridCol w="1733550"/>
                <a:gridCol w="1733550"/>
                <a:gridCol w="1733550"/>
                <a:gridCol w="1733550"/>
              </a:tblGrid>
              <a:tr h="5461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Present State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Next state δ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a = 0</a:t>
                      </a:r>
                      <a:endParaRPr lang="en-US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a = 1</a:t>
                      </a:r>
                      <a:endParaRPr lang="en-US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="0" baseline="-250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="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="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0" baseline="-25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Mealy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six tuple (Q, Σ, Δ, λ, δ, q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all the symbols except λ have the same meaning </a:t>
            </a:r>
          </a:p>
          <a:p>
            <a:pPr lvl="0" algn="just"/>
            <a:r>
              <a:rPr lang="en-US" dirty="0" smtClean="0"/>
              <a:t>λ is the output function mapping </a:t>
            </a:r>
            <a:r>
              <a:rPr lang="en-US" dirty="0" smtClean="0">
                <a:solidFill>
                  <a:srgbClr val="7030A0"/>
                </a:solidFill>
              </a:rPr>
              <a:t>Σ x Q </a:t>
            </a:r>
            <a:r>
              <a:rPr lang="en-US" dirty="0" smtClean="0">
                <a:solidFill>
                  <a:srgbClr val="7030A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7030A0"/>
                </a:solidFill>
              </a:rPr>
              <a:t> Δ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752598"/>
          <a:ext cx="7239000" cy="3276602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46808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Present State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Next States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a = 0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a = 1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to Moore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83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Consider the machine described by the transition table given below: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2667000"/>
          <a:ext cx="7315200" cy="2895599"/>
        </p:xfrm>
        <a:graphic>
          <a:graphicData uri="http://schemas.openxmlformats.org/drawingml/2006/table">
            <a:tbl>
              <a:tblPr/>
              <a:tblGrid>
                <a:gridCol w="1463040"/>
                <a:gridCol w="1463040"/>
                <a:gridCol w="1463040"/>
                <a:gridCol w="1463040"/>
                <a:gridCol w="1463040"/>
              </a:tblGrid>
              <a:tr h="41365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Present State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Next State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input a = 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input a = 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="1" i="1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Solution</a:t>
            </a:r>
          </a:p>
          <a:p>
            <a:pPr lvl="0" algn="just"/>
            <a:r>
              <a:rPr lang="en-US" sz="2700" dirty="0" smtClean="0"/>
              <a:t>At the first stage develop the procedure so that both the machines accept exactly the same set of input sequences.</a:t>
            </a:r>
          </a:p>
          <a:p>
            <a:pPr lvl="0" algn="just"/>
            <a:r>
              <a:rPr lang="en-US" sz="2700" dirty="0" smtClean="0"/>
              <a:t>We look into next state column for any state (say q</a:t>
            </a:r>
            <a:r>
              <a:rPr lang="en-US" sz="2700" baseline="-25000" dirty="0" smtClean="0"/>
              <a:t>i</a:t>
            </a:r>
            <a:r>
              <a:rPr lang="en-US" sz="2700" dirty="0" smtClean="0"/>
              <a:t>) and determine the number of different outputs associated with q</a:t>
            </a:r>
            <a:r>
              <a:rPr lang="en-US" sz="2700" baseline="-25000" dirty="0" smtClean="0"/>
              <a:t>i</a:t>
            </a:r>
            <a:r>
              <a:rPr lang="en-US" sz="2700" dirty="0" smtClean="0"/>
              <a:t> in that column.</a:t>
            </a:r>
          </a:p>
          <a:p>
            <a:pPr lvl="0" algn="just"/>
            <a:r>
              <a:rPr lang="en-US" sz="2700" dirty="0" smtClean="0"/>
              <a:t>Now we split into several different states, the number of such states being equal to the number of different outputs associated with q</a:t>
            </a:r>
            <a:r>
              <a:rPr lang="en-US" sz="2700" baseline="-25000" dirty="0" smtClean="0"/>
              <a:t>i</a:t>
            </a:r>
            <a:r>
              <a:rPr lang="en-US" sz="2700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Mealy to Moore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700" dirty="0" smtClean="0"/>
              <a:t>For example in this problem </a:t>
            </a:r>
            <a:r>
              <a:rPr lang="en-US" sz="2700" b="1" i="1" dirty="0" smtClean="0"/>
              <a:t>q</a:t>
            </a:r>
            <a:r>
              <a:rPr lang="en-US" sz="2700" b="1" i="1" baseline="-25000" dirty="0" smtClean="0"/>
              <a:t>1</a:t>
            </a:r>
            <a:r>
              <a:rPr lang="en-US" sz="2700" dirty="0" smtClean="0"/>
              <a:t> is associated with one output </a:t>
            </a:r>
            <a:r>
              <a:rPr lang="en-US" sz="2700" b="1" i="1" dirty="0" smtClean="0"/>
              <a:t>1</a:t>
            </a:r>
            <a:r>
              <a:rPr lang="en-US" sz="2700" dirty="0" smtClean="0"/>
              <a:t> and q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 is associated with two outputs 0 and 1. </a:t>
            </a:r>
          </a:p>
          <a:p>
            <a:pPr lvl="0" algn="just"/>
            <a:r>
              <a:rPr lang="en-US" sz="2700" dirty="0" smtClean="0"/>
              <a:t>Similarly q</a:t>
            </a:r>
            <a:r>
              <a:rPr lang="en-US" sz="2700" baseline="-25000" dirty="0" smtClean="0"/>
              <a:t>3</a:t>
            </a:r>
            <a:r>
              <a:rPr lang="en-US" sz="2700" dirty="0" smtClean="0"/>
              <a:t> and q</a:t>
            </a:r>
            <a:r>
              <a:rPr lang="en-US" sz="2700" baseline="-25000" dirty="0" smtClean="0"/>
              <a:t>4</a:t>
            </a:r>
            <a:r>
              <a:rPr lang="en-US" sz="2700" dirty="0" smtClean="0"/>
              <a:t> are associated with the outputs 1 and 0, 1.</a:t>
            </a:r>
          </a:p>
          <a:p>
            <a:pPr lvl="0" algn="just"/>
            <a:r>
              <a:rPr lang="en-US" sz="2700" dirty="0" smtClean="0"/>
              <a:t>Now we split q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 into q</a:t>
            </a:r>
            <a:r>
              <a:rPr lang="en-US" sz="2700" baseline="-25000" dirty="0" smtClean="0"/>
              <a:t>20</a:t>
            </a:r>
            <a:r>
              <a:rPr lang="en-US" sz="2700" dirty="0" smtClean="0"/>
              <a:t> and q</a:t>
            </a:r>
            <a:r>
              <a:rPr lang="en-US" sz="2700" baseline="-25000" dirty="0" smtClean="0"/>
              <a:t>21</a:t>
            </a:r>
            <a:r>
              <a:rPr lang="en-US" sz="2700" dirty="0" smtClean="0"/>
              <a:t>. </a:t>
            </a:r>
          </a:p>
          <a:p>
            <a:pPr lvl="0" algn="just"/>
            <a:r>
              <a:rPr lang="en-US" sz="2700" dirty="0" smtClean="0"/>
              <a:t>Similarly q</a:t>
            </a:r>
            <a:r>
              <a:rPr lang="en-US" sz="2700" baseline="-25000" dirty="0" smtClean="0"/>
              <a:t>4</a:t>
            </a:r>
            <a:r>
              <a:rPr lang="en-US" sz="2700" dirty="0" smtClean="0"/>
              <a:t> is split into q</a:t>
            </a:r>
            <a:r>
              <a:rPr lang="en-US" sz="2700" baseline="-25000" dirty="0" smtClean="0"/>
              <a:t>40</a:t>
            </a:r>
            <a:r>
              <a:rPr lang="en-US" sz="2700" dirty="0" smtClean="0"/>
              <a:t> and q</a:t>
            </a:r>
            <a:r>
              <a:rPr lang="en-US" sz="2700" baseline="-25000" dirty="0" smtClean="0"/>
              <a:t>41.</a:t>
            </a:r>
            <a:r>
              <a:rPr lang="en-US" sz="2700" dirty="0" smtClean="0"/>
              <a:t> </a:t>
            </a:r>
          </a:p>
          <a:p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Mealy to Moore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Now the given table is reconstructed for the new states as given below: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Mealy to Moore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2667000"/>
          <a:ext cx="7391400" cy="3154680"/>
        </p:xfrm>
        <a:graphic>
          <a:graphicData uri="http://schemas.openxmlformats.org/drawingml/2006/table">
            <a:tbl>
              <a:tblPr/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25400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Present State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Next State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input a = 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input a = 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to Moore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The pair of states and outputs in the next state column can be rearranged as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2895600"/>
          <a:ext cx="6629400" cy="3124200"/>
        </p:xfrm>
        <a:graphic>
          <a:graphicData uri="http://schemas.openxmlformats.org/drawingml/2006/table">
            <a:tbl>
              <a:tblPr/>
              <a:tblGrid>
                <a:gridCol w="1657350"/>
                <a:gridCol w="1657350"/>
                <a:gridCol w="1657350"/>
                <a:gridCol w="1657350"/>
              </a:tblGrid>
              <a:tr h="3905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Present State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Next State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a = 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a = 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 dirty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For Example consider the diagram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202" name="Picture 20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" y="3181088"/>
            <a:ext cx="8823960" cy="2610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to Moore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US" dirty="0" smtClean="0"/>
              <a:t>Here we observe that the initial sate q</a:t>
            </a:r>
            <a:r>
              <a:rPr lang="en-US" baseline="-25000" dirty="0" smtClean="0"/>
              <a:t>1</a:t>
            </a:r>
            <a:r>
              <a:rPr lang="en-US" dirty="0" smtClean="0"/>
              <a:t> is associated with output 1.</a:t>
            </a:r>
          </a:p>
          <a:p>
            <a:pPr lvl="0" algn="just"/>
            <a:r>
              <a:rPr lang="en-US" dirty="0" smtClean="0"/>
              <a:t>This means that with input ε we get an output of 1, if the machine starts at state q1. </a:t>
            </a:r>
          </a:p>
          <a:p>
            <a:pPr lvl="1" algn="just"/>
            <a:r>
              <a:rPr lang="en-US" dirty="0" smtClean="0"/>
              <a:t>Moore accepts 0-length sequence but not Mealy</a:t>
            </a:r>
          </a:p>
          <a:p>
            <a:pPr algn="just"/>
            <a:r>
              <a:rPr lang="en-US" dirty="0" smtClean="0"/>
              <a:t>To overcome this </a:t>
            </a:r>
          </a:p>
          <a:p>
            <a:pPr lvl="1" algn="just"/>
            <a:r>
              <a:rPr lang="en-US" dirty="0" smtClean="0"/>
              <a:t>we must neglect the response of a Moore machine to input </a:t>
            </a:r>
            <a:r>
              <a:rPr lang="el-GR" dirty="0" smtClean="0"/>
              <a:t>ε</a:t>
            </a:r>
            <a:r>
              <a:rPr lang="en-US" dirty="0" smtClean="0"/>
              <a:t>					</a:t>
            </a:r>
          </a:p>
          <a:p>
            <a:pPr lvl="1" algn="just">
              <a:buNone/>
            </a:pPr>
            <a:r>
              <a:rPr lang="en-US" dirty="0" smtClean="0"/>
              <a:t>	</a:t>
            </a:r>
            <a:r>
              <a:rPr lang="en-US" dirty="0" smtClean="0"/>
              <a:t>				</a:t>
            </a:r>
            <a:r>
              <a:rPr lang="en-US" dirty="0" smtClean="0"/>
              <a:t>(or)		</a:t>
            </a:r>
            <a:endParaRPr lang="en-US" dirty="0" smtClean="0"/>
          </a:p>
          <a:p>
            <a:pPr lvl="1" algn="just"/>
            <a:r>
              <a:rPr lang="en-US" dirty="0" smtClean="0"/>
              <a:t>we must add a new starting state q</a:t>
            </a:r>
            <a:r>
              <a:rPr lang="en-US" baseline="-25000" dirty="0" smtClean="0"/>
              <a:t>0.</a:t>
            </a:r>
            <a:r>
              <a:rPr lang="en-US" dirty="0" smtClean="0"/>
              <a:t>(state transitions are identical with those of q</a:t>
            </a:r>
            <a:r>
              <a:rPr lang="en-US" baseline="-25000" dirty="0" smtClean="0"/>
              <a:t>1</a:t>
            </a:r>
            <a:r>
              <a:rPr lang="en-US" dirty="0" smtClean="0"/>
              <a:t> whose o/p is 0)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to Moore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2286000"/>
          <a:ext cx="6934200" cy="3200400"/>
        </p:xfrm>
        <a:graphic>
          <a:graphicData uri="http://schemas.openxmlformats.org/drawingml/2006/table">
            <a:tbl>
              <a:tblPr/>
              <a:tblGrid>
                <a:gridCol w="1733550"/>
                <a:gridCol w="1733550"/>
                <a:gridCol w="1733550"/>
                <a:gridCol w="1733550"/>
              </a:tblGrid>
              <a:tr h="3556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Present State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Next State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a = 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a = 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to Mealy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Consider the Moore machine described by the transition table given the table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2819400"/>
          <a:ext cx="6096000" cy="31242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5207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Present State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Next state δ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a = 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a = 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to Mealy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Must follow the reverse procedure of converting Mealy machine into Moore machine.</a:t>
            </a:r>
          </a:p>
          <a:p>
            <a:pPr lvl="0" algn="just"/>
            <a:r>
              <a:rPr lang="en-US" dirty="0" smtClean="0"/>
              <a:t>In Moore machine</a:t>
            </a:r>
          </a:p>
          <a:p>
            <a:pPr lvl="1" algn="just"/>
            <a:r>
              <a:rPr lang="en-US" dirty="0" smtClean="0"/>
              <a:t>For every input symbol we form the pair consisting of the next state and the corresponding output and reconstruct the table for mealy machine.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to Mealy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 smtClean="0"/>
              <a:t>For example the states q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and q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in the next state column should be associated with outputs 0 and 1 respectively.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3047998"/>
          <a:ext cx="7010400" cy="2895599"/>
        </p:xfrm>
        <a:graphic>
          <a:graphicData uri="http://schemas.openxmlformats.org/drawingml/2006/table">
            <a:tbl>
              <a:tblPr/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41365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Present State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Next State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input a = 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input a = 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construct </a:t>
            </a:r>
            <a:r>
              <a:rPr lang="en-US" dirty="0"/>
              <a:t>a complete sequence of states for each </a:t>
            </a:r>
            <a:r>
              <a:rPr lang="en-US" dirty="0" smtClean="0"/>
              <a:t>keyword</a:t>
            </a:r>
          </a:p>
          <a:p>
            <a:pPr algn="just"/>
            <a:r>
              <a:rPr lang="en-US" dirty="0"/>
              <a:t>add a new start </a:t>
            </a:r>
            <a:r>
              <a:rPr lang="en-US" dirty="0" smtClean="0"/>
              <a:t>state with </a:t>
            </a:r>
            <a:r>
              <a:rPr lang="el-GR" dirty="0" smtClean="0"/>
              <a:t>ε</a:t>
            </a:r>
            <a:r>
              <a:rPr lang="en-US" dirty="0" smtClean="0"/>
              <a:t> transition to the start states</a:t>
            </a:r>
          </a:p>
          <a:p>
            <a:pPr algn="just"/>
            <a:r>
              <a:rPr lang="en-US" dirty="0"/>
              <a:t>Formally we represent an ε-NFA A by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A </a:t>
            </a:r>
            <a:r>
              <a:rPr lang="en-US" dirty="0"/>
              <a:t>= (Q, Σ, </a:t>
            </a:r>
            <a:r>
              <a:rPr lang="el-GR" dirty="0" smtClean="0"/>
              <a:t>Δ</a:t>
            </a:r>
            <a:r>
              <a:rPr lang="en-US" dirty="0" smtClean="0"/>
              <a:t>, </a:t>
            </a:r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/>
              <a:t>,F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where (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en-US" dirty="0"/>
              <a:t>: Q × (Σ ∪{ε}) → P(Q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Consider the following diagram: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600200" y="2667000"/>
            <a:ext cx="5410200" cy="2883932"/>
            <a:chOff x="1600200" y="2667000"/>
            <a:chExt cx="5410200" cy="2883932"/>
          </a:xfrm>
        </p:grpSpPr>
        <p:pic>
          <p:nvPicPr>
            <p:cNvPr id="6" name="Picture 5"/>
            <p:cNvPicPr/>
            <p:nvPr/>
          </p:nvPicPr>
          <p:blipFill>
            <a:blip r:embed="rId2"/>
            <a:srcRect l="30105" t="36683" r="28484" b="35176"/>
            <a:stretch>
              <a:fillRect/>
            </a:stretch>
          </p:blipFill>
          <p:spPr bwMode="auto">
            <a:xfrm>
              <a:off x="1600200" y="2667000"/>
              <a:ext cx="5410200" cy="243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14600" y="51816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Fig: </a:t>
              </a:r>
              <a:r>
                <a:rPr lang="el-GR" dirty="0" smtClean="0"/>
                <a:t>ε</a:t>
              </a:r>
              <a:r>
                <a:rPr lang="en-US" dirty="0" smtClean="0"/>
                <a:t>-NFA accepting decimal numbers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76399" y="1828800"/>
          <a:ext cx="5410202" cy="3276595"/>
        </p:xfrm>
        <a:graphic>
          <a:graphicData uri="http://schemas.openxmlformats.org/drawingml/2006/table">
            <a:tbl>
              <a:tblPr/>
              <a:tblGrid>
                <a:gridCol w="964991"/>
                <a:gridCol w="964991"/>
                <a:gridCol w="964991"/>
                <a:gridCol w="964991"/>
                <a:gridCol w="1550238"/>
              </a:tblGrid>
              <a:tr h="46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Times New Roman"/>
                        </a:rPr>
                        <a:t>ε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+,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0, 1, . . . , 9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{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{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{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{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{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{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{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{ 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900" baseline="-25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latin typeface="+mn-lt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Calibri"/>
                          <a:ea typeface="Times New Roman"/>
                          <a:cs typeface="Times New Roman"/>
                        </a:rPr>
                        <a:t>φ</a:t>
                      </a: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Equivalence b/n NFA with &amp; without </a:t>
            </a:r>
            <a:r>
              <a:rPr lang="el-GR" dirty="0" smtClean="0"/>
              <a:t>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7244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It can be shown that NFA and NFA-ε are equivalent.</a:t>
            </a:r>
          </a:p>
          <a:p>
            <a:pPr algn="just"/>
            <a:r>
              <a:rPr lang="en-US" dirty="0" smtClean="0"/>
              <a:t>Let M be an NFA-</a:t>
            </a:r>
            <a:r>
              <a:rPr lang="el-GR" dirty="0" smtClean="0"/>
              <a:t>ε</a:t>
            </a:r>
            <a:r>
              <a:rPr lang="en-US" dirty="0" smtClean="0"/>
              <a:t> with binary alphabet determines if input contains an even no. of 0s or 1s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Note:</a:t>
            </a:r>
            <a:r>
              <a:rPr lang="en-US" dirty="0" smtClean="0"/>
              <a:t> 0 occurrences is an even number of occurrences.</a:t>
            </a:r>
          </a:p>
          <a:p>
            <a:pPr algn="just"/>
            <a:r>
              <a:rPr lang="en-US" dirty="0" smtClean="0">
                <a:ea typeface="Times New Roman"/>
                <a:cs typeface="Times New Roman"/>
              </a:rPr>
              <a:t>M can be viewed as the union of two DFAs.</a:t>
            </a:r>
          </a:p>
          <a:p>
            <a:pPr algn="just">
              <a:buNone/>
            </a:pPr>
            <a:r>
              <a:rPr lang="en-US" dirty="0" smtClean="0"/>
              <a:t>(1*(01*01*)*) , (0*(10*10*)*)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667000" y="1752600"/>
          <a:ext cx="3657598" cy="3505200"/>
        </p:xfrm>
        <a:graphic>
          <a:graphicData uri="http://schemas.openxmlformats.org/drawingml/2006/table">
            <a:tbl>
              <a:tblPr/>
              <a:tblGrid>
                <a:gridCol w="830093"/>
                <a:gridCol w="830093"/>
                <a:gridCol w="830093"/>
                <a:gridCol w="1167319"/>
              </a:tblGrid>
              <a:tr h="318655">
                <a:tc>
                  <a:txBody>
                    <a:bodyPr/>
                    <a:lstStyle/>
                    <a:p>
                      <a:pPr marL="0" marR="0" algn="ctr"/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latin typeface="Calibri"/>
                          <a:ea typeface="Times New Roman"/>
                        </a:rPr>
                        <a:t>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1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,S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3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2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1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1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2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3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4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4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latin typeface="Calibri"/>
                          <a:ea typeface="Times New Roman"/>
                        </a:rPr>
                        <a:t>{S</a:t>
                      </a:r>
                      <a:r>
                        <a:rPr lang="en-US" sz="1800" baseline="-25000">
                          <a:latin typeface="Calibri"/>
                          <a:ea typeface="Times New Roman"/>
                        </a:rPr>
                        <a:t>3</a:t>
                      </a:r>
                      <a:r>
                        <a:rPr lang="en-US" sz="1800">
                          <a:latin typeface="Calibri"/>
                          <a:ea typeface="Times New Roman"/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latin typeface="Calibri"/>
                          <a:ea typeface="Times New Roman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15/1/2013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2147</Words>
  <Application>Microsoft Office PowerPoint</Application>
  <PresentationFormat>On-screen Show (4:3)</PresentationFormat>
  <Paragraphs>558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UNIT-II</vt:lpstr>
      <vt:lpstr>NFA with ε Transitions</vt:lpstr>
      <vt:lpstr>Significance</vt:lpstr>
      <vt:lpstr>Slide 4</vt:lpstr>
      <vt:lpstr>Slide 5</vt:lpstr>
      <vt:lpstr>Slide 6</vt:lpstr>
      <vt:lpstr>Slide 7</vt:lpstr>
      <vt:lpstr>Equivalence b/n NFA with &amp; without ε</vt:lpstr>
      <vt:lpstr>Slide 9</vt:lpstr>
      <vt:lpstr>Slide 10</vt:lpstr>
      <vt:lpstr>Slide 11</vt:lpstr>
      <vt:lpstr>Slide 12</vt:lpstr>
      <vt:lpstr>NFA to DFA CONVERSION</vt:lpstr>
      <vt:lpstr>Slide 14</vt:lpstr>
      <vt:lpstr>Slide 15</vt:lpstr>
      <vt:lpstr>Slide 16</vt:lpstr>
      <vt:lpstr>Slide 17</vt:lpstr>
      <vt:lpstr>Minimization of Finite State Machine</vt:lpstr>
      <vt:lpstr>Slide 19</vt:lpstr>
      <vt:lpstr>Slide 20</vt:lpstr>
      <vt:lpstr>Slide 21</vt:lpstr>
      <vt:lpstr>Slide 22</vt:lpstr>
      <vt:lpstr>Slide 23</vt:lpstr>
      <vt:lpstr>Slide 24</vt:lpstr>
      <vt:lpstr>TESTING THE EQUIVALENCE OF STATES</vt:lpstr>
      <vt:lpstr>Slide 26</vt:lpstr>
      <vt:lpstr>DISTINGUISHABILITY TABLE</vt:lpstr>
      <vt:lpstr>Slide 28</vt:lpstr>
      <vt:lpstr>FINITE AUTOMATA WITH OUTPUTS</vt:lpstr>
      <vt:lpstr>FINITE AUTOMATA WITH OUTPUTS</vt:lpstr>
      <vt:lpstr>Moore Machine </vt:lpstr>
      <vt:lpstr>Slide 32</vt:lpstr>
      <vt:lpstr>Mealy Machine</vt:lpstr>
      <vt:lpstr>Slide 34</vt:lpstr>
      <vt:lpstr>Mealy to Moore</vt:lpstr>
      <vt:lpstr>Mealy to Moore</vt:lpstr>
      <vt:lpstr>Mealy to Moore</vt:lpstr>
      <vt:lpstr>Mealy to Moore</vt:lpstr>
      <vt:lpstr>Mealy to Moore</vt:lpstr>
      <vt:lpstr>Mealy to Moore</vt:lpstr>
      <vt:lpstr>Mealy to Moore</vt:lpstr>
      <vt:lpstr>Moore to Mealy</vt:lpstr>
      <vt:lpstr>Moore to Mealy</vt:lpstr>
      <vt:lpstr>Moore to Mealy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UNIT-II</dc:title>
  <dc:creator>vinayaka</dc:creator>
  <cp:lastModifiedBy>jpksystem</cp:lastModifiedBy>
  <cp:revision>137</cp:revision>
  <dcterms:created xsi:type="dcterms:W3CDTF">2012-12-30T16:01:45Z</dcterms:created>
  <dcterms:modified xsi:type="dcterms:W3CDTF">2013-01-15T17:13:12Z</dcterms:modified>
</cp:coreProperties>
</file>