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7" r:id="rId2"/>
    <p:sldId id="258" r:id="rId3"/>
    <p:sldId id="259" r:id="rId4"/>
    <p:sldId id="260" r:id="rId5"/>
    <p:sldId id="262" r:id="rId6"/>
    <p:sldId id="308" r:id="rId7"/>
    <p:sldId id="309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326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10" r:id="rId25"/>
    <p:sldId id="311" r:id="rId26"/>
    <p:sldId id="312" r:id="rId27"/>
    <p:sldId id="325" r:id="rId28"/>
    <p:sldId id="313" r:id="rId29"/>
    <p:sldId id="315" r:id="rId30"/>
    <p:sldId id="314" r:id="rId31"/>
    <p:sldId id="318" r:id="rId32"/>
    <p:sldId id="278" r:id="rId33"/>
    <p:sldId id="279" r:id="rId34"/>
    <p:sldId id="319" r:id="rId35"/>
    <p:sldId id="320" r:id="rId36"/>
    <p:sldId id="321" r:id="rId37"/>
    <p:sldId id="322" r:id="rId38"/>
    <p:sldId id="323" r:id="rId39"/>
    <p:sldId id="324" r:id="rId40"/>
    <p:sldId id="280" r:id="rId41"/>
    <p:sldId id="281" r:id="rId42"/>
    <p:sldId id="287" r:id="rId43"/>
    <p:sldId id="288" r:id="rId44"/>
    <p:sldId id="289" r:id="rId45"/>
    <p:sldId id="290" r:id="rId46"/>
    <p:sldId id="291" r:id="rId47"/>
    <p:sldId id="306" r:id="rId48"/>
    <p:sldId id="327" r:id="rId49"/>
    <p:sldId id="328" r:id="rId50"/>
    <p:sldId id="329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492BA-A90D-40D3-9493-3D63DEBD76A4}" type="datetimeFigureOut">
              <a:rPr lang="en-US" smtClean="0"/>
              <a:pPr/>
              <a:t>30/1/2013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CBCAC-C72C-4114-82F1-0455F06BA3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A056E-114D-40CD-A4B2-A6FE03852F88}" type="datetimeFigureOut">
              <a:rPr lang="en-US" smtClean="0"/>
              <a:pPr/>
              <a:t>30/1/2013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EDDBE-AF6D-4E08-A7E7-5FCDA3D02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CF925-3E90-40C6-8E75-84D42497A3F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3372-C25E-46F1-8E9E-75C668DCB324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87A7-6321-4724-9607-29EA0A98E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01C2-91BF-45CC-BB4A-EB17B5C9A3CD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87A7-6321-4724-9607-29EA0A98E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7FD0-02A5-4A3E-96E6-5ED8F4A7A4EE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87A7-6321-4724-9607-29EA0A98E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87A7-6321-4724-9607-29EA0A98E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83C9-7851-455C-8C9E-BBCAE9027C44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87A7-6321-4724-9607-29EA0A98E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F277-D0F4-4D58-BB82-81DB4B8B2F42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87A7-6321-4724-9607-29EA0A98E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B30F-BCDD-477E-95D8-64EF7394163E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87A7-6321-4724-9607-29EA0A98E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F07-332D-4C73-9552-4C167AFECD2C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87A7-6321-4724-9607-29EA0A98E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28C0-644A-46D0-8861-D9F8D061D0E3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87A7-6321-4724-9607-29EA0A98E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B93C-D671-410A-A43F-471A60F1623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87A7-6321-4724-9607-29EA0A98E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6E10-9C23-4CF7-AF05-6544328BE4C6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87A7-6321-4724-9607-29EA0A98E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94AAB-2AE0-4202-841C-E2BECB9D36DA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587A7-6321-4724-9607-29EA0A98E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UNIT-III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79B3-5464-4D84-B848-26C9B04869C4}" type="datetime1">
              <a:rPr lang="en-US" smtClean="0"/>
              <a:pPr/>
              <a:t>30/1/2013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(0 U </a:t>
            </a:r>
            <a:r>
              <a:rPr lang="el-GR" dirty="0" smtClean="0"/>
              <a:t>ε</a:t>
            </a:r>
            <a:r>
              <a:rPr lang="en-US" dirty="0" smtClean="0"/>
              <a:t>)(1 U </a:t>
            </a:r>
            <a:r>
              <a:rPr lang="el-GR" dirty="0" smtClean="0"/>
              <a:t>ε</a:t>
            </a:r>
            <a:r>
              <a:rPr lang="en-US" dirty="0" smtClean="0"/>
              <a:t>) = {</a:t>
            </a:r>
            <a:r>
              <a:rPr lang="el-GR" dirty="0" smtClean="0"/>
              <a:t>ε</a:t>
            </a:r>
            <a:r>
              <a:rPr lang="en-US" dirty="0" smtClean="0"/>
              <a:t> , 0, 1, 01}.</a:t>
            </a:r>
            <a:endParaRPr lang="en-US" sz="2400" dirty="0" smtClean="0"/>
          </a:p>
          <a:p>
            <a:pPr lvl="1"/>
            <a:r>
              <a:rPr lang="en-US" dirty="0" smtClean="0"/>
              <a:t>1*</a:t>
            </a:r>
            <a:r>
              <a:rPr lang="el-GR" dirty="0" smtClean="0"/>
              <a:t>φ</a:t>
            </a:r>
            <a:r>
              <a:rPr lang="en-US" dirty="0" smtClean="0"/>
              <a:t> = </a:t>
            </a:r>
            <a:r>
              <a:rPr lang="el-GR" dirty="0" smtClean="0"/>
              <a:t>φ</a:t>
            </a:r>
            <a:r>
              <a:rPr lang="en-US" dirty="0" smtClean="0"/>
              <a:t>.</a:t>
            </a:r>
            <a:endParaRPr lang="en-US" sz="2400" dirty="0" smtClean="0"/>
          </a:p>
          <a:p>
            <a:r>
              <a:rPr lang="en-US" dirty="0" smtClean="0"/>
              <a:t>Concatenating the empty set to any set yields the empty set.</a:t>
            </a:r>
            <a:endParaRPr lang="en-US" sz="2800" dirty="0" smtClean="0"/>
          </a:p>
          <a:p>
            <a:pPr algn="just"/>
            <a:r>
              <a:rPr lang="en-US" dirty="0" smtClean="0"/>
              <a:t>star operation puts together any number of strings from the language to get a string in the result.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If the language is empty, the star operation can put together 0 strings, giving only the empty string.</a:t>
            </a:r>
          </a:p>
          <a:p>
            <a:pPr lvl="1" algn="just"/>
            <a:r>
              <a:rPr lang="el-GR" dirty="0" smtClean="0">
                <a:solidFill>
                  <a:prstClr val="black"/>
                </a:solidFill>
              </a:rPr>
              <a:t>φ</a:t>
            </a:r>
            <a:r>
              <a:rPr lang="en-US" dirty="0" smtClean="0">
                <a:solidFill>
                  <a:prstClr val="black"/>
                </a:solidFill>
              </a:rPr>
              <a:t>*= {</a:t>
            </a:r>
            <a:r>
              <a:rPr lang="el-GR" dirty="0" smtClean="0">
                <a:solidFill>
                  <a:prstClr val="black"/>
                </a:solidFill>
              </a:rPr>
              <a:t>ε</a:t>
            </a:r>
            <a:r>
              <a:rPr lang="en-US" dirty="0" smtClean="0">
                <a:solidFill>
                  <a:prstClr val="black"/>
                </a:solidFill>
              </a:rPr>
              <a:t>}</a:t>
            </a:r>
          </a:p>
          <a:p>
            <a:pPr lvl="0" algn="just"/>
            <a:r>
              <a:rPr lang="en-US" dirty="0" smtClean="0"/>
              <a:t>Regular expressions are </a:t>
            </a:r>
          </a:p>
          <a:p>
            <a:pPr lvl="1" algn="just"/>
            <a:r>
              <a:rPr lang="en-US" dirty="0" smtClean="0"/>
              <a:t>Useful tools in design of compilers for programming languages. </a:t>
            </a:r>
          </a:p>
          <a:p>
            <a:pPr lvl="1" algn="just"/>
            <a:r>
              <a:rPr lang="en-US" dirty="0" smtClean="0"/>
              <a:t>Tokens such as the variable names and constants, may be described.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 smtClean="0"/>
              <a:t>Any set represented by the regular expression is called the regular set. </a:t>
            </a:r>
          </a:p>
          <a:p>
            <a:pPr lvl="0" algn="just"/>
            <a:r>
              <a:rPr lang="en-US" dirty="0" smtClean="0"/>
              <a:t>For example let </a:t>
            </a:r>
            <a:r>
              <a:rPr lang="en-US" b="1" dirty="0" smtClean="0"/>
              <a:t>a, b </a:t>
            </a:r>
            <a:r>
              <a:rPr lang="az-Cyrl-AZ" dirty="0" smtClean="0"/>
              <a:t>Є</a:t>
            </a:r>
            <a:r>
              <a:rPr lang="en-US" dirty="0" smtClean="0"/>
              <a:t> Σ then </a:t>
            </a:r>
            <a:endParaRPr lang="en-US" sz="2800" dirty="0" smtClean="0"/>
          </a:p>
          <a:p>
            <a:pPr lvl="1"/>
            <a:r>
              <a:rPr lang="en-US" b="1" dirty="0" smtClean="0"/>
              <a:t>a </a:t>
            </a:r>
            <a:r>
              <a:rPr lang="en-US" dirty="0" smtClean="0"/>
              <a:t>denotes the set</a:t>
            </a:r>
            <a:r>
              <a:rPr lang="en-US" b="1" dirty="0" smtClean="0"/>
              <a:t>{a}</a:t>
            </a:r>
            <a:endParaRPr lang="en-US" sz="2400" dirty="0" smtClean="0"/>
          </a:p>
          <a:p>
            <a:pPr lvl="1"/>
            <a:r>
              <a:rPr lang="en-US" b="1" dirty="0" smtClean="0"/>
              <a:t> ab </a:t>
            </a:r>
            <a:r>
              <a:rPr lang="en-US" dirty="0" smtClean="0"/>
              <a:t>denotes the set </a:t>
            </a:r>
            <a:r>
              <a:rPr lang="en-US" b="1" dirty="0" smtClean="0"/>
              <a:t>{a, b}</a:t>
            </a:r>
            <a:endParaRPr lang="en-US" sz="2400" dirty="0" smtClean="0"/>
          </a:p>
          <a:p>
            <a:pPr lvl="1"/>
            <a:r>
              <a:rPr lang="en-US" b="1" dirty="0" smtClean="0"/>
              <a:t>ab</a:t>
            </a:r>
            <a:r>
              <a:rPr lang="en-US" dirty="0" smtClean="0"/>
              <a:t> denotes the set </a:t>
            </a:r>
            <a:r>
              <a:rPr lang="en-US" b="1" dirty="0" smtClean="0"/>
              <a:t>{ab}</a:t>
            </a:r>
            <a:endParaRPr lang="en-US" sz="2400" dirty="0" smtClean="0"/>
          </a:p>
          <a:p>
            <a:pPr lvl="1"/>
            <a:r>
              <a:rPr lang="en-US" b="1" dirty="0" smtClean="0"/>
              <a:t>a*</a:t>
            </a:r>
            <a:r>
              <a:rPr lang="en-US" dirty="0" smtClean="0"/>
              <a:t> denotes the set </a:t>
            </a:r>
            <a:r>
              <a:rPr lang="en-US" b="1" dirty="0" smtClean="0"/>
              <a:t>{</a:t>
            </a:r>
            <a:r>
              <a:rPr lang="el-GR" b="1" dirty="0" smtClean="0"/>
              <a:t>ε</a:t>
            </a:r>
            <a:r>
              <a:rPr lang="en-US" b="1" dirty="0" smtClean="0"/>
              <a:t>, a, </a:t>
            </a:r>
            <a:r>
              <a:rPr lang="en-US" b="1" dirty="0" err="1" smtClean="0"/>
              <a:t>aa</a:t>
            </a:r>
            <a:r>
              <a:rPr lang="en-US" b="1" dirty="0" smtClean="0"/>
              <a:t>, </a:t>
            </a:r>
            <a:r>
              <a:rPr lang="en-US" b="1" dirty="0" err="1" smtClean="0"/>
              <a:t>aaa</a:t>
            </a:r>
            <a:r>
              <a:rPr lang="en-US" b="1" dirty="0" smtClean="0"/>
              <a:t>, …}</a:t>
            </a:r>
            <a:r>
              <a:rPr lang="en-US" dirty="0" smtClean="0"/>
              <a:t> and </a:t>
            </a:r>
            <a:endParaRPr lang="en-US" sz="2400" dirty="0" smtClean="0"/>
          </a:p>
          <a:p>
            <a:pPr lvl="1"/>
            <a:r>
              <a:rPr lang="en-US" b="1" dirty="0" smtClean="0"/>
              <a:t> (a</a:t>
            </a:r>
            <a:r>
              <a:rPr lang="en-US" dirty="0" smtClean="0"/>
              <a:t> U </a:t>
            </a:r>
            <a:r>
              <a:rPr lang="en-US" b="1" dirty="0" smtClean="0"/>
              <a:t>b)* </a:t>
            </a:r>
            <a:r>
              <a:rPr lang="en-US" dirty="0" smtClean="0"/>
              <a:t>denotes the set </a:t>
            </a:r>
            <a:r>
              <a:rPr lang="en-US" b="1" dirty="0" smtClean="0"/>
              <a:t>{a, b}*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R U </a:t>
            </a:r>
            <a:r>
              <a:rPr lang="el-GR" dirty="0" smtClean="0"/>
              <a:t>φ</a:t>
            </a:r>
            <a:r>
              <a:rPr lang="en-US" dirty="0" smtClean="0"/>
              <a:t> = R.</a:t>
            </a:r>
          </a:p>
          <a:p>
            <a:pPr lvl="1" algn="just"/>
            <a:r>
              <a:rPr lang="en-US" dirty="0" smtClean="0"/>
              <a:t>Adding the empty language to any other language will not change it.</a:t>
            </a:r>
          </a:p>
          <a:p>
            <a:pPr algn="just"/>
            <a:r>
              <a:rPr lang="en-US" dirty="0" smtClean="0"/>
              <a:t>R</a:t>
            </a:r>
            <a:r>
              <a:rPr lang="en-US" sz="4000" baseline="-25000" dirty="0" smtClean="0"/>
              <a:t>°</a:t>
            </a:r>
            <a:r>
              <a:rPr lang="el-GR" dirty="0" smtClean="0"/>
              <a:t>ε</a:t>
            </a:r>
            <a:r>
              <a:rPr lang="en-US" dirty="0" smtClean="0"/>
              <a:t>  = R.</a:t>
            </a:r>
          </a:p>
          <a:p>
            <a:pPr lvl="1" algn="just"/>
            <a:r>
              <a:rPr lang="en-US" dirty="0" smtClean="0"/>
              <a:t>Joining the empty string to any string will not change it. </a:t>
            </a:r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U </a:t>
            </a:r>
            <a:r>
              <a:rPr lang="el-GR" dirty="0" smtClean="0"/>
              <a:t>ε</a:t>
            </a:r>
            <a:r>
              <a:rPr lang="en-US" dirty="0" smtClean="0"/>
              <a:t> may not equal R</a:t>
            </a:r>
          </a:p>
          <a:p>
            <a:pPr lvl="1"/>
            <a:r>
              <a:rPr lang="en-US" dirty="0" smtClean="0"/>
              <a:t>e.g. if R =0 then L(R) = {0} but L(R U </a:t>
            </a:r>
            <a:r>
              <a:rPr lang="el-GR" dirty="0" smtClean="0"/>
              <a:t>ε</a:t>
            </a:r>
            <a:r>
              <a:rPr lang="en-US" dirty="0" smtClean="0"/>
              <a:t>) = {</a:t>
            </a:r>
            <a:r>
              <a:rPr lang="el-GR" dirty="0" smtClean="0"/>
              <a:t>φ</a:t>
            </a:r>
            <a:r>
              <a:rPr lang="en-US" dirty="0" smtClean="0"/>
              <a:t>, </a:t>
            </a:r>
            <a:r>
              <a:rPr lang="el-GR" dirty="0" smtClean="0"/>
              <a:t>ε</a:t>
            </a:r>
            <a:r>
              <a:rPr lang="en-US" dirty="0" smtClean="0"/>
              <a:t>}</a:t>
            </a:r>
          </a:p>
          <a:p>
            <a:r>
              <a:rPr lang="en-US" dirty="0" smtClean="0"/>
              <a:t>R </a:t>
            </a:r>
            <a:r>
              <a:rPr lang="en-US" sz="3600" baseline="-25000" dirty="0" smtClean="0"/>
              <a:t>° </a:t>
            </a:r>
            <a:r>
              <a:rPr lang="el-GR" dirty="0" smtClean="0"/>
              <a:t>φ</a:t>
            </a:r>
            <a:r>
              <a:rPr lang="en-US" dirty="0" smtClean="0"/>
              <a:t> may not equal R</a:t>
            </a:r>
          </a:p>
          <a:p>
            <a:pPr lvl="1"/>
            <a:r>
              <a:rPr lang="en-US" dirty="0" smtClean="0"/>
              <a:t>e.g. if R = 0 then L(R) = {0} but L(R </a:t>
            </a:r>
            <a:r>
              <a:rPr lang="en-US" sz="3200" baseline="-25000" dirty="0" smtClean="0"/>
              <a:t>°</a:t>
            </a:r>
            <a:r>
              <a:rPr lang="en-US" baseline="-25000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 ) = </a:t>
            </a:r>
            <a:r>
              <a:rPr lang="el-GR" dirty="0" smtClean="0"/>
              <a:t>φ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l="24817" t="38542" r="27745" b="44791"/>
          <a:stretch>
            <a:fillRect/>
          </a:stretch>
        </p:blipFill>
        <p:spPr bwMode="auto">
          <a:xfrm>
            <a:off x="457200" y="2499548"/>
            <a:ext cx="8177213" cy="161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15000" y="5181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+ </a:t>
            </a:r>
            <a:r>
              <a:rPr lang="en-US" dirty="0" smtClean="0"/>
              <a:t>or</a:t>
            </a:r>
            <a:r>
              <a:rPr lang="en-US" b="1" dirty="0" smtClean="0"/>
              <a:t> U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union representation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</a:t>
            </a:r>
            <a:r>
              <a:rPr lang="en-US" dirty="0" smtClean="0"/>
              <a:t> FOR GIVEN </a:t>
            </a:r>
            <a:r>
              <a:rPr lang="en-US" b="1" dirty="0" smtClean="0"/>
              <a:t>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Construction of finite automata for the given Regular expression.</a:t>
            </a:r>
          </a:p>
          <a:p>
            <a:pPr lvl="1" algn="just"/>
            <a:r>
              <a:rPr lang="en-US" dirty="0" smtClean="0"/>
              <a:t>method we are going to give for constructing a finite automata equivalent to the given regular expression is called the subset method.</a:t>
            </a:r>
          </a:p>
          <a:p>
            <a:pPr lvl="1" algn="just"/>
            <a:r>
              <a:rPr lang="en-US" dirty="0" smtClean="0"/>
              <a:t>Involves in steps as follows:</a:t>
            </a:r>
          </a:p>
          <a:p>
            <a:pPr lvl="2" algn="just"/>
            <a:r>
              <a:rPr lang="en-US" dirty="0" smtClean="0"/>
              <a:t>Construct a transition diagram equivalent to the given regular expression using ε moves.</a:t>
            </a:r>
          </a:p>
          <a:p>
            <a:pPr lvl="2" algn="just"/>
            <a:r>
              <a:rPr lang="en-US" dirty="0" smtClean="0"/>
              <a:t>Construct the transition table for the transition diagram obtained in above step. </a:t>
            </a:r>
          </a:p>
          <a:p>
            <a:pPr lvl="2" algn="just"/>
            <a:r>
              <a:rPr lang="en-US" dirty="0" smtClean="0"/>
              <a:t>construct the equivalent DFA. Also we can reduce number of states if possible.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 smtClean="0"/>
              <a:t>Let (0 U 1)*(00 U 11)(0 U 1)*  be a Regular Expression</a:t>
            </a:r>
          </a:p>
          <a:p>
            <a:pPr lvl="0" algn="just"/>
            <a:r>
              <a:rPr lang="en-US" dirty="0" smtClean="0"/>
              <a:t>First we construct a transition graph with ε moves and then we eliminate ε moves.</a:t>
            </a:r>
          </a:p>
          <a:p>
            <a:pPr lvl="0" algn="just">
              <a:buNone/>
            </a:pP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5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i="1" u="sng" dirty="0" smtClean="0"/>
              <a:t>Step-1</a:t>
            </a:r>
            <a:r>
              <a:rPr lang="en-US" i="1" dirty="0" smtClean="0"/>
              <a:t> (construction of transition diagram)</a:t>
            </a:r>
            <a:endParaRPr lang="en-US" dirty="0" smtClean="0"/>
          </a:p>
          <a:p>
            <a:pPr algn="just"/>
            <a:r>
              <a:rPr lang="en-US" dirty="0" smtClean="0"/>
              <a:t>Construct the automata as given below for given regular expression.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/>
          <a:srcRect l="30088" t="50000" r="39458" b="41667"/>
          <a:stretch>
            <a:fillRect/>
          </a:stretch>
        </p:blipFill>
        <p:spPr bwMode="auto">
          <a:xfrm>
            <a:off x="1219200" y="3200400"/>
            <a:ext cx="7010400" cy="115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pPr algn="just"/>
            <a:r>
              <a:rPr lang="en-US" dirty="0" smtClean="0"/>
              <a:t>Now eliminate concatenations by introducing new states as given below: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9283" t="44792" r="30893" b="45833"/>
          <a:stretch>
            <a:fillRect/>
          </a:stretch>
        </p:blipFill>
        <p:spPr bwMode="auto">
          <a:xfrm>
            <a:off x="948267" y="2971800"/>
            <a:ext cx="748453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n-US" dirty="0" smtClean="0"/>
              <a:t>Useful for representing certain sets of strings in an algebraic fashion.</a:t>
            </a:r>
          </a:p>
          <a:p>
            <a:pPr algn="just"/>
            <a:r>
              <a:rPr lang="en-US" dirty="0" smtClean="0"/>
              <a:t>Regular operations to build up regular expressions.</a:t>
            </a:r>
          </a:p>
          <a:p>
            <a:pPr algn="ctr">
              <a:buNone/>
            </a:pPr>
            <a:r>
              <a:rPr lang="en-US" dirty="0" smtClean="0"/>
              <a:t>(0 U 1)0*</a:t>
            </a:r>
          </a:p>
          <a:p>
            <a:pPr algn="just"/>
            <a:r>
              <a:rPr lang="en-US" dirty="0" smtClean="0"/>
              <a:t>like arithmetic operations to build up an expression</a:t>
            </a:r>
          </a:p>
          <a:p>
            <a:pPr algn="ctr">
              <a:buNone/>
            </a:pPr>
            <a:r>
              <a:rPr lang="en-US" dirty="0" smtClean="0"/>
              <a:t>(5 + 3) x 4</a:t>
            </a:r>
          </a:p>
          <a:p>
            <a:pPr algn="just"/>
            <a:r>
              <a:rPr lang="en-US" dirty="0" smtClean="0"/>
              <a:t>Value of arithmetic expression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32</a:t>
            </a:r>
          </a:p>
          <a:p>
            <a:pPr algn="just"/>
            <a:r>
              <a:rPr lang="en-US" dirty="0" smtClean="0"/>
              <a:t>Value of regular expression </a:t>
            </a:r>
            <a:r>
              <a:rPr lang="en-US" dirty="0" smtClean="0">
                <a:sym typeface="Wingdings" pitchFamily="2" charset="2"/>
              </a:rPr>
              <a:t> a language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Now eliminate * operations by introducing new states and </a:t>
            </a:r>
            <a:r>
              <a:rPr lang="el-GR" dirty="0" smtClean="0"/>
              <a:t>ε</a:t>
            </a:r>
            <a:r>
              <a:rPr lang="en-US" dirty="0" smtClean="0"/>
              <a:t> moves as given below: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9282" t="54167" r="26794" b="32291"/>
          <a:stretch>
            <a:fillRect/>
          </a:stretch>
        </p:blipFill>
        <p:spPr bwMode="auto">
          <a:xfrm>
            <a:off x="685801" y="3200400"/>
            <a:ext cx="7772400" cy="134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pPr algn="just"/>
            <a:r>
              <a:rPr lang="en-US" dirty="0" smtClean="0"/>
              <a:t>Now eliminate the concatenations and union as given below: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28917" t="29939" r="25402" b="50000"/>
          <a:stretch>
            <a:fillRect/>
          </a:stretch>
        </p:blipFill>
        <p:spPr bwMode="auto">
          <a:xfrm>
            <a:off x="609600" y="3276600"/>
            <a:ext cx="7772400" cy="191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pPr algn="just"/>
            <a:r>
              <a:rPr lang="en-US" dirty="0" smtClean="0"/>
              <a:t>Now eliminate the </a:t>
            </a:r>
            <a:r>
              <a:rPr lang="el-GR" dirty="0" smtClean="0"/>
              <a:t>ε</a:t>
            </a:r>
            <a:r>
              <a:rPr lang="en-US" dirty="0" smtClean="0"/>
              <a:t> moves as given below: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42167" t="46875" r="36164" b="27083"/>
          <a:stretch>
            <a:fillRect/>
          </a:stretch>
        </p:blipFill>
        <p:spPr bwMode="auto">
          <a:xfrm>
            <a:off x="2438400" y="2667000"/>
            <a:ext cx="42854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i="1" u="sng" dirty="0" smtClean="0"/>
              <a:t>Step-2</a:t>
            </a:r>
            <a:r>
              <a:rPr lang="en-US" i="1" dirty="0" smtClean="0"/>
              <a:t> (construction of DFA)</a:t>
            </a:r>
            <a:endParaRPr lang="en-US" dirty="0" smtClean="0"/>
          </a:p>
          <a:p>
            <a:pPr algn="just"/>
            <a:r>
              <a:rPr lang="en-US" dirty="0" smtClean="0"/>
              <a:t>Now construct the table for NFA as given below: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276600"/>
          <a:ext cx="5638800" cy="2743200"/>
        </p:xfrm>
        <a:graphic>
          <a:graphicData uri="http://schemas.openxmlformats.org/drawingml/2006/table">
            <a:tbl>
              <a:tblPr/>
              <a:tblGrid>
                <a:gridCol w="1879600"/>
                <a:gridCol w="1879600"/>
                <a:gridCol w="1879600"/>
              </a:tblGrid>
              <a:tr h="4572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State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Input</a:t>
                      </a:r>
                      <a:endParaRPr lang="en-US" sz="200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400" b="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b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400" b="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2400" b="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b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400" b="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2400" b="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b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2400" b="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b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400" b="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  <a:endParaRPr lang="en-US" sz="2000" b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</a:t>
                      </a:r>
                      <a:endParaRPr lang="en-US" sz="2000" b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q</a:t>
                      </a:r>
                      <a:r>
                        <a:rPr lang="en-US" sz="2400" b="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b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φ</a:t>
                      </a:r>
                      <a:endParaRPr lang="en-US" sz="2000" b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400" b="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  <a:endParaRPr lang="en-US" sz="2000" b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*q</a:t>
                      </a:r>
                      <a:r>
                        <a:rPr lang="en-US" sz="2400" b="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  <a:endParaRPr lang="en-US" sz="2000" b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400" b="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  <a:endParaRPr lang="en-US" sz="2000" b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Now construct the successor table as given below: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2819400"/>
          <a:ext cx="5638800" cy="2971800"/>
        </p:xfrm>
        <a:graphic>
          <a:graphicData uri="http://schemas.openxmlformats.org/drawingml/2006/table">
            <a:tbl>
              <a:tblPr/>
              <a:tblGrid>
                <a:gridCol w="1879600"/>
                <a:gridCol w="1879600"/>
                <a:gridCol w="1879600"/>
              </a:tblGrid>
              <a:tr h="42275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State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Input</a:t>
                      </a:r>
                      <a:endParaRPr lang="en-US" sz="180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7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[q</a:t>
                      </a:r>
                      <a:r>
                        <a:rPr lang="en-US" sz="2000" b="1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]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[q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]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[q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]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2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[q</a:t>
                      </a:r>
                      <a:r>
                        <a:rPr lang="en-US" sz="2000" b="1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2000" b="1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]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[q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]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[q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]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[q</a:t>
                      </a:r>
                      <a:r>
                        <a:rPr lang="en-US" sz="2000" b="1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2000" b="1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]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[q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]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[q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]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*[q</a:t>
                      </a:r>
                      <a:r>
                        <a:rPr lang="en-US" sz="2000" b="1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2000" b="1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2000" b="1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]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[q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]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[q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]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*[q</a:t>
                      </a:r>
                      <a:r>
                        <a:rPr lang="en-US" sz="2000" b="1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2000" b="1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2000" b="1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]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[q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]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[q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q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]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State diagram for successor table is as given below: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13340" name="Picture 28"/>
          <p:cNvPicPr>
            <a:picLocks noChangeAspect="1" noChangeArrowheads="1"/>
          </p:cNvPicPr>
          <p:nvPr/>
        </p:nvPicPr>
        <p:blipFill>
          <a:blip r:embed="rId2"/>
          <a:srcRect l="28917" t="33333" r="27745" b="40626"/>
          <a:stretch>
            <a:fillRect/>
          </a:stretch>
        </p:blipFill>
        <p:spPr bwMode="auto">
          <a:xfrm>
            <a:off x="838200" y="2971800"/>
            <a:ext cx="7239000" cy="24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After reducing the no. of states 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 l="29283" t="56250" r="26208" b="17708"/>
          <a:stretch>
            <a:fillRect/>
          </a:stretch>
        </p:blipFill>
        <p:spPr bwMode="auto">
          <a:xfrm>
            <a:off x="990600" y="2819400"/>
            <a:ext cx="7034784" cy="231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568575"/>
            <a:ext cx="79248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Transition System and Regular Expression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"/>
          <a:srcRect l="28917" t="46491" r="20717" b="41667"/>
          <a:stretch>
            <a:fillRect/>
          </a:stretch>
        </p:blipFill>
        <p:spPr bwMode="auto">
          <a:xfrm>
            <a:off x="685800" y="3124200"/>
            <a:ext cx="8229600" cy="137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0454" t="43750" r="62674" b="44792"/>
          <a:stretch>
            <a:fillRect/>
          </a:stretch>
        </p:blipFill>
        <p:spPr bwMode="auto">
          <a:xfrm>
            <a:off x="685800" y="457200"/>
            <a:ext cx="13716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40332" t="43750" r="47642" b="44792"/>
          <a:stretch>
            <a:fillRect/>
          </a:stretch>
        </p:blipFill>
        <p:spPr bwMode="auto">
          <a:xfrm>
            <a:off x="2971800" y="685800"/>
            <a:ext cx="213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56223" t="43750" r="32064" b="44792"/>
          <a:stretch>
            <a:fillRect/>
          </a:stretch>
        </p:blipFill>
        <p:spPr bwMode="auto">
          <a:xfrm>
            <a:off x="6477000" y="762000"/>
            <a:ext cx="20781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8085" t="23958" r="22103" b="61285"/>
          <a:stretch>
            <a:fillRect/>
          </a:stretch>
        </p:blipFill>
        <p:spPr bwMode="auto">
          <a:xfrm>
            <a:off x="533400" y="9144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9087" t="39583" r="21523" b="36111"/>
          <a:stretch>
            <a:fillRect/>
          </a:stretch>
        </p:blipFill>
        <p:spPr bwMode="auto">
          <a:xfrm>
            <a:off x="609600" y="3124200"/>
            <a:ext cx="794004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case </a:t>
            </a:r>
          </a:p>
          <a:p>
            <a:pPr lvl="1" algn="just"/>
            <a:r>
              <a:rPr lang="en-US" dirty="0" smtClean="0"/>
              <a:t>Language consisting of all strings starting with either a 0 or 1 followed by any number of zeros</a:t>
            </a:r>
          </a:p>
          <a:p>
            <a:pPr lvl="0" algn="just"/>
            <a:r>
              <a:rPr lang="en-US" dirty="0" smtClean="0"/>
              <a:t>We get result</a:t>
            </a:r>
          </a:p>
          <a:p>
            <a:pPr lvl="1" algn="just"/>
            <a:r>
              <a:rPr lang="en-US" dirty="0" smtClean="0"/>
              <a:t>By dissecting the expression into parts. </a:t>
            </a:r>
          </a:p>
          <a:p>
            <a:pPr lvl="1" algn="just"/>
            <a:r>
              <a:rPr lang="en-US" dirty="0" smtClean="0"/>
              <a:t>First the symbol 0 and 1 are shorthand for the sets {0} and {1}.</a:t>
            </a:r>
          </a:p>
          <a:p>
            <a:pPr lvl="1" algn="just"/>
            <a:r>
              <a:rPr lang="en-US" dirty="0" smtClean="0"/>
              <a:t>So (0 U 1) means ({0} U {1}).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655" t="65625" r="22466" b="18750"/>
          <a:stretch>
            <a:fillRect/>
          </a:stretch>
        </p:blipFill>
        <p:spPr bwMode="auto">
          <a:xfrm>
            <a:off x="381000" y="762000"/>
            <a:ext cx="845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8653" t="39583" r="35578" b="37500"/>
          <a:stretch>
            <a:fillRect/>
          </a:stretch>
        </p:blipFill>
        <p:spPr bwMode="auto">
          <a:xfrm>
            <a:off x="1600200" y="2895600"/>
            <a:ext cx="5791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n-US" dirty="0" smtClean="0"/>
              <a:t>Construct the NFA for the regular expression (ab U a)* </a:t>
            </a:r>
          </a:p>
          <a:p>
            <a:pPr lvl="0" algn="just"/>
            <a:r>
              <a:rPr lang="en-US" dirty="0" smtClean="0"/>
              <a:t>First construct the transition diagram for </a:t>
            </a:r>
            <a:r>
              <a:rPr lang="en-US" b="1" dirty="0" smtClean="0"/>
              <a:t>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2"/>
          <a:srcRect l="42387" t="35417" r="42143" b="58333"/>
          <a:stretch>
            <a:fillRect/>
          </a:stretch>
        </p:blipFill>
        <p:spPr bwMode="auto">
          <a:xfrm>
            <a:off x="2743200" y="2971800"/>
            <a:ext cx="3272797" cy="71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 l="43924" t="44792" r="41435" b="47916"/>
          <a:stretch>
            <a:fillRect/>
          </a:stretch>
        </p:blipFill>
        <p:spPr bwMode="auto">
          <a:xfrm>
            <a:off x="2895600" y="4876800"/>
            <a:ext cx="2895600" cy="81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533400" y="41148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 construct the transition diagram for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Now construct for </a:t>
            </a:r>
            <a:r>
              <a:rPr lang="en-US" b="1" dirty="0" smtClean="0"/>
              <a:t>ab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 l="33382" t="56250" r="33821" b="37500"/>
          <a:stretch>
            <a:fillRect/>
          </a:stretch>
        </p:blipFill>
        <p:spPr bwMode="auto">
          <a:xfrm>
            <a:off x="1295400" y="3429000"/>
            <a:ext cx="6858000" cy="73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838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Now construct the transition diagram for </a:t>
            </a:r>
            <a:r>
              <a:rPr lang="en-US" b="1" dirty="0" smtClean="0"/>
              <a:t>ab U a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 l="28111" t="53125" r="33236" b="31250"/>
          <a:stretch>
            <a:fillRect/>
          </a:stretch>
        </p:blipFill>
        <p:spPr bwMode="auto">
          <a:xfrm>
            <a:off x="1143000" y="3124200"/>
            <a:ext cx="704088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Now construct the transition diagram for </a:t>
            </a:r>
            <a:r>
              <a:rPr lang="en-US" sz="2800" b="1" dirty="0" smtClean="0"/>
              <a:t>(ab U a)*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/>
          <a:srcRect l="27745" t="52083" r="27745" b="26042"/>
          <a:stretch>
            <a:fillRect/>
          </a:stretch>
        </p:blipFill>
        <p:spPr bwMode="auto">
          <a:xfrm>
            <a:off x="685800" y="2514600"/>
            <a:ext cx="7721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 </a:t>
            </a:r>
            <a:r>
              <a:rPr lang="en-US" b="1" dirty="0" smtClean="0"/>
              <a:t>FA</a:t>
            </a:r>
            <a:r>
              <a:rPr lang="en-US" dirty="0" smtClean="0"/>
              <a:t> to </a:t>
            </a:r>
            <a:r>
              <a:rPr lang="en-US" b="1" dirty="0" smtClean="0"/>
              <a:t>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buNone/>
            </a:pPr>
            <a:r>
              <a:rPr lang="en-US" b="1" dirty="0" smtClean="0"/>
              <a:t>Arden's theorem:</a:t>
            </a:r>
          </a:p>
          <a:p>
            <a:pPr lvl="0" algn="just" fontAlgn="base"/>
            <a:r>
              <a:rPr lang="en-US" dirty="0" smtClean="0"/>
              <a:t>Let </a:t>
            </a:r>
            <a:r>
              <a:rPr lang="en-US" b="1" dirty="0" smtClean="0"/>
              <a:t>P</a:t>
            </a:r>
            <a:r>
              <a:rPr lang="en-US" dirty="0" smtClean="0"/>
              <a:t> and </a:t>
            </a:r>
            <a:r>
              <a:rPr lang="en-US" b="1" dirty="0" smtClean="0"/>
              <a:t>Q</a:t>
            </a:r>
            <a:r>
              <a:rPr lang="en-US" dirty="0" smtClean="0"/>
              <a:t> be two regular expressions over an alphabet Σ. If </a:t>
            </a:r>
            <a:r>
              <a:rPr lang="en-US" b="1" dirty="0" smtClean="0"/>
              <a:t>P</a:t>
            </a:r>
            <a:r>
              <a:rPr lang="en-US" dirty="0" smtClean="0"/>
              <a:t> does not contain </a:t>
            </a:r>
            <a:r>
              <a:rPr lang="en-US" b="1" dirty="0" smtClean="0"/>
              <a:t>ε</a:t>
            </a:r>
            <a:r>
              <a:rPr lang="en-US" dirty="0" smtClean="0"/>
              <a:t> then the following equation in </a:t>
            </a:r>
            <a:r>
              <a:rPr lang="en-US" b="1" dirty="0" smtClean="0"/>
              <a:t>R</a:t>
            </a:r>
            <a:r>
              <a:rPr lang="en-US" dirty="0" smtClean="0"/>
              <a:t>, viz.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R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7030A0"/>
                </a:solidFill>
              </a:rPr>
              <a:t>Q</a:t>
            </a:r>
            <a:r>
              <a:rPr lang="en-US" b="1" dirty="0" smtClean="0"/>
              <a:t> </a:t>
            </a:r>
            <a:r>
              <a:rPr lang="en-US" dirty="0" smtClean="0"/>
              <a:t>+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R</a:t>
            </a:r>
            <a:r>
              <a:rPr lang="en-US" b="1" dirty="0" smtClean="0">
                <a:solidFill>
                  <a:schemeClr val="tx2"/>
                </a:solidFill>
              </a:rPr>
              <a:t>P</a:t>
            </a:r>
          </a:p>
          <a:p>
            <a:pPr lvl="0"/>
            <a:r>
              <a:rPr lang="en-US" dirty="0" smtClean="0"/>
              <a:t>Has a unique solution (i.e. one and only one solution) given by</a:t>
            </a:r>
          </a:p>
          <a:p>
            <a:pPr lvl="0" algn="ctr">
              <a:buNone/>
            </a:pPr>
            <a:r>
              <a:rPr lang="en-US" b="1" dirty="0" smtClean="0"/>
              <a:t>R</a:t>
            </a:r>
            <a:r>
              <a:rPr lang="en-US" dirty="0" smtClean="0"/>
              <a:t> = </a:t>
            </a:r>
            <a:r>
              <a:rPr lang="en-US" b="1" dirty="0" smtClean="0"/>
              <a:t>QP*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066800"/>
          </a:xfrm>
        </p:spPr>
        <p:txBody>
          <a:bodyPr/>
          <a:lstStyle/>
          <a:p>
            <a:pPr algn="just"/>
            <a:r>
              <a:rPr lang="en-US" dirty="0" smtClean="0"/>
              <a:t>Construct the regular expression to the state diagram given below: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3382" t="42708" r="37921" b="28125"/>
          <a:stretch>
            <a:fillRect/>
          </a:stretch>
        </p:blipFill>
        <p:spPr bwMode="auto">
          <a:xfrm>
            <a:off x="1885950" y="2743200"/>
            <a:ext cx="57340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Convert </a:t>
            </a:r>
            <a:r>
              <a:rPr lang="en-US" b="1" dirty="0" smtClean="0"/>
              <a:t>FA</a:t>
            </a:r>
            <a:r>
              <a:rPr lang="en-US" dirty="0" smtClean="0"/>
              <a:t> to </a:t>
            </a:r>
            <a:r>
              <a:rPr lang="en-US" b="1" dirty="0" smtClean="0"/>
              <a:t>RE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In the given transition diagram</a:t>
            </a:r>
          </a:p>
          <a:p>
            <a:pPr lvl="1" algn="just"/>
            <a:r>
              <a:rPr lang="en-US" dirty="0" smtClean="0"/>
              <a:t>only one initial state</a:t>
            </a:r>
          </a:p>
          <a:p>
            <a:pPr lvl="1" algn="just"/>
            <a:r>
              <a:rPr lang="en-US" dirty="0" smtClean="0"/>
              <a:t>No </a:t>
            </a:r>
            <a:r>
              <a:rPr lang="el-GR" dirty="0" smtClean="0"/>
              <a:t>ε</a:t>
            </a:r>
            <a:r>
              <a:rPr lang="en-US" dirty="0" smtClean="0"/>
              <a:t> - moves</a:t>
            </a:r>
          </a:p>
          <a:p>
            <a:pPr lvl="0" algn="just"/>
            <a:r>
              <a:rPr lang="en-US" dirty="0" smtClean="0"/>
              <a:t>The equations are:</a:t>
            </a:r>
          </a:p>
          <a:p>
            <a:pPr lvl="1" algn="just"/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 = q</a:t>
            </a:r>
            <a:r>
              <a:rPr lang="en-US" baseline="-25000" dirty="0" smtClean="0"/>
              <a:t>1</a:t>
            </a:r>
            <a:r>
              <a:rPr lang="en-US" dirty="0" smtClean="0"/>
              <a:t>0 + q</a:t>
            </a:r>
            <a:r>
              <a:rPr lang="en-US" baseline="-25000" dirty="0" smtClean="0"/>
              <a:t>3</a:t>
            </a:r>
            <a:r>
              <a:rPr lang="en-US" dirty="0" smtClean="0"/>
              <a:t>0 + ε</a:t>
            </a:r>
          </a:p>
          <a:p>
            <a:pPr lvl="1" algn="just"/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 = q</a:t>
            </a:r>
            <a:r>
              <a:rPr lang="en-US" baseline="-25000" dirty="0" smtClean="0"/>
              <a:t>1</a:t>
            </a:r>
            <a:r>
              <a:rPr lang="en-US" dirty="0" smtClean="0"/>
              <a:t>1 + q</a:t>
            </a:r>
            <a:r>
              <a:rPr lang="en-US" baseline="-25000" dirty="0" smtClean="0"/>
              <a:t>2</a:t>
            </a:r>
            <a:r>
              <a:rPr lang="en-US" dirty="0" smtClean="0"/>
              <a:t>1 + q</a:t>
            </a:r>
            <a:r>
              <a:rPr lang="en-US" baseline="-25000" dirty="0" smtClean="0"/>
              <a:t>3</a:t>
            </a:r>
            <a:r>
              <a:rPr lang="en-US" dirty="0" smtClean="0"/>
              <a:t>1</a:t>
            </a:r>
          </a:p>
          <a:p>
            <a:pPr lvl="1" algn="just"/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Convert </a:t>
            </a:r>
            <a:r>
              <a:rPr lang="en-US" b="1" dirty="0" smtClean="0"/>
              <a:t>FA</a:t>
            </a:r>
            <a:r>
              <a:rPr lang="en-US" dirty="0" smtClean="0"/>
              <a:t> to </a:t>
            </a:r>
            <a:r>
              <a:rPr lang="en-US" b="1" dirty="0" smtClean="0"/>
              <a:t>RE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C00000"/>
                </a:solidFill>
              </a:rPr>
              <a:t>q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/>
              <a:t> = q</a:t>
            </a:r>
            <a:r>
              <a:rPr lang="en-US" baseline="-25000" dirty="0" smtClean="0"/>
              <a:t>1</a:t>
            </a:r>
            <a:r>
              <a:rPr lang="en-US" dirty="0" smtClean="0"/>
              <a:t>1 + q</a:t>
            </a:r>
            <a:r>
              <a:rPr lang="en-US" baseline="-25000" dirty="0" smtClean="0"/>
              <a:t>2</a:t>
            </a:r>
            <a:r>
              <a:rPr lang="en-US" dirty="0" smtClean="0"/>
              <a:t>1 + (</a:t>
            </a:r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)1 = </a:t>
            </a:r>
            <a:r>
              <a:rPr lang="en-US" dirty="0" smtClean="0">
                <a:solidFill>
                  <a:srgbClr val="7030A0"/>
                </a:solidFill>
              </a:rPr>
              <a:t>q</a:t>
            </a:r>
            <a:r>
              <a:rPr lang="en-US" baseline="-25000" dirty="0" smtClean="0">
                <a:solidFill>
                  <a:srgbClr val="7030A0"/>
                </a:solidFill>
              </a:rPr>
              <a:t>1</a:t>
            </a:r>
            <a:r>
              <a:rPr lang="en-US" dirty="0" smtClean="0">
                <a:solidFill>
                  <a:srgbClr val="7030A0"/>
                </a:solidFill>
              </a:rPr>
              <a:t>1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C00000"/>
                </a:solidFill>
              </a:rPr>
              <a:t>q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(1 + 01)</a:t>
            </a:r>
          </a:p>
          <a:p>
            <a:pPr algn="just"/>
            <a:r>
              <a:rPr lang="en-US" dirty="0" smtClean="0"/>
              <a:t>By applying the Arden's theorem we get</a:t>
            </a:r>
          </a:p>
          <a:p>
            <a:pPr lvl="1"/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 = q</a:t>
            </a:r>
            <a:r>
              <a:rPr lang="en-US" baseline="-25000" dirty="0" smtClean="0"/>
              <a:t>1</a:t>
            </a:r>
            <a:r>
              <a:rPr lang="en-US" dirty="0" smtClean="0"/>
              <a:t>1(1 + 01)*</a:t>
            </a:r>
          </a:p>
          <a:p>
            <a:pPr lvl="1"/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 = q</a:t>
            </a:r>
            <a:r>
              <a:rPr lang="en-US" baseline="-25000" dirty="0" smtClean="0"/>
              <a:t>1</a:t>
            </a:r>
            <a:r>
              <a:rPr lang="en-US" dirty="0" smtClean="0"/>
              <a:t>0 +</a:t>
            </a:r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0 +ε = q</a:t>
            </a:r>
            <a:r>
              <a:rPr lang="en-US" baseline="-25000" dirty="0" smtClean="0"/>
              <a:t>1</a:t>
            </a:r>
            <a:r>
              <a:rPr lang="en-US" dirty="0" smtClean="0"/>
              <a:t>0 + </a:t>
            </a:r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0 + ε</a:t>
            </a:r>
          </a:p>
          <a:p>
            <a:pPr lvl="1"/>
            <a:r>
              <a:rPr lang="en-US" dirty="0" smtClean="0"/>
              <a:t>q</a:t>
            </a:r>
            <a:r>
              <a:rPr lang="en-US" baseline="-25000" dirty="0" smtClean="0"/>
              <a:t>1 </a:t>
            </a:r>
            <a:r>
              <a:rPr lang="en-US" dirty="0" smtClean="0"/>
              <a:t>= q</a:t>
            </a:r>
            <a:r>
              <a:rPr lang="en-US" baseline="-25000" dirty="0" smtClean="0"/>
              <a:t>1</a:t>
            </a:r>
            <a:r>
              <a:rPr lang="en-US" dirty="0" smtClean="0"/>
              <a:t>0 + (q</a:t>
            </a:r>
            <a:r>
              <a:rPr lang="en-US" baseline="-25000" dirty="0" smtClean="0"/>
              <a:t>1</a:t>
            </a:r>
            <a:r>
              <a:rPr lang="en-US" dirty="0" smtClean="0"/>
              <a:t>1(1 + 01)*)00 + ε</a:t>
            </a:r>
          </a:p>
          <a:p>
            <a:pPr lvl="1"/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 = q</a:t>
            </a:r>
            <a:r>
              <a:rPr lang="en-US" baseline="-25000" dirty="0" smtClean="0"/>
              <a:t>1</a:t>
            </a:r>
            <a:r>
              <a:rPr lang="en-US" dirty="0" smtClean="0"/>
              <a:t>(0 + 1(1 +01)*)00) + ε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Convert </a:t>
            </a:r>
            <a:r>
              <a:rPr lang="en-US" b="1" dirty="0" smtClean="0"/>
              <a:t>FA</a:t>
            </a:r>
            <a:r>
              <a:rPr lang="en-US" dirty="0" smtClean="0"/>
              <a:t> to </a:t>
            </a:r>
            <a:r>
              <a:rPr lang="en-US" b="1" dirty="0" smtClean="0"/>
              <a:t>RE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By applying Arden's theorem we get</a:t>
            </a:r>
          </a:p>
          <a:p>
            <a:pPr lvl="1"/>
            <a:r>
              <a:rPr lang="en-US" dirty="0" smtClean="0"/>
              <a:t>q</a:t>
            </a:r>
            <a:r>
              <a:rPr lang="en-US" baseline="-25000" dirty="0" smtClean="0"/>
              <a:t>1 </a:t>
            </a:r>
            <a:r>
              <a:rPr lang="en-US" dirty="0" smtClean="0"/>
              <a:t>= ε(0 +1(1 + 01)*00)* = (0 + 1(1 +01)*00)*</a:t>
            </a:r>
          </a:p>
          <a:p>
            <a:pPr algn="just"/>
            <a:r>
              <a:rPr lang="en-US" dirty="0" smtClean="0"/>
              <a:t>As q</a:t>
            </a:r>
            <a:r>
              <a:rPr lang="en-US" baseline="-25000" dirty="0" smtClean="0"/>
              <a:t>1</a:t>
            </a:r>
            <a:r>
              <a:rPr lang="en-US" dirty="0" smtClean="0"/>
              <a:t> is the only final state, the Regular Expression (RE) to the given diagram is </a:t>
            </a:r>
          </a:p>
          <a:p>
            <a:pPr algn="ctr">
              <a:buNone/>
            </a:pPr>
            <a:r>
              <a:rPr lang="en-US" dirty="0" smtClean="0"/>
              <a:t>(0 + 1(1 + 01)*00)*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Convert </a:t>
            </a:r>
            <a:r>
              <a:rPr lang="en-US" b="1" dirty="0" smtClean="0"/>
              <a:t>FA</a:t>
            </a:r>
            <a:r>
              <a:rPr lang="en-US" dirty="0" smtClean="0"/>
              <a:t> to </a:t>
            </a:r>
            <a:r>
              <a:rPr lang="en-US" b="1" dirty="0" smtClean="0"/>
              <a:t>RE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Regular expressions have an important role in computer science applications.</a:t>
            </a:r>
          </a:p>
          <a:p>
            <a:pPr algn="just"/>
            <a:r>
              <a:rPr lang="en-US" dirty="0" smtClean="0"/>
              <a:t>Utilities like AWK and GREP in UNIX, modern languages like PERL and text editors all provide mechanisms for the description of patterns by using regular expressions.</a:t>
            </a:r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PUMPING LEMMA FOR REGULAR SETS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3000" b="1" dirty="0" smtClean="0"/>
              <a:t>NONREGULAR LANGUAGES</a:t>
            </a:r>
          </a:p>
          <a:p>
            <a:pPr algn="just"/>
            <a:r>
              <a:rPr lang="en-US" dirty="0" smtClean="0"/>
              <a:t>Understand FA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one must understand their limitations.</a:t>
            </a:r>
          </a:p>
          <a:p>
            <a:pPr algn="just"/>
            <a:r>
              <a:rPr lang="en-US" dirty="0" smtClean="0"/>
              <a:t>Let’s take a language B = {0</a:t>
            </a:r>
            <a:r>
              <a:rPr lang="en-US" baseline="30000" dirty="0" smtClean="0"/>
              <a:t>n</a:t>
            </a:r>
            <a:r>
              <a:rPr lang="en-US" dirty="0" smtClean="0"/>
              <a:t>1</a:t>
            </a:r>
            <a:r>
              <a:rPr lang="en-US" baseline="30000" dirty="0" smtClean="0"/>
              <a:t>n</a:t>
            </a:r>
            <a:r>
              <a:rPr lang="en-US" dirty="0" smtClean="0"/>
              <a:t> | n ≥ 0}. </a:t>
            </a:r>
          </a:p>
          <a:p>
            <a:pPr algn="just"/>
            <a:r>
              <a:rPr lang="en-US" dirty="0" smtClean="0"/>
              <a:t>What happened if we attempt to find a DFA that recognizes B?</a:t>
            </a:r>
          </a:p>
          <a:p>
            <a:pPr algn="just"/>
            <a:r>
              <a:rPr lang="en-US" dirty="0" smtClean="0"/>
              <a:t>Machine seems to need to remember no of 0’s. </a:t>
            </a:r>
          </a:p>
          <a:p>
            <a:pPr lvl="1" algn="just"/>
            <a:r>
              <a:rPr lang="en-US" dirty="0" smtClean="0"/>
              <a:t>Unlimited</a:t>
            </a:r>
          </a:p>
          <a:p>
            <a:pPr lvl="1" algn="just"/>
            <a:r>
              <a:rPr lang="en-US" dirty="0" smtClean="0"/>
              <a:t>But can do so in finite no. of states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PUMPING LEMMA FOR REGULAR SETS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Method for proving that languages such as B are not regular</a:t>
            </a:r>
          </a:p>
          <a:p>
            <a:pPr lvl="0" algn="just"/>
            <a:r>
              <a:rPr lang="en-US" dirty="0" smtClean="0"/>
              <a:t>For example consider two languages over the alphabet Σ = {0, 1}:</a:t>
            </a:r>
          </a:p>
          <a:p>
            <a:pPr algn="just">
              <a:buNone/>
            </a:pPr>
            <a:r>
              <a:rPr lang="en-US" sz="2800" dirty="0" smtClean="0"/>
              <a:t>	C = {w | w has an equal number of 0s and 1s} </a:t>
            </a:r>
            <a:endParaRPr lang="en-US" dirty="0" smtClean="0"/>
          </a:p>
          <a:p>
            <a:pPr algn="just">
              <a:buNone/>
            </a:pPr>
            <a:r>
              <a:rPr lang="en-US" sz="2800" dirty="0" smtClean="0"/>
              <a:t>	D = {w | w has an equal number of occurrences of 01 and 10 as substrings}</a:t>
            </a:r>
            <a:endParaRPr lang="en-US" dirty="0" smtClean="0"/>
          </a:p>
          <a:p>
            <a:pPr algn="just"/>
            <a:r>
              <a:rPr lang="en-US" dirty="0" smtClean="0"/>
              <a:t>As expected</a:t>
            </a:r>
          </a:p>
          <a:p>
            <a:pPr lvl="1" algn="just"/>
            <a:r>
              <a:rPr lang="en-US" dirty="0" smtClean="0"/>
              <a:t>C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not regular but surprisingly D is regular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Technique for proving nonregularity stems from a theorem about regular languages</a:t>
            </a:r>
          </a:p>
          <a:p>
            <a:pPr lvl="1" algn="just"/>
            <a:r>
              <a:rPr lang="en-US" dirty="0" smtClean="0"/>
              <a:t>Pumping Lemma</a:t>
            </a:r>
          </a:p>
          <a:p>
            <a:pPr lvl="2" algn="just"/>
            <a:r>
              <a:rPr lang="en-US" dirty="0" smtClean="0"/>
              <a:t>all the regular languages have a special </a:t>
            </a:r>
            <a:r>
              <a:rPr lang="en-US" b="1" dirty="0" smtClean="0">
                <a:solidFill>
                  <a:srgbClr val="7030A0"/>
                </a:solidFill>
              </a:rPr>
              <a:t>property</a:t>
            </a:r>
          </a:p>
          <a:p>
            <a:pPr lvl="2" algn="just"/>
            <a:r>
              <a:rPr lang="en-US" dirty="0" smtClean="0"/>
              <a:t>a language does not have this property </a:t>
            </a:r>
            <a:r>
              <a:rPr lang="en-US" dirty="0" smtClean="0">
                <a:sym typeface="Wingdings" pitchFamily="2" charset="2"/>
              </a:rPr>
              <a:t> not regular</a:t>
            </a:r>
            <a:endParaRPr lang="en-US" dirty="0" smtClean="0"/>
          </a:p>
          <a:p>
            <a:pPr algn="just"/>
            <a:r>
              <a:rPr lang="en-US" b="1" dirty="0" smtClean="0">
                <a:solidFill>
                  <a:srgbClr val="7030A0"/>
                </a:solidFill>
                <a:ea typeface="Times New Roman"/>
                <a:cs typeface="Times New Roman"/>
              </a:rPr>
              <a:t>all strings in the language can be “pumped” if they are at least as long as a certain special value </a:t>
            </a:r>
          </a:p>
          <a:p>
            <a:pPr lvl="1" algn="just"/>
            <a:r>
              <a:rPr lang="en-US" b="1" dirty="0" smtClean="0">
                <a:solidFill>
                  <a:srgbClr val="7030A0"/>
                </a:solidFill>
                <a:cs typeface="Times New Roman"/>
              </a:rPr>
              <a:t>Pumping length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PUMPING LEMMA FOR REGULAR SETS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Let A is a regular language, then</a:t>
            </a:r>
          </a:p>
          <a:p>
            <a:pPr lvl="1"/>
            <a:r>
              <a:rPr lang="en-US" dirty="0" smtClean="0"/>
              <a:t>a number </a:t>
            </a:r>
            <a:r>
              <a:rPr lang="en-US" b="1" dirty="0" smtClean="0">
                <a:solidFill>
                  <a:srgbClr val="7030A0"/>
                </a:solidFill>
              </a:rPr>
              <a:t>p</a:t>
            </a:r>
            <a:r>
              <a:rPr lang="en-US" dirty="0" smtClean="0"/>
              <a:t> where if </a:t>
            </a:r>
            <a:r>
              <a:rPr lang="en-US" i="1" dirty="0" smtClean="0"/>
              <a:t>s</a:t>
            </a:r>
            <a:r>
              <a:rPr lang="en-US" dirty="0" smtClean="0"/>
              <a:t> is any string in A of length at least p</a:t>
            </a:r>
          </a:p>
          <a:p>
            <a:pPr lvl="1"/>
            <a:r>
              <a:rPr lang="en-US" i="1" dirty="0" smtClean="0"/>
              <a:t>s</a:t>
            </a:r>
            <a:r>
              <a:rPr lang="en-US" dirty="0" smtClean="0"/>
              <a:t> is divided into three pieces, </a:t>
            </a:r>
            <a:r>
              <a:rPr lang="en-US" i="1" dirty="0" smtClean="0"/>
              <a:t>s</a:t>
            </a:r>
            <a:r>
              <a:rPr lang="en-US" dirty="0" smtClean="0"/>
              <a:t> = xyz, satisfying the following conditions:</a:t>
            </a:r>
          </a:p>
          <a:p>
            <a:pPr lvl="2"/>
            <a:r>
              <a:rPr lang="en-US" dirty="0" smtClean="0"/>
              <a:t>For each i≥ 0, xy</a:t>
            </a:r>
            <a:r>
              <a:rPr lang="en-US" baseline="30000" dirty="0" smtClean="0"/>
              <a:t>i</a:t>
            </a:r>
            <a:r>
              <a:rPr lang="en-US" dirty="0" smtClean="0"/>
              <a:t>z Є A,</a:t>
            </a:r>
          </a:p>
          <a:p>
            <a:pPr lvl="2"/>
            <a:r>
              <a:rPr lang="en-US" dirty="0" smtClean="0"/>
              <a:t>|y| &gt; 0, and </a:t>
            </a:r>
          </a:p>
          <a:p>
            <a:pPr lvl="2"/>
            <a:r>
              <a:rPr lang="en-US" dirty="0" smtClean="0"/>
              <a:t>|xy| ≤ p</a:t>
            </a:r>
          </a:p>
          <a:p>
            <a:r>
              <a:rPr lang="en-US" dirty="0" smtClean="0"/>
              <a:t>Notations</a:t>
            </a:r>
          </a:p>
          <a:p>
            <a:pPr lvl="1"/>
            <a:r>
              <a:rPr lang="en-US" dirty="0" smtClean="0"/>
              <a:t>|s| represents the length of the string s</a:t>
            </a:r>
          </a:p>
          <a:p>
            <a:pPr lvl="1"/>
            <a:r>
              <a:rPr lang="en-US" dirty="0" smtClean="0"/>
              <a:t>y</a:t>
            </a:r>
            <a:r>
              <a:rPr lang="en-US" baseline="30000" dirty="0" smtClean="0"/>
              <a:t>i</a:t>
            </a:r>
            <a:r>
              <a:rPr lang="en-US" dirty="0" smtClean="0"/>
              <a:t> means that i copies of y concatenated together (y</a:t>
            </a:r>
            <a:r>
              <a:rPr lang="en-US" baseline="30000" dirty="0" smtClean="0"/>
              <a:t>0</a:t>
            </a:r>
            <a:r>
              <a:rPr lang="en-US" dirty="0" smtClean="0"/>
              <a:t> equal ε)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PUMPING LEMMA FOR REGULAR SETS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x or z may be </a:t>
            </a:r>
            <a:r>
              <a:rPr lang="el-GR" dirty="0" smtClean="0"/>
              <a:t>ε</a:t>
            </a:r>
            <a:r>
              <a:rPr lang="en-US" dirty="0" smtClean="0"/>
              <a:t>, but y ≠ </a:t>
            </a:r>
            <a:r>
              <a:rPr lang="el-GR" dirty="0" smtClean="0"/>
              <a:t>ε</a:t>
            </a:r>
            <a:r>
              <a:rPr lang="en-US" dirty="0" smtClean="0"/>
              <a:t> </a:t>
            </a:r>
          </a:p>
          <a:p>
            <a:pPr algn="just">
              <a:buNone/>
            </a:pPr>
            <a:r>
              <a:rPr lang="en-US" b="1" dirty="0" smtClean="0"/>
              <a:t>Proof</a:t>
            </a:r>
          </a:p>
          <a:p>
            <a:pPr algn="just"/>
            <a:r>
              <a:rPr lang="en-US" dirty="0" smtClean="0"/>
              <a:t>Let M = {Q, Σ, δ, q</a:t>
            </a:r>
            <a:r>
              <a:rPr lang="en-US" baseline="-25000" dirty="0" smtClean="0"/>
              <a:t>1</a:t>
            </a:r>
            <a:r>
              <a:rPr lang="en-US" dirty="0" smtClean="0"/>
              <a:t>, F} be a DFA that recognizes A</a:t>
            </a:r>
          </a:p>
          <a:p>
            <a:pPr lvl="1" algn="just"/>
            <a:r>
              <a:rPr lang="en-US" b="1" dirty="0" smtClean="0">
                <a:solidFill>
                  <a:srgbClr val="7030A0"/>
                </a:solidFill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no. of states of M</a:t>
            </a:r>
          </a:p>
          <a:p>
            <a:pPr algn="just"/>
            <a:r>
              <a:rPr lang="en-US" dirty="0" smtClean="0"/>
              <a:t>s in A has length at least </a:t>
            </a:r>
            <a:r>
              <a:rPr lang="en-US" b="1" dirty="0" smtClean="0">
                <a:solidFill>
                  <a:srgbClr val="7030A0"/>
                </a:solidFill>
              </a:rPr>
              <a:t>p</a:t>
            </a:r>
          </a:p>
          <a:p>
            <a:pPr algn="just"/>
            <a:r>
              <a:rPr lang="en-US" dirty="0" smtClean="0"/>
              <a:t>Let n be length of s</a:t>
            </a:r>
          </a:p>
          <a:p>
            <a:pPr algn="just"/>
            <a:r>
              <a:rPr lang="en-US" dirty="0" smtClean="0"/>
              <a:t>consider the sequence of states </a:t>
            </a:r>
          </a:p>
          <a:p>
            <a:pPr lvl="1" algn="just"/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, q</a:t>
            </a:r>
            <a:r>
              <a:rPr lang="en-US" baseline="-25000" dirty="0" smtClean="0"/>
              <a:t>3</a:t>
            </a:r>
            <a:r>
              <a:rPr lang="en-US" dirty="0" smtClean="0"/>
              <a:t>, q</a:t>
            </a:r>
            <a:r>
              <a:rPr lang="en-US" baseline="-25000" dirty="0" smtClean="0"/>
              <a:t>20</a:t>
            </a:r>
            <a:r>
              <a:rPr lang="en-US" dirty="0" smtClean="0"/>
              <a:t>, q</a:t>
            </a:r>
            <a:r>
              <a:rPr lang="en-US" baseline="-25000" dirty="0" smtClean="0"/>
              <a:t>9</a:t>
            </a:r>
            <a:r>
              <a:rPr lang="en-US" dirty="0" smtClean="0"/>
              <a:t>, … , q</a:t>
            </a:r>
            <a:r>
              <a:rPr lang="en-US" baseline="-25000" dirty="0" smtClean="0"/>
              <a:t>13</a:t>
            </a:r>
            <a:r>
              <a:rPr lang="en-US" dirty="0" smtClean="0"/>
              <a:t>  (has length n+1)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PUMPING LEMMA FOR REGULAR SETS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/>
          <a:lstStyle/>
          <a:p>
            <a:r>
              <a:rPr lang="en-US" dirty="0" smtClean="0"/>
              <a:t>Therefore sequence must contain a repeated state</a:t>
            </a:r>
          </a:p>
          <a:p>
            <a:pPr lvl="1"/>
            <a:r>
              <a:rPr lang="en-US" dirty="0" smtClean="0"/>
              <a:t>Example of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pigeonhole principle</a:t>
            </a:r>
          </a:p>
          <a:p>
            <a:pPr lvl="1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pigeons are place into fewer than p holes Some hole has more than one pigeon in it.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"/>
          <a:srcRect l="35139" t="51042" r="34407" b="35416"/>
          <a:stretch>
            <a:fillRect/>
          </a:stretch>
        </p:blipFill>
        <p:spPr bwMode="auto">
          <a:xfrm>
            <a:off x="1219200" y="4267200"/>
            <a:ext cx="670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PUMPING LEMMA FOR REGULAR SETS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/>
              <a:t>x takes M from the state q</a:t>
            </a:r>
            <a:r>
              <a:rPr lang="en-US" baseline="-25000" dirty="0" smtClean="0"/>
              <a:t>1</a:t>
            </a:r>
            <a:r>
              <a:rPr lang="en-US" dirty="0" smtClean="0"/>
              <a:t> to q</a:t>
            </a:r>
            <a:r>
              <a:rPr lang="en-US" baseline="-25000" dirty="0" smtClean="0"/>
              <a:t>9</a:t>
            </a:r>
          </a:p>
          <a:p>
            <a:r>
              <a:rPr lang="en-US" dirty="0" smtClean="0"/>
              <a:t>y takes M from q</a:t>
            </a:r>
            <a:r>
              <a:rPr lang="en-US" baseline="-25000" dirty="0" smtClean="0"/>
              <a:t>9</a:t>
            </a:r>
            <a:r>
              <a:rPr lang="en-US" dirty="0" smtClean="0"/>
              <a:t> back to q</a:t>
            </a:r>
            <a:r>
              <a:rPr lang="en-US" baseline="-25000" dirty="0" smtClean="0"/>
              <a:t>9</a:t>
            </a:r>
          </a:p>
          <a:p>
            <a:r>
              <a:rPr lang="en-US" dirty="0" smtClean="0"/>
              <a:t>z takes M from q</a:t>
            </a:r>
            <a:r>
              <a:rPr lang="en-US" baseline="-25000" dirty="0" smtClean="0"/>
              <a:t>9</a:t>
            </a:r>
            <a:r>
              <a:rPr lang="en-US" dirty="0" smtClean="0"/>
              <a:t> to the accepting state q</a:t>
            </a:r>
            <a:r>
              <a:rPr lang="en-US" baseline="-25000" dirty="0" smtClean="0"/>
              <a:t>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"/>
          <a:srcRect l="35944" t="63542" r="41801" b="13542"/>
          <a:stretch>
            <a:fillRect/>
          </a:stretch>
        </p:blipFill>
        <p:spPr bwMode="auto">
          <a:xfrm>
            <a:off x="2244436" y="3657600"/>
            <a:ext cx="408016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PUMPING LEMMA FOR REGULAR SETS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CLOSURE PROPERTIES OF REGULAR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Let A and B be </a:t>
            </a:r>
            <a:r>
              <a:rPr lang="en-US" dirty="0" smtClean="0"/>
              <a:t>the languages</a:t>
            </a:r>
          </a:p>
          <a:p>
            <a:pPr lvl="1" algn="just"/>
            <a:r>
              <a:rPr lang="en-US" dirty="0" smtClean="0"/>
              <a:t>Union: </a:t>
            </a:r>
            <a:r>
              <a:rPr lang="en-US" b="1" dirty="0" smtClean="0"/>
              <a:t>A U B = {w | w Є A or w Є B}.</a:t>
            </a:r>
            <a:endParaRPr lang="en-US" sz="2400" dirty="0" smtClean="0"/>
          </a:p>
          <a:p>
            <a:pPr lvl="1" algn="just"/>
            <a:r>
              <a:rPr lang="en-US" dirty="0" smtClean="0"/>
              <a:t>Concatenation: </a:t>
            </a:r>
            <a:r>
              <a:rPr lang="en-US" b="1" dirty="0" smtClean="0"/>
              <a:t>AB = {xy| x Є A and y Є B}.</a:t>
            </a:r>
            <a:endParaRPr lang="en-US" sz="2400" dirty="0" smtClean="0"/>
          </a:p>
          <a:p>
            <a:pPr lvl="1" algn="just"/>
            <a:r>
              <a:rPr lang="en-US" dirty="0" smtClean="0"/>
              <a:t>Star: </a:t>
            </a:r>
            <a:r>
              <a:rPr lang="en-US" b="1" dirty="0" smtClean="0"/>
              <a:t>A</a:t>
            </a:r>
            <a:r>
              <a:rPr lang="en-US" dirty="0" smtClean="0"/>
              <a:t>*</a:t>
            </a:r>
            <a:r>
              <a:rPr lang="en-US" b="1" dirty="0" smtClean="0"/>
              <a:t> = {w</a:t>
            </a:r>
            <a:r>
              <a:rPr lang="en-US" b="1" baseline="-25000" dirty="0" smtClean="0"/>
              <a:t>1 </a:t>
            </a:r>
            <a:r>
              <a:rPr lang="en-US" b="1" dirty="0" smtClean="0"/>
              <a:t>w</a:t>
            </a:r>
            <a:r>
              <a:rPr lang="en-US" b="1" baseline="-25000" dirty="0" smtClean="0"/>
              <a:t>2</a:t>
            </a:r>
            <a:r>
              <a:rPr lang="en-US" b="1" dirty="0" smtClean="0"/>
              <a:t> … w</a:t>
            </a:r>
            <a:r>
              <a:rPr lang="en-US" b="1" baseline="-25000" dirty="0" smtClean="0"/>
              <a:t>k</a:t>
            </a:r>
            <a:r>
              <a:rPr lang="en-US" b="1" dirty="0" smtClean="0"/>
              <a:t> |k ≥ 0 and each w</a:t>
            </a:r>
            <a:r>
              <a:rPr lang="en-US" b="1" baseline="-25000" dirty="0" smtClean="0"/>
              <a:t>i</a:t>
            </a:r>
            <a:r>
              <a:rPr lang="en-US" b="1" dirty="0" smtClean="0"/>
              <a:t> Є A}.</a:t>
            </a:r>
            <a:endParaRPr lang="en-US" sz="2400" dirty="0" smtClean="0"/>
          </a:p>
          <a:p>
            <a:pPr algn="just"/>
            <a:r>
              <a:rPr lang="en-US" dirty="0" smtClean="0"/>
              <a:t>Let N = {1, 2, 3, . . . } be the set of natural </a:t>
            </a:r>
            <a:r>
              <a:rPr lang="en-US" dirty="0" smtClean="0"/>
              <a:t>numbers.</a:t>
            </a:r>
            <a:r>
              <a:rPr lang="en-US" dirty="0" smtClean="0"/>
              <a:t> </a:t>
            </a:r>
            <a:endParaRPr lang="en-US" dirty="0" smtClean="0"/>
          </a:p>
          <a:p>
            <a:pPr algn="just"/>
            <a:r>
              <a:rPr lang="en-US" dirty="0" smtClean="0"/>
              <a:t>N </a:t>
            </a:r>
            <a:r>
              <a:rPr lang="en-US" dirty="0" smtClean="0"/>
              <a:t>is closed under multiplication </a:t>
            </a:r>
            <a:endParaRPr lang="en-US" dirty="0" smtClean="0"/>
          </a:p>
          <a:p>
            <a:pPr lvl="1" algn="just"/>
            <a:r>
              <a:rPr lang="en-US" dirty="0" smtClean="0"/>
              <a:t>r and s </a:t>
            </a:r>
            <a:r>
              <a:rPr lang="en-US" dirty="0" smtClean="0">
                <a:sym typeface="Wingdings" pitchFamily="2" charset="2"/>
              </a:rPr>
              <a:t> r X s also in 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The class of regular languages is closed under the </a:t>
            </a:r>
            <a:r>
              <a:rPr lang="en-US" b="1" i="1" dirty="0" smtClean="0"/>
              <a:t>union operation</a:t>
            </a:r>
          </a:p>
          <a:p>
            <a:pPr>
              <a:buNone/>
            </a:pPr>
            <a:r>
              <a:rPr lang="en-US" b="1" dirty="0" smtClean="0"/>
              <a:t>Proof Idea: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and A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regular languages.</a:t>
            </a:r>
          </a:p>
          <a:p>
            <a:pPr lvl="1"/>
            <a:r>
              <a:rPr lang="en-US" dirty="0" smtClean="0"/>
              <a:t>Some FA M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recognizes A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and M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recognizes 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 prove 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U A</a:t>
            </a:r>
            <a:r>
              <a:rPr lang="en-US" baseline="-25000" dirty="0" smtClean="0"/>
              <a:t>2</a:t>
            </a:r>
            <a:r>
              <a:rPr lang="en-US" dirty="0" smtClean="0"/>
              <a:t> is regular </a:t>
            </a:r>
            <a:endParaRPr lang="en-US" dirty="0" smtClean="0"/>
          </a:p>
          <a:p>
            <a:pPr lvl="1"/>
            <a:r>
              <a:rPr lang="en-US" dirty="0" smtClean="0"/>
              <a:t>Construct M from </a:t>
            </a:r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and M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 recognizes A</a:t>
            </a:r>
            <a:r>
              <a:rPr lang="en-US" baseline="-25000" dirty="0" smtClean="0"/>
              <a:t>1 </a:t>
            </a:r>
            <a:r>
              <a:rPr lang="en-US" dirty="0" smtClean="0"/>
              <a:t>(let M</a:t>
            </a:r>
            <a:r>
              <a:rPr lang="en-US" baseline="-25000" dirty="0" smtClean="0"/>
              <a:t>1</a:t>
            </a:r>
            <a:r>
              <a:rPr lang="en-US" dirty="0" smtClean="0"/>
              <a:t> = (Q</a:t>
            </a:r>
            <a:r>
              <a:rPr lang="en-US" baseline="-25000" dirty="0" smtClean="0"/>
              <a:t>1</a:t>
            </a:r>
            <a:r>
              <a:rPr lang="en-US" dirty="0" smtClean="0"/>
              <a:t>, Σ, δ</a:t>
            </a:r>
            <a:r>
              <a:rPr lang="en-US" baseline="-25000" dirty="0" smtClean="0"/>
              <a:t>1</a:t>
            </a:r>
            <a:r>
              <a:rPr lang="en-US" dirty="0" smtClean="0"/>
              <a:t>,q</a:t>
            </a:r>
            <a:r>
              <a:rPr lang="en-US" baseline="-25000" dirty="0" smtClean="0"/>
              <a:t>1</a:t>
            </a:r>
            <a:r>
              <a:rPr lang="en-US" dirty="0" smtClean="0"/>
              <a:t>, F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CLOSURE PROPERTIES OF REGULAR SETS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 recognizes A</a:t>
            </a:r>
            <a:r>
              <a:rPr lang="en-US" baseline="-25000" dirty="0" smtClean="0"/>
              <a:t>2</a:t>
            </a:r>
            <a:r>
              <a:rPr lang="en-US" dirty="0" smtClean="0"/>
              <a:t>(M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= (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smtClean="0"/>
              <a:t>Σ, </a:t>
            </a:r>
            <a:r>
              <a:rPr lang="en-US" dirty="0" smtClean="0"/>
              <a:t>δ</a:t>
            </a:r>
            <a:r>
              <a:rPr lang="en-US" baseline="-25000" dirty="0" smtClean="0"/>
              <a:t>2</a:t>
            </a:r>
            <a:r>
              <a:rPr lang="en-US" dirty="0" smtClean="0"/>
              <a:t>,q</a:t>
            </a:r>
            <a:r>
              <a:rPr lang="en-US" baseline="-25000" dirty="0" smtClean="0"/>
              <a:t>2</a:t>
            </a:r>
            <a:r>
              <a:rPr lang="en-US" dirty="0" smtClean="0"/>
              <a:t>, F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</a:p>
          <a:p>
            <a:r>
              <a:rPr lang="en-US" dirty="0" smtClean="0"/>
              <a:t>Construct </a:t>
            </a:r>
            <a:r>
              <a:rPr lang="en-US" dirty="0" smtClean="0"/>
              <a:t>M to recognize A</a:t>
            </a:r>
            <a:r>
              <a:rPr lang="en-US" baseline="-25000" dirty="0" smtClean="0"/>
              <a:t>1</a:t>
            </a:r>
            <a:r>
              <a:rPr lang="en-US" dirty="0" smtClean="0"/>
              <a:t> U A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(M = </a:t>
            </a:r>
            <a:r>
              <a:rPr lang="en-US" dirty="0" smtClean="0"/>
              <a:t>(Q, Σ, δ, q</a:t>
            </a:r>
            <a:r>
              <a:rPr lang="en-US" baseline="-25000" dirty="0" smtClean="0"/>
              <a:t>0</a:t>
            </a:r>
            <a:r>
              <a:rPr lang="en-US" dirty="0" smtClean="0"/>
              <a:t>, 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Q = {(r</a:t>
            </a:r>
            <a:r>
              <a:rPr lang="en-US" baseline="-25000" dirty="0" smtClean="0"/>
              <a:t>1</a:t>
            </a:r>
            <a:r>
              <a:rPr lang="en-US" dirty="0" smtClean="0"/>
              <a:t>, r</a:t>
            </a:r>
            <a:r>
              <a:rPr lang="en-US" baseline="-25000" dirty="0" smtClean="0"/>
              <a:t>2</a:t>
            </a:r>
            <a:r>
              <a:rPr lang="en-US" dirty="0" smtClean="0"/>
              <a:t>) |r</a:t>
            </a:r>
            <a:r>
              <a:rPr lang="en-US" baseline="-25000" dirty="0" smtClean="0"/>
              <a:t>1</a:t>
            </a:r>
            <a:r>
              <a:rPr lang="en-US" dirty="0" smtClean="0"/>
              <a:t> Є Q</a:t>
            </a:r>
            <a:r>
              <a:rPr lang="en-US" baseline="-25000" dirty="0" smtClean="0"/>
              <a:t>1</a:t>
            </a:r>
            <a:r>
              <a:rPr lang="en-US" dirty="0" smtClean="0"/>
              <a:t> and r</a:t>
            </a:r>
            <a:r>
              <a:rPr lang="en-US" baseline="-25000" dirty="0" smtClean="0"/>
              <a:t>2</a:t>
            </a:r>
            <a:r>
              <a:rPr lang="en-US" dirty="0" smtClean="0"/>
              <a:t> Є Q</a:t>
            </a:r>
            <a:r>
              <a:rPr lang="en-US" baseline="-25000" dirty="0" smtClean="0"/>
              <a:t>2</a:t>
            </a:r>
            <a:r>
              <a:rPr lang="en-US" dirty="0" smtClean="0"/>
              <a:t>}. </a:t>
            </a:r>
            <a:endParaRPr lang="en-US" dirty="0" smtClean="0"/>
          </a:p>
          <a:p>
            <a:pPr lvl="1"/>
            <a:r>
              <a:rPr lang="en-US" dirty="0" smtClean="0"/>
              <a:t>Σ, the alphabet, is the same in M</a:t>
            </a:r>
            <a:r>
              <a:rPr lang="en-US" baseline="-25000" dirty="0" smtClean="0"/>
              <a:t>1</a:t>
            </a:r>
            <a:r>
              <a:rPr lang="en-US" dirty="0" smtClean="0"/>
              <a:t> and M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δ((r</a:t>
            </a:r>
            <a:r>
              <a:rPr lang="en-US" baseline="-25000" dirty="0" smtClean="0"/>
              <a:t>1</a:t>
            </a:r>
            <a:r>
              <a:rPr lang="en-US" dirty="0" smtClean="0"/>
              <a:t>, r</a:t>
            </a:r>
            <a:r>
              <a:rPr lang="en-US" baseline="-25000" dirty="0" smtClean="0"/>
              <a:t>2</a:t>
            </a:r>
            <a:r>
              <a:rPr lang="en-US" dirty="0" smtClean="0"/>
              <a:t>), a) = δ</a:t>
            </a:r>
            <a:r>
              <a:rPr lang="en-US" baseline="-25000" dirty="0" smtClean="0"/>
              <a:t>1</a:t>
            </a:r>
            <a:r>
              <a:rPr lang="en-US" dirty="0" smtClean="0"/>
              <a:t>(r</a:t>
            </a:r>
            <a:r>
              <a:rPr lang="en-US" baseline="-25000" dirty="0" smtClean="0"/>
              <a:t>1</a:t>
            </a:r>
            <a:r>
              <a:rPr lang="en-US" dirty="0" smtClean="0"/>
              <a:t>,a), δ</a:t>
            </a:r>
            <a:r>
              <a:rPr lang="en-US" baseline="-25000" dirty="0" smtClean="0"/>
              <a:t>2</a:t>
            </a:r>
            <a:r>
              <a:rPr lang="en-US" dirty="0" smtClean="0"/>
              <a:t>(r</a:t>
            </a:r>
            <a:r>
              <a:rPr lang="en-US" baseline="-25000" dirty="0" smtClean="0"/>
              <a:t>2</a:t>
            </a:r>
            <a:r>
              <a:rPr lang="en-US" dirty="0" smtClean="0"/>
              <a:t>,a)</a:t>
            </a:r>
          </a:p>
          <a:p>
            <a:pPr lvl="1"/>
            <a:r>
              <a:rPr lang="en-US" dirty="0" smtClean="0"/>
              <a:t>q0 is the pair (q</a:t>
            </a:r>
            <a:r>
              <a:rPr lang="en-US" baseline="-25000" dirty="0" smtClean="0"/>
              <a:t>1</a:t>
            </a:r>
            <a:r>
              <a:rPr lang="en-US" dirty="0" smtClean="0"/>
              <a:t>, q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 = {(r</a:t>
            </a:r>
            <a:r>
              <a:rPr lang="en-US" baseline="-25000" dirty="0" smtClean="0"/>
              <a:t>1</a:t>
            </a:r>
            <a:r>
              <a:rPr lang="en-US" dirty="0" smtClean="0"/>
              <a:t>, r</a:t>
            </a:r>
            <a:r>
              <a:rPr lang="en-US" baseline="-25000" dirty="0" smtClean="0"/>
              <a:t>2</a:t>
            </a:r>
            <a:r>
              <a:rPr lang="en-US" dirty="0" smtClean="0"/>
              <a:t>) | r</a:t>
            </a:r>
            <a:r>
              <a:rPr lang="en-US" baseline="-25000" dirty="0" smtClean="0"/>
              <a:t>1</a:t>
            </a:r>
            <a:r>
              <a:rPr lang="en-US" dirty="0" smtClean="0"/>
              <a:t> Є F</a:t>
            </a:r>
            <a:r>
              <a:rPr lang="en-US" baseline="-25000" dirty="0" smtClean="0"/>
              <a:t>1</a:t>
            </a:r>
            <a:r>
              <a:rPr lang="en-US" dirty="0" smtClean="0"/>
              <a:t> or r</a:t>
            </a:r>
            <a:r>
              <a:rPr lang="en-US" baseline="-25000" dirty="0" smtClean="0"/>
              <a:t>2</a:t>
            </a:r>
            <a:r>
              <a:rPr lang="en-US" dirty="0" smtClean="0"/>
              <a:t> Є F</a:t>
            </a:r>
            <a:r>
              <a:rPr lang="en-US" baseline="-25000" dirty="0" smtClean="0"/>
              <a:t>2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CLOSURE PROPERTIES OF REGULAR SETS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Regular expressions are closely related to Nondeterministic Finite Automata</a:t>
            </a:r>
          </a:p>
          <a:p>
            <a:pPr algn="ctr">
              <a:buNone/>
            </a:pPr>
            <a:r>
              <a:rPr lang="en-US" b="1" dirty="0" smtClean="0"/>
              <a:t>OPERATORS OF REGULAR EXPRESSIONS</a:t>
            </a:r>
            <a:endParaRPr lang="en-US" dirty="0" smtClean="0"/>
          </a:p>
          <a:p>
            <a:pPr algn="just"/>
            <a:r>
              <a:rPr lang="en-US" dirty="0" smtClean="0"/>
              <a:t> </a:t>
            </a:r>
            <a:r>
              <a:rPr lang="en-US" b="1" i="1" dirty="0" smtClean="0"/>
              <a:t>Union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languages </a:t>
            </a:r>
            <a:r>
              <a:rPr lang="en-US" dirty="0" smtClean="0"/>
              <a:t>L and M, denoted L   M </a:t>
            </a:r>
          </a:p>
          <a:p>
            <a:pPr lvl="1" algn="just"/>
            <a:r>
              <a:rPr lang="en-US" dirty="0" smtClean="0"/>
              <a:t>is the set of strings that are </a:t>
            </a:r>
            <a:r>
              <a:rPr lang="en-US" dirty="0" smtClean="0">
                <a:sym typeface="Wingdings" pitchFamily="2" charset="2"/>
              </a:rPr>
              <a:t>either L or M or both</a:t>
            </a:r>
            <a:endParaRPr lang="en-US" dirty="0" smtClean="0"/>
          </a:p>
          <a:p>
            <a:pPr algn="just"/>
            <a:r>
              <a:rPr lang="en-US" dirty="0" smtClean="0"/>
              <a:t>For Example</a:t>
            </a:r>
          </a:p>
          <a:p>
            <a:pPr lvl="1" algn="just"/>
            <a:r>
              <a:rPr lang="en-US" dirty="0" smtClean="0"/>
              <a:t>L ={001, 10, 111}</a:t>
            </a:r>
          </a:p>
          <a:p>
            <a:pPr lvl="1" algn="just"/>
            <a:r>
              <a:rPr lang="en-US" dirty="0" smtClean="0"/>
              <a:t>M = {</a:t>
            </a:r>
            <a:r>
              <a:rPr lang="el-GR" dirty="0" smtClean="0"/>
              <a:t>ε</a:t>
            </a:r>
            <a:r>
              <a:rPr lang="en-US" dirty="0" smtClean="0"/>
              <a:t>, 001} then L    M = {</a:t>
            </a:r>
            <a:r>
              <a:rPr lang="el-GR" dirty="0" smtClean="0"/>
              <a:t>ε</a:t>
            </a:r>
            <a:r>
              <a:rPr lang="en-US" dirty="0" smtClean="0"/>
              <a:t>, 10, 001, 111}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1596" y="3359164"/>
            <a:ext cx="304800" cy="478972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6736" y="5500468"/>
            <a:ext cx="304800" cy="4789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i="1" dirty="0" smtClean="0"/>
              <a:t>The class of regular languages is closed under the Concatenation operation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Proof Idea: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and A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regular languages.</a:t>
            </a:r>
          </a:p>
          <a:p>
            <a:pPr lvl="1"/>
            <a:r>
              <a:rPr lang="en-US" dirty="0" smtClean="0"/>
              <a:t>Some FA M</a:t>
            </a:r>
            <a:r>
              <a:rPr lang="en-US" baseline="-25000" dirty="0" smtClean="0"/>
              <a:t>1</a:t>
            </a:r>
            <a:r>
              <a:rPr lang="en-US" dirty="0" smtClean="0"/>
              <a:t> recognizes A</a:t>
            </a:r>
            <a:r>
              <a:rPr lang="en-US" baseline="-25000" dirty="0" smtClean="0"/>
              <a:t>1</a:t>
            </a:r>
            <a:r>
              <a:rPr lang="en-US" dirty="0" smtClean="0"/>
              <a:t> and M</a:t>
            </a:r>
            <a:r>
              <a:rPr lang="en-US" baseline="-25000" dirty="0" smtClean="0"/>
              <a:t>2</a:t>
            </a:r>
            <a:r>
              <a:rPr lang="en-US" dirty="0" smtClean="0"/>
              <a:t> recognizes A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 </a:t>
            </a:r>
            <a:r>
              <a:rPr lang="en-US" dirty="0" smtClean="0"/>
              <a:t>prove 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is regular </a:t>
            </a:r>
          </a:p>
          <a:p>
            <a:pPr lvl="1"/>
            <a:r>
              <a:rPr lang="en-US" dirty="0" smtClean="0"/>
              <a:t>Construct M </a:t>
            </a:r>
            <a:r>
              <a:rPr lang="en-US" dirty="0" smtClean="0"/>
              <a:t>that accepts</a:t>
            </a:r>
          </a:p>
          <a:p>
            <a:pPr lvl="2"/>
            <a:r>
              <a:rPr lang="en-US" dirty="0" smtClean="0"/>
              <a:t>If input broken into 2 pieces (M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first piece, M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 second piece)</a:t>
            </a:r>
            <a:endParaRPr lang="en-US" dirty="0" smtClean="0"/>
          </a:p>
          <a:p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 recognizes A</a:t>
            </a:r>
            <a:r>
              <a:rPr lang="en-US" baseline="-25000" dirty="0" smtClean="0"/>
              <a:t>1 </a:t>
            </a:r>
            <a:r>
              <a:rPr lang="en-US" dirty="0" smtClean="0"/>
              <a:t>(let M</a:t>
            </a:r>
            <a:r>
              <a:rPr lang="en-US" baseline="-25000" dirty="0" smtClean="0"/>
              <a:t>1</a:t>
            </a:r>
            <a:r>
              <a:rPr lang="en-US" dirty="0" smtClean="0"/>
              <a:t> = (Q</a:t>
            </a:r>
            <a:r>
              <a:rPr lang="en-US" baseline="-25000" dirty="0" smtClean="0"/>
              <a:t>1</a:t>
            </a:r>
            <a:r>
              <a:rPr lang="en-US" dirty="0" smtClean="0"/>
              <a:t>, Σ, δ</a:t>
            </a:r>
            <a:r>
              <a:rPr lang="en-US" baseline="-25000" dirty="0" smtClean="0"/>
              <a:t>1</a:t>
            </a:r>
            <a:r>
              <a:rPr lang="en-US" dirty="0" smtClean="0"/>
              <a:t>,q</a:t>
            </a:r>
            <a:r>
              <a:rPr lang="en-US" baseline="-25000" dirty="0" smtClean="0"/>
              <a:t>1</a:t>
            </a:r>
            <a:r>
              <a:rPr lang="en-US" dirty="0" smtClean="0"/>
              <a:t>, F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CLOSURE PROPERTIES OF REGULAR SETS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 doesn’t know where to break its input </a:t>
            </a:r>
            <a:endParaRPr lang="en-US" dirty="0" smtClean="0"/>
          </a:p>
          <a:p>
            <a:pPr lvl="1"/>
            <a:r>
              <a:rPr lang="en-US" dirty="0" smtClean="0"/>
              <a:t>Solution </a:t>
            </a:r>
            <a:r>
              <a:rPr lang="en-US" dirty="0" smtClean="0">
                <a:sym typeface="Wingdings" pitchFamily="2" charset="2"/>
              </a:rPr>
              <a:t> nondeterminism</a:t>
            </a:r>
          </a:p>
          <a:p>
            <a:pPr lvl="1"/>
            <a:r>
              <a:rPr lang="en-US" dirty="0" smtClean="0"/>
              <a:t>say that we are in state q</a:t>
            </a:r>
            <a:r>
              <a:rPr lang="en-US" baseline="-25000" dirty="0" smtClean="0"/>
              <a:t>1</a:t>
            </a:r>
            <a:r>
              <a:rPr lang="en-US" dirty="0" smtClean="0"/>
              <a:t> in some NFA N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next input symbol is a </a:t>
            </a:r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After reading</a:t>
            </a:r>
          </a:p>
          <a:p>
            <a:pPr lvl="2"/>
            <a:r>
              <a:rPr lang="en-US" dirty="0" smtClean="0"/>
              <a:t>machine </a:t>
            </a:r>
            <a:r>
              <a:rPr lang="en-US" dirty="0" smtClean="0"/>
              <a:t>splits into multiple copies </a:t>
            </a:r>
            <a:r>
              <a:rPr lang="en-US" dirty="0" smtClean="0"/>
              <a:t>and follows all possibilities in parallel.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CLOSURE PROPERTIES OF REGULAR SETS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i="1" dirty="0" smtClean="0"/>
              <a:t>Concatenation </a:t>
            </a:r>
            <a:r>
              <a:rPr lang="en-US" b="1" i="1" dirty="0" smtClean="0">
                <a:sym typeface="Wingdings" pitchFamily="2" charset="2"/>
              </a:rPr>
              <a:t> </a:t>
            </a:r>
            <a:r>
              <a:rPr lang="en-US" dirty="0" smtClean="0"/>
              <a:t>languages L and M, denoted L.M or LM</a:t>
            </a:r>
          </a:p>
          <a:p>
            <a:pPr lvl="1" algn="just"/>
            <a:r>
              <a:rPr lang="en-US" dirty="0" smtClean="0"/>
              <a:t>set of strings formed by any string in L and concatenating it with any string in M.</a:t>
            </a:r>
          </a:p>
          <a:p>
            <a:pPr algn="just"/>
            <a:r>
              <a:rPr lang="en-US" dirty="0" smtClean="0"/>
              <a:t>For example</a:t>
            </a:r>
          </a:p>
          <a:p>
            <a:pPr lvl="1" algn="just"/>
            <a:r>
              <a:rPr lang="en-US" dirty="0" smtClean="0"/>
              <a:t>L ={001, 10, 111}</a:t>
            </a:r>
          </a:p>
          <a:p>
            <a:pPr lvl="1" algn="just"/>
            <a:r>
              <a:rPr lang="en-US" dirty="0" smtClean="0"/>
              <a:t>M = {</a:t>
            </a:r>
            <a:r>
              <a:rPr lang="el-GR" dirty="0" smtClean="0"/>
              <a:t>ε, 001} </a:t>
            </a:r>
            <a:r>
              <a:rPr lang="en-US" dirty="0" smtClean="0"/>
              <a:t>then LM = {001, 10, 111, 001001, 10001, 111001}</a:t>
            </a:r>
          </a:p>
          <a:p>
            <a:pPr lvl="1"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i="1" dirty="0" smtClean="0"/>
              <a:t>Closure</a:t>
            </a:r>
            <a:r>
              <a:rPr lang="en-US" dirty="0" smtClean="0"/>
              <a:t> or </a:t>
            </a:r>
            <a:r>
              <a:rPr lang="en-US" b="1" i="1" dirty="0" smtClean="0"/>
              <a:t>star</a:t>
            </a:r>
            <a:r>
              <a:rPr lang="en-US" dirty="0" smtClean="0"/>
              <a:t> or </a:t>
            </a:r>
            <a:r>
              <a:rPr lang="en-US" b="1" i="1" dirty="0" smtClean="0"/>
              <a:t>Kleene closure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for </a:t>
            </a:r>
            <a:r>
              <a:rPr lang="en-US" dirty="0" smtClean="0"/>
              <a:t>a language L is denoted L* </a:t>
            </a:r>
          </a:p>
          <a:p>
            <a:pPr lvl="1" algn="just"/>
            <a:r>
              <a:rPr lang="en-US" dirty="0" smtClean="0"/>
              <a:t>Set of strings formed by any no. of strings from L.</a:t>
            </a:r>
          </a:p>
          <a:p>
            <a:pPr lvl="1" algn="just"/>
            <a:r>
              <a:rPr lang="en-US" dirty="0" smtClean="0"/>
              <a:t>Possibly with repetitions.</a:t>
            </a:r>
          </a:p>
          <a:p>
            <a:pPr algn="just"/>
            <a:r>
              <a:rPr lang="en-US" dirty="0" smtClean="0"/>
              <a:t>For example</a:t>
            </a:r>
          </a:p>
          <a:p>
            <a:pPr lvl="1" algn="just"/>
            <a:r>
              <a:rPr lang="en-US" dirty="0" smtClean="0"/>
              <a:t>L ={0, 1} then L* </a:t>
            </a:r>
            <a:r>
              <a:rPr lang="en-US" dirty="0" smtClean="0">
                <a:sym typeface="Wingdings" pitchFamily="2" charset="2"/>
              </a:rPr>
              <a:t> all strings of 0’s or 1’s </a:t>
            </a:r>
            <a:endParaRPr lang="en-US" dirty="0" smtClean="0"/>
          </a:p>
          <a:p>
            <a:pPr lvl="1" algn="just"/>
            <a:r>
              <a:rPr lang="en-US" dirty="0" smtClean="0"/>
              <a:t> L={0, 11} then </a:t>
            </a:r>
          </a:p>
          <a:p>
            <a:pPr lvl="2" algn="just"/>
            <a:r>
              <a:rPr lang="en-US" dirty="0" smtClean="0"/>
              <a:t>011, 11110, </a:t>
            </a:r>
            <a:r>
              <a:rPr lang="el-GR" dirty="0" smtClean="0"/>
              <a:t>ε</a:t>
            </a:r>
            <a:r>
              <a:rPr lang="en-US" dirty="0" smtClean="0"/>
              <a:t> (possible)</a:t>
            </a:r>
          </a:p>
          <a:p>
            <a:pPr lvl="2" algn="just"/>
            <a:r>
              <a:rPr lang="en-US" dirty="0" smtClean="0"/>
              <a:t>010,01011, 101 (not possible)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FORMAL DEFINITION OF A REGULAR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Say R is a regular expression, if R is </a:t>
            </a:r>
          </a:p>
          <a:p>
            <a:pPr lvl="1"/>
            <a:r>
              <a:rPr lang="en-US" i="1" dirty="0" smtClean="0"/>
              <a:t>a</a:t>
            </a:r>
            <a:r>
              <a:rPr lang="en-US" dirty="0" smtClean="0"/>
              <a:t> for some </a:t>
            </a:r>
            <a:r>
              <a:rPr lang="en-US" i="1" dirty="0" smtClean="0"/>
              <a:t>a</a:t>
            </a:r>
            <a:r>
              <a:rPr lang="en-US" dirty="0" smtClean="0"/>
              <a:t> in the alphabet Σ,</a:t>
            </a:r>
            <a:endParaRPr lang="en-US" sz="2400" dirty="0" smtClean="0"/>
          </a:p>
          <a:p>
            <a:pPr lvl="1"/>
            <a:r>
              <a:rPr lang="en-US" dirty="0" smtClean="0"/>
              <a:t>ε,</a:t>
            </a:r>
            <a:endParaRPr lang="en-US" sz="2400" dirty="0" smtClean="0"/>
          </a:p>
          <a:p>
            <a:pPr lvl="1"/>
            <a:r>
              <a:rPr lang="en-US" dirty="0" smtClean="0"/>
              <a:t>φ, </a:t>
            </a:r>
            <a:endParaRPr lang="en-US" sz="2400" dirty="0" smtClean="0"/>
          </a:p>
          <a:p>
            <a:pPr lvl="1"/>
            <a:r>
              <a:rPr lang="en-US" dirty="0" smtClean="0"/>
              <a:t>(R</a:t>
            </a:r>
            <a:r>
              <a:rPr lang="en-US" baseline="-25000" dirty="0" smtClean="0"/>
              <a:t>1</a:t>
            </a:r>
            <a:r>
              <a:rPr lang="en-US" dirty="0" smtClean="0"/>
              <a:t> U R</a:t>
            </a:r>
            <a:r>
              <a:rPr lang="en-US" baseline="-25000" dirty="0" smtClean="0"/>
              <a:t>2</a:t>
            </a:r>
            <a:r>
              <a:rPr lang="en-US" dirty="0" smtClean="0"/>
              <a:t>) where R</a:t>
            </a:r>
            <a:r>
              <a:rPr lang="en-US" baseline="-25000" dirty="0" smtClean="0"/>
              <a:t>1</a:t>
            </a:r>
            <a:r>
              <a:rPr lang="en-US" dirty="0" smtClean="0"/>
              <a:t> and R</a:t>
            </a:r>
            <a:r>
              <a:rPr lang="en-US" baseline="-25000" dirty="0" smtClean="0"/>
              <a:t>2</a:t>
            </a:r>
            <a:r>
              <a:rPr lang="en-US" dirty="0" smtClean="0"/>
              <a:t> are regular expressions.</a:t>
            </a:r>
            <a:endParaRPr lang="en-US" sz="2400" dirty="0" smtClean="0"/>
          </a:p>
          <a:p>
            <a:pPr lvl="1" algn="ctr"/>
            <a:r>
              <a:rPr lang="en-US" dirty="0" smtClean="0"/>
              <a:t>(R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sz="4000" dirty="0" smtClean="0"/>
              <a:t>˳</a:t>
            </a:r>
            <a:r>
              <a:rPr lang="en-US" dirty="0" smtClean="0"/>
              <a:t> R</a:t>
            </a:r>
            <a:r>
              <a:rPr lang="en-US" baseline="-25000" dirty="0" smtClean="0"/>
              <a:t>2</a:t>
            </a:r>
            <a:r>
              <a:rPr lang="en-US" dirty="0" smtClean="0"/>
              <a:t>) where R</a:t>
            </a:r>
            <a:r>
              <a:rPr lang="en-US" baseline="-25000" dirty="0" smtClean="0"/>
              <a:t>1</a:t>
            </a:r>
            <a:r>
              <a:rPr lang="en-US" dirty="0" smtClean="0"/>
              <a:t> and R</a:t>
            </a:r>
            <a:r>
              <a:rPr lang="en-US" baseline="-25000" dirty="0" smtClean="0"/>
              <a:t>2</a:t>
            </a:r>
            <a:r>
              <a:rPr lang="en-US" dirty="0" smtClean="0"/>
              <a:t> are regular expressions (or)</a:t>
            </a:r>
          </a:p>
          <a:p>
            <a:pPr lvl="1"/>
            <a:r>
              <a:rPr lang="en-US" dirty="0" smtClean="0"/>
              <a:t>(R</a:t>
            </a:r>
            <a:r>
              <a:rPr lang="en-US" baseline="-25000" dirty="0" smtClean="0"/>
              <a:t>1</a:t>
            </a:r>
            <a:r>
              <a:rPr lang="en-US" dirty="0" smtClean="0"/>
              <a:t>*) where R</a:t>
            </a:r>
            <a:r>
              <a:rPr lang="en-US" baseline="-25000" dirty="0" smtClean="0"/>
              <a:t>1</a:t>
            </a:r>
            <a:r>
              <a:rPr lang="en-US" dirty="0" smtClean="0"/>
              <a:t> is a regular expression.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287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smtClean="0"/>
              <a:t>Examples</a:t>
            </a:r>
          </a:p>
          <a:p>
            <a:pPr lvl="1" algn="just"/>
            <a:r>
              <a:rPr lang="en-US" dirty="0" smtClean="0"/>
              <a:t>0*10* = {w | w contains a single 1}</a:t>
            </a:r>
            <a:endParaRPr lang="en-US" sz="2400" dirty="0" smtClean="0"/>
          </a:p>
          <a:p>
            <a:pPr lvl="1" algn="just"/>
            <a:r>
              <a:rPr lang="en-US" dirty="0" smtClean="0"/>
              <a:t>Σ*1Σ* = {w | w has at least one 1}</a:t>
            </a:r>
            <a:endParaRPr lang="en-US" sz="2400" dirty="0" smtClean="0"/>
          </a:p>
          <a:p>
            <a:pPr lvl="1" algn="just"/>
            <a:r>
              <a:rPr lang="en-US" dirty="0" smtClean="0"/>
              <a:t>Σ*001Σ* = {w | w contains the string 001 as a substring}</a:t>
            </a:r>
            <a:endParaRPr lang="en-US" sz="2400" dirty="0" smtClean="0"/>
          </a:p>
          <a:p>
            <a:pPr lvl="1" algn="just"/>
            <a:r>
              <a:rPr lang="en-US" dirty="0" smtClean="0"/>
              <a:t>(01*)* = {w | every 0 in w is followed by at least one 1}</a:t>
            </a:r>
            <a:endParaRPr lang="en-US" sz="2400" dirty="0" smtClean="0"/>
          </a:p>
          <a:p>
            <a:pPr lvl="1" algn="just"/>
            <a:r>
              <a:rPr lang="en-US" dirty="0" smtClean="0"/>
              <a:t>(ΣΣ)* = {w | w is a string of even length}</a:t>
            </a:r>
            <a:endParaRPr lang="en-US" sz="2400" dirty="0" smtClean="0"/>
          </a:p>
          <a:p>
            <a:pPr lvl="1" algn="just"/>
            <a:r>
              <a:rPr lang="en-US" dirty="0" smtClean="0"/>
              <a:t>(ΣΣΣ)* = {w | the length of w is a multiple of three}</a:t>
            </a:r>
          </a:p>
          <a:p>
            <a:pPr algn="just"/>
            <a:r>
              <a:rPr lang="en-US" dirty="0" smtClean="0"/>
              <a:t>Note: Concatenating empty set to any set yields empty set i.e. 1*    =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E87-FE7B-41AA-9F18-645F2B599E85}" type="datetime1">
              <a:rPr lang="en-US" smtClean="0"/>
              <a:pPr/>
              <a:t>30/1/2013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Jaya Krishna, M.Tech, Assistant Professor</a:t>
            </a:r>
            <a:endParaRPr lang="en-US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1" y="5424268"/>
            <a:ext cx="228600" cy="502920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5424268"/>
            <a:ext cx="242455" cy="53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2672</Words>
  <Application>Microsoft Office PowerPoint</Application>
  <PresentationFormat>On-screen Show (4:3)</PresentationFormat>
  <Paragraphs>369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UNIT-III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FORMAL DEFINITION OF A REGULAR EXPRESSION</vt:lpstr>
      <vt:lpstr>Slide 9</vt:lpstr>
      <vt:lpstr>Slide 10</vt:lpstr>
      <vt:lpstr>Slide 11</vt:lpstr>
      <vt:lpstr>REGULAR SET</vt:lpstr>
      <vt:lpstr>IDENTITY RULES</vt:lpstr>
      <vt:lpstr>Slide 14</vt:lpstr>
      <vt:lpstr>Some More…</vt:lpstr>
      <vt:lpstr>FA FOR GIVEN RE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Transition System and Regular Expression</vt:lpstr>
      <vt:lpstr>Slide 28</vt:lpstr>
      <vt:lpstr>Slide 29</vt:lpstr>
      <vt:lpstr>Slide 30</vt:lpstr>
      <vt:lpstr>Example</vt:lpstr>
      <vt:lpstr>Slide 32</vt:lpstr>
      <vt:lpstr>Slide 33</vt:lpstr>
      <vt:lpstr>Slide 34</vt:lpstr>
      <vt:lpstr>Convert FA to RE</vt:lpstr>
      <vt:lpstr>Convert FA to RE</vt:lpstr>
      <vt:lpstr>Convert FA to RE</vt:lpstr>
      <vt:lpstr>Convert FA to RE</vt:lpstr>
      <vt:lpstr>Convert FA to RE</vt:lpstr>
      <vt:lpstr>PUMPING LEMMA FOR REGULAR SETS</vt:lpstr>
      <vt:lpstr>PUMPING LEMMA FOR REGULAR SETS</vt:lpstr>
      <vt:lpstr>PUMPING LEMMA FOR REGULAR SETS</vt:lpstr>
      <vt:lpstr>PUMPING LEMMA FOR REGULAR SETS</vt:lpstr>
      <vt:lpstr>PUMPING LEMMA FOR REGULAR SETS</vt:lpstr>
      <vt:lpstr>PUMPING LEMMA FOR REGULAR SETS</vt:lpstr>
      <vt:lpstr>PUMPING LEMMA FOR REGULAR SETS</vt:lpstr>
      <vt:lpstr>CLOSURE PROPERTIES OF REGULAR SETS</vt:lpstr>
      <vt:lpstr>CLOSURE PROPERTIES OF REGULAR SETS</vt:lpstr>
      <vt:lpstr>CLOSURE PROPERTIES OF REGULAR SETS</vt:lpstr>
      <vt:lpstr>CLOSURE PROPERTIES OF REGULAR SETS</vt:lpstr>
      <vt:lpstr>CLOSURE PROPERTIES OF REGULAR SETS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UNIT-III</dc:title>
  <dc:creator>vinayaka</dc:creator>
  <cp:lastModifiedBy>jpksystem</cp:lastModifiedBy>
  <cp:revision>307</cp:revision>
  <dcterms:created xsi:type="dcterms:W3CDTF">2012-12-30T16:01:45Z</dcterms:created>
  <dcterms:modified xsi:type="dcterms:W3CDTF">2013-01-30T17:53:55Z</dcterms:modified>
</cp:coreProperties>
</file>