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7" r:id="rId2"/>
    <p:sldId id="258" r:id="rId3"/>
    <p:sldId id="259" r:id="rId4"/>
    <p:sldId id="260" r:id="rId5"/>
    <p:sldId id="261" r:id="rId6"/>
    <p:sldId id="29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92BA-A90D-40D3-9493-3D63DEBD76A4}" type="datetimeFigureOut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CBCAC-C72C-4114-82F1-0455F06BA3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056E-114D-40CD-A4B2-A6FE03852F88}" type="datetimeFigureOut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EDDBE-AF6D-4E08-A7E7-5FCDA3D021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3372-C25E-46F1-8E9E-75C668DCB324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01C2-91BF-45CC-BB4A-EB17B5C9A3CD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7FD0-02A5-4A3E-96E6-5ED8F4A7A4EE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83C9-7851-455C-8C9E-BBCAE9027C44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277-D0F4-4D58-BB82-81DB4B8B2F42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B30F-BCDD-477E-95D8-64EF7394163E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F07-332D-4C73-9552-4C167AFECD2C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28C0-644A-46D0-8861-D9F8D061D0E3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B93C-D671-410A-A43F-471A60F1623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6E10-9C23-4CF7-AF05-6544328BE4C6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4AAB-2AE0-4202-841C-E2BECB9D36DA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UNIT-IV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79B3-5464-4D84-B848-26C9B04869C4}" type="datetime1">
              <a:rPr lang="en-US" smtClean="0"/>
              <a:pPr/>
              <a:t>17/2/2013</a:t>
            </a:fld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b="1" dirty="0" smtClean="0"/>
              <a:t>Type-1</a:t>
            </a:r>
            <a:r>
              <a:rPr lang="en-US" dirty="0" smtClean="0"/>
              <a:t> grammar</a:t>
            </a:r>
          </a:p>
          <a:p>
            <a:pPr lvl="1" algn="just"/>
            <a:r>
              <a:rPr lang="en-US" dirty="0" smtClean="0"/>
              <a:t>Context sensitive grammar</a:t>
            </a:r>
          </a:p>
          <a:p>
            <a:pPr lvl="1" algn="just"/>
            <a:r>
              <a:rPr lang="en-US" dirty="0" smtClean="0"/>
              <a:t>Productions of form</a:t>
            </a:r>
          </a:p>
          <a:p>
            <a:pPr lvl="2" algn="just"/>
            <a:r>
              <a:rPr lang="en-US" dirty="0" smtClean="0"/>
              <a:t>αAβ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αϒβ</a:t>
            </a:r>
          </a:p>
          <a:p>
            <a:pPr lvl="3" algn="just"/>
            <a:r>
              <a:rPr lang="en-US" dirty="0" smtClean="0"/>
              <a:t>A is a non-terminal / variable</a:t>
            </a:r>
          </a:p>
          <a:p>
            <a:pPr lvl="3" algn="just"/>
            <a:r>
              <a:rPr lang="en-US" dirty="0" smtClean="0"/>
              <a:t>α, β and ϒ </a:t>
            </a:r>
            <a:r>
              <a:rPr lang="en-US" dirty="0" smtClean="0">
                <a:sym typeface="Wingdings" pitchFamily="2" charset="2"/>
              </a:rPr>
              <a:t>– strings  of terminals and non terminals</a:t>
            </a:r>
          </a:p>
          <a:p>
            <a:pPr lvl="2" algn="just"/>
            <a:r>
              <a:rPr lang="en-US" dirty="0" smtClean="0"/>
              <a:t>α and β may be empty but ϒ must be non empty</a:t>
            </a:r>
          </a:p>
          <a:p>
            <a:pPr lvl="2" algn="just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ε allowed</a:t>
            </a:r>
          </a:p>
          <a:p>
            <a:pPr lvl="3" algn="just"/>
            <a:r>
              <a:rPr lang="en-US" dirty="0" smtClean="0"/>
              <a:t>S does not appear on RHS of production</a:t>
            </a:r>
          </a:p>
          <a:p>
            <a:pPr lvl="0" algn="just">
              <a:buNone/>
            </a:pPr>
            <a:r>
              <a:rPr lang="en-US" sz="2600" u="sng" dirty="0" smtClean="0"/>
              <a:t>Note</a:t>
            </a:r>
            <a:r>
              <a:rPr lang="en-US" sz="2600" dirty="0" smtClean="0"/>
              <a:t>: A language generated by the Type-1 grammar is called as 	Type-1 or context sensitive language.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Chomsky Classification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Type-2</a:t>
            </a:r>
            <a:r>
              <a:rPr lang="en-US" dirty="0" smtClean="0"/>
              <a:t> grammar </a:t>
            </a:r>
          </a:p>
          <a:p>
            <a:pPr lvl="1" algn="just"/>
            <a:r>
              <a:rPr lang="en-US" dirty="0" smtClean="0"/>
              <a:t>context free grammar </a:t>
            </a:r>
          </a:p>
          <a:p>
            <a:pPr lvl="1" algn="just"/>
            <a:r>
              <a:rPr lang="en-US" dirty="0" smtClean="0"/>
              <a:t>only productions of the form</a:t>
            </a:r>
          </a:p>
          <a:p>
            <a:pPr lvl="2" algn="just"/>
            <a:r>
              <a:rPr lang="en-US" dirty="0" smtClean="0"/>
              <a:t>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ϒ</a:t>
            </a:r>
          </a:p>
          <a:p>
            <a:pPr lvl="2" algn="just"/>
            <a:r>
              <a:rPr lang="en-US" dirty="0" smtClean="0"/>
              <a:t>where A Є V </a:t>
            </a:r>
          </a:p>
          <a:p>
            <a:pPr lvl="2" algn="just"/>
            <a:r>
              <a:rPr lang="en-US" dirty="0" smtClean="0"/>
              <a:t>ϒ – string of terminals and non-terminals i.e. ϒ Є (V U Σ)*.</a:t>
            </a:r>
          </a:p>
          <a:p>
            <a:pPr lvl="0" algn="just">
              <a:buNone/>
            </a:pPr>
            <a:r>
              <a:rPr lang="en-US" sz="2400" u="sng" dirty="0" smtClean="0"/>
              <a:t>Note</a:t>
            </a:r>
            <a:r>
              <a:rPr lang="en-US" sz="2400" dirty="0" smtClean="0"/>
              <a:t>: A language generated by the Type-2 grammar is called as Type-2 or context free language.</a:t>
            </a:r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Chomsky Classification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smtClean="0"/>
              <a:t>Type-3</a:t>
            </a:r>
            <a:r>
              <a:rPr lang="en-US" dirty="0" smtClean="0"/>
              <a:t> grammars</a:t>
            </a:r>
          </a:p>
          <a:p>
            <a:pPr lvl="1" algn="just"/>
            <a:r>
              <a:rPr lang="en-US" dirty="0" smtClean="0"/>
              <a:t>generate the regular languages</a:t>
            </a:r>
          </a:p>
          <a:p>
            <a:pPr lvl="1" algn="just"/>
            <a:r>
              <a:rPr lang="en-US" dirty="0" smtClean="0"/>
              <a:t>restricts its rule</a:t>
            </a:r>
          </a:p>
          <a:p>
            <a:pPr lvl="2" algn="just"/>
            <a:r>
              <a:rPr lang="en-US" dirty="0" smtClean="0"/>
              <a:t>single non-terminal </a:t>
            </a:r>
            <a:r>
              <a:rPr lang="en-US" dirty="0" smtClean="0">
                <a:sym typeface="Wingdings" pitchFamily="2" charset="2"/>
              </a:rPr>
              <a:t> LHS</a:t>
            </a:r>
          </a:p>
          <a:p>
            <a:pPr lvl="2" algn="just"/>
            <a:r>
              <a:rPr lang="en-US" dirty="0" smtClean="0"/>
              <a:t>single terminal, possibly followed or precedes, but not both </a:t>
            </a:r>
            <a:r>
              <a:rPr lang="en-US" dirty="0" smtClean="0">
                <a:sym typeface="Wingdings" pitchFamily="2" charset="2"/>
              </a:rPr>
              <a:t> RHS</a:t>
            </a:r>
          </a:p>
          <a:p>
            <a:pPr lvl="1" algn="just"/>
            <a:r>
              <a:rPr lang="en-US" dirty="0" smtClean="0">
                <a:sym typeface="Wingdings" pitchFamily="2" charset="2"/>
              </a:rPr>
              <a:t>Also </a:t>
            </a:r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ε is allowed </a:t>
            </a:r>
          </a:p>
          <a:p>
            <a:pPr lvl="2" algn="just"/>
            <a:r>
              <a:rPr lang="en-US" dirty="0" smtClean="0"/>
              <a:t>S does not appear on RHS of any production.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Chomsky Classification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A regular grammar</a:t>
            </a:r>
          </a:p>
          <a:p>
            <a:pPr lvl="1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formal grammar</a:t>
            </a:r>
            <a:r>
              <a:rPr lang="en-US" dirty="0" smtClean="0"/>
              <a:t> that describes the regular language.</a:t>
            </a:r>
          </a:p>
          <a:p>
            <a:pPr lvl="2"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 of rules for rewriting the strings, along with a start symbol from which the rewriting must start</a:t>
            </a:r>
          </a:p>
          <a:p>
            <a:pPr algn="just"/>
            <a:r>
              <a:rPr lang="en-US" dirty="0" smtClean="0"/>
              <a:t>Formally </a:t>
            </a:r>
          </a:p>
          <a:p>
            <a:pPr lvl="1" algn="just"/>
            <a:r>
              <a:rPr lang="en-US" dirty="0" smtClean="0"/>
              <a:t>(V, </a:t>
            </a:r>
            <a:r>
              <a:rPr lang="el-GR" dirty="0" smtClean="0"/>
              <a:t>Σ</a:t>
            </a:r>
            <a:r>
              <a:rPr lang="en-US" dirty="0" smtClean="0"/>
              <a:t>, P, 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n-US" dirty="0" smtClean="0"/>
              <a:t>Two types:</a:t>
            </a:r>
          </a:p>
          <a:p>
            <a:pPr lvl="1" algn="just"/>
            <a:r>
              <a:rPr lang="en-US" dirty="0" smtClean="0"/>
              <a:t>Left regular </a:t>
            </a:r>
          </a:p>
          <a:p>
            <a:pPr lvl="1" algn="just"/>
            <a:r>
              <a:rPr lang="en-US" dirty="0" smtClean="0"/>
              <a:t>Right regular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Right regular grammar</a:t>
            </a:r>
          </a:p>
          <a:p>
            <a:pPr lvl="1" algn="just"/>
            <a:r>
              <a:rPr lang="en-US" dirty="0" smtClean="0"/>
              <a:t>Right linear grammar</a:t>
            </a:r>
          </a:p>
          <a:p>
            <a:pPr lvl="1" algn="just"/>
            <a:r>
              <a:rPr lang="en-US" dirty="0" smtClean="0"/>
              <a:t>(V, </a:t>
            </a:r>
            <a:r>
              <a:rPr lang="el-GR" dirty="0" smtClean="0"/>
              <a:t>Σ</a:t>
            </a:r>
            <a:r>
              <a:rPr lang="en-US" dirty="0" smtClean="0"/>
              <a:t>, P, S)</a:t>
            </a:r>
          </a:p>
          <a:p>
            <a:pPr lvl="1" algn="just"/>
            <a:r>
              <a:rPr lang="en-US" dirty="0" smtClean="0"/>
              <a:t>all production rules in P are of one of the following forms:</a:t>
            </a:r>
          </a:p>
          <a:p>
            <a:pPr lvl="2" algn="just"/>
            <a:r>
              <a:rPr lang="en-US" dirty="0" smtClean="0"/>
              <a:t>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</a:p>
          <a:p>
            <a:pPr lvl="2" algn="just"/>
            <a:r>
              <a:rPr lang="en-US" dirty="0" smtClean="0"/>
              <a:t>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Ac</a:t>
            </a:r>
          </a:p>
          <a:p>
            <a:pPr lvl="2" algn="just"/>
            <a:r>
              <a:rPr lang="en-US" dirty="0" smtClean="0"/>
              <a:t>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ε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Left regular grammar</a:t>
            </a:r>
          </a:p>
          <a:p>
            <a:pPr lvl="1" algn="just"/>
            <a:r>
              <a:rPr lang="en-US" dirty="0" smtClean="0"/>
              <a:t>left linear grammar </a:t>
            </a:r>
          </a:p>
          <a:p>
            <a:pPr lvl="1" algn="just"/>
            <a:r>
              <a:rPr lang="en-US" b="1" dirty="0" smtClean="0"/>
              <a:t>(V, Σ, P, S)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smtClean="0"/>
              <a:t>P is one of the following forms</a:t>
            </a:r>
          </a:p>
          <a:p>
            <a:pPr lvl="2" algn="just"/>
            <a:r>
              <a:rPr lang="en-US" dirty="0" smtClean="0"/>
              <a:t> A →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</a:p>
          <a:p>
            <a:pPr lvl="2" algn="just"/>
            <a:r>
              <a:rPr lang="en-US" dirty="0" smtClean="0"/>
              <a:t>A → B</a:t>
            </a:r>
            <a:r>
              <a:rPr lang="en-US" i="1" dirty="0" smtClean="0"/>
              <a:t>a</a:t>
            </a:r>
          </a:p>
          <a:p>
            <a:pPr lvl="2" algn="just"/>
            <a:r>
              <a:rPr lang="en-US" dirty="0" smtClean="0"/>
              <a:t>A → ε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smtClean="0">
                <a:solidFill>
                  <a:srgbClr val="7030A0"/>
                </a:solidFill>
              </a:rPr>
              <a:t>Example: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 </a:t>
            </a:r>
            <a:r>
              <a:rPr lang="en-US" dirty="0" smtClean="0">
                <a:solidFill>
                  <a:srgbClr val="7030A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rgbClr val="7030A0"/>
                </a:solidFill>
              </a:rPr>
              <a:t>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 </a:t>
            </a:r>
            <a:r>
              <a:rPr lang="en-US" dirty="0" smtClean="0">
                <a:solidFill>
                  <a:srgbClr val="7030A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030A0"/>
                </a:solidFill>
              </a:rPr>
              <a:t> bA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 </a:t>
            </a:r>
            <a:r>
              <a:rPr lang="en-US" dirty="0" smtClean="0">
                <a:solidFill>
                  <a:srgbClr val="7030A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030A0"/>
                </a:solidFill>
              </a:rPr>
              <a:t> ε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A </a:t>
            </a:r>
            <a:r>
              <a:rPr lang="en-US" dirty="0" smtClean="0">
                <a:solidFill>
                  <a:srgbClr val="7030A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7030A0"/>
                </a:solidFill>
              </a:rPr>
              <a:t> cA</a:t>
            </a:r>
          </a:p>
          <a:p>
            <a:pPr lvl="0" algn="just"/>
            <a:r>
              <a:rPr lang="en-US" b="1" dirty="0" smtClean="0">
                <a:solidFill>
                  <a:srgbClr val="7030A0"/>
                </a:solidFill>
              </a:rPr>
              <a:t> S </a:t>
            </a:r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 start symbol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Describes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RE  </a:t>
            </a:r>
            <a:r>
              <a:rPr lang="en-US" dirty="0" smtClean="0">
                <a:solidFill>
                  <a:srgbClr val="7030A0"/>
                </a:solidFill>
              </a:rPr>
              <a:t>a*bc*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Example:</a:t>
            </a:r>
          </a:p>
          <a:p>
            <a:pPr lvl="1" algn="just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 Sb|a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construct regular grammar from an NFA</a:t>
            </a:r>
          </a:p>
          <a:p>
            <a:pPr lvl="1"/>
            <a:r>
              <a:rPr lang="en-US" dirty="0" smtClean="0">
                <a:sym typeface="Symbol" pitchFamily="18" charset="2"/>
              </a:rPr>
              <a:t>Assign a non-terminal symbol for each state in NFA</a:t>
            </a:r>
          </a:p>
          <a:p>
            <a:pPr lvl="2"/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for state i</a:t>
            </a:r>
          </a:p>
          <a:p>
            <a:pPr lvl="1"/>
            <a:r>
              <a:rPr lang="en-US" dirty="0" smtClean="0">
                <a:sym typeface="Symbol" pitchFamily="18" charset="2"/>
              </a:rPr>
              <a:t>If state i has a transition to state j on input </a:t>
            </a:r>
            <a:r>
              <a:rPr lang="en-US" i="1" u="sng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then</a:t>
            </a:r>
          </a:p>
          <a:p>
            <a:pPr lvl="2"/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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  </a:t>
            </a:r>
          </a:p>
          <a:p>
            <a:pPr lvl="1"/>
            <a:r>
              <a:rPr lang="en-US" dirty="0" smtClean="0">
                <a:sym typeface="Symbol" pitchFamily="18" charset="2"/>
              </a:rPr>
              <a:t>If state i has a transition to state j on </a:t>
            </a:r>
            <a:r>
              <a:rPr lang="en-US" u="sng" dirty="0" smtClean="0">
                <a:sym typeface="Symbol" pitchFamily="18" charset="2"/>
              </a:rPr>
              <a:t>empty</a:t>
            </a:r>
            <a:r>
              <a:rPr lang="en-US" dirty="0" smtClean="0">
                <a:sym typeface="Symbol" pitchFamily="18" charset="2"/>
              </a:rPr>
              <a:t> input then</a:t>
            </a:r>
          </a:p>
          <a:p>
            <a:pPr lvl="2"/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 A</a:t>
            </a:r>
            <a:r>
              <a:rPr lang="en-US" baseline="-25000" dirty="0" smtClean="0">
                <a:sym typeface="Symbol" pitchFamily="18" charset="2"/>
              </a:rPr>
              <a:t>j</a:t>
            </a:r>
            <a:r>
              <a:rPr lang="en-US" dirty="0" smtClean="0">
                <a:sym typeface="Symbol" pitchFamily="18" charset="2"/>
              </a:rPr>
              <a:t>  </a:t>
            </a:r>
          </a:p>
          <a:p>
            <a:pPr lvl="1"/>
            <a:r>
              <a:rPr lang="en-US" dirty="0" smtClean="0">
                <a:sym typeface="Symbol" pitchFamily="18" charset="2"/>
              </a:rPr>
              <a:t>If state i is the accepting state then</a:t>
            </a:r>
          </a:p>
          <a:p>
            <a:pPr lvl="2"/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 </a:t>
            </a:r>
          </a:p>
          <a:p>
            <a:pPr lvl="1"/>
            <a:r>
              <a:rPr lang="en-US" dirty="0" smtClean="0">
                <a:sym typeface="Symbol" pitchFamily="18" charset="2"/>
              </a:rPr>
              <a:t>If state i is the starting state then</a:t>
            </a:r>
          </a:p>
          <a:p>
            <a:pPr lvl="2"/>
            <a:r>
              <a:rPr lang="en-US" dirty="0" smtClean="0">
                <a:sym typeface="Symbol" pitchFamily="18" charset="2"/>
              </a:rPr>
              <a:t>A</a:t>
            </a:r>
            <a:r>
              <a:rPr lang="en-US" baseline="-25000" dirty="0" smtClean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 is the staring symbol</a:t>
            </a:r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CONSTRUCTION OF REGULAR GRAMMAR GENERATING T(M) FOR A GIVEN DFA M</a:t>
            </a:r>
            <a:endParaRPr lang="en-US" dirty="0" smtClean="0"/>
          </a:p>
          <a:p>
            <a:pPr lvl="0"/>
            <a:r>
              <a:rPr lang="en-US" dirty="0" smtClean="0"/>
              <a:t>Let M = ({q</a:t>
            </a:r>
            <a:r>
              <a:rPr lang="en-US" baseline="-25000" dirty="0" smtClean="0"/>
              <a:t>0</a:t>
            </a:r>
            <a:r>
              <a:rPr lang="en-US" dirty="0" smtClean="0"/>
              <a:t>, … ,q</a:t>
            </a:r>
            <a:r>
              <a:rPr lang="en-US" baseline="-25000" dirty="0" smtClean="0"/>
              <a:t>n</a:t>
            </a:r>
            <a:r>
              <a:rPr lang="en-US" dirty="0" smtClean="0"/>
              <a:t>}, Σ, δ, q</a:t>
            </a:r>
            <a:r>
              <a:rPr lang="en-US" baseline="-25000" dirty="0" smtClean="0"/>
              <a:t>0</a:t>
            </a:r>
            <a:r>
              <a:rPr lang="en-US" dirty="0" smtClean="0"/>
              <a:t>,F). </a:t>
            </a:r>
          </a:p>
          <a:p>
            <a:pPr lvl="1"/>
            <a:r>
              <a:rPr lang="en-US" dirty="0" smtClean="0"/>
              <a:t>W in T(M) obtained </a:t>
            </a:r>
          </a:p>
          <a:p>
            <a:pPr lvl="2"/>
            <a:r>
              <a:rPr lang="en-US" dirty="0" smtClean="0"/>
              <a:t>concatenating the labels corresponding to several transitions</a:t>
            </a:r>
          </a:p>
          <a:p>
            <a:pPr lvl="1"/>
            <a:r>
              <a:rPr lang="en-US" dirty="0" smtClean="0"/>
              <a:t>E.g. first from q</a:t>
            </a:r>
            <a:r>
              <a:rPr lang="en-US" baseline="-25000" dirty="0" smtClean="0"/>
              <a:t>0</a:t>
            </a:r>
            <a:r>
              <a:rPr lang="en-US" dirty="0" smtClean="0"/>
              <a:t> and the last terminating at some final state.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grammar</a:t>
            </a:r>
          </a:p>
          <a:p>
            <a:pPr lvl="1" algn="just"/>
            <a:r>
              <a:rPr lang="en-US" dirty="0" smtClean="0"/>
              <a:t> </a:t>
            </a:r>
            <a:r>
              <a:rPr lang="en-US" b="1" dirty="0" smtClean="0"/>
              <a:t>G =</a:t>
            </a:r>
            <a:r>
              <a:rPr lang="en-US" dirty="0" smtClean="0"/>
              <a:t> </a:t>
            </a:r>
            <a:r>
              <a:rPr lang="en-US" b="1" dirty="0" smtClean="0"/>
              <a:t>(V, Σ, P, S)</a:t>
            </a:r>
            <a:r>
              <a:rPr lang="en-US" dirty="0" smtClean="0"/>
              <a:t>. Where </a:t>
            </a:r>
          </a:p>
          <a:p>
            <a:pPr lvl="2" algn="just"/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finite nonempty set (</a:t>
            </a:r>
            <a:r>
              <a:rPr lang="en-US" b="1" i="1" dirty="0" smtClean="0"/>
              <a:t>variables)</a:t>
            </a:r>
          </a:p>
          <a:p>
            <a:pPr lvl="2" algn="just"/>
            <a:r>
              <a:rPr lang="en-US" b="1" dirty="0" smtClean="0"/>
              <a:t>Σ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finite nonempty set (</a:t>
            </a:r>
            <a:r>
              <a:rPr lang="en-US" b="1" i="1" dirty="0" smtClean="0"/>
              <a:t>Terminals)</a:t>
            </a:r>
          </a:p>
          <a:p>
            <a:pPr lvl="2" algn="just"/>
            <a:r>
              <a:rPr lang="en-US" b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finite set whose elements are α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β (</a:t>
            </a:r>
            <a:r>
              <a:rPr lang="en-US" b="1" dirty="0" smtClean="0"/>
              <a:t>productions or production rules</a:t>
            </a:r>
            <a:r>
              <a:rPr lang="en-US" dirty="0" smtClean="0"/>
              <a:t>)</a:t>
            </a:r>
          </a:p>
          <a:p>
            <a:pPr lvl="3" algn="just"/>
            <a:r>
              <a:rPr lang="en-US" dirty="0" smtClean="0"/>
              <a:t>Where α and β are strings on V U </a:t>
            </a:r>
            <a:r>
              <a:rPr lang="el-GR" dirty="0" smtClean="0"/>
              <a:t>Σ</a:t>
            </a:r>
            <a:endParaRPr lang="en-US" dirty="0" smtClean="0"/>
          </a:p>
          <a:p>
            <a:pPr lvl="2" algn="just"/>
            <a:r>
              <a:rPr lang="en-US" b="1" dirty="0" smtClean="0"/>
              <a:t>S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special variable (</a:t>
            </a:r>
            <a:r>
              <a:rPr lang="en-US" b="1" dirty="0" smtClean="0">
                <a:sym typeface="Wingdings" pitchFamily="2" charset="2"/>
              </a:rPr>
              <a:t>start symbol</a:t>
            </a:r>
            <a:r>
              <a:rPr lang="en-US" dirty="0" smtClean="0">
                <a:sym typeface="Wingdings" pitchFamily="2" charset="2"/>
              </a:rPr>
              <a:t>)	</a:t>
            </a:r>
          </a:p>
          <a:p>
            <a:pPr lvl="2" algn="just"/>
            <a:r>
              <a:rPr lang="en-US" b="1" dirty="0" smtClean="0"/>
              <a:t>V    </a:t>
            </a:r>
            <a:r>
              <a:rPr lang="el-GR" b="1" dirty="0" smtClean="0"/>
              <a:t>Σ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30454" t="47917" r="68609" b="48958"/>
          <a:stretch>
            <a:fillRect/>
          </a:stretch>
        </p:blipFill>
        <p:spPr bwMode="auto">
          <a:xfrm>
            <a:off x="1905000" y="5181600"/>
            <a:ext cx="1524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Construction of grammar G</a:t>
            </a:r>
          </a:p>
          <a:p>
            <a:pPr lvl="1" algn="just"/>
            <a:r>
              <a:rPr lang="en-US" dirty="0" smtClean="0"/>
              <a:t>productions should correspond to transitions. </a:t>
            </a:r>
          </a:p>
          <a:p>
            <a:pPr lvl="1" algn="just"/>
            <a:r>
              <a:rPr lang="en-US" dirty="0" smtClean="0"/>
              <a:t>should be provision for terminating the derivation tree once a transition terminating at some final state is encountered.</a:t>
            </a:r>
          </a:p>
          <a:p>
            <a:r>
              <a:rPr lang="en-US" dirty="0" smtClean="0"/>
              <a:t>Let G = ({A</a:t>
            </a:r>
            <a:r>
              <a:rPr lang="en-US" baseline="-25000" dirty="0" smtClean="0"/>
              <a:t>0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, … ,A</a:t>
            </a:r>
            <a:r>
              <a:rPr lang="en-US" baseline="-25000" dirty="0" smtClean="0"/>
              <a:t>n</a:t>
            </a:r>
            <a:r>
              <a:rPr lang="en-US" dirty="0" smtClean="0"/>
              <a:t>}, Σ, P, A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 contains: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i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/>
              <a:t>a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is included in P if δ(q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) = q</a:t>
            </a:r>
            <a:r>
              <a:rPr lang="en-US" baseline="-25000" dirty="0" smtClean="0"/>
              <a:t>j</a:t>
            </a:r>
            <a:r>
              <a:rPr lang="en-US" dirty="0" smtClean="0"/>
              <a:t>    F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i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/>
              <a:t>a</a:t>
            </a:r>
            <a:r>
              <a:rPr lang="en-US" dirty="0" smtClean="0"/>
              <a:t>A</a:t>
            </a:r>
            <a:r>
              <a:rPr lang="en-US" baseline="-25000" dirty="0" smtClean="0"/>
              <a:t>j</a:t>
            </a:r>
            <a:r>
              <a:rPr lang="en-US" dirty="0" smtClean="0"/>
              <a:t> and A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are included in P if δ(q</a:t>
            </a:r>
            <a:r>
              <a:rPr lang="en-US" baseline="-25000" dirty="0" smtClean="0"/>
              <a:t>i</a:t>
            </a:r>
            <a:r>
              <a:rPr lang="en-US" dirty="0" smtClean="0"/>
              <a:t>, a) = q</a:t>
            </a:r>
            <a:r>
              <a:rPr lang="en-US" baseline="-25000" dirty="0" smtClean="0"/>
              <a:t>j</a:t>
            </a:r>
            <a:r>
              <a:rPr lang="en-US" dirty="0" smtClean="0"/>
              <a:t> Є 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62468" y="5198012"/>
            <a:ext cx="228600" cy="5029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Construct a regular grammar G generating the regular set represented by P = a*b(a + b)*.</a:t>
            </a:r>
          </a:p>
          <a:p>
            <a:pPr lvl="1" algn="just"/>
            <a:r>
              <a:rPr lang="en-US" dirty="0" smtClean="0"/>
              <a:t>Construct DFA as given below: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  <p:pic>
        <p:nvPicPr>
          <p:cNvPr id="7" name="Picture 6" descr="fi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038600"/>
            <a:ext cx="6786862" cy="95304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i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78459" y="1752600"/>
            <a:ext cx="6902577" cy="15716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  <p:pic>
        <p:nvPicPr>
          <p:cNvPr id="8" name="Picture 7" descr="fi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4114800"/>
            <a:ext cx="3633241" cy="1600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G = ( {A</a:t>
            </a:r>
            <a:r>
              <a:rPr lang="en-US" baseline="-25000" dirty="0" smtClean="0"/>
              <a:t>0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}, {</a:t>
            </a:r>
            <a:r>
              <a:rPr lang="en-US" i="1" dirty="0" smtClean="0"/>
              <a:t>a</a:t>
            </a:r>
            <a:r>
              <a:rPr lang="en-US" dirty="0" smtClean="0"/>
              <a:t>, b}, P, A</a:t>
            </a:r>
            <a:r>
              <a:rPr lang="en-US" baseline="-25000" dirty="0" smtClean="0"/>
              <a:t>0</a:t>
            </a:r>
            <a:r>
              <a:rPr lang="en-US" dirty="0" smtClean="0"/>
              <a:t>) then</a:t>
            </a:r>
          </a:p>
          <a:p>
            <a:pPr lvl="1"/>
            <a:r>
              <a:rPr lang="en-US" dirty="0" smtClean="0"/>
              <a:t>P is given by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,	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bA</a:t>
            </a:r>
            <a:r>
              <a:rPr lang="en-US" baseline="-25000" dirty="0" smtClean="0"/>
              <a:t>1</a:t>
            </a:r>
            <a:r>
              <a:rPr lang="en-US" dirty="0" smtClean="0"/>
              <a:t>,	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</a:t>
            </a:r>
          </a:p>
          <a:p>
            <a:pPr lvl="2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	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bA</a:t>
            </a:r>
            <a:r>
              <a:rPr lang="en-US" baseline="-25000" dirty="0" smtClean="0"/>
              <a:t>1</a:t>
            </a:r>
            <a:r>
              <a:rPr lang="en-US" dirty="0" smtClean="0"/>
              <a:t>,	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	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</a:t>
            </a:r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CONSTRUCTION OF TRANSITION SYSTEM M ACCEPTING L(G) FOR A GIVEN REGULAR GRAMMAR G</a:t>
            </a:r>
            <a:endParaRPr lang="en-US" dirty="0" smtClean="0"/>
          </a:p>
          <a:p>
            <a:pPr lvl="0"/>
            <a:r>
              <a:rPr lang="en-US" dirty="0" smtClean="0"/>
              <a:t>G = ({A</a:t>
            </a:r>
            <a:r>
              <a:rPr lang="en-US" baseline="-25000" dirty="0" smtClean="0"/>
              <a:t>0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, … ,A</a:t>
            </a:r>
            <a:r>
              <a:rPr lang="en-US" baseline="-25000" dirty="0" smtClean="0"/>
              <a:t>n</a:t>
            </a:r>
            <a:r>
              <a:rPr lang="en-US" dirty="0" smtClean="0"/>
              <a:t>}, Σ, P, A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transition system M</a:t>
            </a:r>
          </a:p>
          <a:p>
            <a:pPr lvl="2"/>
            <a:r>
              <a:rPr lang="en-US" dirty="0" smtClean="0"/>
              <a:t>States corresponds to variables</a:t>
            </a:r>
          </a:p>
          <a:p>
            <a:pPr lvl="2"/>
            <a:r>
              <a:rPr lang="en-US" dirty="0" smtClean="0"/>
              <a:t>Initial state corresponds to A</a:t>
            </a:r>
            <a:r>
              <a:rPr lang="en-US" baseline="-25000" dirty="0" smtClean="0"/>
              <a:t>0</a:t>
            </a:r>
            <a:endParaRPr lang="en-US" dirty="0" smtClean="0"/>
          </a:p>
          <a:p>
            <a:pPr lvl="2"/>
            <a:r>
              <a:rPr lang="en-US" dirty="0" smtClean="0"/>
              <a:t>Transition in M corresponds to productions in 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smtClean="0"/>
              <a:t>As Last production </a:t>
            </a:r>
          </a:p>
          <a:p>
            <a:pPr lvl="1" algn="just"/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</a:p>
          <a:p>
            <a:pPr lvl="2" algn="just"/>
            <a:r>
              <a:rPr lang="en-US" dirty="0" smtClean="0"/>
              <a:t>transition terminates at a new state </a:t>
            </a:r>
          </a:p>
          <a:p>
            <a:pPr lvl="3" algn="just"/>
            <a:r>
              <a:rPr lang="en-US" i="1" dirty="0" smtClean="0"/>
              <a:t>Unique final state</a:t>
            </a:r>
          </a:p>
          <a:p>
            <a:pPr algn="just"/>
            <a:r>
              <a:rPr lang="en-US" dirty="0" smtClean="0"/>
              <a:t>M = ({q</a:t>
            </a:r>
            <a:r>
              <a:rPr lang="en-US" baseline="-25000" dirty="0" smtClean="0"/>
              <a:t>0</a:t>
            </a:r>
            <a:r>
              <a:rPr lang="en-US" dirty="0" smtClean="0"/>
              <a:t>, … ,q</a:t>
            </a:r>
            <a:r>
              <a:rPr lang="en-US" baseline="-25000" dirty="0" smtClean="0"/>
              <a:t>n</a:t>
            </a:r>
            <a:r>
              <a:rPr lang="en-US" dirty="0" smtClean="0"/>
              <a:t>}, Σ, δ, q</a:t>
            </a:r>
            <a:r>
              <a:rPr lang="en-US" baseline="-25000" dirty="0" smtClean="0"/>
              <a:t>0</a:t>
            </a:r>
            <a:r>
              <a:rPr lang="en-US" dirty="0" smtClean="0"/>
              <a:t>, q</a:t>
            </a:r>
            <a:r>
              <a:rPr lang="en-US" baseline="-25000" dirty="0" smtClean="0"/>
              <a:t>f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δ defined as </a:t>
            </a:r>
          </a:p>
          <a:p>
            <a:pPr lvl="2"/>
            <a:r>
              <a:rPr lang="en-US" dirty="0" smtClean="0"/>
              <a:t>Each production A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A</a:t>
            </a:r>
            <a:r>
              <a:rPr lang="en-US" baseline="-25000" dirty="0" smtClean="0"/>
              <a:t>j</a:t>
            </a:r>
            <a:r>
              <a:rPr lang="en-US" dirty="0" smtClean="0"/>
              <a:t> induces a transition from q</a:t>
            </a:r>
            <a:r>
              <a:rPr lang="en-US" baseline="-25000" dirty="0" smtClean="0"/>
              <a:t>i</a:t>
            </a:r>
            <a:r>
              <a:rPr lang="en-US" dirty="0" smtClean="0"/>
              <a:t> to q</a:t>
            </a:r>
            <a:r>
              <a:rPr lang="en-US" baseline="-25000" dirty="0" smtClean="0"/>
              <a:t>j</a:t>
            </a:r>
            <a:r>
              <a:rPr lang="en-US" dirty="0" smtClean="0"/>
              <a:t> with label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  <a:endParaRPr lang="en-US" sz="2000" dirty="0" smtClean="0"/>
          </a:p>
          <a:p>
            <a:pPr lvl="2"/>
            <a:r>
              <a:rPr lang="en-US" dirty="0" smtClean="0"/>
              <a:t>Each production A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induces a transition from q</a:t>
            </a:r>
            <a:r>
              <a:rPr lang="en-US" baseline="-25000" dirty="0" smtClean="0"/>
              <a:t>k</a:t>
            </a:r>
            <a:r>
              <a:rPr lang="en-US" dirty="0" smtClean="0"/>
              <a:t> to q</a:t>
            </a:r>
            <a:r>
              <a:rPr lang="en-US" baseline="-25000" dirty="0" smtClean="0"/>
              <a:t>f</a:t>
            </a:r>
            <a:r>
              <a:rPr lang="en-US" dirty="0" smtClean="0"/>
              <a:t> with label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Let G = ({A</a:t>
            </a:r>
            <a:r>
              <a:rPr lang="en-US" baseline="-25000" dirty="0" smtClean="0"/>
              <a:t>0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}, {</a:t>
            </a:r>
            <a:r>
              <a:rPr lang="en-US" i="1" dirty="0" smtClean="0"/>
              <a:t>a</a:t>
            </a:r>
            <a:r>
              <a:rPr lang="en-US" dirty="0" smtClean="0"/>
              <a:t>, b}, P, A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bA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bA</a:t>
            </a:r>
            <a:r>
              <a:rPr lang="en-US" baseline="-25000" dirty="0" smtClean="0"/>
              <a:t>0</a:t>
            </a:r>
          </a:p>
          <a:p>
            <a:pPr lvl="1" algn="just"/>
            <a:r>
              <a:rPr lang="en-US" dirty="0" smtClean="0"/>
              <a:t>Construct a transition system M accepting L(G)</a:t>
            </a:r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  <p:pic>
        <p:nvPicPr>
          <p:cNvPr id="7" name="Picture 6" descr="fig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505200"/>
            <a:ext cx="5538107" cy="1905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Let G = ({A</a:t>
            </a:r>
            <a:r>
              <a:rPr lang="en-US" baseline="-25000" dirty="0" smtClean="0"/>
              <a:t>0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}, {</a:t>
            </a:r>
            <a:r>
              <a:rPr lang="en-US" i="1" dirty="0" smtClean="0"/>
              <a:t>a</a:t>
            </a:r>
            <a:r>
              <a:rPr lang="en-US" dirty="0" smtClean="0"/>
              <a:t>, b}, P, A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r>
              <a:rPr lang="en-US" dirty="0" smtClean="0"/>
              <a:t>, 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bA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 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bA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</a:t>
            </a:r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EQUIVALENCE BETWEEN REGULAR LINEAR GRAMMAR AND FA</a:t>
            </a:r>
            <a:endParaRPr lang="en-US" dirty="0"/>
          </a:p>
        </p:txBody>
      </p:sp>
      <p:pic>
        <p:nvPicPr>
          <p:cNvPr id="8" name="Picture 7" descr="fi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484877"/>
            <a:ext cx="3733799" cy="164448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smtClean="0"/>
              <a:t>Played a </a:t>
            </a:r>
            <a:r>
              <a:rPr lang="en-US" dirty="0" smtClean="0"/>
              <a:t>central role in compiler technology since the </a:t>
            </a:r>
            <a:r>
              <a:rPr lang="en-US" dirty="0" smtClean="0"/>
              <a:t>1960’s</a:t>
            </a:r>
          </a:p>
          <a:p>
            <a:pPr lvl="1" algn="just"/>
            <a:r>
              <a:rPr lang="en-US" dirty="0" smtClean="0"/>
              <a:t>they </a:t>
            </a:r>
            <a:r>
              <a:rPr lang="en-US" dirty="0" smtClean="0"/>
              <a:t>turned implementation of </a:t>
            </a:r>
            <a:r>
              <a:rPr lang="en-US" dirty="0" smtClean="0"/>
              <a:t>parsers</a:t>
            </a:r>
          </a:p>
          <a:p>
            <a:pPr algn="just"/>
            <a:r>
              <a:rPr lang="en-US" dirty="0" smtClean="0"/>
              <a:t>a </a:t>
            </a:r>
            <a:r>
              <a:rPr lang="en-US" dirty="0" smtClean="0"/>
              <a:t>formal notation for </a:t>
            </a:r>
            <a:r>
              <a:rPr lang="en-US" dirty="0" smtClean="0"/>
              <a:t>expressing </a:t>
            </a:r>
            <a:r>
              <a:rPr lang="en-US" dirty="0" smtClean="0"/>
              <a:t>recursive definitions of </a:t>
            </a:r>
            <a:r>
              <a:rPr lang="en-US" dirty="0" smtClean="0"/>
              <a:t>languages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dirty="0" smtClean="0"/>
              <a:t>consists of one or more variables that represent classes of strings, i.e. </a:t>
            </a:r>
            <a:r>
              <a:rPr lang="en-US" dirty="0" smtClean="0"/>
              <a:t>languages</a:t>
            </a:r>
            <a:endParaRPr lang="en-US" sz="2400" dirty="0" smtClean="0"/>
          </a:p>
          <a:p>
            <a:pPr algn="just"/>
            <a:r>
              <a:rPr lang="en-US" dirty="0" smtClean="0"/>
              <a:t>There are rules that say how the strings in each class are constructed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Formally</a:t>
            </a:r>
            <a:r>
              <a:rPr lang="en-US" dirty="0" smtClean="0"/>
              <a:t>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 smtClean="0"/>
              <a:t>4-tuple i.e. (</a:t>
            </a:r>
            <a:r>
              <a:rPr lang="en-US" b="1" i="1" dirty="0" smtClean="0"/>
              <a:t>V</a:t>
            </a:r>
            <a:r>
              <a:rPr lang="en-US" dirty="0" smtClean="0"/>
              <a:t>, </a:t>
            </a:r>
            <a:r>
              <a:rPr lang="en-US" b="1" i="1" dirty="0" smtClean="0"/>
              <a:t>Σ</a:t>
            </a:r>
            <a:r>
              <a:rPr lang="en-US" dirty="0" smtClean="0"/>
              <a:t>, </a:t>
            </a:r>
            <a:r>
              <a:rPr lang="en-US" b="1" i="1" dirty="0" smtClean="0"/>
              <a:t>P</a:t>
            </a:r>
            <a:r>
              <a:rPr lang="en-US" dirty="0" smtClean="0"/>
              <a:t>,</a:t>
            </a:r>
            <a:r>
              <a:rPr lang="en-US" b="1" i="1" dirty="0" smtClean="0"/>
              <a:t> S</a:t>
            </a:r>
            <a:r>
              <a:rPr lang="en-US" dirty="0" smtClean="0"/>
              <a:t>)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Note</a:t>
            </a:r>
            <a:r>
              <a:rPr lang="en-US" b="1" dirty="0" smtClean="0"/>
              <a:t>:</a:t>
            </a:r>
            <a:r>
              <a:rPr lang="en-US" dirty="0" smtClean="0"/>
              <a:t> By convention, the start variable is the variable on the left hand side of the first rule.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We observe the following regarding the production rules:</a:t>
            </a:r>
          </a:p>
          <a:p>
            <a:pPr lvl="1" algn="just"/>
            <a:r>
              <a:rPr lang="en-US" dirty="0" smtClean="0"/>
              <a:t>Reverse substitutions is not permitted</a:t>
            </a:r>
          </a:p>
          <a:p>
            <a:pPr lvl="2" algn="just"/>
            <a:r>
              <a:rPr lang="en-US" dirty="0" smtClean="0"/>
              <a:t>If 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AB is a production then</a:t>
            </a:r>
          </a:p>
          <a:p>
            <a:pPr lvl="3" algn="just"/>
            <a:r>
              <a:rPr lang="en-US" dirty="0" smtClean="0"/>
              <a:t>Place S by AB not vice versa</a:t>
            </a:r>
          </a:p>
          <a:p>
            <a:pPr lvl="1" algn="just"/>
            <a:r>
              <a:rPr lang="en-US" dirty="0" smtClean="0"/>
              <a:t>No inversion operation is permitted</a:t>
            </a:r>
          </a:p>
          <a:p>
            <a:pPr lvl="2" algn="just"/>
            <a:r>
              <a:rPr lang="en-US" dirty="0" smtClean="0"/>
              <a:t>if 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AB is a production then</a:t>
            </a:r>
          </a:p>
          <a:p>
            <a:pPr lvl="3" algn="just"/>
            <a:r>
              <a:rPr lang="en-US" dirty="0" smtClean="0"/>
              <a:t>Not necessary that AB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I | 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 + </a:t>
            </a:r>
            <a:r>
              <a:rPr lang="en-US" dirty="0" smtClean="0"/>
              <a:t>E | 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 * </a:t>
            </a:r>
            <a:r>
              <a:rPr lang="en-US" dirty="0" smtClean="0"/>
              <a:t>E | 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(E)</a:t>
            </a:r>
          </a:p>
          <a:p>
            <a:pPr algn="ctr">
              <a:buNone/>
            </a:pPr>
            <a:r>
              <a:rPr lang="en-US" dirty="0" smtClean="0"/>
              <a:t>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a | 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b | 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Ia | 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Ib | 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I0 | 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I1</a:t>
            </a:r>
          </a:p>
          <a:p>
            <a:pPr algn="just"/>
            <a:r>
              <a:rPr lang="en-US" dirty="0" smtClean="0"/>
              <a:t>Grammar for above </a:t>
            </a:r>
            <a:r>
              <a:rPr lang="en-US" dirty="0" smtClean="0"/>
              <a:t>expressions is stated formally as </a:t>
            </a:r>
            <a:endParaRPr lang="en-US" dirty="0" smtClean="0"/>
          </a:p>
          <a:p>
            <a:pPr lvl="1" algn="just"/>
            <a:r>
              <a:rPr lang="en-US" dirty="0" smtClean="0"/>
              <a:t>G </a:t>
            </a:r>
            <a:r>
              <a:rPr lang="en-US" dirty="0" smtClean="0"/>
              <a:t>= ({E, I}, Σ, P, E</a:t>
            </a:r>
            <a:r>
              <a:rPr lang="en-US" dirty="0" smtClean="0"/>
              <a:t>) </a:t>
            </a:r>
          </a:p>
          <a:p>
            <a:pPr lvl="2" algn="just"/>
            <a:r>
              <a:rPr lang="en-US" dirty="0" smtClean="0"/>
              <a:t>Σ is the set of symbols {+, *, (, ), a, b, 0, 1} </a:t>
            </a:r>
          </a:p>
          <a:p>
            <a:pPr lvl="2" algn="just"/>
            <a:r>
              <a:rPr lang="en-US" dirty="0" smtClean="0"/>
              <a:t>P is the set of productions shown above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derivation in a Context Free Grammar is represented using trees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Derivation tree / parse tree</a:t>
            </a:r>
          </a:p>
          <a:p>
            <a:pPr lvl="0" algn="just"/>
            <a:r>
              <a:rPr lang="en-US" dirty="0" smtClean="0"/>
              <a:t>Derivation tree for CFG </a:t>
            </a:r>
            <a:r>
              <a:rPr lang="en-US" dirty="0" smtClean="0"/>
              <a:t>G = (V, Σ, P, S) is a tree satisfying 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Every vertex has a label which is a variable or terminal or ε.</a:t>
            </a:r>
          </a:p>
          <a:p>
            <a:pPr lvl="1"/>
            <a:r>
              <a:rPr lang="en-US" dirty="0" smtClean="0"/>
              <a:t>The root has the label S (i.e. start symbol).</a:t>
            </a:r>
          </a:p>
          <a:p>
            <a:pPr lvl="1"/>
            <a:r>
              <a:rPr lang="en-US" dirty="0" smtClean="0"/>
              <a:t>The label of an internal vertex is a variable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If </a:t>
            </a:r>
            <a:r>
              <a:rPr lang="en-US" dirty="0" smtClean="0"/>
              <a:t>the vertices n</a:t>
            </a:r>
            <a:r>
              <a:rPr lang="en-US" baseline="-25000" dirty="0" smtClean="0"/>
              <a:t>1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, . . . , n</a:t>
            </a:r>
            <a:r>
              <a:rPr lang="en-US" baseline="-25000" dirty="0" smtClean="0"/>
              <a:t>k</a:t>
            </a:r>
            <a:r>
              <a:rPr lang="en-US" dirty="0" smtClean="0"/>
              <a:t> written with labels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 . . , X</a:t>
            </a:r>
            <a:r>
              <a:rPr lang="en-US" baseline="-25000" dirty="0" smtClean="0"/>
              <a:t>k</a:t>
            </a:r>
            <a:r>
              <a:rPr lang="en-US" dirty="0" smtClean="0"/>
              <a:t> are the sons of the vertex n with label A, then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. . . X</a:t>
            </a:r>
            <a:r>
              <a:rPr lang="en-US" baseline="-25000" dirty="0" smtClean="0"/>
              <a:t>k</a:t>
            </a:r>
            <a:r>
              <a:rPr lang="en-US" dirty="0" smtClean="0"/>
              <a:t> is a production in P. </a:t>
            </a:r>
            <a:endParaRPr lang="en-US" sz="2400" dirty="0" smtClean="0"/>
          </a:p>
          <a:p>
            <a:pPr lvl="1"/>
            <a:r>
              <a:rPr lang="en-US" dirty="0" smtClean="0"/>
              <a:t>A vertex n is a leaf if its label is a Є Σ or ε. n is the only son of its father if its label is ε.</a:t>
            </a:r>
            <a:endParaRPr lang="en-US" sz="2400" dirty="0" smtClean="0"/>
          </a:p>
          <a:p>
            <a:pPr lvl="0" algn="just"/>
            <a:r>
              <a:rPr lang="en-US" dirty="0" smtClean="0"/>
              <a:t>For example let G = ({S, A}, {a, b}, P, S), where P consists of 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aAS | a | SS,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SbA | ba.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</a:t>
            </a:r>
            <a:r>
              <a:rPr lang="en-US" dirty="0" smtClean="0"/>
              <a:t>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Derivation tree </a:t>
            </a:r>
            <a:r>
              <a:rPr lang="en-US" dirty="0" smtClean="0"/>
              <a:t>is given as follows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pic>
        <p:nvPicPr>
          <p:cNvPr id="6" name="Picture 5" descr="im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599" y="2514600"/>
            <a:ext cx="5647491" cy="3352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Vertices 4 – 6 are sons of 3 written from left and 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aAS is in P.</a:t>
            </a:r>
          </a:p>
          <a:p>
            <a:r>
              <a:rPr lang="en-US" dirty="0" smtClean="0"/>
              <a:t>Vertices 7 and 8 are sons of 5 written from the left, and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ba is a production in P.</a:t>
            </a:r>
          </a:p>
          <a:p>
            <a:r>
              <a:rPr lang="en-US" dirty="0" smtClean="0"/>
              <a:t>Vertex 5 is an internal vertex and its label is A, which is a variable.</a:t>
            </a:r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SENTENTIAL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Derivations from the start symbol produce strings that have a special </a:t>
            </a:r>
            <a:r>
              <a:rPr lang="en-US" dirty="0" smtClean="0"/>
              <a:t>role</a:t>
            </a:r>
          </a:p>
          <a:p>
            <a:pPr lvl="1" algn="just"/>
            <a:r>
              <a:rPr lang="en-US" dirty="0" smtClean="0"/>
              <a:t>“sentential </a:t>
            </a:r>
            <a:r>
              <a:rPr lang="en-US" dirty="0" smtClean="0"/>
              <a:t>forms</a:t>
            </a:r>
            <a:r>
              <a:rPr lang="en-US" dirty="0" smtClean="0"/>
              <a:t>”</a:t>
            </a:r>
          </a:p>
          <a:p>
            <a:pPr algn="just"/>
            <a:r>
              <a:rPr lang="en-US" dirty="0" smtClean="0"/>
              <a:t>G </a:t>
            </a:r>
            <a:r>
              <a:rPr lang="en-US" dirty="0" smtClean="0"/>
              <a:t>= (V, Σ, P, S) is a CFG, </a:t>
            </a:r>
            <a:endParaRPr lang="en-US" dirty="0" smtClean="0"/>
          </a:p>
          <a:p>
            <a:pPr lvl="1" algn="just"/>
            <a:r>
              <a:rPr lang="en-US" dirty="0" smtClean="0"/>
              <a:t>any </a:t>
            </a:r>
            <a:r>
              <a:rPr lang="en-US" dirty="0" smtClean="0"/>
              <a:t>string α </a:t>
            </a:r>
            <a:r>
              <a:rPr lang="en-US" dirty="0" smtClean="0"/>
              <a:t>in (V U  </a:t>
            </a:r>
            <a:r>
              <a:rPr lang="en-US" dirty="0" smtClean="0"/>
              <a:t>Σ)* </a:t>
            </a:r>
            <a:r>
              <a:rPr lang="en-US" dirty="0" smtClean="0"/>
              <a:t>S      </a:t>
            </a:r>
            <a:r>
              <a:rPr lang="el-GR" dirty="0" smtClean="0"/>
              <a:t>α</a:t>
            </a:r>
            <a:r>
              <a:rPr lang="en-US" dirty="0" smtClean="0"/>
              <a:t> is. </a:t>
            </a:r>
          </a:p>
          <a:p>
            <a:pPr algn="just"/>
            <a:r>
              <a:rPr lang="en-US" dirty="0" smtClean="0"/>
              <a:t>Two types</a:t>
            </a:r>
          </a:p>
          <a:p>
            <a:pPr lvl="1" algn="just"/>
            <a:r>
              <a:rPr lang="en-US" dirty="0" smtClean="0"/>
              <a:t>Left sentential form </a:t>
            </a:r>
            <a:r>
              <a:rPr lang="en-US" dirty="0" smtClean="0">
                <a:sym typeface="Wingdings" pitchFamily="2" charset="2"/>
              </a:rPr>
              <a:t> left most derivation applied</a:t>
            </a:r>
            <a:endParaRPr lang="en-US" dirty="0" smtClean="0"/>
          </a:p>
          <a:p>
            <a:pPr lvl="1" algn="just"/>
            <a:r>
              <a:rPr lang="en-US" dirty="0" smtClean="0"/>
              <a:t>Right sentential form </a:t>
            </a:r>
            <a:r>
              <a:rPr lang="en-US" dirty="0" smtClean="0">
                <a:sym typeface="Wingdings" pitchFamily="2" charset="2"/>
              </a:rPr>
              <a:t> right most derivation applied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2196" y="3581400"/>
            <a:ext cx="304800" cy="58782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LEFTMOST DERIVATION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496" t="31989" r="22549" b="41073"/>
          <a:stretch>
            <a:fillRect/>
          </a:stretch>
        </p:blipFill>
        <p:spPr bwMode="auto">
          <a:xfrm>
            <a:off x="457200" y="2286000"/>
            <a:ext cx="84153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RIGHTMOST DERIVATION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2549" t="58927" r="22549" b="14135"/>
          <a:stretch>
            <a:fillRect/>
          </a:stretch>
        </p:blipFill>
        <p:spPr bwMode="auto">
          <a:xfrm>
            <a:off x="457200" y="1905000"/>
            <a:ext cx="822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G =</a:t>
            </a:r>
            <a:r>
              <a:rPr lang="en-US" dirty="0" smtClean="0"/>
              <a:t> </a:t>
            </a:r>
            <a:r>
              <a:rPr lang="en-US" b="1" dirty="0" smtClean="0"/>
              <a:t>(V, Σ, P, S) is a grammar</a:t>
            </a:r>
            <a:r>
              <a:rPr lang="en-US" dirty="0" smtClean="0"/>
              <a:t> where</a:t>
            </a:r>
          </a:p>
          <a:p>
            <a:pPr lvl="1"/>
            <a:r>
              <a:rPr lang="en-US" dirty="0" smtClean="0"/>
              <a:t>V = {&lt;sentence&gt;, &lt;noun&gt;, &lt;verb&gt;, &lt;adverb&gt;}</a:t>
            </a:r>
          </a:p>
          <a:p>
            <a:pPr lvl="1"/>
            <a:r>
              <a:rPr lang="en-US" dirty="0" smtClean="0"/>
              <a:t>Σ = {Ram, Sam, ate, sang, well}</a:t>
            </a:r>
          </a:p>
          <a:p>
            <a:pPr lvl="1"/>
            <a:r>
              <a:rPr lang="en-US" dirty="0" smtClean="0"/>
              <a:t>S = &lt;sentence&gt;</a:t>
            </a:r>
          </a:p>
          <a:p>
            <a:pPr lvl="0" algn="just"/>
            <a:r>
              <a:rPr lang="en-US" dirty="0" smtClean="0"/>
              <a:t>Then </a:t>
            </a:r>
            <a:r>
              <a:rPr lang="en-US" b="1" dirty="0" smtClean="0"/>
              <a:t>P</a:t>
            </a:r>
            <a:r>
              <a:rPr lang="en-US" dirty="0" smtClean="0"/>
              <a:t> consists of the following productions:</a:t>
            </a:r>
          </a:p>
          <a:p>
            <a:pPr lvl="1"/>
            <a:r>
              <a:rPr lang="en-US" dirty="0" smtClean="0"/>
              <a:t>&lt;sentence&gt;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&lt;noun&gt; &lt;verb&gt;</a:t>
            </a:r>
            <a:endParaRPr lang="en-US" sz="2400" dirty="0" smtClean="0"/>
          </a:p>
          <a:p>
            <a:pPr lvl="1"/>
            <a:r>
              <a:rPr lang="en-US" dirty="0" smtClean="0"/>
              <a:t>&lt;sentence&gt;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&lt;noun&gt; &lt;verb&gt; &lt;adverb&gt;</a:t>
            </a:r>
            <a:endParaRPr lang="en-US" sz="2400" dirty="0" smtClean="0"/>
          </a:p>
          <a:p>
            <a:pPr lvl="1"/>
            <a:r>
              <a:rPr lang="en-US" dirty="0" smtClean="0"/>
              <a:t>&lt;noun&gt;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Ram</a:t>
            </a:r>
            <a:endParaRPr lang="en-US" sz="2400" dirty="0" smtClean="0"/>
          </a:p>
          <a:p>
            <a:pPr lvl="1"/>
            <a:r>
              <a:rPr lang="en-US" dirty="0" smtClean="0"/>
              <a:t>&lt;noun&gt;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Sam</a:t>
            </a:r>
            <a:endParaRPr lang="en-US" sz="2400" dirty="0" smtClean="0"/>
          </a:p>
          <a:p>
            <a:pPr lvl="1"/>
            <a:r>
              <a:rPr lang="en-US" dirty="0" smtClean="0"/>
              <a:t>&lt;verb&gt;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ate</a:t>
            </a:r>
            <a:endParaRPr lang="en-US" sz="2400" dirty="0" smtClean="0"/>
          </a:p>
          <a:p>
            <a:pPr lvl="1"/>
            <a:r>
              <a:rPr lang="en-US" dirty="0" smtClean="0"/>
              <a:t>&lt;verb&gt;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sang</a:t>
            </a:r>
            <a:endParaRPr lang="en-US" sz="2400" dirty="0" smtClean="0"/>
          </a:p>
          <a:p>
            <a:pPr lvl="1"/>
            <a:r>
              <a:rPr lang="en-US" dirty="0" smtClean="0"/>
              <a:t>&lt;adverb&gt;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well</a:t>
            </a:r>
            <a:endParaRPr lang="en-US" sz="2400" dirty="0" smtClean="0"/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smtClean="0"/>
              <a:t>Derivation</a:t>
            </a:r>
          </a:p>
          <a:p>
            <a:pPr lvl="1" algn="just"/>
            <a:r>
              <a:rPr lang="en-US" dirty="0" smtClean="0"/>
              <a:t>an ordered tree </a:t>
            </a:r>
          </a:p>
          <a:p>
            <a:pPr lvl="1" algn="just"/>
            <a:r>
              <a:rPr lang="en-US" dirty="0" smtClean="0"/>
              <a:t>sequence of replacements of a substring in a sentential form</a:t>
            </a:r>
          </a:p>
          <a:p>
            <a:pPr algn="just"/>
            <a:r>
              <a:rPr lang="en-US" dirty="0" smtClean="0"/>
              <a:t>Formal definition of derivation </a:t>
            </a:r>
          </a:p>
          <a:p>
            <a:pPr algn="just"/>
            <a:r>
              <a:rPr lang="en-US" dirty="0" smtClean="0"/>
              <a:t>If α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β is a production in a grammar G and ϒ, δ are any two strings on V U Σ </a:t>
            </a:r>
          </a:p>
          <a:p>
            <a:pPr lvl="1" algn="just"/>
            <a:r>
              <a:rPr lang="en-US" dirty="0" smtClean="0"/>
              <a:t>ϒαδ directly derives ϒβδ in 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Formalism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For example</a:t>
            </a:r>
          </a:p>
          <a:p>
            <a:pPr algn="just"/>
            <a:r>
              <a:rPr lang="en-US" dirty="0" smtClean="0"/>
              <a:t>G = ({S}, {0, 1}, {S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0S1, 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01} has the productions 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0S1</a:t>
            </a:r>
          </a:p>
          <a:p>
            <a:pPr lvl="1" algn="just"/>
            <a:r>
              <a:rPr lang="en-US" b="1" i="1" dirty="0" smtClean="0"/>
              <a:t>S</a:t>
            </a:r>
            <a:r>
              <a:rPr lang="en-US" dirty="0" smtClean="0"/>
              <a:t> in 0</a:t>
            </a:r>
            <a:r>
              <a:rPr lang="en-US" b="1" i="1" dirty="0" smtClean="0"/>
              <a:t>S</a:t>
            </a:r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 0</a:t>
            </a:r>
            <a:r>
              <a:rPr lang="en-US" b="1" i="1" dirty="0" smtClean="0">
                <a:sym typeface="Wingdings" pitchFamily="2" charset="2"/>
              </a:rPr>
              <a:t>0S1</a:t>
            </a:r>
            <a:r>
              <a:rPr lang="en-US" dirty="0" smtClean="0">
                <a:sym typeface="Wingdings" pitchFamily="2" charset="2"/>
              </a:rPr>
              <a:t>1</a:t>
            </a:r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lvl="0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Formalism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Derivation is applied </a:t>
            </a:r>
          </a:p>
          <a:p>
            <a:pPr lvl="1"/>
            <a:r>
              <a:rPr lang="en-US" dirty="0" smtClean="0"/>
              <a:t>Only to left most variable at every step</a:t>
            </a:r>
          </a:p>
          <a:p>
            <a:pPr lvl="2"/>
            <a:r>
              <a:rPr lang="en-US" dirty="0" smtClean="0"/>
              <a:t>Left most derivation</a:t>
            </a:r>
          </a:p>
          <a:p>
            <a:pPr lvl="1"/>
            <a:r>
              <a:rPr lang="en-US" dirty="0" smtClean="0"/>
              <a:t>Only to right most variable at every step</a:t>
            </a:r>
          </a:p>
          <a:p>
            <a:pPr lvl="2"/>
            <a:r>
              <a:rPr lang="en-US" dirty="0" smtClean="0"/>
              <a:t>Right most derivation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 Classification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399" y="2133597"/>
          <a:ext cx="7696201" cy="2677020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2489197"/>
                <a:gridCol w="1705641"/>
                <a:gridCol w="3501363"/>
              </a:tblGrid>
              <a:tr h="5521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FF00"/>
                          </a:solidFill>
                        </a:rPr>
                        <a:t>Chomsky language class</a:t>
                      </a:r>
                      <a:endParaRPr lang="en-US" sz="19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FF00"/>
                          </a:solidFill>
                        </a:rPr>
                        <a:t>Grammar</a:t>
                      </a:r>
                      <a:endParaRPr lang="en-US" sz="19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rgbClr val="FFFF00"/>
                          </a:solidFill>
                        </a:rPr>
                        <a:t>Recognizer</a:t>
                      </a:r>
                      <a:endParaRPr lang="en-US" sz="19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3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Regular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Finite Automata / Finite State Machine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2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Context free 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Push Down Automaton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1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Context sensitive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Linear Bounded Automaton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0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Unrestricted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Turing Machine</a:t>
                      </a:r>
                      <a:endParaRPr lang="en-US" sz="1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smtClean="0"/>
              <a:t>Type-0</a:t>
            </a:r>
            <a:r>
              <a:rPr lang="en-US" dirty="0" smtClean="0"/>
              <a:t> grammar </a:t>
            </a:r>
          </a:p>
          <a:p>
            <a:pPr lvl="1" algn="just"/>
            <a:r>
              <a:rPr lang="en-US" dirty="0" smtClean="0"/>
              <a:t>any phrase structure grammar or simply a grammar without any restrictions.</a:t>
            </a:r>
          </a:p>
          <a:p>
            <a:pPr lvl="1" algn="just"/>
            <a:r>
              <a:rPr lang="en-US" dirty="0" smtClean="0"/>
              <a:t>Include all formal grammars</a:t>
            </a:r>
          </a:p>
          <a:p>
            <a:pPr lvl="1" algn="just"/>
            <a:r>
              <a:rPr lang="en-US" dirty="0" smtClean="0"/>
              <a:t>Generate languages recognized by Turing machines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17/2/2013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Chomsky Classification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2061</Words>
  <Application>Microsoft Office PowerPoint</Application>
  <PresentationFormat>On-screen Show (4:3)</PresentationFormat>
  <Paragraphs>311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UNIT-IV</vt:lpstr>
      <vt:lpstr>Grammar Formalism</vt:lpstr>
      <vt:lpstr>Grammar Formalism</vt:lpstr>
      <vt:lpstr>Grammar Formalism</vt:lpstr>
      <vt:lpstr>Grammar Formalism</vt:lpstr>
      <vt:lpstr>Grammar Formalism</vt:lpstr>
      <vt:lpstr>Grammar Formalism</vt:lpstr>
      <vt:lpstr>Chomsky Classification</vt:lpstr>
      <vt:lpstr>Chomsky Classification</vt:lpstr>
      <vt:lpstr>Chomsky Classification</vt:lpstr>
      <vt:lpstr>Chomsky Classification</vt:lpstr>
      <vt:lpstr>Chomsky Classification</vt:lpstr>
      <vt:lpstr>Regular Grammar</vt:lpstr>
      <vt:lpstr>Regular Grammar</vt:lpstr>
      <vt:lpstr>Regular Grammar</vt:lpstr>
      <vt:lpstr>Regular Grammar</vt:lpstr>
      <vt:lpstr>Regular Grammar</vt:lpstr>
      <vt:lpstr>EQUIVALENCE BETWEEN REGULAR LINEAR GRAMMAR AND FA</vt:lpstr>
      <vt:lpstr>EQUIVALENCE BETWEEN REGULAR LINEAR GRAMMAR AND FA</vt:lpstr>
      <vt:lpstr>EQUIVALENCE BETWEEN REGULAR LINEAR GRAMMAR AND FA</vt:lpstr>
      <vt:lpstr>EQUIVALENCE BETWEEN REGULAR LINEAR GRAMMAR AND FA</vt:lpstr>
      <vt:lpstr>EQUIVALENCE BETWEEN REGULAR LINEAR GRAMMAR AND FA</vt:lpstr>
      <vt:lpstr>EQUIVALENCE BETWEEN REGULAR LINEAR GRAMMAR AND FA</vt:lpstr>
      <vt:lpstr>EQUIVALENCE BETWEEN REGULAR LINEAR GRAMMAR AND FA</vt:lpstr>
      <vt:lpstr>EQUIVALENCE BETWEEN REGULAR LINEAR GRAMMAR AND FA</vt:lpstr>
      <vt:lpstr>EQUIVALENCE BETWEEN REGULAR LINEAR GRAMMAR AND FA</vt:lpstr>
      <vt:lpstr>EQUIVALENCE BETWEEN REGULAR LINEAR GRAMMAR AND FA</vt:lpstr>
      <vt:lpstr>CONTEXT FREE GRAMMARS</vt:lpstr>
      <vt:lpstr>CONTEXT FREE GRAMMAR</vt:lpstr>
      <vt:lpstr>CONTEXT FREE GRAMMAR</vt:lpstr>
      <vt:lpstr>DERIVATION TREES</vt:lpstr>
      <vt:lpstr>DERIVATION TREE</vt:lpstr>
      <vt:lpstr>DERIVATION TREE</vt:lpstr>
      <vt:lpstr>DERIVATION TREE</vt:lpstr>
      <vt:lpstr>SENTENTIAL FORM</vt:lpstr>
      <vt:lpstr>LEFTMOST DERIVATION</vt:lpstr>
      <vt:lpstr>RIGHTMOST DERIVATION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UNIT-IV</dc:title>
  <dc:creator>vinayaka</dc:creator>
  <cp:lastModifiedBy>jpksystem</cp:lastModifiedBy>
  <cp:revision>389</cp:revision>
  <dcterms:created xsi:type="dcterms:W3CDTF">2012-12-30T16:01:45Z</dcterms:created>
  <dcterms:modified xsi:type="dcterms:W3CDTF">2013-02-17T17:16:29Z</dcterms:modified>
</cp:coreProperties>
</file>