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92BA-A90D-40D3-9493-3D63DEBD76A4}" type="datetimeFigureOut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CBCAC-C72C-4114-82F1-0455F06BA39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A056E-114D-40CD-A4B2-A6FE03852F88}" type="datetimeFigureOut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EDDBE-AF6D-4E08-A7E7-5FCDA3D021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F925-3E90-40C6-8E75-84D42497A3F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3372-C25E-46F1-8E9E-75C668DCB324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01C2-91BF-45CC-BB4A-EB17B5C9A3CD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7FD0-02A5-4A3E-96E6-5ED8F4A7A4EE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83C9-7851-455C-8C9E-BBCAE9027C44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F277-D0F4-4D58-BB82-81DB4B8B2F42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B30F-BCDD-477E-95D8-64EF7394163E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7F07-332D-4C73-9552-4C167AFECD2C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28C0-644A-46D0-8861-D9F8D061D0E3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AB93C-D671-410A-A43F-471A60F1623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6E10-9C23-4CF7-AF05-6544328BE4C6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94AAB-2AE0-4202-841C-E2BECB9D36DA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587A7-6321-4724-9607-29EA0A98E5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UNIT-V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B79B3-5464-4D84-B848-26C9B04869C4}" type="datetime1">
              <a:rPr lang="en-US" smtClean="0"/>
              <a:pPr/>
              <a:t>26/2/2013</a:t>
            </a:fld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MINIMIZATION OF CFG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consider all the productions that are giving terminal symbols</a:t>
            </a:r>
          </a:p>
          <a:p>
            <a:pPr>
              <a:buNone/>
            </a:pPr>
            <a:r>
              <a:rPr lang="en-US" dirty="0" smtClean="0"/>
              <a:t>				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</a:t>
            </a:r>
          </a:p>
          <a:p>
            <a:pPr>
              <a:buNone/>
            </a:pPr>
            <a:r>
              <a:rPr lang="en-US" dirty="0" smtClean="0"/>
              <a:t>				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</a:t>
            </a:r>
          </a:p>
          <a:p>
            <a:pPr>
              <a:buNone/>
            </a:pPr>
            <a:r>
              <a:rPr lang="en-US" dirty="0" smtClean="0"/>
              <a:t>				D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ddd</a:t>
            </a:r>
          </a:p>
          <a:p>
            <a:pPr lvl="0"/>
            <a:r>
              <a:rPr lang="en-US" dirty="0" smtClean="0"/>
              <a:t>Now consider the following productions:</a:t>
            </a:r>
          </a:p>
          <a:p>
            <a:pPr>
              <a:buNone/>
            </a:pPr>
            <a:r>
              <a:rPr lang="en-US" dirty="0" smtClean="0"/>
              <a:t>				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cC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C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cCD</a:t>
            </a:r>
          </a:p>
          <a:p>
            <a:pPr>
              <a:buNone/>
            </a:pPr>
            <a:r>
              <a:rPr lang="en-US" dirty="0" smtClean="0"/>
              <a:t>				D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ddd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MINIMIZATION OF CFG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We will not get any terminal for C</a:t>
            </a:r>
          </a:p>
          <a:p>
            <a:pPr lvl="1" algn="just"/>
            <a:r>
              <a:rPr lang="en-US" dirty="0" smtClean="0"/>
              <a:t>Thus C is Useless symbol</a:t>
            </a:r>
          </a:p>
          <a:p>
            <a:pPr lvl="1" algn="just"/>
            <a:r>
              <a:rPr lang="en-US" dirty="0" smtClean="0"/>
              <a:t>To reach D </a:t>
            </a:r>
          </a:p>
          <a:p>
            <a:pPr lvl="2" algn="just"/>
            <a:r>
              <a:rPr lang="en-US" dirty="0" smtClean="0"/>
              <a:t>Only rule is C</a:t>
            </a:r>
          </a:p>
          <a:p>
            <a:pPr lvl="2" algn="just"/>
            <a:r>
              <a:rPr lang="en-US" dirty="0" smtClean="0"/>
              <a:t>Hence D is useless symbol </a:t>
            </a:r>
          </a:p>
          <a:p>
            <a:pPr algn="just"/>
            <a:r>
              <a:rPr lang="en-US" dirty="0" smtClean="0"/>
              <a:t>Therefore reduced grammar is </a:t>
            </a:r>
          </a:p>
          <a:p>
            <a:pPr>
              <a:buNone/>
            </a:pPr>
            <a:r>
              <a:rPr lang="en-US" dirty="0" smtClean="0"/>
              <a:t>				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aA | a | Bb </a:t>
            </a:r>
          </a:p>
          <a:p>
            <a:pPr>
              <a:buNone/>
            </a:pPr>
            <a:r>
              <a:rPr lang="en-US" dirty="0" smtClean="0"/>
              <a:t>				A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aB</a:t>
            </a:r>
          </a:p>
          <a:p>
            <a:pPr>
              <a:buNone/>
            </a:pPr>
            <a:r>
              <a:rPr lang="en-US" dirty="0" smtClean="0"/>
              <a:t>				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 |Aa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MINIMIZATION OF CFG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ELIMINATING ε PRODUCTIONS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Example:</a:t>
            </a:r>
          </a:p>
          <a:p>
            <a:pPr lvl="0"/>
            <a:r>
              <a:rPr lang="en-US" dirty="0" smtClean="0"/>
              <a:t>Given a Context Free Grammar with the following productions: </a:t>
            </a:r>
          </a:p>
          <a:p>
            <a:pPr>
              <a:buNone/>
            </a:pPr>
            <a:r>
              <a:rPr lang="en-US" dirty="0" smtClean="0"/>
              <a:t>				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aAb</a:t>
            </a:r>
          </a:p>
          <a:p>
            <a:pPr>
              <a:buNone/>
            </a:pPr>
            <a:r>
              <a:rPr lang="en-US" dirty="0" smtClean="0"/>
              <a:t>				A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aAb | ε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MINIMIZATION OF CFG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ε-production </a:t>
            </a:r>
          </a:p>
          <a:p>
            <a:pPr lvl="1" algn="just"/>
            <a:r>
              <a:rPr lang="en-US" dirty="0" smtClean="0"/>
              <a:t>A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l-GR" dirty="0" smtClean="0">
                <a:sym typeface="Wingdings" pitchFamily="2" charset="2"/>
              </a:rPr>
              <a:t>ε</a:t>
            </a:r>
            <a:endParaRPr lang="en-US" dirty="0" smtClean="0">
              <a:sym typeface="Wingdings" pitchFamily="2" charset="2"/>
            </a:endParaRPr>
          </a:p>
          <a:p>
            <a:pPr lvl="0" algn="just"/>
            <a:r>
              <a:rPr lang="en-US" dirty="0" smtClean="0"/>
              <a:t>Consider S </a:t>
            </a:r>
            <a:r>
              <a:rPr lang="en-US" dirty="0" smtClean="0">
                <a:sym typeface="Wingdings" pitchFamily="2" charset="2"/>
              </a:rPr>
              <a:t> aAb</a:t>
            </a:r>
            <a:endParaRPr lang="en-US" dirty="0" smtClean="0"/>
          </a:p>
          <a:p>
            <a:pPr lvl="0" algn="just"/>
            <a:r>
              <a:rPr lang="en-US" dirty="0" smtClean="0"/>
              <a:t>After substituting the ε for A we get</a:t>
            </a:r>
          </a:p>
          <a:p>
            <a:pPr lvl="0" algn="just">
              <a:buNone/>
            </a:pPr>
            <a:r>
              <a:rPr lang="en-US" dirty="0" smtClean="0"/>
              <a:t>				S </a:t>
            </a:r>
            <a:r>
              <a:rPr lang="en-US" dirty="0" smtClean="0">
                <a:sym typeface="Wingdings" pitchFamily="2" charset="2"/>
              </a:rPr>
              <a:t> a</a:t>
            </a:r>
            <a:r>
              <a:rPr lang="el-GR" dirty="0" smtClean="0">
                <a:sym typeface="Wingdings" pitchFamily="2" charset="2"/>
              </a:rPr>
              <a:t>ε</a:t>
            </a:r>
            <a:r>
              <a:rPr lang="en-US" dirty="0" smtClean="0">
                <a:sym typeface="Wingdings" pitchFamily="2" charset="2"/>
              </a:rPr>
              <a:t>b</a:t>
            </a:r>
          </a:p>
          <a:p>
            <a:pPr lvl="0" algn="just">
              <a:buNone/>
            </a:pPr>
            <a:r>
              <a:rPr lang="en-US" dirty="0" smtClean="0">
                <a:sym typeface="Wingdings" pitchFamily="2" charset="2"/>
              </a:rPr>
              <a:t>				S  ab</a:t>
            </a:r>
          </a:p>
          <a:p>
            <a:pPr lvl="0" algn="just"/>
            <a:r>
              <a:rPr lang="en-US" dirty="0" smtClean="0"/>
              <a:t>Similarly for A, finally we get </a:t>
            </a:r>
          </a:p>
          <a:p>
            <a:pPr>
              <a:buNone/>
            </a:pPr>
            <a:r>
              <a:rPr lang="en-US" dirty="0" smtClean="0"/>
              <a:t>			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aAb | ab</a:t>
            </a:r>
          </a:p>
          <a:p>
            <a:pPr>
              <a:buNone/>
            </a:pPr>
            <a:r>
              <a:rPr lang="en-US" dirty="0" smtClean="0"/>
              <a:t>			A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aAb | ab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MINIMIZATION OF CFG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ELIMINATING UNIT PRODUCTIONS</a:t>
            </a:r>
          </a:p>
          <a:p>
            <a:pPr algn="just"/>
            <a:r>
              <a:rPr lang="en-US" dirty="0" smtClean="0"/>
              <a:t>Production of the form A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</a:t>
            </a:r>
          </a:p>
          <a:p>
            <a:pPr lvl="1" algn="just"/>
            <a:r>
              <a:rPr lang="en-US" dirty="0" smtClean="0"/>
              <a:t>{A, B} </a:t>
            </a:r>
            <a:r>
              <a:rPr lang="az-Cyrl-AZ" dirty="0" smtClean="0"/>
              <a:t>Є</a:t>
            </a:r>
            <a:r>
              <a:rPr lang="en-US" dirty="0" smtClean="0"/>
              <a:t> V</a:t>
            </a:r>
          </a:p>
          <a:p>
            <a:pPr algn="just"/>
            <a:r>
              <a:rPr lang="en-US" dirty="0" smtClean="0"/>
              <a:t>complicate certain proof</a:t>
            </a:r>
          </a:p>
          <a:p>
            <a:pPr algn="just"/>
            <a:r>
              <a:rPr lang="en-US" dirty="0" smtClean="0"/>
              <a:t>extra steps </a:t>
            </a:r>
            <a:r>
              <a:rPr lang="en-US" dirty="0" smtClean="0">
                <a:sym typeface="Wingdings" pitchFamily="2" charset="2"/>
              </a:rPr>
              <a:t> not needed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MINIMIZATION OF CFG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Eliminate unit productions from G given below:</a:t>
            </a:r>
          </a:p>
          <a:p>
            <a:pPr>
              <a:buNone/>
            </a:pPr>
            <a:r>
              <a:rPr lang="en-US" dirty="0" smtClean="0"/>
              <a:t>				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AB</a:t>
            </a:r>
          </a:p>
          <a:p>
            <a:pPr>
              <a:buNone/>
            </a:pPr>
            <a:r>
              <a:rPr lang="en-US" dirty="0" smtClean="0"/>
              <a:t>				A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</a:t>
            </a:r>
          </a:p>
          <a:p>
            <a:pPr>
              <a:buNone/>
            </a:pPr>
            <a:r>
              <a:rPr lang="en-US" dirty="0" smtClean="0"/>
              <a:t>				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C | b</a:t>
            </a:r>
          </a:p>
          <a:p>
            <a:pPr>
              <a:buNone/>
            </a:pPr>
            <a:r>
              <a:rPr lang="en-US" dirty="0" smtClean="0"/>
              <a:t>				C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D</a:t>
            </a:r>
          </a:p>
          <a:p>
            <a:pPr>
              <a:buNone/>
            </a:pPr>
            <a:r>
              <a:rPr lang="en-US" dirty="0" smtClean="0"/>
              <a:t>				D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E</a:t>
            </a:r>
          </a:p>
          <a:p>
            <a:pPr>
              <a:buNone/>
            </a:pPr>
            <a:r>
              <a:rPr lang="en-US" dirty="0" smtClean="0"/>
              <a:t>				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</a:t>
            </a:r>
          </a:p>
          <a:p>
            <a:pPr lvl="0" algn="just"/>
            <a:r>
              <a:rPr lang="en-US" dirty="0" smtClean="0"/>
              <a:t>A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a, 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 and 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 are the non unit productions.</a:t>
            </a:r>
          </a:p>
          <a:p>
            <a:pPr algn="just"/>
            <a:r>
              <a:rPr lang="en-US" dirty="0" smtClean="0"/>
              <a:t>P’ </a:t>
            </a:r>
          </a:p>
          <a:p>
            <a:pPr lvl="1" algn="just"/>
            <a:r>
              <a:rPr lang="en-US" dirty="0" smtClean="0"/>
              <a:t>Since B    E and 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 is a non unit production, 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 is in P’.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23868" y="5226065"/>
            <a:ext cx="228600" cy="44087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MINIMIZATION OF CFG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Similarly</a:t>
            </a:r>
          </a:p>
          <a:p>
            <a:pPr lvl="1" algn="just"/>
            <a:r>
              <a:rPr lang="en-US" dirty="0" smtClean="0"/>
              <a:t>C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 and D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  is in P’.</a:t>
            </a:r>
          </a:p>
          <a:p>
            <a:pPr algn="just"/>
            <a:r>
              <a:rPr lang="en-US" dirty="0" smtClean="0"/>
              <a:t>G’ = ({S, A, B, C, D, E}, {a, b}, P’, S) </a:t>
            </a:r>
          </a:p>
          <a:p>
            <a:pPr lvl="1" algn="just"/>
            <a:r>
              <a:rPr lang="en-US" dirty="0" smtClean="0"/>
              <a:t>With P’ given by</a:t>
            </a:r>
          </a:p>
          <a:p>
            <a:pPr lvl="3">
              <a:buNone/>
            </a:pPr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AB</a:t>
            </a:r>
            <a:endParaRPr lang="en-US" sz="1600" dirty="0" smtClean="0"/>
          </a:p>
          <a:p>
            <a:pPr lvl="3">
              <a:buNone/>
            </a:pPr>
            <a:r>
              <a:rPr lang="en-US" dirty="0" smtClean="0"/>
              <a:t>A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</a:t>
            </a:r>
            <a:endParaRPr lang="en-US" sz="1600" dirty="0" smtClean="0"/>
          </a:p>
          <a:p>
            <a:pPr lvl="3">
              <a:buNone/>
            </a:pPr>
            <a:r>
              <a:rPr lang="en-US" dirty="0" smtClean="0"/>
              <a:t>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</a:t>
            </a:r>
            <a:endParaRPr lang="en-US" sz="1600" dirty="0" smtClean="0"/>
          </a:p>
          <a:p>
            <a:pPr lvl="3">
              <a:buNone/>
            </a:pPr>
            <a:r>
              <a:rPr lang="en-US" dirty="0" smtClean="0"/>
              <a:t>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</a:t>
            </a:r>
            <a:endParaRPr lang="en-US" sz="1600" dirty="0" smtClean="0"/>
          </a:p>
          <a:p>
            <a:pPr lvl="3">
              <a:buNone/>
            </a:pPr>
            <a:r>
              <a:rPr lang="en-US" dirty="0" smtClean="0"/>
              <a:t>C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</a:t>
            </a:r>
            <a:endParaRPr lang="en-US" sz="1600" dirty="0" smtClean="0"/>
          </a:p>
          <a:p>
            <a:pPr lvl="3">
              <a:buNone/>
            </a:pPr>
            <a:r>
              <a:rPr lang="en-US" dirty="0" smtClean="0"/>
              <a:t>D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CHOMSKY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Productions are of the form </a:t>
            </a:r>
          </a:p>
          <a:p>
            <a:pPr lvl="1" algn="just"/>
            <a:r>
              <a:rPr lang="en-US" dirty="0" smtClean="0"/>
              <a:t>A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BC 			or </a:t>
            </a:r>
          </a:p>
          <a:p>
            <a:pPr lvl="1" algn="just"/>
            <a:r>
              <a:rPr lang="en-US" dirty="0" smtClean="0"/>
              <a:t>A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endParaRPr lang="en-US" dirty="0" smtClean="0"/>
          </a:p>
          <a:p>
            <a:pPr lvl="2" algn="just"/>
            <a:r>
              <a:rPr lang="en-US" dirty="0" smtClean="0"/>
              <a:t>A, B and C are variables and </a:t>
            </a:r>
            <a:r>
              <a:rPr lang="en-US" i="1" dirty="0" smtClean="0"/>
              <a:t>a</a:t>
            </a:r>
            <a:r>
              <a:rPr lang="en-US" dirty="0" smtClean="0"/>
              <a:t> is a terminal </a:t>
            </a:r>
            <a:r>
              <a:rPr lang="en-US" dirty="0" smtClean="0">
                <a:sym typeface="Wingdings" pitchFamily="2" charset="2"/>
              </a:rPr>
              <a:t> CNF</a:t>
            </a:r>
            <a:endParaRPr lang="en-US" dirty="0" smtClean="0"/>
          </a:p>
          <a:p>
            <a:pPr algn="just"/>
            <a:r>
              <a:rPr lang="en-US" dirty="0" smtClean="0"/>
              <a:t>To put G in CNF</a:t>
            </a:r>
          </a:p>
          <a:p>
            <a:pPr lvl="1" algn="just"/>
            <a:r>
              <a:rPr lang="en-US" dirty="0" smtClean="0"/>
              <a:t>satisfies the restrictions i.e. G has</a:t>
            </a:r>
          </a:p>
          <a:p>
            <a:pPr lvl="2" algn="just"/>
            <a:r>
              <a:rPr lang="en-US" dirty="0" smtClean="0"/>
              <a:t>No ε – productions </a:t>
            </a:r>
          </a:p>
          <a:p>
            <a:pPr lvl="2" algn="just"/>
            <a:r>
              <a:rPr lang="en-US" dirty="0" smtClean="0"/>
              <a:t>No useless symbols</a:t>
            </a:r>
          </a:p>
          <a:p>
            <a:pPr lvl="2" algn="just"/>
            <a:r>
              <a:rPr lang="en-US" dirty="0" smtClean="0"/>
              <a:t>No unit productions</a:t>
            </a:r>
          </a:p>
          <a:p>
            <a:pPr lvl="2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CHOMSKY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ea typeface="Times New Roman"/>
                <a:cs typeface="Times New Roman"/>
              </a:rPr>
              <a:t>Our tasks are to:</a:t>
            </a:r>
            <a:endParaRPr lang="en-US" sz="2800" dirty="0" smtClean="0">
              <a:ea typeface="Times New Roman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Arrange that all bodies of length 2 or more consist only of variables</a:t>
            </a:r>
            <a:endParaRPr lang="en-US" sz="2400" dirty="0" smtClean="0">
              <a:ea typeface="Times New Roman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Break bodies of length 3 or more into a cascade of productions, each with a body consisting of two variables.</a:t>
            </a:r>
            <a:endParaRPr lang="en-US" sz="2400" dirty="0" smtClean="0">
              <a:ea typeface="Times New Roman"/>
              <a:cs typeface="Times New Roman"/>
            </a:endParaRP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CHOMSKY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Convert G in to CNF</a:t>
            </a:r>
          </a:p>
          <a:p>
            <a:pPr lvl="2">
              <a:buNone/>
            </a:pPr>
            <a:r>
              <a:rPr lang="en-US" dirty="0" smtClean="0"/>
              <a:t>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E + T | T * F | (E) | a | b | Ia | Ib | I0 | I1</a:t>
            </a:r>
          </a:p>
          <a:p>
            <a:pPr lvl="2">
              <a:buNone/>
            </a:pPr>
            <a:r>
              <a:rPr lang="en-US" dirty="0" smtClean="0"/>
              <a:t>T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T * F | (E) | a | b | Ia | Ib | I0 | I1</a:t>
            </a:r>
          </a:p>
          <a:p>
            <a:pPr lvl="2">
              <a:buNone/>
            </a:pPr>
            <a:r>
              <a:rPr lang="en-US" dirty="0" smtClean="0"/>
              <a:t>F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(E) | a | b | Ia | Ib | I0 | I1</a:t>
            </a:r>
          </a:p>
          <a:p>
            <a:pPr lvl="2">
              <a:buNone/>
            </a:pPr>
            <a:r>
              <a:rPr lang="en-US" dirty="0" smtClean="0"/>
              <a:t>I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 | b | Ia | Ib | I0 | I1</a:t>
            </a:r>
          </a:p>
          <a:p>
            <a:pPr algn="just"/>
            <a:r>
              <a:rPr lang="en-US" dirty="0" smtClean="0"/>
              <a:t>Solution:</a:t>
            </a:r>
          </a:p>
          <a:p>
            <a:pPr lvl="1" algn="just"/>
            <a:r>
              <a:rPr lang="en-US" dirty="0" smtClean="0"/>
              <a:t>eight terminals a, b, 0, 1, +, *, (, and )</a:t>
            </a:r>
          </a:p>
          <a:p>
            <a:pPr>
              <a:buNone/>
            </a:pPr>
            <a:r>
              <a:rPr lang="en-US" dirty="0" smtClean="0"/>
              <a:t>	A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	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	Z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0	O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1</a:t>
            </a:r>
            <a:endParaRPr lang="en-US" sz="2800" dirty="0" smtClean="0"/>
          </a:p>
          <a:p>
            <a:pPr>
              <a:buNone/>
            </a:pPr>
            <a:r>
              <a:rPr lang="en-US" dirty="0" smtClean="0"/>
              <a:t>	P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+	M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* 	L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(		R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)</a:t>
            </a:r>
            <a:endParaRPr lang="en-US" sz="2800" dirty="0" smtClean="0"/>
          </a:p>
          <a:p>
            <a:pPr lvl="1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 IN CFG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ea typeface="Times New Roman"/>
                <a:cs typeface="Times New Roman"/>
              </a:rPr>
              <a:t>A grammar can generate the same string in several different ways.</a:t>
            </a:r>
          </a:p>
          <a:p>
            <a:pPr lvl="1" algn="just"/>
            <a:r>
              <a:rPr lang="en-US" dirty="0" smtClean="0"/>
              <a:t>string is derived ambiguously in that grammar</a:t>
            </a:r>
          </a:p>
          <a:p>
            <a:pPr algn="just"/>
            <a:r>
              <a:rPr lang="en-US" dirty="0" smtClean="0"/>
              <a:t>w Є L(G) is ambiguous ?</a:t>
            </a:r>
          </a:p>
          <a:p>
            <a:pPr lvl="1" algn="just"/>
            <a:r>
              <a:rPr lang="en-US" dirty="0" smtClean="0"/>
              <a:t>Two or more derivation trees for w</a:t>
            </a:r>
          </a:p>
          <a:p>
            <a:pPr lvl="1" algn="just"/>
            <a:r>
              <a:rPr lang="en-US" dirty="0" smtClean="0"/>
              <a:t>Two or more left most derivation trees form w</a:t>
            </a:r>
          </a:p>
          <a:p>
            <a:pPr algn="just"/>
            <a:r>
              <a:rPr lang="en-US" dirty="0" smtClean="0"/>
              <a:t>E.g.</a:t>
            </a:r>
          </a:p>
          <a:p>
            <a:pPr lvl="1" algn="just"/>
            <a:r>
              <a:rPr lang="en-US" dirty="0" smtClean="0"/>
              <a:t>Consider G = ({S}, {a, b, +, *}, P, S)</a:t>
            </a:r>
          </a:p>
          <a:p>
            <a:pPr lvl="1" algn="just"/>
            <a:r>
              <a:rPr lang="en-US" dirty="0" smtClean="0"/>
              <a:t>Productions are 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S + S | S * </a:t>
            </a:r>
            <a:r>
              <a:rPr lang="en-US" dirty="0" err="1" smtClean="0"/>
              <a:t>S|a|b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CHOMSKY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E </a:t>
            </a: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 EPT | TMF | LER | a | b| IA | IB | IZ | IO</a:t>
            </a:r>
            <a:endParaRPr lang="en-US" sz="2000" dirty="0" smtClean="0">
              <a:ea typeface="Times New Roman"/>
              <a:cs typeface="Times New Roman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T </a:t>
            </a: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 TMF | LER | a | b| IA | IB | IZ | IO</a:t>
            </a:r>
            <a:endParaRPr lang="en-US" sz="2000" dirty="0" smtClean="0">
              <a:ea typeface="Times New Roman"/>
              <a:cs typeface="Times New Roman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F </a:t>
            </a: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 LER | a | b| IA | IB | IZ | IO</a:t>
            </a:r>
            <a:endParaRPr lang="en-US" sz="2000" dirty="0" smtClean="0">
              <a:ea typeface="Times New Roman"/>
              <a:cs typeface="Times New Roman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I </a:t>
            </a: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 a | b| IA | IB | IZ | IO</a:t>
            </a:r>
            <a:endParaRPr lang="en-US" sz="2000" dirty="0" smtClean="0">
              <a:ea typeface="Times New Roman"/>
              <a:cs typeface="Times New Roman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A </a:t>
            </a: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 a</a:t>
            </a:r>
            <a:endParaRPr lang="en-US" sz="2000" dirty="0" smtClean="0">
              <a:ea typeface="Times New Roman"/>
              <a:cs typeface="Times New Roman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B </a:t>
            </a: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 b</a:t>
            </a:r>
            <a:endParaRPr lang="en-US" sz="2000" dirty="0" smtClean="0">
              <a:ea typeface="Times New Roman"/>
              <a:cs typeface="Times New Roman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Z </a:t>
            </a: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 0</a:t>
            </a:r>
            <a:endParaRPr lang="en-US" sz="2000" dirty="0" smtClean="0">
              <a:ea typeface="Times New Roman"/>
              <a:cs typeface="Times New Roman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O </a:t>
            </a: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 1</a:t>
            </a:r>
            <a:endParaRPr lang="en-US" sz="2000" dirty="0" smtClean="0">
              <a:ea typeface="Times New Roman"/>
              <a:cs typeface="Times New Roman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P </a:t>
            </a: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 +</a:t>
            </a:r>
            <a:endParaRPr lang="en-US" sz="2000" dirty="0" smtClean="0">
              <a:ea typeface="Times New Roman"/>
              <a:cs typeface="Times New Roman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M </a:t>
            </a: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 *</a:t>
            </a:r>
            <a:endParaRPr lang="en-US" sz="2000" dirty="0" smtClean="0">
              <a:ea typeface="Times New Roman"/>
              <a:cs typeface="Times New Roman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L </a:t>
            </a: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 (</a:t>
            </a:r>
            <a:endParaRPr lang="en-US" sz="2000" dirty="0" smtClean="0">
              <a:ea typeface="Times New Roman"/>
              <a:cs typeface="Times New Roman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R </a:t>
            </a: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5F497A"/>
                </a:solidFill>
                <a:ea typeface="Times New Roman"/>
                <a:cs typeface="Times New Roman"/>
              </a:rPr>
              <a:t> )</a:t>
            </a:r>
            <a:endParaRPr lang="en-US" sz="2000" dirty="0" smtClean="0">
              <a:ea typeface="Times New Roman"/>
              <a:cs typeface="Times New Roman"/>
            </a:endParaRP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CHOMSKY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Productions in CNF</a:t>
            </a:r>
          </a:p>
          <a:p>
            <a:pPr lvl="1" algn="just"/>
            <a:r>
              <a:rPr lang="en-US" dirty="0" smtClean="0"/>
              <a:t>Length 3</a:t>
            </a:r>
          </a:p>
          <a:p>
            <a:pPr lvl="2" algn="just"/>
            <a:r>
              <a:rPr lang="en-US" b="1" dirty="0" smtClean="0">
                <a:solidFill>
                  <a:srgbClr val="92D050"/>
                </a:solidFill>
              </a:rPr>
              <a:t>EPT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TMF</a:t>
            </a:r>
            <a:r>
              <a:rPr lang="en-US" dirty="0" smtClean="0"/>
              <a:t>, and LER</a:t>
            </a:r>
          </a:p>
          <a:p>
            <a:pPr lvl="3" algn="just"/>
            <a:r>
              <a:rPr lang="en-US" b="1" dirty="0" smtClean="0">
                <a:solidFill>
                  <a:srgbClr val="92D050"/>
                </a:solidFill>
              </a:rPr>
              <a:t>E </a:t>
            </a:r>
            <a:r>
              <a:rPr lang="en-US" b="1" dirty="0" smtClean="0">
                <a:solidFill>
                  <a:srgbClr val="92D050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92D050"/>
                </a:solidFill>
              </a:rPr>
              <a:t> EC</a:t>
            </a:r>
            <a:r>
              <a:rPr lang="en-US" b="1" baseline="-25000" dirty="0" smtClean="0">
                <a:solidFill>
                  <a:srgbClr val="92D050"/>
                </a:solidFill>
              </a:rPr>
              <a:t>1</a:t>
            </a:r>
            <a:r>
              <a:rPr lang="en-US" b="1" dirty="0" smtClean="0">
                <a:solidFill>
                  <a:srgbClr val="92D050"/>
                </a:solidFill>
              </a:rPr>
              <a:t> and C</a:t>
            </a:r>
            <a:r>
              <a:rPr lang="en-US" b="1" baseline="-25000" dirty="0" smtClean="0">
                <a:solidFill>
                  <a:srgbClr val="92D050"/>
                </a:solidFill>
              </a:rPr>
              <a:t>1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smtClean="0">
                <a:solidFill>
                  <a:srgbClr val="92D050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92D050"/>
                </a:solidFill>
              </a:rPr>
              <a:t> PT</a:t>
            </a:r>
          </a:p>
          <a:p>
            <a:pPr lvl="3" algn="just"/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E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TC</a:t>
            </a:r>
            <a:r>
              <a:rPr lang="en-US" b="1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, T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TC</a:t>
            </a:r>
            <a:r>
              <a:rPr lang="en-US" b="1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, and C</a:t>
            </a:r>
            <a:r>
              <a:rPr lang="en-US" b="1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MF.</a:t>
            </a:r>
          </a:p>
          <a:p>
            <a:pPr lvl="3" algn="just"/>
            <a:r>
              <a:rPr lang="en-US" dirty="0" smtClean="0"/>
              <a:t>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LC</a:t>
            </a:r>
            <a:r>
              <a:rPr lang="en-US" baseline="-25000" dirty="0" smtClean="0"/>
              <a:t>3</a:t>
            </a:r>
            <a:r>
              <a:rPr lang="en-US" dirty="0" smtClean="0"/>
              <a:t>, T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LC</a:t>
            </a:r>
            <a:r>
              <a:rPr lang="en-US" baseline="-25000" dirty="0" smtClean="0"/>
              <a:t>3</a:t>
            </a:r>
            <a:r>
              <a:rPr lang="en-US" dirty="0" smtClean="0"/>
              <a:t>, F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LC</a:t>
            </a:r>
            <a:r>
              <a:rPr lang="en-US" baseline="-25000" dirty="0" smtClean="0"/>
              <a:t>3</a:t>
            </a:r>
            <a:r>
              <a:rPr lang="en-US" dirty="0" smtClean="0"/>
              <a:t>, and C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ER.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CHOMSKY NORMAL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sz="4600" dirty="0" smtClean="0"/>
              <a:t>final grammar</a:t>
            </a: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E 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 EC</a:t>
            </a:r>
            <a:r>
              <a:rPr lang="en-US" b="1" baseline="-25000" dirty="0" smtClean="0">
                <a:solidFill>
                  <a:srgbClr val="31849B"/>
                </a:solidFill>
                <a:ea typeface="Times New Roman"/>
                <a:cs typeface="Times New Roman"/>
              </a:rPr>
              <a:t>1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 | TC</a:t>
            </a:r>
            <a:r>
              <a:rPr lang="en-US" b="1" baseline="-25000" dirty="0" smtClean="0">
                <a:solidFill>
                  <a:srgbClr val="31849B"/>
                </a:solidFill>
                <a:ea typeface="Times New Roman"/>
                <a:cs typeface="Times New Roman"/>
              </a:rPr>
              <a:t>2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 | LC</a:t>
            </a:r>
            <a:r>
              <a:rPr lang="en-US" b="1" baseline="-25000" dirty="0" smtClean="0">
                <a:solidFill>
                  <a:srgbClr val="31849B"/>
                </a:solidFill>
                <a:ea typeface="Times New Roman"/>
                <a:cs typeface="Times New Roman"/>
              </a:rPr>
              <a:t>3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 | a | b| IA | IB | IZ | IO</a:t>
            </a:r>
            <a:endParaRPr lang="en-US" sz="2000" dirty="0" smtClean="0">
              <a:ea typeface="Times New Roman"/>
              <a:cs typeface="Times New Roman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T 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 TC</a:t>
            </a:r>
            <a:r>
              <a:rPr lang="en-US" b="1" baseline="-25000" dirty="0" smtClean="0">
                <a:solidFill>
                  <a:srgbClr val="31849B"/>
                </a:solidFill>
                <a:ea typeface="Times New Roman"/>
                <a:cs typeface="Times New Roman"/>
              </a:rPr>
              <a:t>2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 | LC</a:t>
            </a:r>
            <a:r>
              <a:rPr lang="en-US" b="1" baseline="-25000" dirty="0" smtClean="0">
                <a:solidFill>
                  <a:srgbClr val="31849B"/>
                </a:solidFill>
                <a:ea typeface="Times New Roman"/>
                <a:cs typeface="Times New Roman"/>
              </a:rPr>
              <a:t>3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 | a | b| IA | IB | IZ | IO</a:t>
            </a:r>
            <a:endParaRPr lang="en-US" sz="2000" dirty="0" smtClean="0">
              <a:ea typeface="Times New Roman"/>
              <a:cs typeface="Times New Roman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F 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 LC</a:t>
            </a:r>
            <a:r>
              <a:rPr lang="en-US" b="1" baseline="-25000" dirty="0" smtClean="0">
                <a:solidFill>
                  <a:srgbClr val="31849B"/>
                </a:solidFill>
                <a:ea typeface="Times New Roman"/>
                <a:cs typeface="Times New Roman"/>
              </a:rPr>
              <a:t>3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 | a | b| IA | IB | IZ | IO</a:t>
            </a:r>
            <a:endParaRPr lang="en-US" sz="2000" dirty="0" smtClean="0">
              <a:ea typeface="Times New Roman"/>
              <a:cs typeface="Times New Roman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I 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 a | b| IA | IB | IZ | IO</a:t>
            </a:r>
            <a:endParaRPr lang="en-US" sz="2000" dirty="0" smtClean="0">
              <a:ea typeface="Times New Roman"/>
              <a:cs typeface="Times New Roman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A 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 a</a:t>
            </a:r>
            <a:endParaRPr lang="en-US" sz="2000" dirty="0" smtClean="0">
              <a:ea typeface="Times New Roman"/>
              <a:cs typeface="Times New Roman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B 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 b</a:t>
            </a:r>
            <a:endParaRPr lang="en-US" sz="2000" dirty="0" smtClean="0">
              <a:ea typeface="Times New Roman"/>
              <a:cs typeface="Times New Roman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Z 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 0</a:t>
            </a:r>
            <a:endParaRPr lang="en-US" sz="2000" dirty="0" smtClean="0">
              <a:ea typeface="Times New Roman"/>
              <a:cs typeface="Times New Roman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O 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 1</a:t>
            </a:r>
            <a:endParaRPr lang="en-US" sz="2000" dirty="0" smtClean="0">
              <a:ea typeface="Times New Roman"/>
              <a:cs typeface="Times New Roman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P 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 +</a:t>
            </a:r>
            <a:endParaRPr lang="en-US" sz="2000" dirty="0" smtClean="0">
              <a:ea typeface="Times New Roman"/>
              <a:cs typeface="Times New Roman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M 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 *</a:t>
            </a:r>
            <a:endParaRPr lang="en-US" sz="2000" dirty="0" smtClean="0">
              <a:ea typeface="Times New Roman"/>
              <a:cs typeface="Times New Roman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L 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 (</a:t>
            </a:r>
            <a:endParaRPr lang="en-US" sz="2000" dirty="0" smtClean="0">
              <a:ea typeface="Times New Roman"/>
              <a:cs typeface="Times New Roman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R 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 )</a:t>
            </a:r>
            <a:endParaRPr lang="en-US" sz="2000" dirty="0" smtClean="0">
              <a:ea typeface="Times New Roman"/>
              <a:cs typeface="Times New Roman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C</a:t>
            </a:r>
            <a:r>
              <a:rPr lang="en-US" b="1" baseline="-25000" dirty="0" smtClean="0">
                <a:solidFill>
                  <a:srgbClr val="31849B"/>
                </a:solidFill>
                <a:ea typeface="Times New Roman"/>
                <a:cs typeface="Times New Roman"/>
              </a:rPr>
              <a:t>1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 PT</a:t>
            </a:r>
            <a:endParaRPr lang="en-US" sz="2000" dirty="0" smtClean="0">
              <a:ea typeface="Times New Roman"/>
              <a:cs typeface="Times New Roman"/>
            </a:endParaRP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C</a:t>
            </a:r>
            <a:r>
              <a:rPr lang="en-US" b="1" baseline="-25000" dirty="0" smtClean="0">
                <a:solidFill>
                  <a:srgbClr val="31849B"/>
                </a:solidFill>
                <a:ea typeface="Times New Roman"/>
                <a:cs typeface="Times New Roman"/>
              </a:rPr>
              <a:t>2 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 MF</a:t>
            </a:r>
          </a:p>
          <a:p>
            <a:pPr marL="1257300" lvl="2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C</a:t>
            </a:r>
            <a:r>
              <a:rPr lang="en-US" b="1" baseline="-25000" dirty="0" smtClean="0">
                <a:solidFill>
                  <a:srgbClr val="31849B"/>
                </a:solidFill>
                <a:ea typeface="Times New Roman"/>
                <a:cs typeface="Times New Roman"/>
              </a:rPr>
              <a:t>3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  <a:sym typeface="Wingdings"/>
              </a:rPr>
              <a:t></a:t>
            </a:r>
            <a:r>
              <a:rPr lang="en-US" b="1" dirty="0" smtClean="0">
                <a:solidFill>
                  <a:srgbClr val="31849B"/>
                </a:solidFill>
                <a:ea typeface="Times New Roman"/>
                <a:cs typeface="Times New Roman"/>
              </a:rPr>
              <a:t> 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000"/>
                            </p:stCondLst>
                            <p:childTnLst>
                              <p:par>
                                <p:cTn id="7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000"/>
                            </p:stCondLst>
                            <p:childTnLst>
                              <p:par>
                                <p:cTn id="8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3000"/>
                            </p:stCondLst>
                            <p:childTnLst>
                              <p:par>
                                <p:cTn id="9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4000"/>
                            </p:stCondLst>
                            <p:childTnLst>
                              <p:par>
                                <p:cTn id="9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PUMPING LEMMA FOR CFL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/>
              <a:t>pumping lemma </a:t>
            </a:r>
          </a:p>
          <a:p>
            <a:pPr lvl="1" algn="just"/>
            <a:r>
              <a:rPr lang="en-US" dirty="0" smtClean="0"/>
              <a:t>says that in any sufficiently long string in a context free language, it is possible to find at most two short nearby substrings that we can pump in tandem. </a:t>
            </a:r>
          </a:p>
          <a:p>
            <a:pPr algn="just"/>
            <a:r>
              <a:rPr lang="en-US" dirty="0" smtClean="0"/>
              <a:t>Break each string z in CFL </a:t>
            </a:r>
          </a:p>
          <a:p>
            <a:pPr lvl="1" algn="just"/>
            <a:r>
              <a:rPr lang="en-US" dirty="0" smtClean="0"/>
              <a:t>5 parts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PUMPING LEMMA FOR CFL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Let L be a CFL</a:t>
            </a:r>
          </a:p>
          <a:p>
            <a:pPr lvl="1" algn="just"/>
            <a:r>
              <a:rPr lang="en-US" dirty="0" smtClean="0"/>
              <a:t>Exists a constant i.e. n such that if z is any string in L</a:t>
            </a:r>
          </a:p>
          <a:p>
            <a:pPr lvl="2" algn="just"/>
            <a:r>
              <a:rPr lang="en-US" dirty="0" smtClean="0"/>
              <a:t>|z| is at least n</a:t>
            </a:r>
          </a:p>
          <a:p>
            <a:pPr lvl="3" algn="just"/>
            <a:r>
              <a:rPr lang="en-US" dirty="0" smtClean="0"/>
              <a:t>We write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= uvwxy 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satisfies following conditions:</a:t>
            </a:r>
          </a:p>
          <a:p>
            <a:pPr lvl="4" algn="just"/>
            <a:r>
              <a:rPr lang="en-US" dirty="0" smtClean="0"/>
              <a:t>|vwx| ≤ n (no long middle portion)</a:t>
            </a:r>
          </a:p>
          <a:p>
            <a:pPr lvl="4" algn="just"/>
            <a:r>
              <a:rPr lang="en-US" dirty="0" smtClean="0"/>
              <a:t>vx ≠ ε (either v or x must not empty)</a:t>
            </a:r>
          </a:p>
          <a:p>
            <a:pPr lvl="4" algn="just"/>
            <a:r>
              <a:rPr lang="en-US" dirty="0" smtClean="0"/>
              <a:t>For all i ≥ 0, uv</a:t>
            </a:r>
            <a:r>
              <a:rPr lang="en-US" baseline="30000" dirty="0" smtClean="0"/>
              <a:t>i</a:t>
            </a:r>
            <a:r>
              <a:rPr lang="en-US" dirty="0" smtClean="0"/>
              <a:t>wx</a:t>
            </a:r>
            <a:r>
              <a:rPr lang="en-US" baseline="30000" dirty="0" smtClean="0"/>
              <a:t>i</a:t>
            </a:r>
            <a:r>
              <a:rPr lang="en-US" dirty="0" smtClean="0"/>
              <a:t>y is in L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ENUMERATION OF PROPERTIES OF CFL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Many closure properties will parallel to regular languages.</a:t>
            </a:r>
          </a:p>
          <a:p>
            <a:pPr lvl="1" algn="just"/>
            <a:r>
              <a:rPr lang="en-US" b="1" dirty="0" smtClean="0"/>
              <a:t>Substitution </a:t>
            </a:r>
            <a:r>
              <a:rPr lang="en-US" dirty="0" smtClean="0"/>
              <a:t>(operation)</a:t>
            </a:r>
          </a:p>
          <a:p>
            <a:pPr lvl="2" algn="just"/>
            <a:r>
              <a:rPr lang="en-US" dirty="0" smtClean="0"/>
              <a:t>Let a </a:t>
            </a:r>
            <a:r>
              <a:rPr lang="az-Cyrl-AZ" dirty="0" smtClean="0"/>
              <a:t>Є</a:t>
            </a:r>
            <a:r>
              <a:rPr lang="en-US" dirty="0" smtClean="0"/>
              <a:t> Σ, now choose language L</a:t>
            </a:r>
            <a:r>
              <a:rPr lang="en-US" baseline="-25000" dirty="0" smtClean="0"/>
              <a:t>a</a:t>
            </a:r>
            <a:r>
              <a:rPr lang="en-US" baseline="30000" dirty="0" smtClean="0"/>
              <a:t> </a:t>
            </a:r>
          </a:p>
          <a:p>
            <a:pPr lvl="3" algn="just"/>
            <a:r>
              <a:rPr lang="en-US" dirty="0" smtClean="0"/>
              <a:t>L</a:t>
            </a:r>
            <a:r>
              <a:rPr lang="en-US" baseline="-25000" dirty="0" smtClean="0"/>
              <a:t>a</a:t>
            </a:r>
            <a:r>
              <a:rPr lang="en-US" dirty="0" smtClean="0"/>
              <a:t> can be over any alphabets, not necessarily </a:t>
            </a:r>
            <a:r>
              <a:rPr lang="el-GR" dirty="0" smtClean="0"/>
              <a:t>Σ</a:t>
            </a:r>
            <a:r>
              <a:rPr lang="en-US" dirty="0" smtClean="0"/>
              <a:t> or same. </a:t>
            </a:r>
          </a:p>
          <a:p>
            <a:pPr lvl="3" algn="just"/>
            <a:r>
              <a:rPr lang="en-US" dirty="0" smtClean="0"/>
              <a:t>This choice of languages defines a function</a:t>
            </a:r>
          </a:p>
          <a:p>
            <a:pPr lvl="4" algn="just"/>
            <a:r>
              <a:rPr lang="en-US" dirty="0" smtClean="0"/>
              <a:t>s(a substitution) on </a:t>
            </a:r>
            <a:r>
              <a:rPr lang="el-GR" dirty="0" smtClean="0"/>
              <a:t>Σ</a:t>
            </a:r>
            <a:r>
              <a:rPr lang="en-US" dirty="0" smtClean="0"/>
              <a:t> (i.e. s(</a:t>
            </a:r>
            <a:r>
              <a:rPr lang="en-US" i="1" dirty="0" smtClean="0"/>
              <a:t>a</a:t>
            </a:r>
            <a:r>
              <a:rPr lang="en-US" dirty="0" smtClean="0"/>
              <a:t>))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ENUMERATION OF PROPERTIES OF CFL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8285" t="56233" r="22227" b="20870"/>
          <a:stretch>
            <a:fillRect/>
          </a:stretch>
        </p:blipFill>
        <p:spPr bwMode="auto">
          <a:xfrm>
            <a:off x="381000" y="2133600"/>
            <a:ext cx="826912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 IN CFG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3400"/>
          </a:xfrm>
        </p:spPr>
        <p:txBody>
          <a:bodyPr>
            <a:normAutofit/>
          </a:bodyPr>
          <a:lstStyle/>
          <a:p>
            <a:pPr lvl="1" algn="just"/>
            <a:r>
              <a:rPr lang="en-US" dirty="0" smtClean="0"/>
              <a:t>Two derivations trees for </a:t>
            </a:r>
            <a:r>
              <a:rPr lang="en-US" b="1" i="1" dirty="0" smtClean="0"/>
              <a:t>a + a * b</a:t>
            </a:r>
          </a:p>
          <a:p>
            <a:pPr lvl="1" algn="just">
              <a:buNone/>
            </a:pPr>
            <a:endParaRPr lang="en-US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371600" y="2743200"/>
            <a:ext cx="6705600" cy="3200400"/>
            <a:chOff x="2110" y="11366"/>
            <a:chExt cx="7773" cy="3155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2110" y="11366"/>
              <a:ext cx="7773" cy="2748"/>
              <a:chOff x="1788" y="11422"/>
              <a:chExt cx="7773" cy="2748"/>
            </a:xfrm>
          </p:grpSpPr>
          <p:sp>
            <p:nvSpPr>
              <p:cNvPr id="1028" name="Text Box 4"/>
              <p:cNvSpPr txBox="1">
                <a:spLocks noChangeArrowheads="1"/>
              </p:cNvSpPr>
              <p:nvPr/>
            </p:nvSpPr>
            <p:spPr bwMode="auto">
              <a:xfrm>
                <a:off x="6028" y="13717"/>
                <a:ext cx="407" cy="43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Text Box 5"/>
              <p:cNvSpPr txBox="1">
                <a:spLocks noChangeArrowheads="1"/>
              </p:cNvSpPr>
              <p:nvPr/>
            </p:nvSpPr>
            <p:spPr bwMode="auto">
              <a:xfrm>
                <a:off x="7802" y="13717"/>
                <a:ext cx="407" cy="43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Text Box 6"/>
              <p:cNvSpPr txBox="1">
                <a:spLocks noChangeArrowheads="1"/>
              </p:cNvSpPr>
              <p:nvPr/>
            </p:nvSpPr>
            <p:spPr bwMode="auto">
              <a:xfrm>
                <a:off x="9154" y="12987"/>
                <a:ext cx="407" cy="43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Text Box 7"/>
              <p:cNvSpPr txBox="1">
                <a:spLocks noChangeArrowheads="1"/>
              </p:cNvSpPr>
              <p:nvPr/>
            </p:nvSpPr>
            <p:spPr bwMode="auto">
              <a:xfrm>
                <a:off x="7697" y="12987"/>
                <a:ext cx="407" cy="43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Text Box 8"/>
              <p:cNvSpPr txBox="1">
                <a:spLocks noChangeArrowheads="1"/>
              </p:cNvSpPr>
              <p:nvPr/>
            </p:nvSpPr>
            <p:spPr bwMode="auto">
              <a:xfrm>
                <a:off x="7060" y="13061"/>
                <a:ext cx="407" cy="43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+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6042" y="12856"/>
                <a:ext cx="407" cy="43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Text Box 10"/>
              <p:cNvSpPr txBox="1">
                <a:spLocks noChangeArrowheads="1"/>
              </p:cNvSpPr>
              <p:nvPr/>
            </p:nvSpPr>
            <p:spPr bwMode="auto">
              <a:xfrm>
                <a:off x="9112" y="12177"/>
                <a:ext cx="407" cy="43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>
                <a:off x="8148" y="12336"/>
                <a:ext cx="407" cy="43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*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Text Box 12"/>
              <p:cNvSpPr txBox="1">
                <a:spLocks noChangeArrowheads="1"/>
              </p:cNvSpPr>
              <p:nvPr/>
            </p:nvSpPr>
            <p:spPr bwMode="auto">
              <a:xfrm>
                <a:off x="6653" y="12138"/>
                <a:ext cx="407" cy="43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Text Box 13"/>
              <p:cNvSpPr txBox="1">
                <a:spLocks noChangeArrowheads="1"/>
              </p:cNvSpPr>
              <p:nvPr/>
            </p:nvSpPr>
            <p:spPr bwMode="auto">
              <a:xfrm>
                <a:off x="3279" y="13717"/>
                <a:ext cx="407" cy="43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Text Box 14"/>
              <p:cNvSpPr txBox="1">
                <a:spLocks noChangeArrowheads="1"/>
              </p:cNvSpPr>
              <p:nvPr/>
            </p:nvSpPr>
            <p:spPr bwMode="auto">
              <a:xfrm>
                <a:off x="4977" y="13731"/>
                <a:ext cx="407" cy="43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b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Text Box 15"/>
              <p:cNvSpPr txBox="1">
                <a:spLocks noChangeArrowheads="1"/>
              </p:cNvSpPr>
              <p:nvPr/>
            </p:nvSpPr>
            <p:spPr bwMode="auto">
              <a:xfrm>
                <a:off x="4963" y="12987"/>
                <a:ext cx="407" cy="43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Text Box 16"/>
              <p:cNvSpPr txBox="1">
                <a:spLocks noChangeArrowheads="1"/>
              </p:cNvSpPr>
              <p:nvPr/>
            </p:nvSpPr>
            <p:spPr bwMode="auto">
              <a:xfrm>
                <a:off x="4294" y="13068"/>
                <a:ext cx="407" cy="43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*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Text Box 17"/>
              <p:cNvSpPr txBox="1">
                <a:spLocks noChangeArrowheads="1"/>
              </p:cNvSpPr>
              <p:nvPr/>
            </p:nvSpPr>
            <p:spPr bwMode="auto">
              <a:xfrm>
                <a:off x="3283" y="13061"/>
                <a:ext cx="407" cy="43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Text Box 18"/>
              <p:cNvSpPr txBox="1">
                <a:spLocks noChangeArrowheads="1"/>
              </p:cNvSpPr>
              <p:nvPr/>
            </p:nvSpPr>
            <p:spPr bwMode="auto">
              <a:xfrm>
                <a:off x="1788" y="13061"/>
                <a:ext cx="407" cy="43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a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Text Box 19"/>
              <p:cNvSpPr txBox="1">
                <a:spLocks noChangeArrowheads="1"/>
              </p:cNvSpPr>
              <p:nvPr/>
            </p:nvSpPr>
            <p:spPr bwMode="auto">
              <a:xfrm>
                <a:off x="4416" y="12254"/>
                <a:ext cx="407" cy="43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Text Box 20"/>
              <p:cNvSpPr txBox="1">
                <a:spLocks noChangeArrowheads="1"/>
              </p:cNvSpPr>
              <p:nvPr/>
            </p:nvSpPr>
            <p:spPr bwMode="auto">
              <a:xfrm>
                <a:off x="3350" y="12210"/>
                <a:ext cx="407" cy="43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+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Text Box 21"/>
              <p:cNvSpPr txBox="1">
                <a:spLocks noChangeArrowheads="1"/>
              </p:cNvSpPr>
              <p:nvPr/>
            </p:nvSpPr>
            <p:spPr bwMode="auto">
              <a:xfrm>
                <a:off x="2284" y="12180"/>
                <a:ext cx="407" cy="43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Text Box 22"/>
              <p:cNvSpPr txBox="1">
                <a:spLocks noChangeArrowheads="1"/>
              </p:cNvSpPr>
              <p:nvPr/>
            </p:nvSpPr>
            <p:spPr bwMode="auto">
              <a:xfrm>
                <a:off x="7685" y="11422"/>
                <a:ext cx="407" cy="43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Text Box 23"/>
              <p:cNvSpPr txBox="1">
                <a:spLocks noChangeArrowheads="1"/>
              </p:cNvSpPr>
              <p:nvPr/>
            </p:nvSpPr>
            <p:spPr bwMode="auto">
              <a:xfrm>
                <a:off x="3315" y="11422"/>
                <a:ext cx="407" cy="43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S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48" name="Group 24"/>
              <p:cNvGrpSpPr>
                <a:grpSpLocks/>
              </p:cNvGrpSpPr>
              <p:nvPr/>
            </p:nvGrpSpPr>
            <p:grpSpPr bwMode="auto">
              <a:xfrm>
                <a:off x="2067" y="11634"/>
                <a:ext cx="7180" cy="2355"/>
                <a:chOff x="2067" y="11634"/>
                <a:chExt cx="7180" cy="2355"/>
              </a:xfrm>
            </p:grpSpPr>
            <p:grpSp>
              <p:nvGrpSpPr>
                <p:cNvPr id="1049" name="Group 25"/>
                <p:cNvGrpSpPr>
                  <a:grpSpLocks/>
                </p:cNvGrpSpPr>
                <p:nvPr/>
              </p:nvGrpSpPr>
              <p:grpSpPr bwMode="auto">
                <a:xfrm>
                  <a:off x="2067" y="11634"/>
                  <a:ext cx="7180" cy="2355"/>
                  <a:chOff x="2067" y="11634"/>
                  <a:chExt cx="7180" cy="2355"/>
                </a:xfrm>
              </p:grpSpPr>
              <p:grpSp>
                <p:nvGrpSpPr>
                  <p:cNvPr id="1050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2067" y="11634"/>
                    <a:ext cx="3006" cy="2328"/>
                    <a:chOff x="1787" y="12376"/>
                    <a:chExt cx="3006" cy="2328"/>
                  </a:xfrm>
                </p:grpSpPr>
                <p:sp>
                  <p:nvSpPr>
                    <p:cNvPr id="1051" name="Oval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66" y="12376"/>
                      <a:ext cx="245" cy="217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2" name="Oval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15" y="13102"/>
                      <a:ext cx="245" cy="217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3" name="Oval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76" y="13102"/>
                      <a:ext cx="245" cy="217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4" name="Oval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50" y="13102"/>
                      <a:ext cx="245" cy="217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5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73" y="13813"/>
                      <a:ext cx="245" cy="217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6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32" y="13813"/>
                      <a:ext cx="245" cy="217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7" name="Oval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89" y="14487"/>
                      <a:ext cx="245" cy="217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8" name="Oval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48" y="14487"/>
                      <a:ext cx="245" cy="217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59" name="Oval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87" y="13836"/>
                      <a:ext cx="245" cy="217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cxnSp>
                  <p:nvCxnSpPr>
                    <p:cNvPr id="1060" name="AutoShape 36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2004" y="12525"/>
                      <a:ext cx="864" cy="57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61" name="AutoShape 3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989" y="12593"/>
                      <a:ext cx="0" cy="509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62" name="AutoShape 3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095" y="12525"/>
                      <a:ext cx="858" cy="57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63" name="AutoShape 3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929" y="13319"/>
                      <a:ext cx="0" cy="51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64" name="AutoShape 40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3410" y="13305"/>
                      <a:ext cx="543" cy="51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65" name="AutoShape 4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4079" y="13291"/>
                      <a:ext cx="562" cy="531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66" name="AutoShape 42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410" y="14030"/>
                      <a:ext cx="0" cy="45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67" name="AutoShape 43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4669" y="14030"/>
                      <a:ext cx="0" cy="457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  <p:grpSp>
                <p:nvGrpSpPr>
                  <p:cNvPr id="1068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6327" y="11673"/>
                    <a:ext cx="2920" cy="2316"/>
                    <a:chOff x="6453" y="12107"/>
                    <a:chExt cx="2920" cy="2316"/>
                  </a:xfrm>
                </p:grpSpPr>
                <p:sp>
                  <p:nvSpPr>
                    <p:cNvPr id="1069" name="Oval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06" y="12107"/>
                      <a:ext cx="245" cy="217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0" name="Oval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55" y="12833"/>
                      <a:ext cx="245" cy="217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1" name="Oval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116" y="12833"/>
                      <a:ext cx="245" cy="217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2" name="Oval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04" y="12833"/>
                      <a:ext cx="245" cy="217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3" name="Oval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673" y="13544"/>
                      <a:ext cx="245" cy="217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4" name="Oval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128" y="13502"/>
                      <a:ext cx="245" cy="217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5" name="Oval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53" y="13544"/>
                      <a:ext cx="245" cy="217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6" name="Oval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459" y="14206"/>
                      <a:ext cx="245" cy="217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77" name="Oval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18" y="14206"/>
                      <a:ext cx="245" cy="217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cxnSp>
                  <p:nvCxnSpPr>
                    <p:cNvPr id="1078" name="AutoShape 54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7186" y="12254"/>
                      <a:ext cx="920" cy="579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79" name="AutoShape 55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335" y="12254"/>
                      <a:ext cx="903" cy="579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80" name="AutoShape 56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232" y="12324"/>
                      <a:ext cx="0" cy="509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81" name="AutoShape 57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6589" y="12960"/>
                      <a:ext cx="466" cy="598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82" name="AutoShape 5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7300" y="12960"/>
                      <a:ext cx="511" cy="598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83" name="AutoShape 5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6575" y="13761"/>
                      <a:ext cx="0" cy="44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84" name="AutoShape 6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7834" y="13761"/>
                      <a:ext cx="0" cy="44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85" name="AutoShape 6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9238" y="13050"/>
                      <a:ext cx="0" cy="44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</p:grpSp>
            <p:cxnSp>
              <p:nvCxnSpPr>
                <p:cNvPr id="1086" name="AutoShape 62"/>
                <p:cNvCxnSpPr>
                  <a:cxnSpLocks noChangeShapeType="1"/>
                </p:cNvCxnSpPr>
                <p:nvPr/>
              </p:nvCxnSpPr>
              <p:spPr bwMode="auto">
                <a:xfrm>
                  <a:off x="4303" y="12577"/>
                  <a:ext cx="0" cy="51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1087" name="Oval 63"/>
                <p:cNvSpPr>
                  <a:spLocks noChangeArrowheads="1"/>
                </p:cNvSpPr>
                <p:nvPr/>
              </p:nvSpPr>
              <p:spPr bwMode="auto">
                <a:xfrm>
                  <a:off x="4177" y="13068"/>
                  <a:ext cx="224" cy="21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1088" name="AutoShape 64"/>
                <p:cNvCxnSpPr>
                  <a:cxnSpLocks noChangeShapeType="1"/>
                </p:cNvCxnSpPr>
                <p:nvPr/>
              </p:nvCxnSpPr>
              <p:spPr bwMode="auto">
                <a:xfrm>
                  <a:off x="7055" y="12619"/>
                  <a:ext cx="0" cy="517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1089" name="Oval 65"/>
                <p:cNvSpPr>
                  <a:spLocks noChangeArrowheads="1"/>
                </p:cNvSpPr>
                <p:nvPr/>
              </p:nvSpPr>
              <p:spPr bwMode="auto">
                <a:xfrm>
                  <a:off x="6929" y="13110"/>
                  <a:ext cx="224" cy="217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090" name="Text Box 66"/>
            <p:cNvSpPr txBox="1">
              <a:spLocks noChangeArrowheads="1"/>
            </p:cNvSpPr>
            <p:nvPr/>
          </p:nvSpPr>
          <p:spPr bwMode="auto">
            <a:xfrm>
              <a:off x="3672" y="14058"/>
              <a:ext cx="4886" cy="4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Figure 5.1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: Derivation trees for a + a * b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MINIMIZATION OF CFG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CFG</a:t>
            </a:r>
          </a:p>
          <a:p>
            <a:pPr lvl="1" algn="just"/>
            <a:r>
              <a:rPr lang="en-US" dirty="0" smtClean="0"/>
              <a:t>may not be necessary to use all the symbols in V U Σ </a:t>
            </a:r>
          </a:p>
          <a:p>
            <a:pPr lvl="1" algn="just"/>
            <a:r>
              <a:rPr lang="en-US" dirty="0" smtClean="0"/>
              <a:t>may not be necessary to use all P for deriving sentences.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MINIMIZATION OF CFG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Example: </a:t>
            </a:r>
          </a:p>
          <a:p>
            <a:pPr lvl="1" algn="just"/>
            <a:r>
              <a:rPr lang="en-US" dirty="0" smtClean="0"/>
              <a:t>Consider the grammar G = ({S, A, B, C, E}, {a, b, c}, P, S)</a:t>
            </a:r>
          </a:p>
          <a:p>
            <a:pPr lvl="1" algn="just"/>
            <a:r>
              <a:rPr lang="en-US" dirty="0" smtClean="0"/>
              <a:t>Where</a:t>
            </a:r>
          </a:p>
          <a:p>
            <a:pPr lvl="2" algn="just"/>
            <a:r>
              <a:rPr lang="en-US" dirty="0" smtClean="0"/>
              <a:t>P = {S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AB, A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a, 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b, 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C, 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c | ε} </a:t>
            </a:r>
          </a:p>
          <a:p>
            <a:pPr lvl="1" algn="just"/>
            <a:r>
              <a:rPr lang="en-US" dirty="0" smtClean="0"/>
              <a:t>L(G) = {ab}</a:t>
            </a:r>
          </a:p>
          <a:p>
            <a:pPr lvl="1" algn="just"/>
            <a:r>
              <a:rPr lang="en-US" dirty="0" smtClean="0"/>
              <a:t>Let G’ = ({S, A, B}, {a, b}, P’, S) </a:t>
            </a:r>
          </a:p>
          <a:p>
            <a:pPr lvl="1" algn="just"/>
            <a:r>
              <a:rPr lang="en-US" dirty="0" smtClean="0"/>
              <a:t>Where</a:t>
            </a:r>
          </a:p>
          <a:p>
            <a:pPr lvl="2" algn="just"/>
            <a:r>
              <a:rPr lang="en-US" dirty="0" smtClean="0"/>
              <a:t>P’ = {S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AB, A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a, 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b}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MINIMIZATION OF CFG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L(G) = L(G’)</a:t>
            </a:r>
          </a:p>
          <a:p>
            <a:pPr lvl="0" algn="just"/>
            <a:r>
              <a:rPr lang="en-US" dirty="0" smtClean="0"/>
              <a:t>Eliminate</a:t>
            </a:r>
          </a:p>
          <a:p>
            <a:pPr lvl="1" algn="just"/>
            <a:r>
              <a:rPr lang="en-US" dirty="0" smtClean="0"/>
              <a:t>C, E and c and the productions 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C, 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c | ε.</a:t>
            </a:r>
          </a:p>
          <a:p>
            <a:pPr lvl="0" algn="just"/>
            <a:r>
              <a:rPr lang="en-US" dirty="0" smtClean="0"/>
              <a:t>Reduce the given grammar by eliminating or removing </a:t>
            </a:r>
          </a:p>
          <a:p>
            <a:pPr lvl="1" algn="just"/>
            <a:r>
              <a:rPr lang="en-US" dirty="0" smtClean="0"/>
              <a:t>Useless symbols</a:t>
            </a:r>
          </a:p>
          <a:p>
            <a:pPr lvl="1" algn="just"/>
            <a:r>
              <a:rPr lang="el-GR" dirty="0" smtClean="0"/>
              <a:t>ε </a:t>
            </a:r>
            <a:r>
              <a:rPr lang="en-US" dirty="0" smtClean="0"/>
              <a:t>productions</a:t>
            </a:r>
          </a:p>
          <a:p>
            <a:pPr lvl="1" algn="just"/>
            <a:r>
              <a:rPr lang="en-US" dirty="0" smtClean="0"/>
              <a:t>unit productions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MINIMIZATION OF CFG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ELIMINATING USELESS SYMBOLS</a:t>
            </a:r>
          </a:p>
          <a:p>
            <a:pPr lvl="0" algn="just"/>
            <a:r>
              <a:rPr lang="en-US" dirty="0" smtClean="0"/>
              <a:t>symbol is useful </a:t>
            </a:r>
          </a:p>
          <a:p>
            <a:pPr lvl="1" algn="just"/>
            <a:r>
              <a:rPr lang="en-US" dirty="0" smtClean="0"/>
              <a:t>appears on right hand side &amp; generates terminal.</a:t>
            </a:r>
          </a:p>
          <a:p>
            <a:pPr algn="just"/>
            <a:r>
              <a:rPr lang="en-US" dirty="0" smtClean="0"/>
              <a:t>No such derivations </a:t>
            </a:r>
          </a:p>
          <a:p>
            <a:pPr lvl="1" algn="just"/>
            <a:r>
              <a:rPr lang="en-US" dirty="0" smtClean="0"/>
              <a:t>Useless symbol and the production is useless production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MINIMIZATION OF CFG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Consider G = (V, Σ, P, S)</a:t>
            </a:r>
          </a:p>
          <a:p>
            <a:pPr lvl="1"/>
            <a:r>
              <a:rPr lang="en-US" dirty="0" smtClean="0"/>
              <a:t>V = {S, T, X} </a:t>
            </a:r>
          </a:p>
          <a:p>
            <a:pPr lvl="1"/>
            <a:r>
              <a:rPr lang="en-US" dirty="0" smtClean="0"/>
              <a:t>Σ ={0, 1} </a:t>
            </a:r>
          </a:p>
          <a:p>
            <a:pPr lvl="1"/>
            <a:r>
              <a:rPr lang="en-US" dirty="0" smtClean="0"/>
              <a:t>Productions </a:t>
            </a:r>
          </a:p>
          <a:p>
            <a:pPr lvl="2"/>
            <a:r>
              <a:rPr lang="en-US" dirty="0" smtClean="0"/>
              <a:t>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0T | 1T | X | 0 | 1 and T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00</a:t>
            </a:r>
          </a:p>
          <a:p>
            <a:pPr lvl="1"/>
            <a:r>
              <a:rPr lang="en-US" dirty="0" smtClean="0"/>
              <a:t>Start symbol is S</a:t>
            </a:r>
          </a:p>
          <a:p>
            <a:r>
              <a:rPr lang="en-US" dirty="0" smtClean="0"/>
              <a:t>S </a:t>
            </a:r>
            <a:r>
              <a:rPr lang="en-US" dirty="0" smtClean="0">
                <a:sym typeface="Wingdings" pitchFamily="2" charset="2"/>
              </a:rPr>
              <a:t> 0</a:t>
            </a:r>
            <a:r>
              <a:rPr lang="en-US" dirty="0" smtClean="0">
                <a:solidFill>
                  <a:srgbClr val="7030A0"/>
                </a:solidFill>
                <a:sym typeface="Wingdings" pitchFamily="2" charset="2"/>
              </a:rPr>
              <a:t>T </a:t>
            </a:r>
          </a:p>
          <a:p>
            <a:r>
              <a:rPr lang="en-US" dirty="0" smtClean="0">
                <a:sym typeface="Wingdings" pitchFamily="2" charset="2"/>
              </a:rPr>
              <a:t>S  0</a:t>
            </a:r>
            <a:r>
              <a:rPr lang="en-US" dirty="0" smtClean="0">
                <a:solidFill>
                  <a:srgbClr val="7030A0"/>
                </a:solidFill>
                <a:sym typeface="Wingdings" pitchFamily="2" charset="2"/>
              </a:rPr>
              <a:t>00</a:t>
            </a:r>
            <a:endParaRPr lang="en-US" dirty="0" smtClean="0">
              <a:solidFill>
                <a:srgbClr val="7030A0"/>
              </a:solidFill>
            </a:endParaRP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MINIMIZATION OF CFG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Example:</a:t>
            </a:r>
          </a:p>
          <a:p>
            <a:pPr lvl="0" algn="just"/>
            <a:r>
              <a:rPr lang="en-US" dirty="0" smtClean="0"/>
              <a:t>Eliminate the useless symbols from the following grammar</a:t>
            </a:r>
          </a:p>
          <a:p>
            <a:pPr lvl="1">
              <a:buNone/>
            </a:pPr>
            <a:r>
              <a:rPr lang="en-US" dirty="0" smtClean="0"/>
              <a:t>				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aA | a | Bb |</a:t>
            </a:r>
            <a:r>
              <a:rPr lang="en-US" dirty="0" err="1" smtClean="0"/>
              <a:t>cC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			A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aB</a:t>
            </a:r>
          </a:p>
          <a:p>
            <a:pPr lvl="1">
              <a:buNone/>
            </a:pPr>
            <a:r>
              <a:rPr lang="en-US" dirty="0" smtClean="0"/>
              <a:t>				B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a |Aa</a:t>
            </a:r>
          </a:p>
          <a:p>
            <a:pPr lvl="1">
              <a:buNone/>
            </a:pPr>
            <a:r>
              <a:rPr lang="en-US" dirty="0" smtClean="0"/>
              <a:t>				C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cCD</a:t>
            </a:r>
          </a:p>
          <a:p>
            <a:pPr lvl="1">
              <a:buNone/>
            </a:pPr>
            <a:r>
              <a:rPr lang="en-US" dirty="0" smtClean="0"/>
              <a:t>				D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ddd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AE87-FE7B-41AA-9F18-645F2B599E85}" type="datetime1">
              <a:rPr lang="en-US" smtClean="0"/>
              <a:pPr/>
              <a:t>26/2/2013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Jaya Krishna, M.Tech, Assistant Professor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1368</Words>
  <Application>Microsoft Office PowerPoint</Application>
  <PresentationFormat>On-screen Show (4:3)</PresentationFormat>
  <Paragraphs>278</Paragraphs>
  <Slides>27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UNIT-V</vt:lpstr>
      <vt:lpstr>AMBIGUITY IN CFG</vt:lpstr>
      <vt:lpstr>AMBIGUITY IN CFG</vt:lpstr>
      <vt:lpstr>MINIMIZATION OF CFG</vt:lpstr>
      <vt:lpstr>MINIMIZATION OF CFG</vt:lpstr>
      <vt:lpstr>MINIMIZATION OF CFG</vt:lpstr>
      <vt:lpstr>MINIMIZATION OF CFG</vt:lpstr>
      <vt:lpstr>MINIMIZATION OF CFG</vt:lpstr>
      <vt:lpstr>MINIMIZATION OF CFG</vt:lpstr>
      <vt:lpstr>MINIMIZATION OF CFG</vt:lpstr>
      <vt:lpstr>MINIMIZATION OF CFG</vt:lpstr>
      <vt:lpstr>MINIMIZATION OF CFG</vt:lpstr>
      <vt:lpstr>MINIMIZATION OF CFG</vt:lpstr>
      <vt:lpstr>MINIMIZATION OF CFG</vt:lpstr>
      <vt:lpstr>MINIMIZATION OF CFG</vt:lpstr>
      <vt:lpstr>MINIMIZATION OF CFG</vt:lpstr>
      <vt:lpstr>CHOMSKY NORMAL FORM</vt:lpstr>
      <vt:lpstr>CHOMSKY NORMAL FORM</vt:lpstr>
      <vt:lpstr>CHOMSKY NORMAL FORM</vt:lpstr>
      <vt:lpstr>CHOMSKY NORMAL FORM</vt:lpstr>
      <vt:lpstr>CHOMSKY NORMAL FORM</vt:lpstr>
      <vt:lpstr>CHOMSKY NORMAL FORM</vt:lpstr>
      <vt:lpstr>PUMPING LEMMA FOR CFL</vt:lpstr>
      <vt:lpstr>PUMPING LEMMA FOR CFL</vt:lpstr>
      <vt:lpstr>ENUMERATION OF PROPERTIES OF CFL</vt:lpstr>
      <vt:lpstr>ENUMERATION OF PROPERTIES OF CFL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UNIT-V</dc:title>
  <dc:creator>vinayaka</dc:creator>
  <cp:lastModifiedBy>jpksystem</cp:lastModifiedBy>
  <cp:revision>433</cp:revision>
  <dcterms:created xsi:type="dcterms:W3CDTF">2012-12-30T16:01:45Z</dcterms:created>
  <dcterms:modified xsi:type="dcterms:W3CDTF">2013-02-26T17:00:44Z</dcterms:modified>
</cp:coreProperties>
</file>