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97" r:id="rId23"/>
    <p:sldId id="278" r:id="rId24"/>
    <p:sldId id="280" r:id="rId25"/>
    <p:sldId id="279" r:id="rId26"/>
    <p:sldId id="282" r:id="rId27"/>
    <p:sldId id="283" r:id="rId28"/>
    <p:sldId id="284" r:id="rId29"/>
    <p:sldId id="285" r:id="rId30"/>
    <p:sldId id="286" r:id="rId31"/>
    <p:sldId id="298" r:id="rId32"/>
    <p:sldId id="299" r:id="rId33"/>
    <p:sldId id="300" r:id="rId34"/>
    <p:sldId id="303" r:id="rId35"/>
    <p:sldId id="304" r:id="rId36"/>
    <p:sldId id="305" r:id="rId37"/>
    <p:sldId id="301" r:id="rId38"/>
    <p:sldId id="302" r:id="rId39"/>
    <p:sldId id="287" r:id="rId40"/>
    <p:sldId id="288" r:id="rId41"/>
    <p:sldId id="289" r:id="rId42"/>
    <p:sldId id="29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92BA-A90D-40D3-9493-3D63DEBD76A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BCAC-C72C-4114-82F1-0455F06BA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056E-114D-40CD-A4B2-A6FE03852F88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DDBE-AF6D-4E08-A7E7-5FCDA3D0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have this symbol Z</a:t>
            </a:r>
            <a:r>
              <a:rPr lang="en-US" baseline="-25000" dirty="0" smtClean="0"/>
              <a:t>0</a:t>
            </a:r>
            <a:r>
              <a:rPr lang="en-US" dirty="0" smtClean="0"/>
              <a:t> present so that, after we pop w off the stack and realize that we have seen ww</a:t>
            </a:r>
            <a:r>
              <a:rPr lang="en-US" baseline="30000" dirty="0" smtClean="0"/>
              <a:t>R</a:t>
            </a:r>
            <a:r>
              <a:rPr lang="en-US" dirty="0" smtClean="0"/>
              <a:t> on the input, we still have something on the stack to permit us to make a transition to the accepting state, q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EDDBE-AF6D-4E08-A7E7-5FCDA3D021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3372-C25E-46F1-8E9E-75C668DCB324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01C2-91BF-45CC-BB4A-EB17B5C9A3CD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7FD0-02A5-4A3E-96E6-5ED8F4A7A4EE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83C9-7851-455C-8C9E-BBCAE9027C44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277-D0F4-4D58-BB82-81DB4B8B2F42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B30F-BCDD-477E-95D8-64EF7394163E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F07-332D-4C73-9552-4C167AFECD2C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28C0-644A-46D0-8861-D9F8D061D0E3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B93C-D671-410A-A43F-471A60F1623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6E10-9C23-4CF7-AF05-6544328BE4C6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AAB-2AE0-4202-841C-E2BECB9D36DA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87A7-6321-4724-9607-29EA0A98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UNIT-VI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79B3-5464-4D84-B848-26C9B04869C4}" type="datetime1">
              <a:rPr lang="en-US" smtClean="0"/>
              <a:pPr/>
              <a:t>10/3/2013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GRAPHICAL NOTATION FOR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nodes correspond to the states </a:t>
            </a:r>
          </a:p>
          <a:p>
            <a:pPr lvl="0" algn="just"/>
            <a:r>
              <a:rPr lang="en-US" dirty="0" smtClean="0"/>
              <a:t>arrow labeled Start indicates the start state</a:t>
            </a:r>
          </a:p>
          <a:p>
            <a:pPr lvl="0" algn="just"/>
            <a:r>
              <a:rPr lang="en-US" dirty="0" smtClean="0"/>
              <a:t>doubly circled states are accepting</a:t>
            </a:r>
          </a:p>
          <a:p>
            <a:pPr lvl="0" algn="just"/>
            <a:r>
              <a:rPr lang="en-US" dirty="0" smtClean="0"/>
              <a:t>arcs correspond to transitions </a:t>
            </a:r>
          </a:p>
          <a:p>
            <a:pPr lvl="1" algn="just"/>
            <a:r>
              <a:rPr lang="en-US" dirty="0" smtClean="0"/>
              <a:t>arc labeled </a:t>
            </a:r>
            <a:r>
              <a:rPr lang="en-US" b="1" dirty="0" smtClean="0"/>
              <a:t>a, X/α</a:t>
            </a:r>
            <a:r>
              <a:rPr lang="en-US" dirty="0" smtClean="0"/>
              <a:t> from state q to state p </a:t>
            </a:r>
          </a:p>
          <a:p>
            <a:pPr lvl="2" algn="just"/>
            <a:r>
              <a:rPr lang="en-US" dirty="0" smtClean="0"/>
              <a:t>δ(q, a, X) contains (p, α), </a:t>
            </a:r>
          </a:p>
          <a:p>
            <a:pPr lvl="2" algn="just"/>
            <a:r>
              <a:rPr lang="en-US" dirty="0" smtClean="0"/>
              <a:t>Tells what input is used</a:t>
            </a:r>
          </a:p>
          <a:p>
            <a:pPr lvl="2" algn="just"/>
            <a:r>
              <a:rPr lang="en-US" dirty="0" smtClean="0"/>
              <a:t>Gives old &amp; new top of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143000" y="1447800"/>
            <a:ext cx="6934200" cy="4191000"/>
            <a:chOff x="1143000" y="1447800"/>
            <a:chExt cx="6934200" cy="4191000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1905000" y="1447800"/>
              <a:ext cx="5467350" cy="3711576"/>
              <a:chOff x="3335" y="4078"/>
              <a:chExt cx="4918" cy="3421"/>
            </a:xfrm>
          </p:grpSpPr>
          <p:grpSp>
            <p:nvGrpSpPr>
              <p:cNvPr id="1027" name="Group 3"/>
              <p:cNvGrpSpPr>
                <a:grpSpLocks/>
              </p:cNvGrpSpPr>
              <p:nvPr/>
            </p:nvGrpSpPr>
            <p:grpSpPr bwMode="auto">
              <a:xfrm>
                <a:off x="3574" y="6153"/>
                <a:ext cx="4679" cy="613"/>
                <a:chOff x="3574" y="6153"/>
                <a:chExt cx="4679" cy="613"/>
              </a:xfrm>
            </p:grpSpPr>
            <p:sp>
              <p:nvSpPr>
                <p:cNvPr id="1028" name="Oval 4"/>
                <p:cNvSpPr>
                  <a:spLocks noChangeArrowheads="1"/>
                </p:cNvSpPr>
                <p:nvPr/>
              </p:nvSpPr>
              <p:spPr bwMode="auto">
                <a:xfrm>
                  <a:off x="4266" y="6153"/>
                  <a:ext cx="639" cy="61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q</a:t>
                  </a:r>
                  <a:r>
                    <a:rPr kumimoji="0" lang="en-US" sz="2400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0</a:t>
                  </a: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9" name="Oval 5"/>
                <p:cNvSpPr>
                  <a:spLocks noChangeArrowheads="1"/>
                </p:cNvSpPr>
                <p:nvPr/>
              </p:nvSpPr>
              <p:spPr bwMode="auto">
                <a:xfrm>
                  <a:off x="5934" y="6155"/>
                  <a:ext cx="639" cy="61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q</a:t>
                  </a:r>
                  <a:r>
                    <a:rPr kumimoji="0" lang="en-US" sz="2400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0" name="AutoShape 6"/>
                <p:cNvSpPr>
                  <a:spLocks noChangeArrowheads="1"/>
                </p:cNvSpPr>
                <p:nvPr/>
              </p:nvSpPr>
              <p:spPr bwMode="auto">
                <a:xfrm>
                  <a:off x="7614" y="6155"/>
                  <a:ext cx="639" cy="611"/>
                </a:xfrm>
                <a:custGeom>
                  <a:avLst/>
                  <a:gdLst>
                    <a:gd name="G0" fmla="+- 3110 0 0"/>
                    <a:gd name="G1" fmla="+- 21600 0 3110"/>
                    <a:gd name="G2" fmla="+- 21600 0 311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110" y="10800"/>
                      </a:moveTo>
                      <a:cubicBezTo>
                        <a:pt x="3110" y="15047"/>
                        <a:pt x="6553" y="18490"/>
                        <a:pt x="10800" y="18490"/>
                      </a:cubicBezTo>
                      <a:cubicBezTo>
                        <a:pt x="15047" y="18490"/>
                        <a:pt x="18490" y="15047"/>
                        <a:pt x="18490" y="10800"/>
                      </a:cubicBezTo>
                      <a:cubicBezTo>
                        <a:pt x="18490" y="6553"/>
                        <a:pt x="15047" y="3110"/>
                        <a:pt x="10800" y="3110"/>
                      </a:cubicBezTo>
                      <a:cubicBezTo>
                        <a:pt x="6553" y="3110"/>
                        <a:pt x="3110" y="6553"/>
                        <a:pt x="311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q</a:t>
                  </a:r>
                  <a:r>
                    <a:rPr kumimoji="0" lang="en-US" sz="2400" b="0" i="0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31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3574" y="6466"/>
                  <a:ext cx="6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4906" y="6466"/>
                  <a:ext cx="105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6574" y="6466"/>
                  <a:ext cx="105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1034" name="Arc 10"/>
              <p:cNvSpPr>
                <a:spLocks/>
              </p:cNvSpPr>
              <p:nvPr/>
            </p:nvSpPr>
            <p:spPr bwMode="auto">
              <a:xfrm flipV="1">
                <a:off x="4308" y="5801"/>
                <a:ext cx="544" cy="481"/>
              </a:xfrm>
              <a:custGeom>
                <a:avLst/>
                <a:gdLst>
                  <a:gd name="G0" fmla="+- 21600 0 0"/>
                  <a:gd name="G1" fmla="+- 5932 0 0"/>
                  <a:gd name="G2" fmla="+- 21600 0 0"/>
                  <a:gd name="T0" fmla="*/ 42524 w 43200"/>
                  <a:gd name="T1" fmla="*/ 571 h 27532"/>
                  <a:gd name="T2" fmla="*/ 830 w 43200"/>
                  <a:gd name="T3" fmla="*/ 0 h 27532"/>
                  <a:gd name="T4" fmla="*/ 21600 w 43200"/>
                  <a:gd name="T5" fmla="*/ 5932 h 27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7532" fill="none" extrusionOk="0">
                    <a:moveTo>
                      <a:pt x="42524" y="570"/>
                    </a:moveTo>
                    <a:cubicBezTo>
                      <a:pt x="42972" y="2322"/>
                      <a:pt x="43200" y="4123"/>
                      <a:pt x="43200" y="5932"/>
                    </a:cubicBezTo>
                    <a:cubicBezTo>
                      <a:pt x="43200" y="17861"/>
                      <a:pt x="33529" y="27532"/>
                      <a:pt x="21600" y="27532"/>
                    </a:cubicBezTo>
                    <a:cubicBezTo>
                      <a:pt x="9670" y="27532"/>
                      <a:pt x="0" y="17861"/>
                      <a:pt x="0" y="5932"/>
                    </a:cubicBezTo>
                    <a:cubicBezTo>
                      <a:pt x="-1" y="3925"/>
                      <a:pt x="279" y="1929"/>
                      <a:pt x="830" y="0"/>
                    </a:cubicBezTo>
                  </a:path>
                  <a:path w="43200" h="27532" stroke="0" extrusionOk="0">
                    <a:moveTo>
                      <a:pt x="42524" y="570"/>
                    </a:moveTo>
                    <a:cubicBezTo>
                      <a:pt x="42972" y="2322"/>
                      <a:pt x="43200" y="4123"/>
                      <a:pt x="43200" y="5932"/>
                    </a:cubicBezTo>
                    <a:cubicBezTo>
                      <a:pt x="43200" y="17861"/>
                      <a:pt x="33529" y="27532"/>
                      <a:pt x="21600" y="27532"/>
                    </a:cubicBezTo>
                    <a:cubicBezTo>
                      <a:pt x="9670" y="27532"/>
                      <a:pt x="0" y="17861"/>
                      <a:pt x="0" y="5932"/>
                    </a:cubicBezTo>
                    <a:cubicBezTo>
                      <a:pt x="-1" y="3925"/>
                      <a:pt x="279" y="1929"/>
                      <a:pt x="830" y="0"/>
                    </a:cubicBezTo>
                    <a:lnTo>
                      <a:pt x="21600" y="5932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1035" name="Arc 11"/>
              <p:cNvSpPr>
                <a:spLocks/>
              </p:cNvSpPr>
              <p:nvPr/>
            </p:nvSpPr>
            <p:spPr bwMode="auto">
              <a:xfrm flipV="1">
                <a:off x="5971" y="5815"/>
                <a:ext cx="544" cy="481"/>
              </a:xfrm>
              <a:custGeom>
                <a:avLst/>
                <a:gdLst>
                  <a:gd name="G0" fmla="+- 21600 0 0"/>
                  <a:gd name="G1" fmla="+- 5932 0 0"/>
                  <a:gd name="G2" fmla="+- 21600 0 0"/>
                  <a:gd name="T0" fmla="*/ 42524 w 43200"/>
                  <a:gd name="T1" fmla="*/ 571 h 27532"/>
                  <a:gd name="T2" fmla="*/ 830 w 43200"/>
                  <a:gd name="T3" fmla="*/ 0 h 27532"/>
                  <a:gd name="T4" fmla="*/ 21600 w 43200"/>
                  <a:gd name="T5" fmla="*/ 5932 h 27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7532" fill="none" extrusionOk="0">
                    <a:moveTo>
                      <a:pt x="42524" y="570"/>
                    </a:moveTo>
                    <a:cubicBezTo>
                      <a:pt x="42972" y="2322"/>
                      <a:pt x="43200" y="4123"/>
                      <a:pt x="43200" y="5932"/>
                    </a:cubicBezTo>
                    <a:cubicBezTo>
                      <a:pt x="43200" y="17861"/>
                      <a:pt x="33529" y="27532"/>
                      <a:pt x="21600" y="27532"/>
                    </a:cubicBezTo>
                    <a:cubicBezTo>
                      <a:pt x="9670" y="27532"/>
                      <a:pt x="0" y="17861"/>
                      <a:pt x="0" y="5932"/>
                    </a:cubicBezTo>
                    <a:cubicBezTo>
                      <a:pt x="-1" y="3925"/>
                      <a:pt x="279" y="1929"/>
                      <a:pt x="830" y="0"/>
                    </a:cubicBezTo>
                  </a:path>
                  <a:path w="43200" h="27532" stroke="0" extrusionOk="0">
                    <a:moveTo>
                      <a:pt x="42524" y="570"/>
                    </a:moveTo>
                    <a:cubicBezTo>
                      <a:pt x="42972" y="2322"/>
                      <a:pt x="43200" y="4123"/>
                      <a:pt x="43200" y="5932"/>
                    </a:cubicBezTo>
                    <a:cubicBezTo>
                      <a:pt x="43200" y="17861"/>
                      <a:pt x="33529" y="27532"/>
                      <a:pt x="21600" y="27532"/>
                    </a:cubicBezTo>
                    <a:cubicBezTo>
                      <a:pt x="9670" y="27532"/>
                      <a:pt x="0" y="17861"/>
                      <a:pt x="0" y="5932"/>
                    </a:cubicBezTo>
                    <a:cubicBezTo>
                      <a:pt x="-1" y="3925"/>
                      <a:pt x="279" y="1929"/>
                      <a:pt x="830" y="0"/>
                    </a:cubicBezTo>
                    <a:lnTo>
                      <a:pt x="21600" y="5932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3335" y="6021"/>
                <a:ext cx="802" cy="36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Start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3945" y="4078"/>
                <a:ext cx="1068" cy="16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0,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/ 0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1,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/ 1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0, 0 / 0 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0, 1 / 0 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1, 0 / 1 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1, 1 / 1 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5843" y="5081"/>
                <a:ext cx="835" cy="6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0, 0 / ε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1, 1 / ε</a:t>
                </a: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948" y="6554"/>
                <a:ext cx="937" cy="9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ε, Z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/ Z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ε, 0 / 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ε, 1 / 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6616" y="6554"/>
                <a:ext cx="937" cy="3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ε,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/ Z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143000" y="5269468"/>
              <a:ext cx="6934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50000"/>
                    </a:schemeClr>
                  </a:solidFill>
                </a:rPr>
                <a:t>Figure (a)</a:t>
              </a:r>
              <a:r>
                <a:rPr lang="en-US" b="1" dirty="0" smtClean="0"/>
                <a:t> : Representing a PDA as a generalized transition diagram</a:t>
              </a:r>
              <a:endParaRPr lang="en-US" dirty="0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Conventionally  </a:t>
            </a:r>
          </a:p>
          <a:p>
            <a:pPr lvl="1" algn="just"/>
            <a:r>
              <a:rPr lang="en-US" dirty="0" smtClean="0"/>
              <a:t>In a triple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l-GR" dirty="0" smtClean="0"/>
              <a:t>δ</a:t>
            </a:r>
            <a:r>
              <a:rPr lang="en-US" dirty="0" smtClean="0"/>
              <a:t>(q, a, X)</a:t>
            </a:r>
          </a:p>
          <a:p>
            <a:pPr lvl="2" algn="just"/>
            <a:r>
              <a:rPr lang="en-US" dirty="0" smtClean="0"/>
              <a:t>Top of the stack </a:t>
            </a:r>
            <a:r>
              <a:rPr lang="en-US" dirty="0" smtClean="0">
                <a:sym typeface="Wingdings" pitchFamily="2" charset="2"/>
              </a:rPr>
              <a:t> left end of X</a:t>
            </a:r>
          </a:p>
          <a:p>
            <a:pPr lvl="2" algn="just"/>
            <a:r>
              <a:rPr lang="en-US" dirty="0" smtClean="0"/>
              <a:t>Bottom of stack </a:t>
            </a:r>
            <a:r>
              <a:rPr lang="en-US" dirty="0" smtClean="0">
                <a:sym typeface="Wingdings" pitchFamily="2" charset="2"/>
              </a:rPr>
              <a:t> right end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Such Triple  </a:t>
            </a:r>
            <a:r>
              <a:rPr lang="en-US" i="1" dirty="0" smtClean="0"/>
              <a:t>Instantaneous Description</a:t>
            </a:r>
            <a:r>
              <a:rPr lang="en-US" dirty="0" smtClean="0"/>
              <a:t> or ID</a:t>
            </a: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smtClean="0">
                <a:sym typeface="Wingdings" pitchFamily="2" charset="2"/>
              </a:rPr>
              <a:t>Notation</a:t>
            </a:r>
          </a:p>
          <a:p>
            <a:pPr lvl="1" algn="just"/>
            <a:r>
              <a:rPr lang="en-US" dirty="0" smtClean="0"/>
              <a:t>For changes in the state, i/p and stack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turnstyle (Ⱶ)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Let us consider the action of the PDA of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 (a)</a:t>
            </a:r>
            <a:r>
              <a:rPr lang="en-US" dirty="0" smtClean="0"/>
              <a:t> on the input 1111.</a:t>
            </a:r>
          </a:p>
          <a:p>
            <a:pPr lvl="1" algn="just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start state </a:t>
            </a:r>
          </a:p>
          <a:p>
            <a:pPr lvl="1" algn="just"/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start symbol</a:t>
            </a:r>
          </a:p>
          <a:p>
            <a:pPr lvl="1" algn="just"/>
            <a:r>
              <a:rPr lang="en-US" dirty="0" smtClean="0"/>
              <a:t>Initial ID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(q</a:t>
            </a:r>
            <a:r>
              <a:rPr lang="en-US" baseline="-25000" dirty="0" smtClean="0"/>
              <a:t>0</a:t>
            </a:r>
            <a:r>
              <a:rPr lang="en-US" dirty="0" smtClean="0"/>
              <a:t>, 1111, Z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295400" y="838200"/>
            <a:ext cx="6400800" cy="4800600"/>
            <a:chOff x="3383" y="3722"/>
            <a:chExt cx="6659" cy="6000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6109" y="4775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1111,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6115" y="580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111, 1Z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3383" y="3722"/>
              <a:ext cx="2635" cy="5202"/>
              <a:chOff x="3383" y="3722"/>
              <a:chExt cx="2635" cy="5202"/>
            </a:xfrm>
          </p:grpSpPr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3383" y="3722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1111, 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9" name="Text Box 7"/>
              <p:cNvSpPr txBox="1">
                <a:spLocks noChangeArrowheads="1"/>
              </p:cNvSpPr>
              <p:nvPr/>
            </p:nvSpPr>
            <p:spPr bwMode="auto">
              <a:xfrm>
                <a:off x="3389" y="4755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111, 1Z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3387" y="5808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11, 11Z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>
                <a:off x="3393" y="6757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1, 111Z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3393" y="7679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ε, 1111Z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399" y="8530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ε, 1111Z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84" name="AutoShape 12"/>
              <p:cNvCxnSpPr>
                <a:cxnSpLocks noChangeShapeType="1"/>
              </p:cNvCxnSpPr>
              <p:nvPr/>
            </p:nvCxnSpPr>
            <p:spPr bwMode="auto">
              <a:xfrm>
                <a:off x="4171" y="4252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5" name="AutoShape 13"/>
              <p:cNvCxnSpPr>
                <a:cxnSpLocks noChangeShapeType="1"/>
              </p:cNvCxnSpPr>
              <p:nvPr/>
            </p:nvCxnSpPr>
            <p:spPr bwMode="auto">
              <a:xfrm>
                <a:off x="4524" y="4252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6" name="AutoShape 14"/>
              <p:cNvCxnSpPr>
                <a:cxnSpLocks noChangeShapeType="1"/>
              </p:cNvCxnSpPr>
              <p:nvPr/>
            </p:nvCxnSpPr>
            <p:spPr bwMode="auto">
              <a:xfrm>
                <a:off x="4171" y="5305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>
                <a:off x="4524" y="5305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8" name="AutoShape 16"/>
              <p:cNvCxnSpPr>
                <a:cxnSpLocks noChangeShapeType="1"/>
              </p:cNvCxnSpPr>
              <p:nvPr/>
            </p:nvCxnSpPr>
            <p:spPr bwMode="auto">
              <a:xfrm>
                <a:off x="4171" y="6254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9" name="AutoShape 17"/>
              <p:cNvCxnSpPr>
                <a:cxnSpLocks noChangeShapeType="1"/>
              </p:cNvCxnSpPr>
              <p:nvPr/>
            </p:nvCxnSpPr>
            <p:spPr bwMode="auto">
              <a:xfrm>
                <a:off x="4524" y="6254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90" name="AutoShape 18"/>
              <p:cNvCxnSpPr>
                <a:cxnSpLocks noChangeShapeType="1"/>
              </p:cNvCxnSpPr>
              <p:nvPr/>
            </p:nvCxnSpPr>
            <p:spPr bwMode="auto">
              <a:xfrm>
                <a:off x="4171" y="7176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91" name="AutoShape 19"/>
              <p:cNvCxnSpPr>
                <a:cxnSpLocks noChangeShapeType="1"/>
              </p:cNvCxnSpPr>
              <p:nvPr/>
            </p:nvCxnSpPr>
            <p:spPr bwMode="auto">
              <a:xfrm>
                <a:off x="4524" y="7176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92" name="AutoShape 20"/>
              <p:cNvCxnSpPr>
                <a:cxnSpLocks noChangeShapeType="1"/>
              </p:cNvCxnSpPr>
              <p:nvPr/>
            </p:nvCxnSpPr>
            <p:spPr bwMode="auto">
              <a:xfrm>
                <a:off x="4171" y="8096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107" y="6776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11, 11Z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6087" y="7594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1, 111Z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95" name="AutoShape 23"/>
            <p:cNvCxnSpPr>
              <a:cxnSpLocks noChangeShapeType="1"/>
            </p:cNvCxnSpPr>
            <p:nvPr/>
          </p:nvCxnSpPr>
          <p:spPr bwMode="auto">
            <a:xfrm>
              <a:off x="7710" y="5013"/>
              <a:ext cx="5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8420" y="4775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1111,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97" name="AutoShape 25"/>
            <p:cNvCxnSpPr>
              <a:cxnSpLocks noChangeShapeType="1"/>
            </p:cNvCxnSpPr>
            <p:nvPr/>
          </p:nvCxnSpPr>
          <p:spPr bwMode="auto">
            <a:xfrm>
              <a:off x="7710" y="6046"/>
              <a:ext cx="5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8420" y="580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8439" y="6817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00" name="AutoShape 28"/>
            <p:cNvCxnSpPr>
              <a:cxnSpLocks noChangeShapeType="1"/>
            </p:cNvCxnSpPr>
            <p:nvPr/>
          </p:nvCxnSpPr>
          <p:spPr bwMode="auto">
            <a:xfrm>
              <a:off x="9346" y="6254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01" name="AutoShape 29"/>
            <p:cNvCxnSpPr>
              <a:cxnSpLocks noChangeShapeType="1"/>
            </p:cNvCxnSpPr>
            <p:nvPr/>
          </p:nvCxnSpPr>
          <p:spPr bwMode="auto">
            <a:xfrm>
              <a:off x="7322" y="7176"/>
              <a:ext cx="140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8439" y="7730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1, 1Z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6087" y="8409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ε, 11Z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8439" y="8507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ε,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8439" y="932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ε, Z</a:t>
              </a:r>
              <a:r>
                <a:rPr kumimoji="0" lang="en-US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06" name="AutoShape 34"/>
            <p:cNvCxnSpPr>
              <a:cxnSpLocks noChangeShapeType="1"/>
            </p:cNvCxnSpPr>
            <p:nvPr/>
          </p:nvCxnSpPr>
          <p:spPr bwMode="auto">
            <a:xfrm>
              <a:off x="9251" y="8083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07" name="AutoShape 35"/>
            <p:cNvCxnSpPr>
              <a:cxnSpLocks noChangeShapeType="1"/>
            </p:cNvCxnSpPr>
            <p:nvPr/>
          </p:nvCxnSpPr>
          <p:spPr bwMode="auto">
            <a:xfrm>
              <a:off x="9251" y="8901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08" name="AutoShape 36"/>
            <p:cNvCxnSpPr>
              <a:cxnSpLocks noChangeShapeType="1"/>
            </p:cNvCxnSpPr>
            <p:nvPr/>
          </p:nvCxnSpPr>
          <p:spPr bwMode="auto">
            <a:xfrm>
              <a:off x="6860" y="7960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1" name="TextBox 40"/>
          <p:cNvSpPr txBox="1"/>
          <p:nvPr/>
        </p:nvSpPr>
        <p:spPr>
          <a:xfrm>
            <a:off x="6934200" y="53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WRONG GUESS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52600" y="685800"/>
            <a:ext cx="5867400" cy="5029200"/>
            <a:chOff x="3383" y="3722"/>
            <a:chExt cx="6659" cy="6000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6109" y="4775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1111, 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6115" y="580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111, 1Z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3383" y="3722"/>
              <a:ext cx="2635" cy="5202"/>
              <a:chOff x="3383" y="3722"/>
              <a:chExt cx="2635" cy="5202"/>
            </a:xfrm>
          </p:grpSpPr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3383" y="3722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1111, Z</a:t>
                </a:r>
                <a:r>
                  <a: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3389" y="4755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1" i="0" u="none" strike="noStrike" cap="none" normalizeH="0" baseline="-2500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111, 1Z</a:t>
                </a:r>
                <a:r>
                  <a:rPr kumimoji="0" lang="en-US" sz="1600" b="1" i="0" u="none" strike="noStrike" cap="none" normalizeH="0" baseline="-2500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3387" y="5808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1" i="0" u="none" strike="noStrike" cap="none" normalizeH="0" baseline="-2500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11, 11Z</a:t>
                </a:r>
                <a:r>
                  <a:rPr kumimoji="0" lang="en-US" sz="1600" b="1" i="0" u="none" strike="noStrike" cap="none" normalizeH="0" baseline="-2500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>
                <a:off x="3393" y="6757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1, 111Z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3393" y="7679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ε, 1111Z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3399" y="8530"/>
                <a:ext cx="1603" cy="39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(q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, ε, 1111Z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60" name="AutoShape 12"/>
              <p:cNvCxnSpPr>
                <a:cxnSpLocks noChangeShapeType="1"/>
              </p:cNvCxnSpPr>
              <p:nvPr/>
            </p:nvCxnSpPr>
            <p:spPr bwMode="auto">
              <a:xfrm>
                <a:off x="4171" y="4252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1" name="AutoShape 13"/>
              <p:cNvCxnSpPr>
                <a:cxnSpLocks noChangeShapeType="1"/>
              </p:cNvCxnSpPr>
              <p:nvPr/>
            </p:nvCxnSpPr>
            <p:spPr bwMode="auto">
              <a:xfrm>
                <a:off x="4524" y="4252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2" name="AutoShape 14"/>
              <p:cNvCxnSpPr>
                <a:cxnSpLocks noChangeShapeType="1"/>
              </p:cNvCxnSpPr>
              <p:nvPr/>
            </p:nvCxnSpPr>
            <p:spPr bwMode="auto">
              <a:xfrm>
                <a:off x="4171" y="5305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3" name="AutoShape 15"/>
              <p:cNvCxnSpPr>
                <a:cxnSpLocks noChangeShapeType="1"/>
              </p:cNvCxnSpPr>
              <p:nvPr/>
            </p:nvCxnSpPr>
            <p:spPr bwMode="auto">
              <a:xfrm>
                <a:off x="4524" y="5305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4" name="AutoShape 16"/>
              <p:cNvCxnSpPr>
                <a:cxnSpLocks noChangeShapeType="1"/>
              </p:cNvCxnSpPr>
              <p:nvPr/>
            </p:nvCxnSpPr>
            <p:spPr bwMode="auto">
              <a:xfrm>
                <a:off x="4171" y="6254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5" name="AutoShape 17"/>
              <p:cNvCxnSpPr>
                <a:cxnSpLocks noChangeShapeType="1"/>
              </p:cNvCxnSpPr>
              <p:nvPr/>
            </p:nvCxnSpPr>
            <p:spPr bwMode="auto">
              <a:xfrm>
                <a:off x="4524" y="6254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6" name="AutoShape 18"/>
              <p:cNvCxnSpPr>
                <a:cxnSpLocks noChangeShapeType="1"/>
              </p:cNvCxnSpPr>
              <p:nvPr/>
            </p:nvCxnSpPr>
            <p:spPr bwMode="auto">
              <a:xfrm>
                <a:off x="4171" y="7176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7" name="AutoShape 19"/>
              <p:cNvCxnSpPr>
                <a:cxnSpLocks noChangeShapeType="1"/>
              </p:cNvCxnSpPr>
              <p:nvPr/>
            </p:nvCxnSpPr>
            <p:spPr bwMode="auto">
              <a:xfrm>
                <a:off x="4524" y="7176"/>
                <a:ext cx="1494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68" name="AutoShape 20"/>
              <p:cNvCxnSpPr>
                <a:cxnSpLocks noChangeShapeType="1"/>
              </p:cNvCxnSpPr>
              <p:nvPr/>
            </p:nvCxnSpPr>
            <p:spPr bwMode="auto">
              <a:xfrm>
                <a:off x="4171" y="8096"/>
                <a:ext cx="0" cy="5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6107" y="6776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, 11, 11Z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6087" y="7594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1, 111Z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7710" y="5013"/>
              <a:ext cx="5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8420" y="4775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1111, 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>
              <a:off x="7710" y="6046"/>
              <a:ext cx="5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8420" y="580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11, 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8439" y="6817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11, 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9346" y="6254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>
              <a:off x="7322" y="7176"/>
              <a:ext cx="140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8439" y="7730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, 1, 1Z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6087" y="8409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ε, 11Z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8439" y="8507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, ε, Z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8439" y="9328"/>
              <a:ext cx="1603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(q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, ε, Z</a:t>
              </a:r>
              <a:r>
                <a:rPr kumimoji="0" lang="en-US" sz="1600" b="1" i="0" u="none" strike="noStrike" cap="none" normalizeH="0" baseline="-2500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82" name="AutoShape 34"/>
            <p:cNvCxnSpPr>
              <a:cxnSpLocks noChangeShapeType="1"/>
            </p:cNvCxnSpPr>
            <p:nvPr/>
          </p:nvCxnSpPr>
          <p:spPr bwMode="auto">
            <a:xfrm>
              <a:off x="9251" y="8083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3" name="AutoShape 35"/>
            <p:cNvCxnSpPr>
              <a:cxnSpLocks noChangeShapeType="1"/>
            </p:cNvCxnSpPr>
            <p:nvPr/>
          </p:nvCxnSpPr>
          <p:spPr bwMode="auto">
            <a:xfrm>
              <a:off x="9251" y="8901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4" name="AutoShape 36"/>
            <p:cNvCxnSpPr>
              <a:cxnSpLocks noChangeShapeType="1"/>
            </p:cNvCxnSpPr>
            <p:nvPr/>
          </p:nvCxnSpPr>
          <p:spPr bwMode="auto">
            <a:xfrm>
              <a:off x="6860" y="7960"/>
              <a:ext cx="0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1" name="TextBox 40"/>
          <p:cNvSpPr txBox="1"/>
          <p:nvPr/>
        </p:nvSpPr>
        <p:spPr>
          <a:xfrm>
            <a:off x="6934200" y="53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GUESS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PDA accepts it input by consuming it and entering an accepting state.</a:t>
            </a:r>
          </a:p>
          <a:p>
            <a:pPr lvl="1"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Accepting by final state</a:t>
            </a:r>
          </a:p>
          <a:p>
            <a:pPr algn="just"/>
            <a:r>
              <a:rPr lang="en-US" dirty="0" smtClean="0"/>
              <a:t>set of strings that cause the PDA to empty the stack starting from initial ID.</a:t>
            </a:r>
          </a:p>
          <a:p>
            <a:pPr lvl="1"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Accepting by empty stack</a:t>
            </a:r>
          </a:p>
          <a:p>
            <a:pPr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Equivalent (in sense that)</a:t>
            </a:r>
          </a:p>
          <a:p>
            <a:pPr lvl="1" algn="just"/>
            <a:r>
              <a:rPr lang="en-US" dirty="0" smtClean="0"/>
              <a:t>language L has a PDA that accepts it by final state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if and only if</a:t>
            </a:r>
            <a:r>
              <a:rPr lang="en-US" dirty="0" smtClean="0"/>
              <a:t> L has a PDA that accepts it by empty stack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BY FINAL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languages that P accepts by final state and empty stack are usually different</a:t>
            </a:r>
          </a:p>
          <a:p>
            <a:pPr lvl="0" algn="just"/>
            <a:r>
              <a:rPr lang="en-US" dirty="0" smtClean="0"/>
              <a:t>Let PDA P = (Q, Σ, Γ, δ,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F)</a:t>
            </a:r>
          </a:p>
          <a:p>
            <a:pPr algn="ctr">
              <a:buNone/>
            </a:pPr>
            <a:r>
              <a:rPr lang="en-US" dirty="0" smtClean="0"/>
              <a:t>L(P) {w | (q</a:t>
            </a:r>
            <a:r>
              <a:rPr lang="en-US" baseline="-25000" dirty="0" smtClean="0"/>
              <a:t>0</a:t>
            </a:r>
            <a:r>
              <a:rPr lang="en-US" dirty="0" smtClean="0"/>
              <a:t>, w, Z</a:t>
            </a:r>
            <a:r>
              <a:rPr lang="en-US" baseline="-25000" dirty="0" smtClean="0"/>
              <a:t>0</a:t>
            </a:r>
            <a:r>
              <a:rPr lang="en-US" dirty="0" smtClean="0"/>
              <a:t>)  Ⱶ  (q, ε, α)} </a:t>
            </a:r>
          </a:p>
          <a:p>
            <a:pPr lvl="0" algn="just">
              <a:buNone/>
            </a:pPr>
            <a:r>
              <a:rPr lang="en-US" dirty="0" smtClean="0"/>
              <a:t>	state q in F and any stack string α</a:t>
            </a:r>
          </a:p>
          <a:p>
            <a:pPr algn="just"/>
            <a:r>
              <a:rPr lang="en-US" dirty="0" smtClean="0"/>
              <a:t>P consumes w from the input and enters an accepting state.</a:t>
            </a:r>
          </a:p>
          <a:p>
            <a:pPr lvl="1" algn="just"/>
            <a:r>
              <a:rPr lang="en-US" dirty="0" smtClean="0"/>
              <a:t>Contents in stack are irrelevant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3276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1444" y="3581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BY FINAL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PDA of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 (a)</a:t>
            </a:r>
            <a:r>
              <a:rPr lang="en-US" dirty="0" smtClean="0"/>
              <a:t> accepts language of strings in {0, 1}* that have the form ww</a:t>
            </a:r>
            <a:r>
              <a:rPr lang="en-US" baseline="30000" dirty="0" smtClean="0"/>
              <a:t>R</a:t>
            </a:r>
            <a:r>
              <a:rPr lang="en-US" dirty="0" smtClean="0"/>
              <a:t>. Let us see why that statement is true.</a:t>
            </a:r>
          </a:p>
          <a:p>
            <a:pPr algn="just"/>
            <a:r>
              <a:rPr lang="en-US" i="1" dirty="0" smtClean="0"/>
              <a:t>The proof is 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if</a:t>
            </a:r>
            <a:r>
              <a:rPr lang="en-US" i="1" dirty="0" smtClean="0"/>
              <a:t>-and-</a:t>
            </a:r>
            <a:r>
              <a:rPr lang="en-US" i="1" dirty="0" smtClean="0">
                <a:solidFill>
                  <a:srgbClr val="0070C0"/>
                </a:solidFill>
              </a:rPr>
              <a:t>only-if</a:t>
            </a:r>
            <a:r>
              <a:rPr lang="en-US" i="1" dirty="0" smtClean="0"/>
              <a:t> statement</a:t>
            </a:r>
          </a:p>
          <a:p>
            <a:pPr lvl="1" algn="just"/>
            <a:r>
              <a:rPr lang="en-US" dirty="0" smtClean="0"/>
              <a:t>If x = ww</a:t>
            </a:r>
            <a:r>
              <a:rPr lang="en-US" baseline="30000" dirty="0" smtClean="0"/>
              <a:t>R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(q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, ww</a:t>
            </a:r>
            <a:r>
              <a:rPr lang="en-US" baseline="30000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, Z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 Ⱶ (q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, w</a:t>
            </a:r>
            <a:r>
              <a:rPr lang="en-US" baseline="30000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, w</a:t>
            </a:r>
            <a:r>
              <a:rPr lang="en-US" baseline="30000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Z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 Ⱶ (q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, w</a:t>
            </a:r>
            <a:r>
              <a:rPr lang="en-US" baseline="30000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, w</a:t>
            </a:r>
            <a:r>
              <a:rPr lang="en-US" baseline="30000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Z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  (q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, ε, Z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 Ⱶ (q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r>
              <a:rPr lang="en-US" dirty="0" smtClean="0">
                <a:solidFill>
                  <a:srgbClr val="00B0F0"/>
                </a:solidFill>
              </a:rPr>
              <a:t>, ε, Z</a:t>
            </a:r>
            <a:r>
              <a:rPr lang="en-US" baseline="-25000" dirty="0" smtClean="0">
                <a:solidFill>
                  <a:srgbClr val="00B0F0"/>
                </a:solidFill>
              </a:rPr>
              <a:t>0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</a:rPr>
              <a:t>to enter accepting state q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is to be in state q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and have Z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 at the top of the 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86332" y="396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*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BY FINAL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srgbClr val="0070C0"/>
                </a:solidFill>
              </a:rPr>
              <a:t>Also, any accepting computation of P will start in state q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make one transition to q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and never return to q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</a:p>
          <a:p>
            <a:pPr algn="just"/>
            <a:r>
              <a:rPr lang="en-US" dirty="0" smtClean="0"/>
              <a:t>(q</a:t>
            </a:r>
            <a:r>
              <a:rPr lang="en-US" baseline="-25000" dirty="0" smtClean="0"/>
              <a:t>0</a:t>
            </a:r>
            <a:r>
              <a:rPr lang="en-US" dirty="0" smtClean="0"/>
              <a:t>, x, Z</a:t>
            </a:r>
            <a:r>
              <a:rPr lang="en-US" baseline="-25000" dirty="0" smtClean="0"/>
              <a:t>0</a:t>
            </a:r>
            <a:r>
              <a:rPr lang="en-US" dirty="0" smtClean="0"/>
              <a:t>) Ⱶ (q</a:t>
            </a:r>
            <a:r>
              <a:rPr lang="en-US" baseline="-25000" dirty="0" smtClean="0"/>
              <a:t>1</a:t>
            </a:r>
            <a:r>
              <a:rPr lang="en-US" dirty="0" smtClean="0"/>
              <a:t>, ε, Z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PUSHDOWN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i="1" dirty="0" smtClean="0"/>
              <a:t>context free languages have a type of automaton that defined them</a:t>
            </a:r>
          </a:p>
          <a:p>
            <a:pPr lvl="1" algn="just"/>
            <a:r>
              <a:rPr lang="en-US" i="1" dirty="0" smtClean="0"/>
              <a:t>pushdown automata</a:t>
            </a:r>
          </a:p>
          <a:p>
            <a:pPr lvl="2" algn="just"/>
            <a:r>
              <a:rPr lang="en-US" i="1" dirty="0" smtClean="0"/>
              <a:t>Extension of NFA – </a:t>
            </a:r>
            <a:r>
              <a:rPr lang="el-GR" i="1" dirty="0" smtClean="0"/>
              <a:t>ε</a:t>
            </a:r>
            <a:r>
              <a:rPr lang="en-US" i="1" dirty="0" smtClean="0"/>
              <a:t> transitions</a:t>
            </a:r>
          </a:p>
          <a:p>
            <a:pPr lvl="2" algn="just"/>
            <a:r>
              <a:rPr lang="en-US" i="1" dirty="0" smtClean="0"/>
              <a:t>essentially an ε – NFA with the addition of a stack</a:t>
            </a:r>
          </a:p>
          <a:p>
            <a:pPr lvl="2" algn="just"/>
            <a:r>
              <a:rPr lang="en-US" i="1" dirty="0" smtClean="0"/>
              <a:t>two different versions</a:t>
            </a:r>
          </a:p>
          <a:p>
            <a:pPr lvl="3" algn="just"/>
            <a:r>
              <a:rPr lang="en-US" i="1" dirty="0" smtClean="0"/>
              <a:t>accepts by entering an accepting state</a:t>
            </a:r>
          </a:p>
          <a:p>
            <a:pPr lvl="3" algn="just"/>
            <a:r>
              <a:rPr lang="en-US" i="1" dirty="0" smtClean="0"/>
              <a:t>accepts by emptying its stack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ACCEPTANCE BY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For each PDA P = (Q, Σ, Γ, δ,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F), we also define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N(P)</a:t>
            </a:r>
            <a:r>
              <a:rPr lang="en-US" dirty="0" smtClean="0"/>
              <a:t> = { w | (q</a:t>
            </a:r>
            <a:r>
              <a:rPr lang="en-US" baseline="-25000" dirty="0" smtClean="0"/>
              <a:t>0</a:t>
            </a:r>
            <a:r>
              <a:rPr lang="en-US" dirty="0" smtClean="0"/>
              <a:t>, w, Z</a:t>
            </a:r>
            <a:r>
              <a:rPr lang="en-US" baseline="-25000" dirty="0" smtClean="0"/>
              <a:t>0</a:t>
            </a:r>
            <a:r>
              <a:rPr lang="en-US" dirty="0" smtClean="0"/>
              <a:t>) Ⱶ (q, ε, ε)}</a:t>
            </a:r>
          </a:p>
          <a:p>
            <a:pPr lvl="0"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set of inputs w that P can consume and at the same time empty its stack.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FROM EMPTY STACK TO FINAL STATE</a:t>
            </a:r>
            <a:endParaRPr lang="en-US" dirty="0" smtClean="0"/>
          </a:p>
          <a:p>
            <a:pPr lvl="0" algn="just"/>
            <a:r>
              <a:rPr lang="en-US" dirty="0" smtClean="0"/>
              <a:t>We show </a:t>
            </a:r>
          </a:p>
          <a:p>
            <a:pPr lvl="1" algn="just"/>
            <a:r>
              <a:rPr lang="en-US" dirty="0" smtClean="0"/>
              <a:t>Languages L(P) for some PDA P is same as N(P) for some PDA P</a:t>
            </a:r>
          </a:p>
          <a:p>
            <a:pPr algn="just">
              <a:buNone/>
            </a:pPr>
            <a:r>
              <a:rPr lang="en-US" b="1" dirty="0" smtClean="0"/>
              <a:t>Theorem:</a:t>
            </a:r>
          </a:p>
          <a:p>
            <a:pPr algn="just"/>
            <a:r>
              <a:rPr lang="en-US" dirty="0" smtClean="0"/>
              <a:t>if L = N(P</a:t>
            </a:r>
            <a:r>
              <a:rPr lang="en-US" baseline="-25000" dirty="0" smtClean="0"/>
              <a:t>N</a:t>
            </a:r>
            <a:r>
              <a:rPr lang="en-US" dirty="0" smtClean="0"/>
              <a:t>) for some PDA P</a:t>
            </a:r>
            <a:r>
              <a:rPr lang="en-US" baseline="-25000" dirty="0" smtClean="0"/>
              <a:t>N</a:t>
            </a:r>
            <a:r>
              <a:rPr lang="en-US" dirty="0" smtClean="0"/>
              <a:t> = (Q, Σ, Γ, δ</a:t>
            </a:r>
            <a:r>
              <a:rPr lang="en-US" baseline="-25000" dirty="0" smtClean="0"/>
              <a:t>N</a:t>
            </a:r>
            <a:r>
              <a:rPr lang="en-US" dirty="0" smtClean="0"/>
              <a:t>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) then there is a PDA P</a:t>
            </a:r>
            <a:r>
              <a:rPr lang="en-US" baseline="-25000" dirty="0" smtClean="0"/>
              <a:t>F</a:t>
            </a:r>
            <a:r>
              <a:rPr lang="en-US" dirty="0" smtClean="0"/>
              <a:t> such that L = L(P</a:t>
            </a:r>
            <a:r>
              <a:rPr lang="en-US" baseline="-25000" dirty="0" smtClean="0"/>
              <a:t>F</a:t>
            </a:r>
            <a:r>
              <a:rPr lang="en-US" dirty="0" smtClean="0"/>
              <a:t>)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We use a new symbol X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</a:p>
          <a:p>
            <a:pPr lvl="1" algn="just"/>
            <a:r>
              <a:rPr lang="en-US" dirty="0" smtClean="0"/>
              <a:t>Not a symbol of Γ</a:t>
            </a:r>
          </a:p>
          <a:p>
            <a:pPr lvl="1" algn="just"/>
            <a:r>
              <a:rPr lang="en-US" dirty="0" smtClean="0"/>
              <a:t>is the start symbol of P</a:t>
            </a:r>
            <a:r>
              <a:rPr lang="en-US" baseline="-25000" dirty="0" smtClean="0"/>
              <a:t>F</a:t>
            </a:r>
            <a:r>
              <a:rPr lang="en-US" dirty="0" smtClean="0"/>
              <a:t> and </a:t>
            </a:r>
          </a:p>
          <a:p>
            <a:pPr lvl="1" algn="just"/>
            <a:r>
              <a:rPr lang="en-US" dirty="0" smtClean="0"/>
              <a:t>Is the bottom of stack</a:t>
            </a:r>
          </a:p>
          <a:p>
            <a:pPr lvl="2" algn="just"/>
            <a:r>
              <a:rPr lang="en-US" dirty="0" smtClean="0"/>
              <a:t>That lets us know when P</a:t>
            </a:r>
            <a:r>
              <a:rPr lang="en-US" baseline="-25000" dirty="0" smtClean="0"/>
              <a:t>N</a:t>
            </a:r>
            <a:r>
              <a:rPr lang="en-US" dirty="0" smtClean="0"/>
              <a:t> has reached an empty stack.</a:t>
            </a:r>
          </a:p>
          <a:p>
            <a:pPr lvl="2" algn="just"/>
            <a:r>
              <a:rPr lang="en-US" dirty="0" smtClean="0"/>
              <a:t>i.e. P</a:t>
            </a:r>
            <a:r>
              <a:rPr lang="en-US" baseline="-25000" dirty="0" smtClean="0"/>
              <a:t>F</a:t>
            </a:r>
            <a:r>
              <a:rPr lang="en-US" dirty="0" smtClean="0"/>
              <a:t> sees X</a:t>
            </a:r>
            <a:r>
              <a:rPr lang="en-US" baseline="-25000" dirty="0" smtClean="0"/>
              <a:t>0</a:t>
            </a:r>
            <a:r>
              <a:rPr lang="en-US" dirty="0" smtClean="0"/>
              <a:t> on top of stack, then it knows that P</a:t>
            </a:r>
            <a:r>
              <a:rPr lang="en-US" baseline="-25000" dirty="0" smtClean="0"/>
              <a:t>N</a:t>
            </a:r>
            <a:r>
              <a:rPr lang="en-US" dirty="0" smtClean="0"/>
              <a:t> would empty its stack on the same input.</a:t>
            </a:r>
          </a:p>
          <a:p>
            <a:pPr algn="just"/>
            <a:r>
              <a:rPr lang="en-US" dirty="0" smtClean="0"/>
              <a:t>also need a new start state p</a:t>
            </a:r>
            <a:r>
              <a:rPr lang="en-US" baseline="-25000" dirty="0" smtClean="0"/>
              <a:t>0</a:t>
            </a:r>
          </a:p>
          <a:p>
            <a:pPr lvl="1" algn="just"/>
            <a:r>
              <a:rPr lang="en-US" dirty="0" smtClean="0"/>
              <a:t>sole function is to push Z</a:t>
            </a:r>
            <a:r>
              <a:rPr lang="en-US" baseline="-25000" dirty="0" smtClean="0"/>
              <a:t>0,</a:t>
            </a:r>
            <a:r>
              <a:rPr lang="en-US" dirty="0" smtClean="0"/>
              <a:t> start symbol of P</a:t>
            </a:r>
            <a:r>
              <a:rPr lang="en-US" baseline="-25000" dirty="0" smtClean="0"/>
              <a:t>N</a:t>
            </a:r>
            <a:r>
              <a:rPr lang="en-US" dirty="0" smtClean="0"/>
              <a:t> on top of stack and enter state q</a:t>
            </a:r>
            <a:r>
              <a:rPr lang="en-US" baseline="-25000" dirty="0" smtClean="0"/>
              <a:t>0</a:t>
            </a:r>
            <a:r>
              <a:rPr lang="en-US" dirty="0" smtClean="0"/>
              <a:t>, the start state of P</a:t>
            </a:r>
            <a:r>
              <a:rPr lang="en-US" baseline="-25000" dirty="0" smtClean="0"/>
              <a:t>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/>
              <a:t>Then P</a:t>
            </a:r>
            <a:r>
              <a:rPr lang="en-US" baseline="-25000" dirty="0" smtClean="0"/>
              <a:t>F</a:t>
            </a:r>
            <a:r>
              <a:rPr lang="en-US" dirty="0" smtClean="0"/>
              <a:t> simulates P</a:t>
            </a:r>
            <a:r>
              <a:rPr lang="en-US" baseline="-25000" dirty="0" smtClean="0"/>
              <a:t>N</a:t>
            </a:r>
            <a:r>
              <a:rPr lang="en-US" dirty="0" smtClean="0"/>
              <a:t>, until stack of P</a:t>
            </a:r>
            <a:r>
              <a:rPr lang="en-US" baseline="-25000" dirty="0" smtClean="0"/>
              <a:t>N</a:t>
            </a:r>
            <a:r>
              <a:rPr lang="en-US" dirty="0" smtClean="0"/>
              <a:t> is empty</a:t>
            </a:r>
          </a:p>
          <a:p>
            <a:pPr lvl="0" algn="just"/>
            <a:r>
              <a:rPr lang="en-US" dirty="0" smtClean="0"/>
              <a:t>Idea behind this is the figure below: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143001" y="2590800"/>
            <a:ext cx="6477000" cy="3124200"/>
            <a:chOff x="1143000" y="2590800"/>
            <a:chExt cx="6695345" cy="3219510"/>
          </a:xfrm>
        </p:grpSpPr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 l="27745" t="37500" r="34187" b="35417"/>
            <a:stretch>
              <a:fillRect/>
            </a:stretch>
          </p:blipFill>
          <p:spPr bwMode="auto">
            <a:xfrm>
              <a:off x="1143000" y="2590800"/>
              <a:ext cx="6667500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162928" y="5410200"/>
              <a:ext cx="667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Figure (b): P</a:t>
              </a:r>
              <a:r>
                <a:rPr kumimoji="0" lang="en-US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simulates P</a:t>
              </a:r>
              <a:r>
                <a:rPr kumimoji="0" lang="en-US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and accepts if P</a:t>
              </a:r>
              <a:r>
                <a:rPr kumimoji="0" lang="en-US" sz="20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empties the stack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304800" y="5624732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Finally we need another new state, p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, which is the accepting state of P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en-US" dirty="0" smtClean="0"/>
              <a:t>The specification of P</a:t>
            </a:r>
            <a:r>
              <a:rPr lang="en-US" baseline="-25000" dirty="0" smtClean="0"/>
              <a:t>F</a:t>
            </a:r>
            <a:r>
              <a:rPr lang="en-US" dirty="0" smtClean="0"/>
              <a:t> is as follows:</a:t>
            </a:r>
          </a:p>
          <a:p>
            <a:pPr algn="ctr"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F</a:t>
            </a:r>
            <a:r>
              <a:rPr lang="en-US" dirty="0" smtClean="0"/>
              <a:t> = (Q  {p</a:t>
            </a:r>
            <a:r>
              <a:rPr lang="en-US" baseline="-25000" dirty="0" smtClean="0"/>
              <a:t>0</a:t>
            </a:r>
            <a:r>
              <a:rPr lang="en-US" dirty="0" smtClean="0"/>
              <a:t>, p</a:t>
            </a:r>
            <a:r>
              <a:rPr lang="en-US" baseline="-25000" dirty="0" smtClean="0"/>
              <a:t>f</a:t>
            </a:r>
            <a:r>
              <a:rPr lang="en-US" dirty="0" smtClean="0"/>
              <a:t>}, Σ, Γ  {X</a:t>
            </a:r>
            <a:r>
              <a:rPr lang="en-US" baseline="-25000" dirty="0" smtClean="0"/>
              <a:t>0</a:t>
            </a:r>
            <a:r>
              <a:rPr lang="en-US" dirty="0" smtClean="0"/>
              <a:t>}, δ</a:t>
            </a:r>
            <a:r>
              <a:rPr lang="en-US" baseline="-25000" dirty="0" smtClean="0"/>
              <a:t>F</a:t>
            </a:r>
            <a:r>
              <a:rPr lang="en-US" dirty="0" smtClean="0"/>
              <a:t>, p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0</a:t>
            </a:r>
            <a:r>
              <a:rPr lang="en-US" dirty="0" smtClean="0"/>
              <a:t>, {p</a:t>
            </a:r>
            <a:r>
              <a:rPr lang="en-US" baseline="-25000" dirty="0" smtClean="0"/>
              <a:t>f</a:t>
            </a:r>
            <a:r>
              <a:rPr lang="en-US" dirty="0" smtClean="0"/>
              <a:t>})</a:t>
            </a:r>
          </a:p>
          <a:p>
            <a:pPr lvl="0" fontAlgn="base"/>
            <a:r>
              <a:rPr lang="en-US" dirty="0" smtClean="0"/>
              <a:t>where δ</a:t>
            </a:r>
            <a:r>
              <a:rPr lang="en-US" baseline="-25000" dirty="0" smtClean="0"/>
              <a:t>F</a:t>
            </a:r>
            <a:r>
              <a:rPr lang="en-US" dirty="0" smtClean="0"/>
              <a:t> is defined by: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>
                <a:ea typeface="Times New Roman"/>
                <a:cs typeface="Times New Roman"/>
              </a:rPr>
              <a:t>δ</a:t>
            </a:r>
            <a:r>
              <a:rPr lang="en-US" baseline="-25000" dirty="0" smtClean="0">
                <a:ea typeface="Times New Roman"/>
                <a:cs typeface="Times New Roman"/>
              </a:rPr>
              <a:t>F</a:t>
            </a:r>
            <a:r>
              <a:rPr lang="en-US" dirty="0" smtClean="0">
                <a:ea typeface="Times New Roman"/>
                <a:cs typeface="Times New Roman"/>
              </a:rPr>
              <a:t>(p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, ε, X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) = {(q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, Z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X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)}. In its start state, P</a:t>
            </a:r>
            <a:r>
              <a:rPr lang="en-US" baseline="-25000" dirty="0" smtClean="0">
                <a:ea typeface="Times New Roman"/>
                <a:cs typeface="Times New Roman"/>
              </a:rPr>
              <a:t>F</a:t>
            </a:r>
            <a:r>
              <a:rPr lang="en-US" dirty="0" smtClean="0">
                <a:ea typeface="Times New Roman"/>
                <a:cs typeface="Times New Roman"/>
              </a:rPr>
              <a:t> makes a spontaneous transition to the start state of P</a:t>
            </a:r>
            <a:r>
              <a:rPr lang="en-US" baseline="-25000" dirty="0" smtClean="0">
                <a:ea typeface="Times New Roman"/>
                <a:cs typeface="Times New Roman"/>
              </a:rPr>
              <a:t>N</a:t>
            </a:r>
            <a:r>
              <a:rPr lang="en-US" dirty="0" smtClean="0">
                <a:ea typeface="Times New Roman"/>
                <a:cs typeface="Times New Roman"/>
              </a:rPr>
              <a:t>, pushing its start symbol Z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 onto the stack.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>
                <a:ea typeface="Times New Roman"/>
                <a:cs typeface="Times New Roman"/>
              </a:rPr>
              <a:t>For all states q in Q, inputs a in Σ or a = ε, and stack symbols Y in Γ, δ</a:t>
            </a:r>
            <a:r>
              <a:rPr lang="en-US" baseline="-25000" dirty="0" smtClean="0">
                <a:ea typeface="Times New Roman"/>
                <a:cs typeface="Times New Roman"/>
              </a:rPr>
              <a:t>F</a:t>
            </a:r>
            <a:r>
              <a:rPr lang="en-US" dirty="0" smtClean="0">
                <a:ea typeface="Times New Roman"/>
                <a:cs typeface="Times New Roman"/>
              </a:rPr>
              <a:t>(q, a, Y) contains all the pairs in δ</a:t>
            </a:r>
            <a:r>
              <a:rPr lang="en-US" baseline="-25000" dirty="0" smtClean="0">
                <a:ea typeface="Times New Roman"/>
                <a:cs typeface="Times New Roman"/>
              </a:rPr>
              <a:t>N</a:t>
            </a:r>
            <a:r>
              <a:rPr lang="en-US" dirty="0" smtClean="0">
                <a:ea typeface="Times New Roman"/>
                <a:cs typeface="Times New Roman"/>
              </a:rPr>
              <a:t>(q, a, Y).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>
                <a:ea typeface="Times New Roman"/>
                <a:cs typeface="Times New Roman"/>
              </a:rPr>
              <a:t>In addition to rule (b), δ</a:t>
            </a:r>
            <a:r>
              <a:rPr lang="en-US" baseline="-25000" dirty="0" smtClean="0">
                <a:ea typeface="Times New Roman"/>
                <a:cs typeface="Times New Roman"/>
              </a:rPr>
              <a:t>F</a:t>
            </a:r>
            <a:r>
              <a:rPr lang="en-US" dirty="0" smtClean="0">
                <a:ea typeface="Times New Roman"/>
                <a:cs typeface="Times New Roman"/>
              </a:rPr>
              <a:t>(q, ε, X</a:t>
            </a:r>
            <a:r>
              <a:rPr lang="en-US" baseline="-25000" dirty="0" smtClean="0">
                <a:ea typeface="Times New Roman"/>
                <a:cs typeface="Times New Roman"/>
              </a:rPr>
              <a:t>0</a:t>
            </a:r>
            <a:r>
              <a:rPr lang="en-US" dirty="0" smtClean="0">
                <a:ea typeface="Times New Roman"/>
                <a:cs typeface="Times New Roman"/>
              </a:rPr>
              <a:t>) contains (p</a:t>
            </a:r>
            <a:r>
              <a:rPr lang="en-US" baseline="-25000" dirty="0" smtClean="0">
                <a:ea typeface="Times New Roman"/>
                <a:cs typeface="Times New Roman"/>
              </a:rPr>
              <a:t>f</a:t>
            </a:r>
            <a:r>
              <a:rPr lang="en-US" dirty="0" smtClean="0">
                <a:ea typeface="Times New Roman"/>
                <a:cs typeface="Times New Roman"/>
              </a:rPr>
              <a:t>, ε) for every state q in Q.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FROM FINAL STATE TO EMPTY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4800" y="3922295"/>
            <a:ext cx="8587350" cy="2326105"/>
            <a:chOff x="304800" y="3922295"/>
            <a:chExt cx="8587350" cy="232610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26" t="61458" r="27965" b="19792"/>
            <a:stretch>
              <a:fillRect/>
            </a:stretch>
          </p:blipFill>
          <p:spPr bwMode="auto">
            <a:xfrm>
              <a:off x="304800" y="3922295"/>
              <a:ext cx="8534400" cy="2021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429064" y="5909846"/>
              <a:ext cx="84630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Figure (c): P</a:t>
              </a:r>
              <a:r>
                <a:rPr kumimoji="0" lang="en-US" sz="16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simulates P</a:t>
              </a:r>
              <a:r>
                <a:rPr kumimoji="0" lang="en-US" sz="16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and empties its stack when and only when P</a:t>
              </a:r>
              <a:r>
                <a:rPr kumimoji="0" lang="en-US" sz="16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enters an accepting state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 l="26940" t="21875" r="23280" b="64878"/>
          <a:stretch>
            <a:fillRect/>
          </a:stretch>
        </p:blipFill>
        <p:spPr bwMode="auto">
          <a:xfrm>
            <a:off x="254388" y="2362200"/>
            <a:ext cx="8697686" cy="13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dirty="0" smtClean="0"/>
              <a:t>Theorem:</a:t>
            </a:r>
          </a:p>
          <a:p>
            <a:pPr algn="just"/>
            <a:r>
              <a:rPr lang="en-US" dirty="0" smtClean="0"/>
              <a:t>Let L be L(P</a:t>
            </a:r>
            <a:r>
              <a:rPr lang="en-US" baseline="-25000" dirty="0" smtClean="0"/>
              <a:t>F</a:t>
            </a:r>
            <a:r>
              <a:rPr lang="en-US" dirty="0" smtClean="0"/>
              <a:t>) for some PDA P</a:t>
            </a:r>
            <a:r>
              <a:rPr lang="en-US" baseline="-25000" dirty="0" smtClean="0"/>
              <a:t>F</a:t>
            </a:r>
            <a:r>
              <a:rPr lang="en-US" dirty="0" smtClean="0"/>
              <a:t> = (Q, Σ, Γ, δ</a:t>
            </a:r>
            <a:r>
              <a:rPr lang="en-US" baseline="-25000" dirty="0" smtClean="0"/>
              <a:t>F</a:t>
            </a:r>
            <a:r>
              <a:rPr lang="en-US" dirty="0" smtClean="0"/>
              <a:t>, q0, Z</a:t>
            </a:r>
            <a:r>
              <a:rPr lang="en-US" baseline="-25000" dirty="0" smtClean="0"/>
              <a:t>0</a:t>
            </a:r>
            <a:r>
              <a:rPr lang="en-US" dirty="0" smtClean="0"/>
              <a:t>, F). </a:t>
            </a:r>
          </a:p>
          <a:p>
            <a:pPr lvl="1" algn="just"/>
            <a:r>
              <a:rPr lang="en-US" dirty="0" smtClean="0"/>
              <a:t>there is a PDA P</a:t>
            </a:r>
            <a:r>
              <a:rPr lang="en-US" baseline="-25000" dirty="0" smtClean="0"/>
              <a:t>N</a:t>
            </a:r>
            <a:r>
              <a:rPr lang="en-US" dirty="0" smtClean="0"/>
              <a:t> such that L = N(P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pPr lvl="0" fontAlgn="base">
              <a:buNone/>
            </a:pPr>
            <a:r>
              <a:rPr lang="en-US" dirty="0" smtClean="0"/>
              <a:t>Proof:</a:t>
            </a:r>
          </a:p>
          <a:p>
            <a:pPr lvl="0" fontAlgn="base"/>
            <a:r>
              <a:rPr lang="en-US" dirty="0" smtClean="0"/>
              <a:t>Let</a:t>
            </a:r>
            <a:endParaRPr lang="en-US" sz="2800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= (Q  {p</a:t>
            </a:r>
            <a:r>
              <a:rPr lang="en-US" baseline="-25000" dirty="0" smtClean="0"/>
              <a:t>0</a:t>
            </a:r>
            <a:r>
              <a:rPr lang="en-US" dirty="0" smtClean="0"/>
              <a:t>, p}, Σ, Γ  {X</a:t>
            </a:r>
            <a:r>
              <a:rPr lang="en-US" baseline="-25000" dirty="0" smtClean="0"/>
              <a:t>0</a:t>
            </a:r>
            <a:r>
              <a:rPr lang="en-US" dirty="0" smtClean="0"/>
              <a:t>}, δ</a:t>
            </a:r>
            <a:r>
              <a:rPr lang="en-US" baseline="-25000" dirty="0" smtClean="0"/>
              <a:t>N</a:t>
            </a:r>
            <a:r>
              <a:rPr lang="en-US" dirty="0" smtClean="0"/>
              <a:t>, p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sz="2400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ACCEPTANCE BY FINAL STATE AND EMPTY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ea typeface="Times New Roman"/>
                <a:cs typeface="Times New Roman"/>
              </a:rPr>
              <a:t>Where δ</a:t>
            </a:r>
            <a:r>
              <a:rPr lang="en-US" sz="2600" baseline="-25000" dirty="0" smtClean="0">
                <a:ea typeface="Times New Roman"/>
                <a:cs typeface="Times New Roman"/>
              </a:rPr>
              <a:t>N</a:t>
            </a:r>
            <a:r>
              <a:rPr lang="en-US" sz="2600" dirty="0" smtClean="0">
                <a:ea typeface="Times New Roman"/>
                <a:cs typeface="Times New Roman"/>
              </a:rPr>
              <a:t> is defined by: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200" dirty="0" smtClean="0">
                <a:ea typeface="Times New Roman"/>
                <a:cs typeface="Times New Roman"/>
              </a:rPr>
              <a:t>δ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(p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, ε, X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) = {(q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, Z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X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)}. We start by pushing the start symbol of P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 on to the stack and going to the start state of P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.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200" dirty="0" smtClean="0">
                <a:ea typeface="Times New Roman"/>
                <a:cs typeface="Times New Roman"/>
              </a:rPr>
              <a:t>For all states q in Q, input symbols a in Σ or a = ε, and Y in Γ, δ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(q, a, Y) contains every pair that is in δ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(q, a, Y). That is, P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 simulates P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. 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200" dirty="0" smtClean="0">
                <a:ea typeface="Times New Roman"/>
                <a:cs typeface="Times New Roman"/>
              </a:rPr>
              <a:t>For all accepting states q in F and stack symbols Y in Γ or Y = X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, δ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(q, ε, Y) contains (p, ε). By this rule, whenever P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 accepts, P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 can start emptying its stack without consuming any more input.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200" dirty="0" smtClean="0">
                <a:ea typeface="Times New Roman"/>
                <a:cs typeface="Times New Roman"/>
              </a:rPr>
              <a:t>For all stack symbols Y in Γ or Y = X</a:t>
            </a:r>
            <a:r>
              <a:rPr lang="en-US" sz="2200" baseline="-25000" dirty="0" smtClean="0">
                <a:ea typeface="Times New Roman"/>
                <a:cs typeface="Times New Roman"/>
              </a:rPr>
              <a:t>0</a:t>
            </a:r>
            <a:r>
              <a:rPr lang="en-US" sz="2200" dirty="0" smtClean="0">
                <a:ea typeface="Times New Roman"/>
                <a:cs typeface="Times New Roman"/>
              </a:rPr>
              <a:t>, δ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(p, ε, Y) = {(p, ε)}. Once in state p, which only occurs when P</a:t>
            </a:r>
            <a:r>
              <a:rPr lang="en-US" sz="2200" baseline="-25000" dirty="0" smtClean="0">
                <a:ea typeface="Times New Roman"/>
                <a:cs typeface="Times New Roman"/>
              </a:rPr>
              <a:t>F</a:t>
            </a:r>
            <a:r>
              <a:rPr lang="en-US" sz="2200" dirty="0" smtClean="0">
                <a:ea typeface="Times New Roman"/>
                <a:cs typeface="Times New Roman"/>
              </a:rPr>
              <a:t> has accepted, P</a:t>
            </a:r>
            <a:r>
              <a:rPr lang="en-US" sz="2200" baseline="-25000" dirty="0" smtClean="0">
                <a:ea typeface="Times New Roman"/>
                <a:cs typeface="Times New Roman"/>
              </a:rPr>
              <a:t>N</a:t>
            </a:r>
            <a:r>
              <a:rPr lang="en-US" sz="2200" dirty="0" smtClean="0">
                <a:ea typeface="Times New Roman"/>
                <a:cs typeface="Times New Roman"/>
              </a:rPr>
              <a:t> pops every symbol on its stack, until the stack is empty. No further input is consumed.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dirty="0" smtClean="0"/>
              <a:t>we shall demonstrate that the languages defined by PDA’s are exactly the context-free languages.</a:t>
            </a:r>
          </a:p>
          <a:p>
            <a:pPr lvl="0" algn="just" fontAlgn="base"/>
            <a:r>
              <a:rPr lang="en-US" dirty="0" smtClean="0"/>
              <a:t>The plan of attack is suggested  by fig given below: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600" y="4038600"/>
            <a:ext cx="8077200" cy="1828558"/>
            <a:chOff x="609600" y="4038600"/>
            <a:chExt cx="8077200" cy="1828558"/>
          </a:xfrm>
        </p:grpSpPr>
        <p:pic>
          <p:nvPicPr>
            <p:cNvPr id="6" name="Picture 5" descr="Untitl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0600" y="4038600"/>
              <a:ext cx="7460341" cy="1524000"/>
            </a:xfrm>
            <a:prstGeom prst="rect">
              <a:avLst/>
            </a:prstGeom>
          </p:spPr>
        </p:pic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609600" y="5528604"/>
              <a:ext cx="8077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Fig: Organization of constructions showing equivalence of three ways of defining the CFL’s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FROM GRAMMARS TO PUSHDOWN AUTOMATA</a:t>
            </a:r>
          </a:p>
          <a:p>
            <a:pPr algn="just"/>
            <a:r>
              <a:rPr lang="en-US" dirty="0" smtClean="0"/>
              <a:t>Given CFG G we construct a PDA that simulates the left most derivations of G. </a:t>
            </a:r>
          </a:p>
          <a:p>
            <a:pPr lvl="0" algn="just"/>
            <a:r>
              <a:rPr lang="en-US" dirty="0" smtClean="0"/>
              <a:t>Any left sentential form i.e. not a terminal string can be written as </a:t>
            </a:r>
            <a:r>
              <a:rPr lang="en-US" b="1" dirty="0" smtClean="0"/>
              <a:t>xAα</a:t>
            </a:r>
          </a:p>
          <a:p>
            <a:pPr lvl="1" algn="just"/>
            <a:r>
              <a:rPr lang="en-US" b="1" dirty="0" smtClean="0"/>
              <a:t>A </a:t>
            </a: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b="1" dirty="0" smtClean="0"/>
              <a:t> </a:t>
            </a:r>
            <a:r>
              <a:rPr lang="en-US" dirty="0" smtClean="0"/>
              <a:t>left most variable</a:t>
            </a:r>
            <a:endParaRPr lang="en-US" b="1" dirty="0" smtClean="0"/>
          </a:p>
          <a:p>
            <a:pPr lvl="1" algn="just"/>
            <a:r>
              <a:rPr lang="en-US" b="1" dirty="0" smtClean="0"/>
              <a:t>x </a:t>
            </a: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dirty="0" smtClean="0"/>
              <a:t>whatever terminals appear to its left</a:t>
            </a:r>
          </a:p>
          <a:p>
            <a:pPr lvl="1" algn="just"/>
            <a:r>
              <a:rPr lang="en-US" dirty="0" smtClean="0"/>
              <a:t>α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string of terminals and variables appear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Informal Introduction</a:t>
            </a:r>
            <a:endParaRPr lang="en-US" dirty="0" smtClean="0"/>
          </a:p>
          <a:p>
            <a:pPr lvl="0" algn="just"/>
            <a:r>
              <a:rPr lang="en-US" dirty="0" smtClean="0"/>
              <a:t>presence of a stack </a:t>
            </a:r>
          </a:p>
          <a:p>
            <a:pPr lvl="1" algn="just"/>
            <a:r>
              <a:rPr lang="en-US" dirty="0" smtClean="0"/>
              <a:t>unlike finite automaton it can remember an infinite amount of information.</a:t>
            </a:r>
            <a:endParaRPr lang="en-US" sz="2400" dirty="0" smtClean="0"/>
          </a:p>
          <a:p>
            <a:pPr lvl="0" algn="just"/>
            <a:r>
              <a:rPr lang="en-US" dirty="0" smtClean="0"/>
              <a:t>there are languages that could be recognized by some computer program</a:t>
            </a:r>
          </a:p>
          <a:p>
            <a:pPr lvl="1" algn="just"/>
            <a:r>
              <a:rPr lang="en-US" dirty="0" smtClean="0"/>
              <a:t>Pushdown automata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en-US" dirty="0" smtClean="0"/>
              <a:t>But recognize all and only the context free languages.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PUSHDOWN AUTOMATA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en-US" b="1" dirty="0" smtClean="0"/>
              <a:t>Aα</a:t>
            </a:r>
            <a:r>
              <a:rPr lang="en-US" dirty="0" smtClean="0"/>
              <a:t> the tail of this left sentential form</a:t>
            </a:r>
          </a:p>
          <a:p>
            <a:pPr lvl="1" algn="just"/>
            <a:r>
              <a:rPr lang="en-US" dirty="0" smtClean="0"/>
              <a:t>ε is the tail when left sentential form contains only terminals</a:t>
            </a:r>
          </a:p>
          <a:p>
            <a:pPr lvl="0" algn="just"/>
            <a:r>
              <a:rPr lang="en-US" dirty="0" smtClean="0"/>
              <a:t>The tail of each sentential form </a:t>
            </a:r>
            <a:r>
              <a:rPr lang="en-US" b="1" dirty="0" smtClean="0"/>
              <a:t>xAα</a:t>
            </a:r>
            <a:r>
              <a:rPr lang="en-US" dirty="0" smtClean="0"/>
              <a:t> appears on the stack</a:t>
            </a:r>
          </a:p>
          <a:p>
            <a:pPr lvl="1" algn="just"/>
            <a:r>
              <a:rPr lang="en-US" b="1" dirty="0" smtClean="0"/>
              <a:t>A</a:t>
            </a:r>
            <a:r>
              <a:rPr lang="en-US" dirty="0" smtClean="0"/>
              <a:t> at the top</a:t>
            </a:r>
          </a:p>
          <a:p>
            <a:pPr lvl="1" algn="just"/>
            <a:r>
              <a:rPr lang="en-US" dirty="0" smtClean="0"/>
              <a:t>having consumed </a:t>
            </a:r>
            <a:r>
              <a:rPr lang="en-US" b="1" dirty="0" smtClean="0"/>
              <a:t>x</a:t>
            </a:r>
            <a:r>
              <a:rPr lang="en-US" dirty="0" smtClean="0"/>
              <a:t> from the input</a:t>
            </a:r>
          </a:p>
          <a:p>
            <a:pPr algn="just"/>
            <a:r>
              <a:rPr lang="en-US" dirty="0" smtClean="0"/>
              <a:t>Let us consider ID (q, y, Aα)</a:t>
            </a:r>
          </a:p>
          <a:p>
            <a:pPr lvl="1" algn="just"/>
            <a:r>
              <a:rPr lang="en-US" dirty="0" smtClean="0"/>
              <a:t>guesses the production to use to expand </a:t>
            </a:r>
            <a:r>
              <a:rPr lang="en-US" b="1" dirty="0" smtClean="0"/>
              <a:t>A (</a:t>
            </a:r>
            <a:r>
              <a:rPr lang="en-US" dirty="0" smtClean="0"/>
              <a:t>say </a:t>
            </a:r>
            <a:r>
              <a:rPr lang="en-US" b="1" dirty="0" smtClean="0"/>
              <a:t>A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β)</a:t>
            </a:r>
          </a:p>
          <a:p>
            <a:pPr lvl="1" algn="just"/>
            <a:r>
              <a:rPr lang="en-US" dirty="0" smtClean="0"/>
              <a:t>move of the PDA is to replace </a:t>
            </a:r>
            <a:r>
              <a:rPr lang="en-US" b="1" dirty="0" smtClean="0"/>
              <a:t>A</a:t>
            </a:r>
            <a:r>
              <a:rPr lang="en-US" dirty="0" smtClean="0"/>
              <a:t> on the top of the stack by β</a:t>
            </a:r>
          </a:p>
          <a:p>
            <a:pPr lvl="1" algn="just"/>
            <a:r>
              <a:rPr lang="en-US" dirty="0" smtClean="0"/>
              <a:t>ID (q, y, βα)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(q, y, βα) </a:t>
            </a:r>
          </a:p>
          <a:p>
            <a:pPr lvl="1" algn="just"/>
            <a:r>
              <a:rPr lang="en-US" dirty="0" smtClean="0"/>
              <a:t>may not be a representation of the next left sentential form</a:t>
            </a:r>
          </a:p>
          <a:p>
            <a:pPr lvl="2" algn="just"/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have a prefix of terminals</a:t>
            </a:r>
          </a:p>
          <a:p>
            <a:pPr lvl="2" algn="just"/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may have no variables at all </a:t>
            </a:r>
          </a:p>
          <a:p>
            <a:pPr lvl="2" algn="just"/>
            <a:r>
              <a:rPr lang="en-US" dirty="0" smtClean="0"/>
              <a:t>α may have a prefix of terminals</a:t>
            </a:r>
          </a:p>
          <a:p>
            <a:pPr lvl="1" algn="just"/>
            <a:r>
              <a:rPr lang="en-US" dirty="0" smtClean="0"/>
              <a:t>Whatever terminals appear at the beginning of βα need to be removed to expose the next variable at the top of the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above informal construction can be made as :</a:t>
            </a:r>
          </a:p>
          <a:p>
            <a:pPr lvl="0" algn="just"/>
            <a:r>
              <a:rPr lang="en-US" dirty="0" smtClean="0"/>
              <a:t>Let G = (V, Σ, Q, S) be a CFG</a:t>
            </a:r>
          </a:p>
          <a:p>
            <a:pPr lvl="0" algn="just"/>
            <a:r>
              <a:rPr lang="en-US" dirty="0" smtClean="0"/>
              <a:t>Construct a PDA P that accepts L(G) by empty stack as follows</a:t>
            </a:r>
          </a:p>
          <a:p>
            <a:pPr algn="ctr">
              <a:buNone/>
            </a:pPr>
            <a:r>
              <a:rPr lang="en-US" dirty="0" smtClean="0"/>
              <a:t>P = ({q}, Σ, V  Σ, </a:t>
            </a:r>
            <a:r>
              <a:rPr lang="en-US" dirty="0" smtClean="0">
                <a:solidFill>
                  <a:srgbClr val="002060"/>
                </a:solidFill>
              </a:rPr>
              <a:t>δ</a:t>
            </a:r>
            <a:r>
              <a:rPr lang="en-US" dirty="0" smtClean="0"/>
              <a:t>, q, 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For each variable A.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δ ( q, ε, A) = {(q, β) | A </a:t>
            </a:r>
            <a:r>
              <a:rPr lang="en-US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2060"/>
                </a:solidFill>
              </a:rPr>
              <a:t> β is a production of P}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For each terminal a, δ (q, a, a) = {(q, ε)}.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CFG</a:t>
            </a:r>
          </a:p>
          <a:p>
            <a:pPr algn="ctr">
              <a:buNone/>
            </a:pPr>
            <a:r>
              <a:rPr lang="en-US" dirty="0" smtClean="0"/>
              <a:t>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| b | Ia | Ib | I0 | I1</a:t>
            </a:r>
          </a:p>
          <a:p>
            <a:pPr algn="ctr">
              <a:buNone/>
            </a:pPr>
            <a:r>
              <a:rPr lang="en-US" dirty="0" smtClean="0"/>
              <a:t>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I | E * E | E + E | (E)</a:t>
            </a:r>
          </a:p>
          <a:p>
            <a:pPr lvl="0" algn="just"/>
            <a:r>
              <a:rPr lang="en-US" dirty="0" smtClean="0"/>
              <a:t>PDA</a:t>
            </a:r>
          </a:p>
          <a:p>
            <a:pPr lvl="1"/>
            <a:r>
              <a:rPr lang="en-US" dirty="0" smtClean="0"/>
              <a:t>δ (q, ε, I) = {(q, a), (q, b), (q, Ia), (q, Ib), (q, I0), (q, I1)}</a:t>
            </a:r>
            <a:endParaRPr lang="en-US" sz="2400" dirty="0" smtClean="0"/>
          </a:p>
          <a:p>
            <a:pPr lvl="1"/>
            <a:r>
              <a:rPr lang="en-US" dirty="0" smtClean="0"/>
              <a:t>δ (q, ε, E) = {(q, I), (q, E*E), (q, E+E), (q, (E))}</a:t>
            </a:r>
            <a:endParaRPr lang="en-US" sz="2400" dirty="0" smtClean="0"/>
          </a:p>
          <a:p>
            <a:pPr lvl="1"/>
            <a:r>
              <a:rPr lang="en-US" dirty="0" smtClean="0"/>
              <a:t>δ (q, a, a) = {(q, ε)}	δ (q, b, b) = {(q, ε)}	</a:t>
            </a:r>
          </a:p>
          <a:p>
            <a:pPr lvl="1">
              <a:buNone/>
            </a:pPr>
            <a:r>
              <a:rPr lang="en-US" dirty="0" smtClean="0"/>
              <a:t>	δ (q, a, a) = {(q, ε)}	δ (q, 0, 0) = {(q, ε)}	</a:t>
            </a:r>
          </a:p>
          <a:p>
            <a:pPr lvl="1">
              <a:buNone/>
            </a:pPr>
            <a:r>
              <a:rPr lang="en-US" dirty="0" smtClean="0"/>
              <a:t>	δ (q, 1, 1) = {(q, ε)}	δ (q, (, () = {(q, ε)}	</a:t>
            </a:r>
          </a:p>
          <a:p>
            <a:pPr lvl="1">
              <a:buNone/>
            </a:pPr>
            <a:r>
              <a:rPr lang="en-US" dirty="0" smtClean="0"/>
              <a:t>	δ (q, ), )) = {(q, ε)}		δ (q, *, *) = {(q, ε)}	</a:t>
            </a:r>
          </a:p>
          <a:p>
            <a:pPr lvl="1">
              <a:buNone/>
            </a:pPr>
            <a:r>
              <a:rPr lang="en-US" dirty="0" smtClean="0"/>
              <a:t>	δ (q, +, +) = {(q, ε)}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FROM PDA’S TO GRAMMARS:</a:t>
            </a:r>
            <a:endParaRPr lang="en-US" dirty="0" smtClean="0"/>
          </a:p>
          <a:p>
            <a:pPr lvl="0" algn="just"/>
            <a:r>
              <a:rPr lang="en-US" dirty="0" smtClean="0"/>
              <a:t>The idea behind the proof</a:t>
            </a:r>
          </a:p>
          <a:p>
            <a:pPr lvl="1" algn="just"/>
            <a:r>
              <a:rPr lang="en-US" dirty="0" smtClean="0"/>
              <a:t>PDA’s processing of a given input is the net popping of one symbol off the stack, while consuming some input.</a:t>
            </a:r>
          </a:p>
          <a:p>
            <a:pPr lvl="1" algn="just"/>
            <a:r>
              <a:rPr lang="en-US" dirty="0" smtClean="0"/>
              <a:t>A PDA may change state as it pops stack symbols</a:t>
            </a:r>
          </a:p>
          <a:p>
            <a:pPr lvl="1" algn="just"/>
            <a:r>
              <a:rPr lang="en-US" dirty="0" smtClean="0"/>
              <a:t>Figure 6.6 suggests how we pop a sequence of symbols Y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2</a:t>
            </a:r>
            <a:r>
              <a:rPr lang="en-US" dirty="0" smtClean="0"/>
              <a:t> . . . Y</a:t>
            </a:r>
            <a:r>
              <a:rPr lang="en-US" baseline="-25000" dirty="0" smtClean="0"/>
              <a:t>k</a:t>
            </a:r>
            <a:r>
              <a:rPr lang="en-US" dirty="0" smtClean="0"/>
              <a:t> off the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pic>
        <p:nvPicPr>
          <p:cNvPr id="32" name="Content Placeholder 31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8178297" cy="304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Some input x</a:t>
            </a:r>
            <a:r>
              <a:rPr lang="en-US" baseline="-25000" dirty="0" smtClean="0"/>
              <a:t>1</a:t>
            </a:r>
            <a:r>
              <a:rPr lang="en-US" dirty="0" smtClean="0"/>
              <a:t> read while Y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7030A0"/>
                </a:solidFill>
              </a:rPr>
              <a:t>popped</a:t>
            </a:r>
          </a:p>
          <a:p>
            <a:pPr lvl="1" algn="just"/>
            <a:r>
              <a:rPr lang="en-US" dirty="0" smtClean="0">
                <a:solidFill>
                  <a:srgbClr val="7030A0"/>
                </a:solidFill>
              </a:rPr>
              <a:t>“pop” </a:t>
            </a:r>
            <a:r>
              <a:rPr lang="en-US" dirty="0" smtClean="0"/>
              <a:t>is the net effect of (possibly) many moves</a:t>
            </a:r>
          </a:p>
          <a:p>
            <a:pPr lvl="2" algn="just"/>
            <a:r>
              <a:rPr lang="en-US" dirty="0" smtClean="0"/>
              <a:t>For example, the first move may change Y</a:t>
            </a:r>
            <a:r>
              <a:rPr lang="en-US" baseline="-25000" dirty="0" smtClean="0"/>
              <a:t>1</a:t>
            </a:r>
            <a:r>
              <a:rPr lang="en-US" dirty="0" smtClean="0"/>
              <a:t> to some other symbol Z. </a:t>
            </a:r>
          </a:p>
          <a:p>
            <a:pPr lvl="2" algn="just"/>
            <a:r>
              <a:rPr lang="en-US" dirty="0" smtClean="0"/>
              <a:t> The next move may replace Z by UV</a:t>
            </a:r>
          </a:p>
          <a:p>
            <a:pPr lvl="3" algn="just"/>
            <a:r>
              <a:rPr lang="en-US" dirty="0" smtClean="0"/>
              <a:t>later moves have the effect of popping U, and then other moves pop V</a:t>
            </a:r>
          </a:p>
          <a:p>
            <a:pPr lvl="4" algn="just"/>
            <a:r>
              <a:rPr lang="en-US" dirty="0" smtClean="0"/>
              <a:t>The net effect is that Y</a:t>
            </a:r>
            <a:r>
              <a:rPr lang="en-US" baseline="-25000" dirty="0" smtClean="0"/>
              <a:t>1</a:t>
            </a:r>
            <a:r>
              <a:rPr lang="en-US" dirty="0" smtClean="0"/>
              <a:t> has been replaced by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EQUIVALENCE OF PDA’S AND CFG’S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Our construction of an equivalent grammar uses variables each of which represents an event consisting of:</a:t>
            </a:r>
          </a:p>
          <a:p>
            <a:pPr lvl="1"/>
            <a:r>
              <a:rPr lang="en-US" dirty="0" smtClean="0"/>
              <a:t>The net popping of some symbol X from the stack, and </a:t>
            </a:r>
          </a:p>
          <a:p>
            <a:pPr lvl="1"/>
            <a:r>
              <a:rPr lang="en-US" dirty="0" smtClean="0"/>
              <a:t>A change in state from some p at the beginning to q when X has finally been replaced by ε on the stack.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DCFL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smtClean="0"/>
              <a:t>DCFL </a:t>
            </a:r>
          </a:p>
          <a:p>
            <a:pPr lvl="1" algn="just"/>
            <a:r>
              <a:rPr lang="en-US" dirty="0" smtClean="0"/>
              <a:t>a proper subset of context-free languages.</a:t>
            </a:r>
          </a:p>
          <a:p>
            <a:pPr lvl="2" algn="just"/>
            <a:r>
              <a:rPr lang="en-US" dirty="0" smtClean="0"/>
              <a:t>are the context-free languages that can be accepted by a deterministic pushdown automaton</a:t>
            </a:r>
          </a:p>
          <a:p>
            <a:pPr lvl="1" algn="just"/>
            <a:r>
              <a:rPr lang="en-US" dirty="0" smtClean="0"/>
              <a:t>Unambiguous grammars do not always generate a DCFL</a:t>
            </a:r>
          </a:p>
          <a:p>
            <a:pPr algn="just">
              <a:buNone/>
            </a:pPr>
            <a:r>
              <a:rPr lang="en-US" dirty="0" smtClean="0"/>
              <a:t>Example:</a:t>
            </a:r>
          </a:p>
          <a:p>
            <a:pPr lvl="1" algn="just"/>
            <a:r>
              <a:rPr lang="en-US" dirty="0" smtClean="0"/>
              <a:t>language of even-length palindromes on the alphabet of 0 and 1 has the unambiguous context-free grammar S → 0S0 | 1S1 | ε.</a:t>
            </a:r>
          </a:p>
          <a:p>
            <a:pPr lvl="0" fontAlgn="base"/>
            <a:r>
              <a:rPr lang="en-US" dirty="0" smtClean="0"/>
              <a:t>PDA  A=(Q,Σ, Γ, δ, q</a:t>
            </a:r>
            <a:r>
              <a:rPr lang="en-US" baseline="-25000" dirty="0" smtClean="0"/>
              <a:t>0</a:t>
            </a:r>
            <a:r>
              <a:rPr lang="en-US" dirty="0" smtClean="0"/>
              <a:t>,Z</a:t>
            </a:r>
            <a:r>
              <a:rPr lang="en-US" baseline="-25000" dirty="0" smtClean="0"/>
              <a:t>0</a:t>
            </a:r>
            <a:r>
              <a:rPr lang="en-US" dirty="0" smtClean="0"/>
              <a:t>, F) is deterministic if:</a:t>
            </a:r>
            <a:endParaRPr lang="en-US" sz="2800" dirty="0" smtClean="0"/>
          </a:p>
          <a:p>
            <a:pPr lvl="1"/>
            <a:r>
              <a:rPr lang="en-US" dirty="0" smtClean="0"/>
              <a:t>Whenever (q, a, X) is nonempty for some a Є Σ, then (q, ε, X) is empty, and</a:t>
            </a:r>
            <a:endParaRPr lang="en-US" sz="2400" dirty="0" smtClean="0"/>
          </a:p>
          <a:p>
            <a:pPr lvl="1"/>
            <a:r>
              <a:rPr lang="en-US" dirty="0" smtClean="0"/>
              <a:t>For each q ∈ Q, a ∈ Σ ∪ {ε} and X ∈ Γ, δ(q, a, X) contains at most one element.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Intuitively, a PDA is deterministic </a:t>
            </a:r>
            <a:endParaRPr lang="en-US" dirty="0" smtClean="0"/>
          </a:p>
          <a:p>
            <a:pPr lvl="1" algn="just"/>
            <a:r>
              <a:rPr lang="en-US" dirty="0" smtClean="0"/>
              <a:t>never a </a:t>
            </a:r>
            <a:r>
              <a:rPr lang="en-US" dirty="0" smtClean="0">
                <a:solidFill>
                  <a:srgbClr val="7030A0"/>
                </a:solidFill>
              </a:rPr>
              <a:t>choice</a:t>
            </a:r>
            <a:r>
              <a:rPr lang="en-US" dirty="0" smtClean="0"/>
              <a:t> of move in any </a:t>
            </a:r>
            <a:r>
              <a:rPr lang="en-US" dirty="0" smtClean="0"/>
              <a:t>situation</a:t>
            </a:r>
          </a:p>
          <a:p>
            <a:pPr lvl="2" algn="just"/>
            <a:r>
              <a:rPr lang="en-US" dirty="0" smtClean="0"/>
              <a:t>δ(q, a, X) contains more than one </a:t>
            </a:r>
            <a:r>
              <a:rPr lang="en-US" dirty="0" smtClean="0"/>
              <a:t>pair</a:t>
            </a:r>
          </a:p>
          <a:p>
            <a:pPr lvl="3" algn="just"/>
            <a:r>
              <a:rPr lang="en-US" dirty="0" smtClean="0"/>
              <a:t>PDA is </a:t>
            </a:r>
            <a:r>
              <a:rPr lang="en-US" dirty="0" smtClean="0"/>
              <a:t>nondeterministic</a:t>
            </a:r>
          </a:p>
          <a:p>
            <a:pPr lvl="2" algn="just"/>
            <a:r>
              <a:rPr lang="en-US" dirty="0" smtClean="0"/>
              <a:t>δ(q, a, X) is always a </a:t>
            </a:r>
            <a:r>
              <a:rPr lang="en-US" dirty="0" smtClean="0"/>
              <a:t>singleton</a:t>
            </a:r>
          </a:p>
          <a:p>
            <a:pPr lvl="3" algn="just"/>
            <a:r>
              <a:rPr lang="en-US" dirty="0" smtClean="0"/>
              <a:t>have a choice between using a real input symbol, or making a move on ε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PDA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0" y="2438400"/>
            <a:ext cx="4876800" cy="2895600"/>
            <a:chOff x="3383" y="1386"/>
            <a:chExt cx="5172" cy="2119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383" y="1386"/>
              <a:ext cx="5172" cy="1059"/>
              <a:chOff x="3383" y="1386"/>
              <a:chExt cx="5172" cy="1059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162" y="1386"/>
                <a:ext cx="1101" cy="10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Finite state control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383" y="1522"/>
                <a:ext cx="1182" cy="3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Input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7006" y="1522"/>
                <a:ext cx="1549" cy="3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Accept/reject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>
                <a:off x="4429" y="1752"/>
                <a:ext cx="73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6263" y="1752"/>
                <a:ext cx="73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5354" y="2498"/>
              <a:ext cx="627" cy="1007"/>
              <a:chOff x="5354" y="2498"/>
              <a:chExt cx="627" cy="1007"/>
            </a:xfrm>
          </p:grpSpPr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>
                <a:off x="5366" y="2663"/>
                <a:ext cx="0" cy="8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5" name="AutoShape 11"/>
              <p:cNvCxnSpPr>
                <a:cxnSpLocks noChangeShapeType="1"/>
              </p:cNvCxnSpPr>
              <p:nvPr/>
            </p:nvCxnSpPr>
            <p:spPr bwMode="auto">
              <a:xfrm>
                <a:off x="5977" y="2654"/>
                <a:ext cx="0" cy="8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>
                <a:off x="5366" y="3505"/>
                <a:ext cx="61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5354" y="3367"/>
                <a:ext cx="61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8" name="AutoShape 14"/>
              <p:cNvCxnSpPr>
                <a:cxnSpLocks noChangeShapeType="1"/>
              </p:cNvCxnSpPr>
              <p:nvPr/>
            </p:nvCxnSpPr>
            <p:spPr bwMode="auto">
              <a:xfrm>
                <a:off x="5370" y="3201"/>
                <a:ext cx="61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5358" y="3021"/>
                <a:ext cx="61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0" name="AutoShape 16"/>
              <p:cNvCxnSpPr>
                <a:cxnSpLocks noChangeShapeType="1"/>
              </p:cNvCxnSpPr>
              <p:nvPr/>
            </p:nvCxnSpPr>
            <p:spPr bwMode="auto">
              <a:xfrm>
                <a:off x="5624" y="2498"/>
                <a:ext cx="14" cy="4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</p:grp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6358" y="2916"/>
              <a:ext cx="828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Stack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Thus we define a PDA P = (Q, Σ, Γ, δ,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F)</a:t>
            </a:r>
          </a:p>
          <a:p>
            <a:pPr lvl="1" algn="just"/>
            <a:r>
              <a:rPr lang="en-US" dirty="0" smtClean="0"/>
              <a:t>If and only if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conditions</a:t>
            </a:r>
            <a:r>
              <a:rPr lang="en-US" dirty="0" smtClean="0"/>
              <a:t>)</a:t>
            </a:r>
            <a:endParaRPr lang="en-US" dirty="0" smtClean="0"/>
          </a:p>
          <a:p>
            <a:pPr lvl="2"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δ(q, a, X) has at most one member for any q in Q, a in Σ or a = ε, and X in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Γ</a:t>
            </a:r>
          </a:p>
          <a:p>
            <a:pPr lvl="2"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δ(q, a, X) is non empty, for some a in Σ, then δ(q, ε, X) must be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empty</a:t>
            </a:r>
          </a:p>
          <a:p>
            <a:pPr algn="just"/>
            <a:r>
              <a:rPr lang="en-US" dirty="0" smtClean="0"/>
              <a:t>The DPDA for language L is shown as a transition </a:t>
            </a:r>
            <a:r>
              <a:rPr lang="en-US" dirty="0" smtClean="0"/>
              <a:t>diagram as follows:</a:t>
            </a:r>
            <a:endParaRPr lang="en-US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PDA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pic>
        <p:nvPicPr>
          <p:cNvPr id="6" name="Picture 5" descr="dp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9893" y="2057401"/>
            <a:ext cx="6834907" cy="30479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PUSHDOWN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FORMAL DEFINITION</a:t>
            </a:r>
          </a:p>
          <a:p>
            <a:pPr algn="just"/>
            <a:r>
              <a:rPr lang="en-US" dirty="0" smtClean="0"/>
              <a:t>PDA involves in seven components</a:t>
            </a:r>
          </a:p>
          <a:p>
            <a:pPr lvl="1" algn="just"/>
            <a:r>
              <a:rPr lang="en-US" dirty="0" smtClean="0"/>
              <a:t>P = (Q, Σ, Γ, δ,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F)</a:t>
            </a:r>
          </a:p>
          <a:p>
            <a:pPr lvl="2" algn="just"/>
            <a:r>
              <a:rPr lang="en-US" dirty="0" smtClean="0"/>
              <a:t>Q: a finite set of </a:t>
            </a:r>
            <a:r>
              <a:rPr lang="en-US" i="1" dirty="0" smtClean="0"/>
              <a:t>states</a:t>
            </a:r>
          </a:p>
          <a:p>
            <a:pPr lvl="2" algn="just"/>
            <a:r>
              <a:rPr lang="en-US" dirty="0" smtClean="0"/>
              <a:t>Σ: a finite set of </a:t>
            </a:r>
            <a:r>
              <a:rPr lang="en-US" i="1" dirty="0" smtClean="0"/>
              <a:t>input symbols</a:t>
            </a:r>
          </a:p>
          <a:p>
            <a:pPr lvl="2" algn="just"/>
            <a:r>
              <a:rPr lang="en-US" dirty="0" smtClean="0"/>
              <a:t>Γ: a </a:t>
            </a:r>
            <a:r>
              <a:rPr lang="en-US" i="1" dirty="0" smtClean="0"/>
              <a:t>finite stack alphabet</a:t>
            </a:r>
          </a:p>
          <a:p>
            <a:pPr lvl="2" algn="just"/>
            <a:r>
              <a:rPr lang="en-US" dirty="0" smtClean="0"/>
              <a:t>δ: the </a:t>
            </a:r>
            <a:r>
              <a:rPr lang="en-US" i="1" dirty="0" smtClean="0"/>
              <a:t>transition function </a:t>
            </a:r>
            <a:r>
              <a:rPr lang="en-US" i="1" dirty="0" smtClean="0">
                <a:sym typeface="Wingdings" pitchFamily="2" charset="2"/>
              </a:rPr>
              <a:t> a triple i.e. </a:t>
            </a:r>
            <a:r>
              <a:rPr lang="en-US" dirty="0" smtClean="0"/>
              <a:t>δ(q, a, X)</a:t>
            </a:r>
          </a:p>
          <a:p>
            <a:pPr lvl="3" algn="just"/>
            <a:r>
              <a:rPr lang="en-US" dirty="0" smtClean="0"/>
              <a:t>q </a:t>
            </a:r>
            <a:r>
              <a:rPr lang="az-Cyrl-AZ" dirty="0" smtClean="0"/>
              <a:t>Є</a:t>
            </a:r>
            <a:r>
              <a:rPr lang="en-US" dirty="0" smtClean="0"/>
              <a:t> Q, a is i/p symbol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dirty="0" smtClean="0"/>
              <a:t> or not i/p symbol, a = </a:t>
            </a:r>
            <a:r>
              <a:rPr lang="el-GR" dirty="0" smtClean="0"/>
              <a:t>ε</a:t>
            </a:r>
            <a:endParaRPr lang="en-US" dirty="0" smtClean="0"/>
          </a:p>
          <a:p>
            <a:pPr lvl="3" algn="just"/>
            <a:r>
              <a:rPr lang="en-US" dirty="0" smtClean="0"/>
              <a:t>X is a stack symbol, which is a member of Γ.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: the </a:t>
            </a:r>
            <a:r>
              <a:rPr lang="en-US" i="1" dirty="0" smtClean="0"/>
              <a:t>start state</a:t>
            </a:r>
            <a:r>
              <a:rPr lang="en-US" dirty="0" smtClean="0"/>
              <a:t> </a:t>
            </a:r>
          </a:p>
          <a:p>
            <a:pPr lvl="2" algn="just"/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: the </a:t>
            </a:r>
            <a:r>
              <a:rPr lang="en-US" i="1" dirty="0" smtClean="0"/>
              <a:t>start symbol</a:t>
            </a:r>
          </a:p>
          <a:p>
            <a:pPr lvl="2" algn="just"/>
            <a:r>
              <a:rPr lang="en-US" dirty="0" smtClean="0"/>
              <a:t>F: set of </a:t>
            </a:r>
            <a:r>
              <a:rPr lang="en-US" i="1" dirty="0" smtClean="0"/>
              <a:t>accepting states</a:t>
            </a:r>
            <a:r>
              <a:rPr lang="en-US" dirty="0" smtClean="0"/>
              <a:t>, or </a:t>
            </a:r>
            <a:r>
              <a:rPr lang="en-US" i="1" dirty="0" smtClean="0"/>
              <a:t>final states</a:t>
            </a:r>
            <a:endParaRPr lang="en-US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PUSHDOWN AUTOMATA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Let L</a:t>
            </a:r>
            <a:r>
              <a:rPr lang="en-US" baseline="-25000" dirty="0" smtClean="0"/>
              <a:t>wwr</a:t>
            </a:r>
            <a:r>
              <a:rPr lang="en-US" dirty="0" smtClean="0"/>
              <a:t> = { ww</a:t>
            </a:r>
            <a:r>
              <a:rPr lang="en-US" baseline="30000" dirty="0" smtClean="0"/>
              <a:t>R</a:t>
            </a:r>
            <a:r>
              <a:rPr lang="en-US" dirty="0" smtClean="0"/>
              <a:t> | w is in (0 + 1)* }</a:t>
            </a:r>
          </a:p>
          <a:p>
            <a:pPr lvl="1" algn="just"/>
            <a:r>
              <a:rPr lang="en-US" dirty="0" smtClean="0"/>
              <a:t>Referred as “w-w-reversed”</a:t>
            </a:r>
          </a:p>
          <a:p>
            <a:pPr lvl="0" algn="just"/>
            <a:r>
              <a:rPr lang="en-US" dirty="0" smtClean="0"/>
              <a:t>Stack symbol</a:t>
            </a:r>
          </a:p>
          <a:p>
            <a:pPr lvl="1" algn="just"/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bottom of stack</a:t>
            </a:r>
          </a:p>
          <a:p>
            <a:pPr algn="just"/>
            <a:r>
              <a:rPr lang="en-US" dirty="0" smtClean="0"/>
              <a:t>PDA </a:t>
            </a:r>
          </a:p>
          <a:p>
            <a:pPr lvl="1" algn="just"/>
            <a:r>
              <a:rPr lang="en-US" dirty="0" smtClean="0"/>
              <a:t>P = ({q</a:t>
            </a:r>
            <a:r>
              <a:rPr lang="en-US" baseline="-25000" dirty="0" smtClean="0"/>
              <a:t>0</a:t>
            </a:r>
            <a:r>
              <a:rPr lang="en-US" dirty="0" smtClean="0"/>
              <a:t>, 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}, {0, 1}, {0, 1, z</a:t>
            </a:r>
            <a:r>
              <a:rPr lang="en-US" baseline="-25000" dirty="0" smtClean="0"/>
              <a:t>0</a:t>
            </a:r>
            <a:r>
              <a:rPr lang="en-US" dirty="0" smtClean="0"/>
              <a:t>}, δ, q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0</a:t>
            </a:r>
            <a:r>
              <a:rPr lang="en-US" dirty="0" smtClean="0"/>
              <a:t>, {q</a:t>
            </a:r>
            <a:r>
              <a:rPr lang="en-US" baseline="-25000" dirty="0" smtClean="0"/>
              <a:t>2</a:t>
            </a:r>
            <a:r>
              <a:rPr lang="en-US" dirty="0" smtClean="0"/>
              <a:t>})</a:t>
            </a:r>
          </a:p>
          <a:p>
            <a:pPr lvl="0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δ is defined by the following rules:</a:t>
            </a:r>
          </a:p>
          <a:p>
            <a:pPr lvl="1" algn="just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)} and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)}.</a:t>
            </a:r>
          </a:p>
          <a:p>
            <a:pPr lvl="2" algn="just"/>
            <a:r>
              <a:rPr lang="en-US" dirty="0" smtClean="0"/>
              <a:t>when we are in state q</a:t>
            </a:r>
            <a:r>
              <a:rPr lang="en-US" baseline="-25000" dirty="0" smtClean="0"/>
              <a:t>0</a:t>
            </a:r>
          </a:p>
          <a:p>
            <a:pPr lvl="1" algn="just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0, 0)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00)},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0, 1)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01)},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1, 0)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10)}, and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1, 1)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11)}.</a:t>
            </a:r>
          </a:p>
          <a:p>
            <a:pPr lvl="2" algn="just"/>
            <a:r>
              <a:rPr lang="en-US" dirty="0" smtClean="0"/>
              <a:t>to stay in state q</a:t>
            </a:r>
            <a:r>
              <a:rPr lang="en-US" baseline="-25000" dirty="0" smtClean="0"/>
              <a:t>0,</a:t>
            </a:r>
            <a:r>
              <a:rPr lang="en-US" dirty="0" smtClean="0"/>
              <a:t> read inputs, pushing each on top of stack, &amp; leaving previous stack symbol alone.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)},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ε, 0)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0)},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ε, 1)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1)}.</a:t>
            </a:r>
          </a:p>
          <a:p>
            <a:pPr lvl="2" algn="just"/>
            <a:r>
              <a:rPr lang="en-US" dirty="0" smtClean="0"/>
              <a:t>to go from state q</a:t>
            </a:r>
            <a:r>
              <a:rPr lang="en-US" baseline="-25000" dirty="0" smtClean="0"/>
              <a:t>0</a:t>
            </a:r>
            <a:r>
              <a:rPr lang="en-US" dirty="0" smtClean="0"/>
              <a:t> to state q</a:t>
            </a:r>
            <a:r>
              <a:rPr lang="en-US" baseline="-25000" dirty="0" smtClean="0"/>
              <a:t>1</a:t>
            </a:r>
            <a:r>
              <a:rPr lang="en-US" dirty="0" smtClean="0"/>
              <a:t> spontaneously (on ε input)</a:t>
            </a:r>
          </a:p>
          <a:p>
            <a:pPr lvl="1" algn="just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0, 0)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ε)}, and 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1, 1)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ε)}</a:t>
            </a:r>
          </a:p>
          <a:p>
            <a:pPr lvl="2" algn="just"/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match input symbols against the top symbols on the stack, and pop when symbols match</a:t>
            </a:r>
          </a:p>
          <a:p>
            <a:pPr lvl="1" algn="just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δ(q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ε,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= {(q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z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)}</a:t>
            </a:r>
          </a:p>
          <a:p>
            <a:pPr lvl="2" algn="just"/>
            <a:r>
              <a:rPr lang="en-US" dirty="0" smtClean="0"/>
              <a:t>if we expose the bottom-of-stack marker z</a:t>
            </a:r>
            <a:r>
              <a:rPr lang="en-US" baseline="-25000" dirty="0" smtClean="0"/>
              <a:t>0</a:t>
            </a:r>
            <a:r>
              <a:rPr lang="en-US" dirty="0" smtClean="0"/>
              <a:t> and we are in state q</a:t>
            </a:r>
            <a:r>
              <a:rPr lang="en-US" baseline="-25000" dirty="0" smtClean="0"/>
              <a:t>1</a:t>
            </a:r>
            <a:r>
              <a:rPr lang="en-US" dirty="0" smtClean="0"/>
              <a:t> then we found input of the form ww</a:t>
            </a:r>
            <a:r>
              <a:rPr lang="en-US" baseline="30000" dirty="0" smtClean="0"/>
              <a:t>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3400</Words>
  <Application>Microsoft Office PowerPoint</Application>
  <PresentationFormat>On-screen Show (4:3)</PresentationFormat>
  <Paragraphs>392</Paragraphs>
  <Slides>42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UNIT-VI</vt:lpstr>
      <vt:lpstr>PUSHDOWN AUTOMATA</vt:lpstr>
      <vt:lpstr>PUSHDOWN AUTOMATA</vt:lpstr>
      <vt:lpstr>MODEL OF PDA</vt:lpstr>
      <vt:lpstr>PUSHDOWN AUTOMATA</vt:lpstr>
      <vt:lpstr>PUSHDOWN AUTOMATA</vt:lpstr>
      <vt:lpstr>Example</vt:lpstr>
      <vt:lpstr>Example</vt:lpstr>
      <vt:lpstr>Example</vt:lpstr>
      <vt:lpstr>GRAPHICAL NOTATION FOR PDA</vt:lpstr>
      <vt:lpstr>Slide 11</vt:lpstr>
      <vt:lpstr>PDA</vt:lpstr>
      <vt:lpstr>Example</vt:lpstr>
      <vt:lpstr>Slide 14</vt:lpstr>
      <vt:lpstr>Slide 15</vt:lpstr>
      <vt:lpstr>Language of PDA</vt:lpstr>
      <vt:lpstr>ACCEPTING BY FINAL STATE</vt:lpstr>
      <vt:lpstr>ACCEPTING BY FINAL STATE</vt:lpstr>
      <vt:lpstr>ACCEPTING BY FINAL STATE</vt:lpstr>
      <vt:lpstr>ACCEPTANCE BY EMPTY STACK</vt:lpstr>
      <vt:lpstr>EQUIVALENCE OF ACCEPTANCE BY FINAL STATE AND EMPTY STACK</vt:lpstr>
      <vt:lpstr>EQUIVALENCE OF ACCEPTANCE BY FINAL STATE AND EMPTY STACK</vt:lpstr>
      <vt:lpstr>EQUIVALENCE OF ACCEPTANCE BY FINAL STATE AND EMPTY STACK</vt:lpstr>
      <vt:lpstr>EQUIVALENCE OF ACCEPTANCE BY FINAL STATE AND EMPTY STACK</vt:lpstr>
      <vt:lpstr>EQUIVALENCE OF ACCEPTANCE BY FINAL STATE AND EMPTY STACK</vt:lpstr>
      <vt:lpstr>EQUIVALENCE OF ACCEPTANCE BY FINAL STATE AND EMPTY STACK</vt:lpstr>
      <vt:lpstr>EQUIVALENCE OF ACCEPTANCE BY FINAL STATE AND EMPTY STACK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EQUIVALENCE OF PDA’S AND CFG’S</vt:lpstr>
      <vt:lpstr>INTRODUCTION TO DCFL</vt:lpstr>
      <vt:lpstr>DETERMINISTIC PDA</vt:lpstr>
      <vt:lpstr>DETERMINISTIC PDA</vt:lpstr>
      <vt:lpstr>DETERMINISTIC PDA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UNIT-VI</dc:title>
  <dc:creator>vinayaka</dc:creator>
  <cp:lastModifiedBy>jpksystem</cp:lastModifiedBy>
  <cp:revision>415</cp:revision>
  <dcterms:created xsi:type="dcterms:W3CDTF">2012-12-30T16:01:45Z</dcterms:created>
  <dcterms:modified xsi:type="dcterms:W3CDTF">2013-03-10T16:46:46Z</dcterms:modified>
</cp:coreProperties>
</file>