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21" r:id="rId3"/>
    <p:sldId id="377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413" r:id="rId20"/>
    <p:sldId id="414" r:id="rId21"/>
    <p:sldId id="415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92BA-A90D-40D3-9493-3D63DEBD76A4}" type="datetimeFigureOut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BCAC-C72C-4114-82F1-0455F06BA3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056E-114D-40CD-A4B2-A6FE03852F88}" type="datetimeFigureOut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DDBE-AF6D-4E08-A7E7-5FCDA3D02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3372-C25E-46F1-8E9E-75C668DCB324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01C2-91BF-45CC-BB4A-EB17B5C9A3CD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7FD0-02A5-4A3E-96E6-5ED8F4A7A4EE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83C9-7851-455C-8C9E-BBCAE9027C44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277-D0F4-4D58-BB82-81DB4B8B2F42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B30F-BCDD-477E-95D8-64EF7394163E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F07-332D-4C73-9552-4C167AFECD2C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28C0-644A-46D0-8861-D9F8D061D0E3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B93C-D671-410A-A43F-471A60F1623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6E10-9C23-4CF7-AF05-6544328BE4C6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AAB-2AE0-4202-841C-E2BECB9D36DA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UNIT-VIII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79B3-5464-4D84-B848-26C9B04869C4}" type="datetime1">
              <a:rPr lang="en-US" smtClean="0"/>
              <a:pPr/>
              <a:t>30/3/2013</a:t>
            </a:fld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language accepted by the LBA is defined as the set </a:t>
            </a:r>
          </a:p>
          <a:p>
            <a:pPr lvl="2" algn="just">
              <a:buNone/>
            </a:pPr>
            <a:r>
              <a:rPr lang="en-US" b="1" dirty="0" smtClean="0"/>
              <a:t>{w Є (Σ – {₵, $})* | (q</a:t>
            </a:r>
            <a:r>
              <a:rPr lang="en-US" b="1" baseline="-25000" dirty="0" smtClean="0"/>
              <a:t>0</a:t>
            </a:r>
            <a:r>
              <a:rPr lang="en-US" b="1" dirty="0" smtClean="0"/>
              <a:t>, ₵w$, 1)  (q, α, i) for some q Є F and for some integer i between 1 &amp; n}</a:t>
            </a: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A grammar is said to be LR grammar, </a:t>
            </a:r>
          </a:p>
          <a:p>
            <a:pPr lvl="1" algn="just"/>
            <a:r>
              <a:rPr lang="en-US" dirty="0" smtClean="0"/>
              <a:t>it is sufficient that a left-to-right </a:t>
            </a:r>
            <a:r>
              <a:rPr lang="en-US" i="1" dirty="0" smtClean="0"/>
              <a:t>shift-reduce parser</a:t>
            </a:r>
            <a:r>
              <a:rPr lang="en-US" dirty="0" smtClean="0"/>
              <a:t> be able to recognize the handles of right-sentential forms when they appear on top of stack.</a:t>
            </a:r>
          </a:p>
          <a:p>
            <a:pPr lvl="1" algn="just"/>
            <a:r>
              <a:rPr lang="en-US" dirty="0" smtClean="0"/>
              <a:t>L stands for Left-to-right </a:t>
            </a:r>
          </a:p>
          <a:p>
            <a:pPr lvl="1" algn="just"/>
            <a:r>
              <a:rPr lang="en-US" dirty="0" smtClean="0"/>
              <a:t>R stands for Right most derivation</a:t>
            </a:r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(0) Grammar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LR(0)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To understand </a:t>
            </a:r>
            <a:r>
              <a:rPr lang="en-US" i="1" dirty="0" smtClean="0"/>
              <a:t>shift reduce parsing</a:t>
            </a:r>
          </a:p>
          <a:p>
            <a:pPr lvl="1" algn="just"/>
            <a:r>
              <a:rPr lang="en-US" dirty="0" smtClean="0"/>
              <a:t>let us consider the construction of the string </a:t>
            </a:r>
            <a:r>
              <a:rPr lang="en-US" i="1" dirty="0" smtClean="0"/>
              <a:t>id* id</a:t>
            </a:r>
            <a:r>
              <a:rPr lang="en-US" dirty="0" smtClean="0"/>
              <a:t> for grammar “E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E+T | T, T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T*F | F, F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(E) | id”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54" name="Picture 53" descr="pic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124200"/>
            <a:ext cx="6923226" cy="3124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DECIDABILITY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We begin with certain computational problems concerning finite automata</a:t>
            </a:r>
          </a:p>
          <a:p>
            <a:pPr lvl="1" algn="just"/>
            <a:r>
              <a:rPr lang="en-US" dirty="0" smtClean="0"/>
              <a:t>we give algorithms for testing whether</a:t>
            </a:r>
          </a:p>
          <a:p>
            <a:pPr lvl="2" algn="just"/>
            <a:r>
              <a:rPr lang="en-US" dirty="0" smtClean="0"/>
              <a:t>a finite automaton accepts a string</a:t>
            </a:r>
          </a:p>
          <a:p>
            <a:pPr lvl="2" algn="just"/>
            <a:r>
              <a:rPr lang="en-US" dirty="0" smtClean="0"/>
              <a:t>language of a finite automaton is empty</a:t>
            </a:r>
          </a:p>
          <a:p>
            <a:pPr lvl="2" algn="just"/>
            <a:r>
              <a:rPr lang="en-US" dirty="0" smtClean="0"/>
              <a:t>whether two finite automata are equivalent</a:t>
            </a:r>
          </a:p>
          <a:p>
            <a:pPr lvl="3" algn="just"/>
            <a:r>
              <a:rPr lang="en-US" dirty="0" smtClean="0"/>
              <a:t>For example the acceptance problem for DFA’s of testing whether a particular DFA accepts a given string can be expressed as a language, A</a:t>
            </a:r>
            <a:r>
              <a:rPr lang="en-US" baseline="-25000" dirty="0" smtClean="0"/>
              <a:t>DFA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Let A</a:t>
            </a:r>
            <a:r>
              <a:rPr lang="en-US" baseline="-25000" dirty="0" smtClean="0"/>
              <a:t>DFA </a:t>
            </a:r>
            <a:r>
              <a:rPr lang="en-US" dirty="0" smtClean="0"/>
              <a:t>= {&lt;B, w&gt;| B is a DFA that accepts input string w}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DECIDABILITY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DECIDABLE PROBLEMS CONCERNING REGULAR LANGUAGES</a:t>
            </a:r>
          </a:p>
          <a:p>
            <a:pPr algn="just"/>
            <a:r>
              <a:rPr lang="en-US" b="1" dirty="0" smtClean="0"/>
              <a:t>DECIDABLE PROBLEMS CONCERNING CONTEXT-FREE LANGUAGES </a:t>
            </a:r>
            <a:endParaRPr lang="en-US" dirty="0" smtClean="0"/>
          </a:p>
          <a:p>
            <a:pPr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DECIDABLE PROBLEMS CONCERNING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Theorem 6.1:</a:t>
            </a:r>
            <a:r>
              <a:rPr lang="en-US" dirty="0" smtClean="0"/>
              <a:t> A</a:t>
            </a:r>
            <a:r>
              <a:rPr lang="en-US" baseline="-25000" dirty="0" smtClean="0"/>
              <a:t>DFA</a:t>
            </a:r>
            <a:r>
              <a:rPr lang="en-US" dirty="0" smtClean="0"/>
              <a:t> is a decidable language.</a:t>
            </a:r>
          </a:p>
          <a:p>
            <a:r>
              <a:rPr lang="en-US" b="1" dirty="0" smtClean="0"/>
              <a:t>Proof Idea: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need to present a TM M that decides A</a:t>
            </a:r>
            <a:r>
              <a:rPr lang="en-US" baseline="-25000" dirty="0" smtClean="0"/>
              <a:t>DFA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/>
            <a:r>
              <a:rPr lang="en-US" dirty="0" smtClean="0"/>
              <a:t>M = </a:t>
            </a:r>
          </a:p>
          <a:p>
            <a:pPr lvl="2"/>
            <a:r>
              <a:rPr lang="en-US" dirty="0" smtClean="0"/>
              <a:t>“On input &lt;B, w&gt;, where B is a DFA and w is a string:</a:t>
            </a:r>
            <a:endParaRPr lang="en-US" sz="2000" dirty="0" smtClean="0"/>
          </a:p>
          <a:p>
            <a:pPr lvl="3"/>
            <a:r>
              <a:rPr lang="en-US" dirty="0" smtClean="0"/>
              <a:t>Simulate B on input w.</a:t>
            </a:r>
            <a:endParaRPr lang="en-US" sz="1600" dirty="0" smtClean="0"/>
          </a:p>
          <a:p>
            <a:pPr lvl="3"/>
            <a:r>
              <a:rPr lang="en-US" dirty="0" smtClean="0"/>
              <a:t>If the simulation ends in an accept state, </a:t>
            </a:r>
            <a:r>
              <a:rPr lang="en-US" i="1" dirty="0" smtClean="0"/>
              <a:t>accept</a:t>
            </a:r>
            <a:r>
              <a:rPr lang="en-US" dirty="0" smtClean="0"/>
              <a:t>. If it ends in a nonaccepting state, </a:t>
            </a:r>
            <a:r>
              <a:rPr lang="en-US" i="1" dirty="0" smtClean="0"/>
              <a:t>reject</a:t>
            </a:r>
            <a:r>
              <a:rPr lang="en-US" dirty="0" smtClean="0"/>
              <a:t>.”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DECIDABLE PROBLEMS CONCERNING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Theorem 6.2: </a:t>
            </a:r>
            <a:r>
              <a:rPr lang="en-US" dirty="0" smtClean="0"/>
              <a:t>A</a:t>
            </a:r>
            <a:r>
              <a:rPr lang="en-US" baseline="-25000" dirty="0" smtClean="0"/>
              <a:t>NFA</a:t>
            </a:r>
            <a:r>
              <a:rPr lang="en-US" dirty="0" smtClean="0"/>
              <a:t> is a decidable language.</a:t>
            </a:r>
          </a:p>
          <a:p>
            <a:pPr lvl="1" algn="just"/>
            <a:r>
              <a:rPr lang="en-US" dirty="0" smtClean="0"/>
              <a:t>We present a TM N that decides A</a:t>
            </a:r>
            <a:r>
              <a:rPr lang="en-US" baseline="-25000" dirty="0" smtClean="0"/>
              <a:t>NFA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 = </a:t>
            </a:r>
          </a:p>
          <a:p>
            <a:pPr lvl="2"/>
            <a:r>
              <a:rPr lang="en-US" dirty="0" smtClean="0"/>
              <a:t>“On input &lt;B, w&gt; where B is an NFA, and w is a string:</a:t>
            </a:r>
            <a:endParaRPr lang="en-US" sz="2000" dirty="0" smtClean="0"/>
          </a:p>
          <a:p>
            <a:pPr lvl="3"/>
            <a:r>
              <a:rPr lang="en-US" dirty="0" smtClean="0"/>
              <a:t>Convert NFA B to an equivalent DFA C.</a:t>
            </a:r>
            <a:endParaRPr lang="en-US" sz="1600" dirty="0" smtClean="0"/>
          </a:p>
          <a:p>
            <a:pPr lvl="3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Run TM M from theorem 6.1 on input &lt;C, w&gt;.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3"/>
            <a:r>
              <a:rPr lang="en-US" dirty="0" smtClean="0"/>
              <a:t>If M accepts, </a:t>
            </a:r>
            <a:r>
              <a:rPr lang="en-US" i="1" dirty="0" smtClean="0"/>
              <a:t>accept</a:t>
            </a:r>
            <a:r>
              <a:rPr lang="en-US" dirty="0" smtClean="0"/>
              <a:t>; otherwise, </a:t>
            </a:r>
            <a:r>
              <a:rPr lang="en-US" i="1" dirty="0" smtClean="0"/>
              <a:t>reject.</a:t>
            </a:r>
            <a:r>
              <a:rPr lang="en-US" dirty="0" smtClean="0"/>
              <a:t>”</a:t>
            </a:r>
            <a:endParaRPr lang="en-US" sz="1600" dirty="0" smtClean="0"/>
          </a:p>
          <a:p>
            <a:pPr lvl="1" algn="just"/>
            <a:r>
              <a:rPr lang="en-US" dirty="0" smtClean="0"/>
              <a:t>Running TM M in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stage 2</a:t>
            </a:r>
            <a:r>
              <a:rPr lang="en-US" dirty="0" smtClean="0"/>
              <a:t> means incorporating M into the design of N as a sub procedure.</a:t>
            </a:r>
          </a:p>
          <a:p>
            <a:pPr lvl="1"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Similarly we can determine whether a regular expression generates a given string. </a:t>
            </a:r>
          </a:p>
          <a:p>
            <a:pPr lvl="1" algn="just"/>
            <a:r>
              <a:rPr lang="en-US" dirty="0" smtClean="0"/>
              <a:t>Let </a:t>
            </a:r>
          </a:p>
          <a:p>
            <a:pPr lvl="1" algn="ctr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REX</a:t>
            </a:r>
            <a:r>
              <a:rPr lang="en-US" dirty="0" smtClean="0"/>
              <a:t> = {&lt;R, w&gt;| R is a regular expression that generates string w}.</a:t>
            </a:r>
          </a:p>
          <a:p>
            <a:pPr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DECIDABLE PROBLEMS CONCERNING REGULAR LANGUAGES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DECIDABLE PROBLEMS CONCERNING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Theorem 6.3: </a:t>
            </a:r>
            <a:r>
              <a:rPr lang="en-US" dirty="0" smtClean="0"/>
              <a:t>A</a:t>
            </a:r>
            <a:r>
              <a:rPr lang="en-US" baseline="-25000" dirty="0" smtClean="0"/>
              <a:t>REX</a:t>
            </a:r>
            <a:r>
              <a:rPr lang="en-US" dirty="0" smtClean="0"/>
              <a:t> is a decidable language.</a:t>
            </a:r>
          </a:p>
          <a:p>
            <a:r>
              <a:rPr lang="en-US" b="1" dirty="0" smtClean="0"/>
              <a:t>Proof:</a:t>
            </a:r>
          </a:p>
          <a:p>
            <a:pPr lvl="1"/>
            <a:r>
              <a:rPr lang="en-US" dirty="0" smtClean="0"/>
              <a:t>The following TM P decides A</a:t>
            </a:r>
            <a:r>
              <a:rPr lang="en-US" baseline="-25000" dirty="0" smtClean="0"/>
              <a:t>REX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/>
            <a:r>
              <a:rPr lang="en-US" dirty="0" smtClean="0"/>
              <a:t>P =</a:t>
            </a:r>
          </a:p>
          <a:p>
            <a:pPr lvl="2"/>
            <a:r>
              <a:rPr lang="en-US" dirty="0" smtClean="0"/>
              <a:t>”On input &lt;R, w&gt; where R is a regular expression and w is a string:</a:t>
            </a:r>
            <a:endParaRPr lang="en-US" sz="2000" dirty="0" smtClean="0"/>
          </a:p>
          <a:p>
            <a:pPr lvl="3"/>
            <a:r>
              <a:rPr lang="en-US" dirty="0" smtClean="0"/>
              <a:t>Convert regular expression R to an equivalent NFA A.</a:t>
            </a:r>
            <a:endParaRPr lang="en-US" sz="1600" dirty="0" smtClean="0"/>
          </a:p>
          <a:p>
            <a:pPr lvl="3"/>
            <a:r>
              <a:rPr lang="en-US" dirty="0" smtClean="0"/>
              <a:t>Run TM N on input &lt;A, w&gt;.</a:t>
            </a:r>
            <a:endParaRPr lang="en-US" sz="1600" dirty="0" smtClean="0"/>
          </a:p>
          <a:p>
            <a:pPr lvl="3"/>
            <a:r>
              <a:rPr lang="en-US" dirty="0" smtClean="0"/>
              <a:t>If N accepts, </a:t>
            </a:r>
            <a:r>
              <a:rPr lang="en-US" i="1" dirty="0" smtClean="0"/>
              <a:t>accept</a:t>
            </a:r>
            <a:r>
              <a:rPr lang="en-US" dirty="0" smtClean="0"/>
              <a:t>; if N rejects, </a:t>
            </a:r>
            <a:r>
              <a:rPr lang="en-US" i="1" dirty="0" smtClean="0"/>
              <a:t>reject</a:t>
            </a:r>
            <a:r>
              <a:rPr lang="en-US" dirty="0" smtClean="0"/>
              <a:t>.”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Theorem:</a:t>
            </a:r>
            <a:r>
              <a:rPr lang="en-US" dirty="0" smtClean="0"/>
              <a:t> A</a:t>
            </a:r>
            <a:r>
              <a:rPr lang="en-US" baseline="-25000" dirty="0" smtClean="0"/>
              <a:t>CFG</a:t>
            </a:r>
            <a:r>
              <a:rPr lang="en-US" dirty="0" smtClean="0"/>
              <a:t> is a decidable language.</a:t>
            </a:r>
          </a:p>
          <a:p>
            <a:r>
              <a:rPr lang="en-US" b="1" dirty="0" smtClean="0"/>
              <a:t>Proof: </a:t>
            </a:r>
            <a:r>
              <a:rPr lang="en-US" dirty="0" smtClean="0"/>
              <a:t>The TM S for A</a:t>
            </a:r>
            <a:r>
              <a:rPr lang="en-US" baseline="-25000" dirty="0" smtClean="0"/>
              <a:t>CFG</a:t>
            </a:r>
            <a:r>
              <a:rPr lang="en-US" dirty="0" smtClean="0"/>
              <a:t> follows.</a:t>
            </a:r>
          </a:p>
          <a:p>
            <a:pPr lvl="1"/>
            <a:r>
              <a:rPr lang="en-US" dirty="0" smtClean="0"/>
              <a:t>S =</a:t>
            </a:r>
          </a:p>
          <a:p>
            <a:pPr lvl="2"/>
            <a:r>
              <a:rPr lang="en-US" dirty="0" smtClean="0"/>
              <a:t>“On input &lt;G, w&gt;, where G is a CFG and w is a string:</a:t>
            </a:r>
          </a:p>
          <a:p>
            <a:pPr lvl="3"/>
            <a:r>
              <a:rPr lang="en-US" dirty="0" smtClean="0"/>
              <a:t>Convert G to an equivalent grammar in Chomsky normal form.</a:t>
            </a:r>
          </a:p>
          <a:p>
            <a:pPr lvl="3"/>
            <a:r>
              <a:rPr lang="en-US" dirty="0" smtClean="0"/>
              <a:t>List all derivations with 2n–1 steps, where n is the length of w, except if n = 0, then instead list all derivations with 1 step.</a:t>
            </a:r>
          </a:p>
          <a:p>
            <a:pPr lvl="3"/>
            <a:r>
              <a:rPr lang="en-US" dirty="0" smtClean="0"/>
              <a:t>If any of these derivations generate w, </a:t>
            </a:r>
            <a:r>
              <a:rPr lang="en-US" i="1" dirty="0" smtClean="0"/>
              <a:t>accept</a:t>
            </a:r>
            <a:r>
              <a:rPr lang="en-US" dirty="0" smtClean="0"/>
              <a:t>; if not </a:t>
            </a:r>
            <a:r>
              <a:rPr lang="en-US" i="1" dirty="0" smtClean="0"/>
              <a:t>reject</a:t>
            </a:r>
            <a:r>
              <a:rPr lang="en-US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DECIDABLE PROBLEMS CONCERNING CONTEXT-FREE LANGUAGES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 SENSITIVE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i="1" dirty="0" smtClean="0"/>
              <a:t>Context Sensitive Grammar</a:t>
            </a:r>
            <a:r>
              <a:rPr lang="en-US" dirty="0" smtClean="0"/>
              <a:t> G = (N, Σ P, S) where:</a:t>
            </a:r>
          </a:p>
          <a:p>
            <a:pPr>
              <a:buNone/>
            </a:pPr>
            <a:r>
              <a:rPr lang="en-US" dirty="0" smtClean="0"/>
              <a:t>	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Set of non terminal symbols</a:t>
            </a:r>
          </a:p>
          <a:p>
            <a:pPr>
              <a:buNone/>
            </a:pPr>
            <a:r>
              <a:rPr lang="en-US" dirty="0" smtClean="0"/>
              <a:t>	Σ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Set of terminal symbols</a:t>
            </a:r>
          </a:p>
          <a:p>
            <a:pPr>
              <a:buNone/>
            </a:pPr>
            <a:r>
              <a:rPr lang="en-US" dirty="0" smtClean="0"/>
              <a:t>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Start symbol of the production</a:t>
            </a:r>
          </a:p>
          <a:p>
            <a:pPr>
              <a:buNone/>
            </a:pPr>
            <a:r>
              <a:rPr lang="en-US" dirty="0" smtClean="0"/>
              <a:t>	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Finite set of Productions</a:t>
            </a:r>
          </a:p>
          <a:p>
            <a:pPr lvl="1" algn="just"/>
            <a:r>
              <a:rPr lang="en-US" dirty="0" smtClean="0"/>
              <a:t>P are of the form αAβ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αϒβ</a:t>
            </a:r>
          </a:p>
          <a:p>
            <a:pPr lvl="2" algn="just"/>
            <a:r>
              <a:rPr lang="en-US" dirty="0" smtClean="0"/>
              <a:t>Where α, β, ϒ Є (N U Σ)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and </a:t>
            </a:r>
            <a:r>
              <a:rPr lang="en-US" dirty="0" smtClean="0"/>
              <a:t>ϒ </a:t>
            </a:r>
            <a:r>
              <a:rPr lang="en-US" dirty="0" smtClean="0">
                <a:sym typeface="Wingdings" pitchFamily="2" charset="2"/>
              </a:rPr>
              <a:t> non empty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UNIVERSAL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Theorem:</a:t>
            </a:r>
            <a:r>
              <a:rPr lang="en-US" dirty="0" smtClean="0"/>
              <a:t> A</a:t>
            </a:r>
            <a:r>
              <a:rPr lang="en-US" baseline="-25000" dirty="0" smtClean="0"/>
              <a:t>TM</a:t>
            </a:r>
            <a:r>
              <a:rPr lang="en-US" dirty="0" smtClean="0"/>
              <a:t> is undecidable.</a:t>
            </a:r>
          </a:p>
          <a:p>
            <a:pPr algn="just"/>
            <a:r>
              <a:rPr lang="en-US" b="1" dirty="0" smtClean="0"/>
              <a:t>Proof:</a:t>
            </a:r>
          </a:p>
          <a:p>
            <a:pPr algn="just"/>
            <a:r>
              <a:rPr lang="en-US" dirty="0" smtClean="0"/>
              <a:t>Before we get to the proof, let’s first observe that A</a:t>
            </a:r>
            <a:r>
              <a:rPr lang="en-US" baseline="-25000" dirty="0" smtClean="0"/>
              <a:t>TM</a:t>
            </a:r>
            <a:r>
              <a:rPr lang="en-US" dirty="0" smtClean="0"/>
              <a:t> is Turing-recognizable.</a:t>
            </a:r>
          </a:p>
          <a:p>
            <a:pPr lvl="0"/>
            <a:r>
              <a:rPr lang="en-US" dirty="0" smtClean="0"/>
              <a:t>The following Turing machine U recognizes A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/>
            <a:r>
              <a:rPr lang="en-US" dirty="0" smtClean="0"/>
              <a:t>U =</a:t>
            </a:r>
          </a:p>
          <a:p>
            <a:pPr lvl="2"/>
            <a:r>
              <a:rPr lang="en-US" dirty="0" smtClean="0"/>
              <a:t>“On input &lt;M, w&gt;, where M is a TM and w is a string:</a:t>
            </a:r>
            <a:endParaRPr lang="en-US" sz="2000" dirty="0" smtClean="0"/>
          </a:p>
          <a:p>
            <a:pPr lvl="3"/>
            <a:r>
              <a:rPr lang="en-US" dirty="0" smtClean="0"/>
              <a:t>Simulate M on input w.</a:t>
            </a:r>
            <a:endParaRPr lang="en-US" sz="1600" dirty="0" smtClean="0"/>
          </a:p>
          <a:p>
            <a:pPr lvl="3"/>
            <a:r>
              <a:rPr lang="en-US" dirty="0" smtClean="0"/>
              <a:t>If M ever enters it’s accept state, </a:t>
            </a:r>
            <a:r>
              <a:rPr lang="en-US" i="1" dirty="0" smtClean="0"/>
              <a:t>accept</a:t>
            </a:r>
            <a:r>
              <a:rPr lang="en-US" dirty="0" smtClean="0"/>
              <a:t>; if M ever enters its reject state, </a:t>
            </a:r>
            <a:r>
              <a:rPr lang="en-US" i="1" dirty="0" smtClean="0"/>
              <a:t>reject</a:t>
            </a:r>
            <a:r>
              <a:rPr lang="en-US" dirty="0" smtClean="0"/>
              <a:t>.”</a:t>
            </a:r>
            <a:endParaRPr lang="en-US" sz="1600" dirty="0" smtClean="0"/>
          </a:p>
          <a:p>
            <a:pPr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UNIVERSAL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machine is called universal because it is capable of simulating any other Turing machine from the description of that machine.</a:t>
            </a:r>
          </a:p>
          <a:p>
            <a:pPr algn="just"/>
            <a:endParaRPr lang="en-US" sz="1600" dirty="0" smtClean="0"/>
          </a:p>
          <a:p>
            <a:pPr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POST CORRESPONDENCE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we show </a:t>
            </a:r>
          </a:p>
          <a:p>
            <a:pPr lvl="1" algn="just"/>
            <a:r>
              <a:rPr lang="en-US" dirty="0" smtClean="0"/>
              <a:t>phenomenon of undecidability is not confined to problems concerning automata.</a:t>
            </a:r>
          </a:p>
          <a:p>
            <a:pPr algn="just"/>
            <a:r>
              <a:rPr lang="en-US" dirty="0" smtClean="0"/>
              <a:t>an example of an undecidable problem concerning simple manipulations of strings</a:t>
            </a:r>
          </a:p>
          <a:p>
            <a:pPr lvl="1" algn="just"/>
            <a:r>
              <a:rPr lang="en-US" dirty="0" smtClean="0"/>
              <a:t>PCP</a:t>
            </a:r>
          </a:p>
          <a:p>
            <a:pPr lvl="2" algn="just"/>
            <a:r>
              <a:rPr lang="en-US" dirty="0" smtClean="0"/>
              <a:t>describe this problem easily as a type of puzzle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POST CORRESPONDENCE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We begin with a collection of dominos(pack) each containing two strings, one on each side</a:t>
            </a:r>
          </a:p>
          <a:p>
            <a:pPr lvl="1" algn="just"/>
            <a:r>
              <a:rPr lang="en-US" dirty="0" smtClean="0"/>
              <a:t>Individual domino looks like </a:t>
            </a:r>
          </a:p>
          <a:p>
            <a:pPr lvl="1" algn="just"/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a collection of dominos looks like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352801"/>
            <a:ext cx="609600" cy="74506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4876800"/>
            <a:ext cx="295275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POST CORRESPONDENCE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What’s the task is?</a:t>
            </a:r>
          </a:p>
          <a:p>
            <a:pPr lvl="1" algn="just"/>
            <a:r>
              <a:rPr lang="en-US" dirty="0" smtClean="0"/>
              <a:t>make a list of these dominos (repetitions permitted) </a:t>
            </a:r>
          </a:p>
          <a:p>
            <a:pPr lvl="1" algn="just"/>
            <a:r>
              <a:rPr lang="en-US" dirty="0" smtClean="0"/>
              <a:t>string we get by reading off the symbols on the top is the same as the string of symbols on the bottom.</a:t>
            </a:r>
          </a:p>
          <a:p>
            <a:pPr lvl="1" algn="just"/>
            <a:r>
              <a:rPr lang="en-US" dirty="0" smtClean="0"/>
              <a:t>Called match for e.g.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083"/>
          <a:stretch>
            <a:fillRect/>
          </a:stretch>
        </p:blipFill>
        <p:spPr bwMode="auto">
          <a:xfrm>
            <a:off x="3048001" y="5181600"/>
            <a:ext cx="3581399" cy="7356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POST CORRESPONDENCE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Reading of the top string we get </a:t>
            </a:r>
            <a:r>
              <a:rPr lang="en-US" b="1" i="1" dirty="0" smtClean="0"/>
              <a:t>abcaaabc</a:t>
            </a:r>
            <a:r>
              <a:rPr lang="en-US" dirty="0" smtClean="0"/>
              <a:t>, which is the same as reading off the bottom</a:t>
            </a:r>
          </a:p>
          <a:p>
            <a:pPr algn="just"/>
            <a:r>
              <a:rPr lang="en-US" dirty="0" smtClean="0"/>
              <a:t>For some collections of dominos finding a match may not be possible. </a:t>
            </a:r>
          </a:p>
          <a:p>
            <a:pPr algn="just"/>
            <a:r>
              <a:rPr lang="en-US" dirty="0" smtClean="0"/>
              <a:t>E.g.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PCP is to determine whether a collection of dominos has a match.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657600"/>
            <a:ext cx="2514600" cy="712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TURING REDUCIBILITY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Reduction</a:t>
            </a:r>
          </a:p>
          <a:p>
            <a:pPr lvl="1" algn="just"/>
            <a:r>
              <a:rPr lang="en-US" dirty="0" smtClean="0"/>
              <a:t>way of converting one problem to another problem such a way that a solution to the second problem can be used to solve the first problem.</a:t>
            </a:r>
          </a:p>
          <a:p>
            <a:pPr algn="just"/>
            <a:r>
              <a:rPr lang="en-US" dirty="0" smtClean="0"/>
              <a:t>Definition</a:t>
            </a:r>
          </a:p>
          <a:p>
            <a:pPr lvl="1" algn="just"/>
            <a:r>
              <a:rPr lang="en-US" dirty="0" smtClean="0"/>
              <a:t>An oracle for a language B is an external device that is capable of reporting whether any string w is a member of 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 of 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class of languages that are decidable in polynomial time on a deterministic single-tape Turing machine. </a:t>
            </a:r>
          </a:p>
          <a:p>
            <a:pPr algn="just"/>
            <a:r>
              <a:rPr lang="en-US" dirty="0" smtClean="0"/>
              <a:t>In other words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733800"/>
            <a:ext cx="1676400" cy="7789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 of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class of languages that have polynomial time verifiers. </a:t>
            </a:r>
          </a:p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b="1" dirty="0" smtClean="0"/>
              <a:t> versus</a:t>
            </a:r>
            <a:r>
              <a:rPr lang="en-US" b="1" dirty="0" smtClean="0">
                <a:solidFill>
                  <a:srgbClr val="7030A0"/>
                </a:solidFill>
              </a:rPr>
              <a:t> NP</a:t>
            </a:r>
            <a:r>
              <a:rPr lang="en-US" b="1" dirty="0" smtClean="0"/>
              <a:t>:</a:t>
            </a:r>
            <a:endParaRPr lang="en-US" dirty="0" smtClean="0"/>
          </a:p>
          <a:p>
            <a:pPr lvl="1" algn="just"/>
            <a:r>
              <a:rPr lang="en-US" dirty="0" smtClean="0"/>
              <a:t>major unsolved problem in computer science</a:t>
            </a:r>
          </a:p>
          <a:p>
            <a:pPr lvl="1" algn="just"/>
            <a:r>
              <a:rPr lang="en-US" dirty="0" smtClean="0"/>
              <a:t>the class of languages for which membership can be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quickly</a:t>
            </a:r>
            <a:endParaRPr lang="en-US" dirty="0" smtClean="0"/>
          </a:p>
          <a:p>
            <a:pPr lvl="1" algn="just"/>
            <a:r>
              <a:rPr lang="en-US" dirty="0" smtClean="0"/>
              <a:t>NP = the class of languages for which membership can be </a:t>
            </a:r>
            <a:r>
              <a:rPr lang="en-US" i="1" dirty="0" smtClean="0">
                <a:solidFill>
                  <a:srgbClr val="7030A0"/>
                </a:solidFill>
              </a:rPr>
              <a:t>verified</a:t>
            </a:r>
            <a:r>
              <a:rPr lang="en-US" dirty="0" smtClean="0">
                <a:solidFill>
                  <a:srgbClr val="7030A0"/>
                </a:solidFill>
              </a:rPr>
              <a:t> quickly</a:t>
            </a:r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If a polynomial time algorithm exists for any of these problems</a:t>
            </a:r>
          </a:p>
          <a:p>
            <a:pPr lvl="1" algn="just"/>
            <a:r>
              <a:rPr lang="en-US" dirty="0" smtClean="0"/>
              <a:t>all problems in NP would be polynomial time solvable. </a:t>
            </a:r>
            <a:endParaRPr lang="en-US" smtClean="0"/>
          </a:p>
          <a:p>
            <a:pPr lvl="2" algn="just"/>
            <a:r>
              <a:rPr lang="en-US" smtClean="0"/>
              <a:t>called </a:t>
            </a:r>
            <a:r>
              <a:rPr lang="en-US" b="1" dirty="0" smtClean="0"/>
              <a:t>NP-complete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addition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ε provided</a:t>
            </a:r>
          </a:p>
          <a:p>
            <a:pPr lvl="2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does not appear on the right hand side of any rule</a:t>
            </a:r>
          </a:p>
          <a:p>
            <a:pPr algn="just"/>
            <a:r>
              <a:rPr lang="en-US" dirty="0" smtClean="0"/>
              <a:t>language generated by the context sensitive grammar ?</a:t>
            </a:r>
          </a:p>
          <a:p>
            <a:pPr lvl="1" algn="just"/>
            <a:r>
              <a:rPr lang="en-US" dirty="0" smtClean="0"/>
              <a:t>CSL</a:t>
            </a:r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 smtClean="0"/>
              <a:t>NP-hard is called as non-deterministic polynomial-time hard.</a:t>
            </a:r>
          </a:p>
          <a:p>
            <a:pPr algn="just"/>
            <a:r>
              <a:rPr lang="en-US" dirty="0" smtClean="0"/>
              <a:t>A problem H is NP-hard if and only if there is an NP-complete problem L that is polynomial time Turing-reducible to H (i.e., L ≤ </a:t>
            </a:r>
            <a:r>
              <a:rPr lang="en-US" baseline="-25000" dirty="0" smtClean="0"/>
              <a:t>T</a:t>
            </a:r>
            <a:r>
              <a:rPr lang="en-US" dirty="0" smtClean="0"/>
              <a:t>H). </a:t>
            </a:r>
            <a:endParaRPr lang="en-US" dirty="0" smtClean="0"/>
          </a:p>
          <a:p>
            <a:pPr lvl="0" algn="just"/>
            <a:r>
              <a:rPr lang="en-US" dirty="0" smtClean="0"/>
              <a:t>Informally</a:t>
            </a:r>
          </a:p>
          <a:p>
            <a:pPr lvl="1" algn="just"/>
            <a:r>
              <a:rPr lang="en-US" dirty="0" smtClean="0"/>
              <a:t>can </a:t>
            </a:r>
            <a:r>
              <a:rPr lang="en-US" dirty="0" smtClean="0"/>
              <a:t>think of an algorithm that can call such an oracle machine as a subroutine for solving H, and solves L in polynomial </a:t>
            </a:r>
            <a:r>
              <a:rPr lang="en-US" dirty="0" smtClean="0"/>
              <a:t>time</a:t>
            </a:r>
          </a:p>
          <a:p>
            <a:pPr lvl="1" algn="just"/>
            <a:r>
              <a:rPr lang="en-US" dirty="0" smtClean="0"/>
              <a:t>If that call </a:t>
            </a:r>
            <a:r>
              <a:rPr lang="en-US" dirty="0" smtClean="0"/>
              <a:t>takes only one step to compute. </a:t>
            </a:r>
            <a:endParaRPr lang="en-US" dirty="0" smtClean="0"/>
          </a:p>
          <a:p>
            <a:pPr lvl="1" algn="just"/>
            <a:r>
              <a:rPr lang="en-US" dirty="0" smtClean="0"/>
              <a:t>NP-hard problems </a:t>
            </a:r>
            <a:r>
              <a:rPr lang="en-US" dirty="0" smtClean="0"/>
              <a:t>may be of any type: decision problems, search problems, or optimization problems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COMPUTATIONAL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CSL ≡ with linear bounded nondeterministic TM</a:t>
            </a:r>
          </a:p>
          <a:p>
            <a:pPr lvl="1" algn="just"/>
            <a:r>
              <a:rPr lang="en-US" dirty="0" smtClean="0"/>
              <a:t>a tape of only </a:t>
            </a:r>
            <a:r>
              <a:rPr lang="en-US" b="1" dirty="0" smtClean="0">
                <a:solidFill>
                  <a:srgbClr val="C00000"/>
                </a:solidFill>
              </a:rPr>
              <a:t>k</a:t>
            </a:r>
            <a:r>
              <a:rPr lang="en-US" b="1" dirty="0" smtClean="0">
                <a:solidFill>
                  <a:srgbClr val="7030A0"/>
                </a:solidFill>
              </a:rPr>
              <a:t>n</a:t>
            </a:r>
            <a:r>
              <a:rPr lang="en-US" dirty="0" smtClean="0"/>
              <a:t> cells</a:t>
            </a:r>
          </a:p>
          <a:p>
            <a:pPr lvl="1" algn="just"/>
            <a:r>
              <a:rPr lang="en-US" b="1" dirty="0" smtClean="0">
                <a:solidFill>
                  <a:srgbClr val="C00000"/>
                </a:solidFill>
              </a:rPr>
              <a:t>Constant associated with machine</a:t>
            </a:r>
          </a:p>
          <a:p>
            <a:pPr lvl="1" algn="just"/>
            <a:r>
              <a:rPr lang="en-US" b="1" dirty="0" smtClean="0">
                <a:solidFill>
                  <a:srgbClr val="7030A0"/>
                </a:solidFill>
              </a:rPr>
              <a:t>Size of input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model of LBA is important because</a:t>
            </a:r>
          </a:p>
          <a:p>
            <a:pPr lvl="1" algn="just"/>
            <a:r>
              <a:rPr lang="en-US" dirty="0" smtClean="0"/>
              <a:t>set of CSL is accepted by the model </a:t>
            </a:r>
          </a:p>
          <a:p>
            <a:pPr lvl="1" algn="just"/>
            <a:r>
              <a:rPr lang="en-US" dirty="0" smtClean="0"/>
              <a:t>infinite storage is restricted in size but not in accessibility  to the storage</a:t>
            </a:r>
          </a:p>
          <a:p>
            <a:pPr algn="just"/>
            <a:r>
              <a:rPr lang="en-US" dirty="0" smtClean="0"/>
              <a:t>Called as LBA because</a:t>
            </a:r>
          </a:p>
          <a:p>
            <a:pPr lvl="1" algn="just"/>
            <a:r>
              <a:rPr lang="en-US" dirty="0" smtClean="0"/>
              <a:t>a linear function is used in restrict (to bound) the length of the tape</a:t>
            </a:r>
          </a:p>
          <a:p>
            <a:pPr algn="just"/>
            <a:r>
              <a:rPr lang="en-US" dirty="0" smtClean="0"/>
              <a:t>LBA </a:t>
            </a:r>
          </a:p>
          <a:p>
            <a:pPr lvl="1" algn="just"/>
            <a:r>
              <a:rPr lang="en-US" dirty="0" smtClean="0"/>
              <a:t>Nondeterministic TM with single tape of finite length bounded by a linear function of the length of i/p string</a:t>
            </a:r>
          </a:p>
          <a:p>
            <a:pPr lvl="1" algn="just"/>
            <a:endParaRPr lang="en-US" dirty="0" smtClean="0"/>
          </a:p>
          <a:p>
            <a:pPr lvl="1" algn="just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LBA M = (Q, Σ, Γ, δ, q</a:t>
            </a:r>
            <a:r>
              <a:rPr lang="en-US" baseline="-25000" dirty="0" smtClean="0"/>
              <a:t>0</a:t>
            </a:r>
            <a:r>
              <a:rPr lang="en-US" dirty="0" smtClean="0"/>
              <a:t>, b, ₵, $, F)</a:t>
            </a:r>
          </a:p>
          <a:p>
            <a:pPr lvl="1" algn="just"/>
            <a:r>
              <a:rPr lang="en-US" dirty="0" smtClean="0"/>
              <a:t>Q </a:t>
            </a:r>
            <a:r>
              <a:rPr lang="en-US" dirty="0" smtClean="0">
                <a:sym typeface="Wingdings" pitchFamily="2" charset="2"/>
              </a:rPr>
              <a:t> finite set of states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∑  finite set of input symbols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Γ  </a:t>
            </a:r>
            <a:r>
              <a:rPr lang="en-US" dirty="0" smtClean="0"/>
              <a:t>complete set of tape symbols</a:t>
            </a:r>
            <a:endParaRPr lang="en-US" dirty="0" smtClean="0">
              <a:sym typeface="Wingdings" pitchFamily="2" charset="2"/>
            </a:endParaRPr>
          </a:p>
          <a:p>
            <a:pPr lvl="1" algn="just"/>
            <a:r>
              <a:rPr lang="en-US" dirty="0" smtClean="0">
                <a:sym typeface="Wingdings" pitchFamily="2" charset="2"/>
              </a:rPr>
              <a:t>δ  transition function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q</a:t>
            </a:r>
            <a:r>
              <a:rPr lang="en-US" baseline="-25000" dirty="0" smtClean="0">
                <a:sym typeface="Wingdings" pitchFamily="2" charset="2"/>
              </a:rPr>
              <a:t>0 </a:t>
            </a:r>
            <a:r>
              <a:rPr lang="en-US" dirty="0" smtClean="0">
                <a:sym typeface="Wingdings" pitchFamily="2" charset="2"/>
              </a:rPr>
              <a:t> initial state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b  blank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₵  left end marker</a:t>
            </a:r>
          </a:p>
          <a:p>
            <a:pPr lvl="1" algn="just"/>
            <a:r>
              <a:rPr lang="en-US" dirty="0" smtClean="0"/>
              <a:t>$ </a:t>
            </a:r>
            <a:r>
              <a:rPr lang="en-US" dirty="0" smtClean="0">
                <a:sym typeface="Wingdings" pitchFamily="2" charset="2"/>
              </a:rPr>
              <a:t> right end marker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F  set of final states / accepting states</a:t>
            </a: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LBA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6" name="Content Placeholder 5" descr="LBA model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6857999" cy="3886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LBA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Two tapes</a:t>
            </a:r>
          </a:p>
          <a:p>
            <a:pPr lvl="1" algn="just"/>
            <a:r>
              <a:rPr lang="en-US" dirty="0" smtClean="0"/>
              <a:t>i/p tape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head never prints and never moves left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Working tape</a:t>
            </a:r>
          </a:p>
          <a:p>
            <a:pPr lvl="2" algn="just"/>
            <a:r>
              <a:rPr lang="en-US" dirty="0" smtClean="0"/>
              <a:t>head can modify the contents in any way without restriction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LBA</a:t>
            </a:r>
          </a:p>
          <a:p>
            <a:pPr lvl="1" algn="just"/>
            <a:r>
              <a:rPr lang="en-US" dirty="0" smtClean="0"/>
              <a:t>ID </a:t>
            </a:r>
            <a:r>
              <a:rPr lang="en-US" dirty="0" smtClean="0">
                <a:sym typeface="Wingdings" pitchFamily="2" charset="2"/>
              </a:rPr>
              <a:t> (q, w, k)</a:t>
            </a:r>
          </a:p>
          <a:p>
            <a:pPr lvl="2" algn="just"/>
            <a:r>
              <a:rPr lang="en-US" dirty="0" smtClean="0"/>
              <a:t>q Є Q</a:t>
            </a:r>
          </a:p>
          <a:p>
            <a:pPr lvl="2" algn="just"/>
            <a:r>
              <a:rPr lang="en-US" dirty="0" smtClean="0"/>
              <a:t>w Є Γ</a:t>
            </a:r>
          </a:p>
          <a:p>
            <a:pPr lvl="2" algn="just"/>
            <a:r>
              <a:rPr lang="en-US" dirty="0" smtClean="0"/>
              <a:t>k </a:t>
            </a:r>
            <a:r>
              <a:rPr lang="en-US" dirty="0" smtClean="0">
                <a:sym typeface="Wingdings" pitchFamily="2" charset="2"/>
              </a:rPr>
              <a:t>is integer between 1 to n</a:t>
            </a:r>
          </a:p>
          <a:p>
            <a:pPr lvl="1" algn="just"/>
            <a:r>
              <a:rPr lang="en-US" dirty="0" smtClean="0"/>
              <a:t>transition of ID’s is similar except that</a:t>
            </a:r>
          </a:p>
          <a:p>
            <a:pPr lvl="2" algn="just"/>
            <a:r>
              <a:rPr lang="en-US" dirty="0" smtClean="0"/>
              <a:t>k changes </a:t>
            </a:r>
          </a:p>
          <a:p>
            <a:pPr lvl="2" algn="just"/>
            <a:r>
              <a:rPr lang="en-US" dirty="0" smtClean="0"/>
              <a:t>k-1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R/W head moves left</a:t>
            </a:r>
          </a:p>
          <a:p>
            <a:pPr lvl="2" algn="just"/>
            <a:r>
              <a:rPr lang="en-US" dirty="0" smtClean="0"/>
              <a:t>k+1 </a:t>
            </a:r>
            <a:r>
              <a:rPr lang="en-US" dirty="0" smtClean="0">
                <a:sym typeface="Wingdings" pitchFamily="2" charset="2"/>
              </a:rPr>
              <a:t> R/W head moves right </a:t>
            </a:r>
            <a:endParaRPr lang="en-US" dirty="0" smtClean="0"/>
          </a:p>
          <a:p>
            <a:pPr lvl="2"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30/3/2013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1595</Words>
  <Application>Microsoft Office PowerPoint</Application>
  <PresentationFormat>On-screen Show (4:3)</PresentationFormat>
  <Paragraphs>237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UNIT-VIII</vt:lpstr>
      <vt:lpstr>CONTEXT SENSITIVE LANGUAGE</vt:lpstr>
      <vt:lpstr>CONTEXT SENSITIVE LANGUAGE</vt:lpstr>
      <vt:lpstr>COMPUTATIONAL PROPERTIES</vt:lpstr>
      <vt:lpstr>LBA</vt:lpstr>
      <vt:lpstr>LBA</vt:lpstr>
      <vt:lpstr>Model of LBA</vt:lpstr>
      <vt:lpstr>Model of LBA</vt:lpstr>
      <vt:lpstr>Instantaneous Description</vt:lpstr>
      <vt:lpstr>Language</vt:lpstr>
      <vt:lpstr>LR (0) Grammar</vt:lpstr>
      <vt:lpstr>LR(0) Grammar</vt:lpstr>
      <vt:lpstr>DECIDABILITY PROBLEMS</vt:lpstr>
      <vt:lpstr>DECIDABILITY PROBLEMS</vt:lpstr>
      <vt:lpstr>DECIDABLE PROBLEMS CONCERNING REGULAR LANGUAGES</vt:lpstr>
      <vt:lpstr>DECIDABLE PROBLEMS CONCERNING REGULAR LANGUAGES</vt:lpstr>
      <vt:lpstr>DECIDABLE PROBLEMS CONCERNING REGULAR LANGUAGES</vt:lpstr>
      <vt:lpstr>DECIDABLE PROBLEMS CONCERNING REGULAR LANGUAGES</vt:lpstr>
      <vt:lpstr>DECIDABLE PROBLEMS CONCERNING CONTEXT-FREE LANGUAGES </vt:lpstr>
      <vt:lpstr>UNIVERSAL TURING MACHINE</vt:lpstr>
      <vt:lpstr>UNIVERSAL TURING MACHINE</vt:lpstr>
      <vt:lpstr>POST CORRESPONDENCE PROBLEM</vt:lpstr>
      <vt:lpstr>POST CORRESPONDENCE PROBLEM</vt:lpstr>
      <vt:lpstr>POST CORRESPONDENCE PROBLEM</vt:lpstr>
      <vt:lpstr>POST CORRESPONDENCE PROBLEM</vt:lpstr>
      <vt:lpstr>TURING REDUCIBILITY</vt:lpstr>
      <vt:lpstr>Definition of P </vt:lpstr>
      <vt:lpstr>Definition of NP</vt:lpstr>
      <vt:lpstr>NP-COMPLETENESS</vt:lpstr>
      <vt:lpstr>NP-HARD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UNIT-VIII</dc:title>
  <dc:creator>vinayaka</dc:creator>
  <cp:lastModifiedBy>jpksystem</cp:lastModifiedBy>
  <cp:revision>553</cp:revision>
  <dcterms:created xsi:type="dcterms:W3CDTF">2012-12-30T16:01:45Z</dcterms:created>
  <dcterms:modified xsi:type="dcterms:W3CDTF">2013-03-30T17:42:14Z</dcterms:modified>
</cp:coreProperties>
</file>