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sldIdLst>
    <p:sldId id="256" r:id="rId2"/>
    <p:sldId id="280" r:id="rId3"/>
    <p:sldId id="281" r:id="rId4"/>
    <p:sldId id="299" r:id="rId5"/>
    <p:sldId id="300" r:id="rId6"/>
    <p:sldId id="298" r:id="rId7"/>
    <p:sldId id="289" r:id="rId8"/>
    <p:sldId id="301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82" r:id="rId18"/>
    <p:sldId id="283" r:id="rId19"/>
    <p:sldId id="284" r:id="rId20"/>
    <p:sldId id="285" r:id="rId21"/>
    <p:sldId id="286" r:id="rId22"/>
    <p:sldId id="302" r:id="rId23"/>
    <p:sldId id="303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287" r:id="rId32"/>
    <p:sldId id="311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21" r:id="rId43"/>
    <p:sldId id="322" r:id="rId44"/>
    <p:sldId id="323" r:id="rId45"/>
    <p:sldId id="326" r:id="rId46"/>
    <p:sldId id="327" r:id="rId47"/>
    <p:sldId id="325" r:id="rId48"/>
    <p:sldId id="328" r:id="rId49"/>
    <p:sldId id="329" r:id="rId50"/>
    <p:sldId id="331" r:id="rId51"/>
    <p:sldId id="330" r:id="rId52"/>
    <p:sldId id="324" r:id="rId53"/>
    <p:sldId id="332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007E2-BEF2-4901-9758-57F5D361C365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C8189-1865-4589-B4D2-7298AB70931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CC8189-1865-4589-B4D2-7298AB70931E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pull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000"/>
            <a:lum/>
          </a:blip>
          <a:srcRect/>
          <a:stretch>
            <a:fillRect l="10000" t="31000" r="14000" b="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2EA09-D2F3-4926-A72B-7F52243F98AB}" type="datetimeFigureOut">
              <a:rPr lang="en-US" smtClean="0"/>
              <a:pPr/>
              <a:t>06/11/2017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A7A0B-CC1E-4FB4-A84C-A09A312B998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pull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13" Type="http://schemas.openxmlformats.org/officeDocument/2006/relationships/slide" Target="slide29.xml"/><Relationship Id="rId18" Type="http://schemas.openxmlformats.org/officeDocument/2006/relationships/slide" Target="slide37.xml"/><Relationship Id="rId3" Type="http://schemas.openxmlformats.org/officeDocument/2006/relationships/slide" Target="slide5.xml"/><Relationship Id="rId21" Type="http://schemas.openxmlformats.org/officeDocument/2006/relationships/slide" Target="slide40.xml"/><Relationship Id="rId7" Type="http://schemas.openxmlformats.org/officeDocument/2006/relationships/slide" Target="slide15.xml"/><Relationship Id="rId12" Type="http://schemas.openxmlformats.org/officeDocument/2006/relationships/slide" Target="slide28.xml"/><Relationship Id="rId17" Type="http://schemas.openxmlformats.org/officeDocument/2006/relationships/slide" Target="slide36.xml"/><Relationship Id="rId2" Type="http://schemas.openxmlformats.org/officeDocument/2006/relationships/slide" Target="slide3.xml"/><Relationship Id="rId16" Type="http://schemas.openxmlformats.org/officeDocument/2006/relationships/slide" Target="slide35.xml"/><Relationship Id="rId20" Type="http://schemas.openxmlformats.org/officeDocument/2006/relationships/slide" Target="slide39.xml"/><Relationship Id="rId1" Type="http://schemas.openxmlformats.org/officeDocument/2006/relationships/slideLayout" Target="../slideLayouts/slideLayout4.xml"/><Relationship Id="rId6" Type="http://schemas.openxmlformats.org/officeDocument/2006/relationships/slide" Target="slide10.xml"/><Relationship Id="rId11" Type="http://schemas.openxmlformats.org/officeDocument/2006/relationships/slide" Target="slide27.xml"/><Relationship Id="rId5" Type="http://schemas.openxmlformats.org/officeDocument/2006/relationships/slide" Target="slide9.xml"/><Relationship Id="rId15" Type="http://schemas.openxmlformats.org/officeDocument/2006/relationships/slide" Target="slide34.xml"/><Relationship Id="rId23" Type="http://schemas.openxmlformats.org/officeDocument/2006/relationships/slide" Target="slide44.xml"/><Relationship Id="rId10" Type="http://schemas.openxmlformats.org/officeDocument/2006/relationships/slide" Target="slide26.xml"/><Relationship Id="rId19" Type="http://schemas.openxmlformats.org/officeDocument/2006/relationships/slide" Target="slide42.xml"/><Relationship Id="rId4" Type="http://schemas.openxmlformats.org/officeDocument/2006/relationships/slide" Target="slide7.xml"/><Relationship Id="rId9" Type="http://schemas.openxmlformats.org/officeDocument/2006/relationships/slide" Target="slide25.xml"/><Relationship Id="rId14" Type="http://schemas.openxmlformats.org/officeDocument/2006/relationships/slide" Target="slide30.xml"/><Relationship Id="rId22" Type="http://schemas.openxmlformats.org/officeDocument/2006/relationships/slide" Target="slide4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slide" Target="slide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UNIT-V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INTER-PROCESS COMMUNICATION AND SOCKETS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NAMED PIPES: FIFOs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 far </a:t>
            </a:r>
          </a:p>
          <a:p>
            <a:pPr lvl="1"/>
            <a:r>
              <a:rPr lang="en-US" dirty="0" smtClean="0"/>
              <a:t>Data passed between programs </a:t>
            </a:r>
          </a:p>
          <a:p>
            <a:pPr lvl="2"/>
            <a:r>
              <a:rPr lang="en-US" dirty="0" smtClean="0"/>
              <a:t>Related i.e. programs </a:t>
            </a:r>
            <a:r>
              <a:rPr lang="en-US" dirty="0" smtClean="0">
                <a:sym typeface="Wingdings" pitchFamily="2" charset="2"/>
              </a:rPr>
              <a:t>started  same ancestor process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If not related how can we pass data ?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FIFO (also called Named Pipes)</a:t>
            </a:r>
          </a:p>
          <a:p>
            <a:pPr lvl="2"/>
            <a:r>
              <a:rPr lang="en-US" dirty="0" smtClean="0"/>
              <a:t>FIFO / Named Pipe?</a:t>
            </a:r>
          </a:p>
          <a:p>
            <a:pPr lvl="3"/>
            <a:r>
              <a:rPr lang="en-US" dirty="0" smtClean="0"/>
              <a:t>Special type  of file</a:t>
            </a:r>
          </a:p>
          <a:p>
            <a:pPr lvl="4"/>
            <a:r>
              <a:rPr lang="en-US" dirty="0" smtClean="0"/>
              <a:t>Exists as name in file system</a:t>
            </a:r>
          </a:p>
          <a:p>
            <a:pPr lvl="4"/>
            <a:r>
              <a:rPr lang="en-US" dirty="0" smtClean="0"/>
              <a:t>Behaves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unnamed pipes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NAMED PIPES: FIFOs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Create named pipes</a:t>
            </a:r>
          </a:p>
          <a:p>
            <a:pPr lvl="1"/>
            <a:r>
              <a:rPr lang="en-US" dirty="0" smtClean="0"/>
              <a:t>Two ways</a:t>
            </a:r>
          </a:p>
          <a:p>
            <a:pPr lvl="2"/>
            <a:r>
              <a:rPr lang="en-US" dirty="0" smtClean="0"/>
              <a:t>From command line</a:t>
            </a:r>
          </a:p>
          <a:p>
            <a:pPr lvl="3"/>
            <a:r>
              <a:rPr lang="en-US" dirty="0" smtClean="0"/>
              <a:t>$ mknod filename p (some versions)</a:t>
            </a:r>
          </a:p>
          <a:p>
            <a:pPr lvl="3" algn="ctr">
              <a:buNone/>
            </a:pPr>
            <a:r>
              <a:rPr lang="en-US" dirty="0" smtClean="0"/>
              <a:t>Or</a:t>
            </a:r>
          </a:p>
          <a:p>
            <a:pPr lvl="3"/>
            <a:r>
              <a:rPr lang="en-US" dirty="0" smtClean="0"/>
              <a:t>$ mkfifo filename (All)</a:t>
            </a:r>
          </a:p>
          <a:p>
            <a:pPr lvl="2"/>
            <a:r>
              <a:rPr lang="en-US" dirty="0" smtClean="0"/>
              <a:t>With in a program</a:t>
            </a:r>
          </a:p>
          <a:p>
            <a:pPr lvl="3"/>
            <a:r>
              <a:rPr lang="en-US" dirty="0" smtClean="0"/>
              <a:t>Two calls</a:t>
            </a:r>
          </a:p>
          <a:p>
            <a:pPr lvl="4">
              <a:buNone/>
            </a:pPr>
            <a:r>
              <a:rPr lang="en-US" dirty="0" smtClean="0"/>
              <a:t>#include &lt;sys/types.h&gt;</a:t>
            </a:r>
          </a:p>
          <a:p>
            <a:pPr lvl="4">
              <a:buNone/>
            </a:pPr>
            <a:r>
              <a:rPr lang="en-US" dirty="0" smtClean="0"/>
              <a:t>#include &lt;sys/stat.h&gt;</a:t>
            </a:r>
          </a:p>
          <a:p>
            <a:pPr lvl="4">
              <a:buNone/>
            </a:pPr>
            <a:r>
              <a:rPr lang="en-US" dirty="0" smtClean="0"/>
              <a:t>int mkfifo(const char *filename, mode_t mode);</a:t>
            </a:r>
          </a:p>
          <a:p>
            <a:pPr lvl="4">
              <a:buNone/>
            </a:pPr>
            <a:r>
              <a:rPr lang="en-US" dirty="0" smtClean="0"/>
              <a:t>int mknod(const char *filename, mode_t mode | S_IFIFO, (dev_t) 0);</a:t>
            </a:r>
            <a:endParaRPr lang="en-US" dirty="0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133600" y="6324601"/>
            <a:ext cx="60960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dev_t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  <a:sym typeface="Wingdings" pitchFamily="2" charset="2"/>
              </a:rPr>
              <a:t>ID of device containing file, S_IFIFO 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FIFO Special File Type)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  <a:sym typeface="Wingdings" pitchFamily="2" charset="2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BBE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BBE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BBE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BBE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BBE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BBE25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NAMED PIPES: FIFOs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Accessing FIFO</a:t>
            </a:r>
          </a:p>
          <a:p>
            <a:pPr lvl="1"/>
            <a:r>
              <a:rPr lang="en-US" dirty="0" smtClean="0"/>
              <a:t>Try to</a:t>
            </a:r>
          </a:p>
          <a:p>
            <a:pPr lvl="2"/>
            <a:r>
              <a:rPr lang="en-US" dirty="0" smtClean="0"/>
              <a:t>$ Reading (</a:t>
            </a:r>
            <a:r>
              <a:rPr lang="en-US" dirty="0" smtClean="0">
                <a:solidFill>
                  <a:srgbClr val="7030A0"/>
                </a:solidFill>
              </a:rPr>
              <a:t>empty file</a:t>
            </a:r>
            <a:r>
              <a:rPr lang="en-US" dirty="0" smtClean="0"/>
              <a:t>) </a:t>
            </a:r>
          </a:p>
          <a:p>
            <a:pPr lvl="2"/>
            <a:r>
              <a:rPr lang="en-US" dirty="0" smtClean="0"/>
              <a:t>Now try writing </a:t>
            </a:r>
          </a:p>
          <a:p>
            <a:pPr lvl="2"/>
            <a:r>
              <a:rPr lang="en-US" dirty="0" smtClean="0"/>
              <a:t>$ echo “Hello World” &gt; </a:t>
            </a:r>
            <a:r>
              <a:rPr lang="en-US" dirty="0" smtClean="0">
                <a:solidFill>
                  <a:srgbClr val="7030A0"/>
                </a:solidFill>
              </a:rPr>
              <a:t>/tmp/my_fifo</a:t>
            </a:r>
          </a:p>
          <a:p>
            <a:pPr lvl="2"/>
            <a:r>
              <a:rPr lang="en-US" dirty="0" smtClean="0"/>
              <a:t>Ctrl + c</a:t>
            </a:r>
          </a:p>
          <a:p>
            <a:pPr lvl="1"/>
            <a:r>
              <a:rPr lang="en-US" dirty="0" smtClean="0"/>
              <a:t>Example:</a:t>
            </a:r>
          </a:p>
          <a:p>
            <a:pPr lvl="2">
              <a:buNone/>
            </a:pPr>
            <a:r>
              <a:rPr lang="en-US" dirty="0" smtClean="0"/>
              <a:t>$ cat &lt; /tmp/my_fifo &amp;</a:t>
            </a:r>
          </a:p>
          <a:p>
            <a:pPr lvl="2">
              <a:buNone/>
            </a:pPr>
            <a:r>
              <a:rPr lang="en-US" dirty="0" smtClean="0"/>
              <a:t>[1] 1316</a:t>
            </a:r>
          </a:p>
          <a:p>
            <a:pPr lvl="2">
              <a:buNone/>
            </a:pPr>
            <a:r>
              <a:rPr lang="en-US" dirty="0" smtClean="0"/>
              <a:t>$ echo “Hello World” &gt; /tmp/my_fifo</a:t>
            </a:r>
          </a:p>
          <a:p>
            <a:pPr lvl="2">
              <a:buNone/>
            </a:pPr>
            <a:r>
              <a:rPr lang="en-US" dirty="0" smtClean="0"/>
              <a:t>Hello World</a:t>
            </a:r>
          </a:p>
          <a:p>
            <a:pPr lvl="2">
              <a:buNone/>
            </a:pPr>
            <a:r>
              <a:rPr lang="en-US" dirty="0" smtClean="0"/>
              <a:t>[1]+ Done cat &lt;/tmp/my_fifo</a:t>
            </a:r>
          </a:p>
          <a:p>
            <a:pPr lvl="2">
              <a:buNone/>
            </a:pPr>
            <a:r>
              <a:rPr lang="en-US" dirty="0" smtClean="0"/>
              <a:t>$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29200" y="2337524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one Terminal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77744" y="2651748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Another terminal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OPENING A FIFO WITH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Restriction on opening FIFO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O_RDWR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Difference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Regular &amp; FIFO file</a:t>
            </a:r>
          </a:p>
          <a:p>
            <a:pPr lvl="1"/>
            <a:r>
              <a:rPr lang="en-US" dirty="0" smtClean="0"/>
              <a:t>open_flag bit – option </a:t>
            </a:r>
            <a:r>
              <a:rPr lang="en-US" dirty="0" smtClean="0">
                <a:sym typeface="Wingdings" pitchFamily="2" charset="2"/>
              </a:rPr>
              <a:t> O_NONBLOCK</a:t>
            </a:r>
          </a:p>
          <a:p>
            <a:pPr lvl="2"/>
            <a:r>
              <a:rPr lang="en-US" dirty="0" smtClean="0">
                <a:solidFill>
                  <a:srgbClr val="002060"/>
                </a:solidFill>
              </a:rPr>
              <a:t>four legal combinations </a:t>
            </a:r>
            <a:endParaRPr lang="en-US" dirty="0" smtClean="0"/>
          </a:p>
          <a:p>
            <a:pPr lvl="3"/>
            <a:r>
              <a:rPr lang="en-US" dirty="0" smtClean="0">
                <a:solidFill>
                  <a:srgbClr val="002060"/>
                </a:solidFill>
              </a:rPr>
              <a:t>open(const char *path, O_RDONLY);</a:t>
            </a:r>
          </a:p>
          <a:p>
            <a:pPr lvl="4"/>
            <a:r>
              <a:rPr lang="en-US" dirty="0" smtClean="0"/>
              <a:t>Open call will block until process opens the same FIFO for writing</a:t>
            </a:r>
          </a:p>
          <a:p>
            <a:pPr lvl="3"/>
            <a:r>
              <a:rPr lang="en-US" dirty="0" smtClean="0">
                <a:solidFill>
                  <a:srgbClr val="002060"/>
                </a:solidFill>
              </a:rPr>
              <a:t>open(const char *path, O_RDONLY | O_NONBLOCK);</a:t>
            </a:r>
          </a:p>
          <a:p>
            <a:pPr lvl="4"/>
            <a:r>
              <a:rPr lang="en-US" dirty="0" smtClean="0"/>
              <a:t>Open call will now succeed and return immediately, even if FIFO has not been opened for writing</a:t>
            </a:r>
          </a:p>
          <a:p>
            <a:pPr lvl="4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OPENING A FIFO WITH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3"/>
            <a:r>
              <a:rPr lang="en-US" dirty="0" smtClean="0">
                <a:solidFill>
                  <a:srgbClr val="002060"/>
                </a:solidFill>
              </a:rPr>
              <a:t>open(const char *path, O_WRONLY);</a:t>
            </a:r>
          </a:p>
          <a:p>
            <a:pPr lvl="4"/>
            <a:r>
              <a:rPr lang="en-US" dirty="0" smtClean="0"/>
              <a:t>Open call will block until process opens the same FIFO for reading</a:t>
            </a:r>
          </a:p>
          <a:p>
            <a:pPr lvl="3"/>
            <a:r>
              <a:rPr lang="en-US" dirty="0" smtClean="0">
                <a:solidFill>
                  <a:srgbClr val="002060"/>
                </a:solidFill>
              </a:rPr>
              <a:t>open(const char *path, O_WRONLY | O_NONBLOCK);</a:t>
            </a:r>
          </a:p>
          <a:p>
            <a:pPr lvl="4"/>
            <a:r>
              <a:rPr lang="en-US" dirty="0" smtClean="0"/>
              <a:t>always Return immediately but –</a:t>
            </a:r>
          </a:p>
          <a:p>
            <a:pPr lvl="5"/>
            <a:r>
              <a:rPr lang="en-US" dirty="0" smtClean="0"/>
              <a:t>If no process has FIFO open for reading</a:t>
            </a:r>
          </a:p>
          <a:p>
            <a:pPr lvl="6"/>
            <a:r>
              <a:rPr lang="en-US" dirty="0" smtClean="0"/>
              <a:t>-1</a:t>
            </a:r>
          </a:p>
          <a:p>
            <a:pPr lvl="6"/>
            <a:r>
              <a:rPr lang="en-US" dirty="0" smtClean="0"/>
              <a:t>Else file descriptor (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writing for FIFO)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5181600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Note: </a:t>
            </a:r>
            <a:r>
              <a:rPr lang="en-US" dirty="0" smtClean="0"/>
              <a:t>Size of FIFO </a:t>
            </a:r>
            <a:r>
              <a:rPr lang="en-US" dirty="0" smtClean="0">
                <a:sym typeface="Wingdings" pitchFamily="2" charset="2"/>
              </a:rPr>
              <a:t> imposed by system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Programs use </a:t>
            </a:r>
          </a:p>
          <a:p>
            <a:pPr lvl="1"/>
            <a:r>
              <a:rPr lang="en-US" dirty="0" smtClean="0"/>
              <a:t>Multiprocessing systems</a:t>
            </a:r>
          </a:p>
          <a:p>
            <a:pPr lvl="1"/>
            <a:r>
              <a:rPr lang="en-US" dirty="0" smtClean="0"/>
              <a:t>Multiuser systems</a:t>
            </a:r>
          </a:p>
          <a:p>
            <a:pPr lvl="1"/>
            <a:r>
              <a:rPr lang="en-US" dirty="0" smtClean="0"/>
              <a:t>Combination of above 2</a:t>
            </a:r>
          </a:p>
          <a:p>
            <a:pPr lvl="2"/>
            <a:r>
              <a:rPr lang="en-US" dirty="0" smtClean="0"/>
              <a:t>Critical section</a:t>
            </a:r>
          </a:p>
          <a:p>
            <a:pPr lvl="3"/>
            <a:r>
              <a:rPr lang="en-US" dirty="0" smtClean="0"/>
              <a:t>Single process has exclusive access </a:t>
            </a:r>
            <a:r>
              <a:rPr lang="en-US" dirty="0" smtClean="0">
                <a:sym typeface="Wingdings" pitchFamily="2" charset="2"/>
              </a:rPr>
              <a:t> resource (shared)</a:t>
            </a:r>
            <a:endParaRPr lang="en-US" dirty="0" smtClean="0"/>
          </a:p>
          <a:p>
            <a:pPr lvl="2"/>
            <a:r>
              <a:rPr lang="en-US" dirty="0" smtClean="0"/>
              <a:t>Prevent problems caused</a:t>
            </a:r>
          </a:p>
          <a:p>
            <a:pPr lvl="3"/>
            <a:r>
              <a:rPr lang="en-US" dirty="0" smtClean="0"/>
              <a:t>More than one program simultaneously accessing a shared resource</a:t>
            </a:r>
          </a:p>
          <a:p>
            <a:pPr lvl="4"/>
            <a:r>
              <a:rPr lang="en-US" dirty="0" smtClean="0"/>
              <a:t>Generate token </a:t>
            </a:r>
            <a:r>
              <a:rPr lang="en-US" dirty="0" smtClean="0">
                <a:sym typeface="Wingdings" pitchFamily="2" charset="2"/>
              </a:rPr>
              <a:t>that grant access to only one thread of execution in critical section at a time.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943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 access to critical sections in a threaded program </a:t>
            </a:r>
            <a:r>
              <a:rPr lang="en-US" dirty="0" smtClean="0">
                <a:sym typeface="Wingdings" pitchFamily="2" charset="2"/>
              </a:rPr>
              <a:t> semaphores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5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5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500"/>
                            </p:stCondLst>
                            <p:childTnLst>
                              <p:par>
                                <p:cTn id="47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6500"/>
                            </p:stCondLst>
                            <p:childTnLst>
                              <p:par>
                                <p:cTn id="53" presetID="29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Definition</a:t>
            </a:r>
          </a:p>
          <a:p>
            <a:pPr lvl="1"/>
            <a:r>
              <a:rPr lang="en-US" dirty="0" smtClean="0"/>
              <a:t>A variable </a:t>
            </a:r>
            <a:r>
              <a:rPr lang="en-US" dirty="0" smtClean="0">
                <a:sym typeface="Wingdings" pitchFamily="2" charset="2"/>
              </a:rPr>
              <a:t>= 0 or 1 (binary)</a:t>
            </a:r>
          </a:p>
          <a:p>
            <a:pPr lvl="1"/>
            <a:r>
              <a:rPr lang="en-US" dirty="0" smtClean="0"/>
              <a:t>A variable </a:t>
            </a:r>
            <a:r>
              <a:rPr lang="en-US" dirty="0" smtClean="0">
                <a:sym typeface="Wingdings" pitchFamily="2" charset="2"/>
              </a:rPr>
              <a:t>= many +ve Values (general)</a:t>
            </a:r>
          </a:p>
          <a:p>
            <a:r>
              <a:rPr lang="en-US" dirty="0" smtClean="0">
                <a:sym typeface="Wingdings" pitchFamily="2" charset="2"/>
              </a:rPr>
              <a:t>Semaphore functions operates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arrays of general rather than binary</a:t>
            </a:r>
          </a:p>
          <a:p>
            <a:r>
              <a:rPr lang="en-US" dirty="0" smtClean="0">
                <a:sym typeface="Wingdings" pitchFamily="2" charset="2"/>
              </a:rPr>
              <a:t>Types of functions</a:t>
            </a:r>
          </a:p>
          <a:p>
            <a:pPr lvl="1"/>
            <a:r>
              <a:rPr lang="en-US" dirty="0" smtClean="0"/>
              <a:t>semget()</a:t>
            </a:r>
          </a:p>
          <a:p>
            <a:pPr lvl="1"/>
            <a:r>
              <a:rPr lang="en-US" dirty="0" smtClean="0"/>
              <a:t>semop()</a:t>
            </a:r>
          </a:p>
          <a:p>
            <a:pPr lvl="1"/>
            <a:r>
              <a:rPr lang="en-US" dirty="0" smtClean="0"/>
              <a:t>semctl()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semget</a:t>
            </a:r>
          </a:p>
          <a:p>
            <a:pPr lvl="1"/>
            <a:r>
              <a:rPr lang="en-US" dirty="0" smtClean="0"/>
              <a:t>Create new or obtain semaphore key </a:t>
            </a:r>
          </a:p>
          <a:p>
            <a:pPr lvl="2">
              <a:buNone/>
            </a:pPr>
            <a:r>
              <a:rPr lang="en-US" b="1" i="1" dirty="0" smtClean="0"/>
              <a:t>int semget(key_t key, int num_sems, int sem_flags);</a:t>
            </a:r>
          </a:p>
          <a:p>
            <a:pPr lvl="1"/>
            <a:r>
              <a:rPr lang="en-US" dirty="0" smtClean="0"/>
              <a:t>Key (integral value)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Unrelated process(s) to access same semaphore</a:t>
            </a:r>
          </a:p>
          <a:p>
            <a:pPr lvl="1"/>
            <a:r>
              <a:rPr lang="en-US" dirty="0" smtClean="0"/>
              <a:t>Num_sems </a:t>
            </a:r>
            <a:r>
              <a:rPr lang="en-US" dirty="0" smtClean="0">
                <a:sym typeface="Wingdings" pitchFamily="2" charset="2"/>
              </a:rPr>
              <a:t> no. of semaphores required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Almost always 1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Sem_flags  set of flags (like open function  reading / writing)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In addition  bitwise ORed with IPC_CREAT</a:t>
            </a:r>
          </a:p>
          <a:p>
            <a:pPr lvl="1"/>
            <a:r>
              <a:rPr lang="en-US" dirty="0" smtClean="0"/>
              <a:t>returns </a:t>
            </a:r>
          </a:p>
          <a:p>
            <a:pPr lvl="2"/>
            <a:r>
              <a:rPr lang="en-US" dirty="0" smtClean="0"/>
              <a:t>Positive value (semaphore Identifier)</a:t>
            </a:r>
            <a:r>
              <a:rPr lang="en-US" dirty="0" smtClean="0">
                <a:sym typeface="Wingdings" pitchFamily="2" charset="2"/>
              </a:rPr>
              <a:t> s</a:t>
            </a:r>
            <a:r>
              <a:rPr lang="en-US" dirty="0" smtClean="0"/>
              <a:t>uccess 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-1 error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semop</a:t>
            </a:r>
          </a:p>
          <a:p>
            <a:pPr lvl="1"/>
            <a:r>
              <a:rPr lang="en-US" dirty="0" smtClean="0"/>
              <a:t>Changing value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semaphore</a:t>
            </a:r>
          </a:p>
          <a:p>
            <a:pPr lvl="2">
              <a:buNone/>
            </a:pPr>
            <a:r>
              <a:rPr lang="en-US" sz="2000" b="1" i="1" dirty="0" smtClean="0"/>
              <a:t>int semop(int sem_id, struct sembuf *sem_ops, size_t num_sem_ops);</a:t>
            </a:r>
          </a:p>
          <a:p>
            <a:pPr lvl="1"/>
            <a:r>
              <a:rPr lang="en-US" dirty="0" smtClean="0"/>
              <a:t>Sem_id </a:t>
            </a:r>
            <a:r>
              <a:rPr lang="en-US" dirty="0" smtClean="0">
                <a:sym typeface="Wingdings" pitchFamily="2" charset="2"/>
              </a:rPr>
              <a:t> returned by semget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*sem_ops pointer to array of structures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Contains</a:t>
            </a:r>
          </a:p>
          <a:p>
            <a:pPr lvl="3">
              <a:buNone/>
            </a:pPr>
            <a:r>
              <a:rPr lang="en-US" b="1" i="1" dirty="0" smtClean="0">
                <a:sym typeface="Wingdings" pitchFamily="2" charset="2"/>
              </a:rPr>
              <a:t>struct sembuf </a:t>
            </a:r>
          </a:p>
          <a:p>
            <a:pPr lvl="3">
              <a:buNone/>
            </a:pPr>
            <a:r>
              <a:rPr lang="en-US" b="1" i="1" dirty="0" smtClean="0">
                <a:sym typeface="Wingdings" pitchFamily="2" charset="2"/>
              </a:rPr>
              <a:t>{	short sem_num;	short sem_op;	short sem_flg;	}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sem_num  semaphore number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sem_op  value (-1 wait/+1 signal) by which semaphore should be changed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sem_flg  usually set to SEM_UNDO  causes OS to track changes made to semaphore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SEMAPHORES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semctl</a:t>
            </a:r>
          </a:p>
          <a:p>
            <a:pPr lvl="1"/>
            <a:r>
              <a:rPr lang="en-US" dirty="0" smtClean="0"/>
              <a:t>control </a:t>
            </a:r>
          </a:p>
          <a:p>
            <a:pPr lvl="2">
              <a:buNone/>
            </a:pPr>
            <a:r>
              <a:rPr lang="sv-SE" b="1" i="1" dirty="0" smtClean="0"/>
              <a:t>int semctl(int sem_id, int sem_num, int command, ...);</a:t>
            </a:r>
          </a:p>
          <a:p>
            <a:pPr lvl="2"/>
            <a:r>
              <a:rPr lang="en-US" dirty="0" smtClean="0"/>
              <a:t>sem_id </a:t>
            </a:r>
            <a:r>
              <a:rPr lang="en-US" dirty="0" smtClean="0">
                <a:sym typeface="Wingdings" pitchFamily="2" charset="2"/>
              </a:rPr>
              <a:t> returned by semget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sem_num  semaphore number</a:t>
            </a:r>
          </a:p>
          <a:p>
            <a:pPr lvl="2"/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command </a:t>
            </a:r>
            <a:r>
              <a:rPr lang="en-US" dirty="0" smtClean="0">
                <a:sym typeface="Wingdings" pitchFamily="2" charset="2"/>
              </a:rPr>
              <a:t> action to take</a:t>
            </a:r>
          </a:p>
          <a:p>
            <a:pPr lvl="3"/>
            <a:r>
              <a:rPr lang="en-US" b="1" dirty="0" smtClean="0">
                <a:solidFill>
                  <a:srgbClr val="7030A0"/>
                </a:solidFill>
              </a:rPr>
              <a:t>SETVAL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initializing semaphore  known value</a:t>
            </a:r>
          </a:p>
          <a:p>
            <a:pPr lvl="3"/>
            <a:r>
              <a:rPr lang="en-US" b="1" dirty="0" smtClean="0">
                <a:solidFill>
                  <a:srgbClr val="7030A0"/>
                </a:solidFill>
                <a:sym typeface="Wingdings" pitchFamily="2" charset="2"/>
              </a:rPr>
              <a:t>IPC_RMID</a:t>
            </a:r>
            <a:r>
              <a:rPr lang="en-US" dirty="0" smtClean="0">
                <a:sym typeface="Wingdings" pitchFamily="2" charset="2"/>
              </a:rPr>
              <a:t>  for deleting sem_id  no longer required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Returns different values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Depending on SETVAL &amp; IPC_RMID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0  success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-1  error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INDEX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7924800" cy="5029200"/>
          </a:xfrm>
        </p:spPr>
        <p:txBody>
          <a:bodyPr>
            <a:normAutofit fontScale="92500" lnSpcReduction="20000"/>
          </a:bodyPr>
          <a:lstStyle/>
          <a:p>
            <a:pPr lvl="4"/>
            <a:r>
              <a:rPr lang="en-US" dirty="0" smtClean="0">
                <a:hlinkClick r:id="rId2" action="ppaction://hlinksldjump"/>
              </a:rPr>
              <a:t>Pipe</a:t>
            </a:r>
            <a:endParaRPr lang="en-US" dirty="0" smtClean="0"/>
          </a:p>
          <a:p>
            <a:pPr lvl="4"/>
            <a:r>
              <a:rPr lang="en-US" dirty="0" smtClean="0">
                <a:hlinkClick r:id="rId3" action="ppaction://hlinksldjump"/>
              </a:rPr>
              <a:t>Process Pipes</a:t>
            </a:r>
            <a:endParaRPr lang="en-US" dirty="0" smtClean="0"/>
          </a:p>
          <a:p>
            <a:pPr lvl="4"/>
            <a:r>
              <a:rPr lang="en-US" dirty="0" smtClean="0">
                <a:hlinkClick r:id="rId4" action="ppaction://hlinksldjump"/>
              </a:rPr>
              <a:t>The Pipe Call</a:t>
            </a:r>
            <a:endParaRPr lang="en-US" dirty="0" smtClean="0"/>
          </a:p>
          <a:p>
            <a:pPr lvl="4"/>
            <a:r>
              <a:rPr lang="en-US" dirty="0" smtClean="0">
                <a:hlinkClick r:id="rId5" action="ppaction://hlinksldjump"/>
              </a:rPr>
              <a:t>Parent and Child Processes</a:t>
            </a:r>
            <a:endParaRPr lang="en-US" dirty="0" smtClean="0"/>
          </a:p>
          <a:p>
            <a:pPr lvl="4"/>
            <a:r>
              <a:rPr lang="en-US" dirty="0" smtClean="0">
                <a:hlinkClick r:id="rId6" action="ppaction://hlinksldjump"/>
              </a:rPr>
              <a:t>Named Pipes</a:t>
            </a:r>
            <a:endParaRPr lang="en-US" dirty="0" smtClean="0"/>
          </a:p>
          <a:p>
            <a:pPr lvl="5"/>
            <a:r>
              <a:rPr lang="en-US" dirty="0" smtClean="0"/>
              <a:t>FIFOs</a:t>
            </a:r>
          </a:p>
          <a:p>
            <a:pPr lvl="4"/>
            <a:r>
              <a:rPr lang="en-US" dirty="0" smtClean="0">
                <a:hlinkClick r:id="rId7" action="ppaction://hlinksldjump"/>
              </a:rPr>
              <a:t>Semaphores</a:t>
            </a:r>
            <a:endParaRPr lang="en-US" dirty="0" smtClean="0"/>
          </a:p>
          <a:p>
            <a:pPr lvl="5"/>
            <a:r>
              <a:rPr lang="en-US" dirty="0" smtClean="0"/>
              <a:t>semget, semop, semctl, Message</a:t>
            </a:r>
          </a:p>
          <a:p>
            <a:pPr lvl="4"/>
            <a:r>
              <a:rPr lang="en-US" dirty="0" smtClean="0">
                <a:hlinkClick r:id="rId8" action="ppaction://hlinksldjump"/>
              </a:rPr>
              <a:t>Message Queues</a:t>
            </a:r>
            <a:endParaRPr lang="en-US" dirty="0" smtClean="0"/>
          </a:p>
          <a:p>
            <a:pPr lvl="5"/>
            <a:r>
              <a:rPr lang="en-US" dirty="0" smtClean="0"/>
              <a:t>msgget, msgsnd, msgrcv, msgctl</a:t>
            </a:r>
          </a:p>
          <a:p>
            <a:pPr lvl="4"/>
            <a:r>
              <a:rPr lang="en-US" dirty="0" smtClean="0">
                <a:hlinkClick r:id="rId9" action="ppaction://hlinksldjump"/>
              </a:rPr>
              <a:t>Shared Memory</a:t>
            </a:r>
            <a:endParaRPr lang="en-US" dirty="0" smtClean="0"/>
          </a:p>
          <a:p>
            <a:pPr lvl="5"/>
            <a:r>
              <a:rPr lang="en-US" dirty="0" smtClean="0">
                <a:hlinkClick r:id="rId10" action="ppaction://hlinksldjump"/>
              </a:rPr>
              <a:t>shmget</a:t>
            </a:r>
            <a:r>
              <a:rPr lang="en-US" dirty="0" smtClean="0"/>
              <a:t>, </a:t>
            </a:r>
            <a:r>
              <a:rPr lang="en-US" dirty="0" smtClean="0">
                <a:hlinkClick r:id="rId11" action="ppaction://hlinksldjump"/>
              </a:rPr>
              <a:t>shmat</a:t>
            </a:r>
            <a:r>
              <a:rPr lang="en-US" dirty="0" smtClean="0"/>
              <a:t>, </a:t>
            </a:r>
            <a:r>
              <a:rPr lang="en-US" dirty="0" err="1" smtClean="0">
                <a:hlinkClick r:id="rId12" action="ppaction://hlinksldjump"/>
              </a:rPr>
              <a:t>shmdt</a:t>
            </a:r>
            <a:r>
              <a:rPr lang="en-US" dirty="0" smtClean="0"/>
              <a:t>, </a:t>
            </a:r>
            <a:r>
              <a:rPr lang="en-US" dirty="0" err="1" smtClean="0">
                <a:hlinkClick r:id="rId13" action="ppaction://hlinksldjump"/>
              </a:rPr>
              <a:t>shmctl</a:t>
            </a:r>
            <a:endParaRPr lang="en-US" dirty="0" smtClean="0"/>
          </a:p>
          <a:p>
            <a:pPr lvl="4"/>
            <a:r>
              <a:rPr lang="en-US" dirty="0" smtClean="0">
                <a:hlinkClick r:id="rId14" action="ppaction://hlinksldjump"/>
              </a:rPr>
              <a:t>IPC Status Commands</a:t>
            </a:r>
            <a:endParaRPr lang="en-US" dirty="0" smtClean="0"/>
          </a:p>
          <a:p>
            <a:pPr lvl="4"/>
            <a:r>
              <a:rPr lang="en-US" dirty="0" smtClean="0">
                <a:hlinkClick r:id="rId15" action="ppaction://hlinksldjump"/>
              </a:rPr>
              <a:t>Socket</a:t>
            </a:r>
            <a:endParaRPr lang="en-US" dirty="0" smtClean="0"/>
          </a:p>
          <a:p>
            <a:pPr lvl="4"/>
            <a:r>
              <a:rPr lang="en-US" dirty="0" smtClean="0">
                <a:hlinkClick r:id="rId16" action="ppaction://hlinksldjump"/>
              </a:rPr>
              <a:t>Socket Connections</a:t>
            </a:r>
            <a:endParaRPr lang="en-US" dirty="0" smtClean="0"/>
          </a:p>
          <a:p>
            <a:pPr lvl="5"/>
            <a:r>
              <a:rPr lang="en-US" dirty="0" smtClean="0">
                <a:hlinkClick r:id="rId16" action="ppaction://hlinksldjump"/>
              </a:rPr>
              <a:t>Socket Attributes</a:t>
            </a:r>
            <a:r>
              <a:rPr lang="en-US" dirty="0" smtClean="0"/>
              <a:t>,</a:t>
            </a:r>
          </a:p>
          <a:p>
            <a:pPr lvl="5"/>
            <a:r>
              <a:rPr lang="en-US" dirty="0" smtClean="0">
                <a:hlinkClick r:id="rId17" action="ppaction://hlinksldjump"/>
              </a:rPr>
              <a:t>Socket Addresses</a:t>
            </a:r>
            <a:r>
              <a:rPr lang="en-US" dirty="0" smtClean="0"/>
              <a:t>,</a:t>
            </a:r>
          </a:p>
          <a:p>
            <a:pPr lvl="5"/>
            <a:r>
              <a:rPr lang="en-US" dirty="0" smtClean="0">
                <a:hlinkClick r:id="rId18" action="ppaction://hlinksldjump"/>
              </a:rPr>
              <a:t>socket</a:t>
            </a:r>
            <a:r>
              <a:rPr lang="en-US" dirty="0" smtClean="0"/>
              <a:t>, </a:t>
            </a:r>
            <a:r>
              <a:rPr lang="en-US" dirty="0" smtClean="0">
                <a:hlinkClick r:id="rId19" action="ppaction://hlinksldjump"/>
              </a:rPr>
              <a:t>connect</a:t>
            </a:r>
            <a:r>
              <a:rPr lang="en-US" dirty="0" smtClean="0"/>
              <a:t>, </a:t>
            </a:r>
            <a:r>
              <a:rPr lang="en-US" dirty="0" smtClean="0">
                <a:hlinkClick r:id="rId20" action="ppaction://hlinksldjump"/>
              </a:rPr>
              <a:t>bind</a:t>
            </a:r>
            <a:r>
              <a:rPr lang="en-US" dirty="0" smtClean="0"/>
              <a:t>, </a:t>
            </a:r>
            <a:r>
              <a:rPr lang="en-US" dirty="0" smtClean="0">
                <a:hlinkClick r:id="rId21" action="ppaction://hlinksldjump"/>
              </a:rPr>
              <a:t>listen</a:t>
            </a:r>
            <a:r>
              <a:rPr lang="en-US" dirty="0" smtClean="0"/>
              <a:t>, </a:t>
            </a:r>
            <a:r>
              <a:rPr lang="en-US" dirty="0" smtClean="0">
                <a:hlinkClick r:id="rId22" action="ppaction://hlinksldjump"/>
              </a:rPr>
              <a:t>accept</a:t>
            </a:r>
            <a:r>
              <a:rPr lang="en-US" dirty="0" smtClean="0"/>
              <a:t>, </a:t>
            </a:r>
          </a:p>
          <a:p>
            <a:pPr lvl="4"/>
            <a:r>
              <a:rPr lang="en-US" dirty="0" smtClean="0">
                <a:hlinkClick r:id="rId23" action="ppaction://hlinksldjump"/>
              </a:rPr>
              <a:t>Socket Communications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MESSAGE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easy and efficient way</a:t>
            </a:r>
          </a:p>
          <a:p>
            <a:pPr lvl="1"/>
            <a:r>
              <a:rPr lang="en-US" dirty="0" smtClean="0"/>
              <a:t>Pass data </a:t>
            </a:r>
            <a:r>
              <a:rPr lang="en-US" dirty="0" smtClean="0">
                <a:sym typeface="Wingdings" pitchFamily="2" charset="2"/>
              </a:rPr>
              <a:t> 2 unrelated process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Block of data  process  other</a:t>
            </a:r>
          </a:p>
          <a:p>
            <a:r>
              <a:rPr lang="en-US" dirty="0" smtClean="0"/>
              <a:t>Passing messages</a:t>
            </a:r>
          </a:p>
          <a:p>
            <a:pPr lvl="1"/>
            <a:r>
              <a:rPr lang="en-US" dirty="0" smtClean="0"/>
              <a:t>Avoid problems </a:t>
            </a:r>
          </a:p>
          <a:p>
            <a:pPr lvl="2"/>
            <a:r>
              <a:rPr lang="en-US" dirty="0" smtClean="0"/>
              <a:t>Synchronization</a:t>
            </a:r>
          </a:p>
          <a:p>
            <a:pPr lvl="2"/>
            <a:r>
              <a:rPr lang="en-US" dirty="0" smtClean="0"/>
              <a:t>Blocking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Maximum size limit imposed on each block of data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Maximum total size of all blocks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0" y="43434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Advantage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72200" y="53340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0000"/>
                </a:solidFill>
              </a:rPr>
              <a:t>Disadvantage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MESSAGE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msgget():</a:t>
            </a:r>
          </a:p>
          <a:p>
            <a:pPr algn="ctr">
              <a:buNone/>
            </a:pPr>
            <a:r>
              <a:rPr lang="en-US" sz="2400" b="1" i="1" dirty="0" smtClean="0"/>
              <a:t>int msgget(key_t key, int msgflg);</a:t>
            </a:r>
          </a:p>
          <a:p>
            <a:pPr lvl="1"/>
            <a:r>
              <a:rPr lang="en-US" sz="2400" dirty="0" smtClean="0"/>
              <a:t>key value </a:t>
            </a:r>
          </a:p>
          <a:p>
            <a:pPr lvl="2"/>
            <a:r>
              <a:rPr lang="en-US" sz="2000" dirty="0" smtClean="0"/>
              <a:t>Like IPC facilities </a:t>
            </a:r>
            <a:r>
              <a:rPr lang="en-US" sz="2000" dirty="0" smtClean="0">
                <a:sym typeface="Wingdings" pitchFamily="2" charset="2"/>
              </a:rPr>
              <a:t> names particular message queue</a:t>
            </a:r>
          </a:p>
          <a:p>
            <a:pPr lvl="1"/>
            <a:r>
              <a:rPr lang="en-US" dirty="0" smtClean="0"/>
              <a:t>msgflg </a:t>
            </a:r>
          </a:p>
          <a:p>
            <a:pPr lvl="2"/>
            <a:r>
              <a:rPr lang="en-US" dirty="0" smtClean="0"/>
              <a:t>9 permission flags </a:t>
            </a:r>
            <a:r>
              <a:rPr lang="en-US" dirty="0" smtClean="0">
                <a:sym typeface="Wingdings" pitchFamily="2" charset="2"/>
              </a:rPr>
              <a:t> like mode flags for creating file</a:t>
            </a:r>
            <a:endParaRPr lang="en-US" dirty="0" smtClean="0"/>
          </a:p>
          <a:p>
            <a:pPr lvl="1"/>
            <a:r>
              <a:rPr lang="en-US" dirty="0" smtClean="0"/>
              <a:t>return</a:t>
            </a:r>
          </a:p>
          <a:p>
            <a:pPr lvl="2"/>
            <a:r>
              <a:rPr lang="en-US" dirty="0" smtClean="0"/>
              <a:t>Message queue ID (</a:t>
            </a:r>
            <a:r>
              <a:rPr lang="en-US" strike="sngStrike" dirty="0" smtClean="0"/>
              <a:t>negative</a:t>
            </a:r>
            <a:r>
              <a:rPr lang="en-US" dirty="0" smtClean="0"/>
              <a:t> integer)</a:t>
            </a:r>
          </a:p>
          <a:p>
            <a:pPr lvl="2"/>
            <a:r>
              <a:rPr lang="en-US" dirty="0" smtClean="0"/>
              <a:t>-1 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MESSAGE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msgsnd():</a:t>
            </a:r>
          </a:p>
          <a:p>
            <a:pPr algn="ctr">
              <a:buNone/>
            </a:pPr>
            <a:r>
              <a:rPr lang="en-US" sz="2000" b="1" i="1" dirty="0" smtClean="0"/>
              <a:t>int msgsnd(int msqid, const void *msg_ptr, size_t msg_sz, int msgflg);</a:t>
            </a:r>
            <a:endParaRPr lang="en-US" dirty="0" smtClean="0"/>
          </a:p>
          <a:p>
            <a:pPr lvl="1"/>
            <a:r>
              <a:rPr lang="en-US" dirty="0" smtClean="0"/>
              <a:t>msqid </a:t>
            </a:r>
            <a:r>
              <a:rPr lang="en-US" dirty="0" smtClean="0">
                <a:sym typeface="Wingdings" pitchFamily="2" charset="2"/>
              </a:rPr>
              <a:t> returned  msgget()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msg_ptr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pointer  message  sent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msg_sz  size 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message</a:t>
            </a:r>
          </a:p>
          <a:p>
            <a:pPr lvl="1"/>
            <a:r>
              <a:rPr lang="en-US" dirty="0" smtClean="0"/>
              <a:t>msgflg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controls (message queue </a:t>
            </a:r>
            <a:r>
              <a:rPr lang="en-US" dirty="0" smtClean="0">
                <a:sym typeface="Wingdings" pitchFamily="2" charset="2"/>
              </a:rPr>
              <a:t> full or limit reached)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Returns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0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-1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MESSAGE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msgrcv():</a:t>
            </a:r>
          </a:p>
          <a:p>
            <a:pPr algn="r">
              <a:buNone/>
            </a:pPr>
            <a:r>
              <a:rPr lang="en-US" sz="2000" b="1" i="1" dirty="0" smtClean="0"/>
              <a:t>int msgrcv(int msqid, void *msg_ptr, size_t msg_sz, long int msgtype, int msgflg);</a:t>
            </a:r>
            <a:endParaRPr lang="en-US" b="1" i="1" dirty="0" smtClean="0"/>
          </a:p>
          <a:p>
            <a:pPr lvl="1"/>
            <a:r>
              <a:rPr lang="en-US" dirty="0" smtClean="0"/>
              <a:t>msqid </a:t>
            </a:r>
            <a:r>
              <a:rPr lang="en-US" dirty="0" smtClean="0">
                <a:sym typeface="Wingdings" pitchFamily="2" charset="2"/>
              </a:rPr>
              <a:t> returned  msgget()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msg_ptr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pointer  message  received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msg_sz  size 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itchFamily="2" charset="2"/>
              </a:rPr>
              <a:t>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message</a:t>
            </a:r>
          </a:p>
          <a:p>
            <a:pPr lvl="1"/>
            <a:r>
              <a:rPr lang="en-US" dirty="0" smtClean="0"/>
              <a:t>msgtype </a:t>
            </a:r>
            <a:r>
              <a:rPr lang="en-US" dirty="0" smtClean="0">
                <a:sym typeface="Wingdings" pitchFamily="2" charset="2"/>
              </a:rPr>
              <a:t> type  message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0  available message in message queue is retrieved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&gt;0  first message with same type  retrieved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&lt;0  first message same or less than the type  retrieved</a:t>
            </a:r>
            <a:endParaRPr lang="en-US" dirty="0" smtClean="0"/>
          </a:p>
          <a:p>
            <a:pPr lvl="1"/>
            <a:r>
              <a:rPr lang="en-US" dirty="0" smtClean="0"/>
              <a:t>msgflg</a:t>
            </a:r>
          </a:p>
          <a:p>
            <a:pPr lvl="2"/>
            <a:r>
              <a:rPr lang="en-US" dirty="0" smtClean="0"/>
              <a:t>Control</a:t>
            </a:r>
          </a:p>
          <a:p>
            <a:pPr lvl="1"/>
            <a:r>
              <a:rPr lang="en-US" dirty="0" smtClean="0"/>
              <a:t>Returns</a:t>
            </a:r>
          </a:p>
          <a:p>
            <a:pPr lvl="2"/>
            <a:r>
              <a:rPr lang="en-US" dirty="0" smtClean="0"/>
              <a:t>No. of bytes placed in receive buffer</a:t>
            </a:r>
          </a:p>
          <a:p>
            <a:pPr lvl="2"/>
            <a:r>
              <a:rPr lang="en-US" dirty="0" smtClean="0"/>
              <a:t>-1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MESSAGE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msgctl():</a:t>
            </a:r>
          </a:p>
          <a:p>
            <a:pPr algn="ctr">
              <a:buNone/>
            </a:pPr>
            <a:r>
              <a:rPr lang="en-US" sz="2400" b="1" dirty="0" smtClean="0"/>
              <a:t>int msgctl(int msqid, int command, struct </a:t>
            </a:r>
            <a:r>
              <a:rPr lang="en-US" sz="2400" b="1" dirty="0" smtClean="0">
                <a:solidFill>
                  <a:srgbClr val="7030A0"/>
                </a:solidFill>
              </a:rPr>
              <a:t>msqid_ds </a:t>
            </a:r>
            <a:r>
              <a:rPr lang="en-US" sz="2400" b="1" dirty="0" smtClean="0"/>
              <a:t>*buf);</a:t>
            </a:r>
            <a:endParaRPr lang="en-US" b="1" dirty="0" smtClean="0"/>
          </a:p>
          <a:p>
            <a:pPr lvl="1"/>
            <a:r>
              <a:rPr lang="en-US" dirty="0" smtClean="0"/>
              <a:t>msqid </a:t>
            </a:r>
            <a:r>
              <a:rPr lang="en-US" dirty="0" smtClean="0">
                <a:sym typeface="Wingdings" pitchFamily="2" charset="2"/>
              </a:rPr>
              <a:t> returned  msgget()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Command 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action taken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IPC_STAT </a:t>
            </a:r>
            <a:endParaRPr lang="en-US" dirty="0" smtClean="0">
              <a:solidFill>
                <a:schemeClr val="accent6">
                  <a:lumMod val="75000"/>
                </a:schemeClr>
              </a:solidFill>
              <a:sym typeface="Wingdings" pitchFamily="2" charset="2"/>
            </a:endParaRPr>
          </a:p>
          <a:p>
            <a:pPr lvl="3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Retrieves msqid_ds structure for a queue, and stores it in the address of the buf argument.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IPC_SET</a:t>
            </a:r>
          </a:p>
          <a:p>
            <a:pPr lvl="3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Sets the value of the ipc_perm member of the msqid_ds structure for a queue. Takes the values from the buf argument.</a:t>
            </a:r>
          </a:p>
          <a:p>
            <a:pPr lvl="2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IPC_RMID</a:t>
            </a:r>
          </a:p>
          <a:p>
            <a:pPr lvl="3"/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Removes the queue from the kernel</a:t>
            </a:r>
          </a:p>
          <a:p>
            <a:pPr lvl="1"/>
            <a:r>
              <a:rPr lang="en-US" dirty="0" smtClean="0"/>
              <a:t>return</a:t>
            </a:r>
          </a:p>
          <a:p>
            <a:pPr lvl="2"/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5410200" y="4495800"/>
            <a:ext cx="3048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struct msqid_ds {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uid_t msg_perm.uid;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uid_t msg_perm.gid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mode_t msg_perm.mode;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}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BD19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FF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"/>
                            </p:stCondLst>
                            <p:childTnLst>
                              <p:par>
                                <p:cTn id="5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Unrelated process access</a:t>
            </a:r>
          </a:p>
          <a:p>
            <a:pPr lvl="1"/>
            <a:r>
              <a:rPr lang="en-US" dirty="0" smtClean="0"/>
              <a:t>Same logical memory</a:t>
            </a:r>
          </a:p>
          <a:p>
            <a:pPr lvl="1"/>
            <a:r>
              <a:rPr lang="en-US" dirty="0" smtClean="0"/>
              <a:t>Efficient</a:t>
            </a:r>
          </a:p>
          <a:p>
            <a:pPr lvl="2"/>
            <a:r>
              <a:rPr lang="en-US" strike="sngStrike" dirty="0" smtClean="0"/>
              <a:t>Synchronization facilities</a:t>
            </a:r>
          </a:p>
          <a:p>
            <a:pPr lvl="2"/>
            <a:r>
              <a:rPr lang="en-US" dirty="0" smtClean="0"/>
              <a:t>All processes</a:t>
            </a:r>
          </a:p>
          <a:p>
            <a:pPr lvl="3"/>
            <a:r>
              <a:rPr lang="en-US" dirty="0" smtClean="0"/>
              <a:t>Access memory locations </a:t>
            </a:r>
            <a:r>
              <a:rPr lang="en-US" dirty="0" smtClean="0">
                <a:sym typeface="Wingdings" pitchFamily="2" charset="2"/>
              </a:rPr>
              <a:t> memory allocated ( malloc())</a:t>
            </a:r>
            <a:endParaRPr lang="en-US" dirty="0" smtClean="0"/>
          </a:p>
          <a:p>
            <a:pPr lvl="1"/>
            <a:r>
              <a:rPr lang="en-US" dirty="0" smtClean="0"/>
              <a:t>Special range of address created by IPC</a:t>
            </a:r>
          </a:p>
          <a:p>
            <a:pPr lvl="2"/>
            <a:r>
              <a:rPr lang="en-US" dirty="0" smtClean="0"/>
              <a:t>For one process appears in another (address space)</a:t>
            </a:r>
          </a:p>
          <a:p>
            <a:pPr lvl="1"/>
            <a:r>
              <a:rPr lang="en-US" dirty="0" smtClean="0"/>
              <a:t>As no synchronization facilities</a:t>
            </a:r>
          </a:p>
          <a:p>
            <a:pPr lvl="2"/>
            <a:r>
              <a:rPr lang="en-US" b="1" dirty="0" smtClean="0">
                <a:solidFill>
                  <a:srgbClr val="002060"/>
                </a:solidFill>
              </a:rPr>
              <a:t>Use another mechanism </a:t>
            </a:r>
            <a:r>
              <a:rPr lang="en-US" dirty="0" smtClean="0"/>
              <a:t>to synchronize access to shared memory</a:t>
            </a:r>
          </a:p>
          <a:p>
            <a:pPr lvl="3"/>
            <a:r>
              <a:rPr lang="en-US" b="1" dirty="0" smtClean="0">
                <a:solidFill>
                  <a:srgbClr val="002060"/>
                </a:solidFill>
              </a:rPr>
              <a:t>pass small messages</a:t>
            </a:r>
            <a:endParaRPr lang="en-US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shmget():</a:t>
            </a:r>
          </a:p>
          <a:p>
            <a:pPr lvl="1"/>
            <a:r>
              <a:rPr lang="en-US" dirty="0" smtClean="0"/>
              <a:t>create </a:t>
            </a:r>
          </a:p>
          <a:p>
            <a:pPr lvl="2">
              <a:buNone/>
            </a:pPr>
            <a:r>
              <a:rPr lang="en-US" b="1" i="1" dirty="0" smtClean="0"/>
              <a:t>int shmget(key_t key, size_t size, int shmflg);</a:t>
            </a:r>
          </a:p>
          <a:p>
            <a:pPr lvl="1"/>
            <a:r>
              <a:rPr lang="en-US" dirty="0" smtClean="0"/>
              <a:t>key </a:t>
            </a:r>
          </a:p>
          <a:p>
            <a:pPr lvl="2"/>
            <a:r>
              <a:rPr lang="en-US" dirty="0" smtClean="0"/>
              <a:t>Names the shared memory segment</a:t>
            </a:r>
          </a:p>
          <a:p>
            <a:pPr lvl="1"/>
            <a:r>
              <a:rPr lang="en-US" dirty="0" smtClean="0"/>
              <a:t>Size</a:t>
            </a:r>
          </a:p>
          <a:p>
            <a:pPr lvl="2"/>
            <a:r>
              <a:rPr lang="en-US" dirty="0" smtClean="0"/>
              <a:t>memory required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bytes</a:t>
            </a:r>
          </a:p>
          <a:p>
            <a:pPr lvl="1"/>
            <a:r>
              <a:rPr lang="en-US" dirty="0" smtClean="0"/>
              <a:t>Shmflg</a:t>
            </a:r>
          </a:p>
          <a:p>
            <a:pPr lvl="2"/>
            <a:r>
              <a:rPr lang="en-US" dirty="0" smtClean="0"/>
              <a:t>9 permission flags </a:t>
            </a:r>
            <a:r>
              <a:rPr lang="en-US" dirty="0" smtClean="0">
                <a:sym typeface="Wingdings" pitchFamily="2" charset="2"/>
              </a:rPr>
              <a:t> like mode flags for creating file</a:t>
            </a:r>
            <a:endParaRPr lang="en-US" dirty="0" smtClean="0"/>
          </a:p>
          <a:p>
            <a:pPr lvl="2"/>
            <a:r>
              <a:rPr lang="en-US" dirty="0" smtClean="0"/>
              <a:t>IPC_CREAT | (OR) with permissions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Shmat():</a:t>
            </a:r>
          </a:p>
          <a:p>
            <a:pPr lvl="1"/>
            <a:r>
              <a:rPr lang="en-US" dirty="0" smtClean="0"/>
              <a:t>Shared memory attachment</a:t>
            </a:r>
          </a:p>
          <a:p>
            <a:pPr lvl="2"/>
            <a:r>
              <a:rPr lang="en-US" dirty="0" smtClean="0"/>
              <a:t>Enable Access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7030A0"/>
                </a:solidFill>
              </a:rPr>
              <a:t>other process </a:t>
            </a:r>
            <a:r>
              <a:rPr lang="en-US" dirty="0" smtClean="0"/>
              <a:t>– exclusively attach </a:t>
            </a:r>
          </a:p>
          <a:p>
            <a:pPr lvl="3"/>
            <a:r>
              <a:rPr lang="en-US" b="1" u="sng" dirty="0" smtClean="0">
                <a:solidFill>
                  <a:srgbClr val="7030A0"/>
                </a:solidFill>
              </a:rPr>
              <a:t>Address space </a:t>
            </a:r>
            <a:r>
              <a:rPr lang="en-US" dirty="0" smtClean="0">
                <a:sym typeface="Wingdings" pitchFamily="2" charset="2"/>
              </a:rPr>
              <a:t> shared memory (current process)</a:t>
            </a:r>
          </a:p>
          <a:p>
            <a:pPr lvl="3">
              <a:buNone/>
            </a:pPr>
            <a:r>
              <a:rPr lang="en-US" b="1" i="1" dirty="0" smtClean="0"/>
              <a:t>void *shmat(int shm_id, const void *shm_addr, int shmflg);</a:t>
            </a:r>
          </a:p>
          <a:p>
            <a:pPr lvl="3"/>
            <a:r>
              <a:rPr lang="en-US" dirty="0" smtClean="0"/>
              <a:t>shm_id </a:t>
            </a:r>
            <a:r>
              <a:rPr lang="en-US" dirty="0" smtClean="0">
                <a:sym typeface="Wingdings" pitchFamily="2" charset="2"/>
              </a:rPr>
              <a:t> id returned by shmget()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shm_addr  </a:t>
            </a:r>
            <a:r>
              <a:rPr lang="en-US" b="1" u="sng" dirty="0" smtClean="0">
                <a:solidFill>
                  <a:srgbClr val="7030A0"/>
                </a:solidFill>
                <a:sym typeface="Wingdings" pitchFamily="2" charset="2"/>
              </a:rPr>
              <a:t>address</a:t>
            </a:r>
            <a:r>
              <a:rPr lang="en-US" dirty="0" smtClean="0">
                <a:sym typeface="Wingdings" pitchFamily="2" charset="2"/>
              </a:rPr>
              <a:t>  attach  current process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shmflg  set of bitwise flags</a:t>
            </a:r>
          </a:p>
          <a:p>
            <a:pPr lvl="4"/>
            <a:r>
              <a:rPr lang="en-US" dirty="0" smtClean="0">
                <a:sym typeface="Wingdings" pitchFamily="2" charset="2"/>
              </a:rPr>
              <a:t>Two possible values are</a:t>
            </a:r>
          </a:p>
          <a:p>
            <a:pPr lvl="5"/>
            <a:r>
              <a:rPr lang="en-US" dirty="0" smtClean="0">
                <a:sym typeface="Wingdings" pitchFamily="2" charset="2"/>
              </a:rPr>
              <a:t>SHM_RND  in conjunction with shm_addr controls address at which shared memory is attached</a:t>
            </a:r>
          </a:p>
          <a:p>
            <a:pPr lvl="5"/>
            <a:r>
              <a:rPr lang="en-US" dirty="0" smtClean="0">
                <a:sym typeface="Wingdings" pitchFamily="2" charset="2"/>
              </a:rPr>
              <a:t>SHM_RDONLY  makes attached memory read-only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Return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Pointer  First byte of shared memory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-1</a:t>
            </a:r>
          </a:p>
          <a:p>
            <a:pPr lvl="3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Shmdt</a:t>
            </a:r>
            <a:r>
              <a:rPr lang="en-US" dirty="0" smtClean="0"/>
              <a:t>():</a:t>
            </a:r>
          </a:p>
          <a:p>
            <a:pPr lvl="1"/>
            <a:r>
              <a:rPr lang="en-US" dirty="0" smtClean="0"/>
              <a:t>Detaches shared memory (current process)</a:t>
            </a:r>
          </a:p>
          <a:p>
            <a:pPr lvl="1"/>
            <a:r>
              <a:rPr lang="en-US" dirty="0" smtClean="0"/>
              <a:t>Takes pointer to address(shmat)</a:t>
            </a:r>
          </a:p>
          <a:p>
            <a:pPr lvl="1"/>
            <a:r>
              <a:rPr lang="en-US" dirty="0" smtClean="0"/>
              <a:t>Returns</a:t>
            </a:r>
          </a:p>
          <a:p>
            <a:pPr lvl="2"/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-1</a:t>
            </a:r>
          </a:p>
          <a:p>
            <a:pPr lvl="3" algn="ctr">
              <a:buNone/>
            </a:pPr>
            <a:r>
              <a:rPr lang="en-US" b="1" dirty="0" smtClean="0"/>
              <a:t>Note:</a:t>
            </a:r>
            <a:r>
              <a:rPr lang="en-US" dirty="0" smtClean="0"/>
              <a:t> detaching </a:t>
            </a:r>
            <a:r>
              <a:rPr lang="en-US" dirty="0" smtClean="0">
                <a:sym typeface="Wingdings" pitchFamily="2" charset="2"/>
              </a:rPr>
              <a:t>means making memory unavailable (</a:t>
            </a:r>
            <a:r>
              <a:rPr lang="en-US" strike="sngStrike" dirty="0" smtClean="0">
                <a:sym typeface="Wingdings" pitchFamily="2" charset="2"/>
              </a:rPr>
              <a:t>deleting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 lvl="1"/>
            <a:endParaRPr lang="en-US" dirty="0" smtClean="0">
              <a:sym typeface="Wingdings" pitchFamily="2" charset="2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SHARED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Shmctl():</a:t>
            </a:r>
          </a:p>
          <a:p>
            <a:pPr lvl="1"/>
            <a:r>
              <a:rPr lang="en-US" dirty="0" err="1" smtClean="0"/>
              <a:t>Contrl</a:t>
            </a:r>
            <a:r>
              <a:rPr lang="en-US" dirty="0" smtClean="0"/>
              <a:t> functions (shared memory)</a:t>
            </a:r>
          </a:p>
          <a:p>
            <a:pPr lvl="3">
              <a:buNone/>
            </a:pPr>
            <a:r>
              <a:rPr lang="en-US" b="1" i="1" dirty="0" smtClean="0"/>
              <a:t>int </a:t>
            </a:r>
            <a:r>
              <a:rPr lang="en-US" b="1" i="1" dirty="0" err="1" smtClean="0"/>
              <a:t>shmctl</a:t>
            </a:r>
            <a:r>
              <a:rPr lang="en-US" b="1" i="1" dirty="0" smtClean="0"/>
              <a:t>(int shm_id, int command, struct </a:t>
            </a:r>
            <a:r>
              <a:rPr lang="en-US" b="1" i="1" dirty="0" err="1" smtClean="0"/>
              <a:t>shmid_ds</a:t>
            </a:r>
            <a:r>
              <a:rPr lang="en-US" b="1" i="1" dirty="0" smtClean="0"/>
              <a:t> *buf);</a:t>
            </a:r>
          </a:p>
          <a:p>
            <a:pPr lvl="1"/>
            <a:r>
              <a:rPr lang="en-US" dirty="0" smtClean="0"/>
              <a:t>shm_id </a:t>
            </a:r>
            <a:r>
              <a:rPr lang="en-US" dirty="0" smtClean="0">
                <a:sym typeface="Wingdings" pitchFamily="2" charset="2"/>
              </a:rPr>
              <a:t> id (shmget)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command  action taken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IPC_STAT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IPC_SET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IPC_RMID</a:t>
            </a:r>
          </a:p>
          <a:p>
            <a:pPr lvl="1"/>
            <a:r>
              <a:rPr lang="en-US" dirty="0" smtClean="0">
                <a:ea typeface="Calibri"/>
                <a:cs typeface="Times New Roman"/>
              </a:rPr>
              <a:t>buf </a:t>
            </a:r>
            <a:r>
              <a:rPr lang="en-US" dirty="0" smtClean="0">
                <a:ea typeface="Calibri"/>
                <a:cs typeface="Times New Roman"/>
                <a:sym typeface="Wingdings" pitchFamily="2" charset="2"/>
              </a:rPr>
              <a:t></a:t>
            </a:r>
            <a:r>
              <a:rPr lang="en-US" dirty="0" smtClean="0">
                <a:ea typeface="Calibri"/>
                <a:cs typeface="Times New Roman"/>
              </a:rPr>
              <a:t>pointer </a:t>
            </a:r>
            <a:r>
              <a:rPr lang="en-US" dirty="0" smtClean="0">
                <a:ea typeface="Calibri"/>
                <a:cs typeface="Times New Roman"/>
                <a:sym typeface="Wingdings" pitchFamily="2" charset="2"/>
              </a:rPr>
              <a:t></a:t>
            </a:r>
            <a:r>
              <a:rPr lang="en-US" dirty="0" smtClean="0">
                <a:ea typeface="Calibri"/>
                <a:cs typeface="Times New Roman"/>
              </a:rPr>
              <a:t> structure containing modes  &amp; permissions for shared memory</a:t>
            </a:r>
          </a:p>
          <a:p>
            <a:pPr lvl="1"/>
            <a:r>
              <a:rPr lang="en-US" dirty="0" smtClean="0">
                <a:cs typeface="Times New Roman"/>
              </a:rPr>
              <a:t>Return</a:t>
            </a:r>
          </a:p>
          <a:p>
            <a:pPr lvl="2"/>
            <a:r>
              <a:rPr lang="en-US" dirty="0" smtClean="0">
                <a:cs typeface="Times New Roman"/>
              </a:rPr>
              <a:t>0</a:t>
            </a:r>
          </a:p>
          <a:p>
            <a:pPr lvl="2"/>
            <a:r>
              <a:rPr lang="en-US" dirty="0" smtClean="0">
                <a:cs typeface="Times New Roman"/>
              </a:rPr>
              <a:t>-1</a:t>
            </a:r>
            <a:endParaRPr 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096000" y="2743200"/>
            <a:ext cx="2590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struct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shmid_ds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{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uid_t shm_perm.uid;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uid_t shm_perm.gid;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mode_t </a:t>
            </a:r>
            <a:r>
              <a:rPr kumimoji="0" lang="en-US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shm_perm.mode</a:t>
            </a: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}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FC1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99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07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PIPES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Oldest form – IPC</a:t>
            </a:r>
          </a:p>
          <a:p>
            <a:pPr lvl="1"/>
            <a:r>
              <a:rPr lang="en-US" dirty="0" smtClean="0"/>
              <a:t>def:</a:t>
            </a:r>
          </a:p>
          <a:p>
            <a:pPr lvl="2"/>
            <a:r>
              <a:rPr lang="en-US" dirty="0" smtClean="0"/>
              <a:t>Passing information – program process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another</a:t>
            </a:r>
          </a:p>
          <a:p>
            <a:pPr lvl="2"/>
            <a:r>
              <a:rPr lang="en-US" dirty="0" smtClean="0">
                <a:hlinkClick r:id="rId2" action="ppaction://hlinksldjump"/>
              </a:rPr>
              <a:t>Data flow</a:t>
            </a:r>
            <a:r>
              <a:rPr lang="en-US" dirty="0" smtClean="0"/>
              <a:t> – process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other</a:t>
            </a:r>
          </a:p>
          <a:p>
            <a:pPr lvl="1"/>
            <a:r>
              <a:rPr lang="en-US" dirty="0" smtClean="0"/>
              <a:t>Output </a:t>
            </a:r>
            <a:r>
              <a:rPr lang="en-US" dirty="0" smtClean="0">
                <a:sym typeface="Wingdings" pitchFamily="2" charset="2"/>
              </a:rPr>
              <a:t> input another</a:t>
            </a:r>
            <a:endParaRPr lang="en-US" dirty="0" smtClean="0"/>
          </a:p>
          <a:p>
            <a:pPr lvl="1"/>
            <a:r>
              <a:rPr lang="en-US" dirty="0" smtClean="0"/>
              <a:t>Limitations (2)</a:t>
            </a:r>
          </a:p>
          <a:p>
            <a:pPr lvl="2"/>
            <a:r>
              <a:rPr lang="en-US" dirty="0" smtClean="0"/>
              <a:t>Half duplex</a:t>
            </a:r>
          </a:p>
          <a:p>
            <a:pPr lvl="2"/>
            <a:r>
              <a:rPr lang="en-US" dirty="0" smtClean="0"/>
              <a:t>Used between processes – common ancestors</a:t>
            </a:r>
          </a:p>
          <a:p>
            <a:pPr lvl="1"/>
            <a:r>
              <a:rPr lang="en-US" dirty="0" smtClean="0"/>
              <a:t>Most commonly used</a:t>
            </a:r>
          </a:p>
          <a:p>
            <a:pPr lvl="2"/>
            <a:r>
              <a:rPr lang="en-US" dirty="0" smtClean="0"/>
              <a:t>Half duplex – IPC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IPC STATUS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</a:p>
          <a:p>
            <a:pPr lvl="1"/>
            <a:r>
              <a:rPr lang="en-US" dirty="0" smtClean="0"/>
              <a:t>Poorly written programs</a:t>
            </a:r>
          </a:p>
          <a:p>
            <a:pPr lvl="1"/>
            <a:r>
              <a:rPr lang="en-US" dirty="0" smtClean="0"/>
              <a:t>Programs fail for some reason</a:t>
            </a:r>
          </a:p>
          <a:p>
            <a:pPr lvl="2"/>
            <a:r>
              <a:rPr lang="en-US" dirty="0" smtClean="0"/>
              <a:t>Resources wait long after program completes</a:t>
            </a:r>
          </a:p>
          <a:p>
            <a:pPr lvl="1"/>
            <a:r>
              <a:rPr lang="en-US" dirty="0" smtClean="0"/>
              <a:t>overcome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Checking IPC facilities:</a:t>
            </a:r>
          </a:p>
          <a:p>
            <a:pPr lvl="2"/>
            <a:r>
              <a:rPr lang="en-US" dirty="0" smtClean="0"/>
              <a:t>ipcs </a:t>
            </a:r>
            <a:r>
              <a:rPr lang="en-US" dirty="0" smtClean="0">
                <a:sym typeface="Wingdings" pitchFamily="2" charset="2"/>
              </a:rPr>
              <a:t> status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ipcrm  remove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Displaying semaphore status</a:t>
            </a:r>
          </a:p>
          <a:p>
            <a:pPr>
              <a:buNone/>
            </a:pPr>
            <a:r>
              <a:rPr lang="en-US" dirty="0" smtClean="0"/>
              <a:t>	$ ./ipcs -s</a:t>
            </a:r>
          </a:p>
          <a:p>
            <a:pPr lvl="1">
              <a:buNone/>
            </a:pPr>
            <a:r>
              <a:rPr lang="en-US" dirty="0" smtClean="0"/>
              <a:t>Sample o/p</a:t>
            </a:r>
          </a:p>
          <a:p>
            <a:pPr lvl="3">
              <a:buNone/>
            </a:pPr>
            <a:r>
              <a:rPr lang="en-US" dirty="0" smtClean="0"/>
              <a:t>key 		semid 	owner	perms	nsems</a:t>
            </a:r>
          </a:p>
          <a:p>
            <a:pPr lvl="3">
              <a:buNone/>
            </a:pPr>
            <a:r>
              <a:rPr lang="en-US" dirty="0" smtClean="0"/>
              <a:t>0x4d00df1a	 768	 rick	 666	 1</a:t>
            </a:r>
          </a:p>
          <a:p>
            <a:r>
              <a:rPr lang="en-US" b="1" dirty="0" smtClean="0"/>
              <a:t>Removing semaphores</a:t>
            </a:r>
          </a:p>
          <a:p>
            <a:pPr>
              <a:buNone/>
            </a:pPr>
            <a:r>
              <a:rPr lang="en-US" dirty="0" smtClean="0"/>
              <a:t>	$ ./ipcrm -s 768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IPC STATUS COMMANDS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IPC STATUS COMMANDS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Displaying shared memory status</a:t>
            </a:r>
          </a:p>
          <a:p>
            <a:pPr>
              <a:buNone/>
            </a:pPr>
            <a:r>
              <a:rPr lang="en-US" dirty="0" smtClean="0"/>
              <a:t>	$ ./ipcs -m</a:t>
            </a:r>
          </a:p>
          <a:p>
            <a:pPr lvl="1">
              <a:buNone/>
            </a:pPr>
            <a:r>
              <a:rPr lang="en-US" dirty="0" smtClean="0"/>
              <a:t>Sample o/p</a:t>
            </a:r>
          </a:p>
          <a:p>
            <a:pPr lvl="3">
              <a:buNone/>
            </a:pPr>
            <a:r>
              <a:rPr lang="en-US" dirty="0" smtClean="0"/>
              <a:t>key 		shmid 	owner 	perms 	bytes	 nattch 	status</a:t>
            </a:r>
          </a:p>
          <a:p>
            <a:pPr lvl="3">
              <a:buNone/>
            </a:pPr>
            <a:r>
              <a:rPr lang="en-US" dirty="0" smtClean="0"/>
              <a:t>0x00000000 	384	 rick	 666 	4096 	    2	</a:t>
            </a:r>
            <a:r>
              <a:rPr lang="en-US" dirty="0" err="1" smtClean="0"/>
              <a:t>dest</a:t>
            </a:r>
            <a:endParaRPr lang="en-US" dirty="0" smtClean="0"/>
          </a:p>
          <a:p>
            <a:r>
              <a:rPr lang="en-US" b="1" dirty="0" smtClean="0"/>
              <a:t>Removing shared memory </a:t>
            </a:r>
          </a:p>
          <a:p>
            <a:pPr>
              <a:buNone/>
            </a:pPr>
            <a:r>
              <a:rPr lang="en-US" dirty="0" smtClean="0"/>
              <a:t>	$ ./ipcrm –m 384 	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Displaying message queue status</a:t>
            </a:r>
          </a:p>
          <a:p>
            <a:pPr>
              <a:buNone/>
            </a:pPr>
            <a:r>
              <a:rPr lang="en-US" dirty="0" smtClean="0"/>
              <a:t>	$ ./ipcs -q</a:t>
            </a:r>
          </a:p>
          <a:p>
            <a:pPr lvl="1">
              <a:buNone/>
            </a:pPr>
            <a:r>
              <a:rPr lang="en-US" dirty="0" smtClean="0"/>
              <a:t>	Sample o/p</a:t>
            </a:r>
          </a:p>
          <a:p>
            <a:pPr lvl="2">
              <a:buNone/>
            </a:pPr>
            <a:r>
              <a:rPr lang="en-US" sz="2000" dirty="0" smtClean="0"/>
              <a:t>Key		msqid 	owner	perms	used-bytes messages</a:t>
            </a:r>
          </a:p>
          <a:p>
            <a:pPr lvl="2">
              <a:buNone/>
            </a:pPr>
            <a:r>
              <a:rPr lang="en-US" sz="2000" dirty="0" smtClean="0"/>
              <a:t>0x000004d2 	3384 	rick	666 	2048 		2</a:t>
            </a:r>
          </a:p>
          <a:p>
            <a:r>
              <a:rPr lang="en-US" b="1" dirty="0" smtClean="0"/>
              <a:t>Removing message queue</a:t>
            </a:r>
          </a:p>
          <a:p>
            <a:pPr>
              <a:buNone/>
            </a:pPr>
            <a:r>
              <a:rPr lang="en-US" dirty="0" smtClean="0"/>
              <a:t>	$ ./ipcrm -q 3384</a:t>
            </a:r>
          </a:p>
          <a:p>
            <a:pPr lvl="1">
              <a:buNone/>
            </a:pP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IPC STATUS COMMANDS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communication mechanism </a:t>
            </a:r>
            <a:r>
              <a:rPr lang="en-US" dirty="0" smtClean="0">
                <a:sym typeface="Wingdings" pitchFamily="2" charset="2"/>
              </a:rPr>
              <a:t> b/n 2 systems on n/w (combination of IP address and port number)</a:t>
            </a:r>
            <a:endParaRPr lang="en-US" dirty="0" smtClean="0"/>
          </a:p>
          <a:p>
            <a:pPr lvl="1"/>
            <a:r>
              <a:rPr lang="en-US" dirty="0" smtClean="0"/>
              <a:t>Client &amp; server developed</a:t>
            </a:r>
          </a:p>
          <a:p>
            <a:pPr lvl="2"/>
            <a:r>
              <a:rPr lang="en-US" dirty="0" smtClean="0"/>
              <a:t>Locally (single machine)</a:t>
            </a:r>
          </a:p>
          <a:p>
            <a:pPr lvl="2"/>
            <a:r>
              <a:rPr lang="en-US" dirty="0" smtClean="0"/>
              <a:t>Across networks</a:t>
            </a:r>
          </a:p>
          <a:p>
            <a:pPr lvl="2"/>
            <a:r>
              <a:rPr lang="en-US" dirty="0" smtClean="0"/>
              <a:t>end points bound to ports before communication is possible</a:t>
            </a:r>
          </a:p>
          <a:p>
            <a:pPr lvl="1"/>
            <a:r>
              <a:rPr lang="en-US" dirty="0" smtClean="0"/>
              <a:t>Applications </a:t>
            </a:r>
            <a:r>
              <a:rPr lang="en-US" dirty="0" smtClean="0">
                <a:sym typeface="Wingdings" pitchFamily="2" charset="2"/>
              </a:rPr>
              <a:t> socket</a:t>
            </a:r>
            <a:endParaRPr lang="en-US" dirty="0" smtClean="0"/>
          </a:p>
          <a:p>
            <a:pPr lvl="2"/>
            <a:r>
              <a:rPr lang="en-US" dirty="0" smtClean="0"/>
              <a:t>Printing</a:t>
            </a:r>
          </a:p>
          <a:p>
            <a:pPr lvl="2"/>
            <a:r>
              <a:rPr lang="en-US" dirty="0" smtClean="0"/>
              <a:t>Connecting to databases</a:t>
            </a:r>
          </a:p>
          <a:p>
            <a:pPr lvl="2"/>
            <a:r>
              <a:rPr lang="en-US" dirty="0" smtClean="0"/>
              <a:t>Serving web pages</a:t>
            </a:r>
          </a:p>
          <a:p>
            <a:pPr lvl="2"/>
            <a:r>
              <a:rPr lang="en-US" dirty="0" smtClean="0"/>
              <a:t>rlogin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Three attributes</a:t>
            </a:r>
          </a:p>
          <a:p>
            <a:pPr lvl="1"/>
            <a:r>
              <a:rPr lang="en-US" dirty="0" smtClean="0"/>
              <a:t>Domain (family)</a:t>
            </a:r>
          </a:p>
          <a:p>
            <a:pPr lvl="2"/>
            <a:r>
              <a:rPr lang="en-US" dirty="0" smtClean="0"/>
              <a:t>Network medium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socket communication (use)</a:t>
            </a:r>
          </a:p>
          <a:p>
            <a:pPr lvl="2"/>
            <a:r>
              <a:rPr lang="en-US" dirty="0" smtClean="0"/>
              <a:t>Most common domain </a:t>
            </a:r>
            <a:r>
              <a:rPr lang="en-US" dirty="0" smtClean="0">
                <a:sym typeface="Wingdings" pitchFamily="2" charset="2"/>
              </a:rPr>
              <a:t> AF_INET (inter networking)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Underlying protocol  IP</a:t>
            </a:r>
            <a:endParaRPr lang="en-US" dirty="0" smtClean="0"/>
          </a:p>
          <a:p>
            <a:pPr lvl="1"/>
            <a:r>
              <a:rPr lang="en-US" dirty="0" smtClean="0"/>
              <a:t>Type</a:t>
            </a:r>
          </a:p>
          <a:p>
            <a:pPr lvl="2"/>
            <a:r>
              <a:rPr lang="en-US" dirty="0" smtClean="0"/>
              <a:t>Domain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Number of ways to communicate</a:t>
            </a:r>
          </a:p>
          <a:p>
            <a:pPr lvl="2"/>
            <a:r>
              <a:rPr lang="en-US" dirty="0" smtClean="0"/>
              <a:t>IP provides 2 communication mechanisms</a:t>
            </a:r>
          </a:p>
          <a:p>
            <a:pPr lvl="3"/>
            <a:r>
              <a:rPr lang="en-US" dirty="0" smtClean="0"/>
              <a:t>Streams </a:t>
            </a:r>
            <a:endParaRPr lang="en-US" dirty="0" smtClean="0">
              <a:sym typeface="Wingdings" pitchFamily="2" charset="2"/>
            </a:endParaRPr>
          </a:p>
          <a:p>
            <a:pPr lvl="4"/>
            <a:r>
              <a:rPr lang="en-US" dirty="0" smtClean="0">
                <a:sym typeface="Wingdings" pitchFamily="2" charset="2"/>
              </a:rPr>
              <a:t>provides connection i.e. sequenced &amp; </a:t>
            </a:r>
            <a:r>
              <a:rPr lang="en-US" b="1" dirty="0" smtClean="0">
                <a:sym typeface="Wingdings" pitchFamily="2" charset="2"/>
              </a:rPr>
              <a:t>reliable</a:t>
            </a:r>
            <a:r>
              <a:rPr lang="en-US" dirty="0" smtClean="0">
                <a:sym typeface="Wingdings" pitchFamily="2" charset="2"/>
              </a:rPr>
              <a:t> two-way byte stream (</a:t>
            </a:r>
            <a:r>
              <a:rPr lang="en-US" b="1" dirty="0" smtClean="0">
                <a:sym typeface="Wingdings" pitchFamily="2" charset="2"/>
              </a:rPr>
              <a:t>data sent  guaranteed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lvl="3"/>
            <a:r>
              <a:rPr lang="en-US" dirty="0" smtClean="0"/>
              <a:t>Datagrams</a:t>
            </a:r>
          </a:p>
          <a:p>
            <a:pPr lvl="4"/>
            <a:r>
              <a:rPr lang="en-US" strike="sngStrike" dirty="0" smtClean="0"/>
              <a:t>Establish and maintain connection</a:t>
            </a:r>
          </a:p>
          <a:p>
            <a:pPr lvl="1"/>
            <a:r>
              <a:rPr lang="en-US" dirty="0" smtClean="0"/>
              <a:t>Protocol</a:t>
            </a:r>
          </a:p>
          <a:p>
            <a:pPr lvl="2"/>
            <a:r>
              <a:rPr lang="en-US" dirty="0" smtClean="0"/>
              <a:t>Selecting specific protocol </a:t>
            </a:r>
            <a:r>
              <a:rPr lang="en-US" dirty="0" smtClean="0">
                <a:sym typeface="Wingdings" pitchFamily="2" charset="2"/>
              </a:rPr>
              <a:t> socket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Each socket</a:t>
            </a:r>
          </a:p>
          <a:p>
            <a:pPr lvl="1"/>
            <a:r>
              <a:rPr lang="en-US" dirty="0" smtClean="0"/>
              <a:t>Two widely used address domains</a:t>
            </a:r>
          </a:p>
          <a:p>
            <a:pPr lvl="1"/>
            <a:r>
              <a:rPr lang="en-US" dirty="0" smtClean="0"/>
              <a:t>Unix Domain </a:t>
            </a:r>
            <a:r>
              <a:rPr lang="en-US" dirty="0" smtClean="0">
                <a:sym typeface="Wingdings" pitchFamily="2" charset="2"/>
              </a:rPr>
              <a:t> AF_UNIX</a:t>
            </a:r>
          </a:p>
          <a:p>
            <a:pPr lvl="2" algn="just"/>
            <a:r>
              <a:rPr lang="en-US" dirty="0" smtClean="0"/>
              <a:t>two processes which share a common file system communicate</a:t>
            </a:r>
            <a:endParaRPr lang="en-US" dirty="0" smtClean="0">
              <a:sym typeface="Wingdings" pitchFamily="2" charset="2"/>
            </a:endParaRPr>
          </a:p>
          <a:p>
            <a:pPr lvl="1"/>
            <a:r>
              <a:rPr lang="en-US" dirty="0" smtClean="0">
                <a:sym typeface="Wingdings" pitchFamily="2" charset="2"/>
              </a:rPr>
              <a:t>Internet Domain  AF_INET</a:t>
            </a:r>
          </a:p>
          <a:p>
            <a:pPr lvl="2" algn="just"/>
            <a:r>
              <a:rPr lang="en-US" dirty="0" smtClean="0"/>
              <a:t>two processes running on any two hosts on the Internet communicate</a:t>
            </a:r>
          </a:p>
          <a:p>
            <a:pPr lvl="1"/>
            <a:r>
              <a:rPr lang="en-US" dirty="0" smtClean="0"/>
              <a:t>Example:</a:t>
            </a:r>
          </a:p>
          <a:p>
            <a:pPr lvl="2"/>
            <a:r>
              <a:rPr lang="en-US" b="1" dirty="0" smtClean="0"/>
              <a:t>AF_INET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format</a:t>
            </a:r>
            <a:endParaRPr lang="en-US" dirty="0" smtClean="0"/>
          </a:p>
          <a:p>
            <a:pPr lvl="3">
              <a:buNone/>
            </a:pPr>
            <a:r>
              <a:rPr lang="en-US" dirty="0" smtClean="0"/>
              <a:t>struct sockaddr_in {</a:t>
            </a:r>
          </a:p>
          <a:p>
            <a:pPr lvl="3">
              <a:buNone/>
            </a:pPr>
            <a:r>
              <a:rPr lang="en-US" dirty="0" smtClean="0"/>
              <a:t>short int sin_family; /* AF_INET */</a:t>
            </a:r>
          </a:p>
          <a:p>
            <a:pPr lvl="3">
              <a:buNone/>
            </a:pPr>
            <a:r>
              <a:rPr lang="en-US" dirty="0" smtClean="0"/>
              <a:t>unsigned short int sin_port; /* Port number */</a:t>
            </a:r>
          </a:p>
          <a:p>
            <a:pPr lvl="3">
              <a:buNone/>
            </a:pPr>
            <a:r>
              <a:rPr lang="en-US" dirty="0" smtClean="0"/>
              <a:t>struct in_addr sin_addr; /* Internet address */	</a:t>
            </a:r>
          </a:p>
          <a:p>
            <a:pPr lvl="3">
              <a:buNone/>
            </a:pPr>
            <a:r>
              <a:rPr lang="en-US" dirty="0" smtClean="0"/>
              <a:t>};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638800" y="3733562"/>
            <a:ext cx="3352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struct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sockaddr_un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{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sa_family_t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sun_family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/* AF_UNIX */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char </a:t>
            </a:r>
            <a:r>
              <a:rPr kumimoji="0" lang="en-US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sun_path</a:t>
            </a: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[UNIX_PATH_MAX];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/* pathname */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itchFamily="34" charset="-128"/>
                <a:cs typeface="Arial" pitchFamily="34" charset="0"/>
              </a:rPr>
              <a:t> };</a:t>
            </a: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0241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perform network I/O</a:t>
            </a:r>
          </a:p>
          <a:p>
            <a:pPr lvl="1"/>
            <a:r>
              <a:rPr lang="en-US" dirty="0" smtClean="0"/>
              <a:t>First thing a process can do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call socket</a:t>
            </a:r>
            <a:endParaRPr lang="en-US" dirty="0" smtClean="0"/>
          </a:p>
          <a:p>
            <a:r>
              <a:rPr lang="en-US" dirty="0" smtClean="0"/>
              <a:t>socket()</a:t>
            </a:r>
          </a:p>
          <a:p>
            <a:pPr lvl="2">
              <a:buNone/>
            </a:pPr>
            <a:r>
              <a:rPr lang="en-US" dirty="0" smtClean="0"/>
              <a:t>#include &lt;sys/types.h&gt;</a:t>
            </a:r>
          </a:p>
          <a:p>
            <a:pPr lvl="2">
              <a:buNone/>
            </a:pPr>
            <a:r>
              <a:rPr lang="en-US" dirty="0" smtClean="0"/>
              <a:t>#include &lt;sys/socket.h&gt;</a:t>
            </a:r>
          </a:p>
          <a:p>
            <a:pPr lvl="2">
              <a:buNone/>
            </a:pPr>
            <a:r>
              <a:rPr lang="en-US" dirty="0" smtClean="0"/>
              <a:t>int socket (int </a:t>
            </a:r>
            <a:r>
              <a:rPr lang="en-US" dirty="0" smtClean="0">
                <a:solidFill>
                  <a:srgbClr val="7030A0"/>
                </a:solidFill>
              </a:rPr>
              <a:t>family</a:t>
            </a:r>
            <a:r>
              <a:rPr lang="en-US" dirty="0" smtClean="0"/>
              <a:t>, int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type</a:t>
            </a:r>
            <a:r>
              <a:rPr lang="en-US" dirty="0" smtClean="0"/>
              <a:t>, int </a:t>
            </a:r>
            <a:r>
              <a:rPr lang="en-US" dirty="0" smtClean="0">
                <a:solidFill>
                  <a:srgbClr val="C00000"/>
                </a:solidFill>
              </a:rPr>
              <a:t>protoco</a:t>
            </a:r>
            <a:r>
              <a:rPr lang="en-US" dirty="0" smtClean="0"/>
              <a:t>l);</a:t>
            </a:r>
          </a:p>
          <a:p>
            <a:r>
              <a:rPr lang="en-US" dirty="0" smtClean="0"/>
              <a:t>Return</a:t>
            </a:r>
          </a:p>
          <a:p>
            <a:pPr lvl="1"/>
            <a:r>
              <a:rPr lang="en-US" dirty="0" smtClean="0"/>
              <a:t>File descriptor</a:t>
            </a:r>
          </a:p>
          <a:p>
            <a:pPr lvl="1"/>
            <a:r>
              <a:rPr lang="en-US" dirty="0" smtClean="0"/>
              <a:t>-1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socket()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28600" y="1676400"/>
          <a:ext cx="3962400" cy="1524000"/>
        </p:xfrm>
        <a:graphic>
          <a:graphicData uri="http://schemas.openxmlformats.org/drawingml/2006/table">
            <a:tbl>
              <a:tblPr/>
              <a:tblGrid>
                <a:gridCol w="1552174"/>
                <a:gridCol w="2410226"/>
              </a:tblGrid>
              <a:tr h="30480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7030A0"/>
                          </a:solidFill>
                          <a:latin typeface="Calibri"/>
                          <a:ea typeface="Calibri"/>
                          <a:cs typeface="Times New Roman"/>
                        </a:rPr>
                        <a:t>Family</a:t>
                      </a:r>
                      <a:endParaRPr lang="en-US" sz="1200" dirty="0">
                        <a:solidFill>
                          <a:srgbClr val="7030A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AF_INET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IPv4 protocols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AF_INET6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IPv6 protocols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AF_LOCAL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Unix domain protocols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AF_ROUTE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Routing Sockets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495800" y="1600200"/>
          <a:ext cx="4385565" cy="1600200"/>
        </p:xfrm>
        <a:graphic>
          <a:graphicData uri="http://schemas.openxmlformats.org/drawingml/2006/table">
            <a:tbl>
              <a:tblPr/>
              <a:tblGrid>
                <a:gridCol w="1936052"/>
                <a:gridCol w="2449513"/>
              </a:tblGrid>
              <a:tr h="32004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/>
                          <a:ea typeface="Calibri"/>
                          <a:cs typeface="Times New Roman"/>
                        </a:rPr>
                        <a:t>Type</a:t>
                      </a:r>
                      <a:endParaRPr lang="en-US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SOCK_STREAM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Stream socket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SOCK_DGRAM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Datagram socket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SOCK_SEQPACKET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Sequenced packet socket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SOCK_RAW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Raw socket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828800" y="4648200"/>
          <a:ext cx="4343400" cy="1371600"/>
        </p:xfrm>
        <a:graphic>
          <a:graphicData uri="http://schemas.openxmlformats.org/drawingml/2006/table">
            <a:tbl>
              <a:tblPr/>
              <a:tblGrid>
                <a:gridCol w="1856369"/>
                <a:gridCol w="2487031"/>
              </a:tblGrid>
              <a:tr h="34290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C0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Protocol</a:t>
                      </a:r>
                      <a:endParaRPr lang="en-US" sz="12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IPPROTO_TCP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TCP transport protocol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IPPROTO_UDP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UDP transport protocol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latin typeface="Calibri"/>
                          <a:ea typeface="Calibri"/>
                          <a:cs typeface="Times New Roman"/>
                        </a:rPr>
                        <a:t>IPPROTO_SCTP</a:t>
                      </a:r>
                      <a:endParaRPr lang="en-US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45720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Calibri"/>
                          <a:ea typeface="Calibri"/>
                          <a:cs typeface="Times New Roman"/>
                        </a:rPr>
                        <a:t>SCTP transport protocol</a:t>
                      </a:r>
                      <a:endParaRPr lang="en-US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04800" y="33528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Note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raw socket is an internet socket that allows direct sending and receiving of Internet Protocol packets without any protocol-specific transport layer formatting.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bind()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Naming a Socket</a:t>
            </a:r>
          </a:p>
          <a:p>
            <a:pPr lvl="1">
              <a:buNone/>
            </a:pPr>
            <a:r>
              <a:rPr lang="en-US" sz="2000" dirty="0" smtClean="0"/>
              <a:t>int bind(int socketfd, const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sockaddr</a:t>
            </a:r>
            <a:r>
              <a:rPr lang="en-US" sz="2000" dirty="0" smtClean="0"/>
              <a:t> *address, </a:t>
            </a:r>
            <a:r>
              <a:rPr lang="en-US" sz="2000" dirty="0" err="1" smtClean="0"/>
              <a:t>size_t</a:t>
            </a:r>
            <a:r>
              <a:rPr lang="en-US" sz="2000" dirty="0" smtClean="0"/>
              <a:t> </a:t>
            </a:r>
            <a:r>
              <a:rPr lang="en-US" sz="2000" dirty="0" err="1" smtClean="0"/>
              <a:t>address_len</a:t>
            </a:r>
            <a:r>
              <a:rPr lang="en-US" sz="2000" dirty="0" smtClean="0"/>
              <a:t>);</a:t>
            </a:r>
            <a:endParaRPr lang="en-US" dirty="0" smtClean="0"/>
          </a:p>
          <a:p>
            <a:pPr lvl="1"/>
            <a:r>
              <a:rPr lang="en-US" dirty="0" smtClean="0"/>
              <a:t>Return</a:t>
            </a:r>
          </a:p>
          <a:p>
            <a:pPr lvl="2"/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-1 and set errno </a:t>
            </a:r>
            <a:r>
              <a:rPr lang="en-US" dirty="0" smtClean="0">
                <a:sym typeface="Wingdings" pitchFamily="2" charset="2"/>
              </a:rPr>
              <a:t> one of the values</a:t>
            </a:r>
          </a:p>
          <a:p>
            <a:pPr lvl="2">
              <a:buNone/>
            </a:pPr>
            <a:endParaRPr lang="en-US" dirty="0" smtClean="0"/>
          </a:p>
          <a:p>
            <a:pPr lvl="2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14600" y="4419600"/>
          <a:ext cx="4819015" cy="1261872"/>
        </p:xfrm>
        <a:graphic>
          <a:graphicData uri="http://schemas.openxmlformats.org/drawingml/2006/table">
            <a:tbl>
              <a:tblPr/>
              <a:tblGrid>
                <a:gridCol w="1285240"/>
                <a:gridCol w="3533775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ERRNO VALUE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Calibri"/>
                          <a:ea typeface="Calibri"/>
                          <a:cs typeface="Times New Roman"/>
                        </a:rPr>
                        <a:t>DESCRIPTION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EBADF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The file descriptor is invalid.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ENOTSOCK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The file descriptor doesn’t refer to a socket.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EINVAL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The file descriptor refers to an already-named socket.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EADDRNOTAVAIL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The address is unavailable.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latin typeface="Calibri"/>
                          <a:ea typeface="Calibri"/>
                          <a:cs typeface="Times New Roman"/>
                        </a:rPr>
                        <a:t>EADDRINUSE</a:t>
                      </a:r>
                      <a:endParaRPr lang="en-US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Calibri"/>
                          <a:ea typeface="Calibri"/>
                          <a:cs typeface="Times New Roman"/>
                        </a:rPr>
                        <a:t>The address has a socket bound to it already.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l="17570" t="41667" r="37921" b="35417"/>
          <a:stretch>
            <a:fillRect/>
          </a:stretch>
        </p:blipFill>
        <p:spPr bwMode="auto">
          <a:xfrm>
            <a:off x="914400" y="2057400"/>
            <a:ext cx="7107381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Left Arrow 6">
            <a:hlinkClick r:id="rId3" action="ppaction://hlinksldjump"/>
          </p:cNvPr>
          <p:cNvSpPr/>
          <p:nvPr/>
        </p:nvSpPr>
        <p:spPr>
          <a:xfrm>
            <a:off x="457200" y="5973580"/>
            <a:ext cx="2438400" cy="533400"/>
          </a:xfrm>
          <a:prstGeom prst="leftArrow">
            <a:avLst>
              <a:gd name="adj1" fmla="val 69672"/>
              <a:gd name="adj2" fmla="val 150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BACK</a:t>
            </a:r>
            <a:endParaRPr lang="en-US" sz="2800" dirty="0"/>
          </a:p>
        </p:txBody>
      </p:sp>
      <p:sp>
        <p:nvSpPr>
          <p:cNvPr id="8" name="Left Arrow 7">
            <a:hlinkClick r:id="rId4" action="ppaction://hlinksldjump"/>
          </p:cNvPr>
          <p:cNvSpPr/>
          <p:nvPr/>
        </p:nvSpPr>
        <p:spPr>
          <a:xfrm flipH="1">
            <a:off x="6324600" y="5973580"/>
            <a:ext cx="2438400" cy="533400"/>
          </a:xfrm>
          <a:prstGeom prst="leftArrow">
            <a:avLst>
              <a:gd name="adj1" fmla="val 69672"/>
              <a:gd name="adj2" fmla="val 150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</a:t>
            </a:r>
            <a:endParaRPr lang="en-US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listen()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accept incoming connections on a socket</a:t>
            </a:r>
          </a:p>
          <a:p>
            <a:pPr lvl="1" algn="just"/>
            <a:r>
              <a:rPr lang="en-US" dirty="0" smtClean="0"/>
              <a:t>a socket is first created with a willingness to accept incoming connections</a:t>
            </a:r>
          </a:p>
          <a:p>
            <a:pPr lvl="2" algn="just"/>
            <a:r>
              <a:rPr lang="en-US" dirty="0" smtClean="0"/>
              <a:t>a queue limit for incoming connections are specified with listen()</a:t>
            </a:r>
          </a:p>
          <a:p>
            <a:pPr lvl="3" algn="just"/>
            <a:r>
              <a:rPr lang="en-US" dirty="0" smtClean="0"/>
              <a:t>then the connections are accepted with accept(). </a:t>
            </a:r>
          </a:p>
          <a:p>
            <a:pPr lvl="1" algn="just"/>
            <a:r>
              <a:rPr lang="en-US" dirty="0" smtClean="0"/>
              <a:t>listen() call applies only to sockets of type </a:t>
            </a:r>
          </a:p>
          <a:p>
            <a:pPr lvl="2" algn="just"/>
            <a:r>
              <a:rPr lang="en-US" dirty="0" smtClean="0"/>
              <a:t>SOCK_STREAM </a:t>
            </a:r>
          </a:p>
          <a:p>
            <a:pPr lvl="2" algn="ctr">
              <a:buNone/>
            </a:pPr>
            <a:r>
              <a:rPr lang="en-US" dirty="0" smtClean="0"/>
              <a:t>OR</a:t>
            </a:r>
          </a:p>
          <a:p>
            <a:pPr lvl="2" algn="just"/>
            <a:r>
              <a:rPr lang="en-US" dirty="0" smtClean="0"/>
              <a:t>SOCK_SEQPACKET</a:t>
            </a:r>
          </a:p>
          <a:p>
            <a:pPr lvl="3">
              <a:buNone/>
            </a:pPr>
            <a:r>
              <a:rPr lang="sv-SE" sz="2100" dirty="0" smtClean="0"/>
              <a:t>#include &lt;sys/socket.h&gt;</a:t>
            </a:r>
          </a:p>
          <a:p>
            <a:pPr lvl="3">
              <a:buNone/>
            </a:pPr>
            <a:r>
              <a:rPr lang="sv-SE" sz="2100" dirty="0" smtClean="0"/>
              <a:t>int listen(int socketfd, int backlog);</a:t>
            </a:r>
            <a:endParaRPr lang="sv-SE" dirty="0" smtClean="0"/>
          </a:p>
          <a:p>
            <a:pPr lvl="1"/>
            <a:r>
              <a:rPr lang="en-US" dirty="0" smtClean="0"/>
              <a:t>Return</a:t>
            </a:r>
          </a:p>
          <a:p>
            <a:pPr lvl="2"/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-1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accept()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en-US" sz="2800" b="1" dirty="0" smtClean="0"/>
              <a:t>Accepting Connections</a:t>
            </a:r>
          </a:p>
          <a:p>
            <a:pPr lvl="2">
              <a:buNone/>
            </a:pPr>
            <a:r>
              <a:rPr lang="en-US" sz="1800" dirty="0" smtClean="0"/>
              <a:t>#include &lt;sys/socket.h&gt;</a:t>
            </a:r>
          </a:p>
          <a:p>
            <a:pPr lvl="2">
              <a:buNone/>
            </a:pPr>
            <a:r>
              <a:rPr lang="en-US" sz="1800" dirty="0" smtClean="0"/>
              <a:t>int accept(int socketfd, struct sockaddr *address, size_t *</a:t>
            </a:r>
            <a:r>
              <a:rPr lang="en-US" sz="1800" dirty="0" err="1" smtClean="0"/>
              <a:t>address_len</a:t>
            </a:r>
            <a:r>
              <a:rPr lang="en-US" sz="1800" dirty="0" smtClean="0"/>
              <a:t>);</a:t>
            </a:r>
            <a:endParaRPr lang="en-US" sz="2000" dirty="0" smtClean="0"/>
          </a:p>
          <a:p>
            <a:pPr lvl="1"/>
            <a:r>
              <a:rPr lang="en-US" dirty="0" smtClean="0"/>
              <a:t>Returns</a:t>
            </a:r>
          </a:p>
          <a:p>
            <a:pPr lvl="2"/>
            <a:r>
              <a:rPr lang="en-US" dirty="0" smtClean="0"/>
              <a:t>nonnegative integer that is a file descriptor for the accepted socket – new file descriptor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-1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connect()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pPr algn="just"/>
            <a:r>
              <a:rPr lang="en-US" sz="2400" b="1" dirty="0" smtClean="0"/>
              <a:t>Requesting Connections / initiate a connection on a socket</a:t>
            </a:r>
          </a:p>
          <a:p>
            <a:pPr lvl="2">
              <a:buNone/>
            </a:pPr>
            <a:r>
              <a:rPr lang="en-US" sz="2000" dirty="0" smtClean="0"/>
              <a:t>#include &lt;sys/socket.h&gt;</a:t>
            </a:r>
          </a:p>
          <a:p>
            <a:pPr lvl="2">
              <a:buNone/>
            </a:pPr>
            <a:r>
              <a:rPr lang="en-US" sz="2000" dirty="0" smtClean="0"/>
              <a:t>int connect(int socketfd, const struct sockaddr *address, size_t address_len);</a:t>
            </a:r>
          </a:p>
          <a:p>
            <a:pPr lvl="1"/>
            <a:r>
              <a:rPr lang="en-US" dirty="0" smtClean="0"/>
              <a:t>Returns</a:t>
            </a:r>
          </a:p>
          <a:p>
            <a:pPr lvl="2"/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-1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Closing a Socket</a:t>
            </a:r>
          </a:p>
          <a:p>
            <a:pPr lvl="3">
              <a:buNone/>
            </a:pPr>
            <a:r>
              <a:rPr lang="en-US" b="1" i="1" dirty="0" smtClean="0"/>
              <a:t>int close( int sockfd );</a:t>
            </a:r>
          </a:p>
          <a:p>
            <a:pPr lvl="1"/>
            <a:r>
              <a:rPr lang="en-US" dirty="0" smtClean="0"/>
              <a:t>Returns </a:t>
            </a:r>
          </a:p>
          <a:p>
            <a:pPr lvl="2"/>
            <a:r>
              <a:rPr lang="en-US" dirty="0" smtClean="0"/>
              <a:t>0</a:t>
            </a:r>
          </a:p>
          <a:p>
            <a:pPr lvl="2"/>
            <a:r>
              <a:rPr lang="en-US" dirty="0" smtClean="0"/>
              <a:t>-1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steps involved in establishing a socket on the </a:t>
            </a:r>
            <a:r>
              <a:rPr lang="en-US" b="1" dirty="0" smtClean="0"/>
              <a:t>client side </a:t>
            </a:r>
          </a:p>
          <a:p>
            <a:pPr lvl="1" algn="just"/>
            <a:r>
              <a:rPr lang="en-US" dirty="0" smtClean="0"/>
              <a:t>Create a socket with the socket() system call</a:t>
            </a:r>
          </a:p>
          <a:p>
            <a:pPr lvl="1" algn="just"/>
            <a:r>
              <a:rPr lang="en-US" dirty="0" smtClean="0"/>
              <a:t>Connect the socket to the address of the server using the connect() system call</a:t>
            </a:r>
          </a:p>
          <a:p>
            <a:pPr lvl="1" algn="just"/>
            <a:r>
              <a:rPr lang="en-US" dirty="0" smtClean="0"/>
              <a:t>Send and receive data. There are a number of ways to do this, but the simplest is to use the read() and write() system calls.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smtClean="0"/>
              <a:t>Create a socket for the client: </a:t>
            </a:r>
          </a:p>
          <a:p>
            <a:pPr lvl="1" algn="just"/>
            <a:r>
              <a:rPr lang="en-US" sz="2400" dirty="0" smtClean="0"/>
              <a:t>sockfd = socket(AF_INET, SOCK_STREAM, 0); </a:t>
            </a:r>
          </a:p>
          <a:p>
            <a:pPr algn="just"/>
            <a:r>
              <a:rPr lang="en-US" sz="2800" dirty="0" err="1" smtClean="0"/>
              <a:t>struct</a:t>
            </a:r>
            <a:r>
              <a:rPr lang="en-US" sz="2800" dirty="0" smtClean="0"/>
              <a:t> </a:t>
            </a:r>
            <a:r>
              <a:rPr lang="en-US" sz="2800" dirty="0" err="1" smtClean="0"/>
              <a:t>sockaddr_in</a:t>
            </a:r>
            <a:r>
              <a:rPr lang="en-US" sz="2800" dirty="0" smtClean="0"/>
              <a:t> address; </a:t>
            </a:r>
          </a:p>
          <a:p>
            <a:pPr algn="just"/>
            <a:r>
              <a:rPr lang="en-US" sz="2800" dirty="0" smtClean="0"/>
              <a:t>Name the socket, as agreed with the server: </a:t>
            </a:r>
          </a:p>
          <a:p>
            <a:pPr lvl="1" algn="just"/>
            <a:r>
              <a:rPr lang="en-US" sz="2400" dirty="0" err="1" smtClean="0"/>
              <a:t>address.sin_family</a:t>
            </a:r>
            <a:r>
              <a:rPr lang="en-US" sz="2400" dirty="0" smtClean="0"/>
              <a:t> = AF_INET; </a:t>
            </a:r>
          </a:p>
          <a:p>
            <a:pPr lvl="1" algn="just"/>
            <a:r>
              <a:rPr lang="en-US" sz="2400" dirty="0" err="1" smtClean="0"/>
              <a:t>address.sin_addr.s_addr</a:t>
            </a:r>
            <a:r>
              <a:rPr lang="en-US" sz="2400" dirty="0" smtClean="0"/>
              <a:t> = </a:t>
            </a:r>
            <a:r>
              <a:rPr lang="en-US" sz="2400" dirty="0" err="1" smtClean="0"/>
              <a:t>inet_addr</a:t>
            </a:r>
            <a:r>
              <a:rPr lang="en-US" sz="2400" dirty="0" smtClean="0"/>
              <a:t>(“127.0.0.1”); </a:t>
            </a:r>
          </a:p>
          <a:p>
            <a:pPr lvl="1" algn="just"/>
            <a:r>
              <a:rPr lang="en-US" sz="2400" dirty="0" err="1" smtClean="0"/>
              <a:t>address.sin_port</a:t>
            </a:r>
            <a:r>
              <a:rPr lang="en-US" sz="2400" dirty="0" smtClean="0"/>
              <a:t> = 9734; </a:t>
            </a:r>
          </a:p>
          <a:p>
            <a:pPr lvl="1" algn="just"/>
            <a:r>
              <a:rPr lang="en-US" sz="2400" dirty="0" err="1" smtClean="0"/>
              <a:t>len</a:t>
            </a:r>
            <a:r>
              <a:rPr lang="en-US" sz="2400" dirty="0" smtClean="0"/>
              <a:t> = </a:t>
            </a:r>
            <a:r>
              <a:rPr lang="en-US" sz="2400" dirty="0" err="1" smtClean="0"/>
              <a:t>sizeof</a:t>
            </a:r>
            <a:r>
              <a:rPr lang="en-US" sz="2400" dirty="0" smtClean="0"/>
              <a:t>(address); </a:t>
            </a:r>
            <a:endParaRPr lang="en-US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Connect your socket to the server’s socket: </a:t>
            </a:r>
          </a:p>
          <a:p>
            <a:pPr lvl="1"/>
            <a:r>
              <a:rPr lang="en-US" sz="2400" dirty="0" smtClean="0"/>
              <a:t>result = connect(sockfd, (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sockaddr</a:t>
            </a:r>
            <a:r>
              <a:rPr lang="en-US" sz="2400" dirty="0" smtClean="0"/>
              <a:t> *)&amp;address, </a:t>
            </a:r>
            <a:r>
              <a:rPr lang="en-US" sz="2400" dirty="0" err="1" smtClean="0"/>
              <a:t>len</a:t>
            </a:r>
            <a:r>
              <a:rPr lang="en-US" sz="2400" dirty="0" smtClean="0"/>
              <a:t>); </a:t>
            </a:r>
          </a:p>
          <a:p>
            <a:r>
              <a:rPr lang="en-US" dirty="0" smtClean="0"/>
              <a:t>You can now read and write via sockfd: </a:t>
            </a:r>
          </a:p>
          <a:p>
            <a:pPr lvl="1"/>
            <a:r>
              <a:rPr lang="en-US" sz="2400" dirty="0" smtClean="0"/>
              <a:t>write(sockfd, &amp;</a:t>
            </a:r>
            <a:r>
              <a:rPr lang="en-US" sz="2400" dirty="0" err="1" smtClean="0"/>
              <a:t>ch</a:t>
            </a:r>
            <a:r>
              <a:rPr lang="en-US" sz="2400" dirty="0" smtClean="0"/>
              <a:t>, 1); </a:t>
            </a:r>
          </a:p>
          <a:p>
            <a:pPr lvl="1"/>
            <a:r>
              <a:rPr lang="en-US" sz="2400" dirty="0" smtClean="0"/>
              <a:t>read(sockfd, &amp;</a:t>
            </a:r>
            <a:r>
              <a:rPr lang="en-US" sz="2400" dirty="0" err="1" smtClean="0"/>
              <a:t>ch</a:t>
            </a:r>
            <a:r>
              <a:rPr lang="en-US" sz="2400" dirty="0" smtClean="0"/>
              <a:t>, 1); </a:t>
            </a:r>
            <a:endParaRPr lang="en-US" sz="24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steps involved in establishing a socket on the server side</a:t>
            </a:r>
          </a:p>
          <a:p>
            <a:pPr lvl="1" algn="just"/>
            <a:r>
              <a:rPr lang="en-US" dirty="0" smtClean="0"/>
              <a:t>Create a socket with the socket() system call</a:t>
            </a:r>
          </a:p>
          <a:p>
            <a:pPr lvl="1" algn="just"/>
            <a:r>
              <a:rPr lang="en-US" dirty="0" smtClean="0"/>
              <a:t>Bind the socket to an address using the bind() system call. For a server socket on the Internet, an address consists of a port number on the host machine.</a:t>
            </a:r>
          </a:p>
          <a:p>
            <a:pPr lvl="1" algn="just"/>
            <a:r>
              <a:rPr lang="en-US" dirty="0" smtClean="0"/>
              <a:t>Listen for connections with the listen() system call</a:t>
            </a:r>
          </a:p>
          <a:p>
            <a:pPr lvl="1" algn="just"/>
            <a:r>
              <a:rPr lang="en-US" dirty="0" smtClean="0"/>
              <a:t>Accept a connection with the accept() system call. This call typically blocks until a client connects with the server.</a:t>
            </a:r>
          </a:p>
          <a:p>
            <a:pPr lvl="1" algn="just"/>
            <a:r>
              <a:rPr lang="en-US" dirty="0" smtClean="0"/>
              <a:t>Send and receive data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Create an unnamed socket for the server: </a:t>
            </a:r>
          </a:p>
          <a:p>
            <a:pPr lvl="1"/>
            <a:r>
              <a:rPr lang="en-US" sz="2400" dirty="0" err="1" smtClean="0"/>
              <a:t>server_sockfd</a:t>
            </a:r>
            <a:r>
              <a:rPr lang="en-US" sz="2400" dirty="0" smtClean="0"/>
              <a:t> = socket(AF_INET, SOCK_STREAM, 0); </a:t>
            </a:r>
          </a:p>
          <a:p>
            <a:r>
              <a:rPr lang="en-US" sz="2800" dirty="0" err="1" smtClean="0"/>
              <a:t>struct</a:t>
            </a:r>
            <a:r>
              <a:rPr lang="en-US" sz="2800" dirty="0" smtClean="0"/>
              <a:t> </a:t>
            </a:r>
            <a:r>
              <a:rPr lang="en-US" sz="2800" dirty="0" err="1" smtClean="0"/>
              <a:t>sockaddr_in</a:t>
            </a:r>
            <a:r>
              <a:rPr lang="en-US" sz="2800" dirty="0" smtClean="0"/>
              <a:t> </a:t>
            </a:r>
            <a:r>
              <a:rPr lang="en-US" sz="2800" dirty="0" err="1" smtClean="0"/>
              <a:t>server_address</a:t>
            </a:r>
            <a:r>
              <a:rPr lang="en-US" sz="2800" dirty="0" smtClean="0"/>
              <a:t>; </a:t>
            </a:r>
          </a:p>
          <a:p>
            <a:r>
              <a:rPr lang="en-US" sz="2800" dirty="0" err="1" smtClean="0"/>
              <a:t>struct</a:t>
            </a:r>
            <a:r>
              <a:rPr lang="en-US" sz="2800" dirty="0" smtClean="0"/>
              <a:t> </a:t>
            </a:r>
            <a:r>
              <a:rPr lang="en-US" sz="2800" dirty="0" err="1" smtClean="0"/>
              <a:t>sockaddr_in</a:t>
            </a:r>
            <a:r>
              <a:rPr lang="en-US" sz="2800" dirty="0" smtClean="0"/>
              <a:t> </a:t>
            </a:r>
            <a:r>
              <a:rPr lang="en-US" sz="2800" dirty="0" err="1" smtClean="0"/>
              <a:t>client_address</a:t>
            </a:r>
            <a:r>
              <a:rPr lang="en-US" sz="2800" dirty="0" smtClean="0"/>
              <a:t>; </a:t>
            </a:r>
          </a:p>
          <a:p>
            <a:r>
              <a:rPr lang="en-US" sz="2800" dirty="0" smtClean="0"/>
              <a:t>Name the socket: </a:t>
            </a:r>
          </a:p>
          <a:p>
            <a:pPr lvl="1"/>
            <a:r>
              <a:rPr lang="en-US" sz="2400" dirty="0" err="1" smtClean="0"/>
              <a:t>server_address.sin_family</a:t>
            </a:r>
            <a:r>
              <a:rPr lang="en-US" sz="2400" dirty="0" smtClean="0"/>
              <a:t> = AF_INET;</a:t>
            </a:r>
          </a:p>
          <a:p>
            <a:pPr lvl="1"/>
            <a:r>
              <a:rPr lang="en-US" sz="2400" dirty="0" err="1" smtClean="0"/>
              <a:t>server_address.sin_addr.s_addr</a:t>
            </a:r>
            <a:r>
              <a:rPr lang="en-US" sz="2400" dirty="0" smtClean="0"/>
              <a:t> = </a:t>
            </a:r>
            <a:r>
              <a:rPr lang="en-US" sz="2400" dirty="0" err="1" smtClean="0"/>
              <a:t>inet_addr</a:t>
            </a:r>
            <a:r>
              <a:rPr lang="en-US" sz="2400" dirty="0" smtClean="0"/>
              <a:t>(“127.0.0.1”); </a:t>
            </a:r>
          </a:p>
          <a:p>
            <a:pPr lvl="1"/>
            <a:r>
              <a:rPr lang="en-US" sz="2400" dirty="0" err="1" smtClean="0"/>
              <a:t>server_address.sin_port</a:t>
            </a:r>
            <a:r>
              <a:rPr lang="en-US" sz="2400" dirty="0" smtClean="0"/>
              <a:t> = 9734; </a:t>
            </a:r>
          </a:p>
          <a:p>
            <a:pPr lvl="1"/>
            <a:r>
              <a:rPr lang="en-US" sz="2400" dirty="0" err="1" smtClean="0"/>
              <a:t>server_len</a:t>
            </a:r>
            <a:r>
              <a:rPr lang="en-US" sz="2400" dirty="0" smtClean="0"/>
              <a:t> = 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server_address</a:t>
            </a:r>
            <a:r>
              <a:rPr lang="en-US" sz="2400" dirty="0" smtClean="0"/>
              <a:t>); </a:t>
            </a:r>
          </a:p>
          <a:p>
            <a:pPr algn="just"/>
            <a:r>
              <a:rPr lang="en-US" sz="2200" dirty="0" smtClean="0"/>
              <a:t>bind(</a:t>
            </a:r>
            <a:r>
              <a:rPr lang="en-US" sz="2200" dirty="0" err="1" smtClean="0"/>
              <a:t>server_sockfd</a:t>
            </a:r>
            <a:r>
              <a:rPr lang="en-US" sz="2200" dirty="0" smtClean="0"/>
              <a:t>, (</a:t>
            </a:r>
            <a:r>
              <a:rPr lang="en-US" sz="2200" dirty="0" err="1" smtClean="0"/>
              <a:t>struct</a:t>
            </a:r>
            <a:r>
              <a:rPr lang="en-US" sz="2200" dirty="0" smtClean="0"/>
              <a:t> </a:t>
            </a:r>
            <a:r>
              <a:rPr lang="en-US" sz="2200" dirty="0" err="1" smtClean="0"/>
              <a:t>sockaddr</a:t>
            </a:r>
            <a:r>
              <a:rPr lang="en-US" sz="2200" dirty="0" smtClean="0"/>
              <a:t> *)&amp;</a:t>
            </a:r>
            <a:r>
              <a:rPr lang="en-US" sz="2200" dirty="0" err="1" smtClean="0"/>
              <a:t>server_address</a:t>
            </a:r>
            <a:r>
              <a:rPr lang="en-US" sz="2200" dirty="0" smtClean="0"/>
              <a:t>, </a:t>
            </a:r>
            <a:r>
              <a:rPr lang="en-US" sz="2200" dirty="0" err="1" smtClean="0"/>
              <a:t>server_len</a:t>
            </a:r>
            <a:r>
              <a:rPr lang="en-US" sz="2200" dirty="0" smtClean="0"/>
              <a:t>); 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SOCKET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Create a connection queue and wait for clients </a:t>
            </a:r>
          </a:p>
          <a:p>
            <a:pPr lvl="1"/>
            <a:r>
              <a:rPr lang="en-US" dirty="0" smtClean="0"/>
              <a:t>listen(</a:t>
            </a:r>
            <a:r>
              <a:rPr lang="en-US" dirty="0" err="1" smtClean="0"/>
              <a:t>server_sockfd</a:t>
            </a:r>
            <a:r>
              <a:rPr lang="en-US" dirty="0" smtClean="0"/>
              <a:t>, 5); </a:t>
            </a:r>
          </a:p>
          <a:p>
            <a:r>
              <a:rPr lang="en-US" dirty="0" smtClean="0"/>
              <a:t>Accept a connection </a:t>
            </a:r>
          </a:p>
          <a:p>
            <a:pPr lvl="1" algn="just"/>
            <a:r>
              <a:rPr lang="en-US" sz="2400" dirty="0" err="1" smtClean="0"/>
              <a:t>client_len</a:t>
            </a:r>
            <a:r>
              <a:rPr lang="en-US" sz="2400" dirty="0" smtClean="0"/>
              <a:t> = </a:t>
            </a:r>
            <a:r>
              <a:rPr lang="en-US" sz="2400" dirty="0" err="1" smtClean="0"/>
              <a:t>sizeof</a:t>
            </a:r>
            <a:r>
              <a:rPr lang="en-US" sz="2400" dirty="0" smtClean="0"/>
              <a:t>(</a:t>
            </a:r>
            <a:r>
              <a:rPr lang="en-US" sz="2400" dirty="0" err="1" smtClean="0"/>
              <a:t>client_address</a:t>
            </a:r>
            <a:r>
              <a:rPr lang="en-US" sz="2400" dirty="0" smtClean="0"/>
              <a:t>); </a:t>
            </a:r>
          </a:p>
          <a:p>
            <a:pPr lvl="1" algn="just"/>
            <a:r>
              <a:rPr lang="en-US" sz="2400" dirty="0" err="1" smtClean="0"/>
              <a:t>client_sockfd</a:t>
            </a:r>
            <a:r>
              <a:rPr lang="en-US" sz="2400" dirty="0" smtClean="0"/>
              <a:t> = accept(</a:t>
            </a:r>
            <a:r>
              <a:rPr lang="en-US" sz="2400" dirty="0" err="1" smtClean="0"/>
              <a:t>server_sockfd</a:t>
            </a:r>
            <a:r>
              <a:rPr lang="en-US" sz="2400" dirty="0" smtClean="0"/>
              <a:t>, (</a:t>
            </a:r>
            <a:r>
              <a:rPr lang="en-US" sz="2400" dirty="0" err="1" smtClean="0"/>
              <a:t>struct</a:t>
            </a:r>
            <a:r>
              <a:rPr lang="en-US" sz="2400" dirty="0" smtClean="0"/>
              <a:t> </a:t>
            </a:r>
            <a:r>
              <a:rPr lang="en-US" sz="2400" dirty="0" err="1" smtClean="0"/>
              <a:t>sockaddr</a:t>
            </a:r>
            <a:r>
              <a:rPr lang="en-US" sz="2400" dirty="0" smtClean="0"/>
              <a:t> *)&amp;</a:t>
            </a:r>
            <a:r>
              <a:rPr lang="en-US" sz="2400" dirty="0" err="1" smtClean="0"/>
              <a:t>client_address</a:t>
            </a:r>
            <a:r>
              <a:rPr lang="en-US" sz="2400" dirty="0" smtClean="0"/>
              <a:t>, &amp;</a:t>
            </a:r>
            <a:r>
              <a:rPr lang="en-US" sz="2400" dirty="0" err="1" smtClean="0"/>
              <a:t>client_len</a:t>
            </a:r>
            <a:r>
              <a:rPr lang="en-US" dirty="0" smtClean="0"/>
              <a:t>); </a:t>
            </a:r>
          </a:p>
          <a:p>
            <a:pPr algn="just"/>
            <a:r>
              <a:rPr lang="en-US" dirty="0" smtClean="0"/>
              <a:t>Read and write to client on </a:t>
            </a:r>
            <a:r>
              <a:rPr lang="en-US" dirty="0" err="1" smtClean="0"/>
              <a:t>client_sockfd</a:t>
            </a:r>
            <a:r>
              <a:rPr lang="en-US" dirty="0" smtClean="0"/>
              <a:t>: </a:t>
            </a:r>
          </a:p>
          <a:p>
            <a:pPr lvl="1" algn="just"/>
            <a:r>
              <a:rPr lang="en-US" dirty="0" smtClean="0"/>
              <a:t>read(</a:t>
            </a:r>
            <a:r>
              <a:rPr lang="en-US" dirty="0" err="1" smtClean="0"/>
              <a:t>client_sockfd</a:t>
            </a:r>
            <a:r>
              <a:rPr lang="en-US" dirty="0" smtClean="0"/>
              <a:t>, &amp;</a:t>
            </a:r>
            <a:r>
              <a:rPr lang="en-US" dirty="0" err="1" smtClean="0"/>
              <a:t>ch</a:t>
            </a:r>
            <a:r>
              <a:rPr lang="en-US" dirty="0" smtClean="0"/>
              <a:t>, 1); </a:t>
            </a:r>
          </a:p>
          <a:p>
            <a:pPr lvl="1" algn="just"/>
            <a:r>
              <a:rPr lang="en-US" dirty="0" smtClean="0"/>
              <a:t>write(</a:t>
            </a:r>
            <a:r>
              <a:rPr lang="en-US" dirty="0" err="1" smtClean="0"/>
              <a:t>client_sockfd</a:t>
            </a:r>
            <a:r>
              <a:rPr lang="en-US" dirty="0" smtClean="0"/>
              <a:t>, &amp;</a:t>
            </a:r>
            <a:r>
              <a:rPr lang="en-US" dirty="0" err="1" smtClean="0"/>
              <a:t>ch</a:t>
            </a:r>
            <a:r>
              <a:rPr lang="en-US" dirty="0" smtClean="0"/>
              <a:t>, 1); 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PIPES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Process </a:t>
            </a:r>
            <a:r>
              <a:rPr lang="en-US" dirty="0" smtClean="0">
                <a:sym typeface="Wingdings" pitchFamily="2" charset="2"/>
              </a:rPr>
              <a:t> pipes</a:t>
            </a:r>
            <a:endParaRPr lang="en-US" dirty="0" smtClean="0"/>
          </a:p>
          <a:p>
            <a:pPr lvl="1"/>
            <a:r>
              <a:rPr lang="en-US" dirty="0" smtClean="0"/>
              <a:t>popen</a:t>
            </a:r>
          </a:p>
          <a:p>
            <a:pPr lvl="1"/>
            <a:r>
              <a:rPr lang="en-US" dirty="0" smtClean="0"/>
              <a:t>pclose</a:t>
            </a:r>
          </a:p>
          <a:p>
            <a:pPr lvl="3">
              <a:buNone/>
            </a:pPr>
            <a:r>
              <a:rPr lang="en-US" b="1" i="1" dirty="0" smtClean="0"/>
              <a:t>#include &lt;stdio.h&gt;</a:t>
            </a:r>
          </a:p>
          <a:p>
            <a:pPr lvl="3">
              <a:buNone/>
            </a:pPr>
            <a:r>
              <a:rPr lang="en-US" b="1" i="1" dirty="0" smtClean="0"/>
              <a:t>FILE *popen(const char *</a:t>
            </a:r>
            <a:r>
              <a:rPr lang="en-US" b="1" i="1" dirty="0" smtClean="0">
                <a:solidFill>
                  <a:schemeClr val="accent6">
                    <a:lumMod val="50000"/>
                  </a:schemeClr>
                </a:solidFill>
              </a:rPr>
              <a:t>command</a:t>
            </a:r>
            <a:r>
              <a:rPr lang="en-US" b="1" i="1" dirty="0" smtClean="0"/>
              <a:t>, const char *</a:t>
            </a:r>
            <a:r>
              <a:rPr lang="en-US" b="1" i="1" dirty="0" smtClean="0">
                <a:solidFill>
                  <a:srgbClr val="7030A0"/>
                </a:solidFill>
              </a:rPr>
              <a:t>open_mode</a:t>
            </a:r>
            <a:r>
              <a:rPr lang="en-US" b="1" i="1" dirty="0" smtClean="0"/>
              <a:t>);</a:t>
            </a:r>
          </a:p>
          <a:p>
            <a:pPr lvl="3">
              <a:buNone/>
            </a:pPr>
            <a:r>
              <a:rPr lang="en-US" b="1" i="1" dirty="0" smtClean="0"/>
              <a:t>int pclose(FILE *stream_to_close);</a:t>
            </a:r>
          </a:p>
          <a:p>
            <a:pPr lvl="1"/>
            <a:r>
              <a:rPr lang="en-US" dirty="0" smtClean="0"/>
              <a:t>popen</a:t>
            </a:r>
          </a:p>
          <a:p>
            <a:pPr lvl="1"/>
            <a:r>
              <a:rPr lang="en-US" dirty="0" smtClean="0"/>
              <a:t>Invoke another </a:t>
            </a:r>
            <a:r>
              <a:rPr lang="en-US" dirty="0" smtClean="0">
                <a:solidFill>
                  <a:srgbClr val="002060"/>
                </a:solidFill>
              </a:rPr>
              <a:t>program</a:t>
            </a:r>
          </a:p>
          <a:p>
            <a:pPr lvl="2"/>
            <a:r>
              <a:rPr lang="en-US" b="1" dirty="0" smtClean="0">
                <a:solidFill>
                  <a:srgbClr val="FFC000"/>
                </a:solidFill>
                <a:sym typeface="Wingdings" pitchFamily="2" charset="2"/>
              </a:rPr>
              <a:t>As  new process</a:t>
            </a:r>
          </a:p>
          <a:p>
            <a:pPr lvl="3"/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pass data to </a:t>
            </a:r>
            <a:r>
              <a:rPr lang="en-US" dirty="0" smtClean="0">
                <a:sym typeface="Wingdings" pitchFamily="2" charset="2"/>
              </a:rPr>
              <a:t>/ </a:t>
            </a:r>
            <a:r>
              <a:rPr lang="en-US" dirty="0" smtClean="0">
                <a:solidFill>
                  <a:srgbClr val="002060"/>
                </a:solidFill>
                <a:sym typeface="Wingdings" pitchFamily="2" charset="2"/>
              </a:rPr>
              <a:t>receive data from </a:t>
            </a:r>
            <a:r>
              <a:rPr lang="en-US" b="1" dirty="0" smtClean="0">
                <a:solidFill>
                  <a:srgbClr val="FFC000"/>
                </a:solidFill>
                <a:sym typeface="Wingdings" pitchFamily="2" charset="2"/>
              </a:rPr>
              <a:t>it</a:t>
            </a:r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Command string</a:t>
            </a:r>
          </a:p>
          <a:p>
            <a:pPr lvl="2"/>
            <a:r>
              <a:rPr lang="en-US" dirty="0" smtClean="0"/>
              <a:t>Program name </a:t>
            </a:r>
            <a:r>
              <a:rPr lang="en-US" dirty="0" smtClean="0">
                <a:sym typeface="Wingdings" pitchFamily="2" charset="2"/>
              </a:rPr>
              <a:t> run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Together  </a:t>
            </a:r>
            <a:r>
              <a:rPr lang="en-US" b="1" i="1" dirty="0" smtClean="0">
                <a:solidFill>
                  <a:srgbClr val="7030A0"/>
                </a:solidFill>
                <a:sym typeface="Wingdings" pitchFamily="2" charset="2"/>
              </a:rPr>
              <a:t>parameters</a:t>
            </a:r>
          </a:p>
          <a:p>
            <a:pPr lvl="3"/>
            <a:r>
              <a:rPr lang="en-US" b="1" i="1" dirty="0" smtClean="0">
                <a:solidFill>
                  <a:srgbClr val="7030A0"/>
                </a:solidFill>
              </a:rPr>
              <a:t>r</a:t>
            </a:r>
            <a:r>
              <a:rPr lang="en-US" dirty="0" smtClean="0"/>
              <a:t> / </a:t>
            </a:r>
            <a:r>
              <a:rPr lang="en-US" b="1" i="1" dirty="0" smtClean="0">
                <a:solidFill>
                  <a:srgbClr val="7030A0"/>
                </a:solidFill>
              </a:rPr>
              <a:t>w</a:t>
            </a:r>
            <a:endParaRPr lang="en-US" b="1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SVEC\Desktop\socke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038" y="2028825"/>
            <a:ext cx="7781925" cy="28003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syllabus</a:t>
            </a:r>
            <a:endParaRPr lang="en-US" dirty="0"/>
          </a:p>
        </p:txBody>
      </p:sp>
    </p:spTree>
  </p:cSld>
  <p:clrMapOvr>
    <a:masterClrMapping/>
  </p:clrMapOvr>
  <p:transition>
    <p:pull dir="r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of IP Addresses</a:t>
            </a:r>
            <a:endParaRPr lang="en-US" dirty="0"/>
          </a:p>
        </p:txBody>
      </p:sp>
      <p:pic>
        <p:nvPicPr>
          <p:cNvPr id="1028" name="Picture 4" descr="C:\Users\SVEC\Desktop\class of ip addresses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33400" y="1828800"/>
            <a:ext cx="8172450" cy="368617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3352800" y="4523256"/>
            <a:ext cx="60198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rgbClr val="00B0F0"/>
                </a:solidFill>
              </a:rPr>
              <a:t>send (data) across a computer network to several users at the same time.</a:t>
            </a:r>
            <a:endParaRPr lang="en-US" sz="14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http://img.zdnet.com/techDirectory/CLASSABC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838200"/>
            <a:ext cx="3197311" cy="471487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0037"/>
            <a:ext cx="8229600" cy="4525963"/>
          </a:xfrm>
        </p:spPr>
        <p:txBody>
          <a:bodyPr/>
          <a:lstStyle/>
          <a:p>
            <a:r>
              <a:rPr lang="en-US" dirty="0" smtClean="0"/>
              <a:t>If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r 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o/p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 invoked program </a:t>
            </a:r>
          </a:p>
          <a:p>
            <a:pPr lvl="3"/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Available invoking program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W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</a:rPr>
              <a:t>Program 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send data  invoked command</a:t>
            </a:r>
          </a:p>
          <a:p>
            <a:pPr lvl="3"/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Then Read data on standard input</a:t>
            </a:r>
          </a:p>
          <a:p>
            <a:pPr lvl="2"/>
            <a:endParaRPr lang="en-US" dirty="0" smtClean="0">
              <a:solidFill>
                <a:srgbClr val="7030A0"/>
              </a:solidFill>
              <a:sym typeface="Wingdings" pitchFamily="2" charset="2"/>
            </a:endParaRPr>
          </a:p>
          <a:p>
            <a:pPr lvl="2"/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PROCESS PIPES</a:t>
            </a:r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PIPE CALL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i="1" dirty="0" smtClean="0"/>
              <a:t>int </a:t>
            </a:r>
            <a:r>
              <a:rPr lang="en-US" b="1" i="1" dirty="0" smtClean="0">
                <a:hlinkClick r:id="rId2" action="ppaction://hlinksldjump"/>
              </a:rPr>
              <a:t>pipe</a:t>
            </a:r>
            <a:r>
              <a:rPr lang="en-US" b="1" i="1" dirty="0" smtClean="0"/>
              <a:t>(int filedes[2]);</a:t>
            </a:r>
          </a:p>
          <a:p>
            <a:pPr lvl="2">
              <a:buNone/>
            </a:pPr>
            <a:r>
              <a:rPr lang="en-US" b="1" i="1" dirty="0" smtClean="0"/>
              <a:t>filedes[0] </a:t>
            </a:r>
            <a:r>
              <a:rPr lang="en-US" b="1" i="1" dirty="0" smtClean="0">
                <a:sym typeface="Wingdings" pitchFamily="2" charset="2"/>
              </a:rPr>
              <a:t> read </a:t>
            </a:r>
          </a:p>
          <a:p>
            <a:pPr lvl="2">
              <a:buNone/>
            </a:pPr>
            <a:r>
              <a:rPr lang="en-US" b="1" i="1" dirty="0" smtClean="0">
                <a:sym typeface="Wingdings" pitchFamily="2" charset="2"/>
              </a:rPr>
              <a:t>filedes[1]  write</a:t>
            </a:r>
          </a:p>
          <a:p>
            <a:pPr lvl="2">
              <a:buNone/>
            </a:pPr>
            <a:r>
              <a:rPr lang="en-US" b="1" i="1" dirty="0" smtClean="0">
                <a:sym typeface="Wingdings" pitchFamily="2" charset="2"/>
              </a:rPr>
              <a:t>filedes[1] o/p  filedes[0] i/p</a:t>
            </a:r>
            <a:endParaRPr lang="en-US" b="1" i="1" dirty="0" smtClean="0"/>
          </a:p>
          <a:p>
            <a:pPr lvl="1"/>
            <a:r>
              <a:rPr lang="en-US" dirty="0" smtClean="0"/>
              <a:t>Return</a:t>
            </a:r>
          </a:p>
          <a:p>
            <a:pPr lvl="2"/>
            <a:r>
              <a:rPr lang="en-US" dirty="0" smtClean="0"/>
              <a:t>0 </a:t>
            </a:r>
            <a:r>
              <a:rPr lang="en-US" dirty="0" smtClean="0">
                <a:sym typeface="Wingdings" pitchFamily="2" charset="2"/>
              </a:rPr>
              <a:t> OK</a:t>
            </a:r>
          </a:p>
          <a:p>
            <a:pPr lvl="2"/>
            <a:r>
              <a:rPr lang="en-US" dirty="0" smtClean="0">
                <a:sym typeface="Wingdings" pitchFamily="2" charset="2"/>
              </a:rPr>
              <a:t>-1  error</a:t>
            </a:r>
          </a:p>
          <a:p>
            <a:pPr lvl="3"/>
            <a:r>
              <a:rPr lang="en-US" dirty="0" smtClean="0">
                <a:sym typeface="Wingdings" pitchFamily="2" charset="2"/>
              </a:rPr>
              <a:t>Sets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errno </a:t>
            </a:r>
            <a:r>
              <a:rPr lang="en-US" dirty="0" smtClean="0">
                <a:sym typeface="Wingdings" pitchFamily="2" charset="2"/>
              </a:rPr>
              <a:t> reason (failure)</a:t>
            </a:r>
            <a:endParaRPr lang="en-US" dirty="0" smtClean="0"/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EMFILE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Too many file descriptors are in use by the process.</a:t>
            </a:r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ENFILE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The system file table is full.</a:t>
            </a:r>
          </a:p>
          <a:p>
            <a:pPr lvl="4"/>
            <a:r>
              <a:rPr lang="en-US" dirty="0" smtClean="0">
                <a:solidFill>
                  <a:srgbClr val="FF0000"/>
                </a:solidFill>
              </a:rPr>
              <a:t>EFAULT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The file descriptor is not valid.</a:t>
            </a:r>
          </a:p>
          <a:p>
            <a:endParaRPr lang="en-US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PIPE CALL</a:t>
            </a:r>
            <a:endParaRPr lang="en-US" b="1" dirty="0"/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438400"/>
            <a:ext cx="5867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eft Arrow 5">
            <a:hlinkClick r:id="rId3" action="ppaction://hlinksldjump"/>
          </p:cNvPr>
          <p:cNvSpPr/>
          <p:nvPr/>
        </p:nvSpPr>
        <p:spPr>
          <a:xfrm>
            <a:off x="457200" y="5973580"/>
            <a:ext cx="2438400" cy="533400"/>
          </a:xfrm>
          <a:prstGeom prst="leftArrow">
            <a:avLst>
              <a:gd name="adj1" fmla="val 69672"/>
              <a:gd name="adj2" fmla="val 150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BACK</a:t>
            </a:r>
            <a:endParaRPr lang="en-US" sz="2800" dirty="0"/>
          </a:p>
        </p:txBody>
      </p:sp>
      <p:sp>
        <p:nvSpPr>
          <p:cNvPr id="7" name="Left Arrow 6">
            <a:hlinkClick r:id="rId4" action="ppaction://hlinksldjump"/>
          </p:cNvPr>
          <p:cNvSpPr/>
          <p:nvPr/>
        </p:nvSpPr>
        <p:spPr>
          <a:xfrm flipH="1">
            <a:off x="6324600" y="5973580"/>
            <a:ext cx="2438400" cy="533400"/>
          </a:xfrm>
          <a:prstGeom prst="leftArrow">
            <a:avLst>
              <a:gd name="adj1" fmla="val 69672"/>
              <a:gd name="adj2" fmla="val 15082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NEXT</a:t>
            </a:r>
            <a:endParaRPr lang="en-US" sz="2800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PARENT AND CHILD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Pipe call</a:t>
            </a:r>
          </a:p>
          <a:p>
            <a:pPr lvl="1"/>
            <a:r>
              <a:rPr lang="en-US" dirty="0" smtClean="0"/>
              <a:t>Allow child process to be a </a:t>
            </a:r>
            <a:r>
              <a:rPr lang="en-US" dirty="0" smtClean="0">
                <a:solidFill>
                  <a:srgbClr val="00B050"/>
                </a:solidFill>
              </a:rPr>
              <a:t>different program </a:t>
            </a:r>
            <a:r>
              <a:rPr lang="en-US" dirty="0" smtClean="0"/>
              <a:t>from its parent</a:t>
            </a:r>
          </a:p>
          <a:p>
            <a:pPr lvl="1"/>
            <a:r>
              <a:rPr lang="en-US" dirty="0" smtClean="0"/>
              <a:t>Rather than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Different process</a:t>
            </a:r>
            <a:endParaRPr lang="en-US" dirty="0" smtClean="0"/>
          </a:p>
          <a:p>
            <a:pPr lvl="1"/>
            <a:r>
              <a:rPr lang="en-US" dirty="0" smtClean="0"/>
              <a:t>Achieve this?</a:t>
            </a:r>
          </a:p>
          <a:p>
            <a:pPr lvl="2"/>
            <a:r>
              <a:rPr lang="en-US" dirty="0" smtClean="0"/>
              <a:t>exec call</a:t>
            </a: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5139661</TotalTime>
  <Words>2499</Words>
  <Application>Microsoft Office PowerPoint</Application>
  <PresentationFormat>On-screen Show (4:3)</PresentationFormat>
  <Paragraphs>549</Paragraphs>
  <Slides>53</Slides>
  <Notes>1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Office Theme</vt:lpstr>
      <vt:lpstr>UNIT-V</vt:lpstr>
      <vt:lpstr>INDEX</vt:lpstr>
      <vt:lpstr>PIPES</vt:lpstr>
      <vt:lpstr>Slide 4</vt:lpstr>
      <vt:lpstr>PROCESS PIPES</vt:lpstr>
      <vt:lpstr>PROCESS PIPES</vt:lpstr>
      <vt:lpstr>THE PIPE CALL</vt:lpstr>
      <vt:lpstr>THE PIPE CALL</vt:lpstr>
      <vt:lpstr>PARENT AND CHILD PROCESSES</vt:lpstr>
      <vt:lpstr>NAMED PIPES: FIFOs</vt:lpstr>
      <vt:lpstr>NAMED PIPES: FIFOs</vt:lpstr>
      <vt:lpstr>NAMED PIPES: FIFOs</vt:lpstr>
      <vt:lpstr>OPENING A FIFO WITH OPEN</vt:lpstr>
      <vt:lpstr>OPENING A FIFO WITH OPEN</vt:lpstr>
      <vt:lpstr>SEMAPHORES</vt:lpstr>
      <vt:lpstr>SEMAPHORES</vt:lpstr>
      <vt:lpstr>SEMAPHORES</vt:lpstr>
      <vt:lpstr>SEMAPHORES</vt:lpstr>
      <vt:lpstr>SEMAPHORES</vt:lpstr>
      <vt:lpstr>MESSAGE QUEUE</vt:lpstr>
      <vt:lpstr>MESSAGE QUEUE</vt:lpstr>
      <vt:lpstr>MESSAGE QUEUE</vt:lpstr>
      <vt:lpstr>MESSAGE QUEUE</vt:lpstr>
      <vt:lpstr>MESSAGE QUEUE</vt:lpstr>
      <vt:lpstr>SHARED MEMORY</vt:lpstr>
      <vt:lpstr>SHARED MEMORY</vt:lpstr>
      <vt:lpstr>SHARED MEMORY</vt:lpstr>
      <vt:lpstr>SHARED MEMORY</vt:lpstr>
      <vt:lpstr>SHARED MEMORY</vt:lpstr>
      <vt:lpstr>IPC STATUS COMMANDS</vt:lpstr>
      <vt:lpstr>IPC STATUS COMMANDS</vt:lpstr>
      <vt:lpstr>IPC STATUS COMMANDS</vt:lpstr>
      <vt:lpstr>IPC STATUS COMMANDS</vt:lpstr>
      <vt:lpstr>SOCKET</vt:lpstr>
      <vt:lpstr>SOCKET CONNECTIONS</vt:lpstr>
      <vt:lpstr>SOCKET ADDRESSES</vt:lpstr>
      <vt:lpstr>socket()</vt:lpstr>
      <vt:lpstr>socket()</vt:lpstr>
      <vt:lpstr>bind()</vt:lpstr>
      <vt:lpstr>listen()</vt:lpstr>
      <vt:lpstr>accept()</vt:lpstr>
      <vt:lpstr>connect()</vt:lpstr>
      <vt:lpstr>SOCKET FUNCTIONS</vt:lpstr>
      <vt:lpstr>SOCKET COMMUNICATIONS</vt:lpstr>
      <vt:lpstr>SOCKET COMMUNICATIONS</vt:lpstr>
      <vt:lpstr>SOCKET COMMUNICATIONS</vt:lpstr>
      <vt:lpstr>SOCKET COMMUNICATIONS</vt:lpstr>
      <vt:lpstr>SOCKET COMMUNICATIONS</vt:lpstr>
      <vt:lpstr>SOCKET COMMUNICATIONS</vt:lpstr>
      <vt:lpstr>Slide 50</vt:lpstr>
      <vt:lpstr>Beyond syllabus</vt:lpstr>
      <vt:lpstr>Class of IP Addresses</vt:lpstr>
      <vt:lpstr>Slide 53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UNIT-IV</dc:title>
  <dc:creator>SVEC</dc:creator>
  <cp:lastModifiedBy>JK</cp:lastModifiedBy>
  <cp:revision>303</cp:revision>
  <dcterms:created xsi:type="dcterms:W3CDTF">2016-09-09T09:51:44Z</dcterms:created>
  <dcterms:modified xsi:type="dcterms:W3CDTF">2017-11-06T16:24:09Z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