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8" r:id="rId2"/>
    <p:sldId id="269" r:id="rId3"/>
    <p:sldId id="330" r:id="rId4"/>
    <p:sldId id="298" r:id="rId5"/>
    <p:sldId id="334" r:id="rId6"/>
    <p:sldId id="326" r:id="rId7"/>
    <p:sldId id="331" r:id="rId8"/>
    <p:sldId id="299" r:id="rId9"/>
    <p:sldId id="270" r:id="rId10"/>
    <p:sldId id="271" r:id="rId11"/>
    <p:sldId id="327" r:id="rId12"/>
    <p:sldId id="328" r:id="rId13"/>
    <p:sldId id="272" r:id="rId14"/>
    <p:sldId id="300" r:id="rId15"/>
    <p:sldId id="332" r:id="rId16"/>
    <p:sldId id="333" r:id="rId17"/>
    <p:sldId id="275" r:id="rId18"/>
    <p:sldId id="301" r:id="rId19"/>
    <p:sldId id="302" r:id="rId20"/>
    <p:sldId id="280" r:id="rId21"/>
    <p:sldId id="338" r:id="rId22"/>
    <p:sldId id="337" r:id="rId23"/>
    <p:sldId id="336" r:id="rId24"/>
    <p:sldId id="282" r:id="rId25"/>
    <p:sldId id="285" r:id="rId26"/>
    <p:sldId id="314" r:id="rId27"/>
    <p:sldId id="339" r:id="rId28"/>
    <p:sldId id="315" r:id="rId29"/>
    <p:sldId id="341" r:id="rId30"/>
    <p:sldId id="340" r:id="rId31"/>
    <p:sldId id="316" r:id="rId32"/>
    <p:sldId id="342" r:id="rId33"/>
    <p:sldId id="343" r:id="rId34"/>
    <p:sldId id="319" r:id="rId35"/>
    <p:sldId id="320" r:id="rId36"/>
    <p:sldId id="321" r:id="rId37"/>
    <p:sldId id="322" r:id="rId38"/>
    <p:sldId id="344" r:id="rId39"/>
    <p:sldId id="345" r:id="rId40"/>
    <p:sldId id="318" r:id="rId41"/>
    <p:sldId id="346" r:id="rId42"/>
    <p:sldId id="323" r:id="rId43"/>
    <p:sldId id="324" r:id="rId44"/>
    <p:sldId id="347" r:id="rId45"/>
    <p:sldId id="348" r:id="rId46"/>
    <p:sldId id="325" r:id="rId47"/>
    <p:sldId id="349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404" y="-102"/>
      </p:cViewPr>
      <p:guideLst>
        <p:guide orient="horz" pos="819"/>
        <p:guide pos="516"/>
      </p:guideLst>
    </p:cSldViewPr>
  </p:slideViewPr>
  <p:outlineViewPr>
    <p:cViewPr>
      <p:scale>
        <a:sx n="33" d="100"/>
        <a:sy n="33" d="100"/>
      </p:scale>
      <p:origin x="48" y="221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589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C06EE982-493B-4DDB-B2FD-3A10C5029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fld id="{0EC9C036-D240-4499-8C1F-14C55567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411F0-FCC8-41A6-9B8E-137A5F796DE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ATAPI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Advanced Technology Attachment Packet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9C036-D240-4499-8C1F-14C55567F8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678C-7670-4103-B388-29BE0DA5C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F7AB-2BA5-451A-92E3-5ECA5F0C2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71D8-8D8C-4739-9FAB-78CF4FB99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D650-2802-46E0-80A1-56F41946B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D08D-D5C8-4CA8-AD81-74EE11E6A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ED44-D368-43AD-B235-41079D854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86FD-2218-4710-8C8C-055D94B0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0398-2535-4164-90FB-A6ADC42C6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766A-48AA-4383-98E1-DF6369E9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32900-0A2C-47B5-A810-0CB535F75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BC65-7669-44E4-ABD6-28C0E5DED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  <a:lum/>
          </a:blip>
          <a:srcRect/>
          <a:stretch>
            <a:fillRect l="16000" t="31000" r="14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AE27DC-F53B-444F-A367-1D765349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I/O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I/O Hardware</a:t>
            </a:r>
          </a:p>
          <a:p>
            <a:pPr eaLnBrk="1" hangingPunct="1">
              <a:defRPr/>
            </a:pPr>
            <a:r>
              <a:rPr lang="en-US" sz="2800" dirty="0" smtClean="0"/>
              <a:t>Application I/O Interface</a:t>
            </a:r>
          </a:p>
          <a:p>
            <a:pPr eaLnBrk="1" hangingPunct="1">
              <a:defRPr/>
            </a:pPr>
            <a:r>
              <a:rPr lang="en-US" sz="2800" dirty="0" smtClean="0"/>
              <a:t>Kernel I/O Subsystem</a:t>
            </a:r>
          </a:p>
          <a:p>
            <a:pPr eaLnBrk="1" hangingPunct="1">
              <a:defRPr/>
            </a:pPr>
            <a:r>
              <a:rPr lang="en-US" sz="2800" dirty="0" smtClean="0"/>
              <a:t>Goals of Protection </a:t>
            </a:r>
          </a:p>
          <a:p>
            <a:pPr eaLnBrk="1" hangingPunct="1">
              <a:defRPr/>
            </a:pPr>
            <a:r>
              <a:rPr lang="en-US" sz="2800" dirty="0" smtClean="0"/>
              <a:t>Principles of Protection</a:t>
            </a:r>
          </a:p>
          <a:p>
            <a:pPr eaLnBrk="1" hangingPunct="1">
              <a:defRPr/>
            </a:pPr>
            <a:r>
              <a:rPr lang="en-US" sz="2800" dirty="0" smtClean="0"/>
              <a:t>Domain of Protection </a:t>
            </a:r>
          </a:p>
          <a:p>
            <a:pPr eaLnBrk="1" hangingPunct="1">
              <a:defRPr/>
            </a:pPr>
            <a:r>
              <a:rPr lang="en-US" sz="2800" dirty="0" smtClean="0"/>
              <a:t>Access Matrix </a:t>
            </a:r>
          </a:p>
          <a:p>
            <a:pPr eaLnBrk="1" hangingPunct="1">
              <a:defRPr/>
            </a:pPr>
            <a:r>
              <a:rPr lang="en-US" sz="2800" dirty="0" smtClean="0"/>
              <a:t>Implementation of Access Matrix </a:t>
            </a:r>
          </a:p>
          <a:p>
            <a:pPr eaLnBrk="1" hangingPunct="1">
              <a:defRPr/>
            </a:pPr>
            <a:r>
              <a:rPr lang="en-US" sz="2800" dirty="0" smtClean="0"/>
              <a:t>Access Control</a:t>
            </a:r>
          </a:p>
          <a:p>
            <a:pPr eaLnBrk="1" hangingPunct="1">
              <a:defRPr/>
            </a:pPr>
            <a:r>
              <a:rPr lang="en-US" sz="2800" dirty="0" smtClean="0"/>
              <a:t>Revocation of Access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Interrupts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995363"/>
            <a:ext cx="8285162" cy="5481637"/>
          </a:xfrm>
        </p:spPr>
        <p:txBody>
          <a:bodyPr/>
          <a:lstStyle/>
          <a:p>
            <a:pPr algn="just" eaLnBrk="1" hangingPunct="1"/>
            <a:r>
              <a:rPr lang="en-US" sz="2000" dirty="0" smtClean="0"/>
              <a:t>The basic interrupt mechanism works as follows:</a:t>
            </a:r>
          </a:p>
          <a:p>
            <a:pPr lvl="1" algn="just" eaLnBrk="1" hangingPunct="1"/>
            <a:r>
              <a:rPr lang="en-US" sz="1800" dirty="0" smtClean="0"/>
              <a:t>CPU hardware has a wire called the </a:t>
            </a:r>
            <a:r>
              <a:rPr lang="en-US" sz="1800" b="1" dirty="0" smtClean="0"/>
              <a:t>Interrupt-request line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which</a:t>
            </a:r>
            <a:r>
              <a:rPr lang="en-US" sz="1800" dirty="0" smtClean="0"/>
              <a:t> senses after executing every instruction.</a:t>
            </a:r>
          </a:p>
          <a:p>
            <a:pPr lvl="1" algn="just" eaLnBrk="1" hangingPunct="1"/>
            <a:r>
              <a:rPr lang="en-US" sz="1800" dirty="0" smtClean="0"/>
              <a:t>When CPU detects that a controller has asserted a signal on the interrupt-request line, the CPU performs a state save and jumps to the interrupt-handler routine at a fixed address in memory.</a:t>
            </a:r>
            <a:endParaRPr lang="en-US" sz="6000" dirty="0" smtClean="0"/>
          </a:p>
          <a:p>
            <a:pPr lvl="1" algn="just" eaLnBrk="1" hangingPunct="1"/>
            <a:r>
              <a:rPr lang="en-US" sz="1800" dirty="0" smtClean="0"/>
              <a:t>Interrupt handler determines the cause of the interrupt</a:t>
            </a:r>
          </a:p>
          <a:p>
            <a:pPr lvl="2" algn="just" eaLnBrk="1" hangingPunct="1"/>
            <a:r>
              <a:rPr lang="en-US" sz="1600" dirty="0" smtClean="0"/>
              <a:t>performs the necessary processing</a:t>
            </a:r>
          </a:p>
          <a:p>
            <a:pPr lvl="2" algn="just" eaLnBrk="1" hangingPunct="1"/>
            <a:r>
              <a:rPr lang="en-US" sz="1600" dirty="0" smtClean="0"/>
              <a:t>performs a state restore and </a:t>
            </a:r>
          </a:p>
          <a:p>
            <a:pPr lvl="2" algn="just" eaLnBrk="1" hangingPunct="1"/>
            <a:r>
              <a:rPr lang="en-US" sz="1600" dirty="0" smtClean="0"/>
              <a:t>executes a return from interrupt instruction to return the CPU to the execution state prior to the interrupt. </a:t>
            </a:r>
          </a:p>
          <a:p>
            <a:pPr lvl="1" algn="just" eaLnBrk="1" hangingPunct="1"/>
            <a:r>
              <a:rPr lang="en-US" sz="1800" dirty="0" smtClean="0">
                <a:solidFill>
                  <a:srgbClr val="FF0000"/>
                </a:solidFill>
              </a:rPr>
              <a:t>The basic interrupt mechanism</a:t>
            </a:r>
          </a:p>
          <a:p>
            <a:pPr lvl="2" algn="just" eaLnBrk="1" hangingPunct="1"/>
            <a:r>
              <a:rPr lang="en-US" sz="1600" dirty="0" smtClean="0"/>
              <a:t>The device controller raises an interrupt by asserting a signal on the interrupt request line</a:t>
            </a:r>
          </a:p>
          <a:p>
            <a:pPr lvl="2" algn="just" eaLnBrk="1" hangingPunct="1"/>
            <a:r>
              <a:rPr lang="en-US" sz="1600" dirty="0" smtClean="0"/>
              <a:t>The CPU catches the interrupt and dispatches it to the interrupt handler and </a:t>
            </a:r>
          </a:p>
          <a:p>
            <a:pPr lvl="2" algn="just" eaLnBrk="1" hangingPunct="1"/>
            <a:r>
              <a:rPr lang="en-US" sz="1600" dirty="0" smtClean="0"/>
              <a:t>The handler clears the interrupt by servicing the device.</a:t>
            </a:r>
          </a:p>
          <a:p>
            <a:pPr lvl="1" algn="just" eaLnBrk="1" hangingPunct="1"/>
            <a:r>
              <a:rPr lang="en-US" sz="1800" dirty="0" smtClean="0">
                <a:solidFill>
                  <a:srgbClr val="FF0000"/>
                </a:solidFill>
              </a:rPr>
              <a:t>enables</a:t>
            </a:r>
            <a:r>
              <a:rPr lang="en-US" sz="1800" dirty="0" smtClean="0"/>
              <a:t> the CPU to respond to an asynchronous event, as when a device controller becomes ready for service.</a:t>
            </a:r>
          </a:p>
          <a:p>
            <a:pPr algn="just" eaLnBrk="1" hangingPunct="1"/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49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a modern operating system</a:t>
            </a:r>
          </a:p>
          <a:p>
            <a:pPr lvl="1" algn="just"/>
            <a:r>
              <a:rPr lang="en-US" dirty="0" smtClean="0"/>
              <a:t>we need more sophisticated interrupt-handling features.</a:t>
            </a:r>
          </a:p>
          <a:p>
            <a:pPr lvl="2" algn="just"/>
            <a:r>
              <a:rPr lang="en-US" dirty="0" smtClean="0"/>
              <a:t>We need the ability to defer interrupt handling during critical processing.</a:t>
            </a:r>
          </a:p>
          <a:p>
            <a:pPr lvl="2" algn="just"/>
            <a:r>
              <a:rPr lang="en-US" dirty="0" smtClean="0"/>
              <a:t>We need an efficient way to dispatch to the proper interrupt handler </a:t>
            </a:r>
          </a:p>
          <a:p>
            <a:pPr lvl="2" algn="just"/>
            <a:r>
              <a:rPr lang="en-US" dirty="0" smtClean="0"/>
              <a:t>We need multilevel interrupts so that the  operating system can distinguish between high- and low-priority interrupts</a:t>
            </a:r>
          </a:p>
          <a:p>
            <a:pPr lvl="1" algn="just"/>
            <a:r>
              <a:rPr lang="en-US" dirty="0" smtClean="0"/>
              <a:t>these three features are provided by the CPU and by the </a:t>
            </a:r>
            <a:r>
              <a:rPr lang="en-US" b="1" i="1" dirty="0" smtClean="0"/>
              <a:t>interrupt-controller hardware</a:t>
            </a:r>
            <a:endParaRPr lang="en-US" b="1" i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307"/>
          </a:xfrm>
        </p:spPr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346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Most CPUs have two interrupt request lines. </a:t>
            </a:r>
          </a:p>
          <a:p>
            <a:pPr lvl="1" algn="just"/>
            <a:r>
              <a:rPr lang="en-US" dirty="0" smtClean="0"/>
              <a:t>One is the </a:t>
            </a:r>
            <a:r>
              <a:rPr lang="en-US" b="1" dirty="0" smtClean="0"/>
              <a:t>nonmaskable interrupt</a:t>
            </a:r>
          </a:p>
          <a:p>
            <a:pPr lvl="2" algn="just"/>
            <a:r>
              <a:rPr lang="en-US" dirty="0" smtClean="0"/>
              <a:t>which is reserved for events such as unrecoverable memory errors.</a:t>
            </a:r>
          </a:p>
          <a:p>
            <a:pPr lvl="1" algn="just"/>
            <a:r>
              <a:rPr lang="en-US" dirty="0" smtClean="0"/>
              <a:t>The second interrupt line is </a:t>
            </a:r>
            <a:r>
              <a:rPr lang="en-US" b="1" dirty="0" smtClean="0"/>
              <a:t>maskable</a:t>
            </a:r>
          </a:p>
          <a:p>
            <a:pPr lvl="2" algn="just"/>
            <a:r>
              <a:rPr lang="en-US" dirty="0" smtClean="0"/>
              <a:t>it can be turned off by the CPU before the execution of critical instruction sequences that must not be interrupted.</a:t>
            </a:r>
          </a:p>
          <a:p>
            <a:pPr algn="just"/>
            <a:r>
              <a:rPr lang="en-US" dirty="0" smtClean="0"/>
              <a:t>The interrupt mechanism accepts an  </a:t>
            </a:r>
            <a:r>
              <a:rPr lang="en-US" b="1" dirty="0" smtClean="0"/>
              <a:t>address</a:t>
            </a:r>
          </a:p>
          <a:p>
            <a:pPr lvl="1" algn="just"/>
            <a:r>
              <a:rPr lang="en-US" b="1" dirty="0" smtClean="0"/>
              <a:t>a number that selects a </a:t>
            </a:r>
            <a:r>
              <a:rPr lang="en-US" dirty="0" smtClean="0"/>
              <a:t>specific interrupt-handling routine from a small set. </a:t>
            </a:r>
          </a:p>
          <a:p>
            <a:pPr lvl="1" algn="just"/>
            <a:r>
              <a:rPr lang="en-US" dirty="0" smtClean="0"/>
              <a:t>In most architectures, this address is an offset in a table called the </a:t>
            </a:r>
            <a:r>
              <a:rPr lang="en-US" b="1" dirty="0" smtClean="0">
                <a:solidFill>
                  <a:srgbClr val="FF0000"/>
                </a:solidFill>
              </a:rPr>
              <a:t>interrupt vector</a:t>
            </a:r>
            <a:r>
              <a:rPr lang="en-US" b="1" dirty="0" smtClean="0"/>
              <a:t>.</a:t>
            </a:r>
          </a:p>
          <a:p>
            <a:pPr lvl="1" algn="just"/>
            <a:r>
              <a:rPr lang="en-US" dirty="0" smtClean="0"/>
              <a:t>purpose of a </a:t>
            </a:r>
            <a:r>
              <a:rPr lang="en-US" b="1" dirty="0" smtClean="0">
                <a:solidFill>
                  <a:srgbClr val="FF0000"/>
                </a:solidFill>
              </a:rPr>
              <a:t>vectored interrupt</a:t>
            </a:r>
            <a:r>
              <a:rPr lang="en-US" dirty="0" smtClean="0"/>
              <a:t> mechanism is </a:t>
            </a:r>
          </a:p>
          <a:p>
            <a:pPr lvl="2" algn="just"/>
            <a:r>
              <a:rPr lang="en-US" dirty="0" smtClean="0"/>
              <a:t>to reduce the need for a single interrupt handler to search all possible sources of interrupts to determine which one needs service.</a:t>
            </a:r>
          </a:p>
          <a:p>
            <a:pPr lvl="1" algn="just"/>
            <a:r>
              <a:rPr lang="en-US" dirty="0" smtClean="0"/>
              <a:t>The interrupt mechanism also implements a system of interrupt priority </a:t>
            </a:r>
            <a:r>
              <a:rPr lang="en-US" b="1" dirty="0" smtClean="0"/>
              <a:t>levels</a:t>
            </a:r>
            <a:r>
              <a:rPr lang="en-US" dirty="0" smtClean="0"/>
              <a:t>. </a:t>
            </a:r>
          </a:p>
          <a:p>
            <a:pPr lvl="2" algn="just"/>
            <a:r>
              <a:rPr lang="en-US" b="1" dirty="0" smtClean="0"/>
              <a:t>enable </a:t>
            </a:r>
            <a:r>
              <a:rPr lang="en-US" dirty="0" smtClean="0"/>
              <a:t>the CPU to defer the handling of low-priority interrupts without masking all interrupts and makes it possible for a high priority interrupt to preempt the execution of a low-priority interrupt.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Interrupt-Driven I/O Cycle</a:t>
            </a:r>
            <a:endParaRPr lang="en-US" sz="2800" smtClean="0"/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 l="12607" t="861" r="12607" b="891"/>
          <a:stretch>
            <a:fillRect/>
          </a:stretch>
        </p:blipFill>
        <p:spPr bwMode="auto">
          <a:xfrm>
            <a:off x="2049463" y="1300163"/>
            <a:ext cx="5199062" cy="51228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188913"/>
            <a:ext cx="7747000" cy="452437"/>
          </a:xfrm>
        </p:spPr>
        <p:txBody>
          <a:bodyPr/>
          <a:lstStyle/>
          <a:p>
            <a:pPr eaLnBrk="1" hangingPunct="1"/>
            <a:r>
              <a:rPr lang="en-US" sz="2800" smtClean="0"/>
              <a:t>Intel Pentium Processor Event-Vector Table</a:t>
            </a:r>
            <a:endParaRPr lang="en-US" sz="240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6888" t="626" r="7109" b="626"/>
          <a:stretch>
            <a:fillRect/>
          </a:stretch>
        </p:blipFill>
        <p:spPr bwMode="auto">
          <a:xfrm>
            <a:off x="1811338" y="855663"/>
            <a:ext cx="5794375" cy="49895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822325" y="5954713"/>
            <a:ext cx="6300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u="sng" dirty="0">
                <a:latin typeface="Helvetica" pitchFamily="34" charset="0"/>
              </a:rPr>
              <a:t>Note</a:t>
            </a:r>
            <a:r>
              <a:rPr lang="en-US" sz="1600" dirty="0">
                <a:latin typeface="Helvetica" pitchFamily="34" charset="0"/>
              </a:rPr>
              <a:t>:- In the above vector table from 0-31 are of non-maskable type</a:t>
            </a:r>
          </a:p>
          <a:p>
            <a:pPr eaLnBrk="0" hangingPunct="0">
              <a:defRPr/>
            </a:pPr>
            <a:r>
              <a:rPr lang="en-US" sz="1600" dirty="0">
                <a:latin typeface="Helvetica" pitchFamily="34" charset="0"/>
              </a:rPr>
              <a:t>           and 32-255 are maskable type.</a:t>
            </a:r>
            <a:endParaRPr kumimoji="1" lang="en-US" sz="16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I/O Interface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4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Here we discuss </a:t>
            </a:r>
          </a:p>
          <a:p>
            <a:pPr lvl="1" algn="just"/>
            <a:r>
              <a:rPr lang="en-US" sz="2000" dirty="0" smtClean="0"/>
              <a:t>structuring techniques and </a:t>
            </a:r>
          </a:p>
          <a:p>
            <a:pPr lvl="1" algn="just"/>
            <a:r>
              <a:rPr lang="en-US" sz="2000" dirty="0" smtClean="0"/>
              <a:t>interfaces for the operating system that enable I/O devices to be treated in a standard, uniform way.</a:t>
            </a:r>
          </a:p>
          <a:p>
            <a:pPr lvl="1" algn="just"/>
            <a:r>
              <a:rPr lang="en-US" sz="2000" dirty="0" smtClean="0"/>
              <a:t>for instance, </a:t>
            </a:r>
          </a:p>
          <a:p>
            <a:pPr lvl="2" algn="just"/>
            <a:r>
              <a:rPr lang="en-US" sz="1800" dirty="0" smtClean="0"/>
              <a:t>how an application can open a file on a disk without knowing</a:t>
            </a:r>
          </a:p>
          <a:p>
            <a:pPr lvl="2" algn="just"/>
            <a:r>
              <a:rPr lang="en-US" sz="1800" dirty="0" smtClean="0"/>
              <a:t>what kind of disk it is and</a:t>
            </a:r>
          </a:p>
          <a:p>
            <a:pPr lvl="2" algn="just"/>
            <a:r>
              <a:rPr lang="en-US" sz="1800" dirty="0" smtClean="0"/>
              <a:t>how new disks and other devices can be added to a computer without disruption of the operating system.</a:t>
            </a:r>
          </a:p>
          <a:p>
            <a:pPr lvl="1" algn="just"/>
            <a:r>
              <a:rPr lang="en-US" sz="2000" dirty="0" smtClean="0"/>
              <a:t>Like other complex software-engineering problems, </a:t>
            </a:r>
          </a:p>
          <a:p>
            <a:pPr lvl="2" algn="just"/>
            <a:r>
              <a:rPr lang="en-US" sz="1800" dirty="0" smtClean="0"/>
              <a:t>the approach here involves abstraction, encapsulation, and software layering.</a:t>
            </a:r>
          </a:p>
          <a:p>
            <a:pPr lvl="1" algn="just"/>
            <a:r>
              <a:rPr lang="en-US" sz="2000" dirty="0" smtClean="0"/>
              <a:t>Specifically, we can abstract away the detailed differences in I/O devices by identifying a few general kinds which is accessed through a standardized set of functions—an </a:t>
            </a:r>
            <a:r>
              <a:rPr lang="en-US" sz="2000" b="1" dirty="0" smtClean="0"/>
              <a:t>interface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I/O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764"/>
          </a:xfrm>
        </p:spPr>
        <p:txBody>
          <a:bodyPr>
            <a:normAutofit/>
          </a:bodyPr>
          <a:lstStyle/>
          <a:p>
            <a:pPr lvl="1" algn="just"/>
            <a:r>
              <a:rPr lang="en-US" sz="2200" dirty="0" smtClean="0"/>
              <a:t>differences are encapsulated in kernel modules called device drivers that internally are custom-tailored to specific devices but that export one of the standard interfaces.</a:t>
            </a:r>
          </a:p>
          <a:p>
            <a:pPr lvl="1" algn="just"/>
            <a:r>
              <a:rPr lang="en-US" sz="2200" dirty="0" smtClean="0">
                <a:hlinkClick r:id="rId2" action="ppaction://hlinksldjump"/>
              </a:rPr>
              <a:t>Figure</a:t>
            </a:r>
            <a:r>
              <a:rPr lang="en-US" sz="2200" dirty="0" smtClean="0"/>
              <a:t> illustrates </a:t>
            </a:r>
          </a:p>
          <a:p>
            <a:pPr lvl="2" algn="just"/>
            <a:r>
              <a:rPr lang="en-US" sz="1900" dirty="0" smtClean="0"/>
              <a:t>how the I/O-related portions of the kernel are structured in software layers.</a:t>
            </a:r>
          </a:p>
          <a:p>
            <a:pPr lvl="2" algn="just"/>
            <a:r>
              <a:rPr lang="en-US" sz="1900" dirty="0" smtClean="0"/>
              <a:t>purpose of the device-driver layer is to hide the differences among device controllers from the I/O subsystem of the kernel</a:t>
            </a:r>
          </a:p>
          <a:p>
            <a:pPr lvl="2" algn="just"/>
            <a:r>
              <a:rPr lang="en-US" sz="1900" dirty="0" smtClean="0"/>
              <a:t>It also benefits the hardware manufacturers.</a:t>
            </a:r>
          </a:p>
          <a:p>
            <a:pPr lvl="3" algn="just"/>
            <a:r>
              <a:rPr lang="en-US" sz="1700" dirty="0" smtClean="0"/>
              <a:t>They either design new devices to be compatible with an existing host controller interface </a:t>
            </a:r>
            <a:r>
              <a:rPr lang="en-US" sz="1700" b="1" i="1" dirty="0" smtClean="0"/>
              <a:t>or</a:t>
            </a:r>
          </a:p>
          <a:p>
            <a:pPr lvl="3" algn="just"/>
            <a:r>
              <a:rPr lang="en-US" sz="1700" dirty="0" smtClean="0"/>
              <a:t>they write device drivers to interface the new hardware to popular operating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819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Application I/O Interface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910" y="914400"/>
            <a:ext cx="8493125" cy="5500255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400" dirty="0" smtClean="0"/>
              <a:t>Devices vary on many dimensions</a:t>
            </a:r>
          </a:p>
          <a:p>
            <a:pPr lvl="1" algn="just" eaLnBrk="1" hangingPunct="1"/>
            <a:r>
              <a:rPr lang="en-US" sz="1800" b="1" dirty="0" smtClean="0"/>
              <a:t>Character-stream </a:t>
            </a:r>
            <a:r>
              <a:rPr lang="en-US" sz="1800" dirty="0" smtClean="0"/>
              <a:t>or</a:t>
            </a:r>
            <a:r>
              <a:rPr lang="en-US" sz="1800" b="1" dirty="0" smtClean="0"/>
              <a:t> block</a:t>
            </a:r>
          </a:p>
          <a:p>
            <a:pPr lvl="2" algn="just" eaLnBrk="1" hangingPunct="1"/>
            <a:r>
              <a:rPr lang="en-US" sz="1600" dirty="0" smtClean="0"/>
              <a:t>character-stream device </a:t>
            </a:r>
          </a:p>
          <a:p>
            <a:pPr lvl="3" algn="just" eaLnBrk="1" hangingPunct="1"/>
            <a:r>
              <a:rPr lang="en-US" sz="1600" dirty="0" smtClean="0"/>
              <a:t>transfers bytes one by one </a:t>
            </a:r>
          </a:p>
          <a:p>
            <a:pPr lvl="2" algn="just" eaLnBrk="1" hangingPunct="1"/>
            <a:r>
              <a:rPr lang="en-US" sz="1600" dirty="0" smtClean="0"/>
              <a:t>block device </a:t>
            </a:r>
          </a:p>
          <a:p>
            <a:pPr lvl="3" algn="just" eaLnBrk="1" hangingPunct="1"/>
            <a:r>
              <a:rPr lang="en-US" sz="1600" dirty="0" smtClean="0"/>
              <a:t>transfers a block of bytes as a unit</a:t>
            </a:r>
          </a:p>
          <a:p>
            <a:pPr lvl="1" algn="just" eaLnBrk="1" hangingPunct="1"/>
            <a:r>
              <a:rPr lang="en-US" sz="1800" b="1" dirty="0" smtClean="0"/>
              <a:t>Sequential or random-access</a:t>
            </a:r>
          </a:p>
          <a:p>
            <a:pPr lvl="2" algn="just" eaLnBrk="1" hangingPunct="1"/>
            <a:r>
              <a:rPr lang="en-US" sz="1600" dirty="0" smtClean="0"/>
              <a:t>sequential device transfers data in a fixed order determined by the device</a:t>
            </a:r>
          </a:p>
          <a:p>
            <a:pPr lvl="2" algn="just" eaLnBrk="1" hangingPunct="1"/>
            <a:r>
              <a:rPr lang="en-US" sz="1600" dirty="0" smtClean="0"/>
              <a:t>random-access device can instruct the device to seek to any of the available data storage locations.</a:t>
            </a:r>
          </a:p>
          <a:p>
            <a:pPr lvl="1" algn="just" eaLnBrk="1" hangingPunct="1"/>
            <a:r>
              <a:rPr lang="en-US" sz="1800" b="1" dirty="0" smtClean="0"/>
              <a:t>Sharable or dedicated</a:t>
            </a:r>
          </a:p>
          <a:p>
            <a:pPr lvl="2" algn="just" eaLnBrk="1" hangingPunct="1"/>
            <a:r>
              <a:rPr lang="en-US" sz="1600" dirty="0" smtClean="0"/>
              <a:t>sharable device can be used concurrently by several processes or threads</a:t>
            </a:r>
          </a:p>
          <a:p>
            <a:pPr lvl="2" algn="just" eaLnBrk="1" hangingPunct="1"/>
            <a:r>
              <a:rPr lang="en-US" sz="1600" dirty="0" smtClean="0"/>
              <a:t>dedicated device cannot.</a:t>
            </a:r>
          </a:p>
          <a:p>
            <a:pPr lvl="1" algn="just" eaLnBrk="1" hangingPunct="1"/>
            <a:r>
              <a:rPr lang="en-US" sz="1800" b="1" dirty="0" smtClean="0"/>
              <a:t>Speed of operation</a:t>
            </a:r>
          </a:p>
          <a:p>
            <a:pPr lvl="2" algn="just" eaLnBrk="1" hangingPunct="1"/>
            <a:r>
              <a:rPr lang="en-US" sz="1600" dirty="0" smtClean="0"/>
              <a:t>Device speeds range from a few bytes per second to a few gigabytes per second.</a:t>
            </a:r>
          </a:p>
          <a:p>
            <a:pPr lvl="1" algn="just" eaLnBrk="1" hangingPunct="1"/>
            <a:r>
              <a:rPr lang="en-US" sz="1800" b="1" dirty="0" smtClean="0"/>
              <a:t>read-write, read only, </a:t>
            </a:r>
            <a:r>
              <a:rPr lang="en-US" sz="1800" dirty="0" smtClean="0"/>
              <a:t>or</a:t>
            </a:r>
            <a:r>
              <a:rPr lang="en-US" sz="1800" b="1" dirty="0" smtClean="0"/>
              <a:t> write only</a:t>
            </a:r>
          </a:p>
          <a:p>
            <a:pPr lvl="2" algn="just" eaLnBrk="1" hangingPunct="1"/>
            <a:r>
              <a:rPr lang="en-US" sz="1600" dirty="0" smtClean="0"/>
              <a:t>Some devices perform both input and output, but others support only one data transfer direction.</a:t>
            </a:r>
          </a:p>
          <a:p>
            <a:pPr lvl="1" algn="just" eaLnBrk="1" hangingPunct="1"/>
            <a:r>
              <a:rPr lang="en-US" sz="1800" b="1" dirty="0" smtClean="0"/>
              <a:t>Synchronous or asynchronous</a:t>
            </a:r>
          </a:p>
          <a:p>
            <a:pPr lvl="2" algn="just"/>
            <a:r>
              <a:rPr lang="en-US" sz="1600" dirty="0" smtClean="0"/>
              <a:t>synchronous device performs data transfers with predictable response times, in coordination with other aspects of the system. </a:t>
            </a:r>
          </a:p>
          <a:p>
            <a:pPr lvl="2" algn="just"/>
            <a:r>
              <a:rPr lang="en-US" sz="1600" dirty="0" smtClean="0"/>
              <a:t>asynchronous device exhibits irregular or unpredictable response times not coordinated with other computer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Kernel I/O Structure</a:t>
            </a:r>
            <a:endParaRPr lang="en-US" sz="280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 l="967" t="1918" r="719" b="2216"/>
          <a:stretch>
            <a:fillRect/>
          </a:stretch>
        </p:blipFill>
        <p:spPr bwMode="auto">
          <a:xfrm>
            <a:off x="1217613" y="1300163"/>
            <a:ext cx="6872287" cy="50260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7163"/>
            <a:ext cx="7772400" cy="844550"/>
          </a:xfrm>
        </p:spPr>
        <p:txBody>
          <a:bodyPr/>
          <a:lstStyle/>
          <a:p>
            <a:pPr eaLnBrk="1" hangingPunct="1"/>
            <a:r>
              <a:rPr lang="en-US" sz="3600" smtClean="0"/>
              <a:t>Characteristics of I/O Devices</a:t>
            </a:r>
            <a:endParaRPr lang="en-US" sz="28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 l="1311" t="8743" r="1311" b="9436"/>
          <a:stretch>
            <a:fillRect/>
          </a:stretch>
        </p:blipFill>
        <p:spPr bwMode="auto">
          <a:xfrm>
            <a:off x="1023938" y="1457325"/>
            <a:ext cx="7239000" cy="45624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3891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I/O Hardware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8805"/>
            <a:ext cx="8229600" cy="5210977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n-US" sz="2800" dirty="0" smtClean="0"/>
              <a:t>Computers operate a great many kinds of devices.</a:t>
            </a:r>
          </a:p>
          <a:p>
            <a:pPr lvl="1" algn="just" eaLnBrk="1" hangingPunct="1"/>
            <a:r>
              <a:rPr lang="en-US" sz="2400" dirty="0" smtClean="0"/>
              <a:t>Categories of Devices:</a:t>
            </a:r>
          </a:p>
          <a:p>
            <a:pPr lvl="2" algn="just" eaLnBrk="1" hangingPunct="1"/>
            <a:r>
              <a:rPr lang="en-US" sz="2100" dirty="0" smtClean="0"/>
              <a:t>storage devices</a:t>
            </a:r>
          </a:p>
          <a:p>
            <a:pPr lvl="2" algn="just" eaLnBrk="1" hangingPunct="1"/>
            <a:r>
              <a:rPr lang="en-US" sz="2100" dirty="0" smtClean="0"/>
              <a:t>transmission devices (network connections, Bluetooth)</a:t>
            </a:r>
          </a:p>
          <a:p>
            <a:pPr lvl="2" algn="just" eaLnBrk="1" hangingPunct="1"/>
            <a:r>
              <a:rPr lang="en-US" sz="2100" dirty="0" smtClean="0"/>
              <a:t>human-interface devices (screen, keyboard, mouse, audio in and out)</a:t>
            </a:r>
            <a:endParaRPr lang="en-US" sz="2000" dirty="0" smtClean="0"/>
          </a:p>
          <a:p>
            <a:pPr algn="just" eaLnBrk="1" hangingPunct="1"/>
            <a:r>
              <a:rPr lang="en-US" sz="2800" dirty="0" smtClean="0"/>
              <a:t>A </a:t>
            </a:r>
            <a:r>
              <a:rPr lang="en-US" sz="2800" i="1" dirty="0" smtClean="0"/>
              <a:t>device</a:t>
            </a:r>
            <a:r>
              <a:rPr lang="en-US" sz="2800" dirty="0" smtClean="0"/>
              <a:t> </a:t>
            </a:r>
            <a:r>
              <a:rPr lang="en-US" sz="2800" i="1" dirty="0" smtClean="0"/>
              <a:t>communicates</a:t>
            </a:r>
            <a:r>
              <a:rPr lang="en-US" sz="2800" dirty="0" smtClean="0"/>
              <a:t> </a:t>
            </a:r>
          </a:p>
          <a:p>
            <a:pPr lvl="1" algn="just" eaLnBrk="1" hangingPunct="1"/>
            <a:r>
              <a:rPr lang="en-US" sz="2400" dirty="0" smtClean="0"/>
              <a:t>with a computer system by </a:t>
            </a:r>
            <a:r>
              <a:rPr lang="en-US" sz="2400" i="1" dirty="0" smtClean="0"/>
              <a:t>sending signals </a:t>
            </a:r>
            <a:r>
              <a:rPr lang="en-US" sz="2400" dirty="0" smtClean="0"/>
              <a:t>over a </a:t>
            </a:r>
            <a:r>
              <a:rPr lang="en-US" sz="2400" i="1" dirty="0" smtClean="0"/>
              <a:t>cable</a:t>
            </a:r>
            <a:r>
              <a:rPr lang="en-US" sz="2400" dirty="0" smtClean="0"/>
              <a:t> or even </a:t>
            </a:r>
            <a:r>
              <a:rPr lang="en-US" sz="2400" i="1" dirty="0" smtClean="0"/>
              <a:t>through the air</a:t>
            </a:r>
            <a:r>
              <a:rPr lang="en-US" sz="2400" dirty="0" smtClean="0"/>
              <a:t>.</a:t>
            </a:r>
          </a:p>
          <a:p>
            <a:pPr lvl="1" algn="just" eaLnBrk="1" hangingPunct="1"/>
            <a:r>
              <a:rPr lang="en-US" sz="2400" i="1" dirty="0" smtClean="0"/>
              <a:t>with the machine via a connection point</a:t>
            </a:r>
            <a:r>
              <a:rPr lang="en-US" sz="2400" dirty="0" smtClean="0"/>
              <a:t>, or </a:t>
            </a:r>
            <a:r>
              <a:rPr lang="en-US" sz="2400" b="1" dirty="0" smtClean="0"/>
              <a:t>port</a:t>
            </a:r>
            <a:r>
              <a:rPr lang="en-US" sz="2400" dirty="0" smtClean="0"/>
              <a:t>—for example, a serial port.</a:t>
            </a:r>
          </a:p>
          <a:p>
            <a:pPr lvl="1" algn="just"/>
            <a:r>
              <a:rPr lang="en-US" sz="2400" dirty="0" smtClean="0"/>
              <a:t>If </a:t>
            </a:r>
            <a:r>
              <a:rPr lang="en-US" sz="2400" i="1" dirty="0" smtClean="0"/>
              <a:t>devices share a common set of wires</a:t>
            </a:r>
            <a:r>
              <a:rPr lang="en-US" sz="2400" dirty="0" smtClean="0"/>
              <a:t>, the connection is called a </a:t>
            </a:r>
            <a:r>
              <a:rPr lang="en-US" sz="2400" b="1" dirty="0" smtClean="0"/>
              <a:t>bus</a:t>
            </a:r>
            <a:r>
              <a:rPr lang="en-US" sz="2400" dirty="0" smtClean="0"/>
              <a:t>.</a:t>
            </a:r>
          </a:p>
          <a:p>
            <a:pPr lvl="2" algn="just"/>
            <a:r>
              <a:rPr lang="en-US" sz="2100" dirty="0" smtClean="0"/>
              <a:t>is a set of wires and a rigidly defined protocol that specifies a set of messages that can be sent on the wires.</a:t>
            </a:r>
          </a:p>
          <a:p>
            <a:pPr lvl="1" algn="just"/>
            <a:r>
              <a:rPr lang="en-US" sz="2400" dirty="0" smtClean="0"/>
              <a:t>In terms of the electronics</a:t>
            </a:r>
          </a:p>
          <a:p>
            <a:pPr lvl="2" algn="just"/>
            <a:r>
              <a:rPr lang="en-US" sz="2100" dirty="0" smtClean="0"/>
              <a:t>the messages are conveyed by patterns of electrical voltages applied to the wires with defined timings.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Kernel I/O Subsystem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361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Kernel provides many services related to I/O like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/>
              <a:t>I/O Scheduling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600" dirty="0" smtClean="0"/>
              <a:t>To schedule a set of I/O requests means to determine a good order in which to execute them.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600" dirty="0" smtClean="0"/>
              <a:t>The order in which applications issue system calls rarely is the best choice.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600" dirty="0" smtClean="0"/>
              <a:t>Scheduling can improve the overall system performance.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1600" dirty="0" smtClean="0"/>
              <a:t>When a kernel supports asynchronous I/O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600" dirty="0" smtClean="0"/>
              <a:t>it must be able to keep track of many I/O requests at the same time.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600" dirty="0" smtClean="0"/>
              <a:t>For this purpose </a:t>
            </a:r>
            <a:r>
              <a:rPr lang="en-US" sz="1600" dirty="0" smtClean="0">
                <a:sym typeface="Wingdings" pitchFamily="2" charset="2"/>
              </a:rPr>
              <a:t> OS </a:t>
            </a:r>
            <a:r>
              <a:rPr lang="en-US" sz="1600" dirty="0" smtClean="0"/>
              <a:t>might attach the wait queue to a </a:t>
            </a:r>
            <a:r>
              <a:rPr lang="en-US" sz="1600" dirty="0" smtClean="0">
                <a:hlinkClick r:id="rId2" action="ppaction://hlinksldjump"/>
              </a:rPr>
              <a:t>device-status table</a:t>
            </a:r>
            <a:r>
              <a:rPr lang="en-US" sz="1600" dirty="0" smtClean="0"/>
              <a:t>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600" dirty="0" smtClean="0"/>
              <a:t>Kernel manages this table</a:t>
            </a:r>
          </a:p>
          <a:p>
            <a:pPr lvl="3" algn="just" eaLnBrk="1" hangingPunct="1">
              <a:lnSpc>
                <a:spcPct val="80000"/>
              </a:lnSpc>
            </a:pPr>
            <a:r>
              <a:rPr lang="en-US" sz="1400" dirty="0" smtClean="0"/>
              <a:t>which contains an entry for each I/O device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 smtClean="0"/>
              <a:t>Buffering</a:t>
            </a:r>
          </a:p>
          <a:p>
            <a:pPr lvl="1" algn="just"/>
            <a:r>
              <a:rPr lang="en-US" sz="1600" dirty="0" smtClean="0"/>
              <a:t>is a memory area that stores data being transferred between two devices or between a device and an application</a:t>
            </a:r>
          </a:p>
          <a:p>
            <a:pPr lvl="1"/>
            <a:r>
              <a:rPr lang="en-US" sz="1600" dirty="0" smtClean="0"/>
              <a:t>is done for different reasons</a:t>
            </a:r>
          </a:p>
          <a:p>
            <a:pPr lvl="2"/>
            <a:r>
              <a:rPr lang="en-US" sz="1200" dirty="0" smtClean="0"/>
              <a:t>To cope with device speed mismatch</a:t>
            </a:r>
          </a:p>
          <a:p>
            <a:pPr lvl="2"/>
            <a:r>
              <a:rPr lang="en-US" sz="1200" dirty="0" smtClean="0"/>
              <a:t>To cope with devices having different data-transfer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38013" y="1445517"/>
            <a:ext cx="6542497" cy="3974420"/>
            <a:chOff x="1238013" y="1445517"/>
            <a:chExt cx="6542497" cy="39744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226" t="18214" r="12481" b="15972"/>
            <a:stretch>
              <a:fillRect/>
            </a:stretch>
          </p:blipFill>
          <p:spPr bwMode="auto">
            <a:xfrm>
              <a:off x="1238013" y="1445517"/>
              <a:ext cx="6542497" cy="359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23614" y="5050605"/>
              <a:ext cx="3985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Figure: Device Status Table</a:t>
              </a:r>
              <a:endParaRPr lang="en-US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Kernel I/O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n-US" sz="2400" b="1" dirty="0" smtClean="0"/>
              <a:t>Caching</a:t>
            </a:r>
            <a:r>
              <a:rPr lang="en-US" sz="2400" dirty="0" smtClean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 smtClean="0"/>
              <a:t>is a region of fast memory that holds the copy of data.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 smtClean="0"/>
              <a:t>Access to cached copy is more efficient than access to original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 smtClean="0"/>
              <a:t>For instance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the instructions of the currently running process are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dirty="0" smtClean="0"/>
              <a:t>stored on disk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dirty="0" smtClean="0"/>
              <a:t>cached in physical memory and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dirty="0" smtClean="0"/>
              <a:t>copied again in the CPU’s secondary and primary caches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 smtClean="0"/>
              <a:t>Difference between a buffer and a cache is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dirty="0" smtClean="0"/>
              <a:t>Buffer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holds only the existing copy of a data item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dirty="0" smtClean="0"/>
              <a:t>Cache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holds a copy on faster storage of an item that resides elsewhere.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 smtClean="0"/>
              <a:t>Caching and buffering are distinct functions, but sometimes a region of memory can be used for both purposes.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Kernel I/O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309"/>
            <a:ext cx="8229600" cy="5056909"/>
          </a:xfrm>
        </p:spPr>
        <p:txBody>
          <a:bodyPr>
            <a:normAutofit lnSpcReduction="10000"/>
          </a:bodyPr>
          <a:lstStyle/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 startAt="4"/>
            </a:pPr>
            <a:r>
              <a:rPr lang="en-US" sz="2400" b="1" dirty="0" smtClean="0"/>
              <a:t>Spooling</a:t>
            </a:r>
            <a:endParaRPr lang="en-US" sz="2400" dirty="0" smtClean="0"/>
          </a:p>
          <a:p>
            <a:pPr lvl="1" algn="just">
              <a:lnSpc>
                <a:spcPct val="80000"/>
              </a:lnSpc>
            </a:pPr>
            <a:r>
              <a:rPr lang="en-US" sz="1800" dirty="0" smtClean="0"/>
              <a:t>hold output for a device</a:t>
            </a:r>
          </a:p>
          <a:p>
            <a:pPr lvl="1" algn="just">
              <a:lnSpc>
                <a:spcPct val="80000"/>
              </a:lnSpc>
            </a:pPr>
            <a:r>
              <a:rPr lang="en-US" sz="1800" dirty="0" smtClean="0"/>
              <a:t>a device can serve only one request at a time i.e., Printing</a:t>
            </a:r>
          </a:p>
          <a:p>
            <a:pPr lvl="1" algn="just">
              <a:lnSpc>
                <a:spcPct val="80000"/>
              </a:lnSpc>
            </a:pPr>
            <a:r>
              <a:rPr lang="en-US" sz="1800" dirty="0" smtClean="0"/>
              <a:t>In some OS’s </a:t>
            </a:r>
          </a:p>
          <a:p>
            <a:pPr lvl="2" algn="just">
              <a:lnSpc>
                <a:spcPct val="80000"/>
              </a:lnSpc>
            </a:pPr>
            <a:r>
              <a:rPr lang="en-US" sz="1600" dirty="0" smtClean="0"/>
              <a:t>spooling is managed by a system daemon process.</a:t>
            </a:r>
          </a:p>
          <a:p>
            <a:pPr lvl="2" algn="just">
              <a:lnSpc>
                <a:spcPct val="80000"/>
              </a:lnSpc>
            </a:pPr>
            <a:r>
              <a:rPr lang="en-US" sz="1600" dirty="0" smtClean="0"/>
              <a:t>In others, it is handled by an in-kernel thread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smtClean="0"/>
              <a:t>In either case</a:t>
            </a:r>
          </a:p>
          <a:p>
            <a:pPr lvl="2" algn="just">
              <a:lnSpc>
                <a:spcPct val="80000"/>
              </a:lnSpc>
            </a:pPr>
            <a:r>
              <a:rPr lang="en-US" sz="1600" dirty="0" smtClean="0"/>
              <a:t>OS provides a control interface that enables users and system administrators to </a:t>
            </a:r>
          </a:p>
          <a:p>
            <a:pPr lvl="3" algn="just">
              <a:lnSpc>
                <a:spcPct val="80000"/>
              </a:lnSpc>
            </a:pPr>
            <a:r>
              <a:rPr lang="en-US" sz="1400" dirty="0" smtClean="0"/>
              <a:t>display the queue</a:t>
            </a:r>
          </a:p>
          <a:p>
            <a:pPr lvl="3" algn="just">
              <a:lnSpc>
                <a:spcPct val="80000"/>
              </a:lnSpc>
            </a:pPr>
            <a:r>
              <a:rPr lang="en-US" sz="1400" dirty="0" smtClean="0"/>
              <a:t>remove unwanted jobs before those jobs print</a:t>
            </a:r>
          </a:p>
          <a:p>
            <a:pPr lvl="3" algn="just">
              <a:lnSpc>
                <a:spcPct val="80000"/>
              </a:lnSpc>
            </a:pPr>
            <a:r>
              <a:rPr lang="en-US" sz="1400" dirty="0" smtClean="0"/>
              <a:t>suspend printing while the printer is serviced, and so on.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b="1" dirty="0" smtClean="0"/>
              <a:t>Device reservation</a:t>
            </a:r>
            <a:endParaRPr lang="en-US" sz="2400" dirty="0" smtClean="0"/>
          </a:p>
          <a:p>
            <a:pPr lvl="1" algn="just"/>
            <a:r>
              <a:rPr lang="en-US" sz="1800" dirty="0" smtClean="0"/>
              <a:t>Another way to deal with concurrent device access </a:t>
            </a:r>
            <a:r>
              <a:rPr lang="en-US" sz="1800" dirty="0" smtClean="0">
                <a:sym typeface="Wingdings" pitchFamily="2" charset="2"/>
              </a:rPr>
              <a:t> to</a:t>
            </a:r>
            <a:r>
              <a:rPr lang="en-US" sz="1800" dirty="0" smtClean="0"/>
              <a:t> provide explicit facilities for coordination.</a:t>
            </a:r>
          </a:p>
          <a:p>
            <a:pPr lvl="1" algn="just"/>
            <a:r>
              <a:rPr lang="en-US" sz="1800" dirty="0" smtClean="0"/>
              <a:t>Some operating systems provide support for exclusive device access by enabling a process to </a:t>
            </a:r>
          </a:p>
          <a:p>
            <a:pPr lvl="2" algn="just"/>
            <a:r>
              <a:rPr lang="en-US" sz="1600" dirty="0" smtClean="0"/>
              <a:t>allocate an idle device and </a:t>
            </a:r>
          </a:p>
          <a:p>
            <a:pPr lvl="2" algn="just"/>
            <a:r>
              <a:rPr lang="en-US" sz="1600" dirty="0" smtClean="0"/>
              <a:t>deallocate that device when it is no longer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Kernel I/O Subsystem</a:t>
            </a:r>
            <a:endParaRPr lang="en-US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 eaLnBrk="1" hangingPunct="1">
              <a:buFont typeface="+mj-lt"/>
              <a:buAutoNum type="arabicPeriod" startAt="6"/>
            </a:pPr>
            <a:r>
              <a:rPr lang="en-US" sz="2400" b="1" dirty="0" smtClean="0"/>
              <a:t>Error Handling</a:t>
            </a:r>
            <a:endParaRPr lang="en-US" b="1" dirty="0" smtClean="0"/>
          </a:p>
          <a:p>
            <a:pPr lvl="1" algn="just" eaLnBrk="1" hangingPunct="1"/>
            <a:r>
              <a:rPr lang="en-US" sz="1800" dirty="0" smtClean="0"/>
              <a:t>OS can recover from disk read, device unavailable, transient write failures</a:t>
            </a:r>
          </a:p>
          <a:p>
            <a:pPr lvl="1" eaLnBrk="1" hangingPunct="1"/>
            <a:r>
              <a:rPr lang="en-US" sz="1800" dirty="0" smtClean="0"/>
              <a:t>Most return an error number or code when I/O request fails </a:t>
            </a:r>
          </a:p>
          <a:p>
            <a:pPr lvl="1" eaLnBrk="1" hangingPunct="1"/>
            <a:r>
              <a:rPr lang="en-US" sz="1800" dirty="0" smtClean="0"/>
              <a:t>System error logs hold problem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489"/>
            <a:ext cx="8229600" cy="8774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Life Cycle of An I/O Request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200" dirty="0" smtClean="0"/>
              <a:t>for your reference)</a:t>
            </a:r>
            <a:endParaRPr lang="en-US" sz="2400" dirty="0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 l="24442" t="562" r="24442" b="562"/>
          <a:stretch>
            <a:fillRect/>
          </a:stretch>
        </p:blipFill>
        <p:spPr bwMode="auto">
          <a:xfrm>
            <a:off x="2071688" y="1117600"/>
            <a:ext cx="4959350" cy="54673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Protection and Goals of Protection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2250" y="1025525"/>
            <a:ext cx="8686800" cy="556895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latin typeface="Calibri" pitchFamily="34" charset="0"/>
              </a:rPr>
              <a:t>Protection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refers to a</a:t>
            </a:r>
            <a:r>
              <a:rPr lang="en-US" sz="2400" dirty="0" smtClean="0">
                <a:latin typeface="Calibri" pitchFamily="34" charset="0"/>
              </a:rPr>
              <a:t> mechanism for controlling the access of the 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Programs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Processes or 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Users </a:t>
            </a:r>
          </a:p>
          <a:p>
            <a:pPr lvl="1" algn="just" eaLnBrk="1" hangingPunct="1"/>
            <a:r>
              <a:rPr lang="en-US" sz="2000" dirty="0" smtClean="0">
                <a:latin typeface="Calibri" pitchFamily="34" charset="0"/>
              </a:rPr>
              <a:t>to the resources defined by a computer system.</a:t>
            </a:r>
          </a:p>
          <a:p>
            <a:pPr algn="just" eaLnBrk="1" hangingPunct="1"/>
            <a:r>
              <a:rPr lang="en-US" sz="2400" b="1" dirty="0" smtClean="0">
                <a:latin typeface="Calibri" pitchFamily="34" charset="0"/>
              </a:rPr>
              <a:t>Goals of protection are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lvl="1" algn="just" eaLnBrk="1" hangingPunct="1"/>
            <a:r>
              <a:rPr lang="en-US" sz="1800" dirty="0" smtClean="0">
                <a:latin typeface="Calibri" pitchFamily="34" charset="0"/>
              </a:rPr>
              <a:t>Protection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 pitchFamily="34" charset="0"/>
              </a:rPr>
              <a:t>needed to prevent the misuse of an application or a resource.</a:t>
            </a:r>
          </a:p>
          <a:p>
            <a:pPr lvl="1" algn="just" eaLnBrk="1" hangingPunct="1"/>
            <a:r>
              <a:rPr lang="en-US" sz="1800" dirty="0" smtClean="0">
                <a:latin typeface="Calibri" pitchFamily="34" charset="0"/>
              </a:rPr>
              <a:t>Using protection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 pitchFamily="34" charset="0"/>
              </a:rPr>
              <a:t>improve reliability by detecting latent errors at the interfaces between component subsystem.</a:t>
            </a:r>
          </a:p>
          <a:p>
            <a:pPr lvl="1" algn="just" eaLnBrk="1" hangingPunct="1"/>
            <a:r>
              <a:rPr lang="en-US" sz="1800" dirty="0" smtClean="0">
                <a:latin typeface="Calibri" pitchFamily="34" charset="0"/>
              </a:rPr>
              <a:t>Protection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 pitchFamily="34" charset="0"/>
              </a:rPr>
              <a:t>needed to prevent the mischievous and intentional violations of access restrictions by a user.</a:t>
            </a:r>
          </a:p>
          <a:p>
            <a:pPr lvl="1" algn="just" eaLnBrk="1" hangingPunct="1"/>
            <a:r>
              <a:rPr lang="en-US" sz="1800" dirty="0" smtClean="0">
                <a:latin typeface="Calibri" pitchFamily="34" charset="0"/>
              </a:rPr>
              <a:t>Protection </a:t>
            </a: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 pitchFamily="34" charset="0"/>
              </a:rPr>
              <a:t>prevent contamination of the healthy subsystem by a malfunctioning subsystem.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Principles of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200" dirty="0" smtClean="0">
                <a:latin typeface="Calibri" pitchFamily="34" charset="0"/>
              </a:rPr>
              <a:t>Main principle of protection is </a:t>
            </a:r>
          </a:p>
          <a:p>
            <a:pPr lvl="1" algn="just" eaLnBrk="1" hangingPunct="1"/>
            <a:r>
              <a:rPr lang="en-US" sz="2000" dirty="0" smtClean="0">
                <a:latin typeface="Calibri" pitchFamily="34" charset="0"/>
              </a:rPr>
              <a:t>Need-To-Know principle or the principle of least privilege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means the Programs, users and systems should be given just enough privileges to perform their tasks. 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Managing users with the principle of least privilege entails </a:t>
            </a:r>
          </a:p>
          <a:p>
            <a:pPr lvl="3" algn="just" eaLnBrk="1" hangingPunct="1"/>
            <a:r>
              <a:rPr lang="en-US" sz="1600" dirty="0" smtClean="0">
                <a:latin typeface="Calibri" pitchFamily="34" charset="0"/>
              </a:rPr>
              <a:t>creating a separate account for each user, with just the privileges that the user needs.</a:t>
            </a:r>
          </a:p>
          <a:p>
            <a:pPr lvl="2" algn="just" eaLnBrk="1" hangingPunct="1"/>
            <a:r>
              <a:rPr lang="en-US" sz="1800" dirty="0" smtClean="0">
                <a:latin typeface="Calibri" pitchFamily="34" charset="0"/>
              </a:rPr>
              <a:t>The principle of least privilege can help produce a more secure computing environment.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453"/>
          </a:xfrm>
        </p:spPr>
        <p:txBody>
          <a:bodyPr/>
          <a:lstStyle/>
          <a:p>
            <a:r>
              <a:rPr lang="en-US" dirty="0" smtClean="0"/>
              <a:t>Domain of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5480"/>
            <a:ext cx="8229600" cy="49876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OS </a:t>
            </a:r>
            <a:r>
              <a:rPr lang="en-US" sz="2000" dirty="0" smtClean="0">
                <a:sym typeface="Wingdings" pitchFamily="2" charset="2"/>
              </a:rPr>
              <a:t>consists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collection of objects(like hardware, software). </a:t>
            </a:r>
          </a:p>
          <a:p>
            <a:pPr algn="just"/>
            <a:r>
              <a:rPr lang="en-US" sz="2000" dirty="0" smtClean="0"/>
              <a:t>Hardware objects</a:t>
            </a:r>
          </a:p>
          <a:p>
            <a:pPr marL="800100" lvl="1" indent="-342900" algn="just">
              <a:buFontTx/>
              <a:buChar char="•"/>
            </a:pPr>
            <a:r>
              <a:rPr lang="en-US" sz="1600" dirty="0" smtClean="0"/>
              <a:t>CPU, memory segments, printers, disks &amp; tape drives. </a:t>
            </a:r>
          </a:p>
          <a:p>
            <a:pPr algn="just"/>
            <a:r>
              <a:rPr lang="en-US" sz="2000" dirty="0" smtClean="0"/>
              <a:t>Software objects</a:t>
            </a:r>
          </a:p>
          <a:p>
            <a:pPr marL="800100" lvl="1" indent="-342900" algn="just">
              <a:buFontTx/>
              <a:buChar char="•"/>
            </a:pPr>
            <a:r>
              <a:rPr lang="en-US" sz="1600" dirty="0" smtClean="0"/>
              <a:t>files, programs, semaphores.</a:t>
            </a:r>
          </a:p>
          <a:p>
            <a:pPr algn="just"/>
            <a:r>
              <a:rPr lang="en-US" sz="2000" dirty="0" smtClean="0"/>
              <a:t>Each object has a unique name </a:t>
            </a:r>
          </a:p>
          <a:p>
            <a:pPr marL="800100" lvl="1" indent="-342900" algn="just">
              <a:buFontTx/>
              <a:buChar char="•"/>
            </a:pPr>
            <a:r>
              <a:rPr lang="en-US" sz="1600" dirty="0" smtClean="0"/>
              <a:t>can be accessed through a well-defined set of operations that may depend on the object. </a:t>
            </a:r>
          </a:p>
          <a:p>
            <a:pPr marL="800100" lvl="1" indent="-342900" algn="just">
              <a:buFontTx/>
              <a:buChar char="•"/>
            </a:pPr>
            <a:r>
              <a:rPr lang="en-US" sz="1600" dirty="0" smtClean="0"/>
              <a:t>For example </a:t>
            </a:r>
          </a:p>
          <a:p>
            <a:pPr marL="1257300" lvl="2" indent="-342900" algn="just"/>
            <a:r>
              <a:rPr lang="en-US" sz="1400" dirty="0" smtClean="0"/>
              <a:t>a CPU can only be executed</a:t>
            </a:r>
          </a:p>
          <a:p>
            <a:pPr marL="1257300" lvl="2" indent="-342900" algn="just"/>
            <a:r>
              <a:rPr lang="en-US" sz="1400" dirty="0" smtClean="0"/>
              <a:t>memory segment can be used to read and write</a:t>
            </a:r>
          </a:p>
          <a:p>
            <a:pPr marL="1257300" lvl="2" indent="-342900" algn="just"/>
            <a:r>
              <a:rPr lang="en-US" sz="1400" dirty="0" smtClean="0"/>
              <a:t>DVD ROM can be used as read-only, etc…</a:t>
            </a:r>
          </a:p>
          <a:p>
            <a:pPr algn="just"/>
            <a:r>
              <a:rPr lang="en-US" sz="2000" dirty="0" smtClean="0"/>
              <a:t>A process should be allowed to access only those resources for which it has authorization.</a:t>
            </a:r>
          </a:p>
          <a:p>
            <a:pPr algn="just"/>
            <a:r>
              <a:rPr lang="en-US" sz="2000" dirty="0" smtClean="0"/>
              <a:t>Domain is defined as </a:t>
            </a:r>
          </a:p>
          <a:p>
            <a:pPr lvl="1" algn="just"/>
            <a:r>
              <a:rPr lang="en-US" sz="1600" dirty="0" smtClean="0"/>
              <a:t>set of access-rights each of which </a:t>
            </a:r>
            <a:r>
              <a:rPr lang="en-US" sz="1600" dirty="0" smtClean="0">
                <a:sym typeface="Wingdings" pitchFamily="2" charset="2"/>
              </a:rPr>
              <a:t> an ordered pair</a:t>
            </a:r>
            <a:endParaRPr lang="en-US" sz="1600" dirty="0" smtClean="0"/>
          </a:p>
          <a:p>
            <a:pPr lvl="1" algn="ctr">
              <a:buNone/>
            </a:pPr>
            <a:r>
              <a:rPr lang="en-US" sz="1600" b="1" i="1" dirty="0" smtClean="0"/>
              <a:t>&lt;object-name , rights-set&gt; </a:t>
            </a:r>
          </a:p>
          <a:p>
            <a:pPr lvl="1"/>
            <a:r>
              <a:rPr lang="en-US" sz="1600" b="1" i="1" dirty="0" smtClean="0"/>
              <a:t>Example:</a:t>
            </a:r>
            <a:r>
              <a:rPr lang="en-US" sz="1600" dirty="0" smtClean="0"/>
              <a:t> &lt;file F, {</a:t>
            </a:r>
            <a:r>
              <a:rPr lang="en-US" sz="1600" dirty="0" err="1" smtClean="0"/>
              <a:t>read,write</a:t>
            </a:r>
            <a:r>
              <a:rPr lang="en-US" sz="1600" dirty="0" smtClean="0"/>
              <a:t>}&gt;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of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 domain can be realized in a variety of ways:</a:t>
            </a:r>
          </a:p>
          <a:p>
            <a:pPr algn="just"/>
            <a:r>
              <a:rPr lang="en-US" dirty="0" smtClean="0"/>
              <a:t>Each </a:t>
            </a:r>
            <a:r>
              <a:rPr lang="en-US" b="1" i="1" dirty="0" smtClean="0"/>
              <a:t>user</a:t>
            </a:r>
            <a:r>
              <a:rPr lang="en-US" dirty="0" smtClean="0"/>
              <a:t> may be a domain</a:t>
            </a:r>
          </a:p>
          <a:p>
            <a:pPr lvl="1" algn="just"/>
            <a:r>
              <a:rPr lang="en-US" dirty="0" smtClean="0"/>
              <a:t>the set of objects that can be accessed depends on the identity of the user.</a:t>
            </a:r>
          </a:p>
          <a:p>
            <a:pPr lvl="1" algn="just"/>
            <a:r>
              <a:rPr lang="en-US" dirty="0" smtClean="0"/>
              <a:t>Domain switching occurs when the user is changed—generally when one user logs out and another user logs in.</a:t>
            </a:r>
          </a:p>
          <a:p>
            <a:pPr algn="just"/>
            <a:r>
              <a:rPr lang="en-US" dirty="0" smtClean="0"/>
              <a:t>Each </a:t>
            </a:r>
            <a:r>
              <a:rPr lang="en-US" b="1" i="1" dirty="0" smtClean="0"/>
              <a:t>process</a:t>
            </a:r>
            <a:r>
              <a:rPr lang="en-US" dirty="0" smtClean="0"/>
              <a:t> may be a domain</a:t>
            </a:r>
          </a:p>
          <a:p>
            <a:pPr lvl="1" algn="just"/>
            <a:r>
              <a:rPr lang="en-US" dirty="0" smtClean="0"/>
              <a:t>the set of objects that can be accessed depends on the identity of the process.</a:t>
            </a:r>
          </a:p>
          <a:p>
            <a:pPr lvl="1" algn="just"/>
            <a:r>
              <a:rPr lang="en-US" dirty="0" smtClean="0"/>
              <a:t>Domain switching occurs when one process sends a message to another process and then waits for a response.</a:t>
            </a:r>
          </a:p>
          <a:p>
            <a:pPr algn="just"/>
            <a:r>
              <a:rPr lang="en-US" dirty="0" smtClean="0"/>
              <a:t>Each </a:t>
            </a:r>
            <a:r>
              <a:rPr lang="en-US" b="1" i="1" dirty="0" smtClean="0"/>
              <a:t>procedure</a:t>
            </a:r>
            <a:r>
              <a:rPr lang="en-US" dirty="0" smtClean="0"/>
              <a:t> may be a domain</a:t>
            </a:r>
          </a:p>
          <a:p>
            <a:pPr lvl="1" algn="just"/>
            <a:r>
              <a:rPr lang="en-US" dirty="0" smtClean="0"/>
              <a:t>the set of objects that can be accessed corresponds to the local variables defined within the procedure.</a:t>
            </a:r>
          </a:p>
          <a:p>
            <a:pPr lvl="1" algn="just"/>
            <a:r>
              <a:rPr lang="en-US" dirty="0" smtClean="0"/>
              <a:t>Domain switching occurs when a procedure call is made.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sz="1800" dirty="0" smtClean="0"/>
              <a:t>Buses are used widely in computer architecture and vary in their signaling  methods, speed, throughput, and connection methods. </a:t>
            </a:r>
          </a:p>
          <a:p>
            <a:pPr lvl="1" algn="just"/>
            <a:r>
              <a:rPr lang="en-US" sz="1800" dirty="0" smtClean="0"/>
              <a:t>A typical PC bus structure appears in </a:t>
            </a:r>
            <a:r>
              <a:rPr lang="en-US" sz="1800" dirty="0" smtClean="0">
                <a:hlinkClick r:id="rId2" action="ppaction://hlinksldjump"/>
              </a:rPr>
              <a:t>Figure</a:t>
            </a:r>
            <a:endParaRPr lang="en-US" sz="1600" dirty="0" smtClean="0"/>
          </a:p>
          <a:p>
            <a:pPr algn="just"/>
            <a:r>
              <a:rPr lang="en-US" sz="2000" b="1" dirty="0" smtClean="0"/>
              <a:t>PCI bus</a:t>
            </a:r>
          </a:p>
          <a:p>
            <a:pPr lvl="1" algn="just"/>
            <a:r>
              <a:rPr lang="en-US" sz="1800" dirty="0" smtClean="0"/>
              <a:t>connects the processor–memory subsystem to fast devices</a:t>
            </a:r>
          </a:p>
          <a:p>
            <a:pPr algn="just"/>
            <a:r>
              <a:rPr lang="en-US" sz="2000" b="1" dirty="0" smtClean="0"/>
              <a:t>Expansion bus</a:t>
            </a:r>
            <a:endParaRPr lang="en-US" sz="2000" dirty="0" smtClean="0"/>
          </a:p>
          <a:p>
            <a:pPr lvl="1" algn="just"/>
            <a:r>
              <a:rPr lang="en-US" sz="1800" dirty="0" smtClean="0"/>
              <a:t>connects relatively slow devices, such as the keyboard, serial and USB ports.</a:t>
            </a:r>
          </a:p>
          <a:p>
            <a:pPr algn="just"/>
            <a:r>
              <a:rPr lang="en-US" sz="2000" b="1" dirty="0" smtClean="0"/>
              <a:t>SCSI bus</a:t>
            </a:r>
          </a:p>
          <a:p>
            <a:pPr lvl="1" algn="just"/>
            <a:r>
              <a:rPr lang="en-US" sz="1800" dirty="0" smtClean="0"/>
              <a:t>disks are connected together, plugged into a SCSI controller.</a:t>
            </a:r>
          </a:p>
          <a:p>
            <a:pPr algn="just"/>
            <a:r>
              <a:rPr lang="en-US" sz="2100" dirty="0" smtClean="0"/>
              <a:t>Other common buses used to interconnect main parts of a computer include</a:t>
            </a:r>
          </a:p>
          <a:p>
            <a:pPr lvl="1" algn="just"/>
            <a:r>
              <a:rPr lang="en-US" sz="1700" dirty="0" smtClean="0"/>
              <a:t>PCI Express (PCIe), with throughput of up to 16 GB per second.</a:t>
            </a:r>
          </a:p>
          <a:p>
            <a:pPr lvl="1" algn="just"/>
            <a:r>
              <a:rPr lang="en-US" sz="1700" dirty="0" smtClean="0"/>
              <a:t>Hyper Transport, with throughput of up to 25 GB per second.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Domain structure</a:t>
            </a:r>
            <a:endParaRPr lang="en-US" sz="4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407" t="35739" r="430" b="35739"/>
          <a:stretch>
            <a:fillRect/>
          </a:stretch>
        </p:blipFill>
        <p:spPr bwMode="auto">
          <a:xfrm>
            <a:off x="457200" y="2975534"/>
            <a:ext cx="8229600" cy="177529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Access Matrix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12327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2000" dirty="0" smtClean="0">
                <a:latin typeface="Calibri" pitchFamily="34" charset="0"/>
              </a:rPr>
              <a:t>General model of protection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can be viewed abstractly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as a matrix, called as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access matrix</a:t>
            </a:r>
          </a:p>
          <a:p>
            <a:pPr lvl="1" algn="just" eaLnBrk="1" hangingPunct="1"/>
            <a:r>
              <a:rPr lang="en-US" sz="1600" dirty="0" smtClean="0">
                <a:latin typeface="Calibri" pitchFamily="34" charset="0"/>
              </a:rPr>
              <a:t>contains access permissions for the users or programs or process (objects) within their domain.</a:t>
            </a:r>
          </a:p>
          <a:p>
            <a:pPr algn="just" eaLnBrk="1" hangingPunct="1"/>
            <a:r>
              <a:rPr lang="en-US" sz="2000" dirty="0" smtClean="0">
                <a:latin typeface="Calibri" pitchFamily="34" charset="0"/>
              </a:rPr>
              <a:t>Access-right is represented as &lt;</a:t>
            </a:r>
            <a:r>
              <a:rPr lang="en-US" sz="2000" i="1" dirty="0" smtClean="0">
                <a:latin typeface="Calibri" pitchFamily="34" charset="0"/>
              </a:rPr>
              <a:t>object-name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i="1" dirty="0" smtClean="0">
                <a:latin typeface="Calibri" pitchFamily="34" charset="0"/>
              </a:rPr>
              <a:t>rights-set</a:t>
            </a:r>
            <a:r>
              <a:rPr lang="en-US" sz="2000" dirty="0" smtClean="0">
                <a:latin typeface="Calibri" pitchFamily="34" charset="0"/>
              </a:rPr>
              <a:t>&gt; </a:t>
            </a:r>
          </a:p>
          <a:p>
            <a:pPr lvl="1" algn="just" eaLnBrk="1" hangingPunct="1"/>
            <a:r>
              <a:rPr lang="en-US" sz="1600" i="1" dirty="0" smtClean="0">
                <a:latin typeface="Calibri" pitchFamily="34" charset="0"/>
              </a:rPr>
              <a:t>rights-set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latin typeface="Calibri" pitchFamily="34" charset="0"/>
              </a:rPr>
              <a:t>a subset of all valid operations that can be performed on the object</a:t>
            </a:r>
          </a:p>
          <a:p>
            <a:pPr algn="just" eaLnBrk="1" hangingPunct="1"/>
            <a:r>
              <a:rPr lang="en-US" sz="2000" dirty="0" smtClean="0">
                <a:latin typeface="Calibri" pitchFamily="34" charset="0"/>
              </a:rPr>
              <a:t>Rows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domain, Columns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objects. </a:t>
            </a:r>
          </a:p>
          <a:p>
            <a:pPr algn="just" eaLnBrk="1" hangingPunct="1"/>
            <a:r>
              <a:rPr lang="en-US" sz="2000" i="1" dirty="0" smtClean="0">
                <a:latin typeface="Calibri" pitchFamily="34" charset="0"/>
              </a:rPr>
              <a:t>Access(i, j)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set of operations that a process executing in Domain</a:t>
            </a:r>
            <a:r>
              <a:rPr lang="en-US" sz="2000" baseline="-25000" dirty="0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can invoke on  Object</a:t>
            </a:r>
            <a:r>
              <a:rPr lang="en-US" sz="2000" baseline="-25000" dirty="0" smtClean="0">
                <a:latin typeface="Calibri" pitchFamily="34" charset="0"/>
              </a:rPr>
              <a:t>j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  <a:hlinkClick r:id="rId2" action="ppaction://hlinksldjump"/>
              </a:rPr>
              <a:t>Figure: </a:t>
            </a:r>
            <a:r>
              <a:rPr lang="en-US" sz="2000" dirty="0" smtClean="0">
                <a:latin typeface="Calibri" pitchFamily="34" charset="0"/>
                <a:sym typeface="Wingdings" pitchFamily="2" charset="2"/>
                <a:hlinkClick r:id="rId2" action="ppaction://hlinksldjump"/>
              </a:rPr>
              <a:t>A</a:t>
            </a:r>
            <a:r>
              <a:rPr lang="en-US" sz="2000" dirty="0" smtClean="0">
                <a:latin typeface="Calibri" pitchFamily="34" charset="0"/>
                <a:hlinkClick r:id="rId2" action="ppaction://hlinksldjump"/>
              </a:rPr>
              <a:t>ccess Matrix</a:t>
            </a:r>
            <a:r>
              <a:rPr lang="en-US" sz="2000" dirty="0" smtClean="0">
                <a:latin typeface="Calibri" pitchFamily="34" charset="0"/>
              </a:rPr>
              <a:t>) </a:t>
            </a:r>
            <a:r>
              <a:rPr lang="en-US" sz="2000" i="1" dirty="0" smtClean="0">
                <a:latin typeface="Calibri" pitchFamily="34" charset="0"/>
              </a:rPr>
              <a:t>(4 domains 4 objects 3 files 1 printer)</a:t>
            </a:r>
          </a:p>
          <a:p>
            <a:pPr lvl="1" algn="just" eaLnBrk="1" hangingPunct="1"/>
            <a:r>
              <a:rPr lang="en-US" sz="1600" dirty="0" smtClean="0">
                <a:latin typeface="Calibri" pitchFamily="34" charset="0"/>
              </a:rPr>
              <a:t>process executing in domain D1 can read files F1 and F3.</a:t>
            </a:r>
          </a:p>
          <a:p>
            <a:pPr lvl="1" algn="just" eaLnBrk="1" hangingPunct="1"/>
            <a:r>
              <a:rPr lang="en-US" sz="1600" dirty="0" smtClean="0">
                <a:latin typeface="Calibri" pitchFamily="34" charset="0"/>
              </a:rPr>
              <a:t>process executing in domain D4 has the same privileges as one executing in domain D1; but in addition, it can also write onto files F1 and F3.</a:t>
            </a:r>
          </a:p>
          <a:p>
            <a:pPr lvl="1" algn="just" eaLnBrk="1" hangingPunct="1"/>
            <a:r>
              <a:rPr lang="en-US" sz="1600" dirty="0" smtClean="0">
                <a:latin typeface="Calibri" pitchFamily="34" charset="0"/>
              </a:rPr>
              <a:t>printer can be accessed only by a process executing in domain D2.</a:t>
            </a:r>
          </a:p>
          <a:p>
            <a:pPr algn="just" eaLnBrk="1" hangingPunct="1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scheme</a:t>
            </a:r>
            <a:r>
              <a:rPr lang="en-US" sz="2000" dirty="0" smtClean="0">
                <a:latin typeface="Calibri" pitchFamily="34" charset="0"/>
              </a:rPr>
              <a:t> provides us with the mechanism for specifying a variety of policies.</a:t>
            </a:r>
          </a:p>
          <a:p>
            <a:pPr lvl="1" algn="just" eaLnBrk="1" hangingPunct="1"/>
            <a:r>
              <a:rPr lang="en-US" sz="1600" dirty="0" smtClean="0">
                <a:latin typeface="Calibri" pitchFamily="34" charset="0"/>
              </a:rPr>
              <a:t>we must ensure that a process executing in domain D</a:t>
            </a:r>
            <a:r>
              <a:rPr lang="en-US" sz="1600" baseline="-25000" dirty="0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can access only those objects specified in row i, and then only as allowed by the access-matrix entries.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Access Matrix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59" t="18520" r="25045" b="36788"/>
          <a:stretch>
            <a:fillRect/>
          </a:stretch>
        </p:blipFill>
        <p:spPr bwMode="auto">
          <a:xfrm>
            <a:off x="900545" y="1622320"/>
            <a:ext cx="7349172" cy="39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Access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09847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Processes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able to switch from one domain to another. (</a:t>
            </a:r>
            <a:r>
              <a:rPr lang="en-US" sz="2000" dirty="0" smtClean="0">
                <a:hlinkClick r:id="rId2" action="ppaction://hlinksldjump"/>
              </a:rPr>
              <a:t>Figure</a:t>
            </a:r>
            <a:r>
              <a:rPr lang="en-US" sz="2000" dirty="0" smtClean="0"/>
              <a:t>)</a:t>
            </a:r>
          </a:p>
          <a:p>
            <a:pPr algn="just"/>
            <a:r>
              <a:rPr lang="en-US" sz="2000" dirty="0" smtClean="0"/>
              <a:t>Switching from domain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to domain D</a:t>
            </a:r>
            <a:r>
              <a:rPr lang="en-US" sz="2000" i="1" baseline="-25000" dirty="0" smtClean="0"/>
              <a:t>j</a:t>
            </a:r>
            <a:r>
              <a:rPr lang="en-US" sz="2000" i="1" dirty="0" smtClean="0"/>
              <a:t> is allowed</a:t>
            </a:r>
          </a:p>
          <a:p>
            <a:pPr lvl="1" algn="just"/>
            <a:r>
              <a:rPr lang="en-US" sz="1800" i="1" dirty="0" smtClean="0"/>
              <a:t>if and only if the access right switch </a:t>
            </a:r>
            <a:r>
              <a:rPr lang="en-US" sz="1800" dirty="0" smtClean="0"/>
              <a:t>∈ access(</a:t>
            </a:r>
            <a:r>
              <a:rPr lang="en-US" sz="1800" i="1" dirty="0" smtClean="0"/>
              <a:t>i, j).</a:t>
            </a:r>
          </a:p>
          <a:p>
            <a:pPr algn="just"/>
            <a:r>
              <a:rPr lang="en-US" sz="2000" dirty="0" smtClean="0"/>
              <a:t>Allowing controlled change in the contents of the access-matrix entries requires three additional operations</a:t>
            </a:r>
          </a:p>
          <a:p>
            <a:pPr lvl="1" algn="just"/>
            <a:r>
              <a:rPr lang="en-US" sz="1800" b="1" dirty="0" smtClean="0"/>
              <a:t>Copy right</a:t>
            </a:r>
          </a:p>
          <a:p>
            <a:pPr lvl="2" algn="just"/>
            <a:r>
              <a:rPr lang="en-US" sz="1600" dirty="0" smtClean="0"/>
              <a:t>ability to copy an access right from one domain (or row) of the access matrix to another is denoted by an asterisk (*) appended to the access right.</a:t>
            </a:r>
          </a:p>
          <a:p>
            <a:pPr lvl="2" algn="just"/>
            <a:r>
              <a:rPr lang="en-US" sz="1600" dirty="0" smtClean="0"/>
              <a:t>copy right allows the access right to be copied only within the column for which (object) the right is defined.</a:t>
            </a:r>
          </a:p>
          <a:p>
            <a:pPr lvl="1" algn="just"/>
            <a:r>
              <a:rPr lang="en-US" sz="1800" b="1" dirty="0" smtClean="0"/>
              <a:t>Owner right</a:t>
            </a:r>
          </a:p>
          <a:p>
            <a:pPr lvl="2" algn="just"/>
            <a:r>
              <a:rPr lang="en-US" sz="1600" dirty="0" smtClean="0"/>
              <a:t>a mechanism to allow addition of new rights and removal of some rights</a:t>
            </a:r>
          </a:p>
          <a:p>
            <a:pPr lvl="2" algn="just"/>
            <a:r>
              <a:rPr lang="en-US" sz="1600" dirty="0" smtClean="0"/>
              <a:t>copy and owner rights allow a process to change the entries in a column.</a:t>
            </a:r>
          </a:p>
          <a:p>
            <a:pPr lvl="1" algn="just"/>
            <a:r>
              <a:rPr lang="en-US" sz="1800" b="1" dirty="0" smtClean="0"/>
              <a:t>Control right</a:t>
            </a:r>
          </a:p>
          <a:p>
            <a:pPr lvl="2" algn="just"/>
            <a:r>
              <a:rPr lang="en-US" sz="1600" dirty="0" smtClean="0"/>
              <a:t>mechanism also needed to change the entries in a row. </a:t>
            </a:r>
          </a:p>
          <a:p>
            <a:pPr lvl="2" algn="just"/>
            <a:r>
              <a:rPr lang="en-US" sz="1600" dirty="0" smtClean="0"/>
              <a:t>control right is applicable only to domain 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63550"/>
            <a:ext cx="8564563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Access Matrix With Domain switching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 l="1505" t="22987" r="1077" b="22987"/>
          <a:stretch>
            <a:fillRect/>
          </a:stretch>
        </p:blipFill>
        <p:spPr bwMode="auto">
          <a:xfrm>
            <a:off x="817563" y="1692275"/>
            <a:ext cx="7932737" cy="32988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</p:spPr>
        <p:txBody>
          <a:bodyPr/>
          <a:lstStyle/>
          <a:p>
            <a:pPr eaLnBrk="1" hangingPunct="1"/>
            <a:r>
              <a:rPr lang="en-US" sz="3600" smtClean="0"/>
              <a:t>Access Matrix with </a:t>
            </a:r>
            <a:r>
              <a:rPr lang="en-US" sz="3600" i="1" smtClean="0"/>
              <a:t>Copy</a:t>
            </a:r>
            <a:r>
              <a:rPr lang="en-US" sz="3600" smtClean="0"/>
              <a:t> Rights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l="14999" t="609" r="14999" b="929"/>
          <a:stretch>
            <a:fillRect/>
          </a:stretch>
        </p:blipFill>
        <p:spPr bwMode="auto">
          <a:xfrm>
            <a:off x="1995488" y="1285875"/>
            <a:ext cx="4622800" cy="48768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smtClean="0"/>
              <a:t>Access Matrix With </a:t>
            </a:r>
            <a:r>
              <a:rPr lang="en-US" sz="3200" i="1" smtClean="0"/>
              <a:t>Owner</a:t>
            </a:r>
            <a:r>
              <a:rPr lang="en-US" sz="3200" smtClean="0"/>
              <a:t> Rights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 cstate="print"/>
          <a:srcRect l="21692" t="1378" r="21692" b="1378"/>
          <a:stretch>
            <a:fillRect/>
          </a:stretch>
        </p:blipFill>
        <p:spPr bwMode="auto">
          <a:xfrm>
            <a:off x="2538413" y="1285875"/>
            <a:ext cx="4041775" cy="5207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229600" cy="6048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Access Matrix </a:t>
            </a:r>
            <a:r>
              <a:rPr lang="en-US" sz="3200" i="1" dirty="0" smtClean="0"/>
              <a:t>Control</a:t>
            </a:r>
            <a:r>
              <a:rPr lang="en-US" sz="3200" dirty="0" smtClean="0"/>
              <a:t> Rights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 l="993" t="22784" r="995" b="22536"/>
          <a:stretch>
            <a:fillRect/>
          </a:stretch>
        </p:blipFill>
        <p:spPr bwMode="auto">
          <a:xfrm>
            <a:off x="817563" y="1285875"/>
            <a:ext cx="7512050" cy="31432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Implementation of Access Matrix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57745"/>
            <a:ext cx="8298873" cy="501534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several methods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implement the access matrix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Global Table</a:t>
            </a:r>
          </a:p>
          <a:p>
            <a:pPr lvl="2" algn="just"/>
            <a:r>
              <a:rPr lang="en-US" sz="1600" dirty="0" smtClean="0"/>
              <a:t>simplest implementation of the access matrix</a:t>
            </a:r>
          </a:p>
          <a:p>
            <a:pPr lvl="2" algn="just"/>
            <a:r>
              <a:rPr lang="en-US" sz="1600" dirty="0" smtClean="0"/>
              <a:t>Consisting of a set of ordered triples </a:t>
            </a:r>
            <a:r>
              <a:rPr lang="en-US" sz="1600" b="1" i="1" dirty="0" smtClean="0"/>
              <a:t>&lt;domain, object, rights-set&gt;</a:t>
            </a:r>
            <a:endParaRPr lang="en-US" sz="1600" dirty="0" smtClean="0"/>
          </a:p>
          <a:p>
            <a:pPr lvl="1"/>
            <a:r>
              <a:rPr lang="en-US" sz="2100" dirty="0" smtClean="0"/>
              <a:t>Whenever an operation M is executed on an object O</a:t>
            </a:r>
            <a:r>
              <a:rPr lang="en-US" sz="2100" baseline="-25000" dirty="0" smtClean="0"/>
              <a:t>j</a:t>
            </a:r>
            <a:r>
              <a:rPr lang="en-US" sz="2100" dirty="0" smtClean="0"/>
              <a:t> within domain D</a:t>
            </a:r>
            <a:r>
              <a:rPr lang="en-US" sz="2100" baseline="-25000" dirty="0" smtClean="0"/>
              <a:t>i</a:t>
            </a:r>
            <a:r>
              <a:rPr lang="en-US" sz="2100" dirty="0" smtClean="0"/>
              <a:t> 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is</a:t>
            </a:r>
            <a:r>
              <a:rPr lang="en-US" sz="1700" dirty="0" smtClean="0"/>
              <a:t> searched for a triple &lt;D</a:t>
            </a:r>
            <a:r>
              <a:rPr lang="en-US" sz="1700" baseline="-25000" dirty="0" smtClean="0"/>
              <a:t>i</a:t>
            </a:r>
            <a:r>
              <a:rPr lang="en-US" sz="1700" dirty="0" smtClean="0"/>
              <a:t> , O</a:t>
            </a:r>
            <a:r>
              <a:rPr lang="en-US" sz="1700" baseline="-25000" dirty="0" smtClean="0"/>
              <a:t>j</a:t>
            </a:r>
            <a:r>
              <a:rPr lang="en-US" sz="1700" dirty="0" smtClean="0"/>
              <a:t> , R</a:t>
            </a:r>
            <a:r>
              <a:rPr lang="en-US" sz="1700" baseline="-25000" dirty="0" smtClean="0"/>
              <a:t>k</a:t>
            </a:r>
            <a:r>
              <a:rPr lang="en-US" sz="1700" dirty="0" smtClean="0"/>
              <a:t>&gt;, with M ∈ R</a:t>
            </a:r>
            <a:r>
              <a:rPr lang="en-US" sz="1700" baseline="-25000" dirty="0" smtClean="0"/>
              <a:t>k</a:t>
            </a:r>
            <a:r>
              <a:rPr lang="en-US" sz="1700" dirty="0" smtClean="0"/>
              <a:t> </a:t>
            </a:r>
          </a:p>
          <a:p>
            <a:pPr lvl="2"/>
            <a:r>
              <a:rPr lang="en-US" sz="1700" dirty="0" smtClean="0"/>
              <a:t>found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/>
              <a:t>operation is allowed to continue</a:t>
            </a:r>
          </a:p>
          <a:p>
            <a:pPr lvl="2"/>
            <a:r>
              <a:rPr lang="en-US" sz="1700" dirty="0" smtClean="0"/>
              <a:t>Otherwise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/>
              <a:t>exception (or error) condition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/>
              <a:t>raised</a:t>
            </a:r>
          </a:p>
          <a:p>
            <a:pPr lvl="1"/>
            <a:r>
              <a:rPr lang="en-US" sz="2100" dirty="0" smtClean="0"/>
              <a:t>Drawbacks:</a:t>
            </a:r>
          </a:p>
          <a:p>
            <a:pPr lvl="2"/>
            <a:r>
              <a:rPr lang="en-US" sz="1700" dirty="0" smtClean="0"/>
              <a:t>table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/>
              <a:t>large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/>
              <a:t>cannot be kept in main memory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Implementation of Access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2400" dirty="0" smtClean="0"/>
              <a:t>Access Lists for Objects</a:t>
            </a:r>
          </a:p>
          <a:p>
            <a:pPr lvl="2" algn="just"/>
            <a:r>
              <a:rPr lang="en-US" sz="2000" dirty="0" smtClean="0"/>
              <a:t>Each column </a:t>
            </a:r>
            <a:r>
              <a:rPr lang="en-US" sz="2000" dirty="0" smtClean="0">
                <a:sym typeface="Wingdings" pitchFamily="2" charset="2"/>
              </a:rPr>
              <a:t>in </a:t>
            </a:r>
            <a:r>
              <a:rPr lang="en-US" sz="2000" dirty="0" smtClean="0"/>
              <a:t>access matrix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implemented as access list for one object</a:t>
            </a:r>
          </a:p>
          <a:p>
            <a:pPr lvl="2" algn="just"/>
            <a:r>
              <a:rPr lang="en-US" sz="2000" dirty="0" smtClean="0"/>
              <a:t>empty entries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discarded</a:t>
            </a:r>
          </a:p>
          <a:p>
            <a:pPr lvl="3" algn="just"/>
            <a:r>
              <a:rPr lang="en-US" sz="1800" dirty="0" smtClean="0"/>
              <a:t>resulting list for each object consists of ordered pairs &lt;domain, rights-set&gt;</a:t>
            </a:r>
          </a:p>
          <a:p>
            <a:pPr lvl="4" algn="just"/>
            <a:r>
              <a:rPr lang="en-US" sz="1600" dirty="0" smtClean="0"/>
              <a:t>define all domains with a nonempty set of access rights for that object</a:t>
            </a:r>
          </a:p>
          <a:p>
            <a:pPr lvl="4" algn="just"/>
            <a:r>
              <a:rPr lang="en-US" sz="1600" dirty="0" smtClean="0"/>
              <a:t>When an operation </a:t>
            </a:r>
            <a:r>
              <a:rPr lang="en-US" sz="1600" i="1" dirty="0" smtClean="0"/>
              <a:t>M </a:t>
            </a:r>
            <a:r>
              <a:rPr lang="en-US" sz="1600" dirty="0" smtClean="0"/>
              <a:t>on an object</a:t>
            </a:r>
            <a:r>
              <a:rPr lang="en-US" sz="1600" i="1" dirty="0" smtClean="0"/>
              <a:t> O</a:t>
            </a:r>
            <a:r>
              <a:rPr lang="en-US" sz="1600" i="1" baseline="-25000" dirty="0" smtClean="0"/>
              <a:t>j</a:t>
            </a:r>
            <a:r>
              <a:rPr lang="en-US" sz="1600" i="1" dirty="0" smtClean="0"/>
              <a:t> </a:t>
            </a:r>
            <a:r>
              <a:rPr lang="en-US" sz="1600" dirty="0" smtClean="0"/>
              <a:t>is</a:t>
            </a:r>
            <a:r>
              <a:rPr lang="en-US" sz="1600" i="1" dirty="0" smtClean="0"/>
              <a:t> </a:t>
            </a:r>
            <a:r>
              <a:rPr lang="en-US" sz="1600" dirty="0" smtClean="0"/>
              <a:t>attempted in</a:t>
            </a:r>
            <a:r>
              <a:rPr lang="en-US" sz="1600" i="1" dirty="0" smtClean="0"/>
              <a:t> </a:t>
            </a:r>
            <a:r>
              <a:rPr lang="en-US" sz="1600" dirty="0" smtClean="0"/>
              <a:t>domain D</a:t>
            </a:r>
            <a:r>
              <a:rPr lang="en-US" sz="1600" baseline="-25000" dirty="0" smtClean="0"/>
              <a:t>i</a:t>
            </a:r>
            <a:endParaRPr lang="en-US" sz="1600" dirty="0" smtClean="0"/>
          </a:p>
          <a:p>
            <a:pPr lvl="5" algn="just"/>
            <a:r>
              <a:rPr lang="en-US" sz="1600" dirty="0" smtClean="0"/>
              <a:t>search the access list for object O</a:t>
            </a:r>
            <a:r>
              <a:rPr lang="en-US" sz="1600" baseline="-25000" dirty="0" smtClean="0"/>
              <a:t>j</a:t>
            </a:r>
            <a:r>
              <a:rPr lang="en-US" sz="1600" dirty="0" smtClean="0"/>
              <a:t> , looking for an entry &lt;Di , Rk&gt; with M ∈ Rk</a:t>
            </a:r>
          </a:p>
          <a:p>
            <a:pPr lvl="6" algn="just"/>
            <a:r>
              <a:rPr lang="en-US" sz="1600" dirty="0" smtClean="0"/>
              <a:t>Found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allow this operation</a:t>
            </a:r>
          </a:p>
          <a:p>
            <a:pPr lvl="6" algn="just"/>
            <a:r>
              <a:rPr lang="en-US" sz="1600" dirty="0" smtClean="0"/>
              <a:t>Otherwise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check default set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Typical PC Bus Structure</a:t>
            </a:r>
            <a:endParaRPr lang="en-US" sz="3200" smtClean="0"/>
          </a:p>
        </p:txBody>
      </p:sp>
      <p:pic>
        <p:nvPicPr>
          <p:cNvPr id="5123" name="Picture 1028"/>
          <p:cNvPicPr>
            <a:picLocks noChangeAspect="1" noChangeArrowheads="1"/>
          </p:cNvPicPr>
          <p:nvPr/>
        </p:nvPicPr>
        <p:blipFill>
          <a:blip r:embed="rId2" cstate="print"/>
          <a:srcRect l="1683" t="636" r="1935" b="636"/>
          <a:stretch>
            <a:fillRect/>
          </a:stretch>
        </p:blipFill>
        <p:spPr bwMode="auto">
          <a:xfrm>
            <a:off x="1509713" y="1300163"/>
            <a:ext cx="6091237" cy="46799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Implementation of Access Matrix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612900"/>
            <a:ext cx="8327736" cy="4455391"/>
          </a:xfrm>
        </p:spPr>
        <p:txBody>
          <a:bodyPr/>
          <a:lstStyle/>
          <a:p>
            <a:pPr marL="914400" lvl="1" indent="-457200" algn="just" eaLnBrk="1" hangingPunct="1">
              <a:lnSpc>
                <a:spcPct val="90000"/>
              </a:lnSpc>
              <a:buFont typeface="+mj-lt"/>
              <a:buAutoNum type="arabicPeriod" startAt="3"/>
              <a:tabLst>
                <a:tab pos="2738438" algn="l"/>
              </a:tabLst>
            </a:pPr>
            <a:r>
              <a:rPr lang="en-US" sz="2400" dirty="0" smtClean="0"/>
              <a:t>Capability Lists for Domains</a:t>
            </a:r>
          </a:p>
          <a:p>
            <a:pPr lvl="2" algn="just" eaLnBrk="1" hangingPunct="1">
              <a:lnSpc>
                <a:spcPct val="90000"/>
              </a:lnSpc>
              <a:tabLst>
                <a:tab pos="2738438" algn="l"/>
              </a:tabLst>
            </a:pPr>
            <a:r>
              <a:rPr lang="en-US" sz="2000" dirty="0" smtClean="0"/>
              <a:t>Rather than associating the columns of the access matrix with the objects as access lists</a:t>
            </a:r>
          </a:p>
          <a:p>
            <a:pPr lvl="3" algn="just" eaLnBrk="1" hangingPunct="1">
              <a:lnSpc>
                <a:spcPct val="90000"/>
              </a:lnSpc>
              <a:tabLst>
                <a:tab pos="2738438" algn="l"/>
              </a:tabLst>
            </a:pPr>
            <a:r>
              <a:rPr lang="en-US" sz="1800" dirty="0" smtClean="0"/>
              <a:t>We can associate each row with its domain</a:t>
            </a:r>
          </a:p>
          <a:p>
            <a:pPr lvl="4" algn="just" eaLnBrk="1" hangingPunct="1">
              <a:lnSpc>
                <a:spcPct val="90000"/>
              </a:lnSpc>
              <a:tabLst>
                <a:tab pos="2738438" algn="l"/>
              </a:tabLst>
            </a:pPr>
            <a:r>
              <a:rPr lang="en-US" sz="1800" dirty="0" smtClean="0"/>
              <a:t>capability list for a domain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a list of objects together with the operations allowed on those objects</a:t>
            </a:r>
          </a:p>
          <a:p>
            <a:pPr lvl="3" algn="just" eaLnBrk="1" hangingPunct="1">
              <a:lnSpc>
                <a:spcPct val="90000"/>
              </a:lnSpc>
              <a:tabLst>
                <a:tab pos="2738438" algn="l"/>
              </a:tabLst>
            </a:pPr>
            <a:r>
              <a:rPr lang="en-US" sz="1800" dirty="0" smtClean="0"/>
              <a:t>object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often represented by its physical name or address, called a capability</a:t>
            </a:r>
          </a:p>
          <a:p>
            <a:pPr lvl="3" algn="just" eaLnBrk="1" hangingPunct="1">
              <a:lnSpc>
                <a:spcPct val="90000"/>
              </a:lnSpc>
              <a:tabLst>
                <a:tab pos="2738438" algn="l"/>
              </a:tabLst>
            </a:pPr>
            <a:r>
              <a:rPr lang="en-US" sz="1800" dirty="0" smtClean="0"/>
              <a:t>Capability list is associated with a domain but it is never directly accessible to a process executing in that domain.</a:t>
            </a:r>
          </a:p>
          <a:p>
            <a:pPr lvl="4" algn="just"/>
            <a:r>
              <a:rPr lang="en-US" sz="1800" dirty="0" smtClean="0"/>
              <a:t>Rather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capability list is itself a protected object, maintained by OS &amp; accessed by the user only indirectly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Implementation of Access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 startAt="4"/>
            </a:pPr>
            <a:r>
              <a:rPr lang="en-US" sz="2400" dirty="0" smtClean="0"/>
              <a:t>A Lock–Key Mechanism</a:t>
            </a:r>
          </a:p>
          <a:p>
            <a:pPr lvl="2"/>
            <a:r>
              <a:rPr lang="en-US" sz="2000" dirty="0" smtClean="0"/>
              <a:t>Lock – Key scheme</a:t>
            </a:r>
          </a:p>
          <a:p>
            <a:pPr lvl="3"/>
            <a:r>
              <a:rPr lang="en-US" sz="1600" dirty="0" smtClean="0">
                <a:solidFill>
                  <a:srgbClr val="231F20"/>
                </a:solidFill>
                <a:latin typeface="Palatino-Roman"/>
              </a:rPr>
              <a:t>a compromise between access lists and capability lists</a:t>
            </a:r>
          </a:p>
          <a:p>
            <a:pPr lvl="4"/>
            <a:r>
              <a:rPr lang="en-US" sz="1800" dirty="0" smtClean="0"/>
              <a:t>Each</a:t>
            </a:r>
          </a:p>
          <a:p>
            <a:pPr lvl="5"/>
            <a:r>
              <a:rPr lang="en-US" sz="1800" dirty="0" smtClean="0"/>
              <a:t>object has a list of unique bit patterns, called </a:t>
            </a:r>
            <a:r>
              <a:rPr lang="en-US" sz="1800" b="1" i="1" dirty="0" smtClean="0"/>
              <a:t>locks</a:t>
            </a:r>
            <a:r>
              <a:rPr lang="en-US" sz="1800" dirty="0" smtClean="0"/>
              <a:t>.</a:t>
            </a:r>
          </a:p>
          <a:p>
            <a:pPr lvl="5"/>
            <a:r>
              <a:rPr lang="en-US" sz="1800" dirty="0" smtClean="0"/>
              <a:t>domain has a list of unique bit patterns, called </a:t>
            </a:r>
            <a:r>
              <a:rPr lang="en-US" sz="1800" b="1" i="1" dirty="0" smtClean="0"/>
              <a:t>keys</a:t>
            </a:r>
            <a:r>
              <a:rPr lang="en-US" sz="1800" dirty="0" smtClean="0"/>
              <a:t>.</a:t>
            </a:r>
          </a:p>
          <a:p>
            <a:pPr lvl="2" algn="just"/>
            <a:r>
              <a:rPr lang="en-US" sz="2000" dirty="0" smtClean="0"/>
              <a:t>A process executing in a domain </a:t>
            </a:r>
          </a:p>
          <a:p>
            <a:pPr lvl="3" algn="just"/>
            <a:r>
              <a:rPr lang="en-US" sz="1600" dirty="0" smtClean="0"/>
              <a:t>can access an object only </a:t>
            </a:r>
          </a:p>
          <a:p>
            <a:pPr lvl="4" algn="just"/>
            <a:r>
              <a:rPr lang="en-US" sz="1800" dirty="0" smtClean="0"/>
              <a:t>if that domain has a key that  matches one of the locks of the object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Access Control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0874"/>
            <a:ext cx="8229600" cy="4904508"/>
          </a:xfrm>
        </p:spPr>
        <p:txBody>
          <a:bodyPr/>
          <a:lstStyle/>
          <a:p>
            <a:pPr algn="just"/>
            <a:r>
              <a:rPr lang="en-US" sz="2800" dirty="0" smtClean="0"/>
              <a:t>Each file and directory is assigned </a:t>
            </a:r>
          </a:p>
          <a:p>
            <a:pPr lvl="1" algn="just"/>
            <a:r>
              <a:rPr lang="en-US" sz="2400" dirty="0" smtClean="0"/>
              <a:t>an owner, a group, or possibly a list of users</a:t>
            </a:r>
          </a:p>
          <a:p>
            <a:pPr lvl="2" algn="just"/>
            <a:r>
              <a:rPr lang="en-US" sz="1800" dirty="0" smtClean="0"/>
              <a:t>for each of those entities, access-control information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assigned.</a:t>
            </a:r>
          </a:p>
          <a:p>
            <a:pPr algn="just" eaLnBrk="1" hangingPunct="1"/>
            <a:r>
              <a:rPr lang="en-US" sz="2800" dirty="0" smtClean="0"/>
              <a:t>Protection can be applied to non-file resources</a:t>
            </a:r>
          </a:p>
          <a:p>
            <a:pPr lvl="1" algn="just" eaLnBrk="1" hangingPunct="1"/>
            <a:r>
              <a:rPr lang="en-US" sz="2400" dirty="0" smtClean="0"/>
              <a:t>Solaris 10 provides </a:t>
            </a:r>
            <a:r>
              <a:rPr lang="en-US" sz="2400" b="1" dirty="0" smtClean="0"/>
              <a:t>role-based access control (RBAC) </a:t>
            </a:r>
            <a:r>
              <a:rPr lang="en-US" sz="2400" dirty="0" smtClean="0"/>
              <a:t>by implementing least privilege</a:t>
            </a:r>
          </a:p>
          <a:p>
            <a:pPr lvl="1" algn="just" eaLnBrk="1" hangingPunct="1"/>
            <a:r>
              <a:rPr lang="en-US" sz="2400" dirty="0" smtClean="0"/>
              <a:t>Privilege </a:t>
            </a:r>
            <a:endParaRPr lang="en-US" sz="2400" dirty="0" smtClean="0">
              <a:sym typeface="Wingdings" pitchFamily="2" charset="2"/>
            </a:endParaRPr>
          </a:p>
          <a:p>
            <a:pPr lvl="2" algn="just" eaLnBrk="1" hangingPunct="1"/>
            <a:r>
              <a:rPr lang="en-US" sz="1800" dirty="0" smtClean="0"/>
              <a:t>Is a right to execute system call 	</a:t>
            </a:r>
            <a:r>
              <a:rPr lang="en-US" sz="1800" b="1" i="1" dirty="0" smtClean="0"/>
              <a:t>or</a:t>
            </a:r>
            <a:endParaRPr lang="en-US" sz="1800" dirty="0" smtClean="0"/>
          </a:p>
          <a:p>
            <a:pPr lvl="2" algn="just" eaLnBrk="1" hangingPunct="1"/>
            <a:r>
              <a:rPr lang="en-US" sz="1800" dirty="0" smtClean="0"/>
              <a:t>to use an option within a system call (opening file with write access)</a:t>
            </a:r>
          </a:p>
          <a:p>
            <a:pPr lvl="2" algn="just" eaLnBrk="1" hangingPunct="1"/>
            <a:r>
              <a:rPr lang="en-US" sz="1800" dirty="0" smtClean="0"/>
              <a:t>Can be assigned to processes limiting them </a:t>
            </a:r>
            <a:r>
              <a:rPr lang="en-US" sz="1800" dirty="0" smtClean="0">
                <a:sym typeface="Wingdings" pitchFamily="2" charset="2"/>
              </a:rPr>
              <a:t>exactly the access they need to perform their work</a:t>
            </a:r>
          </a:p>
          <a:p>
            <a:pPr lvl="3" algn="just" eaLnBrk="1" hangingPunct="1"/>
            <a:r>
              <a:rPr lang="en-US" sz="1400" dirty="0" smtClean="0"/>
              <a:t>Privileges and programs can also be assigned to roles.</a:t>
            </a:r>
          </a:p>
          <a:p>
            <a:pPr lvl="3" algn="just" eaLnBrk="1" hangingPunct="1"/>
            <a:r>
              <a:rPr lang="en-US" sz="1400" dirty="0" smtClean="0"/>
              <a:t>Users are assigned roles or can take roles based on passwords to the roles.</a:t>
            </a:r>
            <a:endParaRPr lang="en-US" sz="72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Role-based Access Control in Solaris 10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27405" t="830" r="27428" b="545"/>
          <a:stretch>
            <a:fillRect/>
          </a:stretch>
        </p:blipFill>
        <p:spPr bwMode="auto">
          <a:xfrm>
            <a:off x="2711450" y="915988"/>
            <a:ext cx="3338513" cy="54673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Revocation of Access Rights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In a dynamic protection system</a:t>
            </a:r>
          </a:p>
          <a:p>
            <a:pPr lvl="1" algn="just"/>
            <a:r>
              <a:rPr lang="en-US" dirty="0" smtClean="0"/>
              <a:t>we may sometimes need to revoke access rights to objects shared by different users. </a:t>
            </a:r>
          </a:p>
          <a:p>
            <a:pPr lvl="1" algn="just"/>
            <a:r>
              <a:rPr lang="en-US" dirty="0" smtClean="0"/>
              <a:t>Various questions about revocation may arise:</a:t>
            </a:r>
          </a:p>
          <a:p>
            <a:pPr lvl="2" algn="just"/>
            <a:r>
              <a:rPr lang="en-US" b="1" i="1" dirty="0" smtClean="0"/>
              <a:t>Immediate versus delayed</a:t>
            </a:r>
          </a:p>
          <a:p>
            <a:pPr lvl="3" algn="just"/>
            <a:r>
              <a:rPr lang="en-US" dirty="0" smtClean="0"/>
              <a:t>Does revocation occur immediately, or is it delayed?</a:t>
            </a:r>
          </a:p>
          <a:p>
            <a:pPr lvl="2" algn="just"/>
            <a:r>
              <a:rPr lang="en-US" b="1" i="1" dirty="0" smtClean="0"/>
              <a:t>Selective versus general </a:t>
            </a:r>
          </a:p>
          <a:p>
            <a:pPr lvl="3" algn="just"/>
            <a:r>
              <a:rPr lang="en-US" dirty="0" smtClean="0"/>
              <a:t>When an access right to an object is revoked,</a:t>
            </a:r>
          </a:p>
          <a:p>
            <a:pPr lvl="4" algn="just"/>
            <a:r>
              <a:rPr lang="en-US" dirty="0" smtClean="0"/>
              <a:t>does it affect all the users who have an access right to that object, or can we specify a select group of users whose access rights should be revoked?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998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Revocation of Access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algn="just"/>
            <a:r>
              <a:rPr lang="en-US" sz="2000" b="1" i="1" dirty="0" smtClean="0"/>
              <a:t>Partial versus total</a:t>
            </a:r>
          </a:p>
          <a:p>
            <a:pPr lvl="3" algn="just"/>
            <a:r>
              <a:rPr lang="en-US" sz="1800" dirty="0" smtClean="0"/>
              <a:t>Can a subset of the rights associated with an object be revoked, or must we revoke all access rights for this object?</a:t>
            </a:r>
            <a:endParaRPr lang="en-US" dirty="0" smtClean="0"/>
          </a:p>
          <a:p>
            <a:pPr lvl="2" algn="just"/>
            <a:r>
              <a:rPr lang="en-US" sz="2000" b="1" i="1" dirty="0" smtClean="0"/>
              <a:t>Temporary versus permanent</a:t>
            </a:r>
          </a:p>
          <a:p>
            <a:pPr lvl="3" algn="just"/>
            <a:r>
              <a:rPr lang="en-US" sz="1800" dirty="0" smtClean="0"/>
              <a:t>Can access be revoked permanently (i.e. revoked access right will never again be available), or can access be revoked and later be obtained again?</a:t>
            </a:r>
          </a:p>
          <a:p>
            <a:pPr algn="just"/>
            <a:r>
              <a:rPr lang="en-US" sz="2200" dirty="0" smtClean="0"/>
              <a:t>With an access-list scheme, revocation is easy. </a:t>
            </a:r>
          </a:p>
          <a:p>
            <a:pPr lvl="1" algn="just"/>
            <a:r>
              <a:rPr lang="en-US" sz="1800" dirty="0" smtClean="0"/>
              <a:t>The access list is searched for any access rights to be revoked, and they are deleted from the list.</a:t>
            </a:r>
          </a:p>
          <a:p>
            <a:pPr algn="just"/>
            <a:r>
              <a:rPr lang="en-US" sz="2200" dirty="0" smtClean="0"/>
              <a:t>Capabilities, however, present a much more difficult revocation problem</a:t>
            </a:r>
          </a:p>
          <a:p>
            <a:pPr lvl="1" algn="just"/>
            <a:r>
              <a:rPr lang="en-US" sz="1800" dirty="0" smtClean="0"/>
              <a:t>Since the capabilities are distributed throughout the system</a:t>
            </a:r>
          </a:p>
          <a:p>
            <a:pPr lvl="2" algn="just"/>
            <a:r>
              <a:rPr lang="en-US" sz="1600" dirty="0" smtClean="0"/>
              <a:t>we must find them before we can revoke them</a:t>
            </a:r>
            <a:endParaRPr lang="en-US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30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Revocation of Access Rights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0036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Schemes that implement revocation for capabilities include the following:</a:t>
            </a:r>
          </a:p>
          <a:p>
            <a:pPr lvl="1" algn="just" eaLnBrk="1" hangingPunct="1"/>
            <a:r>
              <a:rPr lang="en-US" sz="2000" dirty="0" smtClean="0"/>
              <a:t>Reacquisition</a:t>
            </a:r>
          </a:p>
          <a:p>
            <a:pPr lvl="2" algn="just" eaLnBrk="1" hangingPunct="1"/>
            <a:r>
              <a:rPr lang="en-US" sz="1600" dirty="0" smtClean="0"/>
              <a:t>Periodically, capabilities are deleted from each domain. </a:t>
            </a:r>
          </a:p>
          <a:p>
            <a:pPr lvl="2" algn="just" eaLnBrk="1" hangingPunct="1"/>
            <a:r>
              <a:rPr lang="en-US" sz="1600" dirty="0" smtClean="0"/>
              <a:t>If a process wants to use a capability, it may find that that capability has been deleted. </a:t>
            </a:r>
          </a:p>
          <a:p>
            <a:pPr lvl="2" algn="just" eaLnBrk="1" hangingPunct="1"/>
            <a:r>
              <a:rPr lang="en-US" sz="1600" dirty="0" smtClean="0"/>
              <a:t>The process may then try to reacquire the capability. If access has been revoked, the process will not be able to reacquire the capability.</a:t>
            </a:r>
          </a:p>
          <a:p>
            <a:pPr lvl="1" algn="just" eaLnBrk="1" hangingPunct="1"/>
            <a:r>
              <a:rPr lang="en-US" sz="2000" dirty="0" smtClean="0"/>
              <a:t>Back-pointers</a:t>
            </a:r>
          </a:p>
          <a:p>
            <a:pPr lvl="2" algn="just"/>
            <a:r>
              <a:rPr lang="en-US" sz="1600" dirty="0" smtClean="0"/>
              <a:t>A list of pointers is maintained with each object, pointing to all capabilities associated with that object. </a:t>
            </a:r>
          </a:p>
          <a:p>
            <a:pPr lvl="2" algn="just"/>
            <a:r>
              <a:rPr lang="en-US" sz="1600" dirty="0" smtClean="0"/>
              <a:t>When revocation is required, we can follow these pointers, changing the capabilities as necessary.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6126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Revocation of Access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/>
            <a:r>
              <a:rPr lang="en-US" sz="2000" dirty="0" smtClean="0"/>
              <a:t>Indirection</a:t>
            </a:r>
          </a:p>
          <a:p>
            <a:pPr lvl="2" algn="just" eaLnBrk="1" hangingPunct="1"/>
            <a:r>
              <a:rPr lang="en-US" sz="1600" dirty="0" smtClean="0"/>
              <a:t>Capabilities point indirectly, not directly, to the objects. </a:t>
            </a:r>
          </a:p>
          <a:p>
            <a:pPr lvl="2" algn="just" eaLnBrk="1" hangingPunct="1"/>
            <a:r>
              <a:rPr lang="en-US" sz="1600" dirty="0" smtClean="0"/>
              <a:t>Each capability points to a unique entry in a global table, which in turn points to the object.</a:t>
            </a:r>
          </a:p>
          <a:p>
            <a:pPr lvl="1" algn="just" eaLnBrk="1" hangingPunct="1"/>
            <a:r>
              <a:rPr lang="en-US" sz="2000" dirty="0" smtClean="0"/>
              <a:t>Key</a:t>
            </a:r>
          </a:p>
          <a:p>
            <a:pPr lvl="2" algn="just" eaLnBrk="1" hangingPunct="1"/>
            <a:r>
              <a:rPr lang="en-US" sz="1700" dirty="0" smtClean="0"/>
              <a:t>a unique bit pattern that can be associated with a capability. </a:t>
            </a:r>
          </a:p>
          <a:p>
            <a:pPr lvl="2" algn="just" eaLnBrk="1" hangingPunct="1"/>
            <a:r>
              <a:rPr lang="en-US" sz="1700" dirty="0" smtClean="0"/>
              <a:t>is defined when the capability is created, and it can be neither modified nor inspected by the process that owns the capability</a:t>
            </a:r>
          </a:p>
          <a:p>
            <a:pPr lvl="2" algn="just" eaLnBrk="1" hangingPunct="1"/>
            <a:r>
              <a:rPr lang="en-US" sz="1600" dirty="0" smtClean="0"/>
              <a:t>key-based schemes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the operations of defining keys, inserting them into lists, and deleting them from lists should not be available to all users.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fd.com/cde/SCSICH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5" y="947547"/>
            <a:ext cx="5781675" cy="490964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Hardware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90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 controller is a collection of electronics that can operate a port, a bus, or a device. </a:t>
            </a:r>
          </a:p>
          <a:p>
            <a:pPr algn="just"/>
            <a:r>
              <a:rPr lang="en-US" dirty="0" smtClean="0"/>
              <a:t>A serial-port controller is a simple device controller.</a:t>
            </a:r>
          </a:p>
          <a:p>
            <a:pPr lvl="1" algn="just"/>
            <a:r>
              <a:rPr lang="en-US" dirty="0" smtClean="0"/>
              <a:t>It is a single chip (or portion of a chip) in the computer that controls the signals on the wires of a serial port. </a:t>
            </a:r>
          </a:p>
          <a:p>
            <a:pPr algn="just"/>
            <a:r>
              <a:rPr lang="en-US" dirty="0" smtClean="0"/>
              <a:t>By contrast, a SCSI bus controller is not simple. Because the SCSI protocol is complex, the SCSI bus controller is often implemented as a separate circuit board that plugs into the computer.</a:t>
            </a:r>
          </a:p>
          <a:p>
            <a:pPr lvl="1" algn="just"/>
            <a:r>
              <a:rPr lang="en-US" dirty="0" smtClean="0"/>
              <a:t>It typically contains a processor, microcode, and some private memory to enable it to process the SCSI protocol messages.</a:t>
            </a:r>
          </a:p>
          <a:p>
            <a:pPr algn="just"/>
            <a:r>
              <a:rPr lang="en-US" dirty="0" smtClean="0"/>
              <a:t>How can the processor give commands and data to a controller to accomplish an I/O transfer? </a:t>
            </a:r>
          </a:p>
          <a:p>
            <a:pPr lvl="1" algn="just"/>
            <a:r>
              <a:rPr lang="en-US" dirty="0" smtClean="0"/>
              <a:t>Short answer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the controller has one or more registers for data and control signals.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processor communicates with the controller by reading and writing bit patterns in these registers. </a:t>
            </a:r>
          </a:p>
          <a:p>
            <a:pPr lvl="1" algn="just"/>
            <a:r>
              <a:rPr lang="en-US" dirty="0" smtClean="0"/>
              <a:t>One way in which this communication can occur </a:t>
            </a:r>
          </a:p>
          <a:p>
            <a:pPr lvl="2" algn="just"/>
            <a:r>
              <a:rPr lang="en-US" dirty="0" smtClean="0"/>
              <a:t>is through the use of special I/O instructions that specify the transfer of a byte or word to an I/O port address.</a:t>
            </a:r>
          </a:p>
          <a:p>
            <a:pPr algn="just"/>
            <a:r>
              <a:rPr lang="en-US" dirty="0" smtClean="0"/>
              <a:t>An I/O port typically consists of four registers, called the </a:t>
            </a:r>
            <a:r>
              <a:rPr lang="en-US" i="1" dirty="0" smtClean="0">
                <a:solidFill>
                  <a:srgbClr val="CC6600"/>
                </a:solidFill>
              </a:rPr>
              <a:t>status</a:t>
            </a:r>
            <a:r>
              <a:rPr lang="en-US" dirty="0" smtClean="0"/>
              <a:t>, </a:t>
            </a:r>
            <a:r>
              <a:rPr lang="en-US" i="1" dirty="0" smtClean="0"/>
              <a:t>control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data-in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00B0F0"/>
                </a:solidFill>
              </a:rPr>
              <a:t>data-out</a:t>
            </a:r>
            <a:r>
              <a:rPr lang="en-US" dirty="0" smtClean="0">
                <a:solidFill>
                  <a:srgbClr val="00B0F0"/>
                </a:solidFill>
              </a:rPr>
              <a:t> registers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is read by the host to get input.</a:t>
            </a:r>
          </a:p>
          <a:p>
            <a:pPr lvl="1" algn="just"/>
            <a:r>
              <a:rPr lang="en-US" dirty="0" smtClean="0">
                <a:solidFill>
                  <a:srgbClr val="00B0F0"/>
                </a:solidFill>
              </a:rPr>
              <a:t>is written by the host to send output.</a:t>
            </a:r>
          </a:p>
          <a:p>
            <a:pPr lvl="1" algn="just"/>
            <a:r>
              <a:rPr lang="en-US" dirty="0" smtClean="0">
                <a:solidFill>
                  <a:srgbClr val="CC6600"/>
                </a:solidFill>
              </a:rPr>
              <a:t>contains bits that can be read by the host.</a:t>
            </a:r>
          </a:p>
          <a:p>
            <a:pPr lvl="1" algn="just"/>
            <a:r>
              <a:rPr lang="en-US" dirty="0" smtClean="0"/>
              <a:t>can be written by host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to start a command or to change the mode of a device.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Device I/O Port Locations on PCs (partial)</a:t>
            </a:r>
            <a:endParaRPr lang="en-US" sz="28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 l="883" t="12469" r="656" b="12469"/>
          <a:stretch>
            <a:fillRect/>
          </a:stretch>
        </p:blipFill>
        <p:spPr bwMode="auto">
          <a:xfrm>
            <a:off x="1268413" y="1300163"/>
            <a:ext cx="6902450" cy="39465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Polling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3720"/>
            <a:ext cx="8229600" cy="536521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The complete protocol for interaction between the host and a controller can be difficult, but the basic handshaking notion is simple.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Example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Assume that 2 bits are used to coordinate the producer–consumer relationship between the controller and the host.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controller indicates its state through the busy bit </a:t>
            </a:r>
            <a:r>
              <a:rPr lang="en-US" sz="1900" i="1" dirty="0" smtClean="0"/>
              <a:t>(set a bit </a:t>
            </a:r>
            <a:r>
              <a:rPr lang="en-US" sz="1900" i="1" dirty="0" smtClean="0">
                <a:sym typeface="Wingdings" pitchFamily="2" charset="2"/>
              </a:rPr>
              <a:t> write a 1 in to the bit and clear a bit  write a 0 in the bit)</a:t>
            </a:r>
            <a:r>
              <a:rPr lang="en-US" sz="1900" dirty="0" smtClean="0"/>
              <a:t> in the </a:t>
            </a:r>
            <a:r>
              <a:rPr lang="en-US" sz="1900" b="1" dirty="0" smtClean="0"/>
              <a:t>status register</a:t>
            </a:r>
            <a:r>
              <a:rPr lang="en-US" sz="19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controller sets the busy bit when it is busy working and clears the busy bit when it is ready to accept the next command.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host signals its wishes via the command-ready bit in the </a:t>
            </a:r>
            <a:r>
              <a:rPr lang="en-US" sz="1900" b="1" dirty="0" smtClean="0"/>
              <a:t>command register</a:t>
            </a:r>
            <a:r>
              <a:rPr lang="en-US" sz="19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host sets the command-ready bit when a command is available for the controller to execute.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/>
              <a:t>In many computer architectures, three CPU-instruction cycles are sufficient to poll a device: read a device register, logical and to extract a status bit, and branch if not zero.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2100" dirty="0" smtClean="0"/>
              <a:t>The basic polling operation is efficient. But polling becomes inefficient when it is attempted repeatedly yet rarely finds a device ready for service, while other useful CPU processing remains undone.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 sz="2100" dirty="0" smtClean="0"/>
              <a:t>In such instances, it may be more efficient to arrange for the hardware controller to notify the CPU when the device becomes ready for service.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hardware mechanism that enables a device to notify the CPU is called an </a:t>
            </a:r>
            <a:r>
              <a:rPr lang="en-US" sz="1900" b="1" dirty="0" smtClean="0"/>
              <a:t>interrupt</a:t>
            </a:r>
            <a:r>
              <a:rPr lang="en-US" sz="19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3689</Words>
  <Application>Microsoft Office PowerPoint</Application>
  <PresentationFormat>On-screen Show (4:3)</PresentationFormat>
  <Paragraphs>365</Paragraphs>
  <Slides>47</Slides>
  <Notes>2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 I/O Systems</vt:lpstr>
      <vt:lpstr>I/O Hardware</vt:lpstr>
      <vt:lpstr>I/O Hardware</vt:lpstr>
      <vt:lpstr>A Typical PC Bus Structure</vt:lpstr>
      <vt:lpstr>Slide 5</vt:lpstr>
      <vt:lpstr>I/O Hardware</vt:lpstr>
      <vt:lpstr>I/O Hardware</vt:lpstr>
      <vt:lpstr>Device I/O Port Locations on PCs (partial)</vt:lpstr>
      <vt:lpstr>Polling</vt:lpstr>
      <vt:lpstr>Interrupts</vt:lpstr>
      <vt:lpstr>Interrupts</vt:lpstr>
      <vt:lpstr>Interrupts</vt:lpstr>
      <vt:lpstr>Interrupt-Driven I/O Cycle</vt:lpstr>
      <vt:lpstr>Intel Pentium Processor Event-Vector Table</vt:lpstr>
      <vt:lpstr>Application I/O Interface</vt:lpstr>
      <vt:lpstr>Application I/O Interface</vt:lpstr>
      <vt:lpstr>Application I/O Interface</vt:lpstr>
      <vt:lpstr>A Kernel I/O Structure</vt:lpstr>
      <vt:lpstr>Characteristics of I/O Devices</vt:lpstr>
      <vt:lpstr>Kernel I/O Subsystem</vt:lpstr>
      <vt:lpstr>Slide 21</vt:lpstr>
      <vt:lpstr>Kernel I/O Subsystem</vt:lpstr>
      <vt:lpstr>Kernel I/O Subsystem</vt:lpstr>
      <vt:lpstr>Kernel I/O Subsystem</vt:lpstr>
      <vt:lpstr>Life Cycle of An I/O Request  (for your reference)</vt:lpstr>
      <vt:lpstr>Protection and Goals of Protection</vt:lpstr>
      <vt:lpstr>Principles of Protection</vt:lpstr>
      <vt:lpstr>Domain of Protection</vt:lpstr>
      <vt:lpstr>Domain of Protection</vt:lpstr>
      <vt:lpstr>Domain structure</vt:lpstr>
      <vt:lpstr>Access Matrix</vt:lpstr>
      <vt:lpstr>Access Matrix</vt:lpstr>
      <vt:lpstr>Access Matrix</vt:lpstr>
      <vt:lpstr>Access Matrix With Domain switching</vt:lpstr>
      <vt:lpstr>Access Matrix with Copy Rights</vt:lpstr>
      <vt:lpstr>Access Matrix With Owner Rights</vt:lpstr>
      <vt:lpstr>Access Matrix Control Rights</vt:lpstr>
      <vt:lpstr>Implementation of Access Matrix</vt:lpstr>
      <vt:lpstr>Implementation of Access Matrix</vt:lpstr>
      <vt:lpstr>Implementation of Access Matrix</vt:lpstr>
      <vt:lpstr>Implementation of Access Matrix</vt:lpstr>
      <vt:lpstr>Access Control</vt:lpstr>
      <vt:lpstr>Role-based Access Control in Solaris 10</vt:lpstr>
      <vt:lpstr>Revocation of Access Rights</vt:lpstr>
      <vt:lpstr>Revocation of Access Rights</vt:lpstr>
      <vt:lpstr>Revocation of Access Rights</vt:lpstr>
      <vt:lpstr>Revocation of Access Rights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JK</cp:lastModifiedBy>
  <cp:revision>343</cp:revision>
  <cp:lastPrinted>1999-06-28T19:27:31Z</cp:lastPrinted>
  <dcterms:created xsi:type="dcterms:W3CDTF">1999-08-24T14:03:58Z</dcterms:created>
  <dcterms:modified xsi:type="dcterms:W3CDTF">2017-11-06T16:23:25Z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