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80" r:id="rId3"/>
    <p:sldId id="257" r:id="rId4"/>
    <p:sldId id="258" r:id="rId5"/>
    <p:sldId id="259" r:id="rId6"/>
    <p:sldId id="278" r:id="rId7"/>
    <p:sldId id="281" r:id="rId8"/>
    <p:sldId id="282" r:id="rId9"/>
    <p:sldId id="260" r:id="rId10"/>
    <p:sldId id="279" r:id="rId11"/>
    <p:sldId id="262" r:id="rId12"/>
    <p:sldId id="341" r:id="rId13"/>
    <p:sldId id="263" r:id="rId14"/>
    <p:sldId id="264" r:id="rId15"/>
    <p:sldId id="267" r:id="rId16"/>
    <p:sldId id="342" r:id="rId17"/>
    <p:sldId id="343" r:id="rId18"/>
    <p:sldId id="268" r:id="rId19"/>
    <p:sldId id="269" r:id="rId20"/>
    <p:sldId id="270" r:id="rId21"/>
    <p:sldId id="271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295" r:id="rId34"/>
    <p:sldId id="311" r:id="rId35"/>
    <p:sldId id="296" r:id="rId36"/>
    <p:sldId id="297" r:id="rId37"/>
    <p:sldId id="298" r:id="rId38"/>
    <p:sldId id="299" r:id="rId39"/>
    <p:sldId id="294" r:id="rId40"/>
    <p:sldId id="272" r:id="rId41"/>
    <p:sldId id="273" r:id="rId42"/>
    <p:sldId id="274" r:id="rId43"/>
    <p:sldId id="275" r:id="rId44"/>
    <p:sldId id="276" r:id="rId45"/>
    <p:sldId id="312" r:id="rId46"/>
    <p:sldId id="313" r:id="rId47"/>
    <p:sldId id="314" r:id="rId48"/>
    <p:sldId id="315" r:id="rId49"/>
    <p:sldId id="316" r:id="rId50"/>
    <p:sldId id="317" r:id="rId51"/>
    <p:sldId id="323" r:id="rId52"/>
    <p:sldId id="324" r:id="rId53"/>
    <p:sldId id="325" r:id="rId54"/>
    <p:sldId id="326" r:id="rId55"/>
    <p:sldId id="327" r:id="rId56"/>
    <p:sldId id="328" r:id="rId57"/>
    <p:sldId id="333" r:id="rId58"/>
    <p:sldId id="334" r:id="rId59"/>
    <p:sldId id="329" r:id="rId60"/>
    <p:sldId id="330" r:id="rId61"/>
    <p:sldId id="331" r:id="rId62"/>
    <p:sldId id="335" r:id="rId63"/>
    <p:sldId id="338" r:id="rId64"/>
    <p:sldId id="340" r:id="rId65"/>
    <p:sldId id="339" r:id="rId66"/>
    <p:sldId id="321" r:id="rId67"/>
    <p:sldId id="322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39DD-66D6-4DE5-9453-6C20041D9D19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BB45-29C4-42DD-9C74-01E5B3FCD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are going to know </a:t>
            </a:r>
            <a:r>
              <a:rPr lang="en-US" baseline="0" dirty="0" smtClean="0"/>
              <a:t>about EXIT we need to know about main()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BB45-29C4-42DD-9C74-01E5B3FCDC8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Startup routine</a:t>
            </a:r>
            <a:r>
              <a:rPr lang="en-US" baseline="0" dirty="0" smtClean="0"/>
              <a:t> coded in assembler mostly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BB45-29C4-42DD-9C74-01E5B3FCDC8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"/>
            <a:lum/>
          </a:blip>
          <a:srcRect/>
          <a:stretch>
            <a:fillRect l="16000" t="31000" r="14000" b="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PROCESS, SIGNALS AND FILE LOCKING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572000" cy="4525963"/>
          </a:xfrm>
        </p:spPr>
        <p:txBody>
          <a:bodyPr/>
          <a:lstStyle/>
          <a:p>
            <a:r>
              <a:rPr lang="en-US" dirty="0"/>
              <a:t> signal </a:t>
            </a:r>
            <a:endParaRPr lang="en-US" dirty="0" smtClean="0"/>
          </a:p>
          <a:p>
            <a:pPr lvl="1" algn="just"/>
            <a:r>
              <a:rPr lang="en-US" dirty="0" smtClean="0"/>
              <a:t>Software interrupt delivered to </a:t>
            </a:r>
            <a:r>
              <a:rPr lang="en-US" dirty="0"/>
              <a:t>a </a:t>
            </a:r>
            <a:r>
              <a:rPr lang="en-US" dirty="0" smtClean="0"/>
              <a:t>process</a:t>
            </a:r>
          </a:p>
          <a:p>
            <a:pPr algn="just"/>
            <a:r>
              <a:rPr lang="en-US" dirty="0" smtClean="0"/>
              <a:t>Signal mask</a:t>
            </a:r>
          </a:p>
          <a:p>
            <a:pPr lvl="1" algn="just"/>
            <a:r>
              <a:rPr lang="en-US" dirty="0" smtClean="0"/>
              <a:t>Collection</a:t>
            </a:r>
          </a:p>
          <a:p>
            <a:pPr lvl="2" algn="just"/>
            <a:r>
              <a:rPr lang="en-US" dirty="0" smtClean="0"/>
              <a:t>Currently blocked signals</a:t>
            </a:r>
          </a:p>
          <a:p>
            <a:pPr algn="just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20032" t="27248" r="66053" b="42735"/>
          <a:stretch>
            <a:fillRect/>
          </a:stretch>
        </p:blipFill>
        <p:spPr bwMode="auto">
          <a:xfrm>
            <a:off x="457200" y="1600201"/>
            <a:ext cx="3429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PID</a:t>
            </a:r>
            <a:endParaRPr lang="en-US" dirty="0"/>
          </a:p>
          <a:p>
            <a:r>
              <a:rPr lang="en-US" dirty="0" smtClean="0"/>
              <a:t>PPID </a:t>
            </a:r>
          </a:p>
          <a:p>
            <a:pPr lvl="1"/>
            <a:r>
              <a:rPr lang="en-US" dirty="0" smtClean="0"/>
              <a:t>pointer </a:t>
            </a:r>
            <a:r>
              <a:rPr lang="en-US" dirty="0"/>
              <a:t>to parent’s process </a:t>
            </a:r>
            <a:r>
              <a:rPr lang="en-US" dirty="0" smtClean="0"/>
              <a:t>structure</a:t>
            </a:r>
            <a:endParaRPr lang="en-US" dirty="0"/>
          </a:p>
          <a:p>
            <a:r>
              <a:rPr lang="en-US" dirty="0"/>
              <a:t>Pointer to list of children of the process</a:t>
            </a:r>
          </a:p>
          <a:p>
            <a:r>
              <a:rPr lang="en-US" dirty="0"/>
              <a:t>Process priority for </a:t>
            </a:r>
            <a:r>
              <a:rPr lang="en-US" dirty="0" smtClean="0"/>
              <a:t>scheduling</a:t>
            </a:r>
          </a:p>
          <a:p>
            <a:r>
              <a:rPr lang="en-US" dirty="0" smtClean="0"/>
              <a:t>statistics </a:t>
            </a:r>
            <a:r>
              <a:rPr lang="en-US" dirty="0"/>
              <a:t>about CPU usage and last priority</a:t>
            </a:r>
          </a:p>
          <a:p>
            <a:r>
              <a:rPr lang="en-US" dirty="0"/>
              <a:t>Process State</a:t>
            </a:r>
          </a:p>
          <a:p>
            <a:r>
              <a:rPr lang="en-US" dirty="0"/>
              <a:t>Signal information </a:t>
            </a:r>
            <a:endParaRPr lang="en-US" dirty="0" smtClean="0"/>
          </a:p>
          <a:p>
            <a:pPr lvl="1"/>
            <a:r>
              <a:rPr lang="en-US" dirty="0" smtClean="0"/>
              <a:t>Signals pending</a:t>
            </a:r>
          </a:p>
          <a:p>
            <a:pPr lvl="1"/>
            <a:r>
              <a:rPr lang="en-US" dirty="0" smtClean="0"/>
              <a:t>signal </a:t>
            </a:r>
            <a:r>
              <a:rPr lang="en-US" dirty="0"/>
              <a:t>mask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		etc…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STRUCTURE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Example:</a:t>
            </a:r>
          </a:p>
          <a:p>
            <a:pPr lvl="1" algn="just"/>
            <a:r>
              <a:rPr lang="en-US" dirty="0" smtClean="0"/>
              <a:t>Assumes neil &amp; rick </a:t>
            </a:r>
            <a:r>
              <a:rPr lang="en-US" dirty="0" smtClean="0">
                <a:sym typeface="Wingdings" pitchFamily="2" charset="2"/>
              </a:rPr>
              <a:t> users</a:t>
            </a:r>
          </a:p>
          <a:p>
            <a:pPr lvl="2" algn="just"/>
            <a:r>
              <a:rPr lang="en-US" dirty="0" smtClean="0">
                <a:sym typeface="Wingdings" pitchFamily="2" charset="2"/>
              </a:rPr>
              <a:t>Run grep command at same with different inputs(patterns)</a:t>
            </a:r>
            <a:endParaRPr lang="en-US" dirty="0" smtClean="0"/>
          </a:p>
          <a:p>
            <a:pPr lvl="2" algn="just"/>
            <a:r>
              <a:rPr lang="en-US" dirty="0" smtClean="0"/>
              <a:t>This Couple of processes might be arranged within the operating system is shown in figure below: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23426" t="18750" r="42606" b="43750"/>
          <a:stretch>
            <a:fillRect/>
          </a:stretch>
        </p:blipFill>
        <p:spPr bwMode="auto">
          <a:xfrm>
            <a:off x="2590800" y="3124200"/>
            <a:ext cx="5029200" cy="312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ZOMBIE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Defunct Process</a:t>
            </a:r>
          </a:p>
          <a:p>
            <a:pPr lvl="1"/>
            <a:r>
              <a:rPr lang="en-US" dirty="0" smtClean="0"/>
              <a:t>Completed execution up on exit()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Process table entry</a:t>
            </a:r>
          </a:p>
          <a:p>
            <a:r>
              <a:rPr lang="en-US" dirty="0" smtClean="0"/>
              <a:t>Occurs to</a:t>
            </a:r>
          </a:p>
          <a:p>
            <a:pPr lvl="1"/>
            <a:r>
              <a:rPr lang="en-US" dirty="0" smtClean="0"/>
              <a:t>Child process</a:t>
            </a:r>
          </a:p>
          <a:p>
            <a:pPr lvl="2"/>
            <a:r>
              <a:rPr lang="en-US" dirty="0" smtClean="0"/>
              <a:t>Status read </a:t>
            </a:r>
          </a:p>
          <a:p>
            <a:r>
              <a:rPr lang="en-US" dirty="0" smtClean="0"/>
              <a:t>Stay Longer time</a:t>
            </a:r>
          </a:p>
          <a:p>
            <a:pPr lvl="1"/>
            <a:r>
              <a:rPr lang="en-US" dirty="0" smtClean="0"/>
              <a:t>Zombie process </a:t>
            </a:r>
            <a:r>
              <a:rPr lang="en-US" dirty="0" smtClean="0">
                <a:sym typeface="Wingdings" pitchFamily="2" charset="2"/>
              </a:rPr>
              <a:t> error</a:t>
            </a:r>
            <a:endParaRPr lang="en-US" dirty="0" smtClean="0"/>
          </a:p>
          <a:p>
            <a:r>
              <a:rPr lang="en-US" dirty="0" smtClean="0"/>
              <a:t>Identify zombie</a:t>
            </a:r>
          </a:p>
          <a:p>
            <a:pPr lvl="1"/>
            <a:r>
              <a:rPr lang="en-US" dirty="0" smtClean="0"/>
              <a:t>ps command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Z in stat column</a:t>
            </a:r>
            <a:endParaRPr lang="en-US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ORPHAN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process terminated</a:t>
            </a:r>
          </a:p>
          <a:p>
            <a:pPr lvl="1"/>
            <a:r>
              <a:rPr lang="en-US" dirty="0" smtClean="0"/>
              <a:t>Child process still running</a:t>
            </a:r>
          </a:p>
          <a:p>
            <a:pPr lvl="1"/>
            <a:r>
              <a:rPr lang="en-US" dirty="0" smtClean="0"/>
              <a:t>Parent process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ym typeface="Wingdings" pitchFamily="2" charset="2"/>
              </a:rPr>
              <a:t>init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Termination of process (8)</a:t>
            </a:r>
          </a:p>
          <a:p>
            <a:pPr lvl="1" algn="just"/>
            <a:r>
              <a:rPr lang="en-US" b="1" i="1" dirty="0" smtClean="0"/>
              <a:t>Normal termination</a:t>
            </a:r>
            <a:endParaRPr lang="en-US" dirty="0" smtClean="0"/>
          </a:p>
          <a:p>
            <a:pPr lvl="2" algn="just"/>
            <a:r>
              <a:rPr lang="en-US" dirty="0" smtClean="0">
                <a:solidFill>
                  <a:srgbClr val="0070C0"/>
                </a:solidFill>
              </a:rPr>
              <a:t>Return from main</a:t>
            </a:r>
          </a:p>
          <a:p>
            <a:pPr lvl="2" algn="just"/>
            <a:r>
              <a:rPr lang="en-US" dirty="0" smtClean="0">
                <a:solidFill>
                  <a:srgbClr val="002060"/>
                </a:solidFill>
              </a:rPr>
              <a:t>Calling exit</a:t>
            </a:r>
          </a:p>
          <a:p>
            <a:pPr lvl="2" algn="just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Calling _exit or _Exit</a:t>
            </a:r>
          </a:p>
          <a:p>
            <a:pPr lvl="2"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Return of the last thread from its start routine</a:t>
            </a:r>
          </a:p>
          <a:p>
            <a:pPr lvl="2" algn="just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Calling pthread_exit from the last thread</a:t>
            </a:r>
          </a:p>
          <a:p>
            <a:pPr lvl="1" algn="just"/>
            <a:r>
              <a:rPr lang="en-US" b="1" i="1" dirty="0" smtClean="0"/>
              <a:t>Abnormal termination</a:t>
            </a:r>
          </a:p>
          <a:p>
            <a:pPr lvl="2"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Calling abort</a:t>
            </a:r>
          </a:p>
          <a:p>
            <a:pPr lvl="2" algn="just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Receipt of a signal</a:t>
            </a:r>
          </a:p>
          <a:p>
            <a:pPr lvl="2" algn="just"/>
            <a:r>
              <a:rPr lang="en-US" dirty="0" smtClean="0">
                <a:solidFill>
                  <a:srgbClr val="7030A0"/>
                </a:solidFill>
              </a:rPr>
              <a:t>Response of the last thread to a cancellation request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main() (topic beyond syllabus)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 program is executed by the kernel by one of the exec functions then ?</a:t>
            </a:r>
          </a:p>
          <a:p>
            <a:pPr lvl="1" algn="just"/>
            <a:r>
              <a:rPr lang="en-US" dirty="0" smtClean="0"/>
              <a:t>Special start-up routine is called before main() called</a:t>
            </a:r>
          </a:p>
          <a:p>
            <a:pPr lvl="1" algn="just"/>
            <a:r>
              <a:rPr lang="en-US" dirty="0" smtClean="0"/>
              <a:t>Executable program file specifies this start-up routine?</a:t>
            </a:r>
          </a:p>
          <a:p>
            <a:pPr lvl="2" algn="just"/>
            <a:r>
              <a:rPr lang="en-US" dirty="0" smtClean="0"/>
              <a:t>as the starting address for the program</a:t>
            </a:r>
          </a:p>
          <a:p>
            <a:pPr lvl="1" algn="just"/>
            <a:r>
              <a:rPr lang="en-US" dirty="0" smtClean="0"/>
              <a:t>Set up by whom?</a:t>
            </a:r>
          </a:p>
          <a:p>
            <a:pPr lvl="2" algn="just"/>
            <a:r>
              <a:rPr lang="en-US" dirty="0" smtClean="0"/>
              <a:t>link editor when it is invoked by the C compiler</a:t>
            </a:r>
          </a:p>
          <a:p>
            <a:pPr lvl="1" algn="just"/>
            <a:r>
              <a:rPr lang="en-US" dirty="0" smtClean="0"/>
              <a:t>This start-up routine takes values from ?</a:t>
            </a:r>
          </a:p>
          <a:p>
            <a:pPr lvl="2" algn="just"/>
            <a:r>
              <a:rPr lang="en-US" dirty="0" smtClean="0"/>
              <a:t>kernel </a:t>
            </a:r>
            <a:r>
              <a:rPr lang="en-US" dirty="0" smtClean="0">
                <a:sym typeface="Wingdings" pitchFamily="2" charset="2"/>
              </a:rPr>
              <a:t> what values?</a:t>
            </a:r>
            <a:endParaRPr lang="en-US" dirty="0" smtClean="0"/>
          </a:p>
          <a:p>
            <a:pPr lvl="3" algn="just"/>
            <a:r>
              <a:rPr lang="en-US" dirty="0" smtClean="0"/>
              <a:t>command-line arguments (argc) and the environment (argv) and sets things up so that the main function is called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If the start-up routine were coded in C ( often coded in assembler)</a:t>
            </a:r>
          </a:p>
          <a:p>
            <a:pPr lvl="1" algn="just"/>
            <a:r>
              <a:rPr lang="en-US" sz="2000" dirty="0" smtClean="0"/>
              <a:t>If main function returns, the exit function is called.</a:t>
            </a:r>
          </a:p>
          <a:p>
            <a:pPr lvl="2" algn="just"/>
            <a:r>
              <a:rPr lang="en-US" sz="1800" dirty="0" smtClean="0"/>
              <a:t>Call to main could look like</a:t>
            </a:r>
          </a:p>
          <a:p>
            <a:pPr lvl="3" algn="just"/>
            <a:r>
              <a:rPr lang="en-US" sz="1600" b="1" dirty="0" smtClean="0"/>
              <a:t>exit(main(argc, argv));</a:t>
            </a:r>
          </a:p>
          <a:p>
            <a:pPr algn="just"/>
            <a:r>
              <a:rPr lang="en-US" sz="2400" dirty="0" smtClean="0"/>
              <a:t>Three functions terminate a program normally:</a:t>
            </a:r>
          </a:p>
          <a:p>
            <a:pPr algn="just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_exit() and _Exit()</a:t>
            </a:r>
          </a:p>
          <a:p>
            <a:pPr lvl="1" algn="just"/>
            <a:r>
              <a:rPr lang="en-US" sz="2000" dirty="0" smtClean="0">
                <a:sym typeface="Wingdings" pitchFamily="2" charset="2"/>
              </a:rPr>
              <a:t>return to kernel immediately (both)</a:t>
            </a:r>
            <a:endParaRPr lang="en-US" sz="2000" dirty="0" smtClean="0"/>
          </a:p>
          <a:p>
            <a:pPr algn="just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exit </a:t>
            </a:r>
          </a:p>
          <a:p>
            <a:pPr lvl="1" algn="just"/>
            <a:r>
              <a:rPr lang="en-US" sz="2000" dirty="0" smtClean="0">
                <a:sym typeface="Wingdings" pitchFamily="2" charset="2"/>
              </a:rPr>
              <a:t>performs cleanup processing</a:t>
            </a:r>
          </a:p>
          <a:p>
            <a:pPr lvl="2" algn="just"/>
            <a:r>
              <a:rPr lang="en-US" sz="1800" dirty="0" smtClean="0">
                <a:sym typeface="Wingdings" pitchFamily="2" charset="2"/>
              </a:rPr>
              <a:t>Later return to kernel</a:t>
            </a:r>
            <a:endParaRPr lang="en-US" sz="1800" dirty="0" smtClean="0"/>
          </a:p>
          <a:p>
            <a:pPr algn="just"/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4685" t="41667" r="75403" b="29167"/>
          <a:stretch>
            <a:fillRect/>
          </a:stretch>
        </p:blipFill>
        <p:spPr bwMode="auto">
          <a:xfrm>
            <a:off x="5791200" y="36576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5830669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Note:- </a:t>
            </a:r>
            <a:r>
              <a:rPr lang="en-US" dirty="0" smtClean="0"/>
              <a:t>The reason for the different headers is that exit and _Exit are specified by ISO C, whereas _exit is specified by POSIX.1.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Executing a return from the main function. </a:t>
            </a:r>
            <a:r>
              <a:rPr lang="en-US" i="1" dirty="0" smtClean="0">
                <a:solidFill>
                  <a:srgbClr val="00B0F0"/>
                </a:solidFill>
              </a:rPr>
              <a:t>i.e. return (0)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Calling the exit function.  </a:t>
            </a:r>
            <a:r>
              <a:rPr lang="en-US" i="1" dirty="0" smtClean="0">
                <a:solidFill>
                  <a:srgbClr val="002060"/>
                </a:solidFill>
              </a:rPr>
              <a:t>i.e. exit(0)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last thread returns from its start routine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process exits 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Termination status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0 (!always)</a:t>
            </a:r>
          </a:p>
          <a:p>
            <a:pPr algn="just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Calling pthread_exit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terminate calling thread (not all threads)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exit status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0 (always)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000" b="1" i="1" dirty="0" smtClean="0">
                <a:solidFill>
                  <a:prstClr val="black"/>
                </a:solidFill>
              </a:rPr>
              <a:t>Abnormal termination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special case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Generates SIGABRT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process receives certain signals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generated by the process itself – example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one thread requests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Other canceled – later terminates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Process</a:t>
            </a:r>
          </a:p>
          <a:p>
            <a:r>
              <a:rPr lang="en-US" dirty="0" smtClean="0"/>
              <a:t>Process Identifiers </a:t>
            </a:r>
          </a:p>
          <a:p>
            <a:r>
              <a:rPr lang="en-US" dirty="0" smtClean="0"/>
              <a:t>Process Structure</a:t>
            </a:r>
          </a:p>
          <a:p>
            <a:r>
              <a:rPr lang="en-US" dirty="0" smtClean="0"/>
              <a:t>Zombie Processes</a:t>
            </a:r>
          </a:p>
          <a:p>
            <a:r>
              <a:rPr lang="en-US" dirty="0" smtClean="0"/>
              <a:t>Orphan Process </a:t>
            </a:r>
          </a:p>
          <a:p>
            <a:r>
              <a:rPr lang="en-US" dirty="0" smtClean="0"/>
              <a:t>Fork</a:t>
            </a:r>
          </a:p>
          <a:p>
            <a:r>
              <a:rPr lang="en-US" dirty="0" smtClean="0"/>
              <a:t>Vfork</a:t>
            </a:r>
          </a:p>
          <a:p>
            <a:r>
              <a:rPr lang="en-US" dirty="0" smtClean="0"/>
              <a:t>Exit</a:t>
            </a:r>
          </a:p>
          <a:p>
            <a:r>
              <a:rPr lang="en-US" dirty="0" smtClean="0"/>
              <a:t>Wait</a:t>
            </a:r>
          </a:p>
          <a:p>
            <a:r>
              <a:rPr lang="en-US" dirty="0" smtClean="0"/>
              <a:t>Waitpid</a:t>
            </a:r>
          </a:p>
          <a:p>
            <a:r>
              <a:rPr lang="en-US" dirty="0" smtClean="0"/>
              <a:t>Exec    </a:t>
            </a:r>
          </a:p>
          <a:p>
            <a:r>
              <a:rPr lang="en-US" dirty="0" smtClean="0"/>
              <a:t>Signal Functions</a:t>
            </a:r>
          </a:p>
          <a:p>
            <a:r>
              <a:rPr lang="en-US" dirty="0" smtClean="0"/>
              <a:t>Unreliable signals</a:t>
            </a:r>
          </a:p>
          <a:p>
            <a:r>
              <a:rPr lang="en-US" dirty="0" smtClean="0"/>
              <a:t>Interrupted System Calls</a:t>
            </a:r>
          </a:p>
          <a:p>
            <a:r>
              <a:rPr lang="en-US" dirty="0" smtClean="0"/>
              <a:t>Kill</a:t>
            </a:r>
          </a:p>
          <a:p>
            <a:r>
              <a:rPr lang="en-US" dirty="0" smtClean="0"/>
              <a:t>Raise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Alarm</a:t>
            </a:r>
          </a:p>
          <a:p>
            <a:r>
              <a:rPr lang="en-US" dirty="0" smtClean="0"/>
              <a:t>Pause </a:t>
            </a:r>
          </a:p>
          <a:p>
            <a:r>
              <a:rPr lang="en-US" dirty="0" smtClean="0"/>
              <a:t>Abort</a:t>
            </a:r>
          </a:p>
          <a:p>
            <a:r>
              <a:rPr lang="en-US" dirty="0" smtClean="0"/>
              <a:t>System</a:t>
            </a:r>
          </a:p>
          <a:p>
            <a:r>
              <a:rPr lang="en-US" dirty="0" smtClean="0"/>
              <a:t>sleep Functions</a:t>
            </a:r>
          </a:p>
          <a:p>
            <a:r>
              <a:rPr lang="en-US" dirty="0" smtClean="0"/>
              <a:t>Job Control Signals </a:t>
            </a:r>
          </a:p>
          <a:p>
            <a:r>
              <a:rPr lang="en-US" dirty="0" smtClean="0"/>
              <a:t>Data Management</a:t>
            </a:r>
          </a:p>
          <a:p>
            <a:r>
              <a:rPr lang="en-US" dirty="0" smtClean="0"/>
              <a:t>Managing Memory</a:t>
            </a:r>
          </a:p>
          <a:p>
            <a:pPr lvl="1"/>
            <a:r>
              <a:rPr lang="en-US" dirty="0" smtClean="0"/>
              <a:t>malloc, free, realloc, </a:t>
            </a:r>
            <a:r>
              <a:rPr lang="en-US" dirty="0" err="1" smtClean="0"/>
              <a:t>calloc</a:t>
            </a:r>
            <a:r>
              <a:rPr lang="en-US" dirty="0" smtClean="0"/>
              <a:t>,  </a:t>
            </a:r>
          </a:p>
          <a:p>
            <a:pPr algn="just"/>
            <a:r>
              <a:rPr lang="en-US" dirty="0" smtClean="0"/>
              <a:t>File Locking:</a:t>
            </a:r>
          </a:p>
          <a:p>
            <a:pPr lvl="1" algn="just"/>
            <a:r>
              <a:rPr lang="en-US" dirty="0" smtClean="0"/>
              <a:t>Creating Lock Files</a:t>
            </a:r>
          </a:p>
          <a:p>
            <a:pPr lvl="1" algn="just"/>
            <a:r>
              <a:rPr lang="en-US" dirty="0" smtClean="0"/>
              <a:t>Locking Regions</a:t>
            </a:r>
          </a:p>
          <a:p>
            <a:pPr lvl="1" algn="just"/>
            <a:r>
              <a:rPr lang="en-US" dirty="0" smtClean="0"/>
              <a:t>Use of Read and Write with Locking</a:t>
            </a:r>
          </a:p>
          <a:p>
            <a:pPr lvl="1"/>
            <a:r>
              <a:rPr lang="en-US" dirty="0" smtClean="0"/>
              <a:t>Competing Locks</a:t>
            </a:r>
          </a:p>
          <a:p>
            <a:pPr lvl="1"/>
            <a:r>
              <a:rPr lang="en-US" dirty="0" smtClean="0"/>
              <a:t>Other Lock Commands</a:t>
            </a:r>
          </a:p>
          <a:p>
            <a:pPr lvl="2"/>
            <a:r>
              <a:rPr lang="en-US" dirty="0" smtClean="0"/>
              <a:t>Advisory Locking</a:t>
            </a:r>
          </a:p>
          <a:p>
            <a:pPr lvl="1"/>
            <a:r>
              <a:rPr lang="en-US" dirty="0" smtClean="0"/>
              <a:t>Mandatory Locking </a:t>
            </a:r>
          </a:p>
          <a:p>
            <a:r>
              <a:rPr lang="en-US" dirty="0" smtClean="0"/>
              <a:t> Deadlocks 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WAIT AND WAITPID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terminates</a:t>
            </a:r>
          </a:p>
          <a:p>
            <a:pPr lvl="1"/>
            <a:r>
              <a:rPr lang="en-US" dirty="0" smtClean="0"/>
              <a:t>Normally or abnormally</a:t>
            </a:r>
          </a:p>
          <a:p>
            <a:pPr lvl="1"/>
            <a:r>
              <a:rPr lang="en-US" dirty="0" smtClean="0"/>
              <a:t>Kernel notifies</a:t>
            </a:r>
          </a:p>
          <a:p>
            <a:pPr lvl="2"/>
            <a:r>
              <a:rPr lang="en-US" dirty="0" smtClean="0"/>
              <a:t>by sending – SIGCHLD – parent – upon calling wait()</a:t>
            </a:r>
          </a:p>
          <a:p>
            <a:r>
              <a:rPr lang="en-US" dirty="0" smtClean="0"/>
              <a:t>Process calls wait / waitpid can</a:t>
            </a:r>
          </a:p>
          <a:p>
            <a:pPr lvl="1"/>
            <a:r>
              <a:rPr lang="en-US" dirty="0" smtClean="0"/>
              <a:t>Block all children (still running)</a:t>
            </a:r>
          </a:p>
          <a:p>
            <a:pPr lvl="1"/>
            <a:r>
              <a:rPr lang="en-US" dirty="0" smtClean="0"/>
              <a:t>Return immediately </a:t>
            </a:r>
          </a:p>
          <a:p>
            <a:pPr lvl="2"/>
            <a:r>
              <a:rPr lang="en-US" dirty="0" smtClean="0"/>
              <a:t>Termination status (Child)</a:t>
            </a:r>
          </a:p>
          <a:p>
            <a:pPr lvl="1"/>
            <a:r>
              <a:rPr lang="en-US" dirty="0" smtClean="0"/>
              <a:t>Return immediately</a:t>
            </a:r>
          </a:p>
          <a:p>
            <a:pPr lvl="2"/>
            <a:r>
              <a:rPr lang="en-US" dirty="0" smtClean="0"/>
              <a:t>error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WAIT AND WAITPID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None/>
            </a:pPr>
            <a:r>
              <a:rPr lang="en-US" sz="2400" dirty="0" smtClean="0"/>
              <a:t>pid_t wait(int *statloc);</a:t>
            </a:r>
          </a:p>
          <a:p>
            <a:pPr lvl="1">
              <a:buNone/>
            </a:pPr>
            <a:r>
              <a:rPr lang="en-US" sz="2400" dirty="0" smtClean="0"/>
              <a:t>pid_t waitpid(pid_t pid, int *statloc, int options);</a:t>
            </a:r>
          </a:p>
          <a:p>
            <a:pPr>
              <a:buNone/>
            </a:pPr>
            <a:r>
              <a:rPr lang="en-US" dirty="0" smtClean="0"/>
              <a:t>Note: </a:t>
            </a:r>
            <a:r>
              <a:rPr lang="en-US" dirty="0" err="1" smtClean="0"/>
              <a:t>waitpid</a:t>
            </a:r>
            <a:r>
              <a:rPr lang="en-US" dirty="0" smtClean="0"/>
              <a:t> </a:t>
            </a:r>
            <a:r>
              <a:rPr lang="en-US" dirty="0" smtClean="0">
                <a:latin typeface="SimSun"/>
                <a:ea typeface="SimSun"/>
              </a:rPr>
              <a:t>≡ </a:t>
            </a:r>
            <a:r>
              <a:rPr lang="en-US" dirty="0" smtClean="0"/>
              <a:t>wait (pid = -1 &amp; options arg = 0)</a:t>
            </a:r>
          </a:p>
          <a:p>
            <a:r>
              <a:rPr lang="en-US" dirty="0" smtClean="0"/>
              <a:t>Wait Returns</a:t>
            </a:r>
          </a:p>
          <a:p>
            <a:pPr lvl="1"/>
            <a:r>
              <a:rPr lang="en-US" dirty="0" smtClean="0"/>
              <a:t>-1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any child process (status)</a:t>
            </a:r>
          </a:p>
          <a:p>
            <a:pPr lvl="1"/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any child – PGID(status) same as calling process</a:t>
            </a:r>
          </a:p>
          <a:p>
            <a:pPr lvl="1"/>
            <a:r>
              <a:rPr lang="en-US" dirty="0" smtClean="0"/>
              <a:t>&gt;0 </a:t>
            </a:r>
            <a:r>
              <a:rPr lang="en-US" dirty="0" smtClean="0">
                <a:sym typeface="Wingdings" pitchFamily="2" charset="2"/>
              </a:rPr>
              <a:t> PID (single child)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&lt;-1  any child(status)– PGID = PID (absolute value)</a:t>
            </a:r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fork function</a:t>
            </a:r>
          </a:p>
          <a:p>
            <a:pPr lvl="1"/>
            <a:r>
              <a:rPr lang="en-US" dirty="0" smtClean="0"/>
              <a:t>Create new process – child</a:t>
            </a:r>
          </a:p>
          <a:p>
            <a:pPr lvl="2"/>
            <a:r>
              <a:rPr lang="en-US" dirty="0" smtClean="0"/>
              <a:t>Causes another program</a:t>
            </a:r>
          </a:p>
          <a:p>
            <a:pPr lvl="3"/>
            <a:r>
              <a:rPr lang="en-US" dirty="0" smtClean="0"/>
              <a:t>Executed </a:t>
            </a:r>
          </a:p>
          <a:p>
            <a:pPr lvl="4"/>
            <a:r>
              <a:rPr lang="en-US" dirty="0" smtClean="0"/>
              <a:t>Calling exec function</a:t>
            </a:r>
          </a:p>
          <a:p>
            <a:r>
              <a:rPr lang="en-US" dirty="0" smtClean="0"/>
              <a:t>Exec called</a:t>
            </a:r>
          </a:p>
          <a:p>
            <a:pPr lvl="1"/>
            <a:r>
              <a:rPr lang="en-US" dirty="0" smtClean="0"/>
              <a:t>Process replaced by new program</a:t>
            </a:r>
          </a:p>
          <a:p>
            <a:pPr lvl="1"/>
            <a:r>
              <a:rPr lang="en-US" dirty="0" smtClean="0"/>
              <a:t>PID not created</a:t>
            </a:r>
          </a:p>
          <a:p>
            <a:pPr lvl="1"/>
            <a:r>
              <a:rPr lang="en-US" dirty="0" smtClean="0"/>
              <a:t>Replaces current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1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4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30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85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250"/>
                            </p:stCondLst>
                            <p:childTnLst>
                              <p:par>
                                <p:cTn id="61" presetID="41" presetClass="entr" presetSubtype="0" fill="hold" nodeType="after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950"/>
                            </p:stCondLst>
                            <p:childTnLst>
                              <p:par>
                                <p:cTn id="69" presetID="41" presetClass="entr" presetSubtype="0" fill="hold" nodeType="after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exec functions (6)</a:t>
            </a:r>
          </a:p>
          <a:p>
            <a:pPr algn="just">
              <a:buNone/>
            </a:pPr>
            <a:r>
              <a:rPr lang="en-US" dirty="0" smtClean="0"/>
              <a:t>	#include &lt;unistd.h&gt; </a:t>
            </a:r>
          </a:p>
          <a:p>
            <a:pPr algn="just">
              <a:buNone/>
            </a:pPr>
            <a:r>
              <a:rPr lang="en-US" dirty="0" smtClean="0"/>
              <a:t>	extern char **environ;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100" dirty="0" smtClean="0"/>
              <a:t>int </a:t>
            </a:r>
            <a:r>
              <a:rPr lang="en-US" sz="2100" b="1" i="1" dirty="0" smtClean="0"/>
              <a:t>execl</a:t>
            </a:r>
            <a:r>
              <a:rPr lang="en-US" sz="2100" dirty="0" smtClean="0"/>
              <a:t>(const char *pathname, const char *arg0, ... /* (char *)0 */ );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100" dirty="0" smtClean="0"/>
          </a:p>
          <a:p>
            <a:pPr marL="514350" indent="-514350" algn="just">
              <a:buFont typeface="+mj-lt"/>
              <a:buAutoNum type="arabicPeriod"/>
            </a:pPr>
            <a:endParaRPr lang="en-US" sz="2100" dirty="0" smtClean="0"/>
          </a:p>
          <a:p>
            <a:pPr marL="514350" indent="-514350" algn="just">
              <a:buFont typeface="+mj-lt"/>
              <a:buAutoNum type="arabicPeriod"/>
            </a:pPr>
            <a:endParaRPr lang="en-US" sz="2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100" dirty="0" smtClean="0"/>
              <a:t>int </a:t>
            </a:r>
            <a:r>
              <a:rPr lang="en-US" sz="2100" b="1" i="1" dirty="0" smtClean="0"/>
              <a:t>execv</a:t>
            </a:r>
            <a:r>
              <a:rPr lang="en-US" sz="2100" dirty="0" smtClean="0"/>
              <a:t>(const char *pathname, char *const argv []);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10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sz="2100" dirty="0" smtClean="0"/>
              <a:t>int </a:t>
            </a:r>
            <a:r>
              <a:rPr lang="en-US" sz="2100" b="1" i="1" dirty="0" smtClean="0"/>
              <a:t>execle</a:t>
            </a:r>
            <a:r>
              <a:rPr lang="en-US" sz="2100" dirty="0" smtClean="0"/>
              <a:t>(const char *pathname, const char *arg0, ... </a:t>
            </a:r>
            <a:r>
              <a:rPr lang="fr-FR" sz="2100" dirty="0" smtClean="0"/>
              <a:t>/* (char *)0, char *const envp[] */ );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fr-FR" sz="2100" dirty="0" smtClean="0"/>
          </a:p>
          <a:p>
            <a:pPr marL="514350" indent="-514350" algn="just">
              <a:buFont typeface="+mj-lt"/>
              <a:buAutoNum type="arabicPeriod" startAt="3"/>
            </a:pPr>
            <a:endParaRPr lang="fr-FR" sz="2100" dirty="0" smtClean="0"/>
          </a:p>
          <a:p>
            <a:pPr marL="514350" indent="-514350" algn="just">
              <a:buFont typeface="+mj-lt"/>
              <a:buAutoNum type="arabicPeriod" startAt="3"/>
            </a:pPr>
            <a:endParaRPr lang="fr-FR" sz="2100" dirty="0" smtClean="0"/>
          </a:p>
          <a:p>
            <a:pPr marL="514350" indent="-514350" algn="just">
              <a:buFont typeface="+mj-lt"/>
              <a:buAutoNum type="arabicPeriod" startAt="3"/>
            </a:pPr>
            <a:endParaRPr lang="fr-FR" sz="2100" dirty="0" smtClean="0"/>
          </a:p>
          <a:p>
            <a:pPr marL="514350" indent="-514350" algn="just">
              <a:buFont typeface="+mj-lt"/>
              <a:buAutoNum type="arabicPeriod" startAt="3"/>
            </a:pPr>
            <a:endParaRPr lang="fr-FR" sz="2100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n-US" sz="2100" dirty="0" smtClean="0"/>
              <a:t>int </a:t>
            </a:r>
            <a:r>
              <a:rPr lang="en-US" sz="2100" b="1" i="1" dirty="0" smtClean="0"/>
              <a:t>execve</a:t>
            </a:r>
            <a:r>
              <a:rPr lang="en-US" sz="2100" dirty="0" smtClean="0"/>
              <a:t>(const char *pathname, char *const argv[], char *const envp []);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10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en-US" sz="2100" dirty="0" smtClean="0"/>
              <a:t>int </a:t>
            </a:r>
            <a:r>
              <a:rPr lang="en-US" sz="2100" b="1" i="1" dirty="0" smtClean="0"/>
              <a:t>execlp</a:t>
            </a:r>
            <a:r>
              <a:rPr lang="en-US" sz="2100" dirty="0" smtClean="0"/>
              <a:t>(const char *filename, const char *arg0, ... /* (char *)0 */ );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en-US" sz="2100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en-US" sz="2100" dirty="0" smtClean="0"/>
              <a:t>int </a:t>
            </a:r>
            <a:r>
              <a:rPr lang="en-US" sz="2100" b="1" i="1" dirty="0" smtClean="0"/>
              <a:t>execvp</a:t>
            </a:r>
            <a:r>
              <a:rPr lang="en-US" sz="2100" dirty="0" smtClean="0"/>
              <a:t>(const char *filename, char *const argv []);</a:t>
            </a:r>
          </a:p>
          <a:p>
            <a:pPr marL="514350" indent="-514350" algn="just">
              <a:buNone/>
            </a:pPr>
            <a:endParaRPr lang="en-US" sz="2100" dirty="0" smtClean="0"/>
          </a:p>
          <a:p>
            <a:pPr marL="514350" indent="-514350" algn="just">
              <a:buNone/>
            </a:pPr>
            <a:endParaRPr lang="en-US" sz="2100" dirty="0" smtClean="0"/>
          </a:p>
          <a:p>
            <a:pPr algn="just"/>
            <a:r>
              <a:rPr lang="en-US" sz="2400" dirty="0" smtClean="0"/>
              <a:t>l </a:t>
            </a:r>
            <a:r>
              <a:rPr lang="en-US" sz="2400" dirty="0" smtClean="0">
                <a:sym typeface="Wingdings" pitchFamily="2" charset="2"/>
              </a:rPr>
              <a:t> list of arguments</a:t>
            </a:r>
          </a:p>
          <a:p>
            <a:pPr algn="just"/>
            <a:r>
              <a:rPr lang="en-US" sz="2400" dirty="0" smtClean="0">
                <a:sym typeface="Wingdings" pitchFamily="2" charset="2"/>
              </a:rPr>
              <a:t>v  vector (argv[])</a:t>
            </a:r>
          </a:p>
          <a:p>
            <a:pPr algn="just"/>
            <a:r>
              <a:rPr lang="en-US" sz="2400" dirty="0" smtClean="0"/>
              <a:t>p </a:t>
            </a:r>
            <a:r>
              <a:rPr lang="en-US" sz="2400" dirty="0" smtClean="0">
                <a:sym typeface="Wingdings" pitchFamily="2" charset="2"/>
              </a:rPr>
              <a:t> file name as arguments (uses PATH environment variable) to find executable file</a:t>
            </a:r>
            <a:endParaRPr lang="en-US" sz="2400" dirty="0" smtClean="0"/>
          </a:p>
          <a:p>
            <a:pPr algn="just"/>
            <a:r>
              <a:rPr lang="en-US" sz="2400" dirty="0" smtClean="0"/>
              <a:t>e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Uses envp[] instead of current environment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10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5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Return</a:t>
            </a:r>
          </a:p>
          <a:p>
            <a:pPr lvl="1"/>
            <a:r>
              <a:rPr lang="en-US" dirty="0" smtClean="0"/>
              <a:t>-1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Nothing </a:t>
            </a:r>
            <a:r>
              <a:rPr lang="en-US" dirty="0" smtClean="0">
                <a:sym typeface="Wingdings" pitchFamily="2" charset="2"/>
              </a:rPr>
              <a:t> success</a:t>
            </a:r>
          </a:p>
          <a:p>
            <a:r>
              <a:rPr lang="en-US" dirty="0" smtClean="0">
                <a:sym typeface="Wingdings" pitchFamily="2" charset="2"/>
              </a:rPr>
              <a:t>Difference-1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execl, execv, execle, execve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pathname – argument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execlp, execvp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filename – argument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If slashes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Pathname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Else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Executable file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Difference-2</a:t>
            </a:r>
          </a:p>
          <a:p>
            <a:r>
              <a:rPr lang="en-US" dirty="0" smtClean="0"/>
              <a:t>Passing of argument list</a:t>
            </a:r>
          </a:p>
          <a:p>
            <a:r>
              <a:rPr lang="en-US" dirty="0" smtClean="0"/>
              <a:t>execl, execlp, execle</a:t>
            </a:r>
          </a:p>
          <a:p>
            <a:pPr lvl="1"/>
            <a:r>
              <a:rPr lang="en-US" dirty="0" smtClean="0"/>
              <a:t>command line arguments</a:t>
            </a:r>
          </a:p>
          <a:p>
            <a:r>
              <a:rPr lang="en-US" dirty="0" smtClean="0"/>
              <a:t>execv, execvp, execve</a:t>
            </a:r>
          </a:p>
          <a:p>
            <a:pPr lvl="1"/>
            <a:r>
              <a:rPr lang="en-US" dirty="0" smtClean="0"/>
              <a:t>Build array of pointers to arguments</a:t>
            </a:r>
          </a:p>
          <a:p>
            <a:pPr lvl="2"/>
            <a:r>
              <a:rPr lang="en-US" dirty="0" smtClean="0"/>
              <a:t>Provide Address of this array as argument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Difference-3</a:t>
            </a:r>
          </a:p>
          <a:p>
            <a:pPr lvl="1"/>
            <a:r>
              <a:rPr lang="en-US" dirty="0" smtClean="0"/>
              <a:t>Passing environment list to the new program</a:t>
            </a:r>
          </a:p>
          <a:p>
            <a:pPr lvl="2"/>
            <a:r>
              <a:rPr lang="en-US" dirty="0" smtClean="0"/>
              <a:t>execle, execve</a:t>
            </a:r>
            <a:endParaRPr lang="en-US" dirty="0" smtClean="0">
              <a:sym typeface="Wingdings" pitchFamily="2" charset="2"/>
            </a:endParaRPr>
          </a:p>
          <a:p>
            <a:pPr lvl="3"/>
            <a:r>
              <a:rPr lang="en-US" dirty="0" smtClean="0">
                <a:sym typeface="Wingdings" pitchFamily="2" charset="2"/>
              </a:rPr>
              <a:t>Allow us to pass a pointer  to an array of pointers to the environment strings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execl, execlp, execvp, execv</a:t>
            </a:r>
          </a:p>
          <a:p>
            <a:pPr lvl="3"/>
            <a:r>
              <a:rPr lang="en-US" dirty="0" smtClean="0"/>
              <a:t>Uses environ variable (setenv, putenv)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199" t="26042" r="33236" b="23958"/>
          <a:stretch>
            <a:fillRect/>
          </a:stretch>
        </p:blipFill>
        <p:spPr bwMode="auto">
          <a:xfrm>
            <a:off x="762000" y="1828800"/>
            <a:ext cx="7620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Program execution</a:t>
            </a:r>
          </a:p>
          <a:p>
            <a:pPr lvl="2"/>
            <a:r>
              <a:rPr lang="en-US" dirty="0" smtClean="0"/>
              <a:t>special environment</a:t>
            </a:r>
          </a:p>
          <a:p>
            <a:pPr lvl="3"/>
            <a:r>
              <a:rPr lang="en-US" dirty="0" smtClean="0"/>
              <a:t>Example: issue a command</a:t>
            </a:r>
          </a:p>
          <a:p>
            <a:r>
              <a:rPr lang="en-US" dirty="0" smtClean="0"/>
              <a:t>Ways to run a command</a:t>
            </a:r>
          </a:p>
          <a:p>
            <a:pPr lvl="1"/>
            <a:r>
              <a:rPr lang="en-US" dirty="0" smtClean="0"/>
              <a:t>Foreground process 	(default)</a:t>
            </a:r>
          </a:p>
          <a:p>
            <a:pPr lvl="2"/>
            <a:r>
              <a:rPr lang="en-US" dirty="0" smtClean="0"/>
              <a:t>E.g. </a:t>
            </a:r>
            <a:r>
              <a:rPr lang="en-US" b="1" i="1" dirty="0" smtClean="0"/>
              <a:t>ls ch*.c</a:t>
            </a:r>
            <a:endParaRPr lang="en-US" dirty="0" smtClean="0"/>
          </a:p>
          <a:p>
            <a:pPr lvl="1"/>
            <a:r>
              <a:rPr lang="en-US" dirty="0" smtClean="0"/>
              <a:t>Background process		(&amp;)</a:t>
            </a:r>
          </a:p>
          <a:p>
            <a:pPr lvl="2"/>
            <a:r>
              <a:rPr lang="en-US" dirty="0" smtClean="0"/>
              <a:t>E.g. </a:t>
            </a:r>
            <a:r>
              <a:rPr lang="en-US" b="1" i="1" dirty="0" smtClean="0"/>
              <a:t>ls ch*.c &amp;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- EXEC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dirty="0" smtClean="0"/>
              <a:t>Using execl():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000" dirty="0" smtClean="0"/>
              <a:t>#include &lt;unistd.h&gt; </a:t>
            </a:r>
            <a:br>
              <a:rPr lang="en-US" sz="2000" dirty="0" smtClean="0"/>
            </a:br>
            <a:r>
              <a:rPr lang="en-US" sz="2000" dirty="0" smtClean="0"/>
              <a:t>int ret; ... ret = execl ("/bin/ls", "ls", "-1", (char *)0);</a:t>
            </a:r>
            <a:endParaRPr lang="en-US" sz="2400" dirty="0" smtClean="0"/>
          </a:p>
          <a:p>
            <a:r>
              <a:rPr lang="en-US" sz="2500" b="1" dirty="0" smtClean="0"/>
              <a:t>Using execv():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#include &lt;unistd.h&gt; </a:t>
            </a:r>
            <a:br>
              <a:rPr lang="en-US" sz="2000" dirty="0" smtClean="0"/>
            </a:br>
            <a:r>
              <a:rPr lang="en-US" sz="2000" dirty="0" smtClean="0"/>
              <a:t>int ret; char *cmd[] = { "ls", "-l", (char *)0 }; </a:t>
            </a:r>
          </a:p>
          <a:p>
            <a:pPr>
              <a:buNone/>
            </a:pPr>
            <a:r>
              <a:rPr lang="en-US" sz="2000" dirty="0" smtClean="0"/>
              <a:t>	... </a:t>
            </a:r>
          </a:p>
          <a:p>
            <a:pPr>
              <a:buNone/>
            </a:pPr>
            <a:r>
              <a:rPr lang="en-US" sz="2000" dirty="0" smtClean="0"/>
              <a:t>	ret = execv ("/bin/ls", cmd);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- EXEC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b="1" dirty="0" smtClean="0"/>
              <a:t>Using execle()</a:t>
            </a:r>
          </a:p>
          <a:p>
            <a:pPr algn="just">
              <a:buNone/>
            </a:pPr>
            <a:r>
              <a:rPr lang="en-US" sz="3600" dirty="0" smtClean="0"/>
              <a:t>	</a:t>
            </a:r>
            <a:r>
              <a:rPr lang="en-US" sz="2900" dirty="0" smtClean="0"/>
              <a:t>#include &lt;unistd.h&gt; </a:t>
            </a:r>
          </a:p>
          <a:p>
            <a:pPr algn="just">
              <a:buNone/>
            </a:pPr>
            <a:r>
              <a:rPr lang="en-US" sz="2900" dirty="0" smtClean="0"/>
              <a:t>	int ret;</a:t>
            </a:r>
          </a:p>
          <a:p>
            <a:pPr algn="just">
              <a:buNone/>
            </a:pPr>
            <a:r>
              <a:rPr lang="en-US" sz="2900" dirty="0" smtClean="0"/>
              <a:t>	char *env[]={"HOME=/usr/home", "LOGNAME=home", (char *)0 }; </a:t>
            </a:r>
          </a:p>
          <a:p>
            <a:pPr algn="just">
              <a:buNone/>
            </a:pPr>
            <a:r>
              <a:rPr lang="en-US" sz="2900" dirty="0" smtClean="0"/>
              <a:t>	... </a:t>
            </a:r>
          </a:p>
          <a:p>
            <a:pPr algn="just">
              <a:buNone/>
            </a:pPr>
            <a:r>
              <a:rPr lang="en-US" sz="2900" dirty="0" smtClean="0"/>
              <a:t>	ret = execle ("/bin/ls", "ls", "-l", (char *)0, env); </a:t>
            </a:r>
          </a:p>
          <a:p>
            <a:pPr algn="just"/>
            <a:r>
              <a:rPr lang="en-US" sz="3600" b="1" dirty="0" smtClean="0"/>
              <a:t>Using execve()</a:t>
            </a:r>
          </a:p>
          <a:p>
            <a:pPr algn="just">
              <a:buNone/>
            </a:pPr>
            <a:r>
              <a:rPr lang="en-US" sz="3600" dirty="0" smtClean="0"/>
              <a:t>	</a:t>
            </a:r>
            <a:r>
              <a:rPr lang="en-US" sz="2800" dirty="0" smtClean="0"/>
              <a:t>#include &lt;unistd.h&gt; </a:t>
            </a:r>
          </a:p>
          <a:p>
            <a:pPr algn="just">
              <a:buNone/>
            </a:pPr>
            <a:r>
              <a:rPr lang="en-US" sz="2800" dirty="0" smtClean="0"/>
              <a:t>	int ret;</a:t>
            </a:r>
          </a:p>
          <a:p>
            <a:pPr algn="just">
              <a:buNone/>
            </a:pPr>
            <a:r>
              <a:rPr lang="en-US" sz="2800" dirty="0" smtClean="0"/>
              <a:t>	char *cmd[] = { "ls", "-l", (char *)0 }; </a:t>
            </a:r>
          </a:p>
          <a:p>
            <a:pPr algn="just">
              <a:buNone/>
            </a:pPr>
            <a:r>
              <a:rPr lang="en-US" sz="2800" dirty="0" smtClean="0"/>
              <a:t>	char *env[] = { "HOME=/usr/home", "LOGNAME=home", (char *)0 }; </a:t>
            </a:r>
          </a:p>
          <a:p>
            <a:pPr algn="just">
              <a:buNone/>
            </a:pPr>
            <a:r>
              <a:rPr lang="en-US" sz="2800" dirty="0" smtClean="0"/>
              <a:t>	... </a:t>
            </a:r>
          </a:p>
          <a:p>
            <a:pPr algn="just">
              <a:buNone/>
            </a:pPr>
            <a:r>
              <a:rPr lang="en-US" sz="2800" dirty="0" smtClean="0"/>
              <a:t>	ret = execve ("/bin/ls", cmd, env);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- EXEC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 smtClean="0"/>
              <a:t>Using execlp()</a:t>
            </a:r>
          </a:p>
          <a:p>
            <a:pPr>
              <a:buNone/>
            </a:pPr>
            <a:r>
              <a:rPr lang="en-US" sz="2000" dirty="0" smtClean="0"/>
              <a:t>	#include &lt;unistd.h&gt; </a:t>
            </a:r>
            <a:br>
              <a:rPr lang="en-US" sz="2000" dirty="0" smtClean="0"/>
            </a:br>
            <a:r>
              <a:rPr lang="en-US" sz="2000" dirty="0" smtClean="0"/>
              <a:t>int ret; ... ret = execlp ("ls", "ls", "-l", (char *)0);</a:t>
            </a:r>
          </a:p>
          <a:p>
            <a:r>
              <a:rPr lang="en-US" sz="2500" b="1" dirty="0" smtClean="0"/>
              <a:t>Using execvp()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#include &lt;unistd.h&gt; </a:t>
            </a:r>
            <a:br>
              <a:rPr lang="en-US" sz="2000" dirty="0" smtClean="0"/>
            </a:br>
            <a:r>
              <a:rPr lang="en-US" sz="2000" dirty="0" smtClean="0"/>
              <a:t>int ret;</a:t>
            </a:r>
          </a:p>
          <a:p>
            <a:pPr>
              <a:buNone/>
            </a:pPr>
            <a:r>
              <a:rPr lang="en-US" sz="2000" dirty="0" smtClean="0"/>
              <a:t>	char *cmd[] = { "ls", "-l", (char *)0 };</a:t>
            </a:r>
          </a:p>
          <a:p>
            <a:pPr>
              <a:buNone/>
            </a:pPr>
            <a:r>
              <a:rPr lang="en-US" sz="2000" dirty="0" smtClean="0"/>
              <a:t>	...</a:t>
            </a:r>
          </a:p>
          <a:p>
            <a:pPr>
              <a:buNone/>
            </a:pPr>
            <a:r>
              <a:rPr lang="en-US" sz="2000" dirty="0" smtClean="0"/>
              <a:t>	ret = execvp ("ls", cmd); </a:t>
            </a:r>
            <a:endParaRPr lang="en-US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notify process – event or condition occurred</a:t>
            </a:r>
          </a:p>
          <a:p>
            <a:pPr lvl="2"/>
            <a:r>
              <a:rPr lang="en-US" dirty="0" smtClean="0"/>
              <a:t>Example</a:t>
            </a:r>
          </a:p>
          <a:p>
            <a:pPr lvl="3"/>
            <a:r>
              <a:rPr lang="en-US" dirty="0" smtClean="0"/>
              <a:t>Divide by zero (floating point exception)</a:t>
            </a:r>
          </a:p>
          <a:p>
            <a:pPr lvl="4"/>
            <a:r>
              <a:rPr lang="en-US" dirty="0" smtClean="0"/>
              <a:t>SIGFPE</a:t>
            </a:r>
          </a:p>
          <a:p>
            <a:r>
              <a:rPr lang="en-US" dirty="0" smtClean="0"/>
              <a:t>Process </a:t>
            </a:r>
          </a:p>
          <a:p>
            <a:pPr lvl="1"/>
            <a:r>
              <a:rPr lang="en-US" dirty="0" smtClean="0"/>
              <a:t>3 choices dealing signals</a:t>
            </a:r>
          </a:p>
          <a:p>
            <a:pPr lvl="2"/>
            <a:r>
              <a:rPr lang="en-US" dirty="0" smtClean="0"/>
              <a:t>Ignore signals</a:t>
            </a:r>
          </a:p>
          <a:p>
            <a:pPr lvl="2"/>
            <a:r>
              <a:rPr lang="en-US" dirty="0" smtClean="0"/>
              <a:t>Default action</a:t>
            </a:r>
          </a:p>
          <a:p>
            <a:pPr lvl="2"/>
            <a:r>
              <a:rPr lang="en-US" dirty="0" smtClean="0"/>
              <a:t>Catching signal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signals – running process</a:t>
            </a:r>
          </a:p>
          <a:p>
            <a:pPr lvl="1"/>
            <a:r>
              <a:rPr lang="en-US" dirty="0" smtClean="0"/>
              <a:t>Many conditions</a:t>
            </a:r>
          </a:p>
          <a:p>
            <a:pPr lvl="2"/>
            <a:r>
              <a:rPr lang="en-US" dirty="0" smtClean="0"/>
              <a:t>Interrupt key</a:t>
            </a:r>
          </a:p>
          <a:p>
            <a:pPr lvl="3"/>
            <a:r>
              <a:rPr lang="en-US" dirty="0" smtClean="0"/>
              <a:t>Delete key</a:t>
            </a:r>
          </a:p>
          <a:p>
            <a:pPr lvl="3"/>
            <a:r>
              <a:rPr lang="en-US" dirty="0" smtClean="0"/>
              <a:t>Ctlr+c</a:t>
            </a:r>
          </a:p>
          <a:p>
            <a:pPr lvl="2"/>
            <a:r>
              <a:rPr lang="en-US" dirty="0" smtClean="0"/>
              <a:t>Quit key</a:t>
            </a:r>
          </a:p>
          <a:p>
            <a:pPr lvl="3"/>
            <a:r>
              <a:rPr lang="en-US" dirty="0" smtClean="0"/>
              <a:t>Ctrl + \</a:t>
            </a:r>
          </a:p>
          <a:p>
            <a:pPr lvl="1"/>
            <a:r>
              <a:rPr lang="en-US" dirty="0" smtClean="0"/>
              <a:t>Calling kill()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SIGNAL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Simplest Interface</a:t>
            </a:r>
          </a:p>
          <a:p>
            <a:pPr lvl="1">
              <a:buNone/>
            </a:pPr>
            <a:r>
              <a:rPr lang="en-US" dirty="0" smtClean="0"/>
              <a:t>#include &lt;signal.h&gt;</a:t>
            </a:r>
          </a:p>
          <a:p>
            <a:pPr lvl="1">
              <a:buNone/>
            </a:pPr>
            <a:r>
              <a:rPr lang="en-US" dirty="0" smtClean="0"/>
              <a:t>void (*signal(int signo, void (*func)(int)))(int);</a:t>
            </a:r>
          </a:p>
          <a:p>
            <a:pPr lvl="1"/>
            <a:r>
              <a:rPr lang="en-US" dirty="0" smtClean="0"/>
              <a:t>signo – signal name</a:t>
            </a:r>
          </a:p>
          <a:p>
            <a:pPr lvl="2"/>
            <a:r>
              <a:rPr lang="en-US" dirty="0" smtClean="0"/>
              <a:t>E.g. SIGPWR </a:t>
            </a:r>
            <a:r>
              <a:rPr lang="en-US" dirty="0" smtClean="0">
                <a:sym typeface="Wingdings" pitchFamily="2" charset="2"/>
              </a:rPr>
              <a:t> Power fail / Restart</a:t>
            </a:r>
          </a:p>
          <a:p>
            <a:pPr lvl="2"/>
            <a:r>
              <a:rPr lang="en-US" dirty="0" smtClean="0"/>
              <a:t>SIGQUIT	</a:t>
            </a:r>
            <a:r>
              <a:rPr lang="en-US" dirty="0" smtClean="0">
                <a:sym typeface="Wingdings" pitchFamily="2" charset="2"/>
              </a:rPr>
              <a:t> terminal quit character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SIGSEGV	 invalid memory reference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func – constant – tell the system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SIG_IGN	 Ignore signal</a:t>
            </a:r>
          </a:p>
          <a:p>
            <a:pPr lvl="2"/>
            <a:r>
              <a:rPr lang="en-US" dirty="0" smtClean="0"/>
              <a:t>SIG_DFL	</a:t>
            </a:r>
            <a:r>
              <a:rPr lang="en-US" dirty="0" smtClean="0">
                <a:sym typeface="Wingdings" pitchFamily="2" charset="2"/>
              </a:rPr>
              <a:t> Default value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Address of function – signal occurs</a:t>
            </a:r>
            <a:endParaRPr lang="en-US" dirty="0" smtClean="0"/>
          </a:p>
          <a:p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Previous Nature of signal – OK</a:t>
            </a:r>
          </a:p>
          <a:p>
            <a:pPr lvl="1"/>
            <a:r>
              <a:rPr lang="en-US" dirty="0" smtClean="0"/>
              <a:t>SIG_ERR – errors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UNRELIABLE SIGNALS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occurred</a:t>
            </a:r>
          </a:p>
          <a:p>
            <a:pPr lvl="1"/>
            <a:r>
              <a:rPr lang="en-US" dirty="0" smtClean="0"/>
              <a:t>never know about it (process)</a:t>
            </a:r>
          </a:p>
          <a:p>
            <a:pPr lvl="1"/>
            <a:r>
              <a:rPr lang="en-US" dirty="0" smtClean="0"/>
              <a:t>Signal reset – default</a:t>
            </a:r>
          </a:p>
          <a:p>
            <a:pPr lvl="3"/>
            <a:r>
              <a:rPr lang="en-US" dirty="0" smtClean="0"/>
              <a:t>Every time</a:t>
            </a:r>
          </a:p>
          <a:p>
            <a:pPr lvl="1"/>
            <a:r>
              <a:rPr lang="en-US" dirty="0" smtClean="0"/>
              <a:t>Process has control over signals</a:t>
            </a:r>
          </a:p>
          <a:p>
            <a:pPr lvl="2"/>
            <a:r>
              <a:rPr lang="en-US" dirty="0" smtClean="0"/>
              <a:t>Catch it</a:t>
            </a:r>
          </a:p>
          <a:p>
            <a:pPr lvl="2"/>
            <a:r>
              <a:rPr lang="en-US" dirty="0" smtClean="0"/>
              <a:t>Ignore it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INTERRUPTED SYSTEMCALLS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blocked – slow system call (sleep)</a:t>
            </a:r>
          </a:p>
          <a:p>
            <a:pPr lvl="1"/>
            <a:r>
              <a:rPr lang="en-US" dirty="0" smtClean="0"/>
              <a:t>Signal occurs	</a:t>
            </a:r>
          </a:p>
          <a:p>
            <a:pPr lvl="2"/>
            <a:r>
              <a:rPr lang="en-US" dirty="0" smtClean="0"/>
              <a:t>Interrupt to process – system call</a:t>
            </a:r>
          </a:p>
          <a:p>
            <a:pPr lvl="2"/>
            <a:r>
              <a:rPr lang="en-US" dirty="0" smtClean="0"/>
              <a:t>System call returns </a:t>
            </a:r>
            <a:r>
              <a:rPr lang="en-US" b="1" dirty="0" smtClean="0"/>
              <a:t>errno=EINTR</a:t>
            </a:r>
          </a:p>
          <a:p>
            <a:pPr lvl="2"/>
            <a:r>
              <a:rPr lang="en-US" dirty="0" smtClean="0"/>
              <a:t>System calls – types</a:t>
            </a:r>
          </a:p>
          <a:p>
            <a:pPr lvl="3"/>
            <a:r>
              <a:rPr lang="en-US" dirty="0" smtClean="0"/>
              <a:t>Slow </a:t>
            </a:r>
            <a:r>
              <a:rPr lang="en-US" dirty="0" smtClean="0">
                <a:sym typeface="Wingdings" pitchFamily="2" charset="2"/>
              </a:rPr>
              <a:t> block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Reads block caller data not present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Writes  block caller data can’t be accepted and so on</a:t>
            </a:r>
          </a:p>
          <a:p>
            <a:pPr lvl="3"/>
            <a:r>
              <a:rPr lang="en-US" dirty="0" smtClean="0"/>
              <a:t>All other 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KILL AND RAISE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Kill</a:t>
            </a:r>
          </a:p>
          <a:p>
            <a:pPr lvl="1"/>
            <a:r>
              <a:rPr lang="en-US" dirty="0" smtClean="0"/>
              <a:t>Send to process or group of processes</a:t>
            </a:r>
          </a:p>
          <a:p>
            <a:pPr lvl="2">
              <a:buNone/>
            </a:pPr>
            <a:r>
              <a:rPr lang="en-US" b="1" i="1" dirty="0" smtClean="0"/>
              <a:t>#include &lt;signal.h&gt;</a:t>
            </a:r>
          </a:p>
          <a:p>
            <a:pPr lvl="2">
              <a:buNone/>
            </a:pPr>
            <a:r>
              <a:rPr lang="en-US" b="1" i="1" dirty="0" smtClean="0"/>
              <a:t>int kill(pid_t pid, int signo);</a:t>
            </a:r>
          </a:p>
          <a:p>
            <a:r>
              <a:rPr lang="en-US" dirty="0" smtClean="0"/>
              <a:t>Raise</a:t>
            </a:r>
          </a:p>
          <a:p>
            <a:pPr lvl="1"/>
            <a:r>
              <a:rPr lang="en-US" dirty="0" smtClean="0"/>
              <a:t>Send to itself</a:t>
            </a:r>
          </a:p>
          <a:p>
            <a:pPr lvl="2">
              <a:buNone/>
            </a:pPr>
            <a:r>
              <a:rPr lang="en-US" b="1" i="1" dirty="0" smtClean="0"/>
              <a:t>#include &lt;signal.h&gt;</a:t>
            </a:r>
          </a:p>
          <a:p>
            <a:pPr lvl="2">
              <a:buNone/>
            </a:pPr>
            <a:r>
              <a:rPr lang="en-US" b="1" i="1" dirty="0" smtClean="0"/>
              <a:t>int raise(int signo);</a:t>
            </a:r>
          </a:p>
          <a:p>
            <a:pPr lvl="1"/>
            <a:r>
              <a:rPr lang="en-US" dirty="0" smtClean="0"/>
              <a:t>raise(signo); </a:t>
            </a:r>
            <a:r>
              <a:rPr lang="en-US" dirty="0" smtClean="0">
                <a:latin typeface="SimSun"/>
                <a:ea typeface="SimSun"/>
              </a:rPr>
              <a:t>≡</a:t>
            </a:r>
            <a:r>
              <a:rPr lang="en-US" dirty="0" smtClean="0"/>
              <a:t> kill(</a:t>
            </a:r>
            <a:r>
              <a:rPr lang="en-US" dirty="0" err="1" smtClean="0"/>
              <a:t>getpid</a:t>
            </a:r>
            <a:r>
              <a:rPr lang="en-US" dirty="0" smtClean="0"/>
              <a:t>(), signo);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ALARM AND PAUSE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Alarm</a:t>
            </a:r>
          </a:p>
          <a:p>
            <a:pPr lvl="1"/>
            <a:r>
              <a:rPr lang="en-US" dirty="0" smtClean="0"/>
              <a:t>Set timer – </a:t>
            </a:r>
            <a:r>
              <a:rPr lang="en-US" dirty="0" smtClean="0">
                <a:solidFill>
                  <a:srgbClr val="FF0000"/>
                </a:solidFill>
              </a:rPr>
              <a:t>expire</a:t>
            </a:r>
            <a:r>
              <a:rPr lang="en-US" dirty="0" smtClean="0"/>
              <a:t> in future (specified time)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SIGALRM</a:t>
            </a:r>
            <a:r>
              <a:rPr lang="en-US" dirty="0" smtClean="0"/>
              <a:t> generated</a:t>
            </a:r>
          </a:p>
          <a:p>
            <a:pPr lvl="1"/>
            <a:r>
              <a:rPr lang="en-US" dirty="0" smtClean="0"/>
              <a:t>Terminate the process</a:t>
            </a:r>
          </a:p>
          <a:p>
            <a:pPr lvl="2"/>
            <a:r>
              <a:rPr lang="en-US" dirty="0" smtClean="0"/>
              <a:t>Ignored or don’t catch signal</a:t>
            </a:r>
          </a:p>
          <a:p>
            <a:pPr lvl="2">
              <a:buNone/>
            </a:pPr>
            <a:r>
              <a:rPr lang="en-US" b="1" i="1" dirty="0" smtClean="0"/>
              <a:t>#include &lt;unistd.h&gt;</a:t>
            </a:r>
          </a:p>
          <a:p>
            <a:pPr lvl="2">
              <a:buNone/>
            </a:pPr>
            <a:r>
              <a:rPr lang="en-US" b="1" i="1" dirty="0" smtClean="0"/>
              <a:t>unsigned int alarm(unsigned int seconds);</a:t>
            </a:r>
          </a:p>
          <a:p>
            <a:pPr lvl="1"/>
            <a:r>
              <a:rPr lang="en-US" dirty="0" smtClean="0"/>
              <a:t>Returns</a:t>
            </a:r>
          </a:p>
          <a:p>
            <a:pPr lvl="2"/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No. of seconds left (previous alarm)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PROCESS </a:t>
            </a:r>
            <a:r>
              <a:rPr lang="en-US" b="1" dirty="0" smtClean="0"/>
              <a:t>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Referred</a:t>
            </a:r>
          </a:p>
          <a:p>
            <a:pPr lvl="1"/>
            <a:r>
              <a:rPr lang="en-US" dirty="0" smtClean="0"/>
              <a:t>PID / Process ID</a:t>
            </a:r>
          </a:p>
          <a:p>
            <a:pPr lvl="1"/>
            <a:r>
              <a:rPr lang="en-US" dirty="0" smtClean="0"/>
              <a:t>Five Digit</a:t>
            </a:r>
          </a:p>
          <a:p>
            <a:pPr lvl="1"/>
            <a:r>
              <a:rPr lang="en-US" dirty="0" smtClean="0"/>
              <a:t>Number used by kernel </a:t>
            </a:r>
          </a:p>
          <a:p>
            <a:r>
              <a:rPr lang="en-US" dirty="0" smtClean="0"/>
              <a:t>Identify</a:t>
            </a:r>
          </a:p>
          <a:p>
            <a:pPr lvl="1"/>
            <a:r>
              <a:rPr lang="en-US" dirty="0" smtClean="0"/>
              <a:t>Active process</a:t>
            </a:r>
          </a:p>
          <a:p>
            <a:r>
              <a:rPr lang="en-US" dirty="0" smtClean="0"/>
              <a:t>Used as</a:t>
            </a:r>
          </a:p>
          <a:p>
            <a:pPr lvl="1"/>
            <a:r>
              <a:rPr lang="en-US" dirty="0" smtClean="0"/>
              <a:t>Parameter </a:t>
            </a:r>
          </a:p>
          <a:p>
            <a:pPr lvl="2"/>
            <a:r>
              <a:rPr lang="en-US" dirty="0" smtClean="0"/>
              <a:t>Function calls</a:t>
            </a:r>
          </a:p>
          <a:p>
            <a:r>
              <a:rPr lang="en-US" dirty="0" smtClean="0"/>
              <a:t>Allowing </a:t>
            </a:r>
          </a:p>
          <a:p>
            <a:pPr lvl="1"/>
            <a:r>
              <a:rPr lang="en-US" dirty="0" smtClean="0"/>
              <a:t>Process to manipulated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Pause</a:t>
            </a:r>
          </a:p>
          <a:p>
            <a:pPr lvl="1"/>
            <a:r>
              <a:rPr lang="en-US" dirty="0" smtClean="0"/>
              <a:t>Suspends</a:t>
            </a:r>
          </a:p>
          <a:p>
            <a:pPr lvl="2"/>
            <a:r>
              <a:rPr lang="en-US" dirty="0" smtClean="0"/>
              <a:t>Until Signal caught</a:t>
            </a:r>
          </a:p>
          <a:p>
            <a:pPr lvl="2">
              <a:buNone/>
            </a:pPr>
            <a:r>
              <a:rPr lang="en-US" b="1" i="1" dirty="0" smtClean="0"/>
              <a:t>#include &lt;unistd.h&gt;</a:t>
            </a:r>
          </a:p>
          <a:p>
            <a:pPr lvl="2">
              <a:buNone/>
            </a:pPr>
            <a:r>
              <a:rPr lang="en-US" b="1" i="1" dirty="0" smtClean="0"/>
              <a:t>int pause(void);</a:t>
            </a:r>
          </a:p>
          <a:p>
            <a:pPr lvl="1"/>
            <a:r>
              <a:rPr lang="en-US" dirty="0" smtClean="0"/>
              <a:t>Returns</a:t>
            </a:r>
          </a:p>
          <a:p>
            <a:pPr lvl="2"/>
            <a:r>
              <a:rPr lang="en-US" dirty="0" smtClean="0"/>
              <a:t>Success – no return</a:t>
            </a:r>
          </a:p>
          <a:p>
            <a:pPr lvl="2"/>
            <a:r>
              <a:rPr lang="en-US" dirty="0" smtClean="0"/>
              <a:t>Failure – errno (EINTR </a:t>
            </a:r>
            <a:r>
              <a:rPr lang="en-US" dirty="0" smtClean="0">
                <a:sym typeface="Wingdings" pitchFamily="2" charset="2"/>
              </a:rPr>
              <a:t> interrupted system call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ABORT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Abort</a:t>
            </a:r>
          </a:p>
          <a:p>
            <a:pPr lvl="1"/>
            <a:r>
              <a:rPr lang="en-US" dirty="0" smtClean="0"/>
              <a:t>Abnormal program termination</a:t>
            </a:r>
          </a:p>
          <a:p>
            <a:pPr lvl="1"/>
            <a:r>
              <a:rPr lang="en-US" dirty="0" smtClean="0"/>
              <a:t>Sends to caller</a:t>
            </a:r>
          </a:p>
          <a:p>
            <a:pPr lvl="2"/>
            <a:r>
              <a:rPr lang="en-US" dirty="0" smtClean="0"/>
              <a:t>SIGABRT</a:t>
            </a:r>
          </a:p>
          <a:p>
            <a:pPr lvl="1"/>
            <a:r>
              <a:rPr lang="en-US" dirty="0" smtClean="0"/>
              <a:t>Returns</a:t>
            </a:r>
          </a:p>
          <a:p>
            <a:pPr lvl="2"/>
            <a:r>
              <a:rPr lang="en-US" dirty="0" smtClean="0"/>
              <a:t>Never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Execute a shell command</a:t>
            </a:r>
          </a:p>
          <a:p>
            <a:pPr lvl="1"/>
            <a:r>
              <a:rPr lang="en-US" dirty="0" smtClean="0"/>
              <a:t>Convenient (with in a program)</a:t>
            </a:r>
          </a:p>
          <a:p>
            <a:pPr lvl="1"/>
            <a:r>
              <a:rPr lang="en-US" dirty="0" smtClean="0"/>
              <a:t>Example </a:t>
            </a:r>
          </a:p>
          <a:p>
            <a:pPr lvl="2"/>
            <a:r>
              <a:rPr lang="en-US" dirty="0" smtClean="0"/>
              <a:t>Put time and date stamp (in file)</a:t>
            </a:r>
          </a:p>
          <a:p>
            <a:pPr lvl="2">
              <a:buNone/>
            </a:pPr>
            <a:r>
              <a:rPr lang="en-US" b="1" i="1" dirty="0" smtClean="0"/>
              <a:t>#include &lt;stdlib.h&gt;</a:t>
            </a:r>
          </a:p>
          <a:p>
            <a:pPr lvl="2">
              <a:buNone/>
            </a:pPr>
            <a:r>
              <a:rPr lang="en-US" b="1" i="1" dirty="0" smtClean="0"/>
              <a:t>int system(const char *cmdstring);</a:t>
            </a:r>
          </a:p>
          <a:p>
            <a:pPr lvl="1"/>
            <a:r>
              <a:rPr lang="en-US" dirty="0" smtClean="0"/>
              <a:t>cmdstring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NULL then</a:t>
            </a:r>
          </a:p>
          <a:p>
            <a:pPr lvl="2"/>
            <a:r>
              <a:rPr lang="en-US" dirty="0" smtClean="0"/>
              <a:t>non zero value </a:t>
            </a:r>
            <a:r>
              <a:rPr lang="en-US" dirty="0" smtClean="0">
                <a:sym typeface="Wingdings" pitchFamily="2" charset="2"/>
              </a:rPr>
              <a:t> returned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shell available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lvl="2"/>
            <a:r>
              <a:rPr lang="en-US" dirty="0" smtClean="0"/>
              <a:t>0 returned (</a:t>
            </a:r>
            <a:r>
              <a:rPr lang="en-US" strike="sngStrike" dirty="0" smtClean="0"/>
              <a:t>shell available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Implementation by</a:t>
            </a:r>
          </a:p>
          <a:p>
            <a:pPr lvl="2"/>
            <a:r>
              <a:rPr lang="en-US" dirty="0" smtClean="0"/>
              <a:t>fork</a:t>
            </a:r>
          </a:p>
          <a:p>
            <a:pPr lvl="2"/>
            <a:r>
              <a:rPr lang="en-US" dirty="0" smtClean="0"/>
              <a:t>exec</a:t>
            </a:r>
          </a:p>
          <a:p>
            <a:pPr lvl="2"/>
            <a:r>
              <a:rPr lang="en-US" dirty="0" smtClean="0"/>
              <a:t>waitpid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SLEEP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Calling process</a:t>
            </a:r>
          </a:p>
          <a:p>
            <a:pPr lvl="1"/>
            <a:r>
              <a:rPr lang="en-US" dirty="0" smtClean="0"/>
              <a:t>Suspended Until</a:t>
            </a:r>
          </a:p>
          <a:p>
            <a:pPr lvl="2"/>
            <a:r>
              <a:rPr lang="en-US" dirty="0" smtClean="0"/>
              <a:t>Seconds elapsed</a:t>
            </a:r>
          </a:p>
          <a:p>
            <a:pPr lvl="2"/>
            <a:r>
              <a:rPr lang="en-US" dirty="0" smtClean="0"/>
              <a:t>Signal caught </a:t>
            </a:r>
          </a:p>
          <a:p>
            <a:pPr lvl="3"/>
            <a:r>
              <a:rPr lang="en-US" dirty="0" smtClean="0"/>
              <a:t>Signal handler returns</a:t>
            </a:r>
          </a:p>
          <a:p>
            <a:pPr lvl="2">
              <a:buNone/>
            </a:pPr>
            <a:r>
              <a:rPr lang="en-US" b="1" i="1" dirty="0" smtClean="0"/>
              <a:t>#include &lt;unistd.h&gt;</a:t>
            </a:r>
          </a:p>
          <a:p>
            <a:pPr lvl="2">
              <a:buNone/>
            </a:pPr>
            <a:r>
              <a:rPr lang="en-US" b="1" i="1" dirty="0" smtClean="0"/>
              <a:t>unsigned int sleep(unsigned int seconds);</a:t>
            </a:r>
          </a:p>
          <a:p>
            <a:pPr lvl="1"/>
            <a:r>
              <a:rPr lang="en-US" dirty="0" smtClean="0"/>
              <a:t>Returns</a:t>
            </a:r>
          </a:p>
          <a:p>
            <a:pPr lvl="2"/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Unslept seconds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 CONTROL SIGNALS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Feature </a:t>
            </a:r>
          </a:p>
          <a:p>
            <a:pPr lvl="1"/>
            <a:r>
              <a:rPr lang="en-US" dirty="0" smtClean="0"/>
              <a:t>Start multiple jobs(allowed)</a:t>
            </a:r>
          </a:p>
          <a:p>
            <a:pPr lvl="1"/>
            <a:r>
              <a:rPr lang="en-US" dirty="0" smtClean="0"/>
              <a:t>One terminal (use)</a:t>
            </a:r>
          </a:p>
          <a:p>
            <a:pPr lvl="1"/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Jobs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Access </a:t>
            </a:r>
          </a:p>
          <a:p>
            <a:pPr lvl="2"/>
            <a:r>
              <a:rPr lang="en-US" dirty="0" smtClean="0"/>
              <a:t>Jobs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Run in background</a:t>
            </a:r>
          </a:p>
          <a:p>
            <a:r>
              <a:rPr lang="en-US" dirty="0" smtClean="0"/>
              <a:t>3 forms of support for job control</a:t>
            </a:r>
          </a:p>
          <a:p>
            <a:pPr lvl="1"/>
            <a:r>
              <a:rPr lang="en-US" dirty="0" smtClean="0"/>
              <a:t>Shell support</a:t>
            </a:r>
          </a:p>
          <a:p>
            <a:pPr lvl="1"/>
            <a:r>
              <a:rPr lang="en-US" dirty="0" smtClean="0"/>
              <a:t>Terminal drive in kernel</a:t>
            </a:r>
          </a:p>
          <a:p>
            <a:pPr lvl="1"/>
            <a:r>
              <a:rPr lang="en-US" dirty="0" smtClean="0"/>
              <a:t>kernel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 CONTROL SIGNALS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Processes (Collection | Pipeline)</a:t>
            </a:r>
          </a:p>
          <a:p>
            <a:pPr lvl="1">
              <a:buNone/>
            </a:pPr>
            <a:r>
              <a:rPr lang="en-US" dirty="0" smtClean="0"/>
              <a:t>Example:</a:t>
            </a:r>
          </a:p>
          <a:p>
            <a:pPr lvl="2">
              <a:buNone/>
            </a:pPr>
            <a:r>
              <a:rPr lang="en-US" dirty="0" smtClean="0"/>
              <a:t>pr *.c | lpr &amp;</a:t>
            </a:r>
          </a:p>
          <a:p>
            <a:r>
              <a:rPr lang="en-US" dirty="0" smtClean="0"/>
              <a:t>Job Control Signals</a:t>
            </a:r>
          </a:p>
          <a:p>
            <a:pPr lvl="1"/>
            <a:r>
              <a:rPr lang="en-US" dirty="0" smtClean="0"/>
              <a:t>SIGCHLD – child stopped</a:t>
            </a:r>
          </a:p>
          <a:p>
            <a:pPr lvl="1"/>
            <a:r>
              <a:rPr lang="en-US" dirty="0" smtClean="0"/>
              <a:t>SIGCONT – continue</a:t>
            </a:r>
          </a:p>
          <a:p>
            <a:pPr lvl="1"/>
            <a:r>
              <a:rPr lang="en-US" dirty="0" smtClean="0"/>
              <a:t>SIGSTOP – stop signal</a:t>
            </a:r>
          </a:p>
          <a:p>
            <a:pPr lvl="1"/>
            <a:r>
              <a:rPr lang="en-US" dirty="0" smtClean="0"/>
              <a:t>SIGTSTP – interactive stop signal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comprises all the disciplines</a:t>
            </a:r>
          </a:p>
          <a:p>
            <a:pPr lvl="1"/>
            <a:r>
              <a:rPr lang="en-US" dirty="0" smtClean="0"/>
              <a:t>Managing data (valuable resource)</a:t>
            </a:r>
          </a:p>
          <a:p>
            <a:r>
              <a:rPr lang="en-US" dirty="0" smtClean="0"/>
              <a:t>Refers to several levels</a:t>
            </a:r>
          </a:p>
          <a:p>
            <a:pPr lvl="1"/>
            <a:r>
              <a:rPr lang="en-US" dirty="0" smtClean="0"/>
              <a:t>Managing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resource allocation</a:t>
            </a:r>
          </a:p>
          <a:p>
            <a:pPr lvl="1"/>
            <a:r>
              <a:rPr lang="en-US" dirty="0" smtClean="0"/>
              <a:t>Dealing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files accessed by many users</a:t>
            </a:r>
          </a:p>
          <a:p>
            <a:r>
              <a:rPr lang="en-US" dirty="0" smtClean="0"/>
              <a:t>Types:</a:t>
            </a:r>
          </a:p>
          <a:p>
            <a:pPr lvl="1"/>
            <a:r>
              <a:rPr lang="en-US" dirty="0" smtClean="0"/>
              <a:t>Dynamic memory management</a:t>
            </a:r>
          </a:p>
          <a:p>
            <a:pPr lvl="1"/>
            <a:r>
              <a:rPr lang="en-US" dirty="0" smtClean="0"/>
              <a:t>File locking</a:t>
            </a:r>
          </a:p>
          <a:p>
            <a:pPr lvl="1"/>
            <a:r>
              <a:rPr lang="en-US" dirty="0" smtClean="0"/>
              <a:t>DBM</a:t>
            </a:r>
          </a:p>
          <a:p>
            <a:pPr algn="just">
              <a:buNone/>
            </a:pPr>
            <a:endParaRPr lang="en-US" sz="2200" b="1" dirty="0" smtClean="0"/>
          </a:p>
          <a:p>
            <a:pPr algn="just">
              <a:buNone/>
            </a:pPr>
            <a:r>
              <a:rPr lang="en-US" sz="2200" b="1" dirty="0" smtClean="0"/>
              <a:t>Note: </a:t>
            </a:r>
            <a:r>
              <a:rPr lang="en-US" sz="2200" dirty="0" smtClean="0"/>
              <a:t>UNIX applications are never permitted to access physical memory directly.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malloc</a:t>
            </a:r>
          </a:p>
          <a:p>
            <a:pPr lvl="1"/>
            <a:r>
              <a:rPr lang="en-US" dirty="0" smtClean="0"/>
              <a:t>Allocate memory</a:t>
            </a:r>
          </a:p>
          <a:p>
            <a:pPr lvl="2"/>
            <a:r>
              <a:rPr lang="en-US" dirty="0" smtClean="0"/>
              <a:t>Specified no. of bytes</a:t>
            </a:r>
          </a:p>
          <a:p>
            <a:pPr lvl="1"/>
            <a:r>
              <a:rPr lang="en-US" dirty="0" smtClean="0"/>
              <a:t>Initial value – undefined</a:t>
            </a:r>
          </a:p>
          <a:p>
            <a:pPr lvl="2">
              <a:buNone/>
            </a:pPr>
            <a:r>
              <a:rPr lang="en-US" b="1" i="1" dirty="0" smtClean="0"/>
              <a:t>#include &lt;stdlib.h&gt; </a:t>
            </a:r>
          </a:p>
          <a:p>
            <a:pPr lvl="2">
              <a:buNone/>
            </a:pPr>
            <a:r>
              <a:rPr lang="en-US" b="1" i="1" dirty="0" smtClean="0"/>
              <a:t>void *malloc(size_t size); </a:t>
            </a:r>
          </a:p>
          <a:p>
            <a:pPr lvl="1"/>
            <a:r>
              <a:rPr lang="en-US" dirty="0" smtClean="0"/>
              <a:t>Return</a:t>
            </a:r>
          </a:p>
          <a:p>
            <a:pPr lvl="2"/>
            <a:r>
              <a:rPr lang="en-US" dirty="0" smtClean="0"/>
              <a:t>Non-null pointer</a:t>
            </a:r>
          </a:p>
          <a:p>
            <a:pPr lvl="2"/>
            <a:r>
              <a:rPr lang="en-US" dirty="0" smtClean="0"/>
              <a:t>NULL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calloc</a:t>
            </a:r>
          </a:p>
          <a:p>
            <a:pPr lvl="1"/>
            <a:r>
              <a:rPr lang="en-US" dirty="0" smtClean="0"/>
              <a:t>Allocate space</a:t>
            </a:r>
          </a:p>
          <a:p>
            <a:pPr lvl="2"/>
            <a:r>
              <a:rPr lang="en-US" dirty="0" smtClean="0"/>
              <a:t>Specified no of objects – specified size</a:t>
            </a:r>
          </a:p>
          <a:p>
            <a:pPr lvl="1"/>
            <a:r>
              <a:rPr lang="en-US" dirty="0" smtClean="0"/>
              <a:t>Initialized – 0 bits</a:t>
            </a:r>
          </a:p>
          <a:p>
            <a:pPr lvl="2">
              <a:buNone/>
            </a:pPr>
            <a:r>
              <a:rPr lang="en-US" b="1" i="1" dirty="0" smtClean="0"/>
              <a:t>#include &lt;stdlib.h&gt; </a:t>
            </a:r>
          </a:p>
          <a:p>
            <a:pPr lvl="2">
              <a:buNone/>
            </a:pPr>
            <a:r>
              <a:rPr lang="en-US" b="1" i="1" dirty="0" smtClean="0"/>
              <a:t>void *calloc(size_t number_of_elements, size_t element_size); </a:t>
            </a:r>
          </a:p>
          <a:p>
            <a:pPr lvl="1"/>
            <a:r>
              <a:rPr lang="en-US" dirty="0" smtClean="0"/>
              <a:t>Allocate memory</a:t>
            </a:r>
          </a:p>
          <a:p>
            <a:pPr lvl="2"/>
            <a:r>
              <a:rPr lang="en-US" dirty="0" smtClean="0"/>
              <a:t>Freed with free</a:t>
            </a:r>
          </a:p>
          <a:p>
            <a:pPr lvl="1"/>
            <a:r>
              <a:rPr lang="en-US" dirty="0" smtClean="0"/>
              <a:t>Return</a:t>
            </a:r>
          </a:p>
          <a:p>
            <a:pPr lvl="2"/>
            <a:r>
              <a:rPr lang="en-US" dirty="0" smtClean="0"/>
              <a:t>First element Pointer </a:t>
            </a:r>
          </a:p>
          <a:p>
            <a:r>
              <a:rPr lang="en-US" dirty="0" smtClean="0"/>
              <a:t>Difference with malloc</a:t>
            </a:r>
          </a:p>
          <a:p>
            <a:pPr lvl="1"/>
            <a:r>
              <a:rPr lang="en-US" dirty="0" smtClean="0"/>
              <a:t>Not guaranteed </a:t>
            </a:r>
          </a:p>
          <a:p>
            <a:pPr lvl="2"/>
            <a:r>
              <a:rPr lang="en-US" dirty="0" smtClean="0"/>
              <a:t>Returning contiguous space (subsequent calls)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realloc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Increases</a:t>
            </a:r>
            <a:r>
              <a:rPr lang="en-US" dirty="0" smtClean="0"/>
              <a:t> or decreases size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previously allocated area</a:t>
            </a:r>
          </a:p>
          <a:p>
            <a:pPr lvl="2"/>
            <a:r>
              <a:rPr lang="en-US" dirty="0" smtClean="0"/>
              <a:t>Moves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dirty="0" smtClean="0"/>
              <a:t> to somewhere else</a:t>
            </a:r>
          </a:p>
          <a:p>
            <a:pPr lvl="2">
              <a:buNone/>
            </a:pPr>
            <a:r>
              <a:rPr lang="en-US" b="1" i="1" dirty="0" smtClean="0"/>
              <a:t>#include &lt;stdlib.h&gt; </a:t>
            </a:r>
          </a:p>
          <a:p>
            <a:pPr lvl="2">
              <a:buNone/>
            </a:pPr>
            <a:r>
              <a:rPr lang="en-US" b="1" i="1" dirty="0" smtClean="0"/>
              <a:t>void *realloc(void *existing_memory, size_t new_size);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PID</a:t>
            </a:r>
          </a:p>
          <a:p>
            <a:pPr lvl="2"/>
            <a:r>
              <a:rPr lang="en-US" dirty="0" smtClean="0"/>
              <a:t>Process </a:t>
            </a:r>
          </a:p>
          <a:p>
            <a:pPr lvl="1"/>
            <a:r>
              <a:rPr lang="en-US" dirty="0" smtClean="0"/>
              <a:t>PPID</a:t>
            </a:r>
          </a:p>
          <a:p>
            <a:pPr lvl="2"/>
            <a:r>
              <a:rPr lang="en-US" dirty="0" smtClean="0"/>
              <a:t>parent</a:t>
            </a:r>
          </a:p>
          <a:p>
            <a:pPr lvl="1"/>
            <a:r>
              <a:rPr lang="en-US" dirty="0" smtClean="0"/>
              <a:t>PGID</a:t>
            </a:r>
          </a:p>
          <a:p>
            <a:pPr lvl="2"/>
            <a:r>
              <a:rPr lang="en-US" dirty="0" smtClean="0"/>
              <a:t>Group</a:t>
            </a:r>
          </a:p>
          <a:p>
            <a:r>
              <a:rPr lang="en-US" dirty="0" smtClean="0"/>
              <a:t>PID</a:t>
            </a:r>
          </a:p>
          <a:p>
            <a:pPr lvl="1"/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swapper / sched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paging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  init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Starting / shutting down</a:t>
            </a:r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free </a:t>
            </a:r>
          </a:p>
          <a:p>
            <a:pPr lvl="1"/>
            <a:r>
              <a:rPr lang="en-US" dirty="0" smtClean="0"/>
              <a:t>Returned to system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program ends (memory)</a:t>
            </a:r>
          </a:p>
          <a:p>
            <a:pPr lvl="1"/>
            <a:r>
              <a:rPr lang="en-US" dirty="0" smtClean="0"/>
              <a:t>Use memory dynamically</a:t>
            </a:r>
          </a:p>
          <a:p>
            <a:r>
              <a:rPr lang="en-US" dirty="0" smtClean="0"/>
              <a:t>Running process</a:t>
            </a:r>
          </a:p>
          <a:p>
            <a:pPr lvl="1"/>
            <a:r>
              <a:rPr lang="en-US" dirty="0" smtClean="0"/>
              <a:t>Used and free </a:t>
            </a:r>
            <a:r>
              <a:rPr lang="en-US" b="1" dirty="0" smtClean="0">
                <a:solidFill>
                  <a:srgbClr val="002060"/>
                </a:solidFill>
              </a:rPr>
              <a:t>memory</a:t>
            </a:r>
          </a:p>
          <a:p>
            <a:pPr lvl="2"/>
            <a:r>
              <a:rPr lang="en-US" dirty="0" smtClean="0"/>
              <a:t>Still </a:t>
            </a:r>
            <a:r>
              <a:rPr lang="en-US" b="1" dirty="0" smtClean="0">
                <a:solidFill>
                  <a:srgbClr val="002060"/>
                </a:solidFill>
              </a:rPr>
              <a:t>allocated </a:t>
            </a:r>
            <a:r>
              <a:rPr lang="en-US" dirty="0" smtClean="0"/>
              <a:t>to process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</a:rPr>
              <a:t>Not being used</a:t>
            </a:r>
            <a:endParaRPr lang="en-US" dirty="0" smtClean="0"/>
          </a:p>
          <a:p>
            <a:pPr lvl="3"/>
            <a:r>
              <a:rPr lang="en-US" b="1" dirty="0" smtClean="0"/>
              <a:t>Page it out – swap space</a:t>
            </a:r>
          </a:p>
          <a:p>
            <a:pPr lvl="2">
              <a:buNone/>
            </a:pPr>
            <a:r>
              <a:rPr lang="en-US" b="1" i="1" dirty="0" smtClean="0"/>
              <a:t>#include &lt;stdlib.h&gt; </a:t>
            </a:r>
          </a:p>
          <a:p>
            <a:pPr lvl="2">
              <a:buNone/>
            </a:pPr>
            <a:r>
              <a:rPr lang="en-US" b="1" i="1" dirty="0" smtClean="0"/>
              <a:t>void free(void *ptr_to memory); 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FILE LOCKING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Important Part</a:t>
            </a:r>
          </a:p>
          <a:p>
            <a:pPr lvl="1"/>
            <a:r>
              <a:rPr lang="en-US" dirty="0" smtClean="0"/>
              <a:t>Multiuser / multi tasking OS</a:t>
            </a:r>
          </a:p>
          <a:p>
            <a:r>
              <a:rPr lang="en-US" dirty="0" smtClean="0"/>
              <a:t>Programs frequently</a:t>
            </a:r>
          </a:p>
          <a:p>
            <a:pPr lvl="1"/>
            <a:r>
              <a:rPr lang="en-US" dirty="0" smtClean="0"/>
              <a:t>Share data (files)</a:t>
            </a:r>
          </a:p>
          <a:p>
            <a:pPr lvl="1"/>
            <a:r>
              <a:rPr lang="en-US" dirty="0" smtClean="0"/>
              <a:t>Needs</a:t>
            </a:r>
          </a:p>
          <a:p>
            <a:pPr lvl="2"/>
            <a:r>
              <a:rPr lang="en-US" dirty="0" smtClean="0"/>
              <a:t>Establishing control (file)</a:t>
            </a:r>
          </a:p>
          <a:p>
            <a:r>
              <a:rPr lang="en-US" dirty="0" smtClean="0"/>
              <a:t>Several features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locking a file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create lock (files)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atomic way – allowing 1 user or 1process access – specified 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Lock parts (file)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Exclusive access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CREATING LOCK FILES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 Many Applications </a:t>
            </a:r>
          </a:p>
          <a:p>
            <a:pPr lvl="1"/>
            <a:r>
              <a:rPr lang="en-US" dirty="0" smtClean="0"/>
              <a:t>Need </a:t>
            </a:r>
          </a:p>
          <a:p>
            <a:pPr lvl="2"/>
            <a:r>
              <a:rPr lang="en-US" dirty="0" smtClean="0"/>
              <a:t>Create lock file – resources</a:t>
            </a:r>
          </a:p>
          <a:p>
            <a:r>
              <a:rPr lang="en-US" dirty="0" smtClean="0"/>
              <a:t>Many other applications</a:t>
            </a:r>
          </a:p>
          <a:p>
            <a:pPr lvl="1"/>
            <a:r>
              <a:rPr lang="en-US" dirty="0" smtClean="0"/>
              <a:t>Need</a:t>
            </a:r>
          </a:p>
          <a:p>
            <a:pPr lvl="2"/>
            <a:r>
              <a:rPr lang="en-US" dirty="0" smtClean="0"/>
              <a:t>Check </a:t>
            </a:r>
          </a:p>
          <a:p>
            <a:pPr lvl="3"/>
            <a:r>
              <a:rPr lang="en-US" dirty="0" smtClean="0"/>
              <a:t>Permitted (access)</a:t>
            </a:r>
          </a:p>
          <a:p>
            <a:r>
              <a:rPr lang="en-US" dirty="0" smtClean="0"/>
              <a:t>Important to Remember</a:t>
            </a:r>
          </a:p>
          <a:p>
            <a:pPr lvl="1"/>
            <a:r>
              <a:rPr lang="en-US" dirty="0" smtClean="0"/>
              <a:t>Lock files acts as indicators</a:t>
            </a:r>
          </a:p>
          <a:p>
            <a:r>
              <a:rPr lang="en-US" dirty="0" smtClean="0"/>
              <a:t>lock files</a:t>
            </a:r>
          </a:p>
          <a:p>
            <a:pPr lvl="1"/>
            <a:r>
              <a:rPr lang="en-US" dirty="0" smtClean="0"/>
              <a:t>Special place</a:t>
            </a:r>
          </a:p>
          <a:p>
            <a:pPr lvl="2"/>
            <a:r>
              <a:rPr lang="en-US" dirty="0" smtClean="0"/>
              <a:t>Name relates </a:t>
            </a:r>
            <a:r>
              <a:rPr lang="en-US" dirty="0" smtClean="0">
                <a:sym typeface="Wingdings" pitchFamily="2" charset="2"/>
              </a:rPr>
              <a:t> resource(controlled)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CREATING LOCK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files</a:t>
            </a:r>
          </a:p>
          <a:p>
            <a:pPr lvl="1"/>
            <a:r>
              <a:rPr lang="en-US" b="1" dirty="0" smtClean="0"/>
              <a:t>lock indicators </a:t>
            </a:r>
            <a:r>
              <a:rPr lang="en-US" dirty="0" smtClean="0"/>
              <a:t>(</a:t>
            </a:r>
            <a:r>
              <a:rPr lang="en-US" b="1" u="sng" dirty="0" smtClean="0"/>
              <a:t>use</a:t>
            </a:r>
            <a:r>
              <a:rPr lang="en-US" dirty="0" smtClean="0"/>
              <a:t>)</a:t>
            </a:r>
          </a:p>
          <a:p>
            <a:pPr lvl="2"/>
            <a:r>
              <a:rPr lang="en-US" b="1" u="sng" dirty="0" smtClean="0"/>
              <a:t>Open system call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(fcntl.h)</a:t>
            </a:r>
          </a:p>
          <a:p>
            <a:pPr lvl="2"/>
            <a:r>
              <a:rPr lang="en-US" dirty="0" smtClean="0"/>
              <a:t>With</a:t>
            </a:r>
          </a:p>
          <a:p>
            <a:pPr lvl="3"/>
            <a:r>
              <a:rPr lang="en-US" dirty="0" smtClean="0"/>
              <a:t>O_CREAT and O_EXCL flags set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file_desc = open("/tmp/LCK.test", O_RDWR | O_CREAT |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O_EXCL</a:t>
            </a:r>
            <a:r>
              <a:rPr lang="en-US" b="1" dirty="0" smtClean="0">
                <a:solidFill>
                  <a:srgbClr val="002060"/>
                </a:solidFill>
              </a:rPr>
              <a:t>, 0444); 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Program needs</a:t>
            </a:r>
          </a:p>
          <a:p>
            <a:pPr lvl="1" algn="just"/>
            <a:r>
              <a:rPr lang="en-US" dirty="0" smtClean="0">
                <a:solidFill>
                  <a:srgbClr val="7030A0"/>
                </a:solidFill>
              </a:rPr>
              <a:t>resources exclusively (short period)</a:t>
            </a:r>
          </a:p>
          <a:p>
            <a:pPr lvl="1"/>
            <a:r>
              <a:rPr lang="en-US" dirty="0" smtClean="0"/>
              <a:t>Termed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7030A0"/>
                </a:solidFill>
              </a:rPr>
              <a:t>Critical section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Create lock file before </a:t>
            </a:r>
            <a:r>
              <a:rPr lang="en-US" dirty="0" smtClean="0">
                <a:solidFill>
                  <a:srgbClr val="7030A0"/>
                </a:solidFill>
              </a:rPr>
              <a:t>entering</a:t>
            </a:r>
          </a:p>
          <a:p>
            <a:pPr lvl="2"/>
            <a:r>
              <a:rPr lang="en-US" dirty="0" smtClean="0"/>
              <a:t>Unlink (</a:t>
            </a:r>
            <a:r>
              <a:rPr lang="en-US" dirty="0" smtClean="0">
                <a:sym typeface="Wingdings" pitchFamily="2" charset="2"/>
              </a:rPr>
              <a:t>delete lock files)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CREATING LOCK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open()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Success(</a:t>
            </a:r>
            <a:r>
              <a:rPr lang="en-US" strike="sngStrike" dirty="0" smtClean="0">
                <a:solidFill>
                  <a:srgbClr val="002060"/>
                </a:solidFill>
              </a:rPr>
              <a:t>file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failure – afterwards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Get success again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Unlink</a:t>
            </a:r>
          </a:p>
          <a:p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O_EXCL</a:t>
            </a:r>
          </a:p>
          <a:p>
            <a:pPr lvl="1"/>
            <a:r>
              <a:rPr lang="en-US" dirty="0" smtClean="0"/>
              <a:t>Exclusive Lock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LOCKING REGIONS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Creating lock files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 fine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Controlling </a:t>
            </a:r>
          </a:p>
          <a:p>
            <a:pPr lvl="2">
              <a:buBlip>
                <a:blip r:embed="rId2"/>
              </a:buBlip>
            </a:pPr>
            <a:r>
              <a:rPr lang="en-US" dirty="0" smtClean="0"/>
              <a:t>Exclusive access – resources (</a:t>
            </a:r>
            <a:r>
              <a:rPr lang="en-US" dirty="0" smtClean="0">
                <a:solidFill>
                  <a:srgbClr val="00B050"/>
                </a:solidFill>
              </a:rPr>
              <a:t>serial ports – COM1 &amp; COM2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B050"/>
                </a:solidFill>
              </a:rPr>
              <a:t>HDD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↔ remote device</a:t>
            </a:r>
            <a:r>
              <a:rPr lang="en-US" dirty="0" smtClean="0"/>
              <a:t>)</a:t>
            </a:r>
          </a:p>
          <a:p>
            <a:pPr lvl="3">
              <a:buBlip>
                <a:blip r:embed="rId2"/>
              </a:buBlip>
            </a:pPr>
            <a:r>
              <a:rPr lang="en-US" dirty="0" smtClean="0"/>
              <a:t>COM </a:t>
            </a:r>
            <a:r>
              <a:rPr lang="en-US" dirty="0" smtClean="0">
                <a:sym typeface="Wingdings" pitchFamily="2" charset="2"/>
              </a:rPr>
              <a:t> Communication port</a:t>
            </a:r>
            <a:endParaRPr lang="en-US" dirty="0" smtClean="0"/>
          </a:p>
          <a:p>
            <a:pPr lvl="3">
              <a:buBlip>
                <a:blip r:embed="rId2"/>
              </a:buBlip>
            </a:pPr>
            <a:r>
              <a:rPr lang="en-US" dirty="0" smtClean="0">
                <a:solidFill>
                  <a:srgbClr val="00B050"/>
                </a:solidFill>
              </a:rPr>
              <a:t>Small data (</a:t>
            </a:r>
            <a:r>
              <a:rPr lang="en-US" dirty="0" smtClean="0"/>
              <a:t>monitors, GPS receivers, bar code scanners, modems. . .)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dirty="0" smtClean="0"/>
              <a:t>fine </a:t>
            </a:r>
            <a:r>
              <a:rPr lang="en-US" dirty="0" smtClean="0">
                <a:sym typeface="Wingdings" pitchFamily="2" charset="2"/>
              </a:rPr>
              <a:t> controlling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ym typeface="Wingdings" pitchFamily="2" charset="2"/>
              </a:rPr>
              <a:t>Access  large shared files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ym typeface="Wingdings" pitchFamily="2" charset="2"/>
              </a:rPr>
              <a:t>Overcome?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Overcome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Locking regions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Particular sections – locked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Other sections of program  accessed (achieved by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  <p:pic>
        <p:nvPicPr>
          <p:cNvPr id="4" name="Picture 2" descr="https://www.kk6jyt.com/wp-content/uploads/2014/08/serial-port-image-1024x576.jpg"/>
          <p:cNvPicPr>
            <a:picLocks noChangeAspect="1" noChangeArrowheads="1"/>
          </p:cNvPicPr>
          <p:nvPr/>
        </p:nvPicPr>
        <p:blipFill>
          <a:blip r:embed="rId4" cstate="print"/>
          <a:srcRect l="22656" t="30556" r="20625" b="13889"/>
          <a:stretch>
            <a:fillRect/>
          </a:stretch>
        </p:blipFill>
        <p:spPr bwMode="auto">
          <a:xfrm>
            <a:off x="6019800" y="3429000"/>
            <a:ext cx="2514600" cy="138545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LOCKING REGIONS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Two ways</a:t>
            </a:r>
          </a:p>
          <a:p>
            <a:pPr lvl="1"/>
            <a:r>
              <a:rPr lang="en-US" dirty="0" smtClean="0"/>
              <a:t>&lt;fcntl.h&gt;</a:t>
            </a:r>
          </a:p>
          <a:p>
            <a:pPr lvl="2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fcntl()	</a:t>
            </a:r>
          </a:p>
          <a:p>
            <a:pPr lvl="2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lockf()</a:t>
            </a:r>
          </a:p>
          <a:p>
            <a:pPr lvl="2">
              <a:buNone/>
            </a:pPr>
            <a:r>
              <a:rPr lang="en-US" b="1" i="1" dirty="0" smtClean="0"/>
              <a:t>#include&lt;fcntl.h&gt; </a:t>
            </a:r>
          </a:p>
          <a:p>
            <a:pPr lvl="2">
              <a:buNone/>
            </a:pPr>
            <a:r>
              <a:rPr lang="en-US" b="1" i="1" dirty="0" smtClean="0"/>
              <a:t>int fcntl(int fildes, int command, ...); </a:t>
            </a:r>
          </a:p>
          <a:p>
            <a:pPr lvl="1"/>
            <a:r>
              <a:rPr lang="en-US" dirty="0" smtClean="0"/>
              <a:t>fcntl operates?</a:t>
            </a:r>
          </a:p>
          <a:p>
            <a:pPr lvl="2"/>
            <a:r>
              <a:rPr lang="en-US" dirty="0" smtClean="0"/>
              <a:t>Open file descriptor</a:t>
            </a:r>
          </a:p>
          <a:p>
            <a:pPr lvl="2"/>
            <a:r>
              <a:rPr lang="en-US" dirty="0" smtClean="0"/>
              <a:t>Command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7"/>
                                      </p:to>
                                    </p:set>
                                    <p:animEffect filter="image" prLst="opacity: 0.07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7"/>
                                      </p:to>
                                    </p:set>
                                    <p:animEffect filter="image" prLst="opacity: 0.07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USE OF READ AND WRITE WITH LOCKING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Locking regions (file)</a:t>
            </a:r>
          </a:p>
          <a:p>
            <a:pPr lvl="1"/>
            <a:r>
              <a:rPr lang="en-US" dirty="0" smtClean="0"/>
              <a:t>Low level system calls</a:t>
            </a:r>
          </a:p>
          <a:p>
            <a:pPr lvl="2"/>
            <a:r>
              <a:rPr lang="en-US" dirty="0" smtClean="0"/>
              <a:t>read()</a:t>
            </a:r>
          </a:p>
          <a:p>
            <a:pPr lvl="2"/>
            <a:r>
              <a:rPr lang="en-US" dirty="0" smtClean="0"/>
              <a:t>write()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high level system calls</a:t>
            </a:r>
          </a:p>
          <a:p>
            <a:pPr lvl="2"/>
            <a:r>
              <a:rPr lang="en-US" dirty="0" smtClean="0"/>
              <a:t>fread()</a:t>
            </a:r>
          </a:p>
          <a:p>
            <a:pPr lvl="2"/>
            <a:r>
              <a:rPr lang="en-US" dirty="0" smtClean="0"/>
              <a:t>fwrite()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 smtClean="0"/>
          </a:p>
          <a:p>
            <a:pPr lvl="2"/>
            <a:r>
              <a:rPr lang="en-US" dirty="0" smtClean="0"/>
              <a:t>Buffering data (read &amp; written)</a:t>
            </a:r>
          </a:p>
          <a:p>
            <a:pPr lvl="3"/>
            <a:r>
              <a:rPr lang="en-US" dirty="0" smtClean="0"/>
              <a:t>additionally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USE OF READ AND WRITE WITH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Two programs (</a:t>
            </a:r>
            <a:r>
              <a:rPr lang="en-US" b="1" dirty="0" smtClean="0"/>
              <a:t>a</a:t>
            </a:r>
            <a:r>
              <a:rPr lang="en-US" dirty="0" smtClean="0"/>
              <a:t> &amp; </a:t>
            </a:r>
            <a:r>
              <a:rPr lang="en-US" u="sng" dirty="0" smtClean="0"/>
              <a:t>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Wants to update a file (200 bytes all zeros)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 smtClean="0">
                <a:sym typeface="Wingdings" pitchFamily="2" charset="2"/>
              </a:rPr>
              <a:t>obtain write lock on 1</a:t>
            </a:r>
            <a:r>
              <a:rPr lang="en-US" b="1" baseline="30000" dirty="0" smtClean="0">
                <a:sym typeface="Wingdings" pitchFamily="2" charset="2"/>
              </a:rPr>
              <a:t>st</a:t>
            </a:r>
            <a:r>
              <a:rPr lang="en-US" b="1" dirty="0" smtClean="0">
                <a:sym typeface="Wingdings" pitchFamily="2" charset="2"/>
              </a:rPr>
              <a:t> 100 bytes  fread – read in those 100 bytes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fread  reads 200 bytes – passes first 100 bytes back to </a:t>
            </a:r>
            <a:r>
              <a:rPr lang="en-US" b="1" dirty="0" smtClean="0">
                <a:sym typeface="Wingdings" pitchFamily="2" charset="2"/>
              </a:rPr>
              <a:t>a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b  obtain write lock on 2</a:t>
            </a:r>
            <a:r>
              <a:rPr lang="en-US" u="sng" baseline="30000" dirty="0" smtClean="0">
                <a:sym typeface="Wingdings" pitchFamily="2" charset="2"/>
              </a:rPr>
              <a:t>nd</a:t>
            </a:r>
            <a:r>
              <a:rPr lang="en-US" u="sng" dirty="0" smtClean="0">
                <a:sym typeface="Wingdings" pitchFamily="2" charset="2"/>
              </a:rPr>
              <a:t> 100 bytes(successful)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Since </a:t>
            </a:r>
            <a:r>
              <a:rPr lang="en-US" b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u="sng" dirty="0" smtClean="0">
                <a:sym typeface="Wingdings" pitchFamily="2" charset="2"/>
              </a:rPr>
              <a:t>locked 1</a:t>
            </a:r>
            <a:r>
              <a:rPr lang="en-US" u="sng" baseline="30000" dirty="0" smtClean="0">
                <a:sym typeface="Wingdings" pitchFamily="2" charset="2"/>
              </a:rPr>
              <a:t>st</a:t>
            </a:r>
            <a:r>
              <a:rPr lang="en-US" u="sng" dirty="0" smtClean="0">
                <a:sym typeface="Wingdings" pitchFamily="2" charset="2"/>
              </a:rPr>
              <a:t> 100 bytes b writes 2 to 2</a:t>
            </a:r>
            <a:r>
              <a:rPr lang="en-US" u="sng" baseline="30000" dirty="0" smtClean="0">
                <a:sym typeface="Wingdings" pitchFamily="2" charset="2"/>
              </a:rPr>
              <a:t>nd</a:t>
            </a:r>
            <a:r>
              <a:rPr lang="en-US" u="sng" dirty="0" smtClean="0">
                <a:sym typeface="Wingdings" pitchFamily="2" charset="2"/>
              </a:rPr>
              <a:t> 100 bytes – closes file – unlock it – exits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a locks 2</a:t>
            </a:r>
            <a:r>
              <a:rPr lang="en-US" b="1" baseline="30000" dirty="0" smtClean="0">
                <a:sym typeface="Wingdings" pitchFamily="2" charset="2"/>
              </a:rPr>
              <a:t>nd</a:t>
            </a:r>
            <a:r>
              <a:rPr lang="en-US" b="1" dirty="0" smtClean="0">
                <a:sym typeface="Wingdings" pitchFamily="2" charset="2"/>
              </a:rPr>
              <a:t> 100 bytes  fread read</a:t>
            </a:r>
          </a:p>
          <a:p>
            <a:pPr lvl="1"/>
            <a:r>
              <a:rPr lang="en-US" dirty="0" smtClean="0"/>
              <a:t>What </a:t>
            </a:r>
            <a:r>
              <a:rPr lang="en-US" b="1" dirty="0" smtClean="0"/>
              <a:t>a </a:t>
            </a:r>
            <a:r>
              <a:rPr lang="en-US" dirty="0" smtClean="0"/>
              <a:t>will see?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100 bytes of zeros	/ 2</a:t>
            </a:r>
            <a:r>
              <a:rPr lang="en-US" baseline="30000" dirty="0" smtClean="0"/>
              <a:t>nd</a:t>
            </a:r>
            <a:r>
              <a:rPr lang="en-US" dirty="0" smtClean="0"/>
              <a:t> 100 bytes of 2</a:t>
            </a:r>
          </a:p>
          <a:p>
            <a:pPr lvl="2"/>
            <a:r>
              <a:rPr lang="en-US" b="1" dirty="0" smtClean="0"/>
              <a:t>Answer</a:t>
            </a:r>
          </a:p>
          <a:p>
            <a:pPr lvl="2"/>
            <a:r>
              <a:rPr lang="en-US" u="sng" dirty="0" smtClean="0"/>
              <a:t>Not the Answer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"/>
                            </p:stCondLst>
                            <p:childTnLst>
                              <p:par>
                                <p:cTn id="7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COMPETING LOCKS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programs</a:t>
            </a:r>
          </a:p>
          <a:p>
            <a:pPr lvl="1"/>
            <a:r>
              <a:rPr lang="en-US" dirty="0" smtClean="0"/>
              <a:t>Attempt lock</a:t>
            </a:r>
          </a:p>
          <a:p>
            <a:pPr lvl="2"/>
            <a:r>
              <a:rPr lang="en-US" dirty="0" smtClean="0"/>
              <a:t>locked region</a:t>
            </a:r>
          </a:p>
          <a:p>
            <a:pPr lvl="2"/>
            <a:r>
              <a:rPr lang="en-US" dirty="0" smtClean="0"/>
              <a:t>Overcome?</a:t>
            </a:r>
          </a:p>
          <a:p>
            <a:r>
              <a:rPr lang="en-US" dirty="0" smtClean="0"/>
              <a:t>Overcome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Shared locks</a:t>
            </a:r>
          </a:p>
          <a:p>
            <a:pPr lvl="2"/>
            <a:r>
              <a:rPr lang="en-US" dirty="0" smtClean="0"/>
              <a:t>Reads data without making any modifications</a:t>
            </a:r>
          </a:p>
          <a:p>
            <a:pPr lvl="3"/>
            <a:r>
              <a:rPr lang="en-US" dirty="0" smtClean="0"/>
              <a:t>Example:</a:t>
            </a:r>
          </a:p>
          <a:p>
            <a:pPr lvl="3"/>
            <a:r>
              <a:rPr lang="en-US" dirty="0" smtClean="0"/>
              <a:t>Process –A holds </a:t>
            </a:r>
            <a:r>
              <a:rPr lang="en-US" b="1" dirty="0" smtClean="0">
                <a:solidFill>
                  <a:srgbClr val="002060"/>
                </a:solidFill>
              </a:rPr>
              <a:t>data</a:t>
            </a:r>
          </a:p>
          <a:p>
            <a:pPr lvl="3">
              <a:buBlip>
                <a:blip r:embed="rId2"/>
              </a:buBlip>
            </a:pPr>
            <a:r>
              <a:rPr lang="en-US" dirty="0" smtClean="0"/>
              <a:t>Process –B </a:t>
            </a:r>
            <a:r>
              <a:rPr lang="en-US" b="1" dirty="0" smtClean="0">
                <a:solidFill>
                  <a:srgbClr val="002060"/>
                </a:solidFill>
              </a:rPr>
              <a:t>access (update)</a:t>
            </a:r>
            <a:endParaRPr lang="en-US" dirty="0" smtClean="0"/>
          </a:p>
          <a:p>
            <a:pPr lvl="4"/>
            <a:r>
              <a:rPr lang="en-US" dirty="0" smtClean="0"/>
              <a:t>Until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released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</a:p>
          <a:p>
            <a:pPr lvl="1"/>
            <a:r>
              <a:rPr lang="en-US" dirty="0" smtClean="0"/>
              <a:t>New process</a:t>
            </a:r>
          </a:p>
          <a:p>
            <a:pPr lvl="2"/>
            <a:r>
              <a:rPr lang="en-US" dirty="0" smtClean="0"/>
              <a:t>fork()</a:t>
            </a:r>
          </a:p>
          <a:p>
            <a:pPr lvl="3"/>
            <a:r>
              <a:rPr lang="en-US" dirty="0" smtClean="0"/>
              <a:t>Returns</a:t>
            </a:r>
          </a:p>
          <a:p>
            <a:pPr lvl="4"/>
            <a:r>
              <a:rPr lang="en-US" dirty="0" smtClean="0"/>
              <a:t>PID </a:t>
            </a:r>
          </a:p>
          <a:p>
            <a:pPr lvl="5"/>
            <a:r>
              <a:rPr lang="en-US" dirty="0" smtClean="0"/>
              <a:t>Parent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LOCK COMMANDS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b="1" dirty="0" smtClean="0"/>
              <a:t>int lockf(int fildes, int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function</a:t>
            </a:r>
            <a:r>
              <a:rPr lang="en-US" b="1" dirty="0" smtClean="0"/>
              <a:t>, off_t size_to_lock); </a:t>
            </a:r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Values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F_ULOCK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 unlock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F_LOCK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 lock exclusively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F_TLOCK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 test and lock exclusively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F_TEST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 test by other processes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/>
              <a:t>size_to_lock </a:t>
            </a:r>
            <a:r>
              <a:rPr lang="en-US" dirty="0" smtClean="0">
                <a:sym typeface="Wingdings" pitchFamily="2" charset="2"/>
              </a:rPr>
              <a:t> no. of bytes to operate on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ADVISORY VERSUS MANDATORY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Advisory /unenforced</a:t>
            </a:r>
          </a:p>
          <a:p>
            <a:pPr lvl="1"/>
            <a:r>
              <a:rPr lang="en-US" dirty="0" smtClean="0"/>
              <a:t>requires cooperation (processes)</a:t>
            </a:r>
          </a:p>
          <a:p>
            <a:pPr lvl="1"/>
            <a:r>
              <a:rPr lang="en-US" dirty="0" smtClean="0"/>
              <a:t>Default (Unix)</a:t>
            </a:r>
          </a:p>
          <a:p>
            <a:r>
              <a:rPr lang="en-US" dirty="0" smtClean="0"/>
              <a:t>Mandatory / enforcement-mode</a:t>
            </a:r>
          </a:p>
          <a:p>
            <a:pPr lvl="1"/>
            <a:r>
              <a:rPr lang="en-US" dirty="0" smtClean="0"/>
              <a:t>Does not requires</a:t>
            </a:r>
          </a:p>
          <a:p>
            <a:pPr lvl="1"/>
            <a:r>
              <a:rPr lang="en-US" b="1" dirty="0" smtClean="0"/>
              <a:t>Cautions about Mandatory Locking </a:t>
            </a:r>
            <a:endParaRPr lang="en-US" dirty="0" smtClean="0"/>
          </a:p>
          <a:p>
            <a:pPr lvl="2"/>
            <a:r>
              <a:rPr lang="en-US" dirty="0" smtClean="0"/>
              <a:t>Works – local files (only)</a:t>
            </a:r>
          </a:p>
          <a:p>
            <a:pPr lvl="2"/>
            <a:r>
              <a:rPr lang="en-US" dirty="0" smtClean="0"/>
              <a:t>Protect segments (locked)</a:t>
            </a:r>
          </a:p>
          <a:p>
            <a:pPr lvl="1"/>
            <a:r>
              <a:rPr lang="en-US" dirty="0" smtClean="0"/>
              <a:t>Performed / </a:t>
            </a:r>
            <a:r>
              <a:rPr lang="en-US" dirty="0" smtClean="0">
                <a:solidFill>
                  <a:srgbClr val="FF0000"/>
                </a:solidFill>
              </a:rPr>
              <a:t>not performed</a:t>
            </a:r>
            <a:r>
              <a:rPr lang="en-US" dirty="0" smtClean="0"/>
              <a:t> – every I/O request</a:t>
            </a:r>
          </a:p>
          <a:p>
            <a:pPr lvl="2"/>
            <a:r>
              <a:rPr lang="en-US" dirty="0" smtClean="0"/>
              <a:t>Record lock check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Advisory </a:t>
            </a:r>
            <a:r>
              <a:rPr lang="en-US" b="1" dirty="0" smtClean="0">
                <a:solidFill>
                  <a:srgbClr val="00B050"/>
                </a:solidFill>
              </a:rPr>
              <a:t>(Efficient)</a:t>
            </a:r>
          </a:p>
          <a:p>
            <a:pPr lvl="3"/>
            <a:r>
              <a:rPr lang="en-US" dirty="0" smtClean="0"/>
              <a:t>Mandatory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DEADLOCKS</a:t>
            </a:r>
            <a:endParaRPr lang="en-US" b="1" dirty="0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266825" y="1752600"/>
            <a:ext cx="6276975" cy="1371600"/>
            <a:chOff x="798" y="1008"/>
            <a:chExt cx="3954" cy="864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798" y="1008"/>
              <a:ext cx="3954" cy="864"/>
              <a:chOff x="798" y="1008"/>
              <a:chExt cx="3954" cy="864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816" y="1008"/>
                <a:ext cx="3936" cy="240"/>
                <a:chOff x="672" y="1008"/>
                <a:chExt cx="3936" cy="240"/>
              </a:xfrm>
            </p:grpSpPr>
            <p:sp>
              <p:nvSpPr>
                <p:cNvPr id="107" name="Line 6"/>
                <p:cNvSpPr>
                  <a:spLocks noChangeShapeType="1"/>
                </p:cNvSpPr>
                <p:nvPr/>
              </p:nvSpPr>
              <p:spPr bwMode="auto">
                <a:xfrm>
                  <a:off x="672" y="1008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Line 7"/>
                <p:cNvSpPr>
                  <a:spLocks noChangeShapeType="1"/>
                </p:cNvSpPr>
                <p:nvPr/>
              </p:nvSpPr>
              <p:spPr bwMode="auto">
                <a:xfrm>
                  <a:off x="1824" y="1008"/>
                  <a:ext cx="384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8"/>
                <p:cNvSpPr>
                  <a:spLocks noChangeShapeType="1"/>
                </p:cNvSpPr>
                <p:nvPr/>
              </p:nvSpPr>
              <p:spPr bwMode="auto">
                <a:xfrm>
                  <a:off x="2208" y="124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072" y="1026"/>
                  <a:ext cx="384" cy="2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10"/>
                <p:cNvSpPr>
                  <a:spLocks noChangeShapeType="1"/>
                </p:cNvSpPr>
                <p:nvPr/>
              </p:nvSpPr>
              <p:spPr bwMode="auto">
                <a:xfrm>
                  <a:off x="3456" y="1020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 flipV="1">
                <a:off x="816" y="1632"/>
                <a:ext cx="3936" cy="240"/>
                <a:chOff x="672" y="1008"/>
                <a:chExt cx="3936" cy="240"/>
              </a:xfrm>
            </p:grpSpPr>
            <p:sp>
              <p:nvSpPr>
                <p:cNvPr id="102" name="Line 12"/>
                <p:cNvSpPr>
                  <a:spLocks noChangeShapeType="1"/>
                </p:cNvSpPr>
                <p:nvPr/>
              </p:nvSpPr>
              <p:spPr bwMode="auto">
                <a:xfrm>
                  <a:off x="672" y="1008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Line 13"/>
                <p:cNvSpPr>
                  <a:spLocks noChangeShapeType="1"/>
                </p:cNvSpPr>
                <p:nvPr/>
              </p:nvSpPr>
              <p:spPr bwMode="auto">
                <a:xfrm>
                  <a:off x="1824" y="1008"/>
                  <a:ext cx="384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14"/>
                <p:cNvSpPr>
                  <a:spLocks noChangeShapeType="1"/>
                </p:cNvSpPr>
                <p:nvPr/>
              </p:nvSpPr>
              <p:spPr bwMode="auto">
                <a:xfrm>
                  <a:off x="2208" y="124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072" y="1026"/>
                  <a:ext cx="384" cy="2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16"/>
                <p:cNvSpPr>
                  <a:spLocks noChangeShapeType="1"/>
                </p:cNvSpPr>
                <p:nvPr/>
              </p:nvSpPr>
              <p:spPr bwMode="auto">
                <a:xfrm>
                  <a:off x="3456" y="1020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1512" y="1614"/>
                <a:ext cx="288" cy="162"/>
                <a:chOff x="1056" y="1614"/>
                <a:chExt cx="288" cy="162"/>
              </a:xfrm>
            </p:grpSpPr>
            <p:sp>
              <p:nvSpPr>
                <p:cNvPr id="100" name="Rectangle 18"/>
                <p:cNvSpPr>
                  <a:spLocks noChangeArrowheads="1"/>
                </p:cNvSpPr>
                <p:nvPr/>
              </p:nvSpPr>
              <p:spPr bwMode="auto">
                <a:xfrm>
                  <a:off x="1056" y="1614"/>
                  <a:ext cx="288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Rectangle 19"/>
                <p:cNvSpPr>
                  <a:spLocks noChangeArrowheads="1"/>
                </p:cNvSpPr>
                <p:nvPr/>
              </p:nvSpPr>
              <p:spPr bwMode="auto">
                <a:xfrm>
                  <a:off x="1206" y="1638"/>
                  <a:ext cx="66" cy="1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6" name="Line 20"/>
              <p:cNvSpPr>
                <a:spLocks noChangeShapeType="1"/>
              </p:cNvSpPr>
              <p:nvPr/>
            </p:nvSpPr>
            <p:spPr bwMode="auto">
              <a:xfrm>
                <a:off x="798" y="1428"/>
                <a:ext cx="1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21"/>
              <p:cNvSpPr>
                <a:spLocks noChangeShapeType="1"/>
              </p:cNvSpPr>
              <p:nvPr/>
            </p:nvSpPr>
            <p:spPr bwMode="auto">
              <a:xfrm>
                <a:off x="3444" y="1422"/>
                <a:ext cx="1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2382" y="1344"/>
                <a:ext cx="288" cy="162"/>
                <a:chOff x="1056" y="1614"/>
                <a:chExt cx="288" cy="162"/>
              </a:xfrm>
            </p:grpSpPr>
            <p:sp>
              <p:nvSpPr>
                <p:cNvPr id="98" name="Rectangle 23"/>
                <p:cNvSpPr>
                  <a:spLocks noChangeArrowheads="1"/>
                </p:cNvSpPr>
                <p:nvPr/>
              </p:nvSpPr>
              <p:spPr bwMode="auto">
                <a:xfrm>
                  <a:off x="1056" y="1614"/>
                  <a:ext cx="288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Rectangle 24"/>
                <p:cNvSpPr>
                  <a:spLocks noChangeArrowheads="1"/>
                </p:cNvSpPr>
                <p:nvPr/>
              </p:nvSpPr>
              <p:spPr bwMode="auto">
                <a:xfrm>
                  <a:off x="1206" y="1638"/>
                  <a:ext cx="66" cy="1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 flipH="1">
                <a:off x="2838" y="1344"/>
                <a:ext cx="288" cy="162"/>
                <a:chOff x="1056" y="1614"/>
                <a:chExt cx="288" cy="162"/>
              </a:xfrm>
            </p:grpSpPr>
            <p:sp>
              <p:nvSpPr>
                <p:cNvPr id="9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56" y="1614"/>
                  <a:ext cx="288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6" y="1638"/>
                  <a:ext cx="66" cy="1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 flipH="1">
                <a:off x="3822" y="1140"/>
                <a:ext cx="288" cy="162"/>
                <a:chOff x="1056" y="1614"/>
                <a:chExt cx="288" cy="162"/>
              </a:xfrm>
            </p:grpSpPr>
            <p:sp>
              <p:nvSpPr>
                <p:cNvPr id="94" name="Rectangle 29"/>
                <p:cNvSpPr>
                  <a:spLocks noChangeArrowheads="1"/>
                </p:cNvSpPr>
                <p:nvPr/>
              </p:nvSpPr>
              <p:spPr bwMode="auto">
                <a:xfrm>
                  <a:off x="1056" y="1614"/>
                  <a:ext cx="288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Rectangle 30"/>
                <p:cNvSpPr>
                  <a:spLocks noChangeArrowheads="1"/>
                </p:cNvSpPr>
                <p:nvPr/>
              </p:nvSpPr>
              <p:spPr bwMode="auto">
                <a:xfrm>
                  <a:off x="1206" y="1638"/>
                  <a:ext cx="66" cy="1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 flipH="1">
                <a:off x="4248" y="1140"/>
                <a:ext cx="288" cy="162"/>
                <a:chOff x="1056" y="1614"/>
                <a:chExt cx="288" cy="162"/>
              </a:xfrm>
            </p:grpSpPr>
            <p:sp>
              <p:nvSpPr>
                <p:cNvPr id="92" name="Rectangle 32"/>
                <p:cNvSpPr>
                  <a:spLocks noChangeArrowheads="1"/>
                </p:cNvSpPr>
                <p:nvPr/>
              </p:nvSpPr>
              <p:spPr bwMode="auto">
                <a:xfrm>
                  <a:off x="1056" y="1614"/>
                  <a:ext cx="288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Rectangle 33"/>
                <p:cNvSpPr>
                  <a:spLocks noChangeArrowheads="1"/>
                </p:cNvSpPr>
                <p:nvPr/>
              </p:nvSpPr>
              <p:spPr bwMode="auto">
                <a:xfrm>
                  <a:off x="1206" y="1638"/>
                  <a:ext cx="66" cy="1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8" name="Text Box 34"/>
            <p:cNvSpPr txBox="1">
              <a:spLocks noChangeArrowheads="1"/>
            </p:cNvSpPr>
            <p:nvPr/>
          </p:nvSpPr>
          <p:spPr bwMode="auto">
            <a:xfrm>
              <a:off x="1536" y="1384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c1</a:t>
              </a:r>
            </a:p>
          </p:txBody>
        </p:sp>
        <p:sp>
          <p:nvSpPr>
            <p:cNvPr id="79" name="Text Box 35"/>
            <p:cNvSpPr txBox="1">
              <a:spLocks noChangeArrowheads="1"/>
            </p:cNvSpPr>
            <p:nvPr/>
          </p:nvSpPr>
          <p:spPr bwMode="auto">
            <a:xfrm>
              <a:off x="2376" y="14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c1</a:t>
              </a:r>
            </a:p>
          </p:txBody>
        </p:sp>
        <p:sp>
          <p:nvSpPr>
            <p:cNvPr id="80" name="Text Box 36"/>
            <p:cNvSpPr txBox="1">
              <a:spLocks noChangeArrowheads="1"/>
            </p:cNvSpPr>
            <p:nvPr/>
          </p:nvSpPr>
          <p:spPr bwMode="auto">
            <a:xfrm>
              <a:off x="2840" y="144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c2</a:t>
              </a:r>
            </a:p>
          </p:txBody>
        </p:sp>
        <p:sp>
          <p:nvSpPr>
            <p:cNvPr id="81" name="Text Box 37"/>
            <p:cNvSpPr txBox="1">
              <a:spLocks noChangeArrowheads="1"/>
            </p:cNvSpPr>
            <p:nvPr/>
          </p:nvSpPr>
          <p:spPr bwMode="auto">
            <a:xfrm>
              <a:off x="3832" y="12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c2</a:t>
              </a:r>
            </a:p>
          </p:txBody>
        </p:sp>
        <p:sp>
          <p:nvSpPr>
            <p:cNvPr id="82" name="Text Box 38"/>
            <p:cNvSpPr txBox="1">
              <a:spLocks noChangeArrowheads="1"/>
            </p:cNvSpPr>
            <p:nvPr/>
          </p:nvSpPr>
          <p:spPr bwMode="auto">
            <a:xfrm>
              <a:off x="4240" y="124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c3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491798" y="4572000"/>
            <a:ext cx="8269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Note:</a:t>
            </a:r>
            <a:r>
              <a:rPr lang="en-US" dirty="0" smtClean="0">
                <a:solidFill>
                  <a:srgbClr val="FF0000"/>
                </a:solidFill>
              </a:rPr>
              <a:t> Don’t Draw this in your exams, this is to give pictorial representation of deadlock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OF ENVIRONMENT VARIABLES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89860"/>
          <a:ext cx="7772400" cy="2641484"/>
        </p:xfrm>
        <a:graphic>
          <a:graphicData uri="http://schemas.openxmlformats.org/drawingml/2006/table">
            <a:tbl>
              <a:tblPr/>
              <a:tblGrid>
                <a:gridCol w="2743200"/>
                <a:gridCol w="5029200"/>
              </a:tblGrid>
              <a:tr h="116050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/>
                        <a:t>Variable name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/>
                        <a:t>Stored information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26">
                <a:tc>
                  <a:txBody>
                    <a:bodyPr/>
                    <a:lstStyle/>
                    <a:p>
                      <a:pPr algn="just"/>
                      <a:r>
                        <a:rPr lang="en-US" sz="2000"/>
                        <a:t>DISPLAY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used by the X Window system to identify the display server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0">
                <a:tc>
                  <a:txBody>
                    <a:bodyPr/>
                    <a:lstStyle/>
                    <a:p>
                      <a:pPr algn="just"/>
                      <a:r>
                        <a:rPr lang="en-US" sz="2000"/>
                        <a:t>DOMAIN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domain name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88">
                <a:tc>
                  <a:txBody>
                    <a:bodyPr/>
                    <a:lstStyle/>
                    <a:p>
                      <a:pPr algn="just"/>
                      <a:r>
                        <a:rPr lang="en-US" sz="2000"/>
                        <a:t>EDITOR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stores your favorite line editor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88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HISTSIZE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size of the shell history file in number of lines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0">
                <a:tc>
                  <a:txBody>
                    <a:bodyPr/>
                    <a:lstStyle/>
                    <a:p>
                      <a:pPr algn="just"/>
                      <a:r>
                        <a:rPr lang="en-US" sz="2000"/>
                        <a:t>HOME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path to your home directory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0">
                <a:tc>
                  <a:txBody>
                    <a:bodyPr/>
                    <a:lstStyle/>
                    <a:p>
                      <a:pPr algn="just"/>
                      <a:r>
                        <a:rPr lang="en-US" sz="2000"/>
                        <a:t>HOSTNAME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local host name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6990" y="1643892"/>
          <a:ext cx="7772400" cy="4252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75810"/>
                <a:gridCol w="5196590"/>
              </a:tblGrid>
              <a:tr h="290126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Variable</a:t>
                      </a:r>
                      <a:r>
                        <a:rPr lang="en-US" sz="2000" b="1" baseline="0" dirty="0" smtClean="0"/>
                        <a:t> name</a:t>
                      </a:r>
                      <a:endParaRPr lang="en-US" sz="2000" b="1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Stored</a:t>
                      </a:r>
                      <a:r>
                        <a:rPr lang="en-US" sz="2000" b="1" baseline="0" dirty="0" smtClean="0"/>
                        <a:t> Information</a:t>
                      </a:r>
                      <a:endParaRPr lang="en-US" sz="2000" b="1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2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INPUTRC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location of definition file for input devices such as keyboard</a:t>
                      </a:r>
                      <a:endParaRPr lang="en-US" sz="2000" b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LANG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preferred language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LD_LIBRARY_PATH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paths to search for libraries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LOGNAME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login name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88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MAIL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location of your incoming mail folder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88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MANPATH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paths to search for man pages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88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OS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string describing the operating system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88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OSTYPE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more information about version etc.</a:t>
                      </a:r>
                      <a:endParaRPr lang="en-US" sz="2000" b="0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88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PAGER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used by programs like </a:t>
                      </a:r>
                      <a:r>
                        <a:rPr lang="en-US" sz="2000" b="1" dirty="0"/>
                        <a:t>man</a:t>
                      </a:r>
                      <a:r>
                        <a:rPr lang="en-US" sz="2000" dirty="0"/>
                        <a:t> which need to know what to do in case output is more than one terminal window.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OF ENVIRONMENT VARIABLES</a:t>
            </a:r>
            <a:endParaRPr lang="en-US" dirty="0"/>
          </a:p>
        </p:txBody>
      </p:sp>
    </p:spTree>
  </p:cSld>
  <p:clrMapOvr>
    <a:masterClrMapping/>
  </p:clrMapOvr>
  <p:transition>
    <p:pull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OF ENVIRONMENT VARIABLES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305800" cy="4005744"/>
        </p:xfrm>
        <a:graphic>
          <a:graphicData uri="http://schemas.openxmlformats.org/drawingml/2006/table">
            <a:tbl>
              <a:tblPr/>
              <a:tblGrid>
                <a:gridCol w="2061723"/>
                <a:gridCol w="6244077"/>
              </a:tblGrid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/>
                        <a:t>Variable Name</a:t>
                      </a:r>
                      <a:endParaRPr lang="en-US" sz="2000" b="1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/>
                        <a:t>Stored Information</a:t>
                      </a:r>
                      <a:endParaRPr lang="en-US" sz="2000" b="1" dirty="0"/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PATH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search paths for commands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PS1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primary prompt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PS2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secondary prompt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PWD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present working directory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SHELL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current shell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TERM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terminal type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UID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user ID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USER(NAME)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user name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VISUAL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your favorite full-screen editor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XENVIRONMENT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location of your personal settings for X behavior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XFILESEARCHPATH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/>
                        <a:t>paths to search for graphical libraries</a:t>
                      </a:r>
                    </a:p>
                  </a:txBody>
                  <a:tcPr marL="29013" marR="29013" marT="14506" marB="14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signals in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kill -l </a:t>
            </a:r>
          </a:p>
          <a:p>
            <a:r>
              <a:rPr lang="en-US" dirty="0" smtClean="0"/>
              <a:t>1) SIGHUP 	2) SIGINT 	3) SIGQUIT 	4) SIGILL </a:t>
            </a:r>
          </a:p>
          <a:p>
            <a:r>
              <a:rPr lang="en-US" dirty="0" smtClean="0"/>
              <a:t>5) SIGTRAP 	6) SIGABRT 	7) SIGBUS 	8) SIGFPE </a:t>
            </a:r>
          </a:p>
          <a:p>
            <a:r>
              <a:rPr lang="en-US" dirty="0" smtClean="0"/>
              <a:t>9) SIGKILL 		10) SIGUSR1 	11) SIGSEGV 	</a:t>
            </a:r>
          </a:p>
          <a:p>
            <a:r>
              <a:rPr lang="en-US" dirty="0" smtClean="0"/>
              <a:t>12) SIGUSR2 	13) SIGPIPE 	14) SIGALRM </a:t>
            </a:r>
          </a:p>
          <a:p>
            <a:r>
              <a:rPr lang="en-US" dirty="0" smtClean="0"/>
              <a:t>15) SIGTERM 	17) SIGCHLD 	18) SIGCONT 	</a:t>
            </a:r>
          </a:p>
          <a:p>
            <a:r>
              <a:rPr lang="en-US" dirty="0" smtClean="0"/>
              <a:t>19) SIGSTOP 	20) SIGTSTP 	21) SIGTTIN </a:t>
            </a:r>
          </a:p>
          <a:p>
            <a:r>
              <a:rPr lang="en-US" dirty="0" smtClean="0"/>
              <a:t>22) SIGTTOU	 23) SIGURG 	24) SIGXCPU</a:t>
            </a:r>
          </a:p>
          <a:p>
            <a:r>
              <a:rPr lang="en-US" dirty="0" smtClean="0"/>
              <a:t>25) SIGXFSZ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26) SIGVTALRM 	27) SIGPROF 28) SIGWINCH 	</a:t>
            </a:r>
          </a:p>
          <a:p>
            <a:r>
              <a:rPr lang="en-US" smtClean="0"/>
              <a:t>29</a:t>
            </a:r>
            <a:r>
              <a:rPr lang="en-US" dirty="0" smtClean="0"/>
              <a:t>) </a:t>
            </a:r>
            <a:r>
              <a:rPr lang="en-US" smtClean="0"/>
              <a:t>SIGIO 	30) SIGPWR	 </a:t>
            </a:r>
            <a:r>
              <a:rPr lang="en-US" dirty="0" smtClean="0"/>
              <a:t>31) </a:t>
            </a:r>
            <a:r>
              <a:rPr lang="en-US" smtClean="0"/>
              <a:t>SIGSYS 	34</a:t>
            </a:r>
            <a:r>
              <a:rPr lang="en-US" dirty="0" smtClean="0"/>
              <a:t>) </a:t>
            </a:r>
            <a:r>
              <a:rPr lang="en-US" smtClean="0"/>
              <a:t>SIGRTMIN </a:t>
            </a:r>
          </a:p>
          <a:p>
            <a:r>
              <a:rPr lang="en-US" dirty="0" smtClean="0"/>
              <a:t>35) SIGRTMIN+1 36) SIGRTMIN+2 37) SIGRTMIN+3 38) SIGRTMIN+4 39) SIGRTMIN+5 40) SIGRTMIN+6 41) SIGRTMIN+7 42) SIGRTMIN+8 43) SIGRTMIN+9 44) SIGRTMIN+10 45) SIGRTMIN+11 46) SIGRTMIN+12 47) SIGRTMIN+13 48) SIGRTMIN+14 49) SIGRTMIN+15 50) SIGRTMAX-14 51) SIGRTMAX-13 52) SIGRTMAX-12 53) SIGRTMAX-11 54) SIGRTMAX-10 55) SIGRTMAX-9 56) SIGRTMAX-8 57) SIGRTMAX-7 58) SIGRTMAX-6 59) SIGRTMAX-5 60) SIGRTMAX-4 61) SIGRTMAX-3 62) SIGRTMAX-2 63) SIGRTMAX-1 64) SIGRTMAX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Operation on process</a:t>
            </a:r>
          </a:p>
          <a:p>
            <a:pPr lvl="1"/>
            <a:r>
              <a:rPr lang="en-US" dirty="0" smtClean="0"/>
              <a:t>Creates a copy of itself</a:t>
            </a:r>
          </a:p>
          <a:p>
            <a:pPr lvl="1"/>
            <a:r>
              <a:rPr lang="en-US" dirty="0" smtClean="0"/>
              <a:t>A system call</a:t>
            </a:r>
          </a:p>
          <a:p>
            <a:pPr lvl="1"/>
            <a:r>
              <a:rPr lang="en-US" dirty="0" smtClean="0"/>
              <a:t>Process calls fork() </a:t>
            </a:r>
            <a:r>
              <a:rPr lang="en-US" dirty="0" smtClean="0">
                <a:sym typeface="Wingdings" pitchFamily="2" charset="2"/>
              </a:rPr>
              <a:t> parent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Process created  child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Returns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Child 0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Parent  process id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-1 error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Syntax: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#include &lt;unistd.h&gt;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pid_t fork(void);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VFORK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Variant of fork</a:t>
            </a:r>
          </a:p>
          <a:p>
            <a:pPr lvl="1"/>
            <a:r>
              <a:rPr lang="en-US" dirty="0" smtClean="0"/>
              <a:t>Same semantics</a:t>
            </a:r>
          </a:p>
          <a:p>
            <a:pPr lvl="1"/>
            <a:r>
              <a:rPr lang="en-US" dirty="0" smtClean="0"/>
              <a:t>Same calling convention</a:t>
            </a:r>
          </a:p>
          <a:p>
            <a:pPr lvl="1">
              <a:buNone/>
            </a:pPr>
            <a:r>
              <a:rPr lang="en-US" dirty="0" smtClean="0"/>
              <a:t>	#include &lt;unistd.h&gt; 	pid_t vfork(void);</a:t>
            </a:r>
          </a:p>
          <a:p>
            <a:pPr lvl="1"/>
            <a:r>
              <a:rPr lang="en-US" dirty="0" smtClean="0"/>
              <a:t>Create a new process</a:t>
            </a:r>
          </a:p>
          <a:p>
            <a:pPr lvl="1"/>
            <a:r>
              <a:rPr lang="en-US" dirty="0" smtClean="0"/>
              <a:t>Share virtual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restricted situations (use)</a:t>
            </a:r>
            <a:endParaRPr lang="en-US" dirty="0" smtClean="0"/>
          </a:p>
          <a:p>
            <a:r>
              <a:rPr lang="en-US" dirty="0" smtClean="0"/>
              <a:t>Up on issue of vfork</a:t>
            </a:r>
          </a:p>
          <a:p>
            <a:pPr lvl="1"/>
            <a:r>
              <a:rPr lang="en-US" dirty="0" smtClean="0"/>
              <a:t>Parent suspended until child terminated</a:t>
            </a:r>
          </a:p>
          <a:p>
            <a:pPr lvl="1"/>
            <a:r>
              <a:rPr lang="en-US" dirty="0" smtClean="0"/>
              <a:t>Parent replaced with new executable</a:t>
            </a:r>
          </a:p>
          <a:p>
            <a:pPr lvl="1"/>
            <a:r>
              <a:rPr lang="en-US" dirty="0" smtClean="0"/>
              <a:t>Returns</a:t>
            </a:r>
          </a:p>
          <a:p>
            <a:pPr lvl="2"/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child process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Process id  parent process</a:t>
            </a:r>
          </a:p>
          <a:p>
            <a:pPr lvl="2"/>
            <a:r>
              <a:rPr lang="en-US" dirty="0" smtClean="0"/>
              <a:t>-1 </a:t>
            </a:r>
            <a:r>
              <a:rPr lang="en-US" dirty="0" smtClean="0">
                <a:sym typeface="Wingdings" pitchFamily="2" charset="2"/>
              </a:rPr>
              <a:t> error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Process Creation</a:t>
            </a:r>
          </a:p>
          <a:p>
            <a:pPr lvl="1">
              <a:buNone/>
            </a:pPr>
            <a:r>
              <a:rPr lang="en-US" dirty="0" smtClean="0"/>
              <a:t>pid = fork( );</a:t>
            </a:r>
          </a:p>
          <a:p>
            <a:pPr lvl="1">
              <a:buNone/>
            </a:pPr>
            <a:r>
              <a:rPr lang="en-US" dirty="0" smtClean="0"/>
              <a:t>	/*if the fork succeeds, pid &gt; 0 in the parent*/</a:t>
            </a:r>
          </a:p>
          <a:p>
            <a:pPr lvl="1">
              <a:buNone/>
            </a:pPr>
            <a:r>
              <a:rPr lang="en-US" dirty="0" smtClean="0"/>
              <a:t>if (pid &lt; 0){</a:t>
            </a:r>
          </a:p>
          <a:p>
            <a:pPr lvl="1">
              <a:buNone/>
            </a:pPr>
            <a:r>
              <a:rPr lang="en-US" dirty="0" smtClean="0"/>
              <a:t>handle_error( );	</a:t>
            </a:r>
          </a:p>
          <a:p>
            <a:pPr lvl="1">
              <a:buNone/>
            </a:pPr>
            <a:r>
              <a:rPr lang="en-US" dirty="0" smtClean="0"/>
              <a:t>/* fork failed (e.g., memory or some table is full) */</a:t>
            </a:r>
          </a:p>
          <a:p>
            <a:pPr lvl="1">
              <a:buNone/>
            </a:pPr>
            <a:r>
              <a:rPr lang="en-US" dirty="0" smtClean="0"/>
              <a:t>} else if (pid &gt; 0) {	</a:t>
            </a:r>
          </a:p>
          <a:p>
            <a:pPr lvl="1">
              <a:buNone/>
            </a:pPr>
            <a:r>
              <a:rPr lang="en-US" dirty="0" smtClean="0"/>
              <a:t>/*	parent code goes here. /*/</a:t>
            </a:r>
          </a:p>
          <a:p>
            <a:pPr lvl="1">
              <a:buNone/>
            </a:pPr>
            <a:r>
              <a:rPr lang="en-US" dirty="0" smtClean="0"/>
              <a:t>} else {			</a:t>
            </a:r>
          </a:p>
          <a:p>
            <a:pPr lvl="1">
              <a:buNone/>
            </a:pPr>
            <a:r>
              <a:rPr lang="en-US" dirty="0" smtClean="0"/>
              <a:t>/*	child code goes here. /*/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2434</Words>
  <Application>Microsoft Office PowerPoint</Application>
  <PresentationFormat>On-screen Show (4:3)</PresentationFormat>
  <Paragraphs>721</Paragraphs>
  <Slides>67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UNIT-IV</vt:lpstr>
      <vt:lpstr>INDEX</vt:lpstr>
      <vt:lpstr>PROCESS</vt:lpstr>
      <vt:lpstr>PROCESS IDENTIFIERS</vt:lpstr>
      <vt:lpstr>PROCESS IDENTIFIERS</vt:lpstr>
      <vt:lpstr>PROCESS IDENTIFIERS</vt:lpstr>
      <vt:lpstr>FORK</vt:lpstr>
      <vt:lpstr>VFORK</vt:lpstr>
      <vt:lpstr>Slide 9</vt:lpstr>
      <vt:lpstr>PROCESS STRUCTURE</vt:lpstr>
      <vt:lpstr>PROCESS STRUCTURE</vt:lpstr>
      <vt:lpstr>PROCESS STRUCTURE</vt:lpstr>
      <vt:lpstr>ZOMBIE PROCESS</vt:lpstr>
      <vt:lpstr>ORPHAN PROCESS</vt:lpstr>
      <vt:lpstr>EXIT</vt:lpstr>
      <vt:lpstr>main() (topic beyond syllabus)</vt:lpstr>
      <vt:lpstr>EXIT</vt:lpstr>
      <vt:lpstr>EXIT</vt:lpstr>
      <vt:lpstr>EXIT</vt:lpstr>
      <vt:lpstr>WAIT AND WAITPID</vt:lpstr>
      <vt:lpstr>WAIT AND WAITPID</vt:lpstr>
      <vt:lpstr>EXEC </vt:lpstr>
      <vt:lpstr>EXEC</vt:lpstr>
      <vt:lpstr>EXEC</vt:lpstr>
      <vt:lpstr>EXEC</vt:lpstr>
      <vt:lpstr>EXEC</vt:lpstr>
      <vt:lpstr>EXEC</vt:lpstr>
      <vt:lpstr>EXEC</vt:lpstr>
      <vt:lpstr>EXEC</vt:lpstr>
      <vt:lpstr>Examples - EXEC</vt:lpstr>
      <vt:lpstr>Examples - EXEC</vt:lpstr>
      <vt:lpstr>Examples - EXEC</vt:lpstr>
      <vt:lpstr>SIGNALS</vt:lpstr>
      <vt:lpstr>SIGNALS</vt:lpstr>
      <vt:lpstr>SIGNAL FUNCTION</vt:lpstr>
      <vt:lpstr>UNRELIABLE SIGNALS</vt:lpstr>
      <vt:lpstr>INTERRUPTED SYSTEMCALLS</vt:lpstr>
      <vt:lpstr>KILL AND RAISE</vt:lpstr>
      <vt:lpstr>ALARM AND PAUSE</vt:lpstr>
      <vt:lpstr>Slide 40</vt:lpstr>
      <vt:lpstr>ABORT</vt:lpstr>
      <vt:lpstr>SYSTEM</vt:lpstr>
      <vt:lpstr>SLEEP</vt:lpstr>
      <vt:lpstr>JOB CONTROL SIGNALS</vt:lpstr>
      <vt:lpstr>JOB CONTROL SIGNALS</vt:lpstr>
      <vt:lpstr>DATA MANAGEMENT</vt:lpstr>
      <vt:lpstr>DATA MANAGEMENT</vt:lpstr>
      <vt:lpstr>DATA MANAGEMENT</vt:lpstr>
      <vt:lpstr>DATA MANAGEMENT</vt:lpstr>
      <vt:lpstr>DATA MANAGEMENT</vt:lpstr>
      <vt:lpstr>FILE LOCKING</vt:lpstr>
      <vt:lpstr>CREATING LOCK FILES</vt:lpstr>
      <vt:lpstr>CREATING LOCK FILES</vt:lpstr>
      <vt:lpstr>CREATING LOCK FILES</vt:lpstr>
      <vt:lpstr>LOCKING REGIONS </vt:lpstr>
      <vt:lpstr>LOCKING REGIONS </vt:lpstr>
      <vt:lpstr>USE OF READ AND WRITE WITH LOCKING</vt:lpstr>
      <vt:lpstr>USE OF READ AND WRITE WITH LOCKING</vt:lpstr>
      <vt:lpstr>COMPETING LOCKS </vt:lpstr>
      <vt:lpstr>OTHER LOCK COMMANDS </vt:lpstr>
      <vt:lpstr>ADVISORY VERSUS MANDATORY LOCKING</vt:lpstr>
      <vt:lpstr>DEADLOCKS</vt:lpstr>
      <vt:lpstr>LIST OF ENVIRONMENT VARIABLES</vt:lpstr>
      <vt:lpstr>LIST OF ENVIRONMENT VARIABLES</vt:lpstr>
      <vt:lpstr>LIST OF ENVIRONMENT VARIABLES</vt:lpstr>
      <vt:lpstr>List of signals in UNIX</vt:lpstr>
      <vt:lpstr>Slide 67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UNIT-IV</dc:title>
  <dc:creator>SVEC</dc:creator>
  <cp:lastModifiedBy>JK</cp:lastModifiedBy>
  <cp:revision>116</cp:revision>
  <dcterms:created xsi:type="dcterms:W3CDTF">2016-09-09T09:51:44Z</dcterms:created>
  <dcterms:modified xsi:type="dcterms:W3CDTF">2017-11-06T16:21:34Z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