
<file path=[Content_Types].xml><?xml version="1.0" encoding="utf-8"?>
<Types xmlns="http://schemas.openxmlformats.org/package/2006/content-types">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36.xml" ContentType="application/vnd.openxmlformats-officedocument.presentationml.slide+xml"/>
  <Override PartName="/ppt/slides/slide83.xml" ContentType="application/vnd.openxmlformats-officedocument.presentationml.slide+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notesSlides/notesSlide85.xml" ContentType="application/vnd.openxmlformats-officedocument.presentationml.notesSlide+xml"/>
  <Override PartName="/ppt/slides/slide25.xml" ContentType="application/vnd.openxmlformats-officedocument.presentationml.slide+xml"/>
  <Override PartName="/ppt/slides/slide72.xml" ContentType="application/vnd.openxmlformats-officedocument.presentationml.slid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74.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notesSlides/notesSlide63.xml" ContentType="application/vnd.openxmlformats-officedocument.presentationml.notesSlide+xml"/>
  <Override PartName="/ppt/theme/themeOverride1.xml" ContentType="application/vnd.openxmlformats-officedocument.themeOverride+xml"/>
  <Override PartName="/ppt/notesSlides/notesSlide81.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notesSlides/notesSlide70.xml" ContentType="application/vnd.openxmlformats-officedocument.presentationml.notesSlide+xml"/>
  <Override PartName="/docProps/custom.xml" ContentType="application/vnd.openxmlformats-officedocument.custom-properties+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3.xml" ContentType="application/vnd.openxmlformats-officedocument.presentationml.notesSlide+xml"/>
  <Override PartName="/ppt/notesSlides/notesSlide68.xml" ContentType="application/vnd.openxmlformats-officedocument.presentationml.notesSlide+xml"/>
  <Override PartName="/ppt/notesSlides/notesSlide79.xml" ContentType="application/vnd.openxmlformats-officedocument.presentationml.notesSlide+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notesSlides/notesSlide39.xml" ContentType="application/vnd.openxmlformats-officedocument.presentationml.notesSlide+xml"/>
  <Override PartName="/ppt/notesSlides/notesSlide57.xml" ContentType="application/vnd.openxmlformats-officedocument.presentationml.notesSlide+xml"/>
  <Override PartName="/ppt/notesSlides/notesSlide86.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s/slide80.xml" ContentType="application/vnd.openxmlformats-officedocument.presentationml.slide+xml"/>
  <Override PartName="/ppt/slides/slide91.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46.xml" ContentType="application/vnd.openxmlformats-officedocument.presentationml.notesSlide+xml"/>
  <Override PartName="/ppt/notesSlides/notesSlide64.xml" ContentType="application/vnd.openxmlformats-officedocument.presentationml.notesSlide+xml"/>
  <Override PartName="/ppt/notesSlides/notesSlide75.xml" ContentType="application/vnd.openxmlformats-officedocument.presentationml.notesSlide+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ppt/notesSlides/notesSlide24.xml" ContentType="application/vnd.openxmlformats-officedocument.presentationml.notesSlide+xml"/>
  <Override PartName="/ppt/notesSlides/notesSlide35.xml" ContentType="application/vnd.openxmlformats-officedocument.presentationml.notesSlide+xml"/>
  <Override PartName="/ppt/notesSlides/notesSlide53.xml" ContentType="application/vnd.openxmlformats-officedocument.presentationml.notesSlide+xml"/>
  <Override PartName="/ppt/notesSlides/notesSlide71.xml" ContentType="application/vnd.openxmlformats-officedocument.presentationml.notesSlide+xml"/>
  <Override PartName="/ppt/notesSlides/notesSlide82.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42.xml" ContentType="application/vnd.openxmlformats-officedocument.presentationml.notesSlide+xml"/>
  <Override PartName="/ppt/notesSlides/notesSlide60.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Default Extension="gif" ContentType="image/gif"/>
  <Override PartName="/ppt/notesSlides/notesSlide20.xml" ContentType="application/vnd.openxmlformats-officedocument.presentationml.notesSlide+xml"/>
  <Override PartName="/ppt/notesSlides/notesSlide31.xml" ContentType="application/vnd.openxmlformats-officedocument.presentationml.notesSlide+xml"/>
  <Override PartName="/ppt/slides/slide89.xml" ContentType="application/vnd.openxmlformats-officedocument.presentationml.slide+xml"/>
  <Override PartName="/ppt/slides/slide49.xml" ContentType="application/vnd.openxmlformats-officedocument.presentationml.slide+xml"/>
  <Override PartName="/ppt/slides/slide7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Layouts/slideLayout8.xml" ContentType="application/vnd.openxmlformats-officedocument.presentationml.slideLayout+xml"/>
  <Override PartName="/ppt/notesSlides/notesSlide69.xml" ContentType="application/vnd.openxmlformats-officedocument.presentationml.notesSlide+xml"/>
  <Override PartName="/ppt/notesSlides/notesSlide87.xml" ContentType="application/vnd.openxmlformats-officedocument.presentationml.notesSlide+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notesSlides/notesSlide58.xml" ContentType="application/vnd.openxmlformats-officedocument.presentationml.notesSlide+xml"/>
  <Override PartName="/ppt/notesSlides/notesSlide76.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Override PartName="/ppt/notesSlides/notesSlide65.xml" ContentType="application/vnd.openxmlformats-officedocument.presentationml.notesSlide+xml"/>
  <Override PartName="/ppt/notesSlides/notesSlide83.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notesSlides/notesSlide72.xml" ContentType="application/vnd.openxmlformats-officedocument.presentationml.notesSlide+xml"/>
  <Override PartName="/ppt/notesSlides/notesSlide90.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61.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Override PartName="/ppt/slides/slide79.xml" ContentType="application/vnd.openxmlformats-officedocument.presentationml.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68.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notesSlides/notesSlide1.xml" ContentType="application/vnd.openxmlformats-officedocument.presentationml.notesSlide+xml"/>
  <Override PartName="/ppt/notesSlides/notesSlide59.xml" ContentType="application/vnd.openxmlformats-officedocument.presentationml.notesSlide+xml"/>
  <Override PartName="/ppt/notesSlides/notesSlide88.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Layouts/slideLayout5.xml" ContentType="application/vnd.openxmlformats-officedocument.presentationml.slideLayout+xml"/>
  <Override PartName="/ppt/notesSlides/notesSlide19.xml" ContentType="application/vnd.openxmlformats-officedocument.presentationml.notesSlide+xml"/>
  <Override PartName="/ppt/notesSlides/notesSlide48.xml" ContentType="application/vnd.openxmlformats-officedocument.presentationml.notesSlide+xml"/>
  <Override PartName="/ppt/notesSlides/notesSlide66.xml" ContentType="application/vnd.openxmlformats-officedocument.presentationml.notesSlide+xml"/>
  <Override PartName="/ppt/notesSlides/notesSlide77.xml" ContentType="application/vnd.openxmlformats-officedocument.presentationml.notesSlide+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Override PartName="/ppt/notesSlides/notesSlide37.xml" ContentType="application/vnd.openxmlformats-officedocument.presentationml.notesSlide+xml"/>
  <Override PartName="/ppt/notesSlides/notesSlide55.xml" ContentType="application/vnd.openxmlformats-officedocument.presentationml.notesSlide+xml"/>
  <Override PartName="/ppt/notesSlides/notesSlide84.xml" ContentType="application/vnd.openxmlformats-officedocument.presentationml.notesSlide+xml"/>
  <Default Extension="jpeg" ContentType="image/jpeg"/>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6.xml" ContentType="application/vnd.openxmlformats-officedocument.presentationml.notesSlide+xml"/>
  <Override PartName="/ppt/notesSlides/notesSlide44.xml" ContentType="application/vnd.openxmlformats-officedocument.presentationml.notesSlide+xml"/>
  <Override PartName="/ppt/notesSlides/notesSlide62.xml" ContentType="application/vnd.openxmlformats-officedocument.presentationml.notesSlide+xml"/>
  <Override PartName="/ppt/notesSlides/notesSlide73.xml" ContentType="application/vnd.openxmlformats-officedocument.presentationml.notesSlide+xml"/>
  <Override PartName="/ppt/notesSlides/notesSlide91.xml" ContentType="application/vnd.openxmlformats-officedocument.presentationml.notesSlide+xml"/>
  <Override PartName="/ppt/slides/slide20.xml" ContentType="application/vnd.openxmlformats-officedocument.presentationml.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51.xml" ContentType="application/vnd.openxmlformats-officedocument.presentationml.notesSlide+xml"/>
  <Override PartName="/ppt/notesSlides/notesSlide80.xml" ContentType="application/vnd.openxmlformats-officedocument.presentationml.notesSlide+xml"/>
  <Override PartName="/ppt/notesSlides/notesSlide1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69.xml" ContentType="application/vnd.openxmlformats-officedocument.presentationml.slide+xml"/>
  <Override PartName="/ppt/slides/slide87.xml" ContentType="application/vnd.openxmlformats-officedocument.presentationml.slide+xml"/>
  <Override PartName="/ppt/notesSlides/notesSlide89.xml" ContentType="application/vnd.openxmlformats-officedocument.presentationml.notesSlide+xml"/>
  <Override PartName="/ppt/slides/slide29.xml" ContentType="application/vnd.openxmlformats-officedocument.presentationml.slide+xml"/>
  <Override PartName="/ppt/slides/slide76.xml" ContentType="application/vnd.openxmlformats-officedocument.presentationml.slide+xml"/>
  <Override PartName="/ppt/notesSlides/notesSlide78.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notesSlides/notesSlide67.xml" ContentType="application/vnd.openxmlformats-officedocument.presentationml.notesSlide+xml"/>
  <Override PartName="/ppt/slides/slide43.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notesSlides/notesSlide45.xml" ContentType="application/vnd.openxmlformats-officedocument.presentationml.notesSlide+xml"/>
  <Override PartName="/ppt/notesSlides/notesSlide5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3"/>
  </p:notesMasterIdLst>
  <p:sldIdLst>
    <p:sldId id="256" r:id="rId2"/>
    <p:sldId id="258" r:id="rId3"/>
    <p:sldId id="257" r:id="rId4"/>
    <p:sldId id="259" r:id="rId5"/>
    <p:sldId id="260" r:id="rId6"/>
    <p:sldId id="261" r:id="rId7"/>
    <p:sldId id="262" r:id="rId8"/>
    <p:sldId id="264" r:id="rId9"/>
    <p:sldId id="265" r:id="rId10"/>
    <p:sldId id="274" r:id="rId11"/>
    <p:sldId id="266" r:id="rId12"/>
    <p:sldId id="267" r:id="rId13"/>
    <p:sldId id="268" r:id="rId14"/>
    <p:sldId id="269" r:id="rId15"/>
    <p:sldId id="270" r:id="rId16"/>
    <p:sldId id="271" r:id="rId17"/>
    <p:sldId id="272" r:id="rId18"/>
    <p:sldId id="275" r:id="rId19"/>
    <p:sldId id="276" r:id="rId20"/>
    <p:sldId id="277" r:id="rId21"/>
    <p:sldId id="278" r:id="rId22"/>
    <p:sldId id="279" r:id="rId23"/>
    <p:sldId id="273" r:id="rId24"/>
    <p:sldId id="263" r:id="rId25"/>
    <p:sldId id="280" r:id="rId26"/>
    <p:sldId id="281" r:id="rId27"/>
    <p:sldId id="282" r:id="rId28"/>
    <p:sldId id="283" r:id="rId29"/>
    <p:sldId id="284" r:id="rId30"/>
    <p:sldId id="286" r:id="rId31"/>
    <p:sldId id="287" r:id="rId32"/>
    <p:sldId id="288" r:id="rId33"/>
    <p:sldId id="290" r:id="rId34"/>
    <p:sldId id="291" r:id="rId35"/>
    <p:sldId id="292" r:id="rId36"/>
    <p:sldId id="293" r:id="rId37"/>
    <p:sldId id="294" r:id="rId38"/>
    <p:sldId id="295" r:id="rId39"/>
    <p:sldId id="301" r:id="rId40"/>
    <p:sldId id="296" r:id="rId41"/>
    <p:sldId id="297" r:id="rId42"/>
    <p:sldId id="298" r:id="rId43"/>
    <p:sldId id="299" r:id="rId44"/>
    <p:sldId id="300" r:id="rId45"/>
    <p:sldId id="302" r:id="rId46"/>
    <p:sldId id="303" r:id="rId47"/>
    <p:sldId id="304" r:id="rId48"/>
    <p:sldId id="309" r:id="rId49"/>
    <p:sldId id="305" r:id="rId50"/>
    <p:sldId id="310" r:id="rId51"/>
    <p:sldId id="311" r:id="rId52"/>
    <p:sldId id="306" r:id="rId53"/>
    <p:sldId id="312" r:id="rId54"/>
    <p:sldId id="313" r:id="rId55"/>
    <p:sldId id="314" r:id="rId56"/>
    <p:sldId id="315" r:id="rId57"/>
    <p:sldId id="316" r:id="rId58"/>
    <p:sldId id="317" r:id="rId59"/>
    <p:sldId id="318" r:id="rId60"/>
    <p:sldId id="307" r:id="rId61"/>
    <p:sldId id="323" r:id="rId62"/>
    <p:sldId id="324" r:id="rId63"/>
    <p:sldId id="325" r:id="rId64"/>
    <p:sldId id="326" r:id="rId65"/>
    <p:sldId id="327" r:id="rId66"/>
    <p:sldId id="308" r:id="rId67"/>
    <p:sldId id="319" r:id="rId68"/>
    <p:sldId id="320" r:id="rId69"/>
    <p:sldId id="321" r:id="rId70"/>
    <p:sldId id="322" r:id="rId71"/>
    <p:sldId id="289" r:id="rId72"/>
    <p:sldId id="331" r:id="rId73"/>
    <p:sldId id="328" r:id="rId74"/>
    <p:sldId id="332" r:id="rId75"/>
    <p:sldId id="333" r:id="rId76"/>
    <p:sldId id="337" r:id="rId77"/>
    <p:sldId id="329" r:id="rId78"/>
    <p:sldId id="330" r:id="rId79"/>
    <p:sldId id="285" r:id="rId80"/>
    <p:sldId id="334" r:id="rId81"/>
    <p:sldId id="335" r:id="rId82"/>
    <p:sldId id="343" r:id="rId83"/>
    <p:sldId id="344" r:id="rId84"/>
    <p:sldId id="345" r:id="rId85"/>
    <p:sldId id="338" r:id="rId86"/>
    <p:sldId id="346" r:id="rId87"/>
    <p:sldId id="347" r:id="rId88"/>
    <p:sldId id="339" r:id="rId89"/>
    <p:sldId id="340" r:id="rId90"/>
    <p:sldId id="341" r:id="rId91"/>
    <p:sldId id="349" r:id="rId92"/>
  </p:sldIdLst>
  <p:sldSz cx="9144000" cy="6858000" type="screen4x3"/>
  <p:notesSz cx="7104063" cy="102346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5125" autoAdjust="0"/>
  </p:normalViewPr>
  <p:slideViewPr>
    <p:cSldViewPr>
      <p:cViewPr varScale="1">
        <p:scale>
          <a:sx n="62" d="100"/>
          <a:sy n="62" d="100"/>
        </p:scale>
        <p:origin x="-1596" y="-7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97"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427" cy="511731"/>
          </a:xfrm>
          <a:prstGeom prst="rect">
            <a:avLst/>
          </a:prstGeom>
        </p:spPr>
        <p:txBody>
          <a:bodyPr vert="horz" lIns="99075" tIns="49538" rIns="99075" bIns="49538" rtlCol="0"/>
          <a:lstStyle>
            <a:lvl1pPr algn="l">
              <a:defRPr sz="1300"/>
            </a:lvl1pPr>
          </a:lstStyle>
          <a:p>
            <a:endParaRPr lang="en-US" dirty="0"/>
          </a:p>
        </p:txBody>
      </p:sp>
      <p:sp>
        <p:nvSpPr>
          <p:cNvPr id="3" name="Date Placeholder 2"/>
          <p:cNvSpPr>
            <a:spLocks noGrp="1"/>
          </p:cNvSpPr>
          <p:nvPr>
            <p:ph type="dt" idx="1"/>
          </p:nvPr>
        </p:nvSpPr>
        <p:spPr>
          <a:xfrm>
            <a:off x="4023992" y="0"/>
            <a:ext cx="3078427" cy="511731"/>
          </a:xfrm>
          <a:prstGeom prst="rect">
            <a:avLst/>
          </a:prstGeom>
        </p:spPr>
        <p:txBody>
          <a:bodyPr vert="horz" lIns="99075" tIns="49538" rIns="99075" bIns="49538" rtlCol="0"/>
          <a:lstStyle>
            <a:lvl1pPr algn="r">
              <a:defRPr sz="1300"/>
            </a:lvl1pPr>
          </a:lstStyle>
          <a:p>
            <a:fld id="{83D888BF-D001-4364-A699-89472457FB19}" type="datetimeFigureOut">
              <a:rPr lang="en-US" smtClean="0"/>
              <a:pPr/>
              <a:t>10/2/2019</a:t>
            </a:fld>
            <a:endParaRPr lang="en-US" dirty="0"/>
          </a:p>
        </p:txBody>
      </p:sp>
      <p:sp>
        <p:nvSpPr>
          <p:cNvPr id="4" name="Slide Image Placeholder 3"/>
          <p:cNvSpPr>
            <a:spLocks noGrp="1" noRot="1" noChangeAspect="1"/>
          </p:cNvSpPr>
          <p:nvPr>
            <p:ph type="sldImg" idx="2"/>
          </p:nvPr>
        </p:nvSpPr>
        <p:spPr>
          <a:xfrm>
            <a:off x="995363" y="768350"/>
            <a:ext cx="5113337" cy="3836988"/>
          </a:xfrm>
          <a:prstGeom prst="rect">
            <a:avLst/>
          </a:prstGeom>
          <a:noFill/>
          <a:ln w="12700">
            <a:solidFill>
              <a:prstClr val="black"/>
            </a:solidFill>
          </a:ln>
        </p:spPr>
        <p:txBody>
          <a:bodyPr vert="horz" lIns="99075" tIns="49538" rIns="99075" bIns="49538" rtlCol="0" anchor="ctr"/>
          <a:lstStyle/>
          <a:p>
            <a:endParaRPr lang="en-US" dirty="0"/>
          </a:p>
        </p:txBody>
      </p:sp>
      <p:sp>
        <p:nvSpPr>
          <p:cNvPr id="5" name="Notes Placeholder 4"/>
          <p:cNvSpPr>
            <a:spLocks noGrp="1"/>
          </p:cNvSpPr>
          <p:nvPr>
            <p:ph type="body" sz="quarter" idx="3"/>
          </p:nvPr>
        </p:nvSpPr>
        <p:spPr>
          <a:xfrm>
            <a:off x="710407" y="4861441"/>
            <a:ext cx="5683250" cy="4605576"/>
          </a:xfrm>
          <a:prstGeom prst="rect">
            <a:avLst/>
          </a:prstGeom>
        </p:spPr>
        <p:txBody>
          <a:bodyPr vert="horz" lIns="99075" tIns="49538" rIns="99075" bIns="49538"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721106"/>
            <a:ext cx="3078427" cy="511731"/>
          </a:xfrm>
          <a:prstGeom prst="rect">
            <a:avLst/>
          </a:prstGeom>
        </p:spPr>
        <p:txBody>
          <a:bodyPr vert="horz" lIns="99075" tIns="49538" rIns="99075" bIns="49538" rtlCol="0" anchor="b"/>
          <a:lstStyle>
            <a:lvl1pPr algn="l">
              <a:defRPr sz="1300"/>
            </a:lvl1pPr>
          </a:lstStyle>
          <a:p>
            <a:endParaRPr lang="en-US" dirty="0"/>
          </a:p>
        </p:txBody>
      </p:sp>
      <p:sp>
        <p:nvSpPr>
          <p:cNvPr id="7" name="Slide Number Placeholder 6"/>
          <p:cNvSpPr>
            <a:spLocks noGrp="1"/>
          </p:cNvSpPr>
          <p:nvPr>
            <p:ph type="sldNum" sz="quarter" idx="5"/>
          </p:nvPr>
        </p:nvSpPr>
        <p:spPr>
          <a:xfrm>
            <a:off x="4023992" y="9721106"/>
            <a:ext cx="3078427" cy="511731"/>
          </a:xfrm>
          <a:prstGeom prst="rect">
            <a:avLst/>
          </a:prstGeom>
        </p:spPr>
        <p:txBody>
          <a:bodyPr vert="horz" lIns="99075" tIns="49538" rIns="99075" bIns="49538" rtlCol="0" anchor="b"/>
          <a:lstStyle>
            <a:lvl1pPr algn="r">
              <a:defRPr sz="1300"/>
            </a:lvl1pPr>
          </a:lstStyle>
          <a:p>
            <a:fld id="{DD3C65E1-19FF-4DF0-BD76-2067C775B354}"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D3C65E1-19FF-4DF0-BD76-2067C775B354}"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D3C65E1-19FF-4DF0-BD76-2067C775B354}" type="slidenum">
              <a:rPr lang="en-US" smtClean="0"/>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Where wh?</a:t>
            </a:r>
          </a:p>
          <a:p>
            <a:r>
              <a:rPr lang="en-US" dirty="0" smtClean="0"/>
              <a:t>became ḅ</a:t>
            </a:r>
          </a:p>
          <a:p>
            <a:r>
              <a:rPr lang="en-US" dirty="0" smtClean="0"/>
              <a:t>Relegated (meaning </a:t>
            </a:r>
            <a:r>
              <a:rPr lang="en-US" b="1" i="1" dirty="0" smtClean="0"/>
              <a:t>downgrade</a:t>
            </a:r>
            <a:r>
              <a:rPr lang="en-US" dirty="0" smtClean="0"/>
              <a:t>, </a:t>
            </a:r>
            <a:r>
              <a:rPr lang="en-US" b="1" i="1" dirty="0" smtClean="0"/>
              <a:t>assign an lower rank</a:t>
            </a:r>
            <a:r>
              <a:rPr lang="en-US" dirty="0" smtClean="0"/>
              <a:t>)</a:t>
            </a:r>
          </a:p>
          <a:p>
            <a:r>
              <a:rPr lang="en-US" sz="1300" dirty="0" smtClean="0"/>
              <a:t>cont. Because ease of maintenance is determined in large part by the readability of programs readability became an important measure of the quality of</a:t>
            </a:r>
          </a:p>
          <a:p>
            <a:r>
              <a:rPr lang="en-US" sz="1300" dirty="0" smtClean="0"/>
              <a:t>programs and programming languages. The following subsections describe characteristics that contribute to the readability of a programming language.</a:t>
            </a:r>
            <a:endParaRPr lang="en-US" dirty="0"/>
          </a:p>
        </p:txBody>
      </p:sp>
      <p:sp>
        <p:nvSpPr>
          <p:cNvPr id="4" name="Slide Number Placeholder 3"/>
          <p:cNvSpPr>
            <a:spLocks noGrp="1"/>
          </p:cNvSpPr>
          <p:nvPr>
            <p:ph type="sldNum" sz="quarter" idx="10"/>
          </p:nvPr>
        </p:nvSpPr>
        <p:spPr/>
        <p:txBody>
          <a:bodyPr/>
          <a:lstStyle/>
          <a:p>
            <a:fld id="{DD3C65E1-19FF-4DF0-BD76-2067C775B354}" type="slidenum">
              <a:rPr lang="en-US" smtClean="0"/>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just"/>
            <a:r>
              <a:rPr lang="en-US" sz="1300" dirty="0" smtClean="0"/>
              <a:t>Overall Simplicity</a:t>
            </a:r>
          </a:p>
          <a:p>
            <a:pPr algn="just"/>
            <a:r>
              <a:rPr lang="en-US" sz="1300" dirty="0" smtClean="0"/>
              <a:t>The overall simplicity of a programming language strongly affects its readability.</a:t>
            </a:r>
          </a:p>
          <a:p>
            <a:pPr marL="247688" indent="-247688" algn="just">
              <a:buAutoNum type="arabicParenR"/>
            </a:pPr>
            <a:r>
              <a:rPr lang="en-US" sz="1300" dirty="0" smtClean="0"/>
              <a:t>A language with a large number of basic constructs is more difficult to learn than one with a smaller number.</a:t>
            </a:r>
          </a:p>
          <a:p>
            <a:pPr marL="247688" indent="-247688" algn="just">
              <a:buAutoNum type="arabicParenR"/>
            </a:pPr>
            <a:r>
              <a:rPr lang="en-US" sz="1300" dirty="0" smtClean="0"/>
              <a:t>Complicating characteristic of a programming language is </a:t>
            </a:r>
            <a:r>
              <a:rPr lang="en-US" sz="1300" b="1" dirty="0" smtClean="0"/>
              <a:t>feature multiplicity – i.e. </a:t>
            </a:r>
            <a:r>
              <a:rPr lang="en-US" sz="1300" dirty="0" smtClean="0"/>
              <a:t>having more than one way to accomplish a particular operation.</a:t>
            </a:r>
          </a:p>
          <a:p>
            <a:pPr marL="247688" indent="-247688" algn="just">
              <a:buAutoNum type="arabicParenR"/>
            </a:pPr>
            <a:r>
              <a:rPr lang="en-US" sz="1300" dirty="0" smtClean="0"/>
              <a:t>A third potential problem is </a:t>
            </a:r>
            <a:r>
              <a:rPr lang="en-US" sz="1300" b="1" dirty="0" smtClean="0"/>
              <a:t>operator overloading, in which a single operator </a:t>
            </a:r>
            <a:r>
              <a:rPr lang="en-US" sz="1300" dirty="0" smtClean="0"/>
              <a:t>symbol has more than one meaning.</a:t>
            </a:r>
          </a:p>
          <a:p>
            <a:pPr marL="247688" indent="-247688" algn="just"/>
            <a:endParaRPr lang="en-US" sz="1300" dirty="0" smtClean="0"/>
          </a:p>
          <a:p>
            <a:pPr marL="247688" indent="-247688" algn="just"/>
            <a:r>
              <a:rPr lang="en-US" sz="1300" dirty="0" smtClean="0"/>
              <a:t>Orthogonality</a:t>
            </a:r>
          </a:p>
          <a:p>
            <a:pPr marL="247688" indent="-247688" algn="just"/>
            <a:r>
              <a:rPr lang="en-US" sz="1300" dirty="0" smtClean="0"/>
              <a:t>Means that a relatively small set of primitive constructs can be combined in a relatively small number of ways to build the control and data structures of the </a:t>
            </a:r>
          </a:p>
          <a:p>
            <a:pPr marL="247688" indent="-247688" algn="just"/>
            <a:r>
              <a:rPr lang="en-US" sz="1300" dirty="0" smtClean="0"/>
              <a:t>language.</a:t>
            </a:r>
          </a:p>
          <a:p>
            <a:pPr algn="just"/>
            <a:r>
              <a:rPr lang="en-US" sz="1300" dirty="0" smtClean="0"/>
              <a:t>Furthermore, every possible combination of primitives is legal and meaningful. For example, consider data types. Suppose a language has four primitive data types (integer, float, double, and character) and two type operators (array and pointer). If the two type operators can be applied to themselves and the four primitive data types, a large number of data structures can be defined.</a:t>
            </a:r>
          </a:p>
          <a:p>
            <a:pPr algn="just"/>
            <a:endParaRPr lang="en-US" dirty="0"/>
          </a:p>
        </p:txBody>
      </p:sp>
      <p:sp>
        <p:nvSpPr>
          <p:cNvPr id="4" name="Slide Number Placeholder 3"/>
          <p:cNvSpPr>
            <a:spLocks noGrp="1"/>
          </p:cNvSpPr>
          <p:nvPr>
            <p:ph type="sldNum" sz="quarter" idx="10"/>
          </p:nvPr>
        </p:nvSpPr>
        <p:spPr/>
        <p:txBody>
          <a:bodyPr/>
          <a:lstStyle/>
          <a:p>
            <a:fld id="{DD3C65E1-19FF-4DF0-BD76-2067C775B354}" type="slidenum">
              <a:rPr lang="en-US" smtClean="0"/>
              <a:pPr/>
              <a:t>12</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just" defTabSz="990752">
              <a:defRPr/>
            </a:pPr>
            <a:r>
              <a:rPr lang="en-US" sz="1300" dirty="0" smtClean="0"/>
              <a:t>We can illustrate the use of orthogonality as a design concept by comparing one aspect of the assembly languages of the IBM mainframe computers and the VAX (originated as an acronym for </a:t>
            </a:r>
            <a:r>
              <a:rPr lang="en-US" i="1" dirty="0" smtClean="0"/>
              <a:t>virtual address extension)</a:t>
            </a:r>
            <a:r>
              <a:rPr lang="en-US" sz="1300" dirty="0" smtClean="0"/>
              <a:t> series of minicomputers. We consider a single simple situation: </a:t>
            </a:r>
            <a:r>
              <a:rPr lang="en-US" sz="1300" i="1" dirty="0" smtClean="0"/>
              <a:t>adding two 32-bit integer values that reside in either memory or registers</a:t>
            </a:r>
            <a:r>
              <a:rPr lang="en-US" sz="1300" dirty="0" smtClean="0"/>
              <a:t> and replacing one of the two values with the sum. </a:t>
            </a:r>
          </a:p>
          <a:p>
            <a:pPr algn="just"/>
            <a:r>
              <a:rPr lang="en-US" sz="1300" dirty="0" smtClean="0"/>
              <a:t>The IBM mainframes have two instructions for this purpose, which have the forms </a:t>
            </a:r>
          </a:p>
          <a:p>
            <a:pPr algn="just"/>
            <a:r>
              <a:rPr lang="en-US" sz="1300" b="1" i="1" dirty="0" smtClean="0"/>
              <a:t>A Reg1, memory_cell</a:t>
            </a:r>
          </a:p>
          <a:p>
            <a:r>
              <a:rPr lang="en-US" sz="1300" b="1" i="1" dirty="0" smtClean="0"/>
              <a:t>AR Reg1, Reg2</a:t>
            </a:r>
          </a:p>
          <a:p>
            <a:r>
              <a:rPr lang="en-US" sz="1300" dirty="0" smtClean="0"/>
              <a:t>where Reg1 and Reg2 represent registers. </a:t>
            </a:r>
          </a:p>
          <a:p>
            <a:r>
              <a:rPr lang="en-US" sz="1300" dirty="0" smtClean="0"/>
              <a:t>The semantics of these are</a:t>
            </a:r>
          </a:p>
          <a:p>
            <a:r>
              <a:rPr lang="en-US" sz="1300" i="1" dirty="0" smtClean="0"/>
              <a:t>Reg1 ← contents(Reg1) + contents(memory_cell)</a:t>
            </a:r>
          </a:p>
          <a:p>
            <a:r>
              <a:rPr lang="en-US" sz="1300" i="1" dirty="0" smtClean="0"/>
              <a:t>Reg1 ← contents(Reg1) + contents(Reg2)</a:t>
            </a:r>
          </a:p>
          <a:p>
            <a:r>
              <a:rPr lang="en-US" sz="1300" dirty="0" smtClean="0"/>
              <a:t>The VAX addition instruction for 32-bit integer values is</a:t>
            </a:r>
          </a:p>
          <a:p>
            <a:r>
              <a:rPr lang="en-US" sz="1300" b="1" i="1" dirty="0" smtClean="0"/>
              <a:t>ADDL operand_1, operand_2</a:t>
            </a:r>
          </a:p>
          <a:p>
            <a:r>
              <a:rPr lang="en-US" sz="1300" dirty="0" smtClean="0"/>
              <a:t>whose semantics is</a:t>
            </a:r>
          </a:p>
          <a:p>
            <a:r>
              <a:rPr lang="en-US" sz="1300" i="1" dirty="0" smtClean="0"/>
              <a:t>operand_2 ← contents(operand_1) + contents(operand_2)</a:t>
            </a:r>
          </a:p>
          <a:p>
            <a:r>
              <a:rPr lang="en-US" sz="1300" dirty="0" smtClean="0"/>
              <a:t>In this case, either operand can be a register or a memory cell. The VAX instruction design is orthogonal in that a single instruction can use either registers or memory cells as the operands.</a:t>
            </a:r>
            <a:endParaRPr lang="en-US" dirty="0"/>
          </a:p>
        </p:txBody>
      </p:sp>
      <p:sp>
        <p:nvSpPr>
          <p:cNvPr id="4" name="Slide Number Placeholder 3"/>
          <p:cNvSpPr>
            <a:spLocks noGrp="1"/>
          </p:cNvSpPr>
          <p:nvPr>
            <p:ph type="sldNum" sz="quarter" idx="10"/>
          </p:nvPr>
        </p:nvSpPr>
        <p:spPr/>
        <p:txBody>
          <a:bodyPr/>
          <a:lstStyle/>
          <a:p>
            <a:fld id="{DD3C65E1-19FF-4DF0-BD76-2067C775B354}" type="slidenum">
              <a:rPr lang="en-US" smtClean="0"/>
              <a:pPr/>
              <a:t>13</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just"/>
            <a:r>
              <a:rPr lang="en-US" sz="1300" dirty="0" smtClean="0"/>
              <a:t>The presence of adequate facilities for defining data types and data structures in a language is another significant aid to readability.</a:t>
            </a:r>
          </a:p>
          <a:p>
            <a:pPr algn="just"/>
            <a:endParaRPr lang="en-US" sz="1300" dirty="0" smtClean="0"/>
          </a:p>
          <a:p>
            <a:pPr algn="just"/>
            <a:r>
              <a:rPr lang="en-US" sz="1300" dirty="0" smtClean="0"/>
              <a:t>For example, suppose a numeric type is used for an indicator flag because there is no Boolean type in the language. In such a language, we might have an assignment such as the following:</a:t>
            </a:r>
          </a:p>
          <a:p>
            <a:pPr algn="just"/>
            <a:r>
              <a:rPr lang="en-US" sz="1300" dirty="0" smtClean="0"/>
              <a:t>timeOut = 1</a:t>
            </a:r>
          </a:p>
          <a:p>
            <a:pPr algn="just"/>
            <a:r>
              <a:rPr lang="en-US" sz="1300" dirty="0" smtClean="0"/>
              <a:t>The meaning of this statement is unclear, whereas in a language that includes Boolean types, we would have the following:</a:t>
            </a:r>
          </a:p>
          <a:p>
            <a:pPr algn="just"/>
            <a:r>
              <a:rPr lang="en-US" sz="1300" dirty="0" smtClean="0"/>
              <a:t>timeOut = </a:t>
            </a:r>
            <a:r>
              <a:rPr lang="en-US" sz="1300" b="1" dirty="0" smtClean="0"/>
              <a:t>true</a:t>
            </a:r>
          </a:p>
          <a:p>
            <a:r>
              <a:rPr lang="en-US" sz="1300" dirty="0" smtClean="0"/>
              <a:t>The syntax, or form, of the elements of a language has a significant effect on the readability of programs. Following are some examples of syntactic design</a:t>
            </a:r>
          </a:p>
          <a:p>
            <a:r>
              <a:rPr lang="en-US" sz="1300" dirty="0" smtClean="0"/>
              <a:t>choices that affect readability: </a:t>
            </a:r>
            <a:endParaRPr lang="en-US" dirty="0"/>
          </a:p>
        </p:txBody>
      </p:sp>
      <p:sp>
        <p:nvSpPr>
          <p:cNvPr id="4" name="Slide Number Placeholder 3"/>
          <p:cNvSpPr>
            <a:spLocks noGrp="1"/>
          </p:cNvSpPr>
          <p:nvPr>
            <p:ph type="sldNum" sz="quarter" idx="10"/>
          </p:nvPr>
        </p:nvSpPr>
        <p:spPr/>
        <p:txBody>
          <a:bodyPr/>
          <a:lstStyle/>
          <a:p>
            <a:fld id="{DD3C65E1-19FF-4DF0-BD76-2067C775B354}" type="slidenum">
              <a:rPr lang="en-US" smtClean="0"/>
              <a:pPr/>
              <a:t>14</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just"/>
            <a:r>
              <a:rPr lang="en-US" sz="1300" dirty="0" smtClean="0"/>
              <a:t>- - is</a:t>
            </a:r>
          </a:p>
          <a:p>
            <a:pPr algn="just"/>
            <a:r>
              <a:rPr lang="en-US" sz="1300" dirty="0" smtClean="0"/>
              <a:t>With W</a:t>
            </a:r>
            <a:r>
              <a:rPr lang="en-US" sz="1300" dirty="0" smtClean="0">
                <a:sym typeface="Wingdings" pitchFamily="2" charset="2"/>
              </a:rPr>
              <a:t></a:t>
            </a:r>
            <a:endParaRPr lang="en-US" sz="1300" dirty="0" smtClean="0"/>
          </a:p>
          <a:p>
            <a:pPr algn="just"/>
            <a:r>
              <a:rPr lang="en-US" sz="1300" dirty="0" smtClean="0"/>
              <a:t>It may even be possible, as noted by Hoare (1973), to use unknown features accidentally, with bizarre (meaning </a:t>
            </a:r>
            <a:r>
              <a:rPr lang="en-US" sz="1300" b="1" i="1" dirty="0" smtClean="0"/>
              <a:t>unusual</a:t>
            </a:r>
            <a:r>
              <a:rPr lang="en-US" sz="1300" dirty="0" smtClean="0"/>
              <a:t>) results. Therefore, a smaller number of primitive constructs and a consistent set of rules for combining them (that is, orthogonality) is much better than simply having a large number of primitives. A programmer can design a solution to a complex problem after learning only a simple set of primitive constructs.</a:t>
            </a:r>
          </a:p>
          <a:p>
            <a:pPr algn="just"/>
            <a:endParaRPr lang="en-US" sz="1300" dirty="0" smtClean="0"/>
          </a:p>
          <a:p>
            <a:pPr algn="just"/>
            <a:r>
              <a:rPr lang="en-US" sz="1300" dirty="0" smtClean="0"/>
              <a:t>Briefly, </a:t>
            </a:r>
            <a:r>
              <a:rPr lang="en-US" sz="1300" b="1" dirty="0" smtClean="0"/>
              <a:t>abstraction </a:t>
            </a:r>
            <a:r>
              <a:rPr lang="en-US" sz="1300" dirty="0" smtClean="0"/>
              <a:t>means the ability to define and then use complicated structures or operations in ways that allow many of the details to be ignored.</a:t>
            </a:r>
          </a:p>
          <a:p>
            <a:pPr algn="just"/>
            <a:endParaRPr lang="en-US" sz="1300" dirty="0" smtClean="0"/>
          </a:p>
          <a:p>
            <a:pPr algn="just"/>
            <a:r>
              <a:rPr lang="en-US" sz="1300" b="1" dirty="0" smtClean="0"/>
              <a:t>Expressivity</a:t>
            </a:r>
            <a:r>
              <a:rPr lang="en-US" sz="1300" dirty="0" smtClean="0"/>
              <a:t> in a language can refer to several different characteristics. In a language such as </a:t>
            </a:r>
            <a:r>
              <a:rPr lang="en-US" sz="1300" b="1" dirty="0" smtClean="0"/>
              <a:t>APL</a:t>
            </a:r>
            <a:r>
              <a:rPr lang="en-US" sz="1300" dirty="0" smtClean="0"/>
              <a:t> (</a:t>
            </a:r>
            <a:r>
              <a:rPr lang="en-US" sz="1300" b="1" dirty="0" smtClean="0"/>
              <a:t>A</a:t>
            </a:r>
            <a:r>
              <a:rPr lang="en-US" sz="1300" dirty="0" smtClean="0"/>
              <a:t> </a:t>
            </a:r>
            <a:r>
              <a:rPr lang="en-US" sz="1300" b="1" dirty="0" smtClean="0"/>
              <a:t>P</a:t>
            </a:r>
            <a:r>
              <a:rPr lang="en-US" sz="1300" dirty="0" smtClean="0"/>
              <a:t>rogramming </a:t>
            </a:r>
            <a:r>
              <a:rPr lang="en-US" sz="1300" b="1" dirty="0" smtClean="0"/>
              <a:t>L</a:t>
            </a:r>
            <a:r>
              <a:rPr lang="en-US" sz="1300" dirty="0" smtClean="0"/>
              <a:t>anguage developed in 1960 by Kenneth E. Iverson)  it means that there are very powerful operators that allow a great deal of computation to be accomplished with very small program.</a:t>
            </a:r>
          </a:p>
          <a:p>
            <a:pPr algn="just"/>
            <a:r>
              <a:rPr lang="en-US" sz="1300" dirty="0" smtClean="0"/>
              <a:t>More commonly, it means that a language has relatively convenient, rather than cumbersome, ways of specifying computations. For example, in C, the notation count++ is more convenient and shorter than count = count + 1.</a:t>
            </a:r>
          </a:p>
          <a:p>
            <a:pPr algn="just"/>
            <a:endParaRPr lang="en-US" dirty="0"/>
          </a:p>
        </p:txBody>
      </p:sp>
      <p:sp>
        <p:nvSpPr>
          <p:cNvPr id="4" name="Slide Number Placeholder 3"/>
          <p:cNvSpPr>
            <a:spLocks noGrp="1"/>
          </p:cNvSpPr>
          <p:nvPr>
            <p:ph type="sldNum" sz="quarter" idx="10"/>
          </p:nvPr>
        </p:nvSpPr>
        <p:spPr/>
        <p:txBody>
          <a:bodyPr/>
          <a:lstStyle/>
          <a:p>
            <a:fld id="{DD3C65E1-19FF-4DF0-BD76-2067C775B354}" type="slidenum">
              <a:rPr lang="en-US" smtClean="0"/>
              <a:pPr/>
              <a:t>15</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pPr algn="just"/>
            <a:r>
              <a:rPr lang="en-US" sz="1300" dirty="0" smtClean="0"/>
              <a:t>if i?</a:t>
            </a:r>
          </a:p>
          <a:p>
            <a:pPr algn="just"/>
            <a:r>
              <a:rPr lang="en-US" sz="1300" dirty="0" smtClean="0"/>
              <a:t>in []</a:t>
            </a:r>
          </a:p>
          <a:p>
            <a:pPr algn="just"/>
            <a:r>
              <a:rPr lang="en-US" sz="1300" dirty="0" smtClean="0"/>
              <a:t>how h?</a:t>
            </a:r>
          </a:p>
          <a:p>
            <a:pPr algn="just"/>
            <a:r>
              <a:rPr lang="en-US" sz="1300" dirty="0" smtClean="0"/>
              <a:t>or |</a:t>
            </a:r>
          </a:p>
          <a:p>
            <a:pPr algn="just"/>
            <a:r>
              <a:rPr lang="en-US" sz="1300" dirty="0" smtClean="0"/>
              <a:t>A program is said to be reliable if it performs to its specifications under all conditions.</a:t>
            </a:r>
          </a:p>
          <a:p>
            <a:pPr algn="just"/>
            <a:endParaRPr lang="en-US" sz="1300" dirty="0" smtClean="0"/>
          </a:p>
          <a:p>
            <a:pPr algn="just"/>
            <a:r>
              <a:rPr lang="en-US" sz="1300" b="1" dirty="0" smtClean="0"/>
              <a:t>Type Checking:</a:t>
            </a:r>
            <a:r>
              <a:rPr lang="en-US" sz="1300" dirty="0" smtClean="0"/>
              <a:t> it is simply testing for type errors in a given program, either by the compiler or during program execution. Type checking is an important</a:t>
            </a:r>
          </a:p>
          <a:p>
            <a:pPr algn="just"/>
            <a:r>
              <a:rPr lang="en-US" sz="1300" dirty="0" smtClean="0"/>
              <a:t>factor in language reliability. Because run-time type checking is expensive, compile-time type checking is more desirable.</a:t>
            </a:r>
          </a:p>
          <a:p>
            <a:pPr algn="just"/>
            <a:endParaRPr lang="en-US" sz="1300" dirty="0" smtClean="0"/>
          </a:p>
          <a:p>
            <a:pPr algn="just"/>
            <a:r>
              <a:rPr lang="en-US" sz="1300" dirty="0" smtClean="0"/>
              <a:t>Furthermore, the earlier errors in programs are detected, the less expensive it is to make the required repairs. The design of Java requires checks of the types of nearly all variables and expressions at compile time. This virtually eliminates type errors at run time in Java programs.</a:t>
            </a:r>
          </a:p>
          <a:p>
            <a:pPr algn="just"/>
            <a:endParaRPr lang="en-US" sz="1300" dirty="0" smtClean="0"/>
          </a:p>
          <a:p>
            <a:pPr algn="just"/>
            <a:r>
              <a:rPr lang="en-US" sz="1300" dirty="0" smtClean="0"/>
              <a:t>One example of how failure to type check, at either compile time or run time, has led to countless program errors is the use of subprogram parameters in the original C language.</a:t>
            </a:r>
          </a:p>
          <a:p>
            <a:r>
              <a:rPr lang="en-US" sz="1300" dirty="0" smtClean="0"/>
              <a:t>In this language, the type of an actual parameter in a function call was not checked to determine whether its type matched that of the corresponding formal parameter in the function. </a:t>
            </a:r>
          </a:p>
          <a:p>
            <a:r>
              <a:rPr lang="en-US" sz="1300" i="1" dirty="0" smtClean="0"/>
              <a:t>**An </a:t>
            </a:r>
            <a:r>
              <a:rPr lang="en-US" sz="1300" b="1" i="1" dirty="0" smtClean="0"/>
              <a:t>int </a:t>
            </a:r>
            <a:r>
              <a:rPr lang="en-US" sz="1300" i="1" dirty="0" smtClean="0"/>
              <a:t>type variable could be used as an actual parameter in a call to a function that expected a </a:t>
            </a:r>
            <a:r>
              <a:rPr lang="en-US" sz="1300" b="1" i="1" dirty="0" smtClean="0"/>
              <a:t>float </a:t>
            </a:r>
            <a:r>
              <a:rPr lang="en-US" sz="1300" i="1" dirty="0" smtClean="0"/>
              <a:t>type as its formal parameter, and neither the compiler nor the run-time system would detect the inconsistency.</a:t>
            </a:r>
            <a:endParaRPr lang="en-US" i="1" dirty="0"/>
          </a:p>
        </p:txBody>
      </p:sp>
      <p:sp>
        <p:nvSpPr>
          <p:cNvPr id="4" name="Slide Number Placeholder 3"/>
          <p:cNvSpPr>
            <a:spLocks noGrp="1"/>
          </p:cNvSpPr>
          <p:nvPr>
            <p:ph type="sldNum" sz="quarter" idx="10"/>
          </p:nvPr>
        </p:nvSpPr>
        <p:spPr/>
        <p:txBody>
          <a:bodyPr/>
          <a:lstStyle/>
          <a:p>
            <a:fld id="{DD3C65E1-19FF-4DF0-BD76-2067C775B354}" type="slidenum">
              <a:rPr lang="en-US" smtClean="0"/>
              <a:pPr/>
              <a:t>16</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just"/>
            <a:r>
              <a:rPr lang="en-US" sz="1300" dirty="0" smtClean="0"/>
              <a:t>The ability of a program to intercept (meaning </a:t>
            </a:r>
            <a:r>
              <a:rPr lang="en-US" sz="1300" b="1" i="1" dirty="0" smtClean="0"/>
              <a:t>prevent from continuing to a destination</a:t>
            </a:r>
            <a:r>
              <a:rPr lang="en-US" sz="1300" dirty="0" smtClean="0"/>
              <a:t>) run-time errors (as well as other unusual conditions detectable by the program), take corrective measures, and then continue is an obvious aid to reliability. This language facility is called </a:t>
            </a:r>
            <a:r>
              <a:rPr lang="en-US" sz="1300" b="1" dirty="0" smtClean="0"/>
              <a:t>exception handling.</a:t>
            </a:r>
          </a:p>
          <a:p>
            <a:pPr algn="just"/>
            <a:endParaRPr lang="en-US" sz="1300" dirty="0" smtClean="0"/>
          </a:p>
          <a:p>
            <a:pPr algn="just"/>
            <a:r>
              <a:rPr lang="en-US" sz="1300" dirty="0" smtClean="0"/>
              <a:t>Ada, C++, Java, and C# (csharp) include extensive capabilities for exception handling, but such facilities are practically nonexistent in many widely used languages, including C and Fortran.</a:t>
            </a:r>
            <a:endParaRPr lang="en-US" dirty="0"/>
          </a:p>
        </p:txBody>
      </p:sp>
      <p:sp>
        <p:nvSpPr>
          <p:cNvPr id="4" name="Slide Number Placeholder 3"/>
          <p:cNvSpPr>
            <a:spLocks noGrp="1"/>
          </p:cNvSpPr>
          <p:nvPr>
            <p:ph type="sldNum" sz="quarter" idx="10"/>
          </p:nvPr>
        </p:nvSpPr>
        <p:spPr/>
        <p:txBody>
          <a:bodyPr/>
          <a:lstStyle/>
          <a:p>
            <a:fld id="{DD3C65E1-19FF-4DF0-BD76-2067C775B354}" type="slidenum">
              <a:rPr lang="en-US" smtClean="0"/>
              <a:pPr/>
              <a:t>17</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just"/>
            <a:r>
              <a:rPr lang="en-US" sz="1300" b="1" dirty="0" smtClean="0"/>
              <a:t>Aliasing:</a:t>
            </a:r>
            <a:r>
              <a:rPr lang="en-US" sz="1300" dirty="0" smtClean="0"/>
              <a:t> Loosely defined, </a:t>
            </a:r>
            <a:r>
              <a:rPr lang="en-US" sz="1300" b="1" dirty="0" smtClean="0"/>
              <a:t>aliasing </a:t>
            </a:r>
            <a:r>
              <a:rPr lang="en-US" sz="1300" dirty="0" smtClean="0"/>
              <a:t>is having two or more distinct names that can be used to access the same memory cell.</a:t>
            </a:r>
          </a:p>
          <a:p>
            <a:pPr algn="just"/>
            <a:endParaRPr lang="en-US" sz="1300" dirty="0" smtClean="0"/>
          </a:p>
          <a:p>
            <a:pPr algn="just"/>
            <a:r>
              <a:rPr lang="en-US" sz="1300" dirty="0" smtClean="0"/>
              <a:t>It is now widely accepted that aliasing is a dangerous feature in a programming language. Most programming languages allow some kind of aliasing—for example, two pointers set to point to the same variable, which is possible in most languages.</a:t>
            </a:r>
          </a:p>
          <a:p>
            <a:pPr algn="just"/>
            <a:endParaRPr lang="en-US" b="1" dirty="0" smtClean="0"/>
          </a:p>
          <a:p>
            <a:pPr algn="just"/>
            <a:r>
              <a:rPr lang="en-US" b="1" dirty="0" smtClean="0"/>
              <a:t>Readability</a:t>
            </a:r>
            <a:r>
              <a:rPr lang="en-US" b="1" baseline="0" dirty="0" smtClean="0"/>
              <a:t> &amp; writability:</a:t>
            </a:r>
            <a:r>
              <a:rPr lang="en-US" b="0" baseline="0" dirty="0" smtClean="0"/>
              <a:t> </a:t>
            </a:r>
            <a:r>
              <a:rPr lang="en-US" sz="1300" dirty="0" smtClean="0"/>
              <a:t>A program written in a language that does not support natural ways to express the required algorithms will necessarily use unnatural approaches.</a:t>
            </a:r>
            <a:endParaRPr lang="en-US" b="1" baseline="0" dirty="0" smtClean="0"/>
          </a:p>
          <a:p>
            <a:pPr algn="just"/>
            <a:endParaRPr lang="en-US" sz="1300" dirty="0" smtClean="0"/>
          </a:p>
          <a:p>
            <a:pPr algn="just"/>
            <a:r>
              <a:rPr lang="en-US" sz="1300" dirty="0" smtClean="0"/>
              <a:t>Readability affects reliability in both the writing and maintenance phases of the life cycle. Programs that are difficult to read are difficult both to write and to modify.</a:t>
            </a:r>
            <a:endParaRPr lang="en-US" dirty="0"/>
          </a:p>
        </p:txBody>
      </p:sp>
      <p:sp>
        <p:nvSpPr>
          <p:cNvPr id="4" name="Slide Number Placeholder 3"/>
          <p:cNvSpPr>
            <a:spLocks noGrp="1"/>
          </p:cNvSpPr>
          <p:nvPr>
            <p:ph type="sldNum" sz="quarter" idx="10"/>
          </p:nvPr>
        </p:nvSpPr>
        <p:spPr/>
        <p:txBody>
          <a:bodyPr/>
          <a:lstStyle/>
          <a:p>
            <a:fld id="{DD3C65E1-19FF-4DF0-BD76-2067C775B354}" type="slidenum">
              <a:rPr lang="en-US" smtClean="0"/>
              <a:pPr/>
              <a:t>18</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algn="just"/>
            <a:r>
              <a:rPr lang="en-US" sz="1300" dirty="0" smtClean="0"/>
              <a:t>to </a:t>
            </a:r>
            <a:r>
              <a:rPr lang="en-US" sz="1300" dirty="0" smtClean="0">
                <a:sym typeface="Wingdings" pitchFamily="2" charset="2"/>
              </a:rPr>
              <a:t></a:t>
            </a:r>
          </a:p>
          <a:p>
            <a:pPr algn="just" defTabSz="990752">
              <a:defRPr/>
            </a:pPr>
            <a:r>
              <a:rPr lang="en-US" sz="1300" dirty="0" smtClean="0"/>
              <a:t>of =</a:t>
            </a:r>
          </a:p>
          <a:p>
            <a:pPr algn="just"/>
            <a:r>
              <a:rPr lang="en-US" sz="1300" dirty="0" smtClean="0"/>
              <a:t>is - -</a:t>
            </a:r>
          </a:p>
          <a:p>
            <a:pPr algn="just"/>
            <a:r>
              <a:rPr lang="en-US" sz="1300" dirty="0" smtClean="0"/>
              <a:t>between b/n</a:t>
            </a:r>
          </a:p>
          <a:p>
            <a:pPr algn="just"/>
            <a:r>
              <a:rPr lang="en-US" sz="1300" dirty="0" smtClean="0"/>
              <a:t>includes +es</a:t>
            </a:r>
          </a:p>
          <a:p>
            <a:pPr algn="just"/>
            <a:r>
              <a:rPr lang="en-US" sz="1300" dirty="0" smtClean="0"/>
              <a:t>add +</a:t>
            </a:r>
          </a:p>
          <a:p>
            <a:pPr algn="just"/>
            <a:r>
              <a:rPr lang="en-US" sz="1300" dirty="0" smtClean="0"/>
              <a:t>The total cost of a programming language is a function of many of its characteristics (number of characteristics are:</a:t>
            </a:r>
            <a:r>
              <a:rPr lang="en-US" sz="1300" b="1" dirty="0" smtClean="0"/>
              <a:t>7</a:t>
            </a:r>
            <a:r>
              <a:rPr lang="en-US" sz="1300" dirty="0" smtClean="0"/>
              <a:t>).</a:t>
            </a:r>
          </a:p>
          <a:p>
            <a:pPr algn="just"/>
            <a:endParaRPr lang="en-US" sz="1300" dirty="0" smtClean="0"/>
          </a:p>
          <a:p>
            <a:pPr algn="just" defTabSz="990752">
              <a:defRPr/>
            </a:pPr>
            <a:r>
              <a:rPr lang="en-US" sz="1300" dirty="0" smtClean="0"/>
              <a:t>A simple trade-off (meaning </a:t>
            </a:r>
            <a:r>
              <a:rPr lang="en-US" b="1" i="1" dirty="0" smtClean="0"/>
              <a:t>a balance achieved between two desirable but incompatible features</a:t>
            </a:r>
            <a:r>
              <a:rPr lang="en-US" sz="1300" dirty="0" smtClean="0"/>
              <a:t>) can be made between compilation cost and execution speed of the compiled code. </a:t>
            </a:r>
            <a:r>
              <a:rPr lang="en-US" sz="1300" b="1" dirty="0" smtClean="0"/>
              <a:t>Optimization </a:t>
            </a:r>
            <a:r>
              <a:rPr lang="en-US" sz="1300" dirty="0" smtClean="0"/>
              <a:t>is the name given to the collection of techniques that compilers may use to decrease the size and/or increase the execution speed of the code they produce.</a:t>
            </a:r>
          </a:p>
          <a:p>
            <a:pPr algn="just"/>
            <a:endParaRPr lang="en-US" sz="1300" dirty="0" smtClean="0"/>
          </a:p>
          <a:p>
            <a:pPr algn="just"/>
            <a:r>
              <a:rPr lang="en-US" sz="1300" dirty="0" smtClean="0"/>
              <a:t>Of all the contributors to language costs, three are most important: program development, maintenance, and reliability. Because these are functions of writability and readability, these two evaluation criteria are, in turn, the most important.</a:t>
            </a:r>
          </a:p>
          <a:p>
            <a:pPr algn="just"/>
            <a:endParaRPr lang="en-US" sz="1300" dirty="0" smtClean="0"/>
          </a:p>
          <a:p>
            <a:pPr algn="just"/>
            <a:r>
              <a:rPr lang="en-US" sz="1300" dirty="0" smtClean="0"/>
              <a:t>Of course, a number of other criteria could be used for evaluating programming languages like </a:t>
            </a:r>
            <a:r>
              <a:rPr lang="en-US" sz="1300" b="1" dirty="0" smtClean="0"/>
              <a:t>Portability, Generality </a:t>
            </a:r>
            <a:r>
              <a:rPr lang="en-US" sz="1300" dirty="0" smtClean="0"/>
              <a:t>(</a:t>
            </a:r>
            <a:r>
              <a:rPr lang="en-US" sz="1300" i="1" dirty="0" smtClean="0"/>
              <a:t>applicability to a wide range of applications</a:t>
            </a:r>
            <a:r>
              <a:rPr lang="en-US" sz="1300" dirty="0" smtClean="0"/>
              <a:t>), </a:t>
            </a:r>
            <a:r>
              <a:rPr lang="en-US" sz="1300" b="1" dirty="0" smtClean="0"/>
              <a:t>well-definedness</a:t>
            </a:r>
            <a:r>
              <a:rPr lang="en-US" sz="1300" dirty="0" smtClean="0"/>
              <a:t>(the completeness and precision (meaning </a:t>
            </a:r>
            <a:r>
              <a:rPr lang="en-US" sz="1300" b="1" i="1" dirty="0" smtClean="0"/>
              <a:t>quality</a:t>
            </a:r>
            <a:r>
              <a:rPr lang="en-US" sz="1300" dirty="0" smtClean="0"/>
              <a:t> or </a:t>
            </a:r>
            <a:r>
              <a:rPr lang="en-US" sz="1300" b="1" i="1" dirty="0" smtClean="0"/>
              <a:t>condition</a:t>
            </a:r>
            <a:r>
              <a:rPr lang="en-US" sz="1300" dirty="0" smtClean="0"/>
              <a:t> or </a:t>
            </a:r>
            <a:r>
              <a:rPr lang="en-US" sz="1300" b="1" i="1" dirty="0" smtClean="0"/>
              <a:t>accurate</a:t>
            </a:r>
            <a:r>
              <a:rPr lang="en-US" sz="1300" dirty="0" smtClean="0"/>
              <a:t>)  of the language’s official defining document) etc..</a:t>
            </a:r>
            <a:endParaRPr lang="en-US" b="0" dirty="0"/>
          </a:p>
        </p:txBody>
      </p:sp>
      <p:sp>
        <p:nvSpPr>
          <p:cNvPr id="4" name="Slide Number Placeholder 3"/>
          <p:cNvSpPr>
            <a:spLocks noGrp="1"/>
          </p:cNvSpPr>
          <p:nvPr>
            <p:ph type="sldNum" sz="quarter" idx="10"/>
          </p:nvPr>
        </p:nvSpPr>
        <p:spPr/>
        <p:txBody>
          <a:bodyPr/>
          <a:lstStyle/>
          <a:p>
            <a:fld id="{DD3C65E1-19FF-4DF0-BD76-2067C775B354}" type="slidenum">
              <a:rPr lang="en-US" smtClean="0"/>
              <a:pPr/>
              <a:t>19</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D3C65E1-19FF-4DF0-BD76-2067C775B354}" type="slidenum">
              <a:rPr lang="en-US" smtClean="0"/>
              <a:pPr/>
              <a:t>2</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just"/>
            <a:r>
              <a:rPr lang="en-US" dirty="0" smtClean="0"/>
              <a:t>important imp*</a:t>
            </a:r>
          </a:p>
          <a:p>
            <a:pPr algn="just"/>
            <a:r>
              <a:rPr lang="en-US" dirty="0" smtClean="0"/>
              <a:t>r are</a:t>
            </a:r>
          </a:p>
          <a:p>
            <a:pPr algn="just"/>
            <a:r>
              <a:rPr lang="en-US" sz="1300" dirty="0" smtClean="0"/>
              <a:t>The basic architecture of computers has had a profound effect on language design. Most of the popular languages of the past 50 years have been designed</a:t>
            </a:r>
          </a:p>
          <a:p>
            <a:pPr algn="just"/>
            <a:r>
              <a:rPr lang="en-US" sz="1300" dirty="0" smtClean="0"/>
              <a:t>around the prevalent computer architecture, called the </a:t>
            </a:r>
            <a:r>
              <a:rPr lang="en-US" sz="1300" b="1" dirty="0" smtClean="0"/>
              <a:t>von Neumann architecture, </a:t>
            </a:r>
            <a:r>
              <a:rPr lang="en-US" sz="1300" dirty="0" smtClean="0"/>
              <a:t>after one of its originators, John von Neumann (pronounced “von Noyman”). These languages are called </a:t>
            </a:r>
            <a:r>
              <a:rPr lang="en-US" sz="1300" b="1" dirty="0" smtClean="0"/>
              <a:t>imperative </a:t>
            </a:r>
            <a:r>
              <a:rPr lang="en-US" sz="1300" dirty="0" smtClean="0"/>
              <a:t>(meaning </a:t>
            </a:r>
            <a:r>
              <a:rPr lang="en-US" sz="1300" b="1" i="1" dirty="0" smtClean="0"/>
              <a:t>crucial</a:t>
            </a:r>
            <a:r>
              <a:rPr lang="en-US" sz="1300" dirty="0" smtClean="0"/>
              <a:t>) </a:t>
            </a:r>
            <a:r>
              <a:rPr lang="en-US" sz="1300" b="1" dirty="0" smtClean="0"/>
              <a:t>languages. </a:t>
            </a:r>
          </a:p>
          <a:p>
            <a:pPr algn="just"/>
            <a:r>
              <a:rPr lang="en-US" sz="1300" dirty="0" smtClean="0"/>
              <a:t>Cont. In a von Neumann computer, both data and programs are stored in the same memory. The central processing unit (CPU), which executes instructions, is separate from the memory. Therefore, instructions and data must be transmitted, or piped, from memory to the CPU. Results of operations in the CPU must be moved back to memory. Nearly all digital computers built since the 1940s have been based on the von Neumann architecture.</a:t>
            </a:r>
            <a:endParaRPr lang="en-US" dirty="0"/>
          </a:p>
        </p:txBody>
      </p:sp>
      <p:sp>
        <p:nvSpPr>
          <p:cNvPr id="4" name="Slide Number Placeholder 3"/>
          <p:cNvSpPr>
            <a:spLocks noGrp="1"/>
          </p:cNvSpPr>
          <p:nvPr>
            <p:ph type="sldNum" sz="quarter" idx="10"/>
          </p:nvPr>
        </p:nvSpPr>
        <p:spPr/>
        <p:txBody>
          <a:bodyPr/>
          <a:lstStyle/>
          <a:p>
            <a:fld id="{DD3C65E1-19FF-4DF0-BD76-2067C775B354}" type="slidenum">
              <a:rPr lang="en-US" smtClean="0"/>
              <a:pPr/>
              <a:t>20</a:t>
            </a:fld>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D3C65E1-19FF-4DF0-BD76-2067C775B354}" type="slidenum">
              <a:rPr lang="en-US" smtClean="0"/>
              <a:pPr/>
              <a:t>21</a:t>
            </a:fld>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architecture archi.</a:t>
            </a:r>
          </a:p>
          <a:p>
            <a:r>
              <a:rPr lang="en-US" dirty="0" smtClean="0"/>
              <a:t>which W?</a:t>
            </a:r>
          </a:p>
          <a:p>
            <a:r>
              <a:rPr lang="en-US" dirty="0" smtClean="0"/>
              <a:t>statements</a:t>
            </a:r>
            <a:r>
              <a:rPr lang="en-US" baseline="0" dirty="0" smtClean="0"/>
              <a:t> stmts</a:t>
            </a:r>
          </a:p>
          <a:p>
            <a:r>
              <a:rPr lang="en-US" dirty="0" smtClean="0"/>
              <a:t>on</a:t>
            </a:r>
            <a:r>
              <a:rPr lang="en-US" baseline="0" dirty="0" smtClean="0"/>
              <a:t> </a:t>
            </a:r>
            <a:r>
              <a:rPr lang="en-US" dirty="0" smtClean="0">
                <a:sym typeface="Wingdings" pitchFamily="2" charset="2"/>
              </a:rPr>
              <a:t>└</a:t>
            </a:r>
            <a:endParaRPr lang="en-US" baseline="0" dirty="0" smtClean="0"/>
          </a:p>
          <a:p>
            <a:r>
              <a:rPr lang="en-US" baseline="0" dirty="0" smtClean="0"/>
              <a:t>expressions expr‘s</a:t>
            </a:r>
          </a:p>
          <a:p>
            <a:pPr defTabSz="990752">
              <a:defRPr/>
            </a:pPr>
            <a:r>
              <a:rPr lang="en-US" baseline="0" dirty="0" smtClean="0"/>
              <a:t>expression expr</a:t>
            </a:r>
          </a:p>
          <a:p>
            <a:pPr algn="just"/>
            <a:r>
              <a:rPr lang="en-US" sz="1300" dirty="0" smtClean="0"/>
              <a:t>Because of the von Neumann architecture, the central features of imperative languages are variables, which model the memory cells; assignment statements, which are based on the piping operation; and the iterative form of repetition, which is the most efficient way to implement repetition on this architecture. Operands in expressions are piped from memory to the CPU, and the result of evaluating the expression is piped back to the memory cell represented by the left side of the assignment. </a:t>
            </a:r>
          </a:p>
          <a:p>
            <a:pPr algn="just"/>
            <a:r>
              <a:rPr lang="en-US" sz="1300" dirty="0" smtClean="0"/>
              <a:t>Cont. Iteration is fast on von Neumann computers because instructions are stored in adjacent cells of memory and repeating the execution of a section of code requires only a branch instruction. This efficiency discourages the use of recursion for repetition, although recursion is sometimes more natural.</a:t>
            </a:r>
            <a:endParaRPr lang="en-US" dirty="0"/>
          </a:p>
        </p:txBody>
      </p:sp>
      <p:sp>
        <p:nvSpPr>
          <p:cNvPr id="4" name="Slide Number Placeholder 3"/>
          <p:cNvSpPr>
            <a:spLocks noGrp="1"/>
          </p:cNvSpPr>
          <p:nvPr>
            <p:ph type="sldNum" sz="quarter" idx="10"/>
          </p:nvPr>
        </p:nvSpPr>
        <p:spPr/>
        <p:txBody>
          <a:bodyPr/>
          <a:lstStyle/>
          <a:p>
            <a:fld id="{DD3C65E1-19FF-4DF0-BD76-2067C775B354}" type="slidenum">
              <a:rPr lang="en-US" smtClean="0"/>
              <a:pPr/>
              <a:t>22</a:t>
            </a:fld>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algn="just"/>
            <a:r>
              <a:rPr lang="en-US" dirty="0" smtClean="0">
                <a:sym typeface="Wingdings" pitchFamily="2" charset="2"/>
              </a:rPr>
              <a:t>to </a:t>
            </a:r>
          </a:p>
          <a:p>
            <a:pPr algn="just"/>
            <a:r>
              <a:rPr lang="en-US" sz="1300" dirty="0" smtClean="0"/>
              <a:t>Cont. The “decode the instruction” step in the algorithm means the instruction is examined to determine what action it specifies. Program execution terminates when a stop instruction is encountered, although on an actual computer a stop instruction is rarely executed. Rather, control transfers from the operating system to a user program for its execution and then back to the operating system when the user program execution is complete. In a computer system in which more than one user program may be in memory at a given time, this process is far more complex.</a:t>
            </a:r>
          </a:p>
          <a:p>
            <a:pPr algn="just"/>
            <a:endParaRPr lang="en-US" sz="1300" dirty="0" smtClean="0"/>
          </a:p>
          <a:p>
            <a:pPr algn="just"/>
            <a:r>
              <a:rPr lang="en-US" sz="1300" dirty="0" smtClean="0"/>
              <a:t>As stated earlier, a functional, or applicative, language is one in which the primary means of computation is applying functions to given parameters. Programming can be done in a functional language without the kind of variables that are used in imperative languages, without assignment statements, and without iteration. </a:t>
            </a:r>
          </a:p>
          <a:p>
            <a:pPr algn="just"/>
            <a:r>
              <a:rPr lang="en-US" sz="1300" dirty="0" smtClean="0"/>
              <a:t>Although many computer scientists have expounded (meaning </a:t>
            </a:r>
            <a:r>
              <a:rPr lang="en-US" sz="1300" b="1" i="1" dirty="0" smtClean="0"/>
              <a:t>explained</a:t>
            </a:r>
            <a:r>
              <a:rPr lang="en-US" sz="1300" dirty="0" smtClean="0"/>
              <a:t>) on the myriad benefits of functional languages, such as Scheme, it is unlikely that they will displace the imperative languages until a non–von Neumann computer is designed that allows efficient execution of programs in functional languages. </a:t>
            </a:r>
          </a:p>
          <a:p>
            <a:pPr algn="just"/>
            <a:endParaRPr lang="en-US" sz="1300" dirty="0" smtClean="0"/>
          </a:p>
          <a:p>
            <a:pPr algn="just"/>
            <a:r>
              <a:rPr lang="en-US" sz="1300" dirty="0" smtClean="0"/>
              <a:t>Among those who have bemoaned (meaning </a:t>
            </a:r>
            <a:r>
              <a:rPr lang="en-US" sz="1300" b="1" i="1" dirty="0" smtClean="0"/>
              <a:t>express regret about </a:t>
            </a:r>
            <a:r>
              <a:rPr lang="en-US" sz="1300" dirty="0" smtClean="0"/>
              <a:t>or</a:t>
            </a:r>
            <a:r>
              <a:rPr lang="en-US" sz="1300" b="1" i="1" dirty="0" smtClean="0"/>
              <a:t> express sorrow about</a:t>
            </a:r>
            <a:r>
              <a:rPr lang="en-US" sz="1300" dirty="0" smtClean="0"/>
              <a:t>) this fact, the most eloquent (meaning </a:t>
            </a:r>
            <a:r>
              <a:rPr lang="en-US" sz="1300" b="1" i="1" dirty="0" smtClean="0"/>
              <a:t>expressive </a:t>
            </a:r>
            <a:r>
              <a:rPr lang="en-US" sz="1300" dirty="0" smtClean="0"/>
              <a:t>or </a:t>
            </a:r>
            <a:r>
              <a:rPr lang="en-US" sz="1300" b="1" i="1" dirty="0" smtClean="0"/>
              <a:t>telling</a:t>
            </a:r>
            <a:r>
              <a:rPr lang="en-US" sz="1300" dirty="0" smtClean="0"/>
              <a:t>) is John Backus (1978), the principal designer of the original version of Fortran.</a:t>
            </a:r>
            <a:endParaRPr lang="en-US" dirty="0"/>
          </a:p>
        </p:txBody>
      </p:sp>
      <p:sp>
        <p:nvSpPr>
          <p:cNvPr id="4" name="Slide Number Placeholder 3"/>
          <p:cNvSpPr>
            <a:spLocks noGrp="1"/>
          </p:cNvSpPr>
          <p:nvPr>
            <p:ph type="sldNum" sz="quarter" idx="10"/>
          </p:nvPr>
        </p:nvSpPr>
        <p:spPr/>
        <p:txBody>
          <a:bodyPr/>
          <a:lstStyle/>
          <a:p>
            <a:fld id="{DD3C65E1-19FF-4DF0-BD76-2067C775B354}" type="slidenum">
              <a:rPr lang="en-US" smtClean="0"/>
              <a:pPr/>
              <a:t>23</a:t>
            </a:fld>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just"/>
            <a:r>
              <a:rPr lang="en-US" sz="1300" dirty="0" smtClean="0"/>
              <a:t>programming </a:t>
            </a:r>
            <a:r>
              <a:rPr lang="en-US" sz="1300" dirty="0" err="1" smtClean="0"/>
              <a:t>prog</a:t>
            </a:r>
            <a:r>
              <a:rPr lang="en-US" sz="1300" dirty="0" smtClean="0"/>
              <a:t>.	language Lang.</a:t>
            </a:r>
          </a:p>
          <a:p>
            <a:pPr algn="just"/>
            <a:r>
              <a:rPr lang="en-US" sz="1300" dirty="0" smtClean="0"/>
              <a:t>The late 1960s and early 1970s brought an intense (meaning </a:t>
            </a:r>
            <a:r>
              <a:rPr lang="en-US" sz="1300" b="1" i="1" dirty="0" smtClean="0"/>
              <a:t>great</a:t>
            </a:r>
            <a:r>
              <a:rPr lang="en-US" sz="1300" dirty="0" smtClean="0"/>
              <a:t>) analysis, begun in large part by the structured-programming movement, of both the software development process and programming language design. </a:t>
            </a:r>
          </a:p>
          <a:p>
            <a:pPr algn="just"/>
            <a:endParaRPr lang="en-US" sz="1300" dirty="0" smtClean="0"/>
          </a:p>
          <a:p>
            <a:pPr algn="just"/>
            <a:r>
              <a:rPr lang="en-US" sz="1300" dirty="0" smtClean="0"/>
              <a:t>An important reason for this research was the shift in the major cost of computing from hardware to software, as hardware costs decreased and programmer costs increased.</a:t>
            </a:r>
          </a:p>
          <a:p>
            <a:pPr algn="just"/>
            <a:endParaRPr lang="en-US" sz="1300" dirty="0" smtClean="0"/>
          </a:p>
          <a:p>
            <a:pPr algn="just"/>
            <a:r>
              <a:rPr lang="en-US" sz="1300" dirty="0" smtClean="0"/>
              <a:t>Increases in programmer productivity were relatively small. In addition, progressively larger and more complex problems were being solved by computers. Rather than simply solving sets of equations to simulate satellite tracks, as in the early 1960s, programs were being written for large and complex tasks, such as controlling large petroleum-refining facilities and providing worldwide airline reservation systems.</a:t>
            </a:r>
          </a:p>
          <a:p>
            <a:pPr algn="just"/>
            <a:endParaRPr lang="en-US" sz="1300" dirty="0" smtClean="0"/>
          </a:p>
          <a:p>
            <a:pPr algn="just"/>
            <a:r>
              <a:rPr lang="en-US" sz="1300" dirty="0" smtClean="0"/>
              <a:t>The new software development methodologies that emerged as a result of the research of the 1970s were called top-down design and stepwise refinement. </a:t>
            </a:r>
          </a:p>
          <a:p>
            <a:pPr algn="just"/>
            <a:endParaRPr lang="en-US" sz="1300" dirty="0" smtClean="0"/>
          </a:p>
          <a:p>
            <a:pPr algn="just"/>
            <a:r>
              <a:rPr lang="en-US" sz="1300" dirty="0" smtClean="0"/>
              <a:t>Cont. The primary programming language deficiencies that were discovered were incompleteness of type checking and inadequacy of control statements (requiring the extensive use of goto’s).</a:t>
            </a:r>
            <a:endParaRPr lang="en-US" dirty="0"/>
          </a:p>
        </p:txBody>
      </p:sp>
      <p:sp>
        <p:nvSpPr>
          <p:cNvPr id="4" name="Slide Number Placeholder 3"/>
          <p:cNvSpPr>
            <a:spLocks noGrp="1"/>
          </p:cNvSpPr>
          <p:nvPr>
            <p:ph type="sldNum" sz="quarter" idx="10"/>
          </p:nvPr>
        </p:nvSpPr>
        <p:spPr/>
        <p:txBody>
          <a:bodyPr/>
          <a:lstStyle/>
          <a:p>
            <a:fld id="{DD3C65E1-19FF-4DF0-BD76-2067C775B354}" type="slidenum">
              <a:rPr lang="en-US" smtClean="0"/>
              <a:pPr/>
              <a:t>24</a:t>
            </a:fld>
            <a:endParaRPr 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just"/>
            <a:r>
              <a:rPr lang="en-US" sz="1300" dirty="0" smtClean="0"/>
              <a:t>was ?	adds +’s	w? which	with w</a:t>
            </a:r>
            <a:r>
              <a:rPr lang="en-US" sz="1300" dirty="0" smtClean="0">
                <a:sym typeface="Wingdings" pitchFamily="2" charset="2"/>
              </a:rPr>
              <a:t> </a:t>
            </a:r>
            <a:endParaRPr lang="en-US" sz="1300" dirty="0" smtClean="0"/>
          </a:p>
          <a:p>
            <a:pPr algn="just"/>
            <a:r>
              <a:rPr lang="en-US" sz="1300" dirty="0" smtClean="0"/>
              <a:t>	Simply put, data-oriented methods emphasize (meaning </a:t>
            </a:r>
            <a:r>
              <a:rPr lang="en-US" sz="1300" b="1" i="1" dirty="0" smtClean="0"/>
              <a:t>give special importance to</a:t>
            </a:r>
            <a:r>
              <a:rPr lang="en-US" sz="1300" dirty="0" smtClean="0"/>
              <a:t>) data design, focusing on the use of abstract data types to solve problems.</a:t>
            </a:r>
          </a:p>
          <a:p>
            <a:pPr algn="just"/>
            <a:r>
              <a:rPr lang="en-US" sz="1300" dirty="0" smtClean="0"/>
              <a:t>	The first language to provide even limited support for data abstraction was SIMULA 67, although that language certainly was not propelled to popularity because of it. The benefits of data abstraction were not widely recognized until the early 1970s. However, most languages designed since the late 1970s support data abstraction.</a:t>
            </a:r>
          </a:p>
          <a:p>
            <a:pPr algn="just"/>
            <a:r>
              <a:rPr lang="en-US" sz="1300" dirty="0" smtClean="0"/>
              <a:t>		The latest step in the evolution of data-oriented software development, which began in the early 1980s, is object-oriented design. Object-oriented methodology begins with data abstraction, which encapsulates processing with data objects and controls access to data, and adds inheritance and dynamic method binding. </a:t>
            </a:r>
          </a:p>
          <a:p>
            <a:pPr algn="just"/>
            <a:r>
              <a:rPr lang="en-US" sz="1300" dirty="0" smtClean="0"/>
              <a:t>Cont.	Inheritance is a powerful concept that greatly enhances the potential reuse of existing software, thereby providing the possibility of  significant increases in software development productivity. This is an important factor in the increase in popularity of object-oriented languages. Dynamic  (run-time) method binding allows more flexible use of inheritance. </a:t>
            </a:r>
            <a:endParaRPr lang="en-US" dirty="0"/>
          </a:p>
        </p:txBody>
      </p:sp>
      <p:sp>
        <p:nvSpPr>
          <p:cNvPr id="4" name="Slide Number Placeholder 3"/>
          <p:cNvSpPr>
            <a:spLocks noGrp="1"/>
          </p:cNvSpPr>
          <p:nvPr>
            <p:ph type="sldNum" sz="quarter" idx="10"/>
          </p:nvPr>
        </p:nvSpPr>
        <p:spPr/>
        <p:txBody>
          <a:bodyPr/>
          <a:lstStyle/>
          <a:p>
            <a:fld id="{DD3C65E1-19FF-4DF0-BD76-2067C775B354}" type="slidenum">
              <a:rPr lang="en-US" smtClean="0"/>
              <a:pPr/>
              <a:t>25</a:t>
            </a:fld>
            <a:endParaRPr 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just"/>
            <a:r>
              <a:rPr lang="en-US" sz="1300" dirty="0" smtClean="0"/>
              <a:t>Procedure-oriented programming is, in a sense, the opposite of data oriented programming. Although data-oriented methods now dominate software development, procedure-oriented methods have not been abandoned. On the contrary, in recent years, a good deal of research has occurred in procedure-oriented programming, especially in the area of concurrency.</a:t>
            </a:r>
          </a:p>
          <a:p>
            <a:pPr algn="just"/>
            <a:endParaRPr lang="en-US" sz="1300" dirty="0" smtClean="0"/>
          </a:p>
          <a:p>
            <a:pPr algn="just"/>
            <a:r>
              <a:rPr lang="en-US" sz="1300" dirty="0" smtClean="0"/>
              <a:t>These research efforts brought with them the need for language facilities for creating and controlling concurrent program units. Ada, Java, and C# include such capabilities.</a:t>
            </a:r>
            <a:endParaRPr lang="en-US" dirty="0"/>
          </a:p>
        </p:txBody>
      </p:sp>
      <p:sp>
        <p:nvSpPr>
          <p:cNvPr id="4" name="Slide Number Placeholder 3"/>
          <p:cNvSpPr>
            <a:spLocks noGrp="1"/>
          </p:cNvSpPr>
          <p:nvPr>
            <p:ph type="sldNum" sz="quarter" idx="10"/>
          </p:nvPr>
        </p:nvSpPr>
        <p:spPr/>
        <p:txBody>
          <a:bodyPr/>
          <a:lstStyle/>
          <a:p>
            <a:fld id="{DD3C65E1-19FF-4DF0-BD76-2067C775B354}" type="slidenum">
              <a:rPr lang="en-US" smtClean="0"/>
              <a:pPr/>
              <a:t>26</a:t>
            </a:fld>
            <a:endParaRPr 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just"/>
            <a:r>
              <a:rPr lang="en-US" sz="1300" dirty="0" smtClean="0"/>
              <a:t>Programming languages are often categorized into four bins: imperative, functional, logic, and object oriented. However, we do not consider languages that support object-oriented programming to form a separate category of languages. We have described how the most popular languages that support object-oriented programming grew (meaning </a:t>
            </a:r>
            <a:r>
              <a:rPr lang="en-US" sz="1300" b="1" i="1" dirty="0" smtClean="0"/>
              <a:t>grow</a:t>
            </a:r>
            <a:r>
              <a:rPr lang="en-US" sz="1300" dirty="0" smtClean="0"/>
              <a:t>) out of imperative languages. </a:t>
            </a:r>
          </a:p>
          <a:p>
            <a:pPr algn="just"/>
            <a:r>
              <a:rPr lang="en-US" sz="1300" dirty="0" smtClean="0"/>
              <a:t>Although the object-oriented software development paradigm differs significantly from the procedure-oriented paradigm usually used with imperative  languages, the extensions to an imperative language required to support object-oriented programming are not intensive (meaning </a:t>
            </a:r>
            <a:r>
              <a:rPr lang="en-US" sz="1300" b="1" i="1" dirty="0" smtClean="0"/>
              <a:t>concentrated</a:t>
            </a:r>
            <a:r>
              <a:rPr lang="en-US" sz="1300" dirty="0" smtClean="0"/>
              <a:t>). For example, the expressions, assignment statements, and control statements of C and Java are nearly identical. (On the other hand, the arrays, subprograms, and semantics of Java are very different from those of C.)</a:t>
            </a:r>
          </a:p>
          <a:p>
            <a:r>
              <a:rPr lang="en-US" sz="1300" dirty="0" smtClean="0"/>
              <a:t>Similar statements can be made for functional languages that support object-oriented programming.</a:t>
            </a:r>
            <a:endParaRPr lang="en-US" dirty="0"/>
          </a:p>
        </p:txBody>
      </p:sp>
      <p:sp>
        <p:nvSpPr>
          <p:cNvPr id="4" name="Slide Number Placeholder 3"/>
          <p:cNvSpPr>
            <a:spLocks noGrp="1"/>
          </p:cNvSpPr>
          <p:nvPr>
            <p:ph type="sldNum" sz="quarter" idx="10"/>
          </p:nvPr>
        </p:nvSpPr>
        <p:spPr/>
        <p:txBody>
          <a:bodyPr/>
          <a:lstStyle/>
          <a:p>
            <a:fld id="{DD3C65E1-19FF-4DF0-BD76-2067C775B354}" type="slidenum">
              <a:rPr lang="en-US" smtClean="0"/>
              <a:pPr/>
              <a:t>27</a:t>
            </a:fld>
            <a:endParaRPr lang="en-US"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algn="just"/>
            <a:r>
              <a:rPr lang="en-US" sz="1300" dirty="0" smtClean="0"/>
              <a:t>└ on	+es includes		</a:t>
            </a:r>
            <a:r>
              <a:rPr lang="en-US" sz="1300" dirty="0" smtClean="0">
                <a:sym typeface="Wingdings" pitchFamily="2" charset="2"/>
              </a:rPr>
              <a:t> for	 to	= of</a:t>
            </a:r>
            <a:endParaRPr lang="en-US" sz="1300" dirty="0" smtClean="0"/>
          </a:p>
          <a:p>
            <a:pPr algn="just"/>
            <a:r>
              <a:rPr lang="en-US" sz="1300" dirty="0" smtClean="0"/>
              <a:t>Another kind of language, the visual language, is a subcategory of the imperative languages. The most popular visual languages are the .NET languages. These languages (or their implementations) include capabilities for drag-and-drop generation of code segments. Such languages were once called fourth-generation languages, although that name has fallen out of use. The visual languages provide a simple way to generate graphical user interfaces to programs. </a:t>
            </a:r>
          </a:p>
          <a:p>
            <a:pPr algn="just"/>
            <a:r>
              <a:rPr lang="en-US" sz="1300" dirty="0" smtClean="0"/>
              <a:t>cont. For example, using Visual Studio to develop software in the .NET languages, the code to produce a display of a form control, such as a button or text box, can be created with a single keystroke. These capabilities are now available in all of the .NET languages.</a:t>
            </a:r>
          </a:p>
          <a:p>
            <a:pPr algn="just"/>
            <a:endParaRPr lang="en-US" sz="1300" dirty="0" smtClean="0"/>
          </a:p>
          <a:p>
            <a:pPr algn="just"/>
            <a:r>
              <a:rPr lang="en-US" sz="1300" dirty="0" smtClean="0"/>
              <a:t>Some authors refer to scripting languages as a separate category of programming languages. However, languages in this category are bound together more by their implementation method, partial or full interpretation, than by a common language design. The languages that are typically called scripting languages, among them Perl, JavaScript, and Ruby, are imperative languages in every sense.</a:t>
            </a:r>
          </a:p>
          <a:p>
            <a:endParaRPr lang="en-US" sz="1300" dirty="0" smtClean="0"/>
          </a:p>
          <a:p>
            <a:pPr algn="just"/>
            <a:r>
              <a:rPr lang="en-US" sz="1300" dirty="0" smtClean="0"/>
              <a:t>A logic programming language is an example of a rule-based language. In an imperative language, an algorithm is specified in great detail, and the specific order of execution of the instructions or statements must be included. In a rule-based language, however, rules are specified in no particular order, and the language implementation system must choose an order in which the rules are used to produce the desired result.</a:t>
            </a:r>
            <a:endParaRPr lang="en-US" dirty="0"/>
          </a:p>
        </p:txBody>
      </p:sp>
      <p:sp>
        <p:nvSpPr>
          <p:cNvPr id="4" name="Slide Number Placeholder 3"/>
          <p:cNvSpPr>
            <a:spLocks noGrp="1"/>
          </p:cNvSpPr>
          <p:nvPr>
            <p:ph type="sldNum" sz="quarter" idx="10"/>
          </p:nvPr>
        </p:nvSpPr>
        <p:spPr/>
        <p:txBody>
          <a:bodyPr/>
          <a:lstStyle/>
          <a:p>
            <a:fld id="{DD3C65E1-19FF-4DF0-BD76-2067C775B354}" type="slidenum">
              <a:rPr lang="en-US" smtClean="0"/>
              <a:pPr/>
              <a:t>28</a:t>
            </a:fld>
            <a:endParaRPr lang="en-US"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just"/>
            <a:r>
              <a:rPr lang="en-US" sz="1200" kern="1200" baseline="0" dirty="0" smtClean="0">
                <a:solidFill>
                  <a:schemeClr val="tx1"/>
                </a:solidFill>
                <a:latin typeface="+mn-lt"/>
                <a:ea typeface="+mn-ea"/>
                <a:cs typeface="+mn-cs"/>
              </a:rPr>
              <a:t>In recent years, a new category of languages has emerged, the markup/ programming hybrid languages. Markup languages are not programming languages. For instance, HTML, the most widely used markup language, is used to specify the layout of information in Web documents. However, some</a:t>
            </a:r>
          </a:p>
          <a:p>
            <a:pPr algn="just"/>
            <a:r>
              <a:rPr lang="en-US" sz="1200" kern="1200" baseline="0" dirty="0" smtClean="0">
                <a:solidFill>
                  <a:schemeClr val="tx1"/>
                </a:solidFill>
                <a:latin typeface="+mn-lt"/>
                <a:ea typeface="+mn-ea"/>
                <a:cs typeface="+mn-cs"/>
              </a:rPr>
              <a:t>programming capability has crept into some extensions to HTML and XML.</a:t>
            </a:r>
          </a:p>
          <a:p>
            <a:pPr algn="just"/>
            <a:r>
              <a:rPr lang="en-US" sz="1200" kern="1200" baseline="0" dirty="0" smtClean="0">
                <a:solidFill>
                  <a:schemeClr val="tx1"/>
                </a:solidFill>
                <a:latin typeface="+mn-lt"/>
                <a:ea typeface="+mn-ea"/>
                <a:cs typeface="+mn-cs"/>
              </a:rPr>
              <a:t>Among these are the Java Server Pages Standard Tag Library ( JSTL) and </a:t>
            </a:r>
            <a:r>
              <a:rPr lang="fr-FR" sz="1200" kern="1200" baseline="0" dirty="0" smtClean="0">
                <a:solidFill>
                  <a:schemeClr val="tx1"/>
                </a:solidFill>
                <a:latin typeface="+mn-lt"/>
                <a:ea typeface="+mn-ea"/>
                <a:cs typeface="+mn-cs"/>
              </a:rPr>
              <a:t>eXtensible Stylesheet Language Transformations (XSLT). </a:t>
            </a:r>
          </a:p>
          <a:p>
            <a:pPr algn="just"/>
            <a:endParaRPr lang="en-US" dirty="0"/>
          </a:p>
        </p:txBody>
      </p:sp>
      <p:sp>
        <p:nvSpPr>
          <p:cNvPr id="4" name="Slide Number Placeholder 3"/>
          <p:cNvSpPr>
            <a:spLocks noGrp="1"/>
          </p:cNvSpPr>
          <p:nvPr>
            <p:ph type="sldNum" sz="quarter" idx="10"/>
          </p:nvPr>
        </p:nvSpPr>
        <p:spPr/>
        <p:txBody>
          <a:bodyPr/>
          <a:lstStyle/>
          <a:p>
            <a:fld id="{DD3C65E1-19FF-4DF0-BD76-2067C775B354}" type="slidenum">
              <a:rPr lang="en-US" smtClean="0"/>
              <a:pPr/>
              <a:t>29</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Increased ↑</a:t>
            </a:r>
          </a:p>
          <a:p>
            <a:r>
              <a:rPr lang="en-US" dirty="0" smtClean="0"/>
              <a:t>To </a:t>
            </a:r>
            <a:r>
              <a:rPr lang="en-US" dirty="0" smtClean="0">
                <a:sym typeface="Wingdings" pitchFamily="2" charset="2"/>
              </a:rPr>
              <a:t></a:t>
            </a:r>
          </a:p>
          <a:p>
            <a:r>
              <a:rPr lang="en-US" dirty="0" smtClean="0">
                <a:sym typeface="Wingdings" pitchFamily="2" charset="2"/>
              </a:rPr>
              <a:t>For </a:t>
            </a:r>
          </a:p>
          <a:p>
            <a:r>
              <a:rPr lang="en-US" dirty="0" smtClean="0">
                <a:sym typeface="Wingdings" pitchFamily="2" charset="2"/>
              </a:rPr>
              <a:t>Of the / of = </a:t>
            </a:r>
          </a:p>
          <a:p>
            <a:r>
              <a:rPr lang="en-US" dirty="0" smtClean="0">
                <a:sym typeface="Wingdings" pitchFamily="2" charset="2"/>
              </a:rPr>
              <a:t>That are</a:t>
            </a:r>
            <a:r>
              <a:rPr lang="en-US" baseline="0" dirty="0" smtClean="0">
                <a:sym typeface="Wingdings" pitchFamily="2" charset="2"/>
              </a:rPr>
              <a:t> ()</a:t>
            </a:r>
          </a:p>
          <a:p>
            <a:r>
              <a:rPr lang="en-US" sz="1300" dirty="0" smtClean="0"/>
              <a:t>cont. The language in which they develop software places limits on the kinds of control structures, data structures, and abstractions they can use; thus, the forms of algorithms they can construct are likewise limited. Awareness of a wider variety of programming language features can reduce such limitations in software development. Programmers can increase the range of their software development thought processes by learning new language constructs.</a:t>
            </a:r>
            <a:endParaRPr lang="en-US" baseline="0" dirty="0" smtClean="0">
              <a:sym typeface="Wingdings" pitchFamily="2" charset="2"/>
            </a:endParaRPr>
          </a:p>
          <a:p>
            <a:r>
              <a:rPr lang="en-US" dirty="0" smtClean="0"/>
              <a:t>cont. </a:t>
            </a:r>
            <a:r>
              <a:rPr lang="en-US" sz="1300" dirty="0" smtClean="0"/>
              <a:t>For example, many people believe it would have been better if ALGOL 60 had displaced (meaning </a:t>
            </a:r>
            <a:r>
              <a:rPr lang="en-US" sz="1300" b="1" i="1" dirty="0" smtClean="0"/>
              <a:t>take over the place of</a:t>
            </a:r>
            <a:r>
              <a:rPr lang="en-US" sz="1300" dirty="0" smtClean="0"/>
              <a:t>) Fortran in the early 1960s, because it was more elegant and had much better control statements.</a:t>
            </a:r>
            <a:endParaRPr lang="en-US" dirty="0"/>
          </a:p>
        </p:txBody>
      </p:sp>
      <p:sp>
        <p:nvSpPr>
          <p:cNvPr id="4" name="Slide Number Placeholder 3"/>
          <p:cNvSpPr>
            <a:spLocks noGrp="1"/>
          </p:cNvSpPr>
          <p:nvPr>
            <p:ph type="sldNum" sz="quarter" idx="10"/>
          </p:nvPr>
        </p:nvSpPr>
        <p:spPr/>
        <p:txBody>
          <a:bodyPr/>
          <a:lstStyle/>
          <a:p>
            <a:fld id="{DD3C65E1-19FF-4DF0-BD76-2067C775B354}" type="slidenum">
              <a:rPr lang="en-US" smtClean="0"/>
              <a:pPr/>
              <a:t>3</a:t>
            </a:fld>
            <a:endParaRPr lang="en-US"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just"/>
            <a:r>
              <a:rPr lang="en-US" sz="1200" kern="1200" baseline="0" dirty="0" smtClean="0">
                <a:solidFill>
                  <a:schemeClr val="tx1"/>
                </a:solidFill>
                <a:latin typeface="+mn-lt"/>
                <a:ea typeface="+mn-ea"/>
                <a:cs typeface="+mn-cs"/>
              </a:rPr>
              <a:t>cont. Java language definition demands that all references to array elements be checked to ensure that the index or indices are in their legal ranges. This step adds a great deal to the cost of execution of Java programs that contain large numbers of references to array elements. C does not require index range checking, so C programs execute faster than semantically equivalent Java programs, although Java programs are more reliable. The designers of Java traded execution efficiency for reliability.</a:t>
            </a:r>
            <a:endParaRPr lang="en-US" dirty="0"/>
          </a:p>
        </p:txBody>
      </p:sp>
      <p:sp>
        <p:nvSpPr>
          <p:cNvPr id="4" name="Slide Number Placeholder 3"/>
          <p:cNvSpPr>
            <a:spLocks noGrp="1"/>
          </p:cNvSpPr>
          <p:nvPr>
            <p:ph type="sldNum" sz="quarter" idx="10"/>
          </p:nvPr>
        </p:nvSpPr>
        <p:spPr/>
        <p:txBody>
          <a:bodyPr/>
          <a:lstStyle/>
          <a:p>
            <a:fld id="{DD3C65E1-19FF-4DF0-BD76-2067C775B354}" type="slidenum">
              <a:rPr lang="en-US" smtClean="0"/>
              <a:pPr/>
              <a:t>30</a:t>
            </a:fld>
            <a:endParaRPr lang="en-US"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just"/>
            <a:r>
              <a:rPr lang="en-US" dirty="0" smtClean="0"/>
              <a:t>Primitive (meaning </a:t>
            </a:r>
            <a:r>
              <a:rPr lang="en-US" b="1" i="1" dirty="0" smtClean="0"/>
              <a:t>primary</a:t>
            </a:r>
            <a:r>
              <a:rPr lang="en-US" dirty="0" smtClean="0"/>
              <a:t> / </a:t>
            </a:r>
            <a:r>
              <a:rPr lang="en-US" b="1" i="1" dirty="0" smtClean="0"/>
              <a:t>simple</a:t>
            </a:r>
            <a:r>
              <a:rPr lang="en-US" dirty="0" smtClean="0"/>
              <a:t>)	of =	is - -	or |	are r	cannot can?</a:t>
            </a:r>
          </a:p>
          <a:p>
            <a:pPr algn="just"/>
            <a:r>
              <a:rPr lang="en-US" sz="1200" kern="1200" baseline="0" dirty="0" smtClean="0">
                <a:solidFill>
                  <a:schemeClr val="tx1"/>
                </a:solidFill>
                <a:latin typeface="+mn-lt"/>
                <a:ea typeface="+mn-ea"/>
                <a:cs typeface="+mn-cs"/>
              </a:rPr>
              <a:t>In the absence of other supporting software, its own machine language is the only language that most hardware computers “understand.” Theoretically, a computer could be designed and built with a particular high-level language as its machine language, but it would be very complex and expensive. </a:t>
            </a:r>
          </a:p>
          <a:p>
            <a:pPr algn="just"/>
            <a:r>
              <a:rPr lang="en-US" sz="1200" kern="1200" baseline="0" dirty="0" smtClean="0">
                <a:solidFill>
                  <a:schemeClr val="tx1"/>
                </a:solidFill>
                <a:latin typeface="+mn-lt"/>
                <a:ea typeface="+mn-ea"/>
                <a:cs typeface="+mn-cs"/>
              </a:rPr>
              <a:t>Furthermore, it would be highly inflexible, because it would be difficult (but not impossible) to use it with other high-level languages. The more practical machine design choice implements in hardware a very low-level language that provides the most commonly needed primitive operations and requires system software to create an interface to programs in higher-level languages.</a:t>
            </a:r>
          </a:p>
          <a:p>
            <a:pPr algn="just"/>
            <a:r>
              <a:rPr lang="en-US" sz="1200" kern="1200" baseline="0" dirty="0" smtClean="0">
                <a:solidFill>
                  <a:schemeClr val="tx1"/>
                </a:solidFill>
                <a:latin typeface="+mn-lt"/>
                <a:ea typeface="+mn-ea"/>
                <a:cs typeface="+mn-cs"/>
              </a:rPr>
              <a:t>A language implementation system cannot be the only software on a computer. Also required is a large collection of programs, called the operating system, which supplies higher-level primitives than those of the machine language.</a:t>
            </a:r>
            <a:endParaRPr lang="en-US" dirty="0"/>
          </a:p>
        </p:txBody>
      </p:sp>
      <p:sp>
        <p:nvSpPr>
          <p:cNvPr id="4" name="Slide Number Placeholder 3"/>
          <p:cNvSpPr>
            <a:spLocks noGrp="1"/>
          </p:cNvSpPr>
          <p:nvPr>
            <p:ph type="sldNum" sz="quarter" idx="10"/>
          </p:nvPr>
        </p:nvSpPr>
        <p:spPr/>
        <p:txBody>
          <a:bodyPr/>
          <a:lstStyle/>
          <a:p>
            <a:fld id="{DD3C65E1-19FF-4DF0-BD76-2067C775B354}" type="slidenum">
              <a:rPr lang="en-US" smtClean="0"/>
              <a:pPr/>
              <a:t>31</a:t>
            </a:fld>
            <a:endParaRPr lang="en-US" dirty="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just"/>
            <a:r>
              <a:rPr lang="en-US" sz="1200" kern="1200" baseline="0" dirty="0" smtClean="0">
                <a:solidFill>
                  <a:schemeClr val="tx1"/>
                </a:solidFill>
                <a:latin typeface="+mn-lt"/>
                <a:ea typeface="+mn-ea"/>
                <a:cs typeface="+mn-cs"/>
              </a:rPr>
              <a:t>The operating system and language implementations are layered over the machine language interface of a computer. These layers can be thought of as virtual computers, providing interfaces to the user at higher levels. </a:t>
            </a:r>
          </a:p>
          <a:p>
            <a:pPr algn="just"/>
            <a:r>
              <a:rPr lang="en-US" sz="1200" kern="1200" baseline="0" dirty="0" smtClean="0">
                <a:solidFill>
                  <a:schemeClr val="tx1"/>
                </a:solidFill>
                <a:latin typeface="+mn-lt"/>
                <a:ea typeface="+mn-ea"/>
                <a:cs typeface="+mn-cs"/>
              </a:rPr>
              <a:t>Programming languages can be implemented by any of three general methods 1. compilation	2. pure interpretation	3. Hybrid implementation systems 4. Preprocessors</a:t>
            </a:r>
            <a:endParaRPr lang="en-US" dirty="0"/>
          </a:p>
        </p:txBody>
      </p:sp>
      <p:sp>
        <p:nvSpPr>
          <p:cNvPr id="4" name="Slide Number Placeholder 3"/>
          <p:cNvSpPr>
            <a:spLocks noGrp="1"/>
          </p:cNvSpPr>
          <p:nvPr>
            <p:ph type="sldNum" sz="quarter" idx="10"/>
          </p:nvPr>
        </p:nvSpPr>
        <p:spPr/>
        <p:txBody>
          <a:bodyPr/>
          <a:lstStyle/>
          <a:p>
            <a:fld id="{DD3C65E1-19FF-4DF0-BD76-2067C775B354}" type="slidenum">
              <a:rPr lang="en-US" smtClean="0"/>
              <a:pPr/>
              <a:t>32</a:t>
            </a:fld>
            <a:endParaRPr lang="en-US" dirty="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on └	which w?	shown in ┐	</a:t>
            </a:r>
            <a:r>
              <a:rPr lang="en-US" sz="1200" kern="1200" baseline="0" dirty="0" smtClean="0">
                <a:solidFill>
                  <a:schemeClr val="tx1"/>
                </a:solidFill>
                <a:latin typeface="+mn-lt"/>
                <a:ea typeface="+mn-ea"/>
                <a:cs typeface="+mn-cs"/>
              </a:rPr>
              <a:t>The process of compilation and program execution takes place in several phases, the most important of which are shown in Figure above</a:t>
            </a:r>
            <a:endParaRPr lang="en-US" dirty="0" smtClean="0"/>
          </a:p>
          <a:p>
            <a:pPr algn="just">
              <a:buFont typeface="Arial" pitchFamily="34" charset="0"/>
              <a:buChar char="•"/>
            </a:pPr>
            <a:r>
              <a:rPr lang="en-US" sz="1200" kern="1200" baseline="0" dirty="0" smtClean="0">
                <a:solidFill>
                  <a:schemeClr val="tx1"/>
                </a:solidFill>
                <a:latin typeface="+mn-lt"/>
                <a:ea typeface="+mn-ea"/>
                <a:cs typeface="+mn-cs"/>
              </a:rPr>
              <a:t>The </a:t>
            </a:r>
            <a:r>
              <a:rPr lang="en-US" sz="1200" b="1" i="1" kern="1200" baseline="0" dirty="0" smtClean="0">
                <a:solidFill>
                  <a:schemeClr val="tx1"/>
                </a:solidFill>
                <a:latin typeface="+mn-lt"/>
                <a:ea typeface="+mn-ea"/>
                <a:cs typeface="+mn-cs"/>
              </a:rPr>
              <a:t>lexical analyzer</a:t>
            </a:r>
            <a:r>
              <a:rPr lang="en-US" sz="1200" kern="1200" baseline="0" dirty="0" smtClean="0">
                <a:solidFill>
                  <a:schemeClr val="tx1"/>
                </a:solidFill>
                <a:latin typeface="+mn-lt"/>
                <a:ea typeface="+mn-ea"/>
                <a:cs typeface="+mn-cs"/>
              </a:rPr>
              <a:t> gathers the characters of the source program into lexical units. The lexical units of a program are identifiers, special words, operators, and punctuation symbols. The lexical analyzer ignores comments in the source program because the compiler has no use for them.</a:t>
            </a:r>
          </a:p>
          <a:p>
            <a:pPr algn="just">
              <a:buFont typeface="Arial" pitchFamily="34" charset="0"/>
              <a:buChar char="•"/>
            </a:pPr>
            <a:r>
              <a:rPr lang="en-US" sz="1200" kern="1200" baseline="0" dirty="0" smtClean="0">
                <a:solidFill>
                  <a:schemeClr val="tx1"/>
                </a:solidFill>
                <a:latin typeface="+mn-lt"/>
                <a:ea typeface="+mn-ea"/>
                <a:cs typeface="+mn-cs"/>
              </a:rPr>
              <a:t>The </a:t>
            </a:r>
            <a:r>
              <a:rPr lang="en-US" sz="1200" b="1" i="1" kern="1200" baseline="0" dirty="0" smtClean="0">
                <a:solidFill>
                  <a:schemeClr val="tx1"/>
                </a:solidFill>
                <a:latin typeface="+mn-lt"/>
                <a:ea typeface="+mn-ea"/>
                <a:cs typeface="+mn-cs"/>
              </a:rPr>
              <a:t>syntax analyzer</a:t>
            </a:r>
            <a:r>
              <a:rPr lang="en-US" sz="1200" kern="1200" baseline="0" dirty="0" smtClean="0">
                <a:solidFill>
                  <a:schemeClr val="tx1"/>
                </a:solidFill>
                <a:latin typeface="+mn-lt"/>
                <a:ea typeface="+mn-ea"/>
                <a:cs typeface="+mn-cs"/>
              </a:rPr>
              <a:t> takes the lexical units from the lexical analyzer and uses them to construct hierarchical structures called </a:t>
            </a:r>
            <a:r>
              <a:rPr lang="en-US" sz="1200" b="1" kern="1200" baseline="0" dirty="0" smtClean="0">
                <a:solidFill>
                  <a:schemeClr val="tx1"/>
                </a:solidFill>
                <a:latin typeface="+mn-lt"/>
                <a:ea typeface="+mn-ea"/>
                <a:cs typeface="+mn-cs"/>
              </a:rPr>
              <a:t>parse trees,</a:t>
            </a:r>
            <a:r>
              <a:rPr lang="en-US" sz="1200" b="0" kern="1200" baseline="0" dirty="0" smtClean="0">
                <a:solidFill>
                  <a:schemeClr val="tx1"/>
                </a:solidFill>
                <a:latin typeface="+mn-lt"/>
                <a:ea typeface="+mn-ea"/>
                <a:cs typeface="+mn-cs"/>
              </a:rPr>
              <a:t> which </a:t>
            </a:r>
            <a:r>
              <a:rPr lang="en-US" sz="1200" kern="1200" baseline="0" dirty="0" smtClean="0">
                <a:solidFill>
                  <a:schemeClr val="tx1"/>
                </a:solidFill>
                <a:latin typeface="+mn-lt"/>
                <a:ea typeface="+mn-ea"/>
                <a:cs typeface="+mn-cs"/>
              </a:rPr>
              <a:t>represent the syntactic structure of the program.</a:t>
            </a:r>
          </a:p>
          <a:p>
            <a:pPr>
              <a:buFont typeface="Arial" pitchFamily="34" charset="0"/>
              <a:buChar char="•"/>
            </a:pPr>
            <a:r>
              <a:rPr lang="en-US" sz="1200" kern="1200" baseline="0" dirty="0" smtClean="0">
                <a:solidFill>
                  <a:schemeClr val="tx1"/>
                </a:solidFill>
                <a:latin typeface="+mn-lt"/>
                <a:ea typeface="+mn-ea"/>
                <a:cs typeface="+mn-cs"/>
              </a:rPr>
              <a:t>The </a:t>
            </a:r>
            <a:r>
              <a:rPr lang="en-US" sz="1200" b="1" i="1" kern="1200" baseline="0" dirty="0" smtClean="0">
                <a:solidFill>
                  <a:schemeClr val="tx1"/>
                </a:solidFill>
                <a:latin typeface="+mn-lt"/>
                <a:ea typeface="+mn-ea"/>
                <a:cs typeface="+mn-cs"/>
              </a:rPr>
              <a:t>intermediate code generator</a:t>
            </a:r>
            <a:r>
              <a:rPr lang="en-US" sz="1200" kern="1200" baseline="0" dirty="0" smtClean="0">
                <a:solidFill>
                  <a:schemeClr val="tx1"/>
                </a:solidFill>
                <a:latin typeface="+mn-lt"/>
                <a:ea typeface="+mn-ea"/>
                <a:cs typeface="+mn-cs"/>
              </a:rPr>
              <a:t> produces a program in a different language, at an intermediate level between the source program and the final output of the compiler: the machine language program. Intermediate languages sometimes look very much like assembly languages, and in fact, sometimes are actual assembly languages.</a:t>
            </a:r>
          </a:p>
          <a:p>
            <a:pPr algn="just">
              <a:buFont typeface="Arial" pitchFamily="34" charset="0"/>
              <a:buChar char="•"/>
            </a:pPr>
            <a:r>
              <a:rPr lang="en-US" sz="1200" kern="1200" baseline="0" dirty="0" smtClean="0">
                <a:solidFill>
                  <a:schemeClr val="tx1"/>
                </a:solidFill>
                <a:latin typeface="+mn-lt"/>
                <a:ea typeface="+mn-ea"/>
                <a:cs typeface="+mn-cs"/>
              </a:rPr>
              <a:t>The </a:t>
            </a:r>
            <a:r>
              <a:rPr lang="en-US" sz="1200" b="1" i="1" kern="1200" baseline="0" dirty="0" smtClean="0">
                <a:solidFill>
                  <a:schemeClr val="tx1"/>
                </a:solidFill>
                <a:latin typeface="+mn-lt"/>
                <a:ea typeface="+mn-ea"/>
                <a:cs typeface="+mn-cs"/>
              </a:rPr>
              <a:t>semantic analyzer</a:t>
            </a:r>
            <a:r>
              <a:rPr lang="en-US" sz="1200" kern="1200" baseline="0" dirty="0" smtClean="0">
                <a:solidFill>
                  <a:schemeClr val="tx1"/>
                </a:solidFill>
                <a:latin typeface="+mn-lt"/>
                <a:ea typeface="+mn-ea"/>
                <a:cs typeface="+mn-cs"/>
              </a:rPr>
              <a:t> is an integral (meaning </a:t>
            </a:r>
            <a:r>
              <a:rPr lang="en-US" sz="1200" b="1" i="1" kern="1200" baseline="0" dirty="0" smtClean="0">
                <a:solidFill>
                  <a:schemeClr val="tx1"/>
                </a:solidFill>
                <a:latin typeface="+mn-lt"/>
                <a:ea typeface="+mn-ea"/>
                <a:cs typeface="+mn-cs"/>
              </a:rPr>
              <a:t>essential</a:t>
            </a:r>
            <a:r>
              <a:rPr lang="en-US" sz="1200" b="0" i="0" kern="1200" baseline="0" dirty="0" smtClean="0">
                <a:solidFill>
                  <a:schemeClr val="tx1"/>
                </a:solidFill>
                <a:latin typeface="+mn-lt"/>
                <a:ea typeface="+mn-ea"/>
                <a:cs typeface="+mn-cs"/>
              </a:rPr>
              <a:t> or </a:t>
            </a:r>
            <a:r>
              <a:rPr lang="en-US" sz="1200" b="1" i="1" kern="1200" baseline="0" dirty="0" smtClean="0">
                <a:solidFill>
                  <a:schemeClr val="tx1"/>
                </a:solidFill>
                <a:latin typeface="+mn-lt"/>
                <a:ea typeface="+mn-ea"/>
                <a:cs typeface="+mn-cs"/>
              </a:rPr>
              <a:t>fundamental</a:t>
            </a:r>
            <a:r>
              <a:rPr lang="en-US" sz="1200" b="0" i="0" kern="1200" baseline="0" dirty="0" smtClean="0">
                <a:solidFill>
                  <a:schemeClr val="tx1"/>
                </a:solidFill>
                <a:latin typeface="+mn-lt"/>
                <a:ea typeface="+mn-ea"/>
                <a:cs typeface="+mn-cs"/>
              </a:rPr>
              <a:t> or </a:t>
            </a:r>
            <a:r>
              <a:rPr lang="en-US" sz="1200" b="1" i="1" kern="1200" baseline="0" dirty="0" smtClean="0">
                <a:solidFill>
                  <a:schemeClr val="tx1"/>
                </a:solidFill>
                <a:latin typeface="+mn-lt"/>
                <a:ea typeface="+mn-ea"/>
                <a:cs typeface="+mn-cs"/>
              </a:rPr>
              <a:t>basic</a:t>
            </a:r>
            <a:r>
              <a:rPr lang="en-US" sz="1200" kern="1200" baseline="0" dirty="0" smtClean="0">
                <a:solidFill>
                  <a:schemeClr val="tx1"/>
                </a:solidFill>
                <a:latin typeface="+mn-lt"/>
                <a:ea typeface="+mn-ea"/>
                <a:cs typeface="+mn-cs"/>
              </a:rPr>
              <a:t>) part of the intermediate code generator, which will checks for errors, such as type errors, that are difficult, if not impossible, to detect during syntax analysis.</a:t>
            </a:r>
          </a:p>
          <a:p>
            <a:pPr algn="just">
              <a:buFont typeface="Arial" pitchFamily="34" charset="0"/>
              <a:buChar char="•"/>
            </a:pPr>
            <a:r>
              <a:rPr lang="en-US" sz="1200" b="1" i="1" kern="1200" baseline="0" dirty="0" smtClean="0">
                <a:solidFill>
                  <a:schemeClr val="tx1"/>
                </a:solidFill>
                <a:latin typeface="+mn-lt"/>
                <a:ea typeface="+mn-ea"/>
                <a:cs typeface="+mn-cs"/>
              </a:rPr>
              <a:t>Optimization</a:t>
            </a:r>
            <a:r>
              <a:rPr lang="en-US" sz="1200" kern="1200" baseline="0" dirty="0" smtClean="0">
                <a:solidFill>
                  <a:schemeClr val="tx1"/>
                </a:solidFill>
                <a:latin typeface="+mn-lt"/>
                <a:ea typeface="+mn-ea"/>
                <a:cs typeface="+mn-cs"/>
              </a:rPr>
              <a:t>, which improves programs by making them smaller or faster or both, is often an optional part of compilation.</a:t>
            </a:r>
          </a:p>
          <a:p>
            <a:pPr>
              <a:buFont typeface="Arial" pitchFamily="34" charset="0"/>
              <a:buChar char="•"/>
            </a:pPr>
            <a:r>
              <a:rPr lang="en-US" sz="1200" kern="1200" baseline="0" dirty="0" smtClean="0">
                <a:solidFill>
                  <a:schemeClr val="tx1"/>
                </a:solidFill>
                <a:latin typeface="+mn-lt"/>
                <a:ea typeface="+mn-ea"/>
                <a:cs typeface="+mn-cs"/>
              </a:rPr>
              <a:t>The </a:t>
            </a:r>
            <a:r>
              <a:rPr lang="en-US" sz="1200" b="1" i="1" kern="1200" baseline="0" dirty="0" smtClean="0">
                <a:solidFill>
                  <a:schemeClr val="tx1"/>
                </a:solidFill>
                <a:latin typeface="+mn-lt"/>
                <a:ea typeface="+mn-ea"/>
                <a:cs typeface="+mn-cs"/>
              </a:rPr>
              <a:t>code generator</a:t>
            </a:r>
            <a:r>
              <a:rPr lang="en-US" sz="1200" kern="1200" baseline="0" dirty="0" smtClean="0">
                <a:solidFill>
                  <a:schemeClr val="tx1"/>
                </a:solidFill>
                <a:latin typeface="+mn-lt"/>
                <a:ea typeface="+mn-ea"/>
                <a:cs typeface="+mn-cs"/>
              </a:rPr>
              <a:t> translates the optimized intermediate code version of the program into an equivalent machine language program. The </a:t>
            </a:r>
            <a:r>
              <a:rPr lang="en-US" sz="1200" b="1" i="1" kern="1200" baseline="0" dirty="0" smtClean="0">
                <a:solidFill>
                  <a:schemeClr val="tx1"/>
                </a:solidFill>
                <a:latin typeface="+mn-lt"/>
                <a:ea typeface="+mn-ea"/>
                <a:cs typeface="+mn-cs"/>
              </a:rPr>
              <a:t>symbol table</a:t>
            </a:r>
            <a:r>
              <a:rPr lang="en-US" sz="1200" kern="1200" baseline="0" dirty="0" smtClean="0">
                <a:solidFill>
                  <a:schemeClr val="tx1"/>
                </a:solidFill>
                <a:latin typeface="+mn-lt"/>
                <a:ea typeface="+mn-ea"/>
                <a:cs typeface="+mn-cs"/>
              </a:rPr>
              <a:t> serves as a database for the compilation process. Primary contents of the symbol table are type &amp; attribute information of each user-defined name in a </a:t>
            </a:r>
            <a:r>
              <a:rPr lang="en-US" sz="1200" kern="1200" baseline="0" dirty="0" err="1" smtClean="0">
                <a:solidFill>
                  <a:schemeClr val="tx1"/>
                </a:solidFill>
                <a:latin typeface="+mn-lt"/>
                <a:ea typeface="+mn-ea"/>
                <a:cs typeface="+mn-cs"/>
              </a:rPr>
              <a:t>prog</a:t>
            </a:r>
            <a:r>
              <a:rPr lang="en-US" sz="1200" kern="1200" baseline="0" dirty="0" smtClean="0">
                <a:solidFill>
                  <a:schemeClr val="tx1"/>
                </a:solidFill>
                <a:latin typeface="+mn-lt"/>
                <a:ea typeface="+mn-ea"/>
                <a:cs typeface="+mn-cs"/>
              </a:rPr>
              <a:t>.</a:t>
            </a:r>
          </a:p>
          <a:p>
            <a:pPr algn="just"/>
            <a:r>
              <a:rPr lang="en-US" sz="1200" kern="1200" baseline="0" dirty="0" smtClean="0">
                <a:solidFill>
                  <a:schemeClr val="tx1"/>
                </a:solidFill>
                <a:latin typeface="+mn-lt"/>
                <a:ea typeface="+mn-ea"/>
                <a:cs typeface="+mn-cs"/>
              </a:rPr>
              <a:t>This information is placed in the symbol table by the lexical and syntax analyzers and is used by the semantic analyzer and the code generator.</a:t>
            </a:r>
            <a:endParaRPr lang="en-US" dirty="0"/>
          </a:p>
        </p:txBody>
      </p:sp>
      <p:sp>
        <p:nvSpPr>
          <p:cNvPr id="4" name="Slide Number Placeholder 3"/>
          <p:cNvSpPr>
            <a:spLocks noGrp="1"/>
          </p:cNvSpPr>
          <p:nvPr>
            <p:ph type="sldNum" sz="quarter" idx="10"/>
          </p:nvPr>
        </p:nvSpPr>
        <p:spPr/>
        <p:txBody>
          <a:bodyPr/>
          <a:lstStyle/>
          <a:p>
            <a:fld id="{DD3C65E1-19FF-4DF0-BD76-2067C775B354}" type="slidenum">
              <a:rPr lang="en-US" smtClean="0"/>
              <a:pPr/>
              <a:t>33</a:t>
            </a:fld>
            <a:endParaRPr lang="en-US" dirty="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just"/>
            <a:r>
              <a:rPr lang="en-US" sz="1200" kern="1200" baseline="0" dirty="0" smtClean="0">
                <a:solidFill>
                  <a:schemeClr val="tx1"/>
                </a:solidFill>
                <a:latin typeface="+mn-lt"/>
                <a:ea typeface="+mn-ea"/>
                <a:cs typeface="+mn-cs"/>
              </a:rPr>
              <a:t>Rather than ↔	statements stmts	w</a:t>
            </a:r>
            <a:r>
              <a:rPr lang="en-US" sz="1200" kern="1200" baseline="0" dirty="0" smtClean="0">
                <a:solidFill>
                  <a:schemeClr val="tx1"/>
                </a:solidFill>
                <a:latin typeface="+mn-lt"/>
                <a:ea typeface="+mn-ea"/>
                <a:cs typeface="+mn-cs"/>
                <a:sym typeface="Wingdings" pitchFamily="2" charset="2"/>
              </a:rPr>
              <a:t> with</a:t>
            </a:r>
            <a:endParaRPr lang="en-US" sz="1200" kern="1200" baseline="0" dirty="0" smtClean="0">
              <a:solidFill>
                <a:schemeClr val="tx1"/>
              </a:solidFill>
              <a:latin typeface="+mn-lt"/>
              <a:ea typeface="+mn-ea"/>
              <a:cs typeface="+mn-cs"/>
            </a:endParaRPr>
          </a:p>
          <a:p>
            <a:pPr algn="just"/>
            <a:endParaRPr lang="en-US" sz="1200" kern="1200" baseline="0" dirty="0" smtClean="0">
              <a:solidFill>
                <a:schemeClr val="tx1"/>
              </a:solidFill>
              <a:latin typeface="+mn-lt"/>
              <a:ea typeface="+mn-ea"/>
              <a:cs typeface="+mn-cs"/>
            </a:endParaRPr>
          </a:p>
          <a:p>
            <a:pPr algn="just"/>
            <a:r>
              <a:rPr lang="en-US" sz="1200" kern="1200" baseline="0" dirty="0" smtClean="0">
                <a:solidFill>
                  <a:schemeClr val="tx1"/>
                </a:solidFill>
                <a:latin typeface="+mn-lt"/>
                <a:ea typeface="+mn-ea"/>
                <a:cs typeface="+mn-cs"/>
              </a:rPr>
              <a:t>With this approach, programs are interpreted by another program called an interpreter, with no translation whatever. The interpreter program acts as a software simulation of a machine whose fetch-execute cycle deals with high-level language program statements rather than machine instructions.</a:t>
            </a:r>
          </a:p>
        </p:txBody>
      </p:sp>
      <p:sp>
        <p:nvSpPr>
          <p:cNvPr id="4" name="Slide Number Placeholder 3"/>
          <p:cNvSpPr>
            <a:spLocks noGrp="1"/>
          </p:cNvSpPr>
          <p:nvPr>
            <p:ph type="sldNum" sz="quarter" idx="10"/>
          </p:nvPr>
        </p:nvSpPr>
        <p:spPr/>
        <p:txBody>
          <a:bodyPr/>
          <a:lstStyle/>
          <a:p>
            <a:fld id="{DD3C65E1-19FF-4DF0-BD76-2067C775B354}" type="slidenum">
              <a:rPr lang="en-US" smtClean="0"/>
              <a:pPr/>
              <a:t>34</a:t>
            </a:fld>
            <a:endParaRPr lang="en-US" dirty="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just"/>
            <a:r>
              <a:rPr lang="en-US" sz="1200" kern="1200" baseline="0" dirty="0" smtClean="0">
                <a:solidFill>
                  <a:schemeClr val="tx1"/>
                </a:solidFill>
                <a:latin typeface="+mn-lt"/>
                <a:ea typeface="+mn-ea"/>
                <a:cs typeface="+mn-cs"/>
              </a:rPr>
              <a:t>Pure interpretation has the advantage of allowing easy implementation of many source-level debugging operations, because all run-time error messages can refer to source-level units. </a:t>
            </a:r>
          </a:p>
          <a:p>
            <a:pPr algn="just"/>
            <a:endParaRPr lang="en-US" sz="1200" b="1" kern="1200" baseline="0" dirty="0" smtClean="0">
              <a:solidFill>
                <a:schemeClr val="tx1"/>
              </a:solidFill>
              <a:latin typeface="+mn-lt"/>
              <a:ea typeface="+mn-ea"/>
              <a:cs typeface="+mn-cs"/>
            </a:endParaRPr>
          </a:p>
          <a:p>
            <a:pPr algn="just"/>
            <a:r>
              <a:rPr lang="en-US" sz="1200" b="1" kern="1200" baseline="0" dirty="0" smtClean="0">
                <a:solidFill>
                  <a:schemeClr val="tx1"/>
                </a:solidFill>
                <a:latin typeface="+mn-lt"/>
                <a:ea typeface="+mn-ea"/>
                <a:cs typeface="+mn-cs"/>
              </a:rPr>
              <a:t>e.g.</a:t>
            </a:r>
            <a:r>
              <a:rPr lang="en-US" sz="1200" kern="1200" baseline="0" dirty="0" smtClean="0">
                <a:solidFill>
                  <a:schemeClr val="tx1"/>
                </a:solidFill>
                <a:latin typeface="+mn-lt"/>
                <a:ea typeface="+mn-ea"/>
                <a:cs typeface="+mn-cs"/>
              </a:rPr>
              <a:t> if an array index is found to be out of range, the error message can easily indicate the source line and the name of the array.</a:t>
            </a:r>
          </a:p>
          <a:p>
            <a:pPr algn="just"/>
            <a:endParaRPr lang="en-US" sz="1200" kern="1200" baseline="0" dirty="0" smtClean="0">
              <a:solidFill>
                <a:schemeClr val="tx1"/>
              </a:solidFill>
              <a:latin typeface="+mn-lt"/>
              <a:ea typeface="+mn-ea"/>
              <a:cs typeface="+mn-cs"/>
            </a:endParaRPr>
          </a:p>
          <a:p>
            <a:pPr algn="just"/>
            <a:r>
              <a:rPr lang="en-US" sz="1200" kern="1200" baseline="0" dirty="0" smtClean="0">
                <a:solidFill>
                  <a:schemeClr val="tx1"/>
                </a:solidFill>
                <a:latin typeface="+mn-lt"/>
                <a:ea typeface="+mn-ea"/>
                <a:cs typeface="+mn-cs"/>
              </a:rPr>
              <a:t>On the other hand, this method has the serious disadvantage that execution is 10 to 100 times slower than in compiled systems. The primary source of this slowness is the decoding of the high-level language statements, which are far more complex than machine language instructions.</a:t>
            </a:r>
          </a:p>
          <a:p>
            <a:pPr algn="just"/>
            <a:endParaRPr lang="en-US" sz="1200" kern="1200" baseline="0" dirty="0" smtClean="0">
              <a:solidFill>
                <a:schemeClr val="tx1"/>
              </a:solidFill>
              <a:latin typeface="+mn-lt"/>
              <a:ea typeface="+mn-ea"/>
              <a:cs typeface="+mn-cs"/>
            </a:endParaRPr>
          </a:p>
          <a:p>
            <a:pPr algn="just"/>
            <a:r>
              <a:rPr lang="en-US" sz="1200" kern="1200" baseline="0" dirty="0" smtClean="0">
                <a:solidFill>
                  <a:schemeClr val="tx1"/>
                </a:solidFill>
                <a:latin typeface="+mn-lt"/>
                <a:ea typeface="+mn-ea"/>
                <a:cs typeface="+mn-cs"/>
              </a:rPr>
              <a:t>Furthermore, regardless of how many times a statement is executed, it must be decoded every time. Therefore, statement decoding, rather than the connection between the processor and memory, is the bottleneck of a pure interpreter.</a:t>
            </a:r>
          </a:p>
          <a:p>
            <a:pPr algn="just"/>
            <a:endParaRPr lang="en-US" sz="1200" kern="1200" baseline="0" dirty="0" smtClean="0">
              <a:solidFill>
                <a:schemeClr val="tx1"/>
              </a:solidFill>
              <a:latin typeface="+mn-lt"/>
              <a:ea typeface="+mn-ea"/>
              <a:cs typeface="+mn-cs"/>
            </a:endParaRPr>
          </a:p>
          <a:p>
            <a:pPr algn="just"/>
            <a:r>
              <a:rPr lang="en-US" sz="1200" kern="1200" baseline="0" dirty="0" smtClean="0">
                <a:solidFill>
                  <a:schemeClr val="tx1"/>
                </a:solidFill>
                <a:latin typeface="+mn-lt"/>
                <a:ea typeface="+mn-ea"/>
                <a:cs typeface="+mn-cs"/>
              </a:rPr>
              <a:t>Another disadvantage of pure interpretation is that it often requires more space. In addition to the source program, the symbol table must be present during interpretation. </a:t>
            </a:r>
          </a:p>
          <a:p>
            <a:pPr algn="just"/>
            <a:endParaRPr lang="en-US" sz="1200" kern="1200" baseline="0" dirty="0" smtClean="0">
              <a:solidFill>
                <a:schemeClr val="tx1"/>
              </a:solidFill>
              <a:latin typeface="+mn-lt"/>
              <a:ea typeface="+mn-ea"/>
              <a:cs typeface="+mn-cs"/>
            </a:endParaRPr>
          </a:p>
          <a:p>
            <a:pPr algn="just"/>
            <a:r>
              <a:rPr lang="en-US" sz="1200" kern="1200" baseline="0" dirty="0" smtClean="0">
                <a:solidFill>
                  <a:schemeClr val="tx1"/>
                </a:solidFill>
                <a:latin typeface="+mn-lt"/>
                <a:ea typeface="+mn-ea"/>
                <a:cs typeface="+mn-cs"/>
              </a:rPr>
              <a:t>Furthermore, the source program may be stored in a form designed for easy access and modification rather than one that provides for minimal size.</a:t>
            </a:r>
          </a:p>
        </p:txBody>
      </p:sp>
      <p:sp>
        <p:nvSpPr>
          <p:cNvPr id="4" name="Slide Number Placeholder 3"/>
          <p:cNvSpPr>
            <a:spLocks noGrp="1"/>
          </p:cNvSpPr>
          <p:nvPr>
            <p:ph type="sldNum" sz="quarter" idx="10"/>
          </p:nvPr>
        </p:nvSpPr>
        <p:spPr/>
        <p:txBody>
          <a:bodyPr/>
          <a:lstStyle/>
          <a:p>
            <a:fld id="{DD3C65E1-19FF-4DF0-BD76-2067C775B354}" type="slidenum">
              <a:rPr lang="en-US" smtClean="0"/>
              <a:pPr/>
              <a:t>35</a:t>
            </a:fld>
            <a:endParaRPr lang="en-US" dirty="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just"/>
            <a:r>
              <a:rPr lang="en-US" sz="1200" kern="1200" baseline="0" dirty="0" smtClean="0">
                <a:solidFill>
                  <a:schemeClr val="tx1"/>
                </a:solidFill>
                <a:latin typeface="+mn-lt"/>
                <a:ea typeface="+mn-ea"/>
                <a:cs typeface="+mn-cs"/>
              </a:rPr>
              <a:t>Some language implementation systems are a compromise between compilers and pure interpreters; they translate high-level language programs to an intermediate language designed to allow easy interpretation. </a:t>
            </a:r>
          </a:p>
          <a:p>
            <a:pPr algn="just"/>
            <a:r>
              <a:rPr lang="en-US" sz="1200" kern="1200" baseline="0" dirty="0" smtClean="0">
                <a:solidFill>
                  <a:schemeClr val="tx1"/>
                </a:solidFill>
                <a:latin typeface="+mn-lt"/>
                <a:ea typeface="+mn-ea"/>
                <a:cs typeface="+mn-cs"/>
              </a:rPr>
              <a:t>This method is faster than pure interpretation because the source language statements are decoded only once. Such implementations are called </a:t>
            </a:r>
            <a:r>
              <a:rPr lang="en-US" sz="1200" b="1" kern="1200" baseline="0" dirty="0" smtClean="0">
                <a:solidFill>
                  <a:schemeClr val="tx1"/>
                </a:solidFill>
                <a:latin typeface="+mn-lt"/>
                <a:ea typeface="+mn-ea"/>
                <a:cs typeface="+mn-cs"/>
              </a:rPr>
              <a:t>hybrid implementation systems.</a:t>
            </a:r>
            <a:endParaRPr lang="en-US" sz="1200" b="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Instead of translating intermediate language code to machine code, it simply interprets the intermediate code.</a:t>
            </a:r>
          </a:p>
          <a:p>
            <a:pPr algn="just"/>
            <a:r>
              <a:rPr lang="en-US" sz="1200" kern="1200" baseline="0" dirty="0" smtClean="0">
                <a:solidFill>
                  <a:schemeClr val="tx1"/>
                </a:solidFill>
                <a:latin typeface="+mn-lt"/>
                <a:ea typeface="+mn-ea"/>
                <a:cs typeface="+mn-cs"/>
              </a:rPr>
              <a:t>Perl is implemented with a hybrid system. Perl programs are partially compiled to detect errors before interpretation and to simplify the interpreter. </a:t>
            </a:r>
          </a:p>
          <a:p>
            <a:pPr algn="just"/>
            <a:r>
              <a:rPr lang="en-US" sz="1200" kern="1200" baseline="0" dirty="0" smtClean="0">
                <a:solidFill>
                  <a:schemeClr val="tx1"/>
                </a:solidFill>
                <a:latin typeface="+mn-lt"/>
                <a:ea typeface="+mn-ea"/>
                <a:cs typeface="+mn-cs"/>
              </a:rPr>
              <a:t>Initial implementations of Java were all hybrid. Its intermediate form, called </a:t>
            </a:r>
            <a:r>
              <a:rPr lang="en-US" sz="1200" b="1" kern="1200" baseline="0" dirty="0" smtClean="0">
                <a:solidFill>
                  <a:schemeClr val="tx1"/>
                </a:solidFill>
                <a:latin typeface="+mn-lt"/>
                <a:ea typeface="+mn-ea"/>
                <a:cs typeface="+mn-cs"/>
              </a:rPr>
              <a:t>byte code</a:t>
            </a:r>
            <a:r>
              <a:rPr lang="en-US" sz="1200" b="0" kern="1200" baseline="0" dirty="0" smtClean="0">
                <a:solidFill>
                  <a:schemeClr val="tx1"/>
                </a:solidFill>
                <a:latin typeface="+mn-lt"/>
                <a:ea typeface="+mn-ea"/>
                <a:cs typeface="+mn-cs"/>
              </a:rPr>
              <a:t>, provides portability to any machine that has a byte code </a:t>
            </a:r>
            <a:r>
              <a:rPr lang="en-US" sz="1200" kern="1200" baseline="0" dirty="0" smtClean="0">
                <a:solidFill>
                  <a:schemeClr val="tx1"/>
                </a:solidFill>
                <a:latin typeface="+mn-lt"/>
                <a:ea typeface="+mn-ea"/>
                <a:cs typeface="+mn-cs"/>
              </a:rPr>
              <a:t>interpreter and an associated run-time system. Together, these are called the Java Virtual Machine. There are now systems that translate Java byte code into machine code for faster execution.</a:t>
            </a:r>
          </a:p>
          <a:p>
            <a:pPr algn="just"/>
            <a:r>
              <a:rPr lang="en-US" sz="1200" kern="1200" baseline="0" dirty="0" smtClean="0">
                <a:solidFill>
                  <a:schemeClr val="tx1"/>
                </a:solidFill>
                <a:latin typeface="+mn-lt"/>
                <a:ea typeface="+mn-ea"/>
                <a:cs typeface="+mn-cs"/>
              </a:rPr>
              <a:t>A Just-in-Time ( JIT) implementation system initially translates programs to an intermediate language. Then, during execution, it compiles intermediate language methods into machine code when they are called. The machine code version is kept for subsequent calls. JIT systems are now widely used for Java programs. Also, the .NET languages are all implemented with a JIT system.</a:t>
            </a:r>
            <a:endParaRPr lang="en-US" b="0" dirty="0"/>
          </a:p>
        </p:txBody>
      </p:sp>
      <p:sp>
        <p:nvSpPr>
          <p:cNvPr id="4" name="Slide Number Placeholder 3"/>
          <p:cNvSpPr>
            <a:spLocks noGrp="1"/>
          </p:cNvSpPr>
          <p:nvPr>
            <p:ph type="sldNum" sz="quarter" idx="10"/>
          </p:nvPr>
        </p:nvSpPr>
        <p:spPr/>
        <p:txBody>
          <a:bodyPr/>
          <a:lstStyle/>
          <a:p>
            <a:fld id="{DD3C65E1-19FF-4DF0-BD76-2067C775B354}" type="slidenum">
              <a:rPr lang="en-US" smtClean="0"/>
              <a:pPr/>
              <a:t>36</a:t>
            </a:fld>
            <a:endParaRPr lang="en-US" dirty="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just"/>
            <a:r>
              <a:rPr lang="en-US" sz="1200" kern="1200" baseline="0" dirty="0" smtClean="0">
                <a:solidFill>
                  <a:schemeClr val="tx1"/>
                </a:solidFill>
                <a:latin typeface="+mn-lt"/>
                <a:ea typeface="+mn-ea"/>
                <a:cs typeface="+mn-cs"/>
              </a:rPr>
              <a:t>A </a:t>
            </a:r>
            <a:r>
              <a:rPr lang="en-US" sz="1200" b="1" kern="1200" baseline="0" dirty="0" smtClean="0">
                <a:solidFill>
                  <a:schemeClr val="tx1"/>
                </a:solidFill>
                <a:latin typeface="+mn-lt"/>
                <a:ea typeface="+mn-ea"/>
                <a:cs typeface="+mn-cs"/>
              </a:rPr>
              <a:t>preprocessor </a:t>
            </a:r>
            <a:r>
              <a:rPr lang="en-US" sz="1200" b="0" kern="1200" baseline="0" dirty="0" smtClean="0">
                <a:solidFill>
                  <a:schemeClr val="tx1"/>
                </a:solidFill>
                <a:latin typeface="+mn-lt"/>
                <a:ea typeface="+mn-ea"/>
                <a:cs typeface="+mn-cs"/>
              </a:rPr>
              <a:t>is a program that processes a program immediately before the </a:t>
            </a:r>
            <a:r>
              <a:rPr lang="en-US" sz="1200" kern="1200" baseline="0" dirty="0" smtClean="0">
                <a:solidFill>
                  <a:schemeClr val="tx1"/>
                </a:solidFill>
                <a:latin typeface="+mn-lt"/>
                <a:ea typeface="+mn-ea"/>
                <a:cs typeface="+mn-cs"/>
              </a:rPr>
              <a:t>program is compiled. Preprocessor instructions are embedded in programs.</a:t>
            </a:r>
          </a:p>
          <a:p>
            <a:r>
              <a:rPr lang="en-US" sz="1200" kern="1200" baseline="0" dirty="0" smtClean="0">
                <a:solidFill>
                  <a:schemeClr val="tx1"/>
                </a:solidFill>
                <a:latin typeface="+mn-lt"/>
                <a:ea typeface="+mn-ea"/>
                <a:cs typeface="+mn-cs"/>
              </a:rPr>
              <a:t>The preprocessor is essentially a macro expander. Preprocessor instructions are commonly used to specify that the code from another file is to be included.</a:t>
            </a:r>
          </a:p>
          <a:p>
            <a:r>
              <a:rPr lang="en-US" sz="1200" kern="1200" baseline="0" dirty="0" smtClean="0">
                <a:solidFill>
                  <a:schemeClr val="tx1"/>
                </a:solidFill>
                <a:latin typeface="+mn-lt"/>
                <a:ea typeface="+mn-ea"/>
                <a:cs typeface="+mn-cs"/>
              </a:rPr>
              <a:t>For example, the C preprocessor instruction #include "myLib.h"</a:t>
            </a:r>
          </a:p>
          <a:p>
            <a:r>
              <a:rPr lang="en-US" sz="1200" kern="1200" baseline="0" dirty="0" smtClean="0">
                <a:solidFill>
                  <a:schemeClr val="tx1"/>
                </a:solidFill>
                <a:latin typeface="+mn-lt"/>
                <a:ea typeface="+mn-ea"/>
                <a:cs typeface="+mn-cs"/>
              </a:rPr>
              <a:t>causes the preprocessor to copy the contents of myLib.h into the program at the position of the #include.</a:t>
            </a:r>
          </a:p>
          <a:p>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Other preprocessor instructions are used to define symbols to represent expressions. For example, one could use</a:t>
            </a:r>
          </a:p>
          <a:p>
            <a:r>
              <a:rPr lang="en-US" sz="1200" kern="1200" baseline="0" dirty="0" smtClean="0">
                <a:solidFill>
                  <a:schemeClr val="tx1"/>
                </a:solidFill>
                <a:latin typeface="+mn-lt"/>
                <a:ea typeface="+mn-ea"/>
                <a:cs typeface="+mn-cs"/>
              </a:rPr>
              <a:t>#define max(A, B) ((A) &gt; (B) ? (A) : (B)) </a:t>
            </a:r>
          </a:p>
          <a:p>
            <a:r>
              <a:rPr lang="en-US" sz="1200" kern="1200" baseline="0" dirty="0" smtClean="0">
                <a:solidFill>
                  <a:schemeClr val="tx1"/>
                </a:solidFill>
                <a:latin typeface="+mn-lt"/>
                <a:ea typeface="+mn-ea"/>
                <a:cs typeface="+mn-cs"/>
              </a:rPr>
              <a:t>to determine the largest of two given expressions.</a:t>
            </a:r>
            <a:endParaRPr lang="en-US" dirty="0"/>
          </a:p>
        </p:txBody>
      </p:sp>
      <p:sp>
        <p:nvSpPr>
          <p:cNvPr id="4" name="Slide Number Placeholder 3"/>
          <p:cNvSpPr>
            <a:spLocks noGrp="1"/>
          </p:cNvSpPr>
          <p:nvPr>
            <p:ph type="sldNum" sz="quarter" idx="10"/>
          </p:nvPr>
        </p:nvSpPr>
        <p:spPr/>
        <p:txBody>
          <a:bodyPr/>
          <a:lstStyle/>
          <a:p>
            <a:fld id="{DD3C65E1-19FF-4DF0-BD76-2067C775B354}" type="slidenum">
              <a:rPr lang="en-US" smtClean="0"/>
              <a:pPr/>
              <a:t>37</a:t>
            </a:fld>
            <a:endParaRPr lang="en-US" dirty="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just"/>
            <a:r>
              <a:rPr lang="en-US" sz="1200" kern="1200" baseline="0" dirty="0" smtClean="0">
                <a:solidFill>
                  <a:schemeClr val="tx1"/>
                </a:solidFill>
                <a:latin typeface="+mn-lt"/>
                <a:ea typeface="+mn-ea"/>
                <a:cs typeface="+mn-cs"/>
              </a:rPr>
              <a:t>A programming environment is the collection of tools used in the development of software. This collection may consist of only a file system, a text editor, a linker, and a compiler.</a:t>
            </a:r>
          </a:p>
          <a:p>
            <a:pPr algn="just"/>
            <a:endParaRPr lang="en-US" sz="1200" kern="1200" baseline="0" dirty="0" smtClean="0">
              <a:solidFill>
                <a:schemeClr val="tx1"/>
              </a:solidFill>
              <a:latin typeface="+mn-lt"/>
              <a:ea typeface="+mn-ea"/>
              <a:cs typeface="+mn-cs"/>
            </a:endParaRPr>
          </a:p>
          <a:p>
            <a:pPr algn="just"/>
            <a:r>
              <a:rPr lang="en-US" sz="1200" kern="1200" baseline="0" dirty="0" smtClean="0">
                <a:solidFill>
                  <a:schemeClr val="tx1"/>
                </a:solidFill>
                <a:latin typeface="+mn-lt"/>
                <a:ea typeface="+mn-ea"/>
                <a:cs typeface="+mn-cs"/>
              </a:rPr>
              <a:t>UNIX is an older programming environment, first distributed in the middle 1970s, built around a portable multiprogramming operating system. It provides a wide array of powerful support tools for software production and maintenance in a variety of languages.</a:t>
            </a:r>
          </a:p>
          <a:p>
            <a:pPr algn="just"/>
            <a:endParaRPr lang="en-US" sz="1200" kern="1200" baseline="0" dirty="0" smtClean="0">
              <a:solidFill>
                <a:schemeClr val="tx1"/>
              </a:solidFill>
              <a:latin typeface="+mn-lt"/>
              <a:ea typeface="+mn-ea"/>
              <a:cs typeface="+mn-cs"/>
            </a:endParaRPr>
          </a:p>
          <a:p>
            <a:pPr algn="just"/>
            <a:r>
              <a:rPr lang="en-US" sz="1200" kern="1200" baseline="0" dirty="0" smtClean="0">
                <a:solidFill>
                  <a:schemeClr val="tx1"/>
                </a:solidFill>
                <a:latin typeface="+mn-lt"/>
                <a:ea typeface="+mn-ea"/>
                <a:cs typeface="+mn-cs"/>
              </a:rPr>
              <a:t>Borland JBuilder is a programming environment that provides an integrated compiler, editor, debugger, and file system for Java development, where all four are accessed through a graphical interface. JBuilder is a complex and powerful system for creating Java software.</a:t>
            </a:r>
          </a:p>
          <a:p>
            <a:pPr algn="just"/>
            <a:endParaRPr lang="en-US" sz="1200" kern="1200" baseline="0" dirty="0" smtClean="0">
              <a:solidFill>
                <a:schemeClr val="tx1"/>
              </a:solidFill>
              <a:latin typeface="+mn-lt"/>
              <a:ea typeface="+mn-ea"/>
              <a:cs typeface="+mn-cs"/>
            </a:endParaRPr>
          </a:p>
          <a:p>
            <a:pPr algn="just"/>
            <a:r>
              <a:rPr lang="en-US" sz="1200" kern="1200" baseline="0" dirty="0" smtClean="0">
                <a:solidFill>
                  <a:schemeClr val="tx1"/>
                </a:solidFill>
                <a:latin typeface="+mn-lt"/>
                <a:ea typeface="+mn-ea"/>
                <a:cs typeface="+mn-cs"/>
              </a:rPr>
              <a:t>Microsoft Visual Studio .NET is a relatively recent step in the evolution of software development environments. It is a large and elaborate collection of software development tools, all used through a windowed interface. This system can be used to develop software in any one of the five .NET languages: C#, Visual BASIC .NET, JScript (Microsoft’s version of JavaScript), F# (a functional language), and C++/CLI.</a:t>
            </a:r>
          </a:p>
          <a:p>
            <a:pPr algn="just"/>
            <a:endParaRPr lang="en-US" sz="1200" kern="1200" baseline="0" dirty="0" smtClean="0">
              <a:solidFill>
                <a:schemeClr val="tx1"/>
              </a:solidFill>
              <a:latin typeface="+mn-lt"/>
              <a:ea typeface="+mn-ea"/>
              <a:cs typeface="+mn-cs"/>
            </a:endParaRPr>
          </a:p>
          <a:p>
            <a:pPr algn="just"/>
            <a:r>
              <a:rPr lang="en-US" sz="1200" kern="1200" baseline="0" dirty="0" smtClean="0">
                <a:solidFill>
                  <a:schemeClr val="tx1"/>
                </a:solidFill>
                <a:latin typeface="+mn-lt"/>
                <a:ea typeface="+mn-ea"/>
                <a:cs typeface="+mn-cs"/>
              </a:rPr>
              <a:t>NetBeans is a development environment that is primarily used for Java application development but also supports JavaScript, Ruby, and PHP. Both Visual Studio and NetBeans are more than development environments—they are also frameworks, which means they actually provide common parts of the code of the application.</a:t>
            </a:r>
            <a:endParaRPr lang="en-US" dirty="0"/>
          </a:p>
        </p:txBody>
      </p:sp>
      <p:sp>
        <p:nvSpPr>
          <p:cNvPr id="4" name="Slide Number Placeholder 3"/>
          <p:cNvSpPr>
            <a:spLocks noGrp="1"/>
          </p:cNvSpPr>
          <p:nvPr>
            <p:ph type="sldNum" sz="quarter" idx="10"/>
          </p:nvPr>
        </p:nvSpPr>
        <p:spPr/>
        <p:txBody>
          <a:bodyPr/>
          <a:lstStyle/>
          <a:p>
            <a:fld id="{DD3C65E1-19FF-4DF0-BD76-2067C775B354}" type="slidenum">
              <a:rPr lang="en-US" smtClean="0"/>
              <a:pPr/>
              <a:t>38</a:t>
            </a:fld>
            <a:endParaRPr lang="en-US" dirty="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D3C65E1-19FF-4DF0-BD76-2067C775B354}" type="slidenum">
              <a:rPr lang="en-US" smtClean="0"/>
              <a:pPr/>
              <a:t>39</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D3C65E1-19FF-4DF0-BD76-2067C775B354}" type="slidenum">
              <a:rPr lang="en-US" smtClean="0"/>
              <a:pPr/>
              <a:t>4</a:t>
            </a:fld>
            <a:endParaRPr lang="en-US" dirty="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pPr algn="just"/>
            <a:r>
              <a:rPr lang="en-US" sz="1200" kern="1200" baseline="0" dirty="0" smtClean="0">
                <a:solidFill>
                  <a:schemeClr val="tx1"/>
                </a:solidFill>
                <a:latin typeface="+mn-lt"/>
                <a:ea typeface="+mn-ea"/>
                <a:cs typeface="+mn-cs"/>
              </a:rPr>
              <a:t>Data types that are not defined in terms of other types are called </a:t>
            </a:r>
            <a:r>
              <a:rPr lang="en-US" sz="1200" b="1" kern="1200" baseline="0" dirty="0" smtClean="0">
                <a:solidFill>
                  <a:schemeClr val="tx1"/>
                </a:solidFill>
                <a:latin typeface="+mn-lt"/>
                <a:ea typeface="+mn-ea"/>
                <a:cs typeface="+mn-cs"/>
              </a:rPr>
              <a:t>primitive data types</a:t>
            </a:r>
            <a:r>
              <a:rPr lang="en-US" sz="1200" b="0" kern="1200" baseline="0" dirty="0" smtClean="0">
                <a:solidFill>
                  <a:schemeClr val="tx1"/>
                </a:solidFill>
                <a:latin typeface="+mn-lt"/>
                <a:ea typeface="+mn-ea"/>
                <a:cs typeface="+mn-cs"/>
              </a:rPr>
              <a:t>. </a:t>
            </a:r>
            <a:r>
              <a:rPr lang="en-US" sz="1200" kern="1200" baseline="0" dirty="0" smtClean="0">
                <a:solidFill>
                  <a:schemeClr val="tx1"/>
                </a:solidFill>
                <a:latin typeface="+mn-lt"/>
                <a:ea typeface="+mn-ea"/>
                <a:cs typeface="+mn-cs"/>
              </a:rPr>
              <a:t>Nearly all programming languages provide a set of primitive data</a:t>
            </a:r>
          </a:p>
          <a:p>
            <a:pPr algn="just"/>
            <a:r>
              <a:rPr lang="en-US" sz="1200" kern="1200" baseline="0" dirty="0" smtClean="0">
                <a:solidFill>
                  <a:schemeClr val="tx1"/>
                </a:solidFill>
                <a:latin typeface="+mn-lt"/>
                <a:ea typeface="+mn-ea"/>
                <a:cs typeface="+mn-cs"/>
              </a:rPr>
              <a:t>types.</a:t>
            </a:r>
            <a:endParaRPr lang="en-US" sz="1200" b="0" kern="1200" baseline="0" dirty="0" smtClean="0">
              <a:solidFill>
                <a:schemeClr val="tx1"/>
              </a:solidFill>
              <a:latin typeface="+mn-lt"/>
              <a:ea typeface="+mn-ea"/>
              <a:cs typeface="+mn-cs"/>
            </a:endParaRPr>
          </a:p>
          <a:p>
            <a:pPr algn="just"/>
            <a:r>
              <a:rPr lang="en-US" sz="1200" b="1" kern="1200" baseline="0" dirty="0" smtClean="0">
                <a:solidFill>
                  <a:schemeClr val="tx1"/>
                </a:solidFill>
                <a:latin typeface="+mn-lt"/>
                <a:ea typeface="+mn-ea"/>
                <a:cs typeface="+mn-cs"/>
              </a:rPr>
              <a:t>Integer:</a:t>
            </a:r>
          </a:p>
          <a:p>
            <a:pPr algn="just"/>
            <a:r>
              <a:rPr lang="en-US" sz="1200" kern="1200" baseline="0" dirty="0" smtClean="0">
                <a:solidFill>
                  <a:schemeClr val="tx1"/>
                </a:solidFill>
                <a:latin typeface="+mn-lt"/>
                <a:ea typeface="+mn-ea"/>
                <a:cs typeface="+mn-cs"/>
              </a:rPr>
              <a:t>The most common primitive numeric data type is </a:t>
            </a:r>
            <a:r>
              <a:rPr lang="en-US" sz="1200" b="1" kern="1200" baseline="0" dirty="0" smtClean="0">
                <a:solidFill>
                  <a:schemeClr val="tx1"/>
                </a:solidFill>
                <a:latin typeface="+mn-lt"/>
                <a:ea typeface="+mn-ea"/>
                <a:cs typeface="+mn-cs"/>
              </a:rPr>
              <a:t>integer. </a:t>
            </a:r>
            <a:r>
              <a:rPr lang="en-US" sz="1200" b="0" kern="1200" baseline="0" dirty="0" smtClean="0">
                <a:solidFill>
                  <a:schemeClr val="tx1"/>
                </a:solidFill>
                <a:latin typeface="+mn-lt"/>
                <a:ea typeface="+mn-ea"/>
                <a:cs typeface="+mn-cs"/>
              </a:rPr>
              <a:t>Many computers </a:t>
            </a:r>
            <a:r>
              <a:rPr lang="en-US" sz="1200" kern="1200" baseline="0" dirty="0" smtClean="0">
                <a:solidFill>
                  <a:schemeClr val="tx1"/>
                </a:solidFill>
                <a:latin typeface="+mn-lt"/>
                <a:ea typeface="+mn-ea"/>
                <a:cs typeface="+mn-cs"/>
              </a:rPr>
              <a:t>now support several sizes of integers. These sizes of integers, and often a few others, are supported by some programming languages. For example, Java includes four signed integer sizes: </a:t>
            </a:r>
            <a:r>
              <a:rPr lang="en-US" sz="1200" b="1" kern="1200" baseline="0" dirty="0" smtClean="0">
                <a:solidFill>
                  <a:schemeClr val="tx1"/>
                </a:solidFill>
                <a:latin typeface="+mn-lt"/>
                <a:ea typeface="+mn-ea"/>
                <a:cs typeface="+mn-cs"/>
              </a:rPr>
              <a:t>byte, short, int, and long. </a:t>
            </a:r>
            <a:r>
              <a:rPr lang="en-US" sz="1200" b="0" kern="1200" baseline="0" dirty="0" smtClean="0">
                <a:solidFill>
                  <a:schemeClr val="tx1"/>
                </a:solidFill>
                <a:latin typeface="+mn-lt"/>
                <a:ea typeface="+mn-ea"/>
                <a:cs typeface="+mn-cs"/>
              </a:rPr>
              <a:t>Some </a:t>
            </a:r>
            <a:r>
              <a:rPr lang="en-US" sz="1200" kern="1200" baseline="0" dirty="0" smtClean="0">
                <a:solidFill>
                  <a:schemeClr val="tx1"/>
                </a:solidFill>
                <a:latin typeface="+mn-lt"/>
                <a:ea typeface="+mn-ea"/>
                <a:cs typeface="+mn-cs"/>
              </a:rPr>
              <a:t>languages, for example, C++ and C#, include unsigned integer types, which are simply types for integer values without signs. Unsigned types are often used for binary data.</a:t>
            </a:r>
          </a:p>
          <a:p>
            <a:pPr algn="just"/>
            <a:r>
              <a:rPr lang="en-US" sz="1200" kern="1200" baseline="0" dirty="0" smtClean="0">
                <a:solidFill>
                  <a:schemeClr val="tx1"/>
                </a:solidFill>
                <a:latin typeface="+mn-lt"/>
                <a:ea typeface="+mn-ea"/>
                <a:cs typeface="+mn-cs"/>
              </a:rPr>
              <a:t>A signed integer value is represented in a computer by a string of bits, with one of the bits (typically the leftmost) representing the sign. Most integer types</a:t>
            </a:r>
          </a:p>
          <a:p>
            <a:pPr algn="just"/>
            <a:r>
              <a:rPr lang="en-US" sz="1200" kern="1200" baseline="0" dirty="0" smtClean="0">
                <a:solidFill>
                  <a:schemeClr val="tx1"/>
                </a:solidFill>
                <a:latin typeface="+mn-lt"/>
                <a:ea typeface="+mn-ea"/>
                <a:cs typeface="+mn-cs"/>
              </a:rPr>
              <a:t>are supported directly by the hardware. One example of an integer type that is not supported directly by the hardware is the long integer type of Python.</a:t>
            </a:r>
          </a:p>
          <a:p>
            <a:pPr algn="just"/>
            <a:r>
              <a:rPr lang="en-US" sz="1200" b="1" kern="1200" baseline="0" dirty="0" smtClean="0">
                <a:solidFill>
                  <a:schemeClr val="tx1"/>
                </a:solidFill>
                <a:latin typeface="+mn-lt"/>
                <a:ea typeface="+mn-ea"/>
                <a:cs typeface="+mn-cs"/>
              </a:rPr>
              <a:t>Floating-Point:</a:t>
            </a:r>
          </a:p>
          <a:p>
            <a:pPr algn="just"/>
            <a:r>
              <a:rPr lang="en-US" sz="1200" b="0" kern="1200" baseline="0" dirty="0" smtClean="0">
                <a:solidFill>
                  <a:schemeClr val="tx1"/>
                </a:solidFill>
                <a:latin typeface="+mn-lt"/>
                <a:ea typeface="+mn-ea"/>
                <a:cs typeface="+mn-cs"/>
              </a:rPr>
              <a:t>Floating-point data types model real numbers, but the representations are </a:t>
            </a:r>
            <a:r>
              <a:rPr lang="en-US" sz="1200" kern="1200" baseline="0" dirty="0" smtClean="0">
                <a:solidFill>
                  <a:schemeClr val="tx1"/>
                </a:solidFill>
                <a:latin typeface="+mn-lt"/>
                <a:ea typeface="+mn-ea"/>
                <a:cs typeface="+mn-cs"/>
              </a:rPr>
              <a:t>only approximations for many real values.</a:t>
            </a:r>
          </a:p>
          <a:p>
            <a:pPr algn="just"/>
            <a:r>
              <a:rPr lang="en-US" sz="1200" kern="1200" baseline="0" dirty="0" smtClean="0">
                <a:solidFill>
                  <a:schemeClr val="tx1"/>
                </a:solidFill>
                <a:latin typeface="+mn-lt"/>
                <a:ea typeface="+mn-ea"/>
                <a:cs typeface="+mn-cs"/>
              </a:rPr>
              <a:t>For example, neither of the fundamental numbers ∏or </a:t>
            </a:r>
            <a:r>
              <a:rPr lang="en-US" sz="1200" i="1" kern="1200" baseline="0" dirty="0" smtClean="0">
                <a:solidFill>
                  <a:schemeClr val="tx1"/>
                </a:solidFill>
                <a:latin typeface="+mn-lt"/>
                <a:ea typeface="+mn-ea"/>
                <a:cs typeface="+mn-cs"/>
              </a:rPr>
              <a:t>e </a:t>
            </a:r>
            <a:r>
              <a:rPr lang="en-US" sz="1200" i="0" kern="1200" baseline="0" dirty="0" smtClean="0">
                <a:solidFill>
                  <a:schemeClr val="tx1"/>
                </a:solidFill>
                <a:latin typeface="+mn-lt"/>
                <a:ea typeface="+mn-ea"/>
                <a:cs typeface="+mn-cs"/>
              </a:rPr>
              <a:t>(the base for the natural logarithms) can be correctly </a:t>
            </a:r>
            <a:r>
              <a:rPr lang="en-US" sz="1200" kern="1200" baseline="0" dirty="0" smtClean="0">
                <a:solidFill>
                  <a:schemeClr val="tx1"/>
                </a:solidFill>
                <a:latin typeface="+mn-lt"/>
                <a:ea typeface="+mn-ea"/>
                <a:cs typeface="+mn-cs"/>
              </a:rPr>
              <a:t>represented in floating-point notation.</a:t>
            </a:r>
          </a:p>
          <a:p>
            <a:pPr algn="just"/>
            <a:r>
              <a:rPr lang="en-US" sz="1200" b="1" kern="1200" baseline="0" dirty="0" smtClean="0">
                <a:solidFill>
                  <a:schemeClr val="tx1"/>
                </a:solidFill>
                <a:latin typeface="+mn-lt"/>
                <a:ea typeface="+mn-ea"/>
                <a:cs typeface="+mn-cs"/>
              </a:rPr>
              <a:t>Complex:</a:t>
            </a:r>
          </a:p>
          <a:p>
            <a:pPr algn="just"/>
            <a:r>
              <a:rPr lang="en-US" sz="1200" kern="1200" baseline="0" dirty="0" smtClean="0">
                <a:solidFill>
                  <a:schemeClr val="tx1"/>
                </a:solidFill>
                <a:latin typeface="+mn-lt"/>
                <a:ea typeface="+mn-ea"/>
                <a:cs typeface="+mn-cs"/>
              </a:rPr>
              <a:t>Some programming languages support a complex data type—for example, Fortran and Python. Complex values are represented as ordered pairs of floating-point values. In Python, the imaginary part of a complex literal is specified by following it with a j or J—for example, (7 + 3j)</a:t>
            </a:r>
          </a:p>
          <a:p>
            <a:pPr algn="just"/>
            <a:r>
              <a:rPr lang="en-US" sz="1200" b="1" kern="1200" baseline="0" dirty="0" smtClean="0">
                <a:solidFill>
                  <a:schemeClr val="tx1"/>
                </a:solidFill>
                <a:latin typeface="+mn-lt"/>
                <a:ea typeface="+mn-ea"/>
                <a:cs typeface="+mn-cs"/>
              </a:rPr>
              <a:t>Decimal:</a:t>
            </a:r>
          </a:p>
          <a:p>
            <a:pPr algn="just"/>
            <a:r>
              <a:rPr lang="en-US" sz="1200" kern="1200" baseline="0" dirty="0" smtClean="0">
                <a:solidFill>
                  <a:schemeClr val="tx1"/>
                </a:solidFill>
                <a:latin typeface="+mn-lt"/>
                <a:ea typeface="+mn-ea"/>
                <a:cs typeface="+mn-cs"/>
              </a:rPr>
              <a:t>Most larger computers that are designed to support business systems applications have hardware support for </a:t>
            </a:r>
            <a:r>
              <a:rPr lang="en-US" sz="1200" b="1" kern="1200" baseline="0" dirty="0" smtClean="0">
                <a:solidFill>
                  <a:schemeClr val="tx1"/>
                </a:solidFill>
                <a:latin typeface="+mn-lt"/>
                <a:ea typeface="+mn-ea"/>
                <a:cs typeface="+mn-cs"/>
              </a:rPr>
              <a:t>decimal data types. </a:t>
            </a:r>
            <a:r>
              <a:rPr lang="en-US" sz="1200" b="0" kern="1200" baseline="0" dirty="0" smtClean="0">
                <a:solidFill>
                  <a:schemeClr val="tx1"/>
                </a:solidFill>
                <a:latin typeface="+mn-lt"/>
                <a:ea typeface="+mn-ea"/>
                <a:cs typeface="+mn-cs"/>
              </a:rPr>
              <a:t>Decimal data types store </a:t>
            </a:r>
            <a:r>
              <a:rPr lang="en-US" sz="1200" kern="1200" baseline="0" dirty="0" smtClean="0">
                <a:solidFill>
                  <a:schemeClr val="tx1"/>
                </a:solidFill>
                <a:latin typeface="+mn-lt"/>
                <a:ea typeface="+mn-ea"/>
                <a:cs typeface="+mn-cs"/>
              </a:rPr>
              <a:t>a fixed number of decimal digits, with the decimal point at a fixed position in the value. These are the primary data types for business data processing.</a:t>
            </a:r>
            <a:endParaRPr lang="en-US" dirty="0"/>
          </a:p>
        </p:txBody>
      </p:sp>
      <p:sp>
        <p:nvSpPr>
          <p:cNvPr id="4" name="Slide Number Placeholder 3"/>
          <p:cNvSpPr>
            <a:spLocks noGrp="1"/>
          </p:cNvSpPr>
          <p:nvPr>
            <p:ph type="sldNum" sz="quarter" idx="10"/>
          </p:nvPr>
        </p:nvSpPr>
        <p:spPr/>
        <p:txBody>
          <a:bodyPr/>
          <a:lstStyle/>
          <a:p>
            <a:fld id="{DD3C65E1-19FF-4DF0-BD76-2067C775B354}" type="slidenum">
              <a:rPr lang="en-US" smtClean="0"/>
              <a:pPr/>
              <a:t>40</a:t>
            </a:fld>
            <a:endParaRPr lang="en-US" dirty="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just"/>
            <a:r>
              <a:rPr lang="en-US" sz="1200" b="1" kern="1200" baseline="0" dirty="0" smtClean="0">
                <a:solidFill>
                  <a:schemeClr val="tx1"/>
                </a:solidFill>
                <a:latin typeface="+mn-lt"/>
                <a:ea typeface="+mn-ea"/>
                <a:cs typeface="+mn-cs"/>
              </a:rPr>
              <a:t>Boolean Types:</a:t>
            </a:r>
          </a:p>
          <a:p>
            <a:pPr algn="just"/>
            <a:r>
              <a:rPr lang="en-US" sz="1200" b="0" kern="1200" baseline="0" dirty="0" smtClean="0">
                <a:solidFill>
                  <a:schemeClr val="tx1"/>
                </a:solidFill>
                <a:latin typeface="+mn-lt"/>
                <a:ea typeface="+mn-ea"/>
                <a:cs typeface="+mn-cs"/>
              </a:rPr>
              <a:t>Boolean types are perhaps the simplest of all types. Their range of values </a:t>
            </a:r>
            <a:r>
              <a:rPr lang="en-US" sz="1200" kern="1200" baseline="0" dirty="0" smtClean="0">
                <a:solidFill>
                  <a:schemeClr val="tx1"/>
                </a:solidFill>
                <a:latin typeface="+mn-lt"/>
                <a:ea typeface="+mn-ea"/>
                <a:cs typeface="+mn-cs"/>
              </a:rPr>
              <a:t>has only two elements: one for true and one for false. </a:t>
            </a:r>
            <a:r>
              <a:rPr lang="en-US" sz="1200" i="1" kern="1200" baseline="0" dirty="0" smtClean="0">
                <a:solidFill>
                  <a:schemeClr val="tx1"/>
                </a:solidFill>
                <a:latin typeface="+mn-lt"/>
                <a:ea typeface="+mn-ea"/>
                <a:cs typeface="+mn-cs"/>
              </a:rPr>
              <a:t>They were introduced</a:t>
            </a:r>
          </a:p>
          <a:p>
            <a:pPr algn="just"/>
            <a:r>
              <a:rPr lang="en-US" sz="1200" i="1" kern="1200" baseline="0" dirty="0" smtClean="0">
                <a:solidFill>
                  <a:schemeClr val="tx1"/>
                </a:solidFill>
                <a:latin typeface="+mn-lt"/>
                <a:ea typeface="+mn-ea"/>
                <a:cs typeface="+mn-cs"/>
              </a:rPr>
              <a:t>in ALGOL 60 and have been included in most general-purpose languages designed since 1960</a:t>
            </a:r>
            <a:r>
              <a:rPr lang="en-US" sz="1200" kern="1200" baseline="0" dirty="0" smtClean="0">
                <a:solidFill>
                  <a:schemeClr val="tx1"/>
                </a:solidFill>
                <a:latin typeface="+mn-lt"/>
                <a:ea typeface="+mn-ea"/>
                <a:cs typeface="+mn-cs"/>
              </a:rPr>
              <a:t>.</a:t>
            </a:r>
          </a:p>
          <a:p>
            <a:pPr algn="just"/>
            <a:endParaRPr lang="en-US" dirty="0"/>
          </a:p>
        </p:txBody>
      </p:sp>
      <p:sp>
        <p:nvSpPr>
          <p:cNvPr id="4" name="Slide Number Placeholder 3"/>
          <p:cNvSpPr>
            <a:spLocks noGrp="1"/>
          </p:cNvSpPr>
          <p:nvPr>
            <p:ph type="sldNum" sz="quarter" idx="10"/>
          </p:nvPr>
        </p:nvSpPr>
        <p:spPr/>
        <p:txBody>
          <a:bodyPr/>
          <a:lstStyle/>
          <a:p>
            <a:fld id="{DD3C65E1-19FF-4DF0-BD76-2067C775B354}" type="slidenum">
              <a:rPr lang="en-US" smtClean="0"/>
              <a:pPr/>
              <a:t>41</a:t>
            </a:fld>
            <a:endParaRPr lang="en-US" dirty="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just"/>
            <a:r>
              <a:rPr lang="en-US" sz="1200" kern="1200" baseline="0" dirty="0" smtClean="0">
                <a:solidFill>
                  <a:schemeClr val="tx1"/>
                </a:solidFill>
                <a:latin typeface="+mn-lt"/>
                <a:ea typeface="+mn-ea"/>
                <a:cs typeface="+mn-cs"/>
              </a:rPr>
              <a:t>Character data are stored in computers as numeric codings. Traditionally, the most commonly used coding was the 8-bit code ASCII, which uses the values 0 to 127 to code 128 different characters.</a:t>
            </a:r>
          </a:p>
          <a:p>
            <a:pPr algn="just"/>
            <a:r>
              <a:rPr lang="en-US" sz="1200" kern="1200" baseline="0" dirty="0" smtClean="0">
                <a:solidFill>
                  <a:schemeClr val="tx1"/>
                </a:solidFill>
                <a:latin typeface="+mn-lt"/>
                <a:ea typeface="+mn-ea"/>
                <a:cs typeface="+mn-cs"/>
              </a:rPr>
              <a:t>Because of the globalization of business and the need for computers to communicate with other computers around the world, the ASCII character set became inadequate. In response, in 1991, the Unicode Consortium published the UCS-2 standard, a 16-bit character set. This character code is often called Unicode. Unicode includes the characters from most of the world’s natural languages. </a:t>
            </a:r>
          </a:p>
          <a:p>
            <a:pPr algn="just"/>
            <a:r>
              <a:rPr lang="en-US" sz="1200" kern="1200" baseline="0" dirty="0" smtClean="0">
                <a:solidFill>
                  <a:schemeClr val="tx1"/>
                </a:solidFill>
                <a:latin typeface="+mn-lt"/>
                <a:ea typeface="+mn-ea"/>
                <a:cs typeface="+mn-cs"/>
              </a:rPr>
              <a:t>For example, Unicode includes the Cyrillic alphabet, as used in Serbia, and the Thai digits. The first 128 characters of Unicode are identical to those of ASCII. Java was the first widely used language to use the Unicode character set. Since then, it has found its way into JavaScript, Python, Perl, C#, and F#.</a:t>
            </a:r>
          </a:p>
          <a:p>
            <a:pPr algn="just"/>
            <a:r>
              <a:rPr lang="en-US" sz="1200" kern="1200" baseline="0" dirty="0" smtClean="0">
                <a:solidFill>
                  <a:schemeClr val="tx1"/>
                </a:solidFill>
                <a:latin typeface="+mn-lt"/>
                <a:ea typeface="+mn-ea"/>
                <a:cs typeface="+mn-cs"/>
              </a:rPr>
              <a:t>After 1991, the Unicode Consortium, in cooperation with the International Standards Organization (ISO), developed a 4-byte character code named UCS-4, or UTF-32, which is described in the ISO/IEC 10646 Standard, published in 2000.</a:t>
            </a:r>
            <a:endParaRPr lang="en-US" dirty="0"/>
          </a:p>
        </p:txBody>
      </p:sp>
      <p:sp>
        <p:nvSpPr>
          <p:cNvPr id="4" name="Slide Number Placeholder 3"/>
          <p:cNvSpPr>
            <a:spLocks noGrp="1"/>
          </p:cNvSpPr>
          <p:nvPr>
            <p:ph type="sldNum" sz="quarter" idx="10"/>
          </p:nvPr>
        </p:nvSpPr>
        <p:spPr/>
        <p:txBody>
          <a:bodyPr/>
          <a:lstStyle/>
          <a:p>
            <a:fld id="{DD3C65E1-19FF-4DF0-BD76-2067C775B354}" type="slidenum">
              <a:rPr lang="en-US" smtClean="0"/>
              <a:pPr/>
              <a:t>42</a:t>
            </a:fld>
            <a:endParaRPr lang="en-US" dirty="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just"/>
            <a:r>
              <a:rPr lang="en-US" sz="1200" kern="1200" baseline="0" dirty="0" smtClean="0">
                <a:solidFill>
                  <a:schemeClr val="tx1"/>
                </a:solidFill>
                <a:latin typeface="+mn-lt"/>
                <a:ea typeface="+mn-ea"/>
                <a:cs typeface="+mn-cs"/>
              </a:rPr>
              <a:t>A </a:t>
            </a:r>
            <a:r>
              <a:rPr lang="en-US" sz="1200" b="1" kern="1200" baseline="0" dirty="0" smtClean="0">
                <a:solidFill>
                  <a:schemeClr val="tx1"/>
                </a:solidFill>
                <a:latin typeface="+mn-lt"/>
                <a:ea typeface="+mn-ea"/>
                <a:cs typeface="+mn-cs"/>
              </a:rPr>
              <a:t>character string type </a:t>
            </a:r>
            <a:r>
              <a:rPr lang="en-US" sz="1200" b="0" kern="1200" baseline="0" dirty="0" smtClean="0">
                <a:solidFill>
                  <a:schemeClr val="tx1"/>
                </a:solidFill>
                <a:latin typeface="+mn-lt"/>
                <a:ea typeface="+mn-ea"/>
                <a:cs typeface="+mn-cs"/>
              </a:rPr>
              <a:t>is one in which the values consist of sequences of </a:t>
            </a:r>
            <a:r>
              <a:rPr lang="en-US" sz="1200" kern="1200" baseline="0" dirty="0" smtClean="0">
                <a:solidFill>
                  <a:schemeClr val="tx1"/>
                </a:solidFill>
                <a:latin typeface="+mn-lt"/>
                <a:ea typeface="+mn-ea"/>
                <a:cs typeface="+mn-cs"/>
              </a:rPr>
              <a:t>characters. Character string constants are used to label output, and the input and output of all kinds of data are often done in terms of strings. Of course, character strings also are an essential type for all programs that do character manipulation.</a:t>
            </a:r>
          </a:p>
          <a:p>
            <a:pPr algn="just"/>
            <a:endParaRPr lang="en-US" sz="1200" kern="1200" baseline="0" dirty="0" smtClean="0">
              <a:solidFill>
                <a:schemeClr val="tx1"/>
              </a:solidFill>
              <a:latin typeface="+mn-lt"/>
              <a:ea typeface="+mn-ea"/>
              <a:cs typeface="+mn-cs"/>
            </a:endParaRPr>
          </a:p>
          <a:p>
            <a:pPr algn="just"/>
            <a:endParaRPr lang="en-US" dirty="0"/>
          </a:p>
        </p:txBody>
      </p:sp>
      <p:sp>
        <p:nvSpPr>
          <p:cNvPr id="4" name="Slide Number Placeholder 3"/>
          <p:cNvSpPr>
            <a:spLocks noGrp="1"/>
          </p:cNvSpPr>
          <p:nvPr>
            <p:ph type="sldNum" sz="quarter" idx="10"/>
          </p:nvPr>
        </p:nvSpPr>
        <p:spPr/>
        <p:txBody>
          <a:bodyPr/>
          <a:lstStyle/>
          <a:p>
            <a:fld id="{DD3C65E1-19FF-4DF0-BD76-2067C775B354}" type="slidenum">
              <a:rPr lang="en-US" smtClean="0"/>
              <a:pPr/>
              <a:t>43</a:t>
            </a:fld>
            <a:endParaRPr lang="en-US" dirty="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pPr algn="just"/>
            <a:r>
              <a:rPr lang="en-US" sz="1200" b="0" kern="1200" baseline="0" dirty="0" smtClean="0">
                <a:solidFill>
                  <a:schemeClr val="tx1"/>
                </a:solidFill>
                <a:latin typeface="+mn-lt"/>
                <a:ea typeface="+mn-ea"/>
                <a:cs typeface="+mn-cs"/>
              </a:rPr>
              <a:t>A </a:t>
            </a:r>
            <a:r>
              <a:rPr lang="en-US" sz="1200" b="1" kern="1200" baseline="0" dirty="0" smtClean="0">
                <a:solidFill>
                  <a:schemeClr val="tx1"/>
                </a:solidFill>
                <a:latin typeface="+mn-lt"/>
                <a:ea typeface="+mn-ea"/>
                <a:cs typeface="+mn-cs"/>
              </a:rPr>
              <a:t>substring reference </a:t>
            </a:r>
            <a:r>
              <a:rPr lang="en-US" sz="1200" b="0" kern="1200" baseline="0" dirty="0" smtClean="0">
                <a:solidFill>
                  <a:schemeClr val="tx1"/>
                </a:solidFill>
                <a:latin typeface="+mn-lt"/>
                <a:ea typeface="+mn-ea"/>
                <a:cs typeface="+mn-cs"/>
              </a:rPr>
              <a:t>is a reference to a substring of a given string. Substring </a:t>
            </a:r>
            <a:r>
              <a:rPr lang="en-US" sz="1200" kern="1200" baseline="0" dirty="0" smtClean="0">
                <a:solidFill>
                  <a:schemeClr val="tx1"/>
                </a:solidFill>
                <a:latin typeface="+mn-lt"/>
                <a:ea typeface="+mn-ea"/>
                <a:cs typeface="+mn-cs"/>
              </a:rPr>
              <a:t>references are discussed in the more general context of arrays, where the substring references are called </a:t>
            </a:r>
            <a:r>
              <a:rPr lang="en-US" sz="1200" b="1" i="1" kern="1200" baseline="0" dirty="0" smtClean="0">
                <a:solidFill>
                  <a:schemeClr val="tx1"/>
                </a:solidFill>
                <a:latin typeface="+mn-lt"/>
                <a:ea typeface="+mn-ea"/>
                <a:cs typeface="+mn-cs"/>
              </a:rPr>
              <a:t>slices</a:t>
            </a:r>
            <a:r>
              <a:rPr lang="en-US" sz="1200" b="1" kern="1200" baseline="0" dirty="0" smtClean="0">
                <a:solidFill>
                  <a:schemeClr val="tx1"/>
                </a:solidFill>
                <a:latin typeface="+mn-lt"/>
                <a:ea typeface="+mn-ea"/>
                <a:cs typeface="+mn-cs"/>
              </a:rPr>
              <a:t>.</a:t>
            </a:r>
          </a:p>
          <a:p>
            <a:pPr algn="just"/>
            <a:endParaRPr lang="en-US" sz="1200" kern="1200" baseline="0" dirty="0" smtClean="0">
              <a:solidFill>
                <a:schemeClr val="tx1"/>
              </a:solidFill>
              <a:latin typeface="+mn-lt"/>
              <a:ea typeface="+mn-ea"/>
              <a:cs typeface="+mn-cs"/>
            </a:endParaRPr>
          </a:p>
          <a:p>
            <a:pPr algn="just"/>
            <a:r>
              <a:rPr lang="en-US" sz="1200" kern="1200" baseline="0" dirty="0" smtClean="0">
                <a:solidFill>
                  <a:schemeClr val="tx1"/>
                </a:solidFill>
                <a:latin typeface="+mn-lt"/>
                <a:ea typeface="+mn-ea"/>
                <a:cs typeface="+mn-cs"/>
              </a:rPr>
              <a:t>In general, both </a:t>
            </a:r>
            <a:r>
              <a:rPr lang="en-US" sz="1200" b="1" kern="1200" baseline="0" dirty="0" smtClean="0">
                <a:solidFill>
                  <a:schemeClr val="tx1"/>
                </a:solidFill>
                <a:latin typeface="+mn-lt"/>
                <a:ea typeface="+mn-ea"/>
                <a:cs typeface="+mn-cs"/>
              </a:rPr>
              <a:t>assignment and comparison </a:t>
            </a:r>
            <a:r>
              <a:rPr lang="en-US" sz="1200" kern="1200" baseline="0" dirty="0" smtClean="0">
                <a:solidFill>
                  <a:schemeClr val="tx1"/>
                </a:solidFill>
                <a:latin typeface="+mn-lt"/>
                <a:ea typeface="+mn-ea"/>
                <a:cs typeface="+mn-cs"/>
              </a:rPr>
              <a:t>operations on character strings are complicated by the possibility of string operands of different lengths. For example, what happens when a longer string is assigned to a shorter string, or vice versa? Usually, simple and sensible choices are made for these situations, although programmers often have trouble remembering them.</a:t>
            </a:r>
          </a:p>
          <a:p>
            <a:pPr algn="just"/>
            <a:endParaRPr lang="en-US" sz="1200" kern="1200" baseline="0" dirty="0" smtClean="0">
              <a:solidFill>
                <a:schemeClr val="tx1"/>
              </a:solidFill>
              <a:latin typeface="+mn-lt"/>
              <a:ea typeface="+mn-ea"/>
              <a:cs typeface="+mn-cs"/>
            </a:endParaRPr>
          </a:p>
          <a:p>
            <a:pPr algn="just"/>
            <a:r>
              <a:rPr lang="en-US" sz="1200" b="1" kern="1200" baseline="0" dirty="0" smtClean="0">
                <a:solidFill>
                  <a:schemeClr val="tx1"/>
                </a:solidFill>
                <a:latin typeface="+mn-lt"/>
                <a:ea typeface="+mn-ea"/>
                <a:cs typeface="+mn-cs"/>
              </a:rPr>
              <a:t>Pattern matching </a:t>
            </a:r>
            <a:r>
              <a:rPr lang="en-US" sz="1200" kern="1200" baseline="0" dirty="0" smtClean="0">
                <a:solidFill>
                  <a:schemeClr val="tx1"/>
                </a:solidFill>
                <a:latin typeface="+mn-lt"/>
                <a:ea typeface="+mn-ea"/>
                <a:cs typeface="+mn-cs"/>
              </a:rPr>
              <a:t>is another fundamental character string operation. In some languages, pattern matching is supported directly in the language. In others, it is provided by a function or class library. </a:t>
            </a:r>
          </a:p>
          <a:p>
            <a:pPr algn="just"/>
            <a:endParaRPr lang="en-US" sz="1200" kern="1200" baseline="0" dirty="0" smtClean="0">
              <a:solidFill>
                <a:schemeClr val="tx1"/>
              </a:solidFill>
              <a:latin typeface="+mn-lt"/>
              <a:ea typeface="+mn-ea"/>
              <a:cs typeface="+mn-cs"/>
            </a:endParaRPr>
          </a:p>
          <a:p>
            <a:pPr algn="just"/>
            <a:r>
              <a:rPr lang="en-US" sz="1200" kern="1200" baseline="0" dirty="0" smtClean="0">
                <a:solidFill>
                  <a:schemeClr val="tx1"/>
                </a:solidFill>
                <a:latin typeface="+mn-lt"/>
                <a:ea typeface="+mn-ea"/>
                <a:cs typeface="+mn-cs"/>
              </a:rPr>
              <a:t>If strings are not defined as a primitive type, string data is usually stored in arrays of single characters and referenced as such in the language. This is the approach taken by C and C++.</a:t>
            </a:r>
          </a:p>
          <a:p>
            <a:pPr algn="just"/>
            <a:endParaRPr lang="en-US" sz="1200" kern="1200" baseline="0" dirty="0" smtClean="0">
              <a:solidFill>
                <a:schemeClr val="tx1"/>
              </a:solidFill>
              <a:latin typeface="+mn-lt"/>
              <a:ea typeface="+mn-ea"/>
              <a:cs typeface="+mn-cs"/>
            </a:endParaRPr>
          </a:p>
          <a:p>
            <a:pPr algn="just"/>
            <a:r>
              <a:rPr lang="en-US" sz="1200" kern="1200" baseline="0" dirty="0" smtClean="0">
                <a:solidFill>
                  <a:schemeClr val="tx1"/>
                </a:solidFill>
                <a:latin typeface="+mn-lt"/>
                <a:ea typeface="+mn-ea"/>
                <a:cs typeface="+mn-cs"/>
              </a:rPr>
              <a:t>C and C++ use </a:t>
            </a:r>
            <a:r>
              <a:rPr lang="en-US" sz="1200" b="1" kern="1200" baseline="0" dirty="0" smtClean="0">
                <a:solidFill>
                  <a:schemeClr val="tx1"/>
                </a:solidFill>
                <a:latin typeface="+mn-lt"/>
                <a:ea typeface="+mn-ea"/>
                <a:cs typeface="+mn-cs"/>
              </a:rPr>
              <a:t>char arrays to store character strings. </a:t>
            </a:r>
            <a:r>
              <a:rPr lang="en-US" sz="1200" b="0" kern="1200" baseline="0" dirty="0" smtClean="0">
                <a:solidFill>
                  <a:schemeClr val="tx1"/>
                </a:solidFill>
                <a:latin typeface="+mn-lt"/>
                <a:ea typeface="+mn-ea"/>
                <a:cs typeface="+mn-cs"/>
              </a:rPr>
              <a:t>These languages provide </a:t>
            </a:r>
            <a:r>
              <a:rPr lang="en-US" sz="1200" kern="1200" baseline="0" dirty="0" smtClean="0">
                <a:solidFill>
                  <a:schemeClr val="tx1"/>
                </a:solidFill>
                <a:latin typeface="+mn-lt"/>
                <a:ea typeface="+mn-ea"/>
                <a:cs typeface="+mn-cs"/>
              </a:rPr>
              <a:t>a collection of string operations through standard libraries. Many uses of strings and many of the library functions use the convention that character strings are terminated with a special character, null, which is represented with zero. </a:t>
            </a:r>
          </a:p>
          <a:p>
            <a:pPr algn="just"/>
            <a:endParaRPr lang="en-US" sz="1200" kern="1200" baseline="0" dirty="0" smtClean="0">
              <a:solidFill>
                <a:schemeClr val="tx1"/>
              </a:solidFill>
              <a:latin typeface="+mn-lt"/>
              <a:ea typeface="+mn-ea"/>
              <a:cs typeface="+mn-cs"/>
            </a:endParaRPr>
          </a:p>
          <a:p>
            <a:pPr algn="just"/>
            <a:r>
              <a:rPr lang="en-US" sz="1200" kern="1200" baseline="0" dirty="0" smtClean="0">
                <a:solidFill>
                  <a:schemeClr val="tx1"/>
                </a:solidFill>
                <a:latin typeface="+mn-lt"/>
                <a:ea typeface="+mn-ea"/>
                <a:cs typeface="+mn-cs"/>
              </a:rPr>
              <a:t>This is an alternative to maintaining the length of string variables. The library operations simply carry out their operations until the null character appears in the string being operated on. Library functions that produce strings often supply the null character. The character string literals that are built by the compiler also have the null character. For example, consider the following declaration: </a:t>
            </a:r>
            <a:r>
              <a:rPr lang="en-US" sz="1200" b="1" kern="1200" baseline="0" dirty="0" smtClean="0">
                <a:solidFill>
                  <a:schemeClr val="tx1"/>
                </a:solidFill>
                <a:latin typeface="+mn-lt"/>
                <a:ea typeface="+mn-ea"/>
                <a:cs typeface="+mn-cs"/>
              </a:rPr>
              <a:t>char str[] = "apples"; </a:t>
            </a:r>
            <a:r>
              <a:rPr lang="en-US" sz="1200" kern="1200" baseline="0" dirty="0" smtClean="0">
                <a:solidFill>
                  <a:schemeClr val="tx1"/>
                </a:solidFill>
                <a:latin typeface="+mn-lt"/>
                <a:ea typeface="+mn-ea"/>
                <a:cs typeface="+mn-cs"/>
              </a:rPr>
              <a:t>In this example, str is an array of </a:t>
            </a:r>
            <a:r>
              <a:rPr lang="en-US" sz="1200" b="0" kern="1200" baseline="0" dirty="0" smtClean="0">
                <a:solidFill>
                  <a:schemeClr val="tx1"/>
                </a:solidFill>
                <a:latin typeface="+mn-lt"/>
                <a:ea typeface="+mn-ea"/>
                <a:cs typeface="+mn-cs"/>
              </a:rPr>
              <a:t>char elements, specifically apples0, where </a:t>
            </a:r>
            <a:r>
              <a:rPr lang="en-US" sz="1200" kern="1200" baseline="0" dirty="0" smtClean="0">
                <a:solidFill>
                  <a:schemeClr val="tx1"/>
                </a:solidFill>
                <a:latin typeface="+mn-lt"/>
                <a:ea typeface="+mn-ea"/>
                <a:cs typeface="+mn-cs"/>
              </a:rPr>
              <a:t>0 is the null character.</a:t>
            </a:r>
            <a:endParaRPr lang="en-US" dirty="0"/>
          </a:p>
        </p:txBody>
      </p:sp>
      <p:sp>
        <p:nvSpPr>
          <p:cNvPr id="4" name="Slide Number Placeholder 3"/>
          <p:cNvSpPr>
            <a:spLocks noGrp="1"/>
          </p:cNvSpPr>
          <p:nvPr>
            <p:ph type="sldNum" sz="quarter" idx="10"/>
          </p:nvPr>
        </p:nvSpPr>
        <p:spPr/>
        <p:txBody>
          <a:bodyPr/>
          <a:lstStyle/>
          <a:p>
            <a:fld id="{DD3C65E1-19FF-4DF0-BD76-2067C775B354}" type="slidenum">
              <a:rPr lang="en-US" smtClean="0"/>
              <a:pPr/>
              <a:t>44</a:t>
            </a:fld>
            <a:endParaRPr lang="en-US" dirty="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just"/>
            <a:r>
              <a:rPr lang="en-US" sz="1200" kern="1200" baseline="0" dirty="0" smtClean="0">
                <a:solidFill>
                  <a:schemeClr val="tx1"/>
                </a:solidFill>
                <a:latin typeface="+mn-lt"/>
                <a:ea typeface="+mn-ea"/>
                <a:cs typeface="+mn-cs"/>
              </a:rPr>
              <a:t>Some of the most commonly used library functions for character strings in C and C++ are strcpy, which moves strings; strcat, which catenates one given string onto another; strcmp, which lexicographically compares two given strings; and strlen, which returns the number of characters, not counting the null, in the given string.</a:t>
            </a:r>
          </a:p>
          <a:p>
            <a:pPr algn="just"/>
            <a:endParaRPr lang="en-US" sz="1200" kern="1200" baseline="0" dirty="0" smtClean="0">
              <a:solidFill>
                <a:schemeClr val="tx1"/>
              </a:solidFill>
              <a:latin typeface="+mn-lt"/>
              <a:ea typeface="+mn-ea"/>
              <a:cs typeface="+mn-cs"/>
            </a:endParaRPr>
          </a:p>
          <a:p>
            <a:pPr algn="just"/>
            <a:r>
              <a:rPr lang="en-US" sz="1200" kern="1200" baseline="0" dirty="0" smtClean="0">
                <a:solidFill>
                  <a:schemeClr val="tx1"/>
                </a:solidFill>
                <a:latin typeface="+mn-lt"/>
                <a:ea typeface="+mn-ea"/>
                <a:cs typeface="+mn-cs"/>
              </a:rPr>
              <a:t>The parameters and return values for most of the string manipulation functions are </a:t>
            </a:r>
            <a:r>
              <a:rPr lang="en-US" sz="1200" b="1" kern="1200" baseline="0" dirty="0" smtClean="0">
                <a:solidFill>
                  <a:schemeClr val="tx1"/>
                </a:solidFill>
                <a:latin typeface="+mn-lt"/>
                <a:ea typeface="+mn-ea"/>
                <a:cs typeface="+mn-cs"/>
              </a:rPr>
              <a:t>char pointers that point to arrays of char. </a:t>
            </a:r>
            <a:r>
              <a:rPr lang="en-US" sz="1200" b="0" kern="1200" baseline="0" dirty="0" smtClean="0">
                <a:solidFill>
                  <a:schemeClr val="tx1"/>
                </a:solidFill>
                <a:latin typeface="+mn-lt"/>
                <a:ea typeface="+mn-ea"/>
                <a:cs typeface="+mn-cs"/>
              </a:rPr>
              <a:t>Parameters can also be </a:t>
            </a:r>
            <a:r>
              <a:rPr lang="en-US" sz="1200" kern="1200" baseline="0" dirty="0" smtClean="0">
                <a:solidFill>
                  <a:schemeClr val="tx1"/>
                </a:solidFill>
                <a:latin typeface="+mn-lt"/>
                <a:ea typeface="+mn-ea"/>
                <a:cs typeface="+mn-cs"/>
              </a:rPr>
              <a:t>string literals.</a:t>
            </a:r>
          </a:p>
          <a:p>
            <a:pPr algn="just"/>
            <a:r>
              <a:rPr lang="en-US" sz="1200" kern="1200" baseline="0" dirty="0" smtClean="0">
                <a:solidFill>
                  <a:schemeClr val="tx1"/>
                </a:solidFill>
                <a:latin typeface="+mn-lt"/>
                <a:ea typeface="+mn-ea"/>
                <a:cs typeface="+mn-cs"/>
              </a:rPr>
              <a:t>The string manipulation functions of the C standard library, which are also available in C++, are inherently unsafe and have led to numerous programming errors. The problem is that the functions in this library that move string data do not guard against overflowing the destination. For example, consider the following call to strcpy: </a:t>
            </a:r>
            <a:r>
              <a:rPr lang="en-US" sz="1200" b="1" i="1" kern="1200" baseline="0" dirty="0" smtClean="0">
                <a:solidFill>
                  <a:schemeClr val="tx1"/>
                </a:solidFill>
                <a:latin typeface="+mn-lt"/>
                <a:ea typeface="+mn-ea"/>
                <a:cs typeface="+mn-cs"/>
              </a:rPr>
              <a:t>strcpy(dest, src);</a:t>
            </a:r>
            <a:r>
              <a:rPr lang="en-US" sz="1200" b="0" i="0" kern="1200" baseline="0" dirty="0" smtClean="0">
                <a:solidFill>
                  <a:schemeClr val="tx1"/>
                </a:solidFill>
                <a:latin typeface="+mn-lt"/>
                <a:ea typeface="+mn-ea"/>
                <a:cs typeface="+mn-cs"/>
              </a:rPr>
              <a:t> </a:t>
            </a:r>
            <a:r>
              <a:rPr lang="en-US" sz="1200" kern="1200" baseline="0" dirty="0" smtClean="0">
                <a:solidFill>
                  <a:schemeClr val="tx1"/>
                </a:solidFill>
                <a:latin typeface="+mn-lt"/>
                <a:ea typeface="+mn-ea"/>
                <a:cs typeface="+mn-cs"/>
              </a:rPr>
              <a:t>If the length of dest is 20 and the length of src is 50, strcpy will write over the 30 bytes that follow dest. The point is that strcpy does not know the length of dest, so it cannot ensure that the memory following it will not be overwritten.</a:t>
            </a:r>
            <a:endParaRPr lang="en-US" b="1" i="1" dirty="0"/>
          </a:p>
        </p:txBody>
      </p:sp>
      <p:sp>
        <p:nvSpPr>
          <p:cNvPr id="4" name="Slide Number Placeholder 3"/>
          <p:cNvSpPr>
            <a:spLocks noGrp="1"/>
          </p:cNvSpPr>
          <p:nvPr>
            <p:ph type="sldNum" sz="quarter" idx="10"/>
          </p:nvPr>
        </p:nvSpPr>
        <p:spPr/>
        <p:txBody>
          <a:bodyPr/>
          <a:lstStyle/>
          <a:p>
            <a:fld id="{DD3C65E1-19FF-4DF0-BD76-2067C775B354}" type="slidenum">
              <a:rPr lang="en-US" smtClean="0"/>
              <a:pPr/>
              <a:t>45</a:t>
            </a:fld>
            <a:endParaRPr lang="en-US" dirty="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just"/>
            <a:r>
              <a:rPr lang="en-US" sz="1200" kern="1200" baseline="0" dirty="0" smtClean="0">
                <a:solidFill>
                  <a:schemeClr val="tx1"/>
                </a:solidFill>
                <a:latin typeface="+mn-lt"/>
                <a:ea typeface="+mn-ea"/>
                <a:cs typeface="+mn-cs"/>
              </a:rPr>
              <a:t>include +e</a:t>
            </a:r>
          </a:p>
          <a:p>
            <a:pPr algn="just"/>
            <a:r>
              <a:rPr lang="en-US" sz="1200" kern="1200" baseline="0" dirty="0" smtClean="0">
                <a:solidFill>
                  <a:schemeClr val="tx1"/>
                </a:solidFill>
                <a:latin typeface="+mn-lt"/>
                <a:ea typeface="+mn-ea"/>
                <a:cs typeface="+mn-cs"/>
              </a:rPr>
              <a:t>In </a:t>
            </a:r>
            <a:r>
              <a:rPr lang="en-US" sz="1200" b="1" i="1" kern="1200" baseline="0" dirty="0" smtClean="0">
                <a:solidFill>
                  <a:schemeClr val="tx1"/>
                </a:solidFill>
                <a:latin typeface="+mn-lt"/>
                <a:ea typeface="+mn-ea"/>
                <a:cs typeface="+mn-cs"/>
              </a:rPr>
              <a:t>Java</a:t>
            </a:r>
            <a:r>
              <a:rPr lang="en-US" sz="1200" kern="1200" baseline="0" dirty="0" smtClean="0">
                <a:solidFill>
                  <a:schemeClr val="tx1"/>
                </a:solidFill>
                <a:latin typeface="+mn-lt"/>
                <a:ea typeface="+mn-ea"/>
                <a:cs typeface="+mn-cs"/>
              </a:rPr>
              <a:t>, strings are supported by the </a:t>
            </a:r>
            <a:r>
              <a:rPr lang="en-US" sz="1200" b="1" i="1" kern="1200" baseline="0" dirty="0" smtClean="0">
                <a:solidFill>
                  <a:schemeClr val="tx1"/>
                </a:solidFill>
                <a:latin typeface="+mn-lt"/>
                <a:ea typeface="+mn-ea"/>
                <a:cs typeface="+mn-cs"/>
              </a:rPr>
              <a:t>String</a:t>
            </a:r>
            <a:r>
              <a:rPr lang="en-US" sz="1200" kern="1200" baseline="0" dirty="0" smtClean="0">
                <a:solidFill>
                  <a:schemeClr val="tx1"/>
                </a:solidFill>
                <a:latin typeface="+mn-lt"/>
                <a:ea typeface="+mn-ea"/>
                <a:cs typeface="+mn-cs"/>
              </a:rPr>
              <a:t> class, whose values are constant strings, and the StringBuffer class, whose values are changeable and are more like arrays of single characters. These values are specified with methods of the StringBuffer class. C# and Ruby include string classes that are similar to those of Java.</a:t>
            </a:r>
          </a:p>
          <a:p>
            <a:pPr algn="just"/>
            <a:endParaRPr lang="en-US" sz="1200" kern="1200" baseline="0" dirty="0" smtClean="0">
              <a:solidFill>
                <a:schemeClr val="tx1"/>
              </a:solidFill>
              <a:latin typeface="+mn-lt"/>
              <a:ea typeface="+mn-ea"/>
              <a:cs typeface="+mn-cs"/>
            </a:endParaRPr>
          </a:p>
          <a:p>
            <a:pPr algn="just"/>
            <a:r>
              <a:rPr lang="en-US" sz="1200" kern="1200" baseline="0" dirty="0" smtClean="0">
                <a:solidFill>
                  <a:schemeClr val="tx1"/>
                </a:solidFill>
                <a:latin typeface="+mn-lt"/>
                <a:ea typeface="+mn-ea"/>
                <a:cs typeface="+mn-cs"/>
              </a:rPr>
              <a:t>Python includes strings as a primitive type and has operations for substring reference, catenation, indexing to access individual characters, as well as  methods for searching and replacement.</a:t>
            </a:r>
          </a:p>
          <a:p>
            <a:pPr algn="just"/>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There is also an operation for character membership in a string. So, even though Python’s strings are primitive types, for character and substring references, they act very much like arrays of characters.  However, Python strings are immutable, similar to the String class objects of Java.</a:t>
            </a:r>
            <a:endParaRPr lang="en-US" dirty="0"/>
          </a:p>
        </p:txBody>
      </p:sp>
      <p:sp>
        <p:nvSpPr>
          <p:cNvPr id="4" name="Slide Number Placeholder 3"/>
          <p:cNvSpPr>
            <a:spLocks noGrp="1"/>
          </p:cNvSpPr>
          <p:nvPr>
            <p:ph type="sldNum" sz="quarter" idx="10"/>
          </p:nvPr>
        </p:nvSpPr>
        <p:spPr/>
        <p:txBody>
          <a:bodyPr/>
          <a:lstStyle/>
          <a:p>
            <a:fld id="{DD3C65E1-19FF-4DF0-BD76-2067C775B354}" type="slidenum">
              <a:rPr lang="en-US" smtClean="0"/>
              <a:pPr/>
              <a:t>46</a:t>
            </a:fld>
            <a:endParaRPr lang="en-US" dirty="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just"/>
            <a:r>
              <a:rPr lang="en-US" sz="1200" kern="1200" baseline="0" dirty="0" smtClean="0">
                <a:solidFill>
                  <a:schemeClr val="tx1"/>
                </a:solidFill>
                <a:latin typeface="+mn-lt"/>
                <a:ea typeface="+mn-ea"/>
                <a:cs typeface="+mn-cs"/>
              </a:rPr>
              <a:t>There are several design choices regarding the length of string values. </a:t>
            </a:r>
          </a:p>
          <a:p>
            <a:pPr algn="just"/>
            <a:r>
              <a:rPr lang="en-US" sz="1200" kern="1200" baseline="0" dirty="0" smtClean="0">
                <a:solidFill>
                  <a:schemeClr val="tx1"/>
                </a:solidFill>
                <a:latin typeface="+mn-lt"/>
                <a:ea typeface="+mn-ea"/>
                <a:cs typeface="+mn-cs"/>
              </a:rPr>
              <a:t>	First, the length can be static and set when the string is created. Such a string is called a </a:t>
            </a:r>
            <a:r>
              <a:rPr lang="en-US" sz="1200" b="1" kern="1200" baseline="0" dirty="0" smtClean="0">
                <a:solidFill>
                  <a:schemeClr val="tx1"/>
                </a:solidFill>
                <a:latin typeface="+mn-lt"/>
                <a:ea typeface="+mn-ea"/>
                <a:cs typeface="+mn-cs"/>
              </a:rPr>
              <a:t>static length string.</a:t>
            </a:r>
            <a:r>
              <a:rPr lang="en-US" sz="1200" b="0" kern="1200" baseline="0" dirty="0" smtClean="0">
                <a:solidFill>
                  <a:schemeClr val="tx1"/>
                </a:solidFill>
                <a:latin typeface="+mn-lt"/>
                <a:ea typeface="+mn-ea"/>
                <a:cs typeface="+mn-cs"/>
              </a:rPr>
              <a:t> </a:t>
            </a:r>
            <a:r>
              <a:rPr lang="en-US" sz="1200" kern="1200" baseline="0" dirty="0" smtClean="0">
                <a:solidFill>
                  <a:schemeClr val="tx1"/>
                </a:solidFill>
                <a:latin typeface="+mn-lt"/>
                <a:ea typeface="+mn-ea"/>
                <a:cs typeface="+mn-cs"/>
              </a:rPr>
              <a:t>This is the choice for the strings of Python, the immutable objects of Java’s String class, as well as similar classes in the C++ standard class library, Ruby’s built-in String 	class, and the .NET class library available to C# and F#.</a:t>
            </a:r>
          </a:p>
          <a:p>
            <a:endParaRPr lang="en-US" sz="1200" kern="1200" baseline="0" dirty="0" smtClean="0">
              <a:solidFill>
                <a:schemeClr val="tx1"/>
              </a:solidFill>
              <a:latin typeface="+mn-lt"/>
              <a:ea typeface="+mn-ea"/>
              <a:cs typeface="+mn-cs"/>
            </a:endParaRPr>
          </a:p>
          <a:p>
            <a:pPr algn="just"/>
            <a:r>
              <a:rPr lang="en-US" sz="1200" kern="1200" baseline="0" dirty="0" smtClean="0">
                <a:solidFill>
                  <a:schemeClr val="tx1"/>
                </a:solidFill>
                <a:latin typeface="+mn-lt"/>
                <a:ea typeface="+mn-ea"/>
                <a:cs typeface="+mn-cs"/>
              </a:rPr>
              <a:t>	The second option is to allow strings to have varying length up to a declared and fixed maximum set by the variable’s definition, as exemplified (meaning </a:t>
            </a:r>
            <a:r>
              <a:rPr lang="en-US" sz="1200" b="1" i="1" kern="1200" baseline="0" dirty="0" smtClean="0">
                <a:solidFill>
                  <a:schemeClr val="tx1"/>
                </a:solidFill>
                <a:latin typeface="+mn-lt"/>
                <a:ea typeface="+mn-ea"/>
                <a:cs typeface="+mn-cs"/>
              </a:rPr>
              <a:t>illustrated</a:t>
            </a:r>
            <a:r>
              <a:rPr lang="en-US" sz="1200" kern="1200" baseline="0" dirty="0" smtClean="0">
                <a:solidFill>
                  <a:schemeClr val="tx1"/>
                </a:solidFill>
                <a:latin typeface="+mn-lt"/>
                <a:ea typeface="+mn-ea"/>
                <a:cs typeface="+mn-cs"/>
              </a:rPr>
              <a:t>) by the strings in C and the C-style strings of C++. These are called </a:t>
            </a:r>
            <a:r>
              <a:rPr lang="en-US" sz="1200" b="1" kern="1200" baseline="0" dirty="0" smtClean="0">
                <a:solidFill>
                  <a:schemeClr val="tx1"/>
                </a:solidFill>
                <a:latin typeface="+mn-lt"/>
                <a:ea typeface="+mn-ea"/>
                <a:cs typeface="+mn-cs"/>
              </a:rPr>
              <a:t>limited dynamic length strings</a:t>
            </a:r>
            <a:r>
              <a:rPr lang="en-US" sz="1200" b="0" kern="1200" baseline="0" dirty="0" smtClean="0">
                <a:solidFill>
                  <a:schemeClr val="tx1"/>
                </a:solidFill>
                <a:latin typeface="+mn-lt"/>
                <a:ea typeface="+mn-ea"/>
                <a:cs typeface="+mn-cs"/>
              </a:rPr>
              <a:t>. S</a:t>
            </a:r>
            <a:r>
              <a:rPr lang="en-US" sz="1200" kern="1200" baseline="0" dirty="0" smtClean="0">
                <a:solidFill>
                  <a:schemeClr val="tx1"/>
                </a:solidFill>
                <a:latin typeface="+mn-lt"/>
                <a:ea typeface="+mn-ea"/>
                <a:cs typeface="+mn-cs"/>
              </a:rPr>
              <a:t>uch string  variables can store any number of characters between zero and the maximum.</a:t>
            </a:r>
          </a:p>
          <a:p>
            <a:pPr algn="just"/>
            <a:endParaRPr lang="en-US" sz="1200" b="1" kern="1200" baseline="0" dirty="0" smtClean="0">
              <a:solidFill>
                <a:schemeClr val="tx1"/>
              </a:solidFill>
              <a:latin typeface="+mn-lt"/>
              <a:ea typeface="+mn-ea"/>
              <a:cs typeface="+mn-cs"/>
            </a:endParaRPr>
          </a:p>
          <a:p>
            <a:pPr algn="just"/>
            <a:r>
              <a:rPr lang="en-US" sz="1200" b="1" kern="1200" baseline="0" dirty="0" smtClean="0">
                <a:solidFill>
                  <a:schemeClr val="tx1"/>
                </a:solidFill>
                <a:latin typeface="+mn-lt"/>
                <a:ea typeface="+mn-ea"/>
                <a:cs typeface="+mn-cs"/>
              </a:rPr>
              <a:t>	</a:t>
            </a:r>
            <a:r>
              <a:rPr lang="en-US" sz="1200" kern="1200" baseline="0" dirty="0" smtClean="0">
                <a:solidFill>
                  <a:schemeClr val="tx1"/>
                </a:solidFill>
                <a:latin typeface="+mn-lt"/>
                <a:ea typeface="+mn-ea"/>
                <a:cs typeface="+mn-cs"/>
              </a:rPr>
              <a:t>The third option is to allow strings to have varying length with no maximum, as in JavaScript, Perl, and the standard C++ library. These are called </a:t>
            </a:r>
            <a:r>
              <a:rPr lang="en-US" sz="1200" b="1" kern="1200" baseline="0" dirty="0" smtClean="0">
                <a:solidFill>
                  <a:schemeClr val="tx1"/>
                </a:solidFill>
                <a:latin typeface="+mn-lt"/>
                <a:ea typeface="+mn-ea"/>
                <a:cs typeface="+mn-cs"/>
              </a:rPr>
              <a:t>dynamic length strings. </a:t>
            </a:r>
            <a:r>
              <a:rPr lang="en-US" sz="1200" kern="1200" baseline="0" dirty="0" smtClean="0">
                <a:solidFill>
                  <a:schemeClr val="tx1"/>
                </a:solidFill>
                <a:latin typeface="+mn-lt"/>
                <a:ea typeface="+mn-ea"/>
                <a:cs typeface="+mn-cs"/>
              </a:rPr>
              <a:t>This option requires the overhead of dynamic storage allocation and deallocation but provides maximum flexibility.</a:t>
            </a:r>
          </a:p>
          <a:p>
            <a:pPr algn="just"/>
            <a:endParaRPr lang="en-US" sz="1200" b="1" i="1" kern="1200" baseline="0" dirty="0" smtClean="0">
              <a:solidFill>
                <a:schemeClr val="tx1"/>
              </a:solidFill>
              <a:latin typeface="+mn-lt"/>
              <a:ea typeface="+mn-ea"/>
              <a:cs typeface="+mn-cs"/>
            </a:endParaRPr>
          </a:p>
          <a:p>
            <a:pPr marL="0" marR="0" indent="0" algn="just" defTabSz="914400" rtl="0" eaLnBrk="1" fontAlgn="auto" latinLnBrk="0" hangingPunct="1">
              <a:lnSpc>
                <a:spcPct val="100000"/>
              </a:lnSpc>
              <a:spcBef>
                <a:spcPts val="0"/>
              </a:spcBef>
              <a:spcAft>
                <a:spcPts val="0"/>
              </a:spcAft>
              <a:buClrTx/>
              <a:buSzTx/>
              <a:buFontTx/>
              <a:buNone/>
              <a:tabLst/>
              <a:defRPr/>
            </a:pPr>
            <a:r>
              <a:rPr lang="en-US" sz="1200" b="1" i="1" kern="1200" baseline="0" dirty="0" smtClean="0">
                <a:solidFill>
                  <a:schemeClr val="tx1"/>
                </a:solidFill>
                <a:latin typeface="+mn-lt"/>
                <a:ea typeface="+mn-ea"/>
                <a:cs typeface="+mn-cs"/>
              </a:rPr>
              <a:t>Note:</a:t>
            </a:r>
            <a:r>
              <a:rPr lang="en-US" sz="1200" kern="1200" baseline="0" dirty="0" smtClean="0">
                <a:solidFill>
                  <a:schemeClr val="tx1"/>
                </a:solidFill>
                <a:latin typeface="+mn-lt"/>
                <a:ea typeface="+mn-ea"/>
                <a:cs typeface="+mn-cs"/>
              </a:rPr>
              <a:t> Ada 95+ supports all three string length options.</a:t>
            </a:r>
            <a:endParaRPr lang="en-US" dirty="0"/>
          </a:p>
        </p:txBody>
      </p:sp>
      <p:sp>
        <p:nvSpPr>
          <p:cNvPr id="4" name="Slide Number Placeholder 3"/>
          <p:cNvSpPr>
            <a:spLocks noGrp="1"/>
          </p:cNvSpPr>
          <p:nvPr>
            <p:ph type="sldNum" sz="quarter" idx="10"/>
          </p:nvPr>
        </p:nvSpPr>
        <p:spPr/>
        <p:txBody>
          <a:bodyPr/>
          <a:lstStyle/>
          <a:p>
            <a:fld id="{DD3C65E1-19FF-4DF0-BD76-2067C775B354}" type="slidenum">
              <a:rPr lang="en-US" smtClean="0"/>
              <a:pPr/>
              <a:t>47</a:t>
            </a:fld>
            <a:endParaRPr lang="en-US" dirty="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just"/>
            <a:r>
              <a:rPr lang="en-US" sz="1200" kern="1200" baseline="0" dirty="0" smtClean="0">
                <a:solidFill>
                  <a:schemeClr val="tx1"/>
                </a:solidFill>
                <a:latin typeface="+mn-lt"/>
                <a:ea typeface="+mn-ea"/>
                <a:cs typeface="+mn-cs"/>
              </a:rPr>
              <a:t>String types are important to the writability of a language. Dealing with strings as arrays can be more cumbersome (meaning </a:t>
            </a:r>
            <a:r>
              <a:rPr lang="en-US" sz="1200" b="1" i="1" kern="1200" baseline="0" dirty="0" smtClean="0">
                <a:solidFill>
                  <a:schemeClr val="tx1"/>
                </a:solidFill>
                <a:latin typeface="+mn-lt"/>
                <a:ea typeface="+mn-ea"/>
                <a:cs typeface="+mn-cs"/>
              </a:rPr>
              <a:t>complicated</a:t>
            </a:r>
            <a:r>
              <a:rPr lang="en-US" sz="1200" kern="1200" baseline="0" dirty="0" smtClean="0">
                <a:solidFill>
                  <a:schemeClr val="tx1"/>
                </a:solidFill>
                <a:latin typeface="+mn-lt"/>
                <a:ea typeface="+mn-ea"/>
                <a:cs typeface="+mn-cs"/>
              </a:rPr>
              <a:t> / </a:t>
            </a:r>
            <a:r>
              <a:rPr lang="en-US" sz="1200" b="1" i="1" kern="1200" baseline="0" dirty="0" smtClean="0">
                <a:solidFill>
                  <a:schemeClr val="tx1"/>
                </a:solidFill>
                <a:latin typeface="+mn-lt"/>
                <a:ea typeface="+mn-ea"/>
                <a:cs typeface="+mn-cs"/>
              </a:rPr>
              <a:t>clumsy</a:t>
            </a:r>
            <a:r>
              <a:rPr lang="en-US" sz="1200" kern="1200" baseline="0" dirty="0" smtClean="0">
                <a:solidFill>
                  <a:schemeClr val="tx1"/>
                </a:solidFill>
                <a:latin typeface="+mn-lt"/>
                <a:ea typeface="+mn-ea"/>
                <a:cs typeface="+mn-cs"/>
              </a:rPr>
              <a:t> / </a:t>
            </a:r>
            <a:r>
              <a:rPr lang="en-US" sz="1200" b="1" i="1" kern="1200" baseline="0" dirty="0" smtClean="0">
                <a:solidFill>
                  <a:schemeClr val="tx1"/>
                </a:solidFill>
                <a:latin typeface="+mn-lt"/>
                <a:ea typeface="+mn-ea"/>
                <a:cs typeface="+mn-cs"/>
              </a:rPr>
              <a:t>heavy</a:t>
            </a:r>
            <a:r>
              <a:rPr lang="en-US" sz="1200" kern="1200" baseline="0" dirty="0" smtClean="0">
                <a:solidFill>
                  <a:schemeClr val="tx1"/>
                </a:solidFill>
                <a:latin typeface="+mn-lt"/>
                <a:ea typeface="+mn-ea"/>
                <a:cs typeface="+mn-cs"/>
              </a:rPr>
              <a:t>) than dealing with a primitive string type.</a:t>
            </a:r>
          </a:p>
          <a:p>
            <a:pPr algn="just"/>
            <a:r>
              <a:rPr lang="en-US" sz="1200" kern="1200" baseline="0" dirty="0" smtClean="0">
                <a:solidFill>
                  <a:schemeClr val="tx1"/>
                </a:solidFill>
                <a:latin typeface="+mn-lt"/>
                <a:ea typeface="+mn-ea"/>
                <a:cs typeface="+mn-cs"/>
              </a:rPr>
              <a:t>For example, consider a language that treats strings as arrays of characters and does not have a predefined function that does what strcpy in C does. Then, a simple assignment of one string to another would require a loop.</a:t>
            </a:r>
          </a:p>
          <a:p>
            <a:pPr algn="just"/>
            <a:r>
              <a:rPr lang="en-US" sz="1200" kern="1200" baseline="0" dirty="0" smtClean="0">
                <a:solidFill>
                  <a:schemeClr val="tx1"/>
                </a:solidFill>
                <a:latin typeface="+mn-lt"/>
                <a:ea typeface="+mn-ea"/>
                <a:cs typeface="+mn-cs"/>
              </a:rPr>
              <a:t>The addition of strings as a primitive type to a language is not costly in terms of either language or compiler complexity. Therefore, it is difficult to justify the</a:t>
            </a:r>
          </a:p>
          <a:p>
            <a:pPr algn="just"/>
            <a:r>
              <a:rPr lang="en-US" sz="1200" kern="1200" baseline="0" dirty="0" smtClean="0">
                <a:solidFill>
                  <a:schemeClr val="tx1"/>
                </a:solidFill>
                <a:latin typeface="+mn-lt"/>
                <a:ea typeface="+mn-ea"/>
                <a:cs typeface="+mn-cs"/>
              </a:rPr>
              <a:t>omission of primitive string types in some contemporary languages. Of course, providing strings through a standard library is nearly as convenient as having</a:t>
            </a:r>
          </a:p>
          <a:p>
            <a:pPr algn="just"/>
            <a:r>
              <a:rPr lang="en-US" sz="1200" kern="1200" baseline="0" dirty="0" smtClean="0">
                <a:solidFill>
                  <a:schemeClr val="tx1"/>
                </a:solidFill>
                <a:latin typeface="+mn-lt"/>
                <a:ea typeface="+mn-ea"/>
                <a:cs typeface="+mn-cs"/>
              </a:rPr>
              <a:t>them as a primitive type.</a:t>
            </a:r>
          </a:p>
          <a:p>
            <a:pPr algn="just"/>
            <a:r>
              <a:rPr lang="en-US" sz="1200" kern="1200" baseline="0" dirty="0" smtClean="0">
                <a:solidFill>
                  <a:schemeClr val="tx1"/>
                </a:solidFill>
                <a:latin typeface="+mn-lt"/>
                <a:ea typeface="+mn-ea"/>
                <a:cs typeface="+mn-cs"/>
              </a:rPr>
              <a:t>String operations such as simple pattern matching and catenation are essential and should be included for string type values. Although dynamic length strings are obviously the most flexible, the overhead of their implementation must be weighed against that additional flexibility. </a:t>
            </a:r>
            <a:endParaRPr lang="en-US" dirty="0"/>
          </a:p>
        </p:txBody>
      </p:sp>
      <p:sp>
        <p:nvSpPr>
          <p:cNvPr id="4" name="Slide Number Placeholder 3"/>
          <p:cNvSpPr>
            <a:spLocks noGrp="1"/>
          </p:cNvSpPr>
          <p:nvPr>
            <p:ph type="sldNum" sz="quarter" idx="10"/>
          </p:nvPr>
        </p:nvSpPr>
        <p:spPr/>
        <p:txBody>
          <a:bodyPr/>
          <a:lstStyle/>
          <a:p>
            <a:fld id="{DD3C65E1-19FF-4DF0-BD76-2067C775B354}" type="slidenum">
              <a:rPr lang="en-US" smtClean="0"/>
              <a:pPr/>
              <a:t>48</a:t>
            </a:fld>
            <a:endParaRPr lang="en-US" dirty="0"/>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just"/>
            <a:r>
              <a:rPr lang="en-US" sz="1200" kern="1200" baseline="0" dirty="0" smtClean="0">
                <a:solidFill>
                  <a:schemeClr val="tx1"/>
                </a:solidFill>
                <a:latin typeface="+mn-lt"/>
                <a:ea typeface="+mn-ea"/>
                <a:cs typeface="+mn-cs"/>
              </a:rPr>
              <a:t>Character string types could be supported directly in hardware; but in most cases, software is used to implement string storage, retrieval, and manipulation.</a:t>
            </a:r>
          </a:p>
          <a:p>
            <a:pPr algn="just"/>
            <a:r>
              <a:rPr lang="en-US" sz="1200" kern="1200" baseline="0" dirty="0" smtClean="0">
                <a:solidFill>
                  <a:schemeClr val="tx1"/>
                </a:solidFill>
                <a:latin typeface="+mn-lt"/>
                <a:ea typeface="+mn-ea"/>
                <a:cs typeface="+mn-cs"/>
              </a:rPr>
              <a:t>When character string types are represented as character arrays, the language often supplies few operations.</a:t>
            </a:r>
          </a:p>
          <a:p>
            <a:pPr algn="just"/>
            <a:r>
              <a:rPr lang="en-US" sz="1200" kern="1200" baseline="0" dirty="0" smtClean="0">
                <a:solidFill>
                  <a:schemeClr val="tx1"/>
                </a:solidFill>
                <a:latin typeface="+mn-lt"/>
                <a:ea typeface="+mn-ea"/>
                <a:cs typeface="+mn-cs"/>
              </a:rPr>
              <a:t>A descriptor for a static character string type, which is required only during compilation, has three fields. The first field of every descriptor is the name of the type. In the case of static character strings, the second field is the type’s length (in characters). The third field is the address of the first character. This descriptor is shown in Figure above.</a:t>
            </a:r>
          </a:p>
        </p:txBody>
      </p:sp>
      <p:sp>
        <p:nvSpPr>
          <p:cNvPr id="4" name="Slide Number Placeholder 3"/>
          <p:cNvSpPr>
            <a:spLocks noGrp="1"/>
          </p:cNvSpPr>
          <p:nvPr>
            <p:ph type="sldNum" sz="quarter" idx="10"/>
          </p:nvPr>
        </p:nvSpPr>
        <p:spPr/>
        <p:txBody>
          <a:bodyPr/>
          <a:lstStyle/>
          <a:p>
            <a:fld id="{DD3C65E1-19FF-4DF0-BD76-2067C775B354}" type="slidenum">
              <a:rPr lang="en-US" smtClean="0"/>
              <a:pPr/>
              <a:t>49</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Tx/>
              <a:buNone/>
            </a:pPr>
            <a:r>
              <a:rPr lang="en-US" sz="1300" dirty="0" smtClean="0"/>
              <a:t>Have been </a:t>
            </a:r>
            <a:r>
              <a:rPr lang="en-US" dirty="0" smtClean="0"/>
              <a:t>–</a:t>
            </a:r>
            <a:endParaRPr lang="en-US" sz="1300" dirty="0" smtClean="0"/>
          </a:p>
          <a:p>
            <a:pPr>
              <a:buFontTx/>
              <a:buNone/>
            </a:pPr>
            <a:r>
              <a:rPr lang="en-US" sz="1300" dirty="0" smtClean="0"/>
              <a:t>To </a:t>
            </a:r>
            <a:r>
              <a:rPr lang="en-US" sz="1300" dirty="0" smtClean="0">
                <a:sym typeface="Wingdings" pitchFamily="2" charset="2"/>
              </a:rPr>
              <a:t></a:t>
            </a:r>
          </a:p>
          <a:p>
            <a:pPr>
              <a:buFontTx/>
              <a:buNone/>
            </a:pPr>
            <a:r>
              <a:rPr lang="en-US" sz="1300" dirty="0" smtClean="0"/>
              <a:t>Appeared in []</a:t>
            </a:r>
          </a:p>
          <a:p>
            <a:pPr>
              <a:buFontTx/>
              <a:buNone/>
            </a:pPr>
            <a:r>
              <a:rPr lang="en-US" sz="1300" dirty="0" smtClean="0"/>
              <a:t>But required brq</a:t>
            </a:r>
            <a:endParaRPr lang="en-US" dirty="0" smtClean="0"/>
          </a:p>
          <a:p>
            <a:pPr>
              <a:buFontTx/>
              <a:buNone/>
            </a:pPr>
            <a:r>
              <a:rPr lang="en-US" sz="1300" dirty="0" smtClean="0"/>
              <a:t>Were ==</a:t>
            </a:r>
          </a:p>
          <a:p>
            <a:r>
              <a:rPr lang="en-US" sz="1300" dirty="0" smtClean="0"/>
              <a:t>Computers have been applied to a myriad (meaning </a:t>
            </a:r>
            <a:r>
              <a:rPr lang="en-US" sz="1300" b="1" i="1" dirty="0" smtClean="0"/>
              <a:t>a very great number of</a:t>
            </a:r>
            <a:r>
              <a:rPr lang="en-US" sz="1300" dirty="0" smtClean="0"/>
              <a:t>) of different areas, from controlling nuclear power plants to providing video games in mobile phones</a:t>
            </a:r>
            <a:endParaRPr lang="en-US" dirty="0"/>
          </a:p>
        </p:txBody>
      </p:sp>
      <p:sp>
        <p:nvSpPr>
          <p:cNvPr id="4" name="Slide Number Placeholder 3"/>
          <p:cNvSpPr>
            <a:spLocks noGrp="1"/>
          </p:cNvSpPr>
          <p:nvPr>
            <p:ph type="sldNum" sz="quarter" idx="10"/>
          </p:nvPr>
        </p:nvSpPr>
        <p:spPr/>
        <p:txBody>
          <a:bodyPr/>
          <a:lstStyle/>
          <a:p>
            <a:fld id="{DD3C65E1-19FF-4DF0-BD76-2067C775B354}" type="slidenum">
              <a:rPr lang="en-US" smtClean="0"/>
              <a:pPr/>
              <a:t>5</a:t>
            </a:fld>
            <a:endParaRPr lang="en-US" dirty="0"/>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just"/>
            <a:r>
              <a:rPr lang="en-US" sz="1200" kern="1200" baseline="0" dirty="0" smtClean="0">
                <a:solidFill>
                  <a:schemeClr val="tx1"/>
                </a:solidFill>
                <a:latin typeface="+mn-lt"/>
                <a:ea typeface="+mn-ea"/>
                <a:cs typeface="+mn-cs"/>
              </a:rPr>
              <a:t>Limited dynamic strings require a run-time descriptor to store both the fixed maximum length and the current length, as shown in Figure above.</a:t>
            </a:r>
          </a:p>
          <a:p>
            <a:pPr algn="just"/>
            <a:endParaRPr lang="en-US" sz="1200" kern="1200" baseline="0" dirty="0" smtClean="0">
              <a:solidFill>
                <a:schemeClr val="tx1"/>
              </a:solidFill>
              <a:latin typeface="+mn-lt"/>
              <a:ea typeface="+mn-ea"/>
              <a:cs typeface="+mn-cs"/>
            </a:endParaRPr>
          </a:p>
          <a:p>
            <a:pPr algn="just"/>
            <a:r>
              <a:rPr lang="en-US" sz="1200" kern="1200" baseline="0" dirty="0" smtClean="0">
                <a:solidFill>
                  <a:schemeClr val="tx1"/>
                </a:solidFill>
                <a:latin typeface="+mn-lt"/>
                <a:ea typeface="+mn-ea"/>
                <a:cs typeface="+mn-cs"/>
              </a:rPr>
              <a:t>Dynamic length strings require a simpler run-time descriptor because only the current length needs to be stored. Although we depict descriptors as independent blocks of storage, in most cases, they are stored in the symbol table.</a:t>
            </a:r>
          </a:p>
          <a:p>
            <a:pPr algn="just"/>
            <a:endParaRPr lang="en-US" sz="1200" kern="1200" baseline="0" dirty="0" smtClean="0">
              <a:solidFill>
                <a:schemeClr val="tx1"/>
              </a:solidFill>
              <a:latin typeface="+mn-lt"/>
              <a:ea typeface="+mn-ea"/>
              <a:cs typeface="+mn-cs"/>
            </a:endParaRPr>
          </a:p>
          <a:p>
            <a:pPr algn="just"/>
            <a:r>
              <a:rPr lang="en-US" sz="1200" kern="1200" baseline="0" dirty="0" smtClean="0">
                <a:solidFill>
                  <a:schemeClr val="tx1"/>
                </a:solidFill>
                <a:latin typeface="+mn-lt"/>
                <a:ea typeface="+mn-ea"/>
                <a:cs typeface="+mn-cs"/>
              </a:rPr>
              <a:t>The limited dynamic strings of C and C++ do not require run-time descriptors, because the end of a string is marked with the null character</a:t>
            </a:r>
          </a:p>
        </p:txBody>
      </p:sp>
      <p:sp>
        <p:nvSpPr>
          <p:cNvPr id="4" name="Slide Number Placeholder 3"/>
          <p:cNvSpPr>
            <a:spLocks noGrp="1"/>
          </p:cNvSpPr>
          <p:nvPr>
            <p:ph type="sldNum" sz="quarter" idx="10"/>
          </p:nvPr>
        </p:nvSpPr>
        <p:spPr/>
        <p:txBody>
          <a:bodyPr/>
          <a:lstStyle/>
          <a:p>
            <a:fld id="{DD3C65E1-19FF-4DF0-BD76-2067C775B354}" type="slidenum">
              <a:rPr lang="en-US" smtClean="0"/>
              <a:pPr/>
              <a:t>50</a:t>
            </a:fld>
            <a:endParaRPr lang="en-US" dirty="0"/>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just"/>
            <a:r>
              <a:rPr lang="en-US" sz="1200" kern="1200" baseline="0" dirty="0" smtClean="0">
                <a:solidFill>
                  <a:schemeClr val="tx1"/>
                </a:solidFill>
                <a:latin typeface="+mn-lt"/>
                <a:ea typeface="+mn-ea"/>
                <a:cs typeface="+mn-cs"/>
              </a:rPr>
              <a:t>Static length and limited dynamic length strings require no special dynamic storage allocation. In the case of limited dynamic length strings, sufficient storage for the maximum length is allocated when the string variable is bound to storage, so only a single allocation process is involved.</a:t>
            </a:r>
          </a:p>
          <a:p>
            <a:pPr algn="just"/>
            <a:r>
              <a:rPr lang="en-US" sz="1200" kern="1200" baseline="0" dirty="0" smtClean="0">
                <a:solidFill>
                  <a:schemeClr val="tx1"/>
                </a:solidFill>
                <a:latin typeface="+mn-lt"/>
                <a:ea typeface="+mn-ea"/>
                <a:cs typeface="+mn-cs"/>
              </a:rPr>
              <a:t>Dynamic length strings require more complex storage management. The length of a string, and therefore the storage to which it is bound, must grow and shrink dynamically.</a:t>
            </a:r>
          </a:p>
          <a:p>
            <a:pPr algn="just"/>
            <a:endParaRPr lang="en-US" sz="1200" kern="1200" baseline="0" dirty="0" smtClean="0">
              <a:solidFill>
                <a:schemeClr val="tx1"/>
              </a:solidFill>
              <a:latin typeface="+mn-lt"/>
              <a:ea typeface="+mn-ea"/>
              <a:cs typeface="+mn-cs"/>
            </a:endParaRPr>
          </a:p>
          <a:p>
            <a:pPr algn="just"/>
            <a:r>
              <a:rPr lang="en-US" sz="1200" kern="1200" baseline="0" dirty="0" smtClean="0">
                <a:solidFill>
                  <a:schemeClr val="tx1"/>
                </a:solidFill>
                <a:latin typeface="+mn-lt"/>
                <a:ea typeface="+mn-ea"/>
                <a:cs typeface="+mn-cs"/>
              </a:rPr>
              <a:t>There are three approaches to supporting the dynamic allocation and deallocation that is required for dynamic length strings. </a:t>
            </a:r>
            <a:r>
              <a:rPr lang="en-US" sz="1200" b="1" kern="1200" baseline="0" dirty="0" smtClean="0">
                <a:solidFill>
                  <a:schemeClr val="tx1"/>
                </a:solidFill>
                <a:latin typeface="+mn-lt"/>
                <a:ea typeface="+mn-ea"/>
                <a:cs typeface="+mn-cs"/>
              </a:rPr>
              <a:t>First</a:t>
            </a:r>
            <a:r>
              <a:rPr lang="en-US" sz="1200" kern="1200" baseline="0" dirty="0" smtClean="0">
                <a:solidFill>
                  <a:schemeClr val="tx1"/>
                </a:solidFill>
                <a:latin typeface="+mn-lt"/>
                <a:ea typeface="+mn-ea"/>
                <a:cs typeface="+mn-cs"/>
              </a:rPr>
              <a:t>, strings can be stored in a linked list, so that when a string grows, the newly required cells can come from anywhere in the heap. The drawbacks to this method are the extra storage occupied by the links in the list representation and the necessary complexity of string operations.</a:t>
            </a:r>
          </a:p>
          <a:p>
            <a:pPr algn="just"/>
            <a:endParaRPr lang="en-US" sz="1200" kern="1200" baseline="0" dirty="0" smtClean="0">
              <a:solidFill>
                <a:schemeClr val="tx1"/>
              </a:solidFill>
              <a:latin typeface="+mn-lt"/>
              <a:ea typeface="+mn-ea"/>
              <a:cs typeface="+mn-cs"/>
            </a:endParaRPr>
          </a:p>
          <a:p>
            <a:pPr algn="just"/>
            <a:r>
              <a:rPr lang="en-US" sz="1200" kern="1200" baseline="0" dirty="0" smtClean="0">
                <a:solidFill>
                  <a:schemeClr val="tx1"/>
                </a:solidFill>
                <a:latin typeface="+mn-lt"/>
                <a:ea typeface="+mn-ea"/>
                <a:cs typeface="+mn-cs"/>
              </a:rPr>
              <a:t>The </a:t>
            </a:r>
            <a:r>
              <a:rPr lang="en-US" sz="1200" b="1" kern="1200" baseline="0" dirty="0" smtClean="0">
                <a:solidFill>
                  <a:schemeClr val="tx1"/>
                </a:solidFill>
                <a:latin typeface="+mn-lt"/>
                <a:ea typeface="+mn-ea"/>
                <a:cs typeface="+mn-cs"/>
              </a:rPr>
              <a:t>second</a:t>
            </a:r>
            <a:r>
              <a:rPr lang="en-US" sz="1200" kern="1200" baseline="0" dirty="0" smtClean="0">
                <a:solidFill>
                  <a:schemeClr val="tx1"/>
                </a:solidFill>
                <a:latin typeface="+mn-lt"/>
                <a:ea typeface="+mn-ea"/>
                <a:cs typeface="+mn-cs"/>
              </a:rPr>
              <a:t> approach is to store strings as arrays of pointers to individual characters allocated in the heap. This method still uses extra memory, but string processing can be faster than with the linked-list approach. </a:t>
            </a:r>
          </a:p>
          <a:p>
            <a:pPr algn="just"/>
            <a:endParaRPr lang="en-US" sz="1200" kern="1200" baseline="0" dirty="0" smtClean="0">
              <a:solidFill>
                <a:schemeClr val="tx1"/>
              </a:solidFill>
              <a:latin typeface="+mn-lt"/>
              <a:ea typeface="+mn-ea"/>
              <a:cs typeface="+mn-cs"/>
            </a:endParaRPr>
          </a:p>
          <a:p>
            <a:pPr algn="just"/>
            <a:r>
              <a:rPr lang="en-US" sz="1200" kern="1200" baseline="0" dirty="0" smtClean="0">
                <a:solidFill>
                  <a:schemeClr val="tx1"/>
                </a:solidFill>
                <a:latin typeface="+mn-lt"/>
                <a:ea typeface="+mn-ea"/>
                <a:cs typeface="+mn-cs"/>
              </a:rPr>
              <a:t>The </a:t>
            </a:r>
            <a:r>
              <a:rPr lang="en-US" sz="1200" b="1" kern="1200" baseline="0" dirty="0" smtClean="0">
                <a:solidFill>
                  <a:schemeClr val="tx1"/>
                </a:solidFill>
                <a:latin typeface="+mn-lt"/>
                <a:ea typeface="+mn-ea"/>
                <a:cs typeface="+mn-cs"/>
              </a:rPr>
              <a:t>third</a:t>
            </a:r>
            <a:r>
              <a:rPr lang="en-US" sz="1200" kern="1200" baseline="0" dirty="0" smtClean="0">
                <a:solidFill>
                  <a:schemeClr val="tx1"/>
                </a:solidFill>
                <a:latin typeface="+mn-lt"/>
                <a:ea typeface="+mn-ea"/>
                <a:cs typeface="+mn-cs"/>
              </a:rPr>
              <a:t> alternative is to store complete strings in adjacent storage cells. The problem with this method arises when a string grows: How can storage that is adjacent to the existing cells continue to be allocated for the string variable? Frequently, such storage is not available. </a:t>
            </a:r>
            <a:r>
              <a:rPr lang="en-US" sz="1200" b="1" i="1" u="sng" kern="1200" baseline="0" dirty="0" smtClean="0">
                <a:solidFill>
                  <a:schemeClr val="tx1"/>
                </a:solidFill>
                <a:latin typeface="+mn-lt"/>
                <a:ea typeface="+mn-ea"/>
                <a:cs typeface="+mn-cs"/>
              </a:rPr>
              <a:t>Instead</a:t>
            </a:r>
            <a:r>
              <a:rPr lang="en-US" sz="1200" kern="1200" baseline="0" dirty="0" smtClean="0">
                <a:solidFill>
                  <a:schemeClr val="tx1"/>
                </a:solidFill>
                <a:latin typeface="+mn-lt"/>
                <a:ea typeface="+mn-ea"/>
                <a:cs typeface="+mn-cs"/>
              </a:rPr>
              <a:t>, a new area of memory is found that can store the complete new string, and the old part is moved to this area. Then, the memory cells used for the old string are deallocated.</a:t>
            </a:r>
          </a:p>
        </p:txBody>
      </p:sp>
      <p:sp>
        <p:nvSpPr>
          <p:cNvPr id="4" name="Slide Number Placeholder 3"/>
          <p:cNvSpPr>
            <a:spLocks noGrp="1"/>
          </p:cNvSpPr>
          <p:nvPr>
            <p:ph type="sldNum" sz="quarter" idx="10"/>
          </p:nvPr>
        </p:nvSpPr>
        <p:spPr/>
        <p:txBody>
          <a:bodyPr/>
          <a:lstStyle/>
          <a:p>
            <a:fld id="{DD3C65E1-19FF-4DF0-BD76-2067C775B354}" type="slidenum">
              <a:rPr lang="en-US" smtClean="0"/>
              <a:pPr/>
              <a:t>51</a:t>
            </a:fld>
            <a:endParaRPr lang="en-US" dirty="0"/>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just"/>
            <a:r>
              <a:rPr lang="en-US" sz="1200" kern="1200" baseline="0" dirty="0" smtClean="0">
                <a:solidFill>
                  <a:schemeClr val="tx1"/>
                </a:solidFill>
                <a:latin typeface="+mn-lt"/>
                <a:ea typeface="+mn-ea"/>
                <a:cs typeface="+mn-cs"/>
              </a:rPr>
              <a:t>An </a:t>
            </a:r>
            <a:r>
              <a:rPr lang="en-US" sz="1200" b="1" kern="1200" baseline="0" dirty="0" smtClean="0">
                <a:solidFill>
                  <a:schemeClr val="tx1"/>
                </a:solidFill>
                <a:latin typeface="+mn-lt"/>
                <a:ea typeface="+mn-ea"/>
                <a:cs typeface="+mn-cs"/>
              </a:rPr>
              <a:t>ordinal type </a:t>
            </a:r>
            <a:r>
              <a:rPr lang="en-US" sz="1200" b="0" kern="1200" baseline="0" dirty="0" smtClean="0">
                <a:solidFill>
                  <a:schemeClr val="tx1"/>
                </a:solidFill>
                <a:latin typeface="+mn-lt"/>
                <a:ea typeface="+mn-ea"/>
                <a:cs typeface="+mn-cs"/>
              </a:rPr>
              <a:t>is one in which the range of possible values can be easily </a:t>
            </a:r>
            <a:r>
              <a:rPr lang="en-US" sz="1200" kern="1200" baseline="0" dirty="0" smtClean="0">
                <a:solidFill>
                  <a:schemeClr val="tx1"/>
                </a:solidFill>
                <a:latin typeface="+mn-lt"/>
                <a:ea typeface="+mn-ea"/>
                <a:cs typeface="+mn-cs"/>
              </a:rPr>
              <a:t>associated with the set of positive integers. In Java, for example, the primitive ordinal types are </a:t>
            </a:r>
            <a:r>
              <a:rPr lang="en-US" sz="1200" b="1" kern="1200" baseline="0" dirty="0" smtClean="0">
                <a:solidFill>
                  <a:schemeClr val="tx1"/>
                </a:solidFill>
                <a:latin typeface="+mn-lt"/>
                <a:ea typeface="+mn-ea"/>
                <a:cs typeface="+mn-cs"/>
              </a:rPr>
              <a:t>integer, char, and Boolean. </a:t>
            </a:r>
            <a:r>
              <a:rPr lang="en-US" sz="1200" b="0" kern="1200" baseline="0" dirty="0" smtClean="0">
                <a:solidFill>
                  <a:schemeClr val="tx1"/>
                </a:solidFill>
                <a:latin typeface="+mn-lt"/>
                <a:ea typeface="+mn-ea"/>
                <a:cs typeface="+mn-cs"/>
              </a:rPr>
              <a:t>There are two user-defined </a:t>
            </a:r>
            <a:r>
              <a:rPr lang="en-US" sz="1200" kern="1200" baseline="0" dirty="0" smtClean="0">
                <a:solidFill>
                  <a:schemeClr val="tx1"/>
                </a:solidFill>
                <a:latin typeface="+mn-lt"/>
                <a:ea typeface="+mn-ea"/>
                <a:cs typeface="+mn-cs"/>
              </a:rPr>
              <a:t>ordinal types that have been supported by programming languages: enumeration and subrange.</a:t>
            </a:r>
          </a:p>
          <a:p>
            <a:pPr algn="just"/>
            <a:endParaRPr lang="en-US" sz="1200" kern="1200" baseline="0" dirty="0" smtClean="0">
              <a:solidFill>
                <a:schemeClr val="tx1"/>
              </a:solidFill>
              <a:latin typeface="+mn-lt"/>
              <a:ea typeface="+mn-ea"/>
              <a:cs typeface="+mn-cs"/>
            </a:endParaRPr>
          </a:p>
          <a:p>
            <a:pPr algn="just"/>
            <a:r>
              <a:rPr lang="en-US" sz="1200" b="1" kern="1200" baseline="0" dirty="0" smtClean="0">
                <a:solidFill>
                  <a:schemeClr val="tx1"/>
                </a:solidFill>
                <a:latin typeface="+mn-lt"/>
                <a:ea typeface="+mn-ea"/>
                <a:cs typeface="+mn-cs"/>
              </a:rPr>
              <a:t>Enumeration:</a:t>
            </a:r>
          </a:p>
          <a:p>
            <a:pPr algn="just"/>
            <a:r>
              <a:rPr lang="en-US" sz="1200" kern="1200" baseline="0" dirty="0" smtClean="0">
                <a:solidFill>
                  <a:schemeClr val="tx1"/>
                </a:solidFill>
                <a:latin typeface="+mn-lt"/>
                <a:ea typeface="+mn-ea"/>
                <a:cs typeface="+mn-cs"/>
              </a:rPr>
              <a:t>An </a:t>
            </a:r>
            <a:r>
              <a:rPr lang="en-US" sz="1200" b="1" kern="1200" baseline="0" dirty="0" smtClean="0">
                <a:solidFill>
                  <a:schemeClr val="tx1"/>
                </a:solidFill>
                <a:latin typeface="+mn-lt"/>
                <a:ea typeface="+mn-ea"/>
                <a:cs typeface="+mn-cs"/>
              </a:rPr>
              <a:t>enumeration type</a:t>
            </a:r>
            <a:r>
              <a:rPr lang="en-US" sz="1200" b="0" kern="1200" baseline="0" dirty="0" smtClean="0">
                <a:solidFill>
                  <a:schemeClr val="tx1"/>
                </a:solidFill>
                <a:latin typeface="+mn-lt"/>
                <a:ea typeface="+mn-ea"/>
                <a:cs typeface="+mn-cs"/>
              </a:rPr>
              <a:t> is one in which all of the possible values, which are </a:t>
            </a:r>
            <a:r>
              <a:rPr lang="en-US" sz="1200" kern="1200" baseline="0" dirty="0" smtClean="0">
                <a:solidFill>
                  <a:schemeClr val="tx1"/>
                </a:solidFill>
                <a:latin typeface="+mn-lt"/>
                <a:ea typeface="+mn-ea"/>
                <a:cs typeface="+mn-cs"/>
              </a:rPr>
              <a:t>named constants, are provided, or enumerated, in the definition. Enumeration types provide a way of defining and grouping collections of named constants, which are called </a:t>
            </a:r>
            <a:r>
              <a:rPr lang="en-US" sz="1200" b="1" kern="1200" baseline="0" dirty="0" smtClean="0">
                <a:solidFill>
                  <a:schemeClr val="tx1"/>
                </a:solidFill>
                <a:latin typeface="+mn-lt"/>
                <a:ea typeface="+mn-ea"/>
                <a:cs typeface="+mn-cs"/>
              </a:rPr>
              <a:t>enumeration constants</a:t>
            </a:r>
            <a:r>
              <a:rPr lang="en-US" sz="1200" b="0" kern="1200" baseline="0" dirty="0" smtClean="0">
                <a:solidFill>
                  <a:schemeClr val="tx1"/>
                </a:solidFill>
                <a:latin typeface="+mn-lt"/>
                <a:ea typeface="+mn-ea"/>
                <a:cs typeface="+mn-cs"/>
              </a:rPr>
              <a:t>. The definition of a typical enumeration </a:t>
            </a:r>
            <a:r>
              <a:rPr lang="en-US" sz="1200" kern="1200" baseline="0" dirty="0" smtClean="0">
                <a:solidFill>
                  <a:schemeClr val="tx1"/>
                </a:solidFill>
                <a:latin typeface="+mn-lt"/>
                <a:ea typeface="+mn-ea"/>
                <a:cs typeface="+mn-cs"/>
              </a:rPr>
              <a:t>type is shown in the following C# example: </a:t>
            </a:r>
            <a:r>
              <a:rPr lang="en-US" sz="1200" b="1" kern="1200" baseline="0" dirty="0" smtClean="0">
                <a:solidFill>
                  <a:schemeClr val="tx1"/>
                </a:solidFill>
                <a:latin typeface="+mn-lt"/>
                <a:ea typeface="+mn-ea"/>
                <a:cs typeface="+mn-cs"/>
              </a:rPr>
              <a:t>enum </a:t>
            </a:r>
            <a:r>
              <a:rPr lang="en-US" sz="1200" b="0" kern="1200" baseline="0" dirty="0" smtClean="0">
                <a:solidFill>
                  <a:schemeClr val="tx1"/>
                </a:solidFill>
                <a:latin typeface="+mn-lt"/>
                <a:ea typeface="+mn-ea"/>
                <a:cs typeface="+mn-cs"/>
              </a:rPr>
              <a:t>days {Mon, Tue, Wed, Thu, Fri, Sat, Sun};</a:t>
            </a:r>
          </a:p>
          <a:p>
            <a:pPr algn="just"/>
            <a:endParaRPr lang="en-US" sz="1200" b="0" kern="1200" baseline="0" dirty="0" smtClean="0">
              <a:solidFill>
                <a:schemeClr val="tx1"/>
              </a:solidFill>
              <a:latin typeface="+mn-lt"/>
              <a:ea typeface="+mn-ea"/>
              <a:cs typeface="+mn-cs"/>
            </a:endParaRPr>
          </a:p>
          <a:p>
            <a:pPr algn="just"/>
            <a:r>
              <a:rPr lang="en-US" sz="1200" kern="1200" baseline="0" dirty="0" smtClean="0">
                <a:solidFill>
                  <a:schemeClr val="tx1"/>
                </a:solidFill>
                <a:latin typeface="+mn-lt"/>
                <a:ea typeface="+mn-ea"/>
                <a:cs typeface="+mn-cs"/>
              </a:rPr>
              <a:t>The enumeration constants are typically implicitly assigned the integer values, 0, 1, . . . but can be explicitly assigned any integer literal in the type’s definition.</a:t>
            </a:r>
          </a:p>
          <a:p>
            <a:pPr algn="just"/>
            <a:endParaRPr lang="en-US" b="0" dirty="0"/>
          </a:p>
        </p:txBody>
      </p:sp>
      <p:sp>
        <p:nvSpPr>
          <p:cNvPr id="4" name="Slide Number Placeholder 3"/>
          <p:cNvSpPr>
            <a:spLocks noGrp="1"/>
          </p:cNvSpPr>
          <p:nvPr>
            <p:ph type="sldNum" sz="quarter" idx="10"/>
          </p:nvPr>
        </p:nvSpPr>
        <p:spPr/>
        <p:txBody>
          <a:bodyPr/>
          <a:lstStyle/>
          <a:p>
            <a:fld id="{DD3C65E1-19FF-4DF0-BD76-2067C775B354}" type="slidenum">
              <a:rPr lang="en-US" smtClean="0"/>
              <a:pPr/>
              <a:t>52</a:t>
            </a:fld>
            <a:endParaRPr lang="en-US" dirty="0"/>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just"/>
            <a:r>
              <a:rPr lang="en-US" sz="1200" kern="1200" baseline="0" dirty="0" smtClean="0">
                <a:solidFill>
                  <a:schemeClr val="tx1"/>
                </a:solidFill>
                <a:latin typeface="+mn-lt"/>
                <a:ea typeface="+mn-ea"/>
                <a:cs typeface="+mn-cs"/>
              </a:rPr>
              <a:t>The design issues for enumeration types are as follows:</a:t>
            </a:r>
          </a:p>
          <a:p>
            <a:pPr algn="just"/>
            <a:r>
              <a:rPr lang="en-US" sz="1200" kern="1200" baseline="0" dirty="0" smtClean="0">
                <a:solidFill>
                  <a:schemeClr val="tx1"/>
                </a:solidFill>
                <a:latin typeface="+mn-lt"/>
                <a:ea typeface="+mn-ea"/>
                <a:cs typeface="+mn-cs"/>
              </a:rPr>
              <a:t>• Is an enumeration constant allowed to appear in more than one type definition, and if so, how is the type of an occurrence of that constant in the program checked?</a:t>
            </a:r>
          </a:p>
          <a:p>
            <a:pPr algn="just"/>
            <a:r>
              <a:rPr lang="en-US" sz="1200" kern="1200" baseline="0" dirty="0" smtClean="0">
                <a:solidFill>
                  <a:schemeClr val="tx1"/>
                </a:solidFill>
                <a:latin typeface="+mn-lt"/>
                <a:ea typeface="+mn-ea"/>
                <a:cs typeface="+mn-cs"/>
              </a:rPr>
              <a:t>• Are enumeration values coerced (meaning </a:t>
            </a:r>
            <a:r>
              <a:rPr lang="en-US" sz="1200" b="1" i="1" kern="1200" baseline="0" dirty="0" smtClean="0">
                <a:solidFill>
                  <a:schemeClr val="tx1"/>
                </a:solidFill>
                <a:latin typeface="+mn-lt"/>
                <a:ea typeface="+mn-ea"/>
                <a:cs typeface="+mn-cs"/>
              </a:rPr>
              <a:t>restrict</a:t>
            </a:r>
            <a:r>
              <a:rPr lang="en-US" sz="1200" kern="1200" baseline="0" dirty="0" smtClean="0">
                <a:solidFill>
                  <a:schemeClr val="tx1"/>
                </a:solidFill>
                <a:latin typeface="+mn-lt"/>
                <a:ea typeface="+mn-ea"/>
                <a:cs typeface="+mn-cs"/>
              </a:rPr>
              <a:t> /  </a:t>
            </a:r>
            <a:r>
              <a:rPr lang="en-US" sz="1200" b="1" i="1" kern="1200" baseline="0" dirty="0" smtClean="0">
                <a:solidFill>
                  <a:schemeClr val="tx1"/>
                </a:solidFill>
                <a:latin typeface="+mn-lt"/>
                <a:ea typeface="+mn-ea"/>
                <a:cs typeface="+mn-cs"/>
              </a:rPr>
              <a:t>compel</a:t>
            </a:r>
            <a:r>
              <a:rPr lang="en-US" sz="1200" kern="1200" baseline="0" dirty="0" smtClean="0">
                <a:solidFill>
                  <a:schemeClr val="tx1"/>
                </a:solidFill>
                <a:latin typeface="+mn-lt"/>
                <a:ea typeface="+mn-ea"/>
                <a:cs typeface="+mn-cs"/>
              </a:rPr>
              <a:t> / </a:t>
            </a:r>
            <a:r>
              <a:rPr lang="en-US" sz="1200" b="1" i="1" kern="1200" baseline="0" dirty="0" smtClean="0">
                <a:solidFill>
                  <a:schemeClr val="tx1"/>
                </a:solidFill>
                <a:latin typeface="+mn-lt"/>
                <a:ea typeface="+mn-ea"/>
                <a:cs typeface="+mn-cs"/>
              </a:rPr>
              <a:t>force</a:t>
            </a:r>
            <a:r>
              <a:rPr lang="en-US" sz="1200" kern="1200" baseline="0" dirty="0" smtClean="0">
                <a:solidFill>
                  <a:schemeClr val="tx1"/>
                </a:solidFill>
                <a:latin typeface="+mn-lt"/>
                <a:ea typeface="+mn-ea"/>
                <a:cs typeface="+mn-cs"/>
              </a:rPr>
              <a:t>) to integer?</a:t>
            </a:r>
          </a:p>
          <a:p>
            <a:pPr algn="just"/>
            <a:r>
              <a:rPr lang="en-US" sz="1200" kern="1200" baseline="0" dirty="0" smtClean="0">
                <a:solidFill>
                  <a:schemeClr val="tx1"/>
                </a:solidFill>
                <a:latin typeface="+mn-lt"/>
                <a:ea typeface="+mn-ea"/>
                <a:cs typeface="+mn-cs"/>
              </a:rPr>
              <a:t>• Are any other types coerced to an enumeration type?</a:t>
            </a:r>
          </a:p>
          <a:p>
            <a:pPr algn="just"/>
            <a:r>
              <a:rPr lang="en-US" sz="1200" kern="1200" baseline="0" dirty="0" smtClean="0">
                <a:solidFill>
                  <a:schemeClr val="tx1"/>
                </a:solidFill>
                <a:latin typeface="+mn-lt"/>
                <a:ea typeface="+mn-ea"/>
                <a:cs typeface="+mn-cs"/>
              </a:rPr>
              <a:t>All of these design issues are related to type checking.</a:t>
            </a:r>
            <a:endParaRPr lang="en-US" b="0" dirty="0"/>
          </a:p>
        </p:txBody>
      </p:sp>
      <p:sp>
        <p:nvSpPr>
          <p:cNvPr id="4" name="Slide Number Placeholder 3"/>
          <p:cNvSpPr>
            <a:spLocks noGrp="1"/>
          </p:cNvSpPr>
          <p:nvPr>
            <p:ph type="sldNum" sz="quarter" idx="10"/>
          </p:nvPr>
        </p:nvSpPr>
        <p:spPr/>
        <p:txBody>
          <a:bodyPr/>
          <a:lstStyle/>
          <a:p>
            <a:fld id="{DD3C65E1-19FF-4DF0-BD76-2067C775B354}" type="slidenum">
              <a:rPr lang="en-US" smtClean="0"/>
              <a:pPr/>
              <a:t>53</a:t>
            </a:fld>
            <a:endParaRPr lang="en-US" dirty="0"/>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just"/>
            <a:r>
              <a:rPr lang="en-US" sz="1200" kern="1200" baseline="0" dirty="0" smtClean="0">
                <a:solidFill>
                  <a:schemeClr val="tx1"/>
                </a:solidFill>
                <a:latin typeface="+mn-lt"/>
                <a:ea typeface="+mn-ea"/>
                <a:cs typeface="+mn-cs"/>
              </a:rPr>
              <a:t>include +e</a:t>
            </a:r>
          </a:p>
          <a:p>
            <a:pPr algn="just"/>
            <a:r>
              <a:rPr lang="en-US" sz="1200" kern="1200" baseline="0" dirty="0" smtClean="0">
                <a:solidFill>
                  <a:schemeClr val="tx1"/>
                </a:solidFill>
                <a:latin typeface="+mn-lt"/>
                <a:ea typeface="+mn-ea"/>
                <a:cs typeface="+mn-cs"/>
              </a:rPr>
              <a:t>Languages that do not have enumeration types, programmers usually simulate them with integer values. For example, suppose we needed to represent colors in a C program and C did not have an enumeration type. We might use 0 to represent blue, 1 to represent red, and so forth. These values could be</a:t>
            </a:r>
          </a:p>
          <a:p>
            <a:pPr algn="just"/>
            <a:r>
              <a:rPr lang="en-US" sz="1200" kern="1200" baseline="0" dirty="0" smtClean="0">
                <a:solidFill>
                  <a:schemeClr val="tx1"/>
                </a:solidFill>
                <a:latin typeface="+mn-lt"/>
                <a:ea typeface="+mn-ea"/>
                <a:cs typeface="+mn-cs"/>
              </a:rPr>
              <a:t>defined as follows:</a:t>
            </a:r>
          </a:p>
          <a:p>
            <a:pPr algn="just"/>
            <a:r>
              <a:rPr lang="en-US" sz="1200" b="1" kern="1200" baseline="0" dirty="0" smtClean="0">
                <a:solidFill>
                  <a:schemeClr val="tx1"/>
                </a:solidFill>
                <a:latin typeface="+mn-lt"/>
                <a:ea typeface="+mn-ea"/>
                <a:cs typeface="+mn-cs"/>
              </a:rPr>
              <a:t>int</a:t>
            </a:r>
            <a:r>
              <a:rPr lang="en-US" sz="1200" b="0" kern="1200" baseline="0" dirty="0" smtClean="0">
                <a:solidFill>
                  <a:schemeClr val="tx1"/>
                </a:solidFill>
                <a:latin typeface="+mn-lt"/>
                <a:ea typeface="+mn-ea"/>
                <a:cs typeface="+mn-cs"/>
              </a:rPr>
              <a:t> red = 0, blue = 1;</a:t>
            </a:r>
          </a:p>
          <a:p>
            <a:pPr algn="just"/>
            <a:r>
              <a:rPr lang="en-US" sz="1200" kern="1200" baseline="0" dirty="0" smtClean="0">
                <a:solidFill>
                  <a:schemeClr val="tx1"/>
                </a:solidFill>
                <a:latin typeface="+mn-lt"/>
                <a:ea typeface="+mn-ea"/>
                <a:cs typeface="+mn-cs"/>
              </a:rPr>
              <a:t>C and Pascal were the first widely used languages to include an enumeration data type. C++ includes C’s enumeration types. In C++, we could have the</a:t>
            </a:r>
          </a:p>
          <a:p>
            <a:pPr algn="just"/>
            <a:r>
              <a:rPr lang="en-US" sz="1200" kern="1200" baseline="0" dirty="0" smtClean="0">
                <a:solidFill>
                  <a:schemeClr val="tx1"/>
                </a:solidFill>
                <a:latin typeface="+mn-lt"/>
                <a:ea typeface="+mn-ea"/>
                <a:cs typeface="+mn-cs"/>
              </a:rPr>
              <a:t>following:</a:t>
            </a:r>
          </a:p>
          <a:p>
            <a:pPr algn="just"/>
            <a:r>
              <a:rPr lang="en-US" sz="1200" b="1" kern="1200" baseline="0" dirty="0" smtClean="0">
                <a:solidFill>
                  <a:schemeClr val="tx1"/>
                </a:solidFill>
                <a:latin typeface="+mn-lt"/>
                <a:ea typeface="+mn-ea"/>
                <a:cs typeface="+mn-cs"/>
              </a:rPr>
              <a:t>enum </a:t>
            </a:r>
            <a:r>
              <a:rPr lang="en-US" sz="1200" b="0" kern="1200" baseline="0" dirty="0" smtClean="0">
                <a:solidFill>
                  <a:schemeClr val="tx1"/>
                </a:solidFill>
                <a:latin typeface="+mn-lt"/>
                <a:ea typeface="+mn-ea"/>
                <a:cs typeface="+mn-cs"/>
              </a:rPr>
              <a:t>colors {red, blue, green, yellow, black};</a:t>
            </a:r>
          </a:p>
          <a:p>
            <a:pPr algn="just"/>
            <a:r>
              <a:rPr lang="en-US" sz="1200" kern="1200" baseline="0" dirty="0" smtClean="0">
                <a:solidFill>
                  <a:schemeClr val="tx1"/>
                </a:solidFill>
                <a:latin typeface="+mn-lt"/>
                <a:ea typeface="+mn-ea"/>
                <a:cs typeface="+mn-cs"/>
              </a:rPr>
              <a:t>colors myColor = blue, yourColor = red;</a:t>
            </a:r>
          </a:p>
          <a:p>
            <a:pPr algn="just"/>
            <a:r>
              <a:rPr lang="en-US" sz="1200" kern="1200" baseline="0" dirty="0" smtClean="0">
                <a:solidFill>
                  <a:schemeClr val="tx1"/>
                </a:solidFill>
                <a:latin typeface="+mn-lt"/>
                <a:ea typeface="+mn-ea"/>
                <a:cs typeface="+mn-cs"/>
              </a:rPr>
              <a:t>cont. The colors type uses the default internal values for the enumeration constants, 0, 1, . . . , although the constants could have been assigned any integer literal (or any constant-valued expression).</a:t>
            </a:r>
          </a:p>
          <a:p>
            <a:pPr algn="just"/>
            <a:r>
              <a:rPr lang="en-US" sz="1200" kern="1200" baseline="0" dirty="0" smtClean="0">
                <a:solidFill>
                  <a:schemeClr val="tx1"/>
                </a:solidFill>
                <a:latin typeface="+mn-lt"/>
                <a:ea typeface="+mn-ea"/>
                <a:cs typeface="+mn-cs"/>
              </a:rPr>
              <a:t>The enumeration values are coerced (meaning </a:t>
            </a:r>
            <a:r>
              <a:rPr lang="en-US" b="1" i="1" dirty="0" smtClean="0"/>
              <a:t>obtain something from someone by using force or threats</a:t>
            </a:r>
            <a:r>
              <a:rPr lang="en-US" sz="1200" kern="1200" baseline="0" dirty="0" smtClean="0">
                <a:solidFill>
                  <a:schemeClr val="tx1"/>
                </a:solidFill>
                <a:latin typeface="+mn-lt"/>
                <a:ea typeface="+mn-ea"/>
                <a:cs typeface="+mn-cs"/>
              </a:rPr>
              <a:t>) </a:t>
            </a:r>
            <a:r>
              <a:rPr lang="en-US" sz="1200" b="0" kern="1200" baseline="0" dirty="0" smtClean="0">
                <a:solidFill>
                  <a:schemeClr val="tx1"/>
                </a:solidFill>
                <a:latin typeface="+mn-lt"/>
                <a:ea typeface="+mn-ea"/>
                <a:cs typeface="+mn-cs"/>
              </a:rPr>
              <a:t>to </a:t>
            </a:r>
            <a:r>
              <a:rPr lang="en-US" sz="1200" b="1" kern="1200" baseline="0" dirty="0" smtClean="0">
                <a:solidFill>
                  <a:schemeClr val="tx1"/>
                </a:solidFill>
                <a:latin typeface="+mn-lt"/>
                <a:ea typeface="+mn-ea"/>
                <a:cs typeface="+mn-cs"/>
              </a:rPr>
              <a:t>int</a:t>
            </a:r>
            <a:r>
              <a:rPr lang="en-US" sz="1200" b="0" kern="1200" baseline="0" dirty="0" smtClean="0">
                <a:solidFill>
                  <a:schemeClr val="tx1"/>
                </a:solidFill>
                <a:latin typeface="+mn-lt"/>
                <a:ea typeface="+mn-ea"/>
                <a:cs typeface="+mn-cs"/>
              </a:rPr>
              <a:t> when they are put in integer context. This allows their use in any </a:t>
            </a:r>
            <a:r>
              <a:rPr lang="en-US" sz="1200" kern="1200" baseline="0" dirty="0" smtClean="0">
                <a:solidFill>
                  <a:schemeClr val="tx1"/>
                </a:solidFill>
                <a:latin typeface="+mn-lt"/>
                <a:ea typeface="+mn-ea"/>
                <a:cs typeface="+mn-cs"/>
              </a:rPr>
              <a:t>numeric expression. For example, if the current value of myColor is blue, then the expression myColor++ would assign green to myColor.</a:t>
            </a:r>
          </a:p>
        </p:txBody>
      </p:sp>
      <p:sp>
        <p:nvSpPr>
          <p:cNvPr id="4" name="Slide Number Placeholder 3"/>
          <p:cNvSpPr>
            <a:spLocks noGrp="1"/>
          </p:cNvSpPr>
          <p:nvPr>
            <p:ph type="sldNum" sz="quarter" idx="10"/>
          </p:nvPr>
        </p:nvSpPr>
        <p:spPr/>
        <p:txBody>
          <a:bodyPr/>
          <a:lstStyle/>
          <a:p>
            <a:fld id="{DD3C65E1-19FF-4DF0-BD76-2067C775B354}" type="slidenum">
              <a:rPr lang="en-US" smtClean="0"/>
              <a:pPr/>
              <a:t>54</a:t>
            </a:fld>
            <a:endParaRPr lang="en-US" dirty="0"/>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pPr algn="just"/>
            <a:r>
              <a:rPr lang="en-US" sz="1200" kern="1200" baseline="0" dirty="0" smtClean="0">
                <a:solidFill>
                  <a:schemeClr val="tx1"/>
                </a:solidFill>
                <a:latin typeface="+mn-lt"/>
                <a:ea typeface="+mn-ea"/>
                <a:cs typeface="+mn-cs"/>
              </a:rPr>
              <a:t>C++ also allows enumeration constants to be assigned to variables of any numeric type, though that would likely be an error. However, no other type value is coerced to an enumeration type in C++. For example, </a:t>
            </a:r>
            <a:r>
              <a:rPr lang="en-US" sz="1200" i="1" kern="1200" baseline="0" dirty="0" smtClean="0">
                <a:solidFill>
                  <a:schemeClr val="tx1"/>
                </a:solidFill>
                <a:latin typeface="+mn-lt"/>
                <a:ea typeface="+mn-ea"/>
                <a:cs typeface="+mn-cs"/>
              </a:rPr>
              <a:t>myColor = 4; </a:t>
            </a:r>
            <a:r>
              <a:rPr lang="en-US" sz="1200" kern="1200" baseline="0" dirty="0" smtClean="0">
                <a:solidFill>
                  <a:schemeClr val="tx1"/>
                </a:solidFill>
                <a:latin typeface="+mn-lt"/>
                <a:ea typeface="+mn-ea"/>
                <a:cs typeface="+mn-cs"/>
              </a:rPr>
              <a:t>is illegal in C++. This assignment would be legal if the right side had been cast to colors type. This prevents some potential errors.</a:t>
            </a:r>
          </a:p>
          <a:p>
            <a:pPr algn="just"/>
            <a:r>
              <a:rPr lang="en-US" sz="1200" kern="1200" baseline="0" dirty="0" smtClean="0">
                <a:solidFill>
                  <a:schemeClr val="tx1"/>
                </a:solidFill>
                <a:latin typeface="+mn-lt"/>
                <a:ea typeface="+mn-ea"/>
                <a:cs typeface="+mn-cs"/>
              </a:rPr>
              <a:t>C++ enumeration constants can appear in only one enumeration type in the same referencing environment. </a:t>
            </a:r>
          </a:p>
          <a:p>
            <a:pPr marL="0" marR="0" indent="0" algn="just"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latin typeface="+mn-lt"/>
                <a:ea typeface="+mn-ea"/>
                <a:cs typeface="+mn-cs"/>
              </a:rPr>
              <a:t>In Ada, enumeration literals are allowed to appear in more than one declaration in the same referencing environment. These are called </a:t>
            </a:r>
            <a:r>
              <a:rPr lang="en-US" sz="1200" u="sng" kern="1200" baseline="0" dirty="0" smtClean="0">
                <a:solidFill>
                  <a:schemeClr val="tx1"/>
                </a:solidFill>
                <a:latin typeface="+mn-lt"/>
                <a:ea typeface="+mn-ea"/>
                <a:cs typeface="+mn-cs"/>
              </a:rPr>
              <a:t>overloaded literals</a:t>
            </a:r>
            <a:r>
              <a:rPr lang="en-US" sz="1200" kern="1200" baseline="0" dirty="0" smtClean="0">
                <a:solidFill>
                  <a:schemeClr val="tx1"/>
                </a:solidFill>
                <a:latin typeface="+mn-lt"/>
                <a:ea typeface="+mn-ea"/>
                <a:cs typeface="+mn-cs"/>
              </a:rPr>
              <a:t>. The rule for resolving the overloading – i.e., deciding the type of an occurrence of such a literal – is that it must be determinable from the context of its appearance.</a:t>
            </a:r>
          </a:p>
          <a:p>
            <a:pPr algn="just"/>
            <a:r>
              <a:rPr lang="en-US" sz="1200" kern="1200" baseline="0" dirty="0" smtClean="0">
                <a:solidFill>
                  <a:schemeClr val="tx1"/>
                </a:solidFill>
                <a:latin typeface="+mn-lt"/>
                <a:ea typeface="+mn-ea"/>
                <a:cs typeface="+mn-cs"/>
              </a:rPr>
              <a:t>For example, if an overloaded literal and an enumeration variable are compared, the literal’s type is resolved to be that of the variable. In some cases, the programmer must indicate some type specification for an occurrence of an overloaded literal to avoid a compilation error.</a:t>
            </a:r>
          </a:p>
          <a:p>
            <a:pPr algn="just"/>
            <a:endParaRPr lang="en-US" sz="1200" kern="1200" baseline="0" dirty="0" smtClean="0">
              <a:solidFill>
                <a:schemeClr val="tx1"/>
              </a:solidFill>
              <a:latin typeface="+mn-lt"/>
              <a:ea typeface="+mn-ea"/>
              <a:cs typeface="+mn-cs"/>
            </a:endParaRPr>
          </a:p>
          <a:p>
            <a:pPr algn="just"/>
            <a:r>
              <a:rPr lang="en-US" sz="1200" kern="1200" baseline="0" dirty="0" smtClean="0">
                <a:solidFill>
                  <a:schemeClr val="tx1"/>
                </a:solidFill>
                <a:latin typeface="+mn-lt"/>
                <a:ea typeface="+mn-ea"/>
                <a:cs typeface="+mn-cs"/>
              </a:rPr>
              <a:t>Because neither the enumeration literals nor the enumeration variables in Ada are coerced to integers, both the range of operations and the range of values of enumeration types are restricted, allowing many programmer errors to be compiler detected.</a:t>
            </a:r>
          </a:p>
          <a:p>
            <a:pPr algn="just"/>
            <a:endParaRPr lang="en-US" sz="1200" kern="1200" baseline="0" dirty="0" smtClean="0">
              <a:solidFill>
                <a:schemeClr val="tx1"/>
              </a:solidFill>
              <a:latin typeface="+mn-lt"/>
              <a:ea typeface="+mn-ea"/>
              <a:cs typeface="+mn-cs"/>
            </a:endParaRPr>
          </a:p>
          <a:p>
            <a:pPr algn="just"/>
            <a:r>
              <a:rPr lang="en-US" sz="1200" kern="1200" baseline="0" dirty="0" smtClean="0">
                <a:solidFill>
                  <a:schemeClr val="tx1"/>
                </a:solidFill>
                <a:latin typeface="+mn-lt"/>
                <a:ea typeface="+mn-ea"/>
                <a:cs typeface="+mn-cs"/>
              </a:rPr>
              <a:t>cont. All enumeration types in Java are implicitly subclasses of the predefined class Enum. The internal numeric value of an enumeration variable can be fetched with the ordinal method.</a:t>
            </a:r>
          </a:p>
          <a:p>
            <a:pPr algn="just"/>
            <a:r>
              <a:rPr lang="en-US" sz="1200" kern="1200" baseline="0" dirty="0" smtClean="0">
                <a:solidFill>
                  <a:schemeClr val="tx1"/>
                </a:solidFill>
                <a:latin typeface="+mn-lt"/>
                <a:ea typeface="+mn-ea"/>
                <a:cs typeface="+mn-cs"/>
              </a:rPr>
              <a:t>C# enumeration types are like those of C++, except that they are never coerced to integer. So, operations on enumeration types are restricted to those that make sense. Also, the range of values is restricted to that of the particular enumeration type.</a:t>
            </a:r>
            <a:endParaRPr lang="en-US" b="0" dirty="0"/>
          </a:p>
        </p:txBody>
      </p:sp>
      <p:sp>
        <p:nvSpPr>
          <p:cNvPr id="4" name="Slide Number Placeholder 3"/>
          <p:cNvSpPr>
            <a:spLocks noGrp="1"/>
          </p:cNvSpPr>
          <p:nvPr>
            <p:ph type="sldNum" sz="quarter" idx="10"/>
          </p:nvPr>
        </p:nvSpPr>
        <p:spPr/>
        <p:txBody>
          <a:bodyPr/>
          <a:lstStyle/>
          <a:p>
            <a:fld id="{DD3C65E1-19FF-4DF0-BD76-2067C775B354}" type="slidenum">
              <a:rPr lang="en-US" smtClean="0"/>
              <a:pPr/>
              <a:t>55</a:t>
            </a:fld>
            <a:endParaRPr lang="en-US" dirty="0"/>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just"/>
            <a:r>
              <a:rPr lang="en-US" sz="1200" kern="1200" baseline="0" dirty="0" smtClean="0">
                <a:solidFill>
                  <a:schemeClr val="tx1"/>
                </a:solidFill>
                <a:latin typeface="+mn-lt"/>
                <a:ea typeface="+mn-ea"/>
                <a:cs typeface="+mn-cs"/>
              </a:rPr>
              <a:t>can be c--&gt;</a:t>
            </a:r>
          </a:p>
          <a:p>
            <a:pPr algn="just"/>
            <a:r>
              <a:rPr lang="en-US" sz="1200" kern="1200" baseline="0" dirty="0" smtClean="0">
                <a:solidFill>
                  <a:schemeClr val="tx1"/>
                </a:solidFill>
                <a:latin typeface="+mn-lt"/>
                <a:ea typeface="+mn-ea"/>
                <a:cs typeface="+mn-cs"/>
              </a:rPr>
              <a:t>Enumeration types can provide advantages in both </a:t>
            </a:r>
            <a:r>
              <a:rPr lang="en-US" sz="1200" i="1" kern="1200" baseline="0" dirty="0" smtClean="0">
                <a:solidFill>
                  <a:schemeClr val="tx1"/>
                </a:solidFill>
                <a:latin typeface="+mn-lt"/>
                <a:ea typeface="+mn-ea"/>
                <a:cs typeface="+mn-cs"/>
              </a:rPr>
              <a:t>readability</a:t>
            </a:r>
            <a:r>
              <a:rPr lang="en-US" sz="1200" kern="1200" baseline="0" dirty="0" smtClean="0">
                <a:solidFill>
                  <a:schemeClr val="tx1"/>
                </a:solidFill>
                <a:latin typeface="+mn-lt"/>
                <a:ea typeface="+mn-ea"/>
                <a:cs typeface="+mn-cs"/>
              </a:rPr>
              <a:t> and </a:t>
            </a:r>
            <a:r>
              <a:rPr lang="en-US" sz="1200" i="1" kern="1200" baseline="0" dirty="0" smtClean="0">
                <a:solidFill>
                  <a:schemeClr val="tx1"/>
                </a:solidFill>
                <a:latin typeface="+mn-lt"/>
                <a:ea typeface="+mn-ea"/>
                <a:cs typeface="+mn-cs"/>
              </a:rPr>
              <a:t>reliability</a:t>
            </a:r>
            <a:r>
              <a:rPr lang="en-US" sz="1200" kern="1200" baseline="0" dirty="0" smtClean="0">
                <a:solidFill>
                  <a:schemeClr val="tx1"/>
                </a:solidFill>
                <a:latin typeface="+mn-lt"/>
                <a:ea typeface="+mn-ea"/>
                <a:cs typeface="+mn-cs"/>
              </a:rPr>
              <a:t>. </a:t>
            </a:r>
          </a:p>
          <a:p>
            <a:pPr algn="just"/>
            <a:r>
              <a:rPr lang="en-US" sz="1200" i="1" kern="1200" baseline="0" dirty="0" smtClean="0">
                <a:solidFill>
                  <a:schemeClr val="tx1"/>
                </a:solidFill>
                <a:latin typeface="+mn-lt"/>
                <a:ea typeface="+mn-ea"/>
                <a:cs typeface="+mn-cs"/>
              </a:rPr>
              <a:t>Readability </a:t>
            </a:r>
            <a:r>
              <a:rPr lang="en-US" sz="1200" kern="1200" baseline="0" dirty="0" smtClean="0">
                <a:solidFill>
                  <a:schemeClr val="tx1"/>
                </a:solidFill>
                <a:latin typeface="+mn-lt"/>
                <a:ea typeface="+mn-ea"/>
                <a:cs typeface="+mn-cs"/>
              </a:rPr>
              <a:t>is enhanced very directly: Named values are easily recognized, whereas coded values are not.</a:t>
            </a:r>
          </a:p>
          <a:p>
            <a:pPr algn="just"/>
            <a:r>
              <a:rPr lang="en-US" sz="1200" kern="1200" baseline="0" dirty="0" smtClean="0">
                <a:solidFill>
                  <a:schemeClr val="tx1"/>
                </a:solidFill>
                <a:latin typeface="+mn-lt"/>
                <a:ea typeface="+mn-ea"/>
                <a:cs typeface="+mn-cs"/>
              </a:rPr>
              <a:t>In the area of </a:t>
            </a:r>
            <a:r>
              <a:rPr lang="en-US" sz="1200" i="1" kern="1200" baseline="0" dirty="0" smtClean="0">
                <a:solidFill>
                  <a:schemeClr val="tx1"/>
                </a:solidFill>
                <a:latin typeface="+mn-lt"/>
                <a:ea typeface="+mn-ea"/>
                <a:cs typeface="+mn-cs"/>
              </a:rPr>
              <a:t>reliability</a:t>
            </a:r>
            <a:r>
              <a:rPr lang="en-US" sz="1200" kern="1200" baseline="0" dirty="0" smtClean="0">
                <a:solidFill>
                  <a:schemeClr val="tx1"/>
                </a:solidFill>
                <a:latin typeface="+mn-lt"/>
                <a:ea typeface="+mn-ea"/>
                <a:cs typeface="+mn-cs"/>
              </a:rPr>
              <a:t>, the enumeration types of Ada, C#, F#, and Java 5.0 provide two advantages: </a:t>
            </a:r>
          </a:p>
          <a:p>
            <a:pPr marL="228600" indent="-228600" algn="just">
              <a:buAutoNum type="arabicParenR"/>
            </a:pPr>
            <a:r>
              <a:rPr lang="en-US" sz="1200" b="1" i="1" kern="1200" baseline="0" dirty="0" smtClean="0">
                <a:solidFill>
                  <a:schemeClr val="tx1"/>
                </a:solidFill>
                <a:latin typeface="+mn-lt"/>
                <a:ea typeface="+mn-ea"/>
                <a:cs typeface="+mn-cs"/>
              </a:rPr>
              <a:t>cont</a:t>
            </a:r>
            <a:r>
              <a:rPr lang="en-US" sz="1200" kern="1200" baseline="0" dirty="0" smtClean="0">
                <a:solidFill>
                  <a:schemeClr val="tx1"/>
                </a:solidFill>
                <a:latin typeface="+mn-lt"/>
                <a:ea typeface="+mn-ea"/>
                <a:cs typeface="+mn-cs"/>
              </a:rPr>
              <a:t>. No arithmetic operations are legal on enumeration types; this prevents adding days of the week, for example.</a:t>
            </a:r>
          </a:p>
          <a:p>
            <a:pPr marL="228600" indent="-228600" algn="just">
              <a:buAutoNum type="arabicParenR"/>
            </a:pPr>
            <a:r>
              <a:rPr lang="en-US" sz="1200" b="1" kern="1200" baseline="0" dirty="0" smtClean="0">
                <a:solidFill>
                  <a:schemeClr val="tx1"/>
                </a:solidFill>
                <a:latin typeface="+mn-lt"/>
                <a:ea typeface="+mn-ea"/>
                <a:cs typeface="+mn-cs"/>
              </a:rPr>
              <a:t>Cont</a:t>
            </a:r>
            <a:r>
              <a:rPr lang="en-US" sz="1200" kern="1200" baseline="0" dirty="0" smtClean="0">
                <a:solidFill>
                  <a:schemeClr val="tx1"/>
                </a:solidFill>
                <a:latin typeface="+mn-lt"/>
                <a:ea typeface="+mn-ea"/>
                <a:cs typeface="+mn-cs"/>
              </a:rPr>
              <a:t>. No enumeration variable can be assigned a value outside its defined range. If the colors enumeration type has 10 enumeration constants and uses 0..9 as its internal values, no number greater than 9 can be assigned to a colors type variable.</a:t>
            </a:r>
          </a:p>
          <a:p>
            <a:pPr algn="just"/>
            <a:r>
              <a:rPr lang="en-US" sz="1200" b="1" kern="1200" baseline="0" dirty="0" smtClean="0">
                <a:solidFill>
                  <a:schemeClr val="tx1"/>
                </a:solidFill>
                <a:latin typeface="+mn-lt"/>
                <a:ea typeface="+mn-ea"/>
                <a:cs typeface="+mn-cs"/>
              </a:rPr>
              <a:t>Note: </a:t>
            </a:r>
            <a:r>
              <a:rPr lang="en-US" sz="1200" kern="1200" baseline="0" dirty="0" smtClean="0">
                <a:solidFill>
                  <a:schemeClr val="tx1"/>
                </a:solidFill>
                <a:latin typeface="+mn-lt"/>
                <a:ea typeface="+mn-ea"/>
                <a:cs typeface="+mn-cs"/>
              </a:rPr>
              <a:t>Because C treats enumeration variables like integer variables, it does not provide either of these two advantages.</a:t>
            </a:r>
          </a:p>
          <a:p>
            <a:pPr algn="just"/>
            <a:r>
              <a:rPr lang="en-US" sz="1200" kern="1200" baseline="0" dirty="0" smtClean="0">
                <a:solidFill>
                  <a:schemeClr val="tx1"/>
                </a:solidFill>
                <a:latin typeface="+mn-lt"/>
                <a:ea typeface="+mn-ea"/>
                <a:cs typeface="+mn-cs"/>
              </a:rPr>
              <a:t>C++ is a little better. Numeric values can be assigned to enumeration type variables only if they are cast to the type of the assigned variable.</a:t>
            </a:r>
          </a:p>
          <a:p>
            <a:pPr algn="just"/>
            <a:r>
              <a:rPr lang="en-US" sz="1200" kern="1200" baseline="0" dirty="0" smtClean="0">
                <a:solidFill>
                  <a:schemeClr val="tx1"/>
                </a:solidFill>
                <a:latin typeface="+mn-lt"/>
                <a:ea typeface="+mn-ea"/>
                <a:cs typeface="+mn-cs"/>
              </a:rPr>
              <a:t>Numeric values assigned to enumeration type variables are checked to determine whether they are in the range of the internal values of the enumeration type. Unfortunately, if the user uses a wide range of explicitly assigned values, this checking is not effective. For example,</a:t>
            </a:r>
          </a:p>
          <a:p>
            <a:pPr algn="just"/>
            <a:r>
              <a:rPr lang="en-US" sz="1200" b="1" kern="1200" baseline="0" dirty="0" smtClean="0">
                <a:solidFill>
                  <a:schemeClr val="tx1"/>
                </a:solidFill>
                <a:latin typeface="+mn-lt"/>
                <a:ea typeface="+mn-ea"/>
                <a:cs typeface="+mn-cs"/>
              </a:rPr>
              <a:t>enum colors {red = 1, blue = 1000, green = 100000}</a:t>
            </a:r>
          </a:p>
          <a:p>
            <a:pPr algn="just"/>
            <a:r>
              <a:rPr lang="en-US" sz="1200" kern="1200" baseline="0" dirty="0" smtClean="0">
                <a:solidFill>
                  <a:schemeClr val="tx1"/>
                </a:solidFill>
                <a:latin typeface="+mn-lt"/>
                <a:ea typeface="+mn-ea"/>
                <a:cs typeface="+mn-cs"/>
              </a:rPr>
              <a:t>In this example, a value assigned to a variable of colors type will only be checked to determine whether it is in the range of 1..100000.</a:t>
            </a:r>
          </a:p>
        </p:txBody>
      </p:sp>
      <p:sp>
        <p:nvSpPr>
          <p:cNvPr id="4" name="Slide Number Placeholder 3"/>
          <p:cNvSpPr>
            <a:spLocks noGrp="1"/>
          </p:cNvSpPr>
          <p:nvPr>
            <p:ph type="sldNum" sz="quarter" idx="10"/>
          </p:nvPr>
        </p:nvSpPr>
        <p:spPr/>
        <p:txBody>
          <a:bodyPr/>
          <a:lstStyle/>
          <a:p>
            <a:fld id="{DD3C65E1-19FF-4DF0-BD76-2067C775B354}" type="slidenum">
              <a:rPr lang="en-US" smtClean="0"/>
              <a:pPr/>
              <a:t>56</a:t>
            </a:fld>
            <a:endParaRPr lang="en-US" dirty="0"/>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just"/>
            <a:r>
              <a:rPr lang="en-US" sz="1200" kern="1200" baseline="0" dirty="0" smtClean="0">
                <a:solidFill>
                  <a:schemeClr val="tx1"/>
                </a:solidFill>
                <a:latin typeface="+mn-lt"/>
                <a:ea typeface="+mn-ea"/>
                <a:cs typeface="+mn-cs"/>
              </a:rPr>
              <a:t>A subrange type is a contiguous subsequence of an ordinal type. A </a:t>
            </a:r>
            <a:r>
              <a:rPr lang="en-US" sz="1200" b="1" kern="1200" baseline="0" dirty="0" smtClean="0">
                <a:solidFill>
                  <a:schemeClr val="tx1"/>
                </a:solidFill>
                <a:latin typeface="+mn-lt"/>
                <a:ea typeface="+mn-ea"/>
                <a:cs typeface="+mn-cs"/>
              </a:rPr>
              <a:t>subrange </a:t>
            </a:r>
            <a:r>
              <a:rPr lang="en-US" sz="1200" b="0" kern="1200" baseline="0" dirty="0" smtClean="0">
                <a:solidFill>
                  <a:schemeClr val="tx1"/>
                </a:solidFill>
                <a:latin typeface="+mn-lt"/>
                <a:ea typeface="+mn-ea"/>
                <a:cs typeface="+mn-cs"/>
              </a:rPr>
              <a:t>type is a contiguous subsequence of an ordinal type. For example, </a:t>
            </a:r>
            <a:r>
              <a:rPr lang="en-US" sz="1200" kern="1200" baseline="0" dirty="0" smtClean="0">
                <a:solidFill>
                  <a:schemeClr val="tx1"/>
                </a:solidFill>
                <a:latin typeface="+mn-lt"/>
                <a:ea typeface="+mn-ea"/>
                <a:cs typeface="+mn-cs"/>
              </a:rPr>
              <a:t>12..14 is a subrange of integer type. Subrange types were introduced by Pascal and are included in Ada. There are no design issues that are specific to subrange types.</a:t>
            </a:r>
          </a:p>
        </p:txBody>
      </p:sp>
      <p:sp>
        <p:nvSpPr>
          <p:cNvPr id="4" name="Slide Number Placeholder 3"/>
          <p:cNvSpPr>
            <a:spLocks noGrp="1"/>
          </p:cNvSpPr>
          <p:nvPr>
            <p:ph type="sldNum" sz="quarter" idx="10"/>
          </p:nvPr>
        </p:nvSpPr>
        <p:spPr/>
        <p:txBody>
          <a:bodyPr/>
          <a:lstStyle/>
          <a:p>
            <a:fld id="{DD3C65E1-19FF-4DF0-BD76-2067C775B354}" type="slidenum">
              <a:rPr lang="en-US" smtClean="0"/>
              <a:pPr/>
              <a:t>57</a:t>
            </a:fld>
            <a:endParaRPr lang="en-US" dirty="0"/>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just"/>
            <a:r>
              <a:rPr lang="en-US" sz="1200" kern="1200" baseline="0" dirty="0" smtClean="0">
                <a:solidFill>
                  <a:schemeClr val="tx1"/>
                </a:solidFill>
                <a:latin typeface="+mn-lt"/>
                <a:ea typeface="+mn-ea"/>
                <a:cs typeface="+mn-cs"/>
              </a:rPr>
              <a:t>included +ed</a:t>
            </a:r>
          </a:p>
          <a:p>
            <a:pPr algn="just"/>
            <a:r>
              <a:rPr lang="en-US" sz="1200" kern="1200" baseline="0" dirty="0" smtClean="0">
                <a:solidFill>
                  <a:schemeClr val="tx1"/>
                </a:solidFill>
                <a:latin typeface="+mn-lt"/>
                <a:ea typeface="+mn-ea"/>
                <a:cs typeface="+mn-cs"/>
              </a:rPr>
              <a:t>In Ada, subranges are included in the category of types called subtypes. subtypes are not new types; rather, they are new names for possibly restricted, or constrained, versions of existing types. For example, consider the following declarations:</a:t>
            </a:r>
          </a:p>
          <a:p>
            <a:pPr algn="just"/>
            <a:r>
              <a:rPr lang="en-US" sz="1200" b="1" kern="1200" baseline="0" dirty="0" smtClean="0">
                <a:solidFill>
                  <a:schemeClr val="tx1"/>
                </a:solidFill>
                <a:latin typeface="+mn-lt"/>
                <a:ea typeface="+mn-ea"/>
                <a:cs typeface="+mn-cs"/>
              </a:rPr>
              <a:t>type</a:t>
            </a:r>
            <a:r>
              <a:rPr lang="en-US" sz="1200" b="0" kern="1200" baseline="0" dirty="0" smtClean="0">
                <a:solidFill>
                  <a:schemeClr val="tx1"/>
                </a:solidFill>
                <a:latin typeface="+mn-lt"/>
                <a:ea typeface="+mn-ea"/>
                <a:cs typeface="+mn-cs"/>
              </a:rPr>
              <a:t> Days is (Mon, Tue, Wed, Thu, Fri, Sat, Sun);</a:t>
            </a:r>
          </a:p>
          <a:p>
            <a:pPr algn="just"/>
            <a:r>
              <a:rPr lang="en-US" sz="1200" b="1" kern="1200" baseline="0" dirty="0" smtClean="0">
                <a:solidFill>
                  <a:schemeClr val="tx1"/>
                </a:solidFill>
                <a:latin typeface="+mn-lt"/>
                <a:ea typeface="+mn-ea"/>
                <a:cs typeface="+mn-cs"/>
              </a:rPr>
              <a:t>subtype</a:t>
            </a:r>
            <a:r>
              <a:rPr lang="en-US" sz="1200" b="0" kern="1200" baseline="0" dirty="0" smtClean="0">
                <a:solidFill>
                  <a:schemeClr val="tx1"/>
                </a:solidFill>
                <a:latin typeface="+mn-lt"/>
                <a:ea typeface="+mn-ea"/>
                <a:cs typeface="+mn-cs"/>
              </a:rPr>
              <a:t> Weekdays is Days range Mon..Fri;</a:t>
            </a:r>
          </a:p>
          <a:p>
            <a:pPr algn="just"/>
            <a:r>
              <a:rPr lang="en-US" sz="1200" b="1" kern="1200" baseline="0" dirty="0" smtClean="0">
                <a:solidFill>
                  <a:schemeClr val="tx1"/>
                </a:solidFill>
                <a:latin typeface="+mn-lt"/>
                <a:ea typeface="+mn-ea"/>
                <a:cs typeface="+mn-cs"/>
              </a:rPr>
              <a:t>subtype</a:t>
            </a:r>
            <a:r>
              <a:rPr lang="en-US" sz="1200" b="0" kern="1200" baseline="0" dirty="0" smtClean="0">
                <a:solidFill>
                  <a:schemeClr val="tx1"/>
                </a:solidFill>
                <a:latin typeface="+mn-lt"/>
                <a:ea typeface="+mn-ea"/>
                <a:cs typeface="+mn-cs"/>
              </a:rPr>
              <a:t> Index is Integer range 1..100;</a:t>
            </a:r>
          </a:p>
          <a:p>
            <a:pPr algn="just"/>
            <a:r>
              <a:rPr lang="en-US" sz="1200" kern="1200" baseline="0" dirty="0" smtClean="0">
                <a:solidFill>
                  <a:schemeClr val="tx1"/>
                </a:solidFill>
                <a:latin typeface="+mn-lt"/>
                <a:ea typeface="+mn-ea"/>
                <a:cs typeface="+mn-cs"/>
              </a:rPr>
              <a:t>In these examples, the restriction on the existing types is in the range of possible values. All of the operations defined for the parent type are also defined for the subtype, except assignment of values outside the specified range. For example, in</a:t>
            </a:r>
          </a:p>
          <a:p>
            <a:pPr algn="just"/>
            <a:r>
              <a:rPr lang="en-US" sz="1200" kern="1200" baseline="0" dirty="0" smtClean="0">
                <a:solidFill>
                  <a:schemeClr val="tx1"/>
                </a:solidFill>
                <a:latin typeface="+mn-lt"/>
                <a:ea typeface="+mn-ea"/>
                <a:cs typeface="+mn-cs"/>
              </a:rPr>
              <a:t>Day1 : Days;</a:t>
            </a:r>
          </a:p>
          <a:p>
            <a:pPr algn="just"/>
            <a:r>
              <a:rPr lang="en-US" sz="1200" kern="1200" baseline="0" dirty="0" smtClean="0">
                <a:solidFill>
                  <a:schemeClr val="tx1"/>
                </a:solidFill>
                <a:latin typeface="+mn-lt"/>
                <a:ea typeface="+mn-ea"/>
                <a:cs typeface="+mn-cs"/>
              </a:rPr>
              <a:t>Day2 : Weekdays;</a:t>
            </a:r>
          </a:p>
          <a:p>
            <a:pPr algn="just"/>
            <a:r>
              <a:rPr lang="en-US" sz="1200" kern="1200" baseline="0" dirty="0" smtClean="0">
                <a:solidFill>
                  <a:schemeClr val="tx1"/>
                </a:solidFill>
                <a:latin typeface="+mn-lt"/>
                <a:ea typeface="+mn-ea"/>
                <a:cs typeface="+mn-cs"/>
              </a:rPr>
              <a:t>. . .</a:t>
            </a:r>
          </a:p>
          <a:p>
            <a:pPr algn="just"/>
            <a:r>
              <a:rPr lang="en-US" sz="1200" kern="1200" baseline="0" dirty="0" smtClean="0">
                <a:solidFill>
                  <a:schemeClr val="tx1"/>
                </a:solidFill>
                <a:latin typeface="+mn-lt"/>
                <a:ea typeface="+mn-ea"/>
                <a:cs typeface="+mn-cs"/>
              </a:rPr>
              <a:t>Day2 := Day1;</a:t>
            </a:r>
          </a:p>
          <a:p>
            <a:pPr algn="just"/>
            <a:r>
              <a:rPr lang="en-US" sz="1200" kern="1200" baseline="0" dirty="0" smtClean="0">
                <a:solidFill>
                  <a:schemeClr val="tx1"/>
                </a:solidFill>
                <a:latin typeface="+mn-lt"/>
                <a:ea typeface="+mn-ea"/>
                <a:cs typeface="+mn-cs"/>
              </a:rPr>
              <a:t>the assignment is legal unless the value of Day1 is Sat or Sun.</a:t>
            </a:r>
          </a:p>
          <a:p>
            <a:pPr algn="just"/>
            <a:r>
              <a:rPr lang="en-US" sz="1200" kern="1200" baseline="0" dirty="0" smtClean="0">
                <a:solidFill>
                  <a:schemeClr val="tx1"/>
                </a:solidFill>
                <a:latin typeface="+mn-lt"/>
                <a:ea typeface="+mn-ea"/>
                <a:cs typeface="+mn-cs"/>
              </a:rPr>
              <a:t>The compiler must generate range-checking code for every assignment to a subrange variable. While types are checked for compatibility at compile time, subranges require run-time range checking.</a:t>
            </a:r>
            <a:endParaRPr lang="en-US" sz="1200" b="0"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DD3C65E1-19FF-4DF0-BD76-2067C775B354}" type="slidenum">
              <a:rPr lang="en-US" smtClean="0"/>
              <a:pPr/>
              <a:t>58</a:t>
            </a:fld>
            <a:endParaRPr lang="en-US" dirty="0"/>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just"/>
            <a:r>
              <a:rPr lang="en-US" dirty="0" smtClean="0">
                <a:sym typeface="Wingdings" pitchFamily="2" charset="2"/>
              </a:rPr>
              <a:t>↑ increased</a:t>
            </a:r>
            <a:endParaRPr lang="en-US" sz="1200" kern="1200" baseline="0" dirty="0" smtClean="0">
              <a:solidFill>
                <a:schemeClr val="tx1"/>
              </a:solidFill>
              <a:latin typeface="+mn-lt"/>
              <a:ea typeface="+mn-ea"/>
              <a:cs typeface="+mn-cs"/>
            </a:endParaRPr>
          </a:p>
          <a:p>
            <a:pPr algn="just"/>
            <a:r>
              <a:rPr lang="en-US" sz="1200" kern="1200" baseline="0" dirty="0" smtClean="0">
                <a:solidFill>
                  <a:schemeClr val="tx1"/>
                </a:solidFill>
                <a:latin typeface="+mn-lt"/>
                <a:ea typeface="+mn-ea"/>
                <a:cs typeface="+mn-cs"/>
              </a:rPr>
              <a:t>Subrange types enhance readability by making it clear to readers that variables of subtypes can store only certain ranges of values. Reliability is increased  with subrange types, because assigning a value to a subrange variable that is outside the specified range is detected as an error, either by the compiler (in  the case of the assigned value being a literal value) or by the run-time system (in the case of a variable or expression). It is odd that no contemporary language except Ada has subrange types.</a:t>
            </a:r>
            <a:endParaRPr lang="en-US" sz="1200" b="0"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DD3C65E1-19FF-4DF0-BD76-2067C775B354}" type="slidenum">
              <a:rPr lang="en-US" smtClean="0"/>
              <a:pPr/>
              <a:t>59</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Began in {}</a:t>
            </a:r>
          </a:p>
          <a:p>
            <a:r>
              <a:rPr lang="en-US" dirty="0" smtClean="0"/>
              <a:t>Was ?</a:t>
            </a:r>
          </a:p>
          <a:p>
            <a:r>
              <a:rPr lang="en-US" dirty="0" smtClean="0"/>
              <a:t>Characterized</a:t>
            </a:r>
            <a:r>
              <a:rPr lang="en-US" baseline="0" dirty="0" smtClean="0"/>
              <a:t> by </a:t>
            </a:r>
            <a:r>
              <a:rPr lang="en-US" dirty="0" smtClean="0">
                <a:sym typeface="Wingdings" pitchFamily="2" charset="2"/>
              </a:rPr>
              <a:t> ↓</a:t>
            </a:r>
          </a:p>
          <a:p>
            <a:r>
              <a:rPr lang="en-US" dirty="0" smtClean="0"/>
              <a:t>rather than ↔</a:t>
            </a:r>
          </a:p>
          <a:p>
            <a:r>
              <a:rPr lang="en-US" dirty="0" smtClean="0"/>
              <a:t>Consisting of (( ))</a:t>
            </a:r>
          </a:p>
          <a:p>
            <a:r>
              <a:rPr lang="en-US" b="1" dirty="0" smtClean="0"/>
              <a:t>C</a:t>
            </a:r>
            <a:r>
              <a:rPr lang="en-US" dirty="0" smtClean="0"/>
              <a:t>ommon </a:t>
            </a:r>
            <a:r>
              <a:rPr lang="en-US" b="1" dirty="0" smtClean="0"/>
              <a:t>B</a:t>
            </a:r>
            <a:r>
              <a:rPr lang="en-US" dirty="0" smtClean="0"/>
              <a:t>usiness </a:t>
            </a:r>
            <a:r>
              <a:rPr lang="en-US" b="1" dirty="0" smtClean="0"/>
              <a:t>O</a:t>
            </a:r>
            <a:r>
              <a:rPr lang="en-US" dirty="0" smtClean="0"/>
              <a:t>riented </a:t>
            </a:r>
            <a:r>
              <a:rPr lang="en-US" b="1" dirty="0" smtClean="0"/>
              <a:t>L</a:t>
            </a:r>
            <a:r>
              <a:rPr lang="en-US" dirty="0" smtClean="0"/>
              <a:t>anguage</a:t>
            </a:r>
          </a:p>
          <a:p>
            <a:r>
              <a:rPr lang="en-US" b="1" dirty="0" smtClean="0"/>
              <a:t>LIS</a:t>
            </a:r>
            <a:r>
              <a:rPr lang="en-US" dirty="0" smtClean="0"/>
              <a:t>t</a:t>
            </a:r>
            <a:r>
              <a:rPr lang="en-US" baseline="0" dirty="0" smtClean="0"/>
              <a:t> </a:t>
            </a:r>
            <a:r>
              <a:rPr lang="en-US" b="1" baseline="0" dirty="0" smtClean="0"/>
              <a:t>P</a:t>
            </a:r>
            <a:r>
              <a:rPr lang="en-US" baseline="0" dirty="0" smtClean="0"/>
              <a:t>rocessing acronym for LISP</a:t>
            </a:r>
          </a:p>
          <a:p>
            <a:r>
              <a:rPr lang="en-US" sz="1300" dirty="0" smtClean="0"/>
              <a:t>cont. Most AI applications developed prior to 1990 were written in LISP or one of its close relatives. During the early 1970s, however, an alternative approach to some of these applications appeared—logic programming using the Prolog (Clocksin and Mellish, 2003) language. More recently, some AI applications have been written in systems languages such as C.</a:t>
            </a:r>
            <a:endParaRPr lang="en-US" dirty="0"/>
          </a:p>
        </p:txBody>
      </p:sp>
      <p:sp>
        <p:nvSpPr>
          <p:cNvPr id="4" name="Slide Number Placeholder 3"/>
          <p:cNvSpPr>
            <a:spLocks noGrp="1"/>
          </p:cNvSpPr>
          <p:nvPr>
            <p:ph type="sldNum" sz="quarter" idx="10"/>
          </p:nvPr>
        </p:nvSpPr>
        <p:spPr/>
        <p:txBody>
          <a:bodyPr/>
          <a:lstStyle/>
          <a:p>
            <a:fld id="{DD3C65E1-19FF-4DF0-BD76-2067C775B354}" type="slidenum">
              <a:rPr lang="en-US" smtClean="0"/>
              <a:pPr/>
              <a:t>6</a:t>
            </a:fld>
            <a:endParaRPr lang="en-US" dirty="0"/>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latin typeface="+mn-lt"/>
                <a:ea typeface="+mn-ea"/>
                <a:cs typeface="+mn-cs"/>
              </a:rPr>
              <a:t>+e include </a:t>
            </a:r>
            <a:r>
              <a:rPr lang="en-US" sz="1200" b="1" kern="1200" baseline="0" dirty="0" smtClean="0">
                <a:solidFill>
                  <a:schemeClr val="tx1"/>
                </a:solidFill>
                <a:latin typeface="+mn-lt"/>
                <a:ea typeface="+mn-ea"/>
                <a:cs typeface="+mn-cs"/>
              </a:rPr>
              <a:t>NOTE:</a:t>
            </a:r>
            <a:r>
              <a:rPr lang="en-US" sz="1200" kern="1200" baseline="0" dirty="0" smtClean="0">
                <a:solidFill>
                  <a:schemeClr val="tx1"/>
                </a:solidFill>
                <a:latin typeface="+mn-lt"/>
                <a:ea typeface="+mn-ea"/>
                <a:cs typeface="+mn-cs"/>
              </a:rPr>
              <a:t> John Von Neumann wrote first array-sorting program (merge sort) in 1945</a:t>
            </a:r>
          </a:p>
          <a:p>
            <a:pPr algn="just"/>
            <a:r>
              <a:rPr lang="en-US" sz="1200" kern="1200" baseline="0" dirty="0" smtClean="0">
                <a:solidFill>
                  <a:schemeClr val="tx1"/>
                </a:solidFill>
                <a:latin typeface="+mn-lt"/>
                <a:ea typeface="+mn-ea"/>
                <a:cs typeface="+mn-cs"/>
              </a:rPr>
              <a:t>An </a:t>
            </a:r>
            <a:r>
              <a:rPr lang="en-US" sz="1200" b="1" kern="1200" baseline="0" dirty="0" smtClean="0">
                <a:solidFill>
                  <a:schemeClr val="tx1"/>
                </a:solidFill>
                <a:latin typeface="+mn-lt"/>
                <a:ea typeface="+mn-ea"/>
                <a:cs typeface="+mn-cs"/>
              </a:rPr>
              <a:t>array </a:t>
            </a:r>
            <a:r>
              <a:rPr lang="en-US" sz="1200" b="0" kern="1200" baseline="0" dirty="0" smtClean="0">
                <a:solidFill>
                  <a:schemeClr val="tx1"/>
                </a:solidFill>
                <a:latin typeface="+mn-lt"/>
                <a:ea typeface="+mn-ea"/>
                <a:cs typeface="+mn-cs"/>
              </a:rPr>
              <a:t>is a homogeneous aggregate of data elements in which an individual </a:t>
            </a:r>
            <a:r>
              <a:rPr lang="en-US" sz="1200" kern="1200" baseline="0" dirty="0" smtClean="0">
                <a:solidFill>
                  <a:schemeClr val="tx1"/>
                </a:solidFill>
                <a:latin typeface="+mn-lt"/>
                <a:ea typeface="+mn-ea"/>
                <a:cs typeface="+mn-cs"/>
              </a:rPr>
              <a:t>element is identified by its position in the aggregate, relative to the first element. The individual data elements of an array are of the same type. References to individual array elements are specified using subscript expressions. If any of the subscript expressions in a reference include variables, then the reference will require an additional run-time calculation to determine the address of the memory location being referenced.</a:t>
            </a:r>
          </a:p>
          <a:p>
            <a:pPr algn="just"/>
            <a:endParaRPr lang="en-US" sz="1200" kern="1200" baseline="0" dirty="0" smtClean="0">
              <a:solidFill>
                <a:schemeClr val="tx1"/>
              </a:solidFill>
              <a:latin typeface="+mn-lt"/>
              <a:ea typeface="+mn-ea"/>
              <a:cs typeface="+mn-cs"/>
            </a:endParaRPr>
          </a:p>
          <a:p>
            <a:pPr algn="just"/>
            <a:r>
              <a:rPr lang="en-US" sz="1200" kern="1200" baseline="0" dirty="0" smtClean="0">
                <a:solidFill>
                  <a:schemeClr val="tx1"/>
                </a:solidFill>
                <a:latin typeface="+mn-lt"/>
                <a:ea typeface="+mn-ea"/>
                <a:cs typeface="+mn-cs"/>
              </a:rPr>
              <a:t>In many languages, such as C, C++, Java, Ada, and C#, all of the elements of an array are required to be of the same type. In these languages, pointers and references are restricted to point to or reference a single type. So the objects or data values being pointed to or referenced are also of a single type. In some other languages, such as JavaScript, Python, and Ruby, variables are </a:t>
            </a:r>
            <a:r>
              <a:rPr lang="en-US" sz="1200" i="1" kern="1200" baseline="0" dirty="0" smtClean="0">
                <a:solidFill>
                  <a:schemeClr val="tx1"/>
                </a:solidFill>
                <a:latin typeface="+mn-lt"/>
                <a:ea typeface="+mn-ea"/>
                <a:cs typeface="+mn-cs"/>
              </a:rPr>
              <a:t>typeless</a:t>
            </a:r>
            <a:r>
              <a:rPr lang="en-US" sz="1200" kern="1200" baseline="0" dirty="0" smtClean="0">
                <a:solidFill>
                  <a:schemeClr val="tx1"/>
                </a:solidFill>
                <a:latin typeface="+mn-lt"/>
                <a:ea typeface="+mn-ea"/>
                <a:cs typeface="+mn-cs"/>
              </a:rPr>
              <a:t> references to objects or data values. In these cases, arrays still consist of elements of a single type, but the elements can reference objects or data values of different types. Such arrays are still homogeneous, because the array elements are of the same type.</a:t>
            </a:r>
            <a:endParaRPr lang="en-US" dirty="0"/>
          </a:p>
        </p:txBody>
      </p:sp>
      <p:sp>
        <p:nvSpPr>
          <p:cNvPr id="4" name="Slide Number Placeholder 3"/>
          <p:cNvSpPr>
            <a:spLocks noGrp="1"/>
          </p:cNvSpPr>
          <p:nvPr>
            <p:ph type="sldNum" sz="quarter" idx="10"/>
          </p:nvPr>
        </p:nvSpPr>
        <p:spPr/>
        <p:txBody>
          <a:bodyPr/>
          <a:lstStyle/>
          <a:p>
            <a:fld id="{DD3C65E1-19FF-4DF0-BD76-2067C775B354}" type="slidenum">
              <a:rPr lang="en-US" smtClean="0"/>
              <a:pPr/>
              <a:t>60</a:t>
            </a:fld>
            <a:endParaRPr lang="en-US" dirty="0"/>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just"/>
            <a:r>
              <a:rPr lang="en-US" sz="1200" kern="1200" baseline="0" dirty="0" smtClean="0">
                <a:solidFill>
                  <a:schemeClr val="tx1"/>
                </a:solidFill>
                <a:latin typeface="+mn-lt"/>
                <a:ea typeface="+mn-ea"/>
                <a:cs typeface="+mn-cs"/>
              </a:rPr>
              <a:t>Wa? What </a:t>
            </a:r>
          </a:p>
          <a:p>
            <a:pPr algn="just"/>
            <a:r>
              <a:rPr lang="en-US" sz="1200" kern="1200" baseline="0" dirty="0" smtClean="0">
                <a:solidFill>
                  <a:schemeClr val="tx1"/>
                </a:solidFill>
                <a:latin typeface="+mn-lt"/>
                <a:ea typeface="+mn-ea"/>
                <a:cs typeface="+mn-cs"/>
              </a:rPr>
              <a:t>Wn? When</a:t>
            </a:r>
          </a:p>
          <a:p>
            <a:pPr algn="just"/>
            <a:r>
              <a:rPr lang="en-US" sz="1200" kern="1200" baseline="0" dirty="0" smtClean="0">
                <a:solidFill>
                  <a:schemeClr val="tx1"/>
                </a:solidFill>
                <a:latin typeface="+mn-lt"/>
                <a:ea typeface="+mn-ea"/>
                <a:cs typeface="+mn-cs"/>
              </a:rPr>
              <a:t>The primary design issues specific to arrays are the following:</a:t>
            </a:r>
          </a:p>
          <a:p>
            <a:pPr algn="just"/>
            <a:r>
              <a:rPr lang="en-US" sz="1200" kern="1200" baseline="0" dirty="0" smtClean="0">
                <a:solidFill>
                  <a:schemeClr val="tx1"/>
                </a:solidFill>
                <a:latin typeface="+mn-lt"/>
                <a:ea typeface="+mn-ea"/>
                <a:cs typeface="+mn-cs"/>
              </a:rPr>
              <a:t>• What types are legal for subscripts?</a:t>
            </a:r>
          </a:p>
          <a:p>
            <a:pPr algn="just"/>
            <a:r>
              <a:rPr lang="en-US" sz="1200" kern="1200" baseline="0" dirty="0" smtClean="0">
                <a:solidFill>
                  <a:schemeClr val="tx1"/>
                </a:solidFill>
                <a:latin typeface="+mn-lt"/>
                <a:ea typeface="+mn-ea"/>
                <a:cs typeface="+mn-cs"/>
              </a:rPr>
              <a:t>• Are subscripting expressions in element references range checked?</a:t>
            </a:r>
          </a:p>
          <a:p>
            <a:pPr algn="just"/>
            <a:r>
              <a:rPr lang="en-US" sz="1200" kern="1200" baseline="0" dirty="0" smtClean="0">
                <a:solidFill>
                  <a:schemeClr val="tx1"/>
                </a:solidFill>
                <a:latin typeface="+mn-lt"/>
                <a:ea typeface="+mn-ea"/>
                <a:cs typeface="+mn-cs"/>
              </a:rPr>
              <a:t>• When are subscript ranges bound?</a:t>
            </a:r>
          </a:p>
          <a:p>
            <a:pPr algn="just"/>
            <a:r>
              <a:rPr lang="en-US" sz="1200" kern="1200" baseline="0" dirty="0" smtClean="0">
                <a:solidFill>
                  <a:schemeClr val="tx1"/>
                </a:solidFill>
                <a:latin typeface="+mn-lt"/>
                <a:ea typeface="+mn-ea"/>
                <a:cs typeface="+mn-cs"/>
              </a:rPr>
              <a:t>• When does array allocation take place?</a:t>
            </a:r>
          </a:p>
          <a:p>
            <a:pPr algn="just"/>
            <a:r>
              <a:rPr lang="en-US" sz="1200" kern="1200" baseline="0" dirty="0" smtClean="0">
                <a:solidFill>
                  <a:schemeClr val="tx1"/>
                </a:solidFill>
                <a:latin typeface="+mn-lt"/>
                <a:ea typeface="+mn-ea"/>
                <a:cs typeface="+mn-cs"/>
              </a:rPr>
              <a:t>• Are ragged or rectangular multidimensioned arrays allowed, or both?</a:t>
            </a:r>
          </a:p>
          <a:p>
            <a:pPr algn="just"/>
            <a:r>
              <a:rPr lang="en-US" sz="1200" kern="1200" baseline="0" dirty="0" smtClean="0">
                <a:solidFill>
                  <a:schemeClr val="tx1"/>
                </a:solidFill>
                <a:latin typeface="+mn-lt"/>
                <a:ea typeface="+mn-ea"/>
                <a:cs typeface="+mn-cs"/>
              </a:rPr>
              <a:t>• Can arrays be initialized when they have their storage allocated?</a:t>
            </a:r>
          </a:p>
          <a:p>
            <a:pPr algn="just"/>
            <a:r>
              <a:rPr lang="en-US" sz="1200" kern="1200" baseline="0" dirty="0" smtClean="0">
                <a:solidFill>
                  <a:schemeClr val="tx1"/>
                </a:solidFill>
                <a:latin typeface="+mn-lt"/>
                <a:ea typeface="+mn-ea"/>
                <a:cs typeface="+mn-cs"/>
              </a:rPr>
              <a:t>• What kinds of </a:t>
            </a:r>
            <a:r>
              <a:rPr lang="en-US" sz="1200" u="sng" kern="1200" baseline="0" dirty="0" smtClean="0">
                <a:solidFill>
                  <a:schemeClr val="tx1"/>
                </a:solidFill>
                <a:latin typeface="+mn-lt"/>
                <a:ea typeface="+mn-ea"/>
                <a:cs typeface="+mn-cs"/>
              </a:rPr>
              <a:t>slices</a:t>
            </a:r>
            <a:r>
              <a:rPr lang="en-US" sz="1200" kern="1200" baseline="0" dirty="0" smtClean="0">
                <a:solidFill>
                  <a:schemeClr val="tx1"/>
                </a:solidFill>
                <a:latin typeface="+mn-lt"/>
                <a:ea typeface="+mn-ea"/>
                <a:cs typeface="+mn-cs"/>
              </a:rPr>
              <a:t> are allowed, if any?</a:t>
            </a:r>
          </a:p>
          <a:p>
            <a:pPr marL="0" marR="0" indent="0" algn="just" defTabSz="914400" rtl="0" eaLnBrk="1" fontAlgn="auto" latinLnBrk="0" hangingPunct="1">
              <a:lnSpc>
                <a:spcPct val="100000"/>
              </a:lnSpc>
              <a:spcBef>
                <a:spcPts val="0"/>
              </a:spcBef>
              <a:spcAft>
                <a:spcPts val="0"/>
              </a:spcAft>
              <a:buClrTx/>
              <a:buSzTx/>
              <a:buFontTx/>
              <a:buNone/>
              <a:tabLst/>
              <a:defRPr/>
            </a:pPr>
            <a:r>
              <a:rPr lang="en-US" u="sng" dirty="0" smtClean="0"/>
              <a:t>array slicing </a:t>
            </a:r>
            <a:r>
              <a:rPr lang="en-US" dirty="0" smtClean="0"/>
              <a:t>is an operation that extracts a subset of elements from an array and packages them as another array, possibly in a different dimension from the original. </a:t>
            </a:r>
            <a:endParaRPr lang="en-US" dirty="0"/>
          </a:p>
        </p:txBody>
      </p:sp>
      <p:sp>
        <p:nvSpPr>
          <p:cNvPr id="4" name="Slide Number Placeholder 3"/>
          <p:cNvSpPr>
            <a:spLocks noGrp="1"/>
          </p:cNvSpPr>
          <p:nvPr>
            <p:ph type="sldNum" sz="quarter" idx="10"/>
          </p:nvPr>
        </p:nvSpPr>
        <p:spPr/>
        <p:txBody>
          <a:bodyPr/>
          <a:lstStyle/>
          <a:p>
            <a:fld id="{DD3C65E1-19FF-4DF0-BD76-2067C775B354}" type="slidenum">
              <a:rPr lang="en-US" smtClean="0"/>
              <a:pPr/>
              <a:t>61</a:t>
            </a:fld>
            <a:endParaRPr lang="en-US" dirty="0"/>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just"/>
            <a:r>
              <a:rPr lang="en-US" sz="1200" kern="1200" baseline="0" dirty="0" smtClean="0">
                <a:solidFill>
                  <a:schemeClr val="tx1"/>
                </a:solidFill>
                <a:latin typeface="+mn-lt"/>
                <a:ea typeface="+mn-ea"/>
                <a:cs typeface="+mn-cs"/>
              </a:rPr>
              <a:t>Specific elements of an array are referenced by means of a two-level syntactic mechanism, where the first part is the aggregate name, and the second part is a possibly dynamic selector consisting of one or more items known as </a:t>
            </a:r>
            <a:r>
              <a:rPr lang="en-US" sz="1200" b="1" kern="1200" baseline="0" dirty="0" smtClean="0">
                <a:solidFill>
                  <a:schemeClr val="tx1"/>
                </a:solidFill>
                <a:latin typeface="+mn-lt"/>
                <a:ea typeface="+mn-ea"/>
                <a:cs typeface="+mn-cs"/>
              </a:rPr>
              <a:t>subscripts </a:t>
            </a:r>
            <a:r>
              <a:rPr lang="en-US" sz="1200" kern="1200" baseline="0" dirty="0" smtClean="0">
                <a:solidFill>
                  <a:schemeClr val="tx1"/>
                </a:solidFill>
                <a:latin typeface="+mn-lt"/>
                <a:ea typeface="+mn-ea"/>
                <a:cs typeface="+mn-cs"/>
              </a:rPr>
              <a:t>or </a:t>
            </a:r>
            <a:r>
              <a:rPr lang="en-US" sz="1200" b="1" kern="1200" baseline="0" dirty="0" smtClean="0">
                <a:solidFill>
                  <a:schemeClr val="tx1"/>
                </a:solidFill>
                <a:latin typeface="+mn-lt"/>
                <a:ea typeface="+mn-ea"/>
                <a:cs typeface="+mn-cs"/>
              </a:rPr>
              <a:t>indices.</a:t>
            </a:r>
            <a:endParaRPr lang="en-US" sz="1200" b="0" kern="1200" baseline="0" dirty="0" smtClean="0">
              <a:solidFill>
                <a:schemeClr val="tx1"/>
              </a:solidFill>
              <a:latin typeface="+mn-lt"/>
              <a:ea typeface="+mn-ea"/>
              <a:cs typeface="+mn-cs"/>
            </a:endParaRPr>
          </a:p>
          <a:p>
            <a:pPr algn="just"/>
            <a:r>
              <a:rPr lang="en-US" sz="1200" kern="1200" baseline="0" dirty="0" smtClean="0">
                <a:solidFill>
                  <a:schemeClr val="tx1"/>
                </a:solidFill>
                <a:latin typeface="+mn-lt"/>
                <a:ea typeface="+mn-ea"/>
                <a:cs typeface="+mn-cs"/>
              </a:rPr>
              <a:t>If all of the subscripts in a reference are constants, the selector is static; otherwise, it is dynamic.</a:t>
            </a:r>
          </a:p>
          <a:p>
            <a:pPr algn="just"/>
            <a:endParaRPr lang="en-US" sz="1200" kern="1200" baseline="0" dirty="0" smtClean="0">
              <a:solidFill>
                <a:schemeClr val="tx1"/>
              </a:solidFill>
              <a:latin typeface="+mn-lt"/>
              <a:ea typeface="+mn-ea"/>
              <a:cs typeface="+mn-cs"/>
            </a:endParaRPr>
          </a:p>
          <a:p>
            <a:pPr algn="just"/>
            <a:r>
              <a:rPr lang="en-US" sz="1200" kern="1200" baseline="0" dirty="0" smtClean="0">
                <a:solidFill>
                  <a:schemeClr val="tx1"/>
                </a:solidFill>
                <a:latin typeface="+mn-lt"/>
                <a:ea typeface="+mn-ea"/>
                <a:cs typeface="+mn-cs"/>
              </a:rPr>
              <a:t>Cont. The selection operation can be thought of as a mapping from the array name and the set of subscript values to an element in the aggregate. Indeed, arrays are sometimes called </a:t>
            </a:r>
            <a:r>
              <a:rPr lang="en-US" sz="1200" b="1" kern="1200" baseline="0" dirty="0" smtClean="0">
                <a:solidFill>
                  <a:schemeClr val="tx1"/>
                </a:solidFill>
                <a:latin typeface="+mn-lt"/>
                <a:ea typeface="+mn-ea"/>
                <a:cs typeface="+mn-cs"/>
              </a:rPr>
              <a:t>finite mappings</a:t>
            </a:r>
            <a:r>
              <a:rPr lang="en-US" sz="1200" b="0" kern="1200" baseline="0" dirty="0" smtClean="0">
                <a:solidFill>
                  <a:schemeClr val="tx1"/>
                </a:solidFill>
                <a:latin typeface="+mn-lt"/>
                <a:ea typeface="+mn-ea"/>
                <a:cs typeface="+mn-cs"/>
              </a:rPr>
              <a:t>. Symbolically, this mapping </a:t>
            </a:r>
            <a:r>
              <a:rPr lang="en-US" sz="1200" kern="1200" baseline="0" dirty="0" smtClean="0">
                <a:solidFill>
                  <a:schemeClr val="tx1"/>
                </a:solidFill>
                <a:latin typeface="+mn-lt"/>
                <a:ea typeface="+mn-ea"/>
                <a:cs typeface="+mn-cs"/>
              </a:rPr>
              <a:t>can be shown as </a:t>
            </a:r>
            <a:r>
              <a:rPr lang="en-US" sz="1200" b="1" i="1" kern="1200" baseline="0" dirty="0" smtClean="0">
                <a:solidFill>
                  <a:schemeClr val="tx1"/>
                </a:solidFill>
                <a:latin typeface="+mn-lt"/>
                <a:ea typeface="+mn-ea"/>
                <a:cs typeface="+mn-cs"/>
              </a:rPr>
              <a:t>array_name(subscript_value_list) → element</a:t>
            </a:r>
            <a:endParaRPr lang="en-US" sz="1200" b="0" i="0" kern="1200" baseline="0" dirty="0" smtClean="0">
              <a:solidFill>
                <a:schemeClr val="tx1"/>
              </a:solidFill>
              <a:latin typeface="+mn-lt"/>
              <a:ea typeface="+mn-ea"/>
              <a:cs typeface="+mn-cs"/>
            </a:endParaRPr>
          </a:p>
          <a:p>
            <a:pPr marL="0" marR="0" indent="0" algn="just"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latin typeface="+mn-lt"/>
                <a:ea typeface="+mn-ea"/>
                <a:cs typeface="+mn-cs"/>
              </a:rPr>
              <a:t>The syntax of array references is fairly universal: The array name is followed by the list of subscripts, which is surrounded by either parentheses or brackets. </a:t>
            </a:r>
          </a:p>
          <a:p>
            <a:pPr marL="0" marR="0" indent="0" algn="just" defTabSz="9144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tx1"/>
              </a:solidFill>
              <a:latin typeface="+mn-lt"/>
              <a:ea typeface="+mn-ea"/>
              <a:cs typeface="+mn-cs"/>
            </a:endParaRPr>
          </a:p>
          <a:p>
            <a:pPr marL="0" marR="0" indent="0" algn="just"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latin typeface="+mn-lt"/>
                <a:ea typeface="+mn-ea"/>
                <a:cs typeface="+mn-cs"/>
              </a:rPr>
              <a:t>Cont. In some languages that provide multidimensioned arrays as arrays of arrays, each subscript appears in its own brackets.</a:t>
            </a:r>
          </a:p>
          <a:p>
            <a:pPr algn="just"/>
            <a:r>
              <a:rPr lang="en-US" sz="1200" kern="1200" baseline="0" dirty="0" smtClean="0">
                <a:solidFill>
                  <a:schemeClr val="tx1"/>
                </a:solidFill>
                <a:latin typeface="+mn-lt"/>
                <a:ea typeface="+mn-ea"/>
                <a:cs typeface="+mn-cs"/>
              </a:rPr>
              <a:t>A problem with using parentheses to enclose subscript expressions is that they often are also used to enclose the parameters in subprogram calls; this use makes references to arrays appear exactly like those calls. For example, consider the following Ada assignment statement: </a:t>
            </a:r>
            <a:r>
              <a:rPr lang="en-US" sz="1200" i="1" kern="1200" baseline="0" dirty="0" smtClean="0">
                <a:solidFill>
                  <a:schemeClr val="tx1"/>
                </a:solidFill>
                <a:latin typeface="+mn-lt"/>
                <a:ea typeface="+mn-ea"/>
                <a:cs typeface="+mn-cs"/>
              </a:rPr>
              <a:t>Sum := Sum + B(I);</a:t>
            </a:r>
            <a:endParaRPr lang="en-US" sz="1200" i="0" kern="1200" baseline="0" dirty="0" smtClean="0">
              <a:solidFill>
                <a:schemeClr val="tx1"/>
              </a:solidFill>
              <a:latin typeface="+mn-lt"/>
              <a:ea typeface="+mn-ea"/>
              <a:cs typeface="+mn-cs"/>
            </a:endParaRPr>
          </a:p>
          <a:p>
            <a:pPr algn="just"/>
            <a:r>
              <a:rPr lang="en-US" sz="1200" kern="1200" baseline="0" dirty="0" smtClean="0">
                <a:solidFill>
                  <a:schemeClr val="tx1"/>
                </a:solidFill>
                <a:latin typeface="+mn-lt"/>
                <a:ea typeface="+mn-ea"/>
                <a:cs typeface="+mn-cs"/>
              </a:rPr>
              <a:t>Because parentheses are used for both subprogram parameters and array subscripts in Ada, both program readers and compilers are forced to use other information to determine whether B(I) in this assignment is a function call or a reference to an array element. This results in reduced readability. </a:t>
            </a:r>
            <a:r>
              <a:rPr lang="en-US" sz="1200" i="1" kern="1200" baseline="0" dirty="0" smtClean="0">
                <a:solidFill>
                  <a:schemeClr val="tx1"/>
                </a:solidFill>
                <a:latin typeface="+mn-lt"/>
                <a:ea typeface="+mn-ea"/>
                <a:cs typeface="+mn-cs"/>
              </a:rPr>
              <a:t>Most languages other than Fortran and Ada use brackets to delimit their array indices.</a:t>
            </a:r>
            <a:endParaRPr lang="en-US" b="1" i="1" dirty="0"/>
          </a:p>
        </p:txBody>
      </p:sp>
      <p:sp>
        <p:nvSpPr>
          <p:cNvPr id="4" name="Slide Number Placeholder 3"/>
          <p:cNvSpPr>
            <a:spLocks noGrp="1"/>
          </p:cNvSpPr>
          <p:nvPr>
            <p:ph type="sldNum" sz="quarter" idx="10"/>
          </p:nvPr>
        </p:nvSpPr>
        <p:spPr/>
        <p:txBody>
          <a:bodyPr/>
          <a:lstStyle/>
          <a:p>
            <a:fld id="{DD3C65E1-19FF-4DF0-BD76-2067C775B354}" type="slidenum">
              <a:rPr lang="en-US" smtClean="0"/>
              <a:pPr/>
              <a:t>62</a:t>
            </a:fld>
            <a:endParaRPr lang="en-US" dirty="0"/>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just"/>
            <a:r>
              <a:rPr lang="en-US" sz="1200" kern="1200" baseline="0" dirty="0" smtClean="0">
                <a:solidFill>
                  <a:schemeClr val="tx1"/>
                </a:solidFill>
                <a:latin typeface="+mn-lt"/>
                <a:ea typeface="+mn-ea"/>
                <a:cs typeface="+mn-cs"/>
              </a:rPr>
              <a:t>The binding of the subscript type to an array variable is usually static, but the subscript value ranges are sometimes dynamically bound. In some languages, the lower bound of the subscript range is implicit. For example, in the C-based languages, the lower bound of all subscript ranges is fixed at 0; in Fortran 95+ it defaults to 1 but can be set to any integer literal.</a:t>
            </a:r>
          </a:p>
          <a:p>
            <a:pPr algn="just"/>
            <a:r>
              <a:rPr lang="en-US" sz="1200" kern="1200" baseline="0" dirty="0" smtClean="0">
                <a:solidFill>
                  <a:schemeClr val="tx1"/>
                </a:solidFill>
                <a:latin typeface="+mn-lt"/>
                <a:ea typeface="+mn-ea"/>
                <a:cs typeface="+mn-cs"/>
              </a:rPr>
              <a:t>In some other languages, the lower bounds of the subscript ranges must be specified by the programmer.</a:t>
            </a:r>
          </a:p>
          <a:p>
            <a:pPr algn="just"/>
            <a:endParaRPr lang="en-US" sz="1200" b="1" i="1" kern="1200" baseline="0" dirty="0" smtClean="0">
              <a:solidFill>
                <a:schemeClr val="tx1"/>
              </a:solidFill>
              <a:latin typeface="+mn-lt"/>
              <a:ea typeface="+mn-ea"/>
              <a:cs typeface="+mn-cs"/>
            </a:endParaRPr>
          </a:p>
          <a:p>
            <a:pPr algn="just"/>
            <a:r>
              <a:rPr lang="en-US" sz="1200" kern="1200" baseline="0" dirty="0" smtClean="0">
                <a:solidFill>
                  <a:schemeClr val="tx1"/>
                </a:solidFill>
                <a:latin typeface="+mn-lt"/>
                <a:ea typeface="+mn-ea"/>
                <a:cs typeface="+mn-cs"/>
              </a:rPr>
              <a:t>There are five categories of arrays, based on the binding to subscript ranges, the binding to storage, and from where the storage is allocated. </a:t>
            </a:r>
          </a:p>
          <a:p>
            <a:pPr algn="just"/>
            <a:r>
              <a:rPr lang="en-US" sz="1200" kern="1200" baseline="0" dirty="0" smtClean="0">
                <a:solidFill>
                  <a:schemeClr val="tx1"/>
                </a:solidFill>
                <a:latin typeface="+mn-lt"/>
                <a:ea typeface="+mn-ea"/>
                <a:cs typeface="+mn-cs"/>
              </a:rPr>
              <a:t>cont. The category names indicate the design choices of these three.</a:t>
            </a:r>
          </a:p>
          <a:p>
            <a:pPr algn="just"/>
            <a:r>
              <a:rPr lang="en-US" sz="1200" kern="1200" baseline="0" dirty="0" smtClean="0">
                <a:solidFill>
                  <a:schemeClr val="tx1"/>
                </a:solidFill>
                <a:latin typeface="+mn-lt"/>
                <a:ea typeface="+mn-ea"/>
                <a:cs typeface="+mn-cs"/>
              </a:rPr>
              <a:t>In the first four of these categories, once the subscript ranges are bound and the storage is allocated, they remain fixed for the lifetime of the variable. Keep in mind that when the subscript ranges are fixed, the array cannot change size.</a:t>
            </a:r>
            <a:endParaRPr lang="en-US" b="1" i="1" dirty="0"/>
          </a:p>
        </p:txBody>
      </p:sp>
      <p:sp>
        <p:nvSpPr>
          <p:cNvPr id="4" name="Slide Number Placeholder 3"/>
          <p:cNvSpPr>
            <a:spLocks noGrp="1"/>
          </p:cNvSpPr>
          <p:nvPr>
            <p:ph type="sldNum" sz="quarter" idx="10"/>
          </p:nvPr>
        </p:nvSpPr>
        <p:spPr/>
        <p:txBody>
          <a:bodyPr/>
          <a:lstStyle/>
          <a:p>
            <a:fld id="{DD3C65E1-19FF-4DF0-BD76-2067C775B354}" type="slidenum">
              <a:rPr lang="en-US" smtClean="0"/>
              <a:pPr/>
              <a:t>63</a:t>
            </a:fld>
            <a:endParaRPr lang="en-US" dirty="0"/>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algn="just"/>
            <a:r>
              <a:rPr lang="en-US" sz="1200" kern="1200" baseline="0" dirty="0" smtClean="0">
                <a:solidFill>
                  <a:schemeClr val="tx1"/>
                </a:solidFill>
                <a:latin typeface="+mn-lt"/>
                <a:ea typeface="+mn-ea"/>
                <a:cs typeface="+mn-cs"/>
              </a:rPr>
              <a:t>There are five categories of arrays, based on the binding to subscript ranges, the binding to storage, and from where the storage is allocated. </a:t>
            </a:r>
          </a:p>
          <a:p>
            <a:pPr marL="228600" marR="0" indent="-228600" algn="just" defTabSz="914400" rtl="0" eaLnBrk="1" fontAlgn="auto" latinLnBrk="0" hangingPunct="1">
              <a:lnSpc>
                <a:spcPct val="100000"/>
              </a:lnSpc>
              <a:spcBef>
                <a:spcPts val="0"/>
              </a:spcBef>
              <a:spcAft>
                <a:spcPts val="0"/>
              </a:spcAft>
              <a:buClrTx/>
              <a:buSzTx/>
              <a:buFont typeface="+mj-lt"/>
              <a:buAutoNum type="arabicPeriod"/>
              <a:tabLst/>
              <a:defRPr/>
            </a:pPr>
            <a:r>
              <a:rPr lang="en-US" sz="1200" b="1" kern="1200" baseline="0" dirty="0" smtClean="0">
                <a:solidFill>
                  <a:schemeClr val="tx1"/>
                </a:solidFill>
                <a:latin typeface="+mn-lt"/>
                <a:ea typeface="+mn-ea"/>
                <a:cs typeface="+mn-cs"/>
              </a:rPr>
              <a:t>static array</a:t>
            </a:r>
            <a:r>
              <a:rPr lang="en-US" sz="1200" kern="1200" baseline="0" dirty="0" smtClean="0">
                <a:solidFill>
                  <a:schemeClr val="tx1"/>
                </a:solidFill>
                <a:latin typeface="+mn-lt"/>
                <a:ea typeface="+mn-ea"/>
                <a:cs typeface="+mn-cs"/>
              </a:rPr>
              <a:t> – subscript ranges are statically bound and storage allocation is static (done before run time). advantage of static arrays is efficiency: No dynamic allocation or deallocation is required.</a:t>
            </a:r>
          </a:p>
          <a:p>
            <a:pPr marL="228600" marR="0" indent="-228600" algn="just" defTabSz="914400" rtl="0" eaLnBrk="1" fontAlgn="auto" latinLnBrk="0" hangingPunct="1">
              <a:lnSpc>
                <a:spcPct val="100000"/>
              </a:lnSpc>
              <a:spcBef>
                <a:spcPts val="0"/>
              </a:spcBef>
              <a:spcAft>
                <a:spcPts val="0"/>
              </a:spcAft>
              <a:buClrTx/>
              <a:buSzTx/>
              <a:buFont typeface="+mj-lt"/>
              <a:buAutoNum type="arabicPeriod"/>
              <a:tabLst/>
              <a:defRPr/>
            </a:pPr>
            <a:r>
              <a:rPr lang="en-US" sz="1200" b="1" kern="1200" baseline="0" dirty="0" smtClean="0">
                <a:solidFill>
                  <a:schemeClr val="tx1"/>
                </a:solidFill>
                <a:latin typeface="+mn-lt"/>
                <a:ea typeface="+mn-ea"/>
                <a:cs typeface="+mn-cs"/>
              </a:rPr>
              <a:t>fixed</a:t>
            </a:r>
            <a:r>
              <a:rPr lang="en-US" sz="1200" kern="1200" baseline="0" dirty="0" smtClean="0">
                <a:solidFill>
                  <a:schemeClr val="tx1"/>
                </a:solidFill>
                <a:latin typeface="+mn-lt"/>
                <a:ea typeface="+mn-ea"/>
                <a:cs typeface="+mn-cs"/>
              </a:rPr>
              <a:t> </a:t>
            </a:r>
            <a:r>
              <a:rPr lang="en-US" sz="1200" b="1" kern="1200" baseline="0" dirty="0" smtClean="0">
                <a:solidFill>
                  <a:schemeClr val="tx1"/>
                </a:solidFill>
                <a:latin typeface="+mn-lt"/>
                <a:ea typeface="+mn-ea"/>
                <a:cs typeface="+mn-cs"/>
              </a:rPr>
              <a:t>stack-dynamic</a:t>
            </a:r>
            <a:r>
              <a:rPr lang="en-US" sz="1200" kern="1200" baseline="0" dirty="0" smtClean="0">
                <a:solidFill>
                  <a:schemeClr val="tx1"/>
                </a:solidFill>
                <a:latin typeface="+mn-lt"/>
                <a:ea typeface="+mn-ea"/>
                <a:cs typeface="+mn-cs"/>
              </a:rPr>
              <a:t> </a:t>
            </a:r>
            <a:r>
              <a:rPr lang="en-US" sz="1200" b="1" kern="1200" baseline="0" dirty="0" smtClean="0">
                <a:solidFill>
                  <a:schemeClr val="tx1"/>
                </a:solidFill>
                <a:latin typeface="+mn-lt"/>
                <a:ea typeface="+mn-ea"/>
                <a:cs typeface="+mn-cs"/>
              </a:rPr>
              <a:t>array</a:t>
            </a:r>
            <a:r>
              <a:rPr lang="en-US" sz="1200" kern="1200" baseline="0" dirty="0" smtClean="0">
                <a:solidFill>
                  <a:schemeClr val="tx1"/>
                </a:solidFill>
                <a:latin typeface="+mn-lt"/>
                <a:ea typeface="+mn-ea"/>
                <a:cs typeface="+mn-cs"/>
              </a:rPr>
              <a:t> – subscript ranges are statically bound, but the allocation is done at declaration elaboration time during execution. advantage of fixed stack-dynamic arrays over static arrays is space efficiency. A large array in one subprogram can use the same space as a large array in a different subprogram, as long as both subprograms are not active at the same time.</a:t>
            </a:r>
          </a:p>
          <a:p>
            <a:pPr marL="228600" marR="0" indent="-228600" algn="just" defTabSz="914400" rtl="0" eaLnBrk="1" fontAlgn="auto" latinLnBrk="0" hangingPunct="1">
              <a:lnSpc>
                <a:spcPct val="100000"/>
              </a:lnSpc>
              <a:spcBef>
                <a:spcPts val="0"/>
              </a:spcBef>
              <a:spcAft>
                <a:spcPts val="0"/>
              </a:spcAft>
              <a:buClrTx/>
              <a:buSzTx/>
              <a:buFont typeface="+mj-lt"/>
              <a:buAutoNum type="arabicPeriod"/>
              <a:tabLst/>
              <a:defRPr/>
            </a:pPr>
            <a:r>
              <a:rPr lang="en-US" sz="1200" b="1" kern="1200" baseline="0" dirty="0" smtClean="0">
                <a:solidFill>
                  <a:schemeClr val="tx1"/>
                </a:solidFill>
                <a:latin typeface="+mn-lt"/>
                <a:ea typeface="+mn-ea"/>
                <a:cs typeface="+mn-cs"/>
              </a:rPr>
              <a:t>stack-dynamic</a:t>
            </a:r>
            <a:r>
              <a:rPr lang="en-US" sz="1200" kern="1200" baseline="0" dirty="0" smtClean="0">
                <a:solidFill>
                  <a:schemeClr val="tx1"/>
                </a:solidFill>
                <a:latin typeface="+mn-lt"/>
                <a:ea typeface="+mn-ea"/>
                <a:cs typeface="+mn-cs"/>
              </a:rPr>
              <a:t> </a:t>
            </a:r>
            <a:r>
              <a:rPr lang="en-US" sz="1200" b="1" kern="1200" baseline="0" dirty="0" smtClean="0">
                <a:solidFill>
                  <a:schemeClr val="tx1"/>
                </a:solidFill>
                <a:latin typeface="+mn-lt"/>
                <a:ea typeface="+mn-ea"/>
                <a:cs typeface="+mn-cs"/>
              </a:rPr>
              <a:t>array</a:t>
            </a:r>
            <a:r>
              <a:rPr lang="en-US" sz="1200" kern="1200" baseline="0" dirty="0" smtClean="0">
                <a:solidFill>
                  <a:schemeClr val="tx1"/>
                </a:solidFill>
                <a:latin typeface="+mn-lt"/>
                <a:ea typeface="+mn-ea"/>
                <a:cs typeface="+mn-cs"/>
              </a:rPr>
              <a:t> – is one in which both the subscript ranges and the storage allocation are dynamically bound at elaboration time. advantage of stack-dynamic arrays over static and fixed stack-dynamic arrays is flexibility. The size of an array need not be known until the array is about to be used.</a:t>
            </a:r>
          </a:p>
          <a:p>
            <a:pPr marL="228600" marR="0" indent="-228600" algn="just" defTabSz="914400" rtl="0" eaLnBrk="1" fontAlgn="auto" latinLnBrk="0" hangingPunct="1">
              <a:lnSpc>
                <a:spcPct val="100000"/>
              </a:lnSpc>
              <a:spcBef>
                <a:spcPts val="0"/>
              </a:spcBef>
              <a:spcAft>
                <a:spcPts val="0"/>
              </a:spcAft>
              <a:buClrTx/>
              <a:buSzTx/>
              <a:buFont typeface="+mj-lt"/>
              <a:buAutoNum type="arabicPeriod"/>
              <a:tabLst/>
              <a:defRPr/>
            </a:pPr>
            <a:r>
              <a:rPr lang="en-US" sz="1200" b="1" kern="1200" baseline="0" dirty="0" smtClean="0">
                <a:solidFill>
                  <a:schemeClr val="tx1"/>
                </a:solidFill>
                <a:latin typeface="+mn-lt"/>
                <a:ea typeface="+mn-ea"/>
                <a:cs typeface="+mn-cs"/>
              </a:rPr>
              <a:t>fixed heap-dynamic array</a:t>
            </a:r>
            <a:r>
              <a:rPr lang="en-US" sz="1200" kern="1200" baseline="0" dirty="0" smtClean="0">
                <a:solidFill>
                  <a:schemeClr val="tx1"/>
                </a:solidFill>
                <a:latin typeface="+mn-lt"/>
                <a:ea typeface="+mn-ea"/>
                <a:cs typeface="+mn-cs"/>
              </a:rPr>
              <a:t> – similar to a fixed stack-dynamic array, in that the subscript ranges and the storage binding are both fixed after storage is allocated. differences are that both the subscript ranges and storage bindings are done when the user program requests them during execution, and the storage is allocated from the heap, rather than the stack. The advantage of fixed heap-dynamic arrays is flexibility—the array’s size always fits the problem. disadvantage is allocation time from the heap, which is longer than allocation time from the stack.</a:t>
            </a:r>
          </a:p>
          <a:p>
            <a:pPr marL="228600" marR="0" indent="-228600" algn="just" defTabSz="914400" rtl="0" eaLnBrk="1" fontAlgn="auto" latinLnBrk="0" hangingPunct="1">
              <a:lnSpc>
                <a:spcPct val="100000"/>
              </a:lnSpc>
              <a:spcBef>
                <a:spcPts val="0"/>
              </a:spcBef>
              <a:spcAft>
                <a:spcPts val="0"/>
              </a:spcAft>
              <a:buClrTx/>
              <a:buSzTx/>
              <a:buFont typeface="+mj-lt"/>
              <a:buAutoNum type="arabicPeriod"/>
              <a:tabLst/>
              <a:defRPr/>
            </a:pPr>
            <a:r>
              <a:rPr lang="en-US" sz="1200" b="1" kern="1200" baseline="0" dirty="0" smtClean="0">
                <a:solidFill>
                  <a:schemeClr val="tx1"/>
                </a:solidFill>
                <a:latin typeface="+mn-lt"/>
                <a:ea typeface="+mn-ea"/>
                <a:cs typeface="+mn-cs"/>
              </a:rPr>
              <a:t>heap-dynamic array</a:t>
            </a:r>
            <a:r>
              <a:rPr lang="en-US" sz="1200" kern="1200" baseline="0" dirty="0" smtClean="0">
                <a:solidFill>
                  <a:schemeClr val="tx1"/>
                </a:solidFill>
                <a:latin typeface="+mn-lt"/>
                <a:ea typeface="+mn-ea"/>
                <a:cs typeface="+mn-cs"/>
              </a:rPr>
              <a:t> – is one in which the binding of subscript ranges and storage allocation is dynamic and can change any number of times during the array’s lifetime. advantage of heap-dynamic arrays over the others is flexibility: Arrays can grow and shrink during program execution as the need for space changes. The disadvantage is that allocation and deallocation take longer and may happen many times during execution of the program.</a:t>
            </a:r>
          </a:p>
        </p:txBody>
      </p:sp>
      <p:sp>
        <p:nvSpPr>
          <p:cNvPr id="4" name="Slide Number Placeholder 3"/>
          <p:cNvSpPr>
            <a:spLocks noGrp="1"/>
          </p:cNvSpPr>
          <p:nvPr>
            <p:ph type="sldNum" sz="quarter" idx="10"/>
          </p:nvPr>
        </p:nvSpPr>
        <p:spPr/>
        <p:txBody>
          <a:bodyPr/>
          <a:lstStyle/>
          <a:p>
            <a:fld id="{DD3C65E1-19FF-4DF0-BD76-2067C775B354}" type="slidenum">
              <a:rPr lang="en-US" smtClean="0"/>
              <a:pPr/>
              <a:t>64</a:t>
            </a:fld>
            <a:endParaRPr lang="en-US" dirty="0"/>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pPr algn="just"/>
            <a:r>
              <a:rPr lang="en-US" sz="1200" kern="1200" baseline="0" dirty="0" smtClean="0">
                <a:solidFill>
                  <a:schemeClr val="tx1"/>
                </a:solidFill>
                <a:latin typeface="+mn-lt"/>
                <a:ea typeface="+mn-ea"/>
                <a:cs typeface="+mn-cs"/>
              </a:rPr>
              <a:t>include +e</a:t>
            </a:r>
          </a:p>
          <a:p>
            <a:pPr algn="just"/>
            <a:r>
              <a:rPr lang="en-US" sz="1200" kern="1200" baseline="0" dirty="0" smtClean="0">
                <a:solidFill>
                  <a:schemeClr val="tx1"/>
                </a:solidFill>
                <a:latin typeface="+mn-lt"/>
                <a:ea typeface="+mn-ea"/>
                <a:cs typeface="+mn-cs"/>
                <a:sym typeface="Wingdings" pitchFamily="2" charset="2"/>
              </a:rPr>
              <a:t>can be </a:t>
            </a:r>
            <a:r>
              <a:rPr lang="en-US" sz="1200" kern="1200" baseline="0" dirty="0" smtClean="0">
                <a:solidFill>
                  <a:schemeClr val="tx1"/>
                </a:solidFill>
                <a:latin typeface="+mn-lt"/>
                <a:ea typeface="+mn-ea"/>
                <a:cs typeface="+mn-cs"/>
              </a:rPr>
              <a:t>c</a:t>
            </a:r>
            <a:r>
              <a:rPr lang="en-US" sz="1200" kern="1200" baseline="0" dirty="0" smtClean="0">
                <a:solidFill>
                  <a:schemeClr val="tx1"/>
                </a:solidFill>
                <a:latin typeface="+mn-lt"/>
                <a:ea typeface="+mn-ea"/>
                <a:cs typeface="+mn-cs"/>
                <a:sym typeface="Wingdings" pitchFamily="2" charset="2"/>
              </a:rPr>
              <a:t></a:t>
            </a:r>
          </a:p>
          <a:p>
            <a:pPr algn="just"/>
            <a:r>
              <a:rPr lang="en-US" sz="1200" kern="1200" baseline="0" dirty="0" smtClean="0">
                <a:solidFill>
                  <a:schemeClr val="tx1"/>
                </a:solidFill>
                <a:latin typeface="+mn-lt"/>
                <a:ea typeface="+mn-ea"/>
                <a:cs typeface="+mn-cs"/>
              </a:rPr>
              <a:t>Arrays declared in C and C++ functions that include the </a:t>
            </a:r>
            <a:r>
              <a:rPr lang="en-US" sz="1200" b="1" kern="1200" baseline="0" dirty="0" smtClean="0">
                <a:solidFill>
                  <a:schemeClr val="tx1"/>
                </a:solidFill>
                <a:latin typeface="+mn-lt"/>
                <a:ea typeface="+mn-ea"/>
                <a:cs typeface="+mn-cs"/>
              </a:rPr>
              <a:t>static modifier </a:t>
            </a:r>
            <a:r>
              <a:rPr lang="en-US" sz="1200" kern="1200" baseline="0" dirty="0" smtClean="0">
                <a:solidFill>
                  <a:schemeClr val="tx1"/>
                </a:solidFill>
                <a:latin typeface="+mn-lt"/>
                <a:ea typeface="+mn-ea"/>
                <a:cs typeface="+mn-cs"/>
              </a:rPr>
              <a:t>are static.</a:t>
            </a:r>
          </a:p>
          <a:p>
            <a:pPr algn="just"/>
            <a:r>
              <a:rPr lang="en-US" sz="1200" kern="1200" baseline="0" dirty="0" smtClean="0">
                <a:solidFill>
                  <a:schemeClr val="tx1"/>
                </a:solidFill>
                <a:latin typeface="+mn-lt"/>
                <a:ea typeface="+mn-ea"/>
                <a:cs typeface="+mn-cs"/>
              </a:rPr>
              <a:t>Arrays that are declared in C and C++ functions (without the </a:t>
            </a:r>
            <a:r>
              <a:rPr lang="en-US" sz="1200" b="1" kern="1200" baseline="0" dirty="0" smtClean="0">
                <a:solidFill>
                  <a:schemeClr val="tx1"/>
                </a:solidFill>
                <a:latin typeface="+mn-lt"/>
                <a:ea typeface="+mn-ea"/>
                <a:cs typeface="+mn-cs"/>
              </a:rPr>
              <a:t>static </a:t>
            </a:r>
            <a:r>
              <a:rPr lang="en-US" sz="1200" kern="1200" baseline="0" dirty="0" smtClean="0">
                <a:solidFill>
                  <a:schemeClr val="tx1"/>
                </a:solidFill>
                <a:latin typeface="+mn-lt"/>
                <a:ea typeface="+mn-ea"/>
                <a:cs typeface="+mn-cs"/>
              </a:rPr>
              <a:t>specifier) are examples of fixed stack-dynamic arrays.</a:t>
            </a:r>
          </a:p>
          <a:p>
            <a:pPr marL="0" marR="0" indent="0" algn="just"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latin typeface="+mn-lt"/>
                <a:ea typeface="+mn-ea"/>
                <a:cs typeface="+mn-cs"/>
              </a:rPr>
              <a:t>Ada arrays can be stack dynamic, as in the following:</a:t>
            </a:r>
          </a:p>
          <a:p>
            <a:pPr algn="just"/>
            <a:r>
              <a:rPr lang="en-US" sz="1200" kern="1200" baseline="0" dirty="0" smtClean="0">
                <a:solidFill>
                  <a:schemeClr val="tx1"/>
                </a:solidFill>
                <a:latin typeface="+mn-lt"/>
                <a:ea typeface="+mn-ea"/>
                <a:cs typeface="+mn-cs"/>
              </a:rPr>
              <a:t>Get(List_Len);</a:t>
            </a:r>
          </a:p>
          <a:p>
            <a:pPr algn="just"/>
            <a:r>
              <a:rPr lang="en-US" sz="1200" b="1" kern="1200" baseline="0" dirty="0" smtClean="0">
                <a:solidFill>
                  <a:schemeClr val="tx1"/>
                </a:solidFill>
                <a:latin typeface="+mn-lt"/>
                <a:ea typeface="+mn-ea"/>
                <a:cs typeface="+mn-cs"/>
              </a:rPr>
              <a:t>declare</a:t>
            </a:r>
          </a:p>
          <a:p>
            <a:pPr algn="just"/>
            <a:r>
              <a:rPr lang="en-US" sz="1200" kern="1200" baseline="0" dirty="0" smtClean="0">
                <a:solidFill>
                  <a:schemeClr val="tx1"/>
                </a:solidFill>
                <a:latin typeface="+mn-lt"/>
                <a:ea typeface="+mn-ea"/>
                <a:cs typeface="+mn-cs"/>
              </a:rPr>
              <a:t>List : </a:t>
            </a:r>
            <a:r>
              <a:rPr lang="en-US" sz="1200" b="1" kern="1200" baseline="0" dirty="0" smtClean="0">
                <a:solidFill>
                  <a:schemeClr val="tx1"/>
                </a:solidFill>
                <a:latin typeface="+mn-lt"/>
                <a:ea typeface="+mn-ea"/>
                <a:cs typeface="+mn-cs"/>
              </a:rPr>
              <a:t>array </a:t>
            </a:r>
            <a:r>
              <a:rPr lang="en-US" sz="1200" b="0" kern="1200" baseline="0" dirty="0" smtClean="0">
                <a:solidFill>
                  <a:schemeClr val="tx1"/>
                </a:solidFill>
                <a:latin typeface="+mn-lt"/>
                <a:ea typeface="+mn-ea"/>
                <a:cs typeface="+mn-cs"/>
              </a:rPr>
              <a:t>(1..List_Len) </a:t>
            </a:r>
            <a:r>
              <a:rPr lang="en-US" sz="1200" b="1" kern="1200" baseline="0" dirty="0" smtClean="0">
                <a:solidFill>
                  <a:schemeClr val="tx1"/>
                </a:solidFill>
                <a:latin typeface="+mn-lt"/>
                <a:ea typeface="+mn-ea"/>
                <a:cs typeface="+mn-cs"/>
              </a:rPr>
              <a:t>of </a:t>
            </a:r>
            <a:r>
              <a:rPr lang="en-US" sz="1200" b="0" kern="1200" baseline="0" dirty="0" smtClean="0">
                <a:solidFill>
                  <a:schemeClr val="tx1"/>
                </a:solidFill>
                <a:latin typeface="+mn-lt"/>
                <a:ea typeface="+mn-ea"/>
                <a:cs typeface="+mn-cs"/>
              </a:rPr>
              <a:t>Integer;</a:t>
            </a:r>
          </a:p>
          <a:p>
            <a:pPr algn="just"/>
            <a:r>
              <a:rPr lang="en-US" sz="1200" b="1" kern="1200" baseline="0" dirty="0" smtClean="0">
                <a:solidFill>
                  <a:schemeClr val="tx1"/>
                </a:solidFill>
                <a:latin typeface="+mn-lt"/>
                <a:ea typeface="+mn-ea"/>
                <a:cs typeface="+mn-cs"/>
              </a:rPr>
              <a:t>begin</a:t>
            </a:r>
          </a:p>
          <a:p>
            <a:pPr algn="just"/>
            <a:r>
              <a:rPr lang="en-US" sz="1200" kern="1200" baseline="0" dirty="0" smtClean="0">
                <a:solidFill>
                  <a:schemeClr val="tx1"/>
                </a:solidFill>
                <a:latin typeface="+mn-lt"/>
                <a:ea typeface="+mn-ea"/>
                <a:cs typeface="+mn-cs"/>
              </a:rPr>
              <a:t>. . .</a:t>
            </a:r>
          </a:p>
          <a:p>
            <a:pPr algn="just"/>
            <a:r>
              <a:rPr lang="en-US" sz="1200" b="1" kern="1200" baseline="0" dirty="0" smtClean="0">
                <a:solidFill>
                  <a:schemeClr val="tx1"/>
                </a:solidFill>
                <a:latin typeface="+mn-lt"/>
                <a:ea typeface="+mn-ea"/>
                <a:cs typeface="+mn-cs"/>
              </a:rPr>
              <a:t>end;</a:t>
            </a:r>
          </a:p>
          <a:p>
            <a:pPr algn="just"/>
            <a:r>
              <a:rPr lang="en-US" sz="1200" kern="1200" baseline="0" dirty="0" smtClean="0">
                <a:solidFill>
                  <a:schemeClr val="tx1"/>
                </a:solidFill>
                <a:latin typeface="+mn-lt"/>
                <a:ea typeface="+mn-ea"/>
                <a:cs typeface="+mn-cs"/>
              </a:rPr>
              <a:t>In this example, the user inputs the number of desired elements for the array List. The elements are then dynamically allocated when execution reaches</a:t>
            </a:r>
          </a:p>
          <a:p>
            <a:pPr algn="just"/>
            <a:r>
              <a:rPr lang="en-US" sz="1200" kern="1200" baseline="0" dirty="0" smtClean="0">
                <a:solidFill>
                  <a:schemeClr val="tx1"/>
                </a:solidFill>
                <a:latin typeface="+mn-lt"/>
                <a:ea typeface="+mn-ea"/>
                <a:cs typeface="+mn-cs"/>
              </a:rPr>
              <a:t>the </a:t>
            </a:r>
            <a:r>
              <a:rPr lang="en-US" sz="1200" b="1" kern="1200" baseline="0" dirty="0" smtClean="0">
                <a:solidFill>
                  <a:schemeClr val="tx1"/>
                </a:solidFill>
                <a:latin typeface="+mn-lt"/>
                <a:ea typeface="+mn-ea"/>
                <a:cs typeface="+mn-cs"/>
              </a:rPr>
              <a:t>declare </a:t>
            </a:r>
            <a:r>
              <a:rPr lang="en-US" sz="1200" b="0" kern="1200" baseline="0" dirty="0" smtClean="0">
                <a:solidFill>
                  <a:schemeClr val="tx1"/>
                </a:solidFill>
                <a:latin typeface="+mn-lt"/>
                <a:ea typeface="+mn-ea"/>
                <a:cs typeface="+mn-cs"/>
              </a:rPr>
              <a:t>block. When execution reaches the end of the block, the List </a:t>
            </a:r>
            <a:r>
              <a:rPr lang="en-US" sz="1200" kern="1200" baseline="0" dirty="0" smtClean="0">
                <a:solidFill>
                  <a:schemeClr val="tx1"/>
                </a:solidFill>
                <a:latin typeface="+mn-lt"/>
                <a:ea typeface="+mn-ea"/>
                <a:cs typeface="+mn-cs"/>
              </a:rPr>
              <a:t>array is deallocated.</a:t>
            </a:r>
          </a:p>
          <a:p>
            <a:pPr algn="just"/>
            <a:r>
              <a:rPr lang="en-US" sz="1200" kern="1200" baseline="0" dirty="0" smtClean="0">
                <a:solidFill>
                  <a:schemeClr val="tx1"/>
                </a:solidFill>
                <a:latin typeface="+mn-lt"/>
                <a:ea typeface="+mn-ea"/>
                <a:cs typeface="+mn-cs"/>
              </a:rPr>
              <a:t>	C and C++ also provide fixed heap-dynamic arrays. The standard C library functions malloc and free, which are general heap allocation and deallocation operations, respectively, can be used for C arrays. C++ uses the operators </a:t>
            </a:r>
            <a:r>
              <a:rPr lang="en-US" sz="1200" b="1" kern="1200" baseline="0" dirty="0" smtClean="0">
                <a:solidFill>
                  <a:schemeClr val="tx1"/>
                </a:solidFill>
                <a:latin typeface="+mn-lt"/>
                <a:ea typeface="+mn-ea"/>
                <a:cs typeface="+mn-cs"/>
              </a:rPr>
              <a:t>new </a:t>
            </a:r>
            <a:r>
              <a:rPr lang="en-US" sz="1200" b="0" kern="1200" baseline="0" dirty="0" smtClean="0">
                <a:solidFill>
                  <a:schemeClr val="tx1"/>
                </a:solidFill>
                <a:latin typeface="+mn-lt"/>
                <a:ea typeface="+mn-ea"/>
                <a:cs typeface="+mn-cs"/>
              </a:rPr>
              <a:t>and</a:t>
            </a:r>
            <a:r>
              <a:rPr lang="en-US" sz="1200" b="1" kern="1200" baseline="0" dirty="0" smtClean="0">
                <a:solidFill>
                  <a:schemeClr val="tx1"/>
                </a:solidFill>
                <a:latin typeface="+mn-lt"/>
                <a:ea typeface="+mn-ea"/>
                <a:cs typeface="+mn-cs"/>
              </a:rPr>
              <a:t> delete </a:t>
            </a:r>
            <a:r>
              <a:rPr lang="en-US" sz="1200" b="0" kern="1200" baseline="0" dirty="0" smtClean="0">
                <a:solidFill>
                  <a:schemeClr val="tx1"/>
                </a:solidFill>
                <a:latin typeface="+mn-lt"/>
                <a:ea typeface="+mn-ea"/>
                <a:cs typeface="+mn-cs"/>
              </a:rPr>
              <a:t>to manage heap storage. An array is treated as a pointer to </a:t>
            </a:r>
            <a:r>
              <a:rPr lang="en-US" sz="1200" kern="1200" baseline="0" dirty="0" smtClean="0">
                <a:solidFill>
                  <a:schemeClr val="tx1"/>
                </a:solidFill>
                <a:latin typeface="+mn-lt"/>
                <a:ea typeface="+mn-ea"/>
                <a:cs typeface="+mn-cs"/>
              </a:rPr>
              <a:t>a collection of storage cells, where the pointer can be indexed.</a:t>
            </a:r>
          </a:p>
          <a:p>
            <a:pPr algn="just"/>
            <a:r>
              <a:rPr lang="en-US" sz="1200" kern="1200" baseline="0" dirty="0" smtClean="0">
                <a:solidFill>
                  <a:schemeClr val="tx1"/>
                </a:solidFill>
                <a:latin typeface="+mn-lt"/>
                <a:ea typeface="+mn-ea"/>
                <a:cs typeface="+mn-cs"/>
              </a:rPr>
              <a:t>cont. In Java, all non-generic arrays are fixed heap-dynamic. Once created, these arrays keep the same subscript ranges and storage. C# also provides the same kind of arrays.</a:t>
            </a:r>
          </a:p>
          <a:p>
            <a:pPr algn="just"/>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C# also provides generic heap-dynamic arrays, which are objects of the List class. These array objects are created without any elements, as in List&lt;String&gt; stringList = </a:t>
            </a:r>
            <a:r>
              <a:rPr lang="en-US" sz="1200" b="1" kern="1200" baseline="0" dirty="0" smtClean="0">
                <a:solidFill>
                  <a:schemeClr val="tx1"/>
                </a:solidFill>
                <a:latin typeface="+mn-lt"/>
                <a:ea typeface="+mn-ea"/>
                <a:cs typeface="+mn-cs"/>
              </a:rPr>
              <a:t>new </a:t>
            </a:r>
            <a:r>
              <a:rPr lang="en-US" sz="1200" b="0" kern="1200" baseline="0" dirty="0" smtClean="0">
                <a:solidFill>
                  <a:schemeClr val="tx1"/>
                </a:solidFill>
                <a:latin typeface="+mn-lt"/>
                <a:ea typeface="+mn-ea"/>
                <a:cs typeface="+mn-cs"/>
              </a:rPr>
              <a:t>List&lt;String&gt;(); </a:t>
            </a:r>
            <a:r>
              <a:rPr lang="en-US" sz="1200" kern="1200" baseline="0" dirty="0" smtClean="0">
                <a:solidFill>
                  <a:schemeClr val="tx1"/>
                </a:solidFill>
                <a:latin typeface="+mn-lt"/>
                <a:ea typeface="+mn-ea"/>
                <a:cs typeface="+mn-cs"/>
              </a:rPr>
              <a:t>Elements are added to this object with the Add method, as in stringList.Add("Michael");</a:t>
            </a:r>
          </a:p>
          <a:p>
            <a:r>
              <a:rPr lang="en-US" sz="1200" kern="1200" baseline="0" dirty="0" smtClean="0">
                <a:solidFill>
                  <a:schemeClr val="tx1"/>
                </a:solidFill>
                <a:latin typeface="+mn-lt"/>
                <a:ea typeface="+mn-ea"/>
                <a:cs typeface="+mn-cs"/>
              </a:rPr>
              <a:t>Access to elements of these arrays is through subscripting.</a:t>
            </a:r>
          </a:p>
        </p:txBody>
      </p:sp>
      <p:sp>
        <p:nvSpPr>
          <p:cNvPr id="4" name="Slide Number Placeholder 3"/>
          <p:cNvSpPr>
            <a:spLocks noGrp="1"/>
          </p:cNvSpPr>
          <p:nvPr>
            <p:ph type="sldNum" sz="quarter" idx="10"/>
          </p:nvPr>
        </p:nvSpPr>
        <p:spPr/>
        <p:txBody>
          <a:bodyPr/>
          <a:lstStyle/>
          <a:p>
            <a:fld id="{DD3C65E1-19FF-4DF0-BD76-2067C775B354}" type="slidenum">
              <a:rPr lang="en-US" smtClean="0"/>
              <a:pPr/>
              <a:t>65</a:t>
            </a:fld>
            <a:endParaRPr lang="en-US" dirty="0"/>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algn="just"/>
            <a:r>
              <a:rPr lang="en-US" sz="1200" kern="1200" baseline="0" dirty="0" smtClean="0">
                <a:solidFill>
                  <a:schemeClr val="tx1"/>
                </a:solidFill>
                <a:latin typeface="+mn-lt"/>
                <a:ea typeface="+mn-ea"/>
                <a:cs typeface="+mn-cs"/>
              </a:rPr>
              <a:t>+es includes	c</a:t>
            </a:r>
            <a:r>
              <a:rPr lang="en-US" sz="1200" kern="1200" baseline="0" dirty="0" smtClean="0">
                <a:solidFill>
                  <a:schemeClr val="tx1"/>
                </a:solidFill>
                <a:latin typeface="+mn-lt"/>
                <a:ea typeface="+mn-ea"/>
                <a:cs typeface="+mn-cs"/>
                <a:sym typeface="Wingdings" pitchFamily="2" charset="2"/>
              </a:rPr>
              <a:t> can be	 from</a:t>
            </a:r>
            <a:endParaRPr lang="en-US" sz="1200" kern="1200" baseline="0" dirty="0" smtClean="0">
              <a:solidFill>
                <a:schemeClr val="tx1"/>
              </a:solidFill>
              <a:latin typeface="+mn-lt"/>
              <a:ea typeface="+mn-ea"/>
              <a:cs typeface="+mn-cs"/>
            </a:endParaRPr>
          </a:p>
          <a:p>
            <a:pPr algn="just"/>
            <a:r>
              <a:rPr lang="en-US" sz="1200" kern="1200" baseline="0" dirty="0" smtClean="0">
                <a:solidFill>
                  <a:schemeClr val="tx1"/>
                </a:solidFill>
                <a:latin typeface="+mn-lt"/>
                <a:ea typeface="+mn-ea"/>
                <a:cs typeface="+mn-cs"/>
              </a:rPr>
              <a:t>Java includes a generic class similar to C#’s List, named ArrayList. It is different from C#’s List in that subscripting is not supported – get and set methods must be used to access the elements.</a:t>
            </a:r>
          </a:p>
          <a:p>
            <a:pPr algn="just"/>
            <a:r>
              <a:rPr lang="en-US" sz="1200" kern="1200" baseline="0" dirty="0" smtClean="0">
                <a:solidFill>
                  <a:schemeClr val="tx1"/>
                </a:solidFill>
                <a:latin typeface="+mn-lt"/>
                <a:ea typeface="+mn-ea"/>
                <a:cs typeface="+mn-cs"/>
              </a:rPr>
              <a:t>A Perl array can be made to grow by using the </a:t>
            </a:r>
            <a:r>
              <a:rPr lang="en-US" sz="1200" b="1" i="1" kern="1200" baseline="0" dirty="0" smtClean="0">
                <a:solidFill>
                  <a:schemeClr val="tx1"/>
                </a:solidFill>
                <a:latin typeface="+mn-lt"/>
                <a:ea typeface="+mn-ea"/>
                <a:cs typeface="+mn-cs"/>
              </a:rPr>
              <a:t>push</a:t>
            </a:r>
            <a:r>
              <a:rPr lang="en-US" sz="1200" kern="1200" baseline="0" dirty="0" smtClean="0">
                <a:solidFill>
                  <a:schemeClr val="tx1"/>
                </a:solidFill>
                <a:latin typeface="+mn-lt"/>
                <a:ea typeface="+mn-ea"/>
                <a:cs typeface="+mn-cs"/>
              </a:rPr>
              <a:t> ( puts one or more new elements on the end of the array) and </a:t>
            </a:r>
            <a:r>
              <a:rPr lang="en-US" sz="1200" b="1" i="1" kern="1200" baseline="0" dirty="0" smtClean="0">
                <a:solidFill>
                  <a:schemeClr val="tx1"/>
                </a:solidFill>
                <a:latin typeface="+mn-lt"/>
                <a:ea typeface="+mn-ea"/>
                <a:cs typeface="+mn-cs"/>
              </a:rPr>
              <a:t>unshift</a:t>
            </a:r>
            <a:r>
              <a:rPr lang="en-US" sz="1200" kern="1200" baseline="0" dirty="0" smtClean="0">
                <a:solidFill>
                  <a:schemeClr val="tx1"/>
                </a:solidFill>
                <a:latin typeface="+mn-lt"/>
                <a:ea typeface="+mn-ea"/>
                <a:cs typeface="+mn-cs"/>
              </a:rPr>
              <a:t> ( puts one or more new elements on the beginning of the array), or by assigning a value to the array specifying a subscript beyond the highest current subscript of the array. An array can be made to shrink to no elements by assigning it the empty list, </a:t>
            </a:r>
            <a:r>
              <a:rPr lang="en-US" sz="1200" b="1" kern="1200" baseline="0" dirty="0" smtClean="0">
                <a:solidFill>
                  <a:schemeClr val="tx1"/>
                </a:solidFill>
                <a:latin typeface="+mn-lt"/>
                <a:ea typeface="+mn-ea"/>
                <a:cs typeface="+mn-cs"/>
              </a:rPr>
              <a:t>()</a:t>
            </a:r>
            <a:r>
              <a:rPr lang="en-US" sz="1200" kern="1200" baseline="0" dirty="0" smtClean="0">
                <a:solidFill>
                  <a:schemeClr val="tx1"/>
                </a:solidFill>
                <a:latin typeface="+mn-lt"/>
                <a:ea typeface="+mn-ea"/>
                <a:cs typeface="+mn-cs"/>
              </a:rPr>
              <a:t>. The length of an array is defined to be the largest subscript plus one.</a:t>
            </a:r>
          </a:p>
          <a:p>
            <a:pPr algn="just"/>
            <a:endParaRPr lang="en-US" sz="1200" kern="1200" baseline="0" dirty="0" smtClean="0">
              <a:solidFill>
                <a:schemeClr val="tx1"/>
              </a:solidFill>
              <a:latin typeface="+mn-lt"/>
              <a:ea typeface="+mn-ea"/>
              <a:cs typeface="+mn-cs"/>
            </a:endParaRPr>
          </a:p>
          <a:p>
            <a:pPr algn="just"/>
            <a:r>
              <a:rPr lang="en-US" sz="1200" kern="1200" baseline="0" dirty="0" smtClean="0">
                <a:solidFill>
                  <a:schemeClr val="tx1"/>
                </a:solidFill>
                <a:latin typeface="+mn-lt"/>
                <a:ea typeface="+mn-ea"/>
                <a:cs typeface="+mn-cs"/>
              </a:rPr>
              <a:t>Like Perl, JavaScript allows arrays to grow with the push and unshift methods and shrink by setting them to the empty list. However, negative subscripts are not supported.</a:t>
            </a:r>
          </a:p>
          <a:p>
            <a:pPr algn="just">
              <a:buFont typeface="Wingdings" pitchFamily="2" charset="2"/>
              <a:buChar char="Ø"/>
            </a:pPr>
            <a:endParaRPr lang="en-US" sz="1200" kern="1200" baseline="0" dirty="0" smtClean="0">
              <a:solidFill>
                <a:schemeClr val="tx1"/>
              </a:solidFill>
              <a:latin typeface="+mn-lt"/>
              <a:ea typeface="+mn-ea"/>
              <a:cs typeface="+mn-cs"/>
            </a:endParaRPr>
          </a:p>
          <a:p>
            <a:pPr algn="just">
              <a:buFont typeface="Wingdings" pitchFamily="2" charset="2"/>
              <a:buChar char="Ø"/>
            </a:pPr>
            <a:r>
              <a:rPr lang="en-US" sz="1200" kern="1200" baseline="0" dirty="0" smtClean="0">
                <a:solidFill>
                  <a:schemeClr val="tx1"/>
                </a:solidFill>
                <a:latin typeface="+mn-lt"/>
                <a:ea typeface="+mn-ea"/>
                <a:cs typeface="+mn-cs"/>
              </a:rPr>
              <a:t>JavaScript arrays can be sparse, meaning the subscript values need not be contiguous. For example, suppose we have an array named list that has 10  elements with the subscripts 0..9.5 Consider the following assignment statement: </a:t>
            </a:r>
            <a:r>
              <a:rPr lang="en-US" sz="1200" b="1" i="1" kern="1200" baseline="0" dirty="0" smtClean="0">
                <a:solidFill>
                  <a:schemeClr val="tx1"/>
                </a:solidFill>
                <a:latin typeface="+mn-lt"/>
                <a:ea typeface="+mn-ea"/>
                <a:cs typeface="+mn-cs"/>
              </a:rPr>
              <a:t>list[50] = 42;</a:t>
            </a:r>
            <a:r>
              <a:rPr lang="en-US" sz="1200" b="0" i="0" kern="1200" baseline="0" dirty="0" smtClean="0">
                <a:solidFill>
                  <a:schemeClr val="tx1"/>
                </a:solidFill>
                <a:latin typeface="+mn-lt"/>
                <a:ea typeface="+mn-ea"/>
                <a:cs typeface="+mn-cs"/>
              </a:rPr>
              <a:t> </a:t>
            </a:r>
            <a:r>
              <a:rPr lang="en-US" sz="1200" kern="1200" baseline="0" dirty="0" smtClean="0">
                <a:solidFill>
                  <a:schemeClr val="tx1"/>
                </a:solidFill>
                <a:latin typeface="+mn-lt"/>
                <a:ea typeface="+mn-ea"/>
                <a:cs typeface="+mn-cs"/>
              </a:rPr>
              <a:t>Now, list has 11 elements and length 51. The elements with subscripts 11..49 are not defined and therefore do not require storage. A reference to a nonexistent element in a JavaScript array yields </a:t>
            </a:r>
            <a:r>
              <a:rPr lang="en-US" sz="1200" b="1" kern="1200" baseline="0" dirty="0" smtClean="0">
                <a:solidFill>
                  <a:schemeClr val="tx1"/>
                </a:solidFill>
                <a:latin typeface="+mn-lt"/>
                <a:ea typeface="+mn-ea"/>
                <a:cs typeface="+mn-cs"/>
              </a:rPr>
              <a:t>undefined.</a:t>
            </a:r>
          </a:p>
          <a:p>
            <a:pPr algn="just"/>
            <a:r>
              <a:rPr lang="en-US" sz="1200" kern="1200" baseline="0" dirty="0" smtClean="0">
                <a:solidFill>
                  <a:schemeClr val="tx1"/>
                </a:solidFill>
                <a:latin typeface="+mn-lt"/>
                <a:ea typeface="+mn-ea"/>
                <a:cs typeface="+mn-cs"/>
              </a:rPr>
              <a:t>Arrays in Python, Ruby, and Lua (</a:t>
            </a:r>
            <a:r>
              <a:rPr lang="en-US" i="1" dirty="0" smtClean="0"/>
              <a:t>lightweight, multi-paradigm programming language designed primarily for embedded use in applications. Lua is cross-platform, since the interpreter is written in ANSI C, and has a relatively simple C API.</a:t>
            </a:r>
            <a:r>
              <a:rPr lang="en-US" dirty="0" smtClean="0"/>
              <a:t>)</a:t>
            </a:r>
            <a:r>
              <a:rPr lang="en-US" sz="1200" kern="1200" baseline="0" dirty="0" smtClean="0">
                <a:solidFill>
                  <a:schemeClr val="tx1"/>
                </a:solidFill>
                <a:latin typeface="+mn-lt"/>
                <a:ea typeface="+mn-ea"/>
                <a:cs typeface="+mn-cs"/>
              </a:rPr>
              <a:t> can be made to grow only through methods to add elements or catenate other arrays. Ruby and Lua support negative subscripts, but Python does not.</a:t>
            </a:r>
            <a:endParaRPr lang="en-US" dirty="0"/>
          </a:p>
        </p:txBody>
      </p:sp>
      <p:sp>
        <p:nvSpPr>
          <p:cNvPr id="4" name="Slide Number Placeholder 3"/>
          <p:cNvSpPr>
            <a:spLocks noGrp="1"/>
          </p:cNvSpPr>
          <p:nvPr>
            <p:ph type="sldNum" sz="quarter" idx="10"/>
          </p:nvPr>
        </p:nvSpPr>
        <p:spPr/>
        <p:txBody>
          <a:bodyPr/>
          <a:lstStyle/>
          <a:p>
            <a:fld id="{DD3C65E1-19FF-4DF0-BD76-2067C775B354}" type="slidenum">
              <a:rPr lang="en-US" smtClean="0"/>
              <a:pPr/>
              <a:t>66</a:t>
            </a:fld>
            <a:endParaRPr lang="en-US" dirty="0"/>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latin typeface="+mn-lt"/>
                <a:ea typeface="+mn-ea"/>
                <a:cs typeface="+mn-cs"/>
              </a:rPr>
              <a:t>In Fortran 95+, an array can be initialized by assigning it an array aggregate in its declaration. An array aggregate for a single-dimensioned array is a list of literals delimited by parentheses and slashes. Example: </a:t>
            </a:r>
            <a:r>
              <a:rPr lang="sv-SE" sz="1200" kern="1200" baseline="0" dirty="0" smtClean="0">
                <a:solidFill>
                  <a:schemeClr val="tx1"/>
                </a:solidFill>
                <a:latin typeface="+mn-lt"/>
                <a:ea typeface="+mn-ea"/>
                <a:cs typeface="+mn-cs"/>
              </a:rPr>
              <a:t>Integer, Dimension (3) :: List = (/0, 5, 5/)</a:t>
            </a:r>
          </a:p>
          <a:p>
            <a:pPr marL="0" marR="0" indent="0" algn="just" defTabSz="9144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tx1"/>
              </a:solidFill>
              <a:latin typeface="+mn-lt"/>
              <a:ea typeface="+mn-ea"/>
              <a:cs typeface="+mn-cs"/>
            </a:endParaRPr>
          </a:p>
          <a:p>
            <a:pPr marL="0" marR="0" indent="0" algn="just"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latin typeface="+mn-lt"/>
                <a:ea typeface="+mn-ea"/>
                <a:cs typeface="+mn-cs"/>
              </a:rPr>
              <a:t>C, C++, Java, and C# also allow initialization of their arrays, but with one new twist: In the C declaration </a:t>
            </a:r>
            <a:r>
              <a:rPr lang="en-US" sz="1200" b="1" kern="1200" baseline="0" dirty="0" smtClean="0">
                <a:solidFill>
                  <a:schemeClr val="tx1"/>
                </a:solidFill>
                <a:latin typeface="+mn-lt"/>
                <a:ea typeface="+mn-ea"/>
                <a:cs typeface="+mn-cs"/>
              </a:rPr>
              <a:t>int</a:t>
            </a:r>
            <a:r>
              <a:rPr lang="en-US" sz="1200" kern="1200" baseline="0" dirty="0" smtClean="0">
                <a:solidFill>
                  <a:schemeClr val="tx1"/>
                </a:solidFill>
                <a:latin typeface="+mn-lt"/>
                <a:ea typeface="+mn-ea"/>
                <a:cs typeface="+mn-cs"/>
              </a:rPr>
              <a:t> list [] = {4, 5, 7, 83}; the compiler sets the length of the array.</a:t>
            </a:r>
          </a:p>
          <a:p>
            <a:pPr algn="just"/>
            <a:endParaRPr lang="en-US" sz="1200" kern="1200" baseline="0" dirty="0" smtClean="0">
              <a:solidFill>
                <a:schemeClr val="tx1"/>
              </a:solidFill>
              <a:latin typeface="+mn-lt"/>
              <a:ea typeface="+mn-ea"/>
              <a:cs typeface="+mn-cs"/>
            </a:endParaRPr>
          </a:p>
          <a:p>
            <a:pPr algn="just"/>
            <a:r>
              <a:rPr lang="en-US" sz="1200" kern="1200" baseline="0" dirty="0" smtClean="0">
                <a:solidFill>
                  <a:schemeClr val="tx1"/>
                </a:solidFill>
                <a:latin typeface="+mn-lt"/>
                <a:ea typeface="+mn-ea"/>
                <a:cs typeface="+mn-cs"/>
              </a:rPr>
              <a:t>character strings in C and C++ are implemented as arrays of </a:t>
            </a:r>
            <a:r>
              <a:rPr lang="en-US" sz="1200" b="1" kern="1200" baseline="0" dirty="0" smtClean="0">
                <a:solidFill>
                  <a:schemeClr val="tx1"/>
                </a:solidFill>
                <a:latin typeface="+mn-lt"/>
                <a:ea typeface="+mn-ea"/>
                <a:cs typeface="+mn-cs"/>
              </a:rPr>
              <a:t>char</a:t>
            </a:r>
            <a:r>
              <a:rPr lang="en-US" sz="1200" b="0" kern="1200" baseline="0" dirty="0" smtClean="0">
                <a:solidFill>
                  <a:schemeClr val="tx1"/>
                </a:solidFill>
                <a:latin typeface="+mn-lt"/>
                <a:ea typeface="+mn-ea"/>
                <a:cs typeface="+mn-cs"/>
              </a:rPr>
              <a:t>. These arrays can be initialized to string constants, </a:t>
            </a:r>
            <a:r>
              <a:rPr lang="en-US" sz="1200" kern="1200" baseline="0" dirty="0" smtClean="0">
                <a:solidFill>
                  <a:schemeClr val="tx1"/>
                </a:solidFill>
                <a:latin typeface="+mn-lt"/>
                <a:ea typeface="+mn-ea"/>
                <a:cs typeface="+mn-cs"/>
              </a:rPr>
              <a:t>as </a:t>
            </a:r>
            <a:r>
              <a:rPr lang="en-US" sz="1200" b="1" kern="1200" baseline="0" dirty="0" smtClean="0">
                <a:solidFill>
                  <a:schemeClr val="tx1"/>
                </a:solidFill>
                <a:latin typeface="+mn-lt"/>
                <a:ea typeface="+mn-ea"/>
                <a:cs typeface="+mn-cs"/>
              </a:rPr>
              <a:t>char </a:t>
            </a:r>
            <a:r>
              <a:rPr lang="en-US" sz="1200" b="0" kern="1200" baseline="0" dirty="0" smtClean="0">
                <a:solidFill>
                  <a:schemeClr val="tx1"/>
                </a:solidFill>
                <a:latin typeface="+mn-lt"/>
                <a:ea typeface="+mn-ea"/>
                <a:cs typeface="+mn-cs"/>
              </a:rPr>
              <a:t>name [] = "</a:t>
            </a:r>
            <a:r>
              <a:rPr lang="en-US" sz="1200" b="0" kern="1200" baseline="0" dirty="0" err="1" smtClean="0">
                <a:solidFill>
                  <a:schemeClr val="tx1"/>
                </a:solidFill>
                <a:latin typeface="+mn-lt"/>
                <a:ea typeface="+mn-ea"/>
                <a:cs typeface="+mn-cs"/>
              </a:rPr>
              <a:t>freddie</a:t>
            </a:r>
            <a:r>
              <a:rPr lang="en-US" sz="1200" b="0" kern="1200" baseline="0" dirty="0" smtClean="0">
                <a:solidFill>
                  <a:schemeClr val="tx1"/>
                </a:solidFill>
                <a:latin typeface="+mn-lt"/>
                <a:ea typeface="+mn-ea"/>
                <a:cs typeface="+mn-cs"/>
              </a:rPr>
              <a:t>"; </a:t>
            </a:r>
            <a:r>
              <a:rPr lang="en-US" sz="1200" kern="1200" baseline="0" dirty="0" smtClean="0">
                <a:solidFill>
                  <a:schemeClr val="tx1"/>
                </a:solidFill>
                <a:latin typeface="+mn-lt"/>
                <a:ea typeface="+mn-ea"/>
                <a:cs typeface="+mn-cs"/>
              </a:rPr>
              <a:t>The array name will have eight elements, because all strings are terminated with a null character (zero), which is implicitly supplied by the system for string constants.</a:t>
            </a:r>
          </a:p>
          <a:p>
            <a:pPr marL="0" marR="0" indent="0" algn="just" defTabSz="9144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tx1"/>
              </a:solidFill>
              <a:latin typeface="+mn-lt"/>
              <a:ea typeface="+mn-ea"/>
              <a:cs typeface="+mn-cs"/>
            </a:endParaRPr>
          </a:p>
          <a:p>
            <a:pPr marL="0" marR="0" indent="0" algn="just"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latin typeface="+mn-lt"/>
                <a:ea typeface="+mn-ea"/>
                <a:cs typeface="+mn-cs"/>
              </a:rPr>
              <a:t>Arrays of strings in C and C++ can also be initialized with string literals. In this case, the array is one of pointers to characters. For example, </a:t>
            </a:r>
            <a:r>
              <a:rPr lang="en-US" sz="1200" b="1" kern="1200" baseline="0" dirty="0" smtClean="0">
                <a:solidFill>
                  <a:schemeClr val="tx1"/>
                </a:solidFill>
                <a:latin typeface="+mn-lt"/>
                <a:ea typeface="+mn-ea"/>
                <a:cs typeface="+mn-cs"/>
              </a:rPr>
              <a:t>char </a:t>
            </a:r>
            <a:r>
              <a:rPr lang="en-US" sz="1200" b="0" kern="1200" baseline="0" dirty="0" smtClean="0">
                <a:solidFill>
                  <a:schemeClr val="tx1"/>
                </a:solidFill>
                <a:latin typeface="+mn-lt"/>
                <a:ea typeface="+mn-ea"/>
                <a:cs typeface="+mn-cs"/>
              </a:rPr>
              <a:t>*names [] = {"Bob", "Jake", "Darcie"}; </a:t>
            </a:r>
            <a:r>
              <a:rPr lang="en-US" sz="1200" kern="1200" baseline="0" dirty="0" smtClean="0">
                <a:solidFill>
                  <a:schemeClr val="tx1"/>
                </a:solidFill>
                <a:latin typeface="+mn-lt"/>
                <a:ea typeface="+mn-ea"/>
                <a:cs typeface="+mn-cs"/>
              </a:rPr>
              <a:t>This example illustrates the nature of character literals in C and C++.</a:t>
            </a:r>
          </a:p>
          <a:p>
            <a:pPr algn="just"/>
            <a:endParaRPr lang="en-US" sz="1200" kern="1200" baseline="0" dirty="0" smtClean="0">
              <a:solidFill>
                <a:schemeClr val="tx1"/>
              </a:solidFill>
              <a:latin typeface="+mn-lt"/>
              <a:ea typeface="+mn-ea"/>
              <a:cs typeface="+mn-cs"/>
            </a:endParaRPr>
          </a:p>
          <a:p>
            <a:pPr algn="just"/>
            <a:r>
              <a:rPr lang="en-US" sz="1200" kern="1200" baseline="0" dirty="0" smtClean="0">
                <a:solidFill>
                  <a:schemeClr val="tx1"/>
                </a:solidFill>
                <a:latin typeface="+mn-lt"/>
                <a:ea typeface="+mn-ea"/>
                <a:cs typeface="+mn-cs"/>
              </a:rPr>
              <a:t>In Java, similar syntax is used to define and initialize an array of references to String objects. For example, String[] names = ["Bob", "Jake", "Darcie"];</a:t>
            </a:r>
          </a:p>
          <a:p>
            <a:pPr algn="just"/>
            <a:r>
              <a:rPr lang="en-US" sz="1200" kern="1200" baseline="0" dirty="0" smtClean="0">
                <a:solidFill>
                  <a:schemeClr val="tx1"/>
                </a:solidFill>
                <a:latin typeface="+mn-lt"/>
                <a:ea typeface="+mn-ea"/>
                <a:cs typeface="+mn-cs"/>
              </a:rPr>
              <a:t>Ada provides two mechanisms for initializing arrays in the declaration statement: by listing them in the order in which they are to be stored, or by</a:t>
            </a:r>
          </a:p>
          <a:p>
            <a:pPr algn="just"/>
            <a:r>
              <a:rPr lang="en-US" sz="1200" kern="1200" baseline="0" dirty="0" smtClean="0">
                <a:solidFill>
                  <a:schemeClr val="tx1"/>
                </a:solidFill>
                <a:latin typeface="+mn-lt"/>
                <a:ea typeface="+mn-ea"/>
                <a:cs typeface="+mn-cs"/>
              </a:rPr>
              <a:t>directly assigning them to an index position using the =&gt; operator, which in Ada is called an </a:t>
            </a:r>
            <a:r>
              <a:rPr lang="en-US" sz="1200" b="1" kern="1200" baseline="0" dirty="0" smtClean="0">
                <a:solidFill>
                  <a:schemeClr val="tx1"/>
                </a:solidFill>
                <a:latin typeface="+mn-lt"/>
                <a:ea typeface="+mn-ea"/>
                <a:cs typeface="+mn-cs"/>
              </a:rPr>
              <a:t>arrow. </a:t>
            </a:r>
            <a:r>
              <a:rPr lang="en-US" sz="1200" b="0" kern="1200" baseline="0" dirty="0" smtClean="0">
                <a:solidFill>
                  <a:schemeClr val="tx1"/>
                </a:solidFill>
                <a:latin typeface="+mn-lt"/>
                <a:ea typeface="+mn-ea"/>
                <a:cs typeface="+mn-cs"/>
              </a:rPr>
              <a:t>For example, consider the following: </a:t>
            </a:r>
          </a:p>
          <a:p>
            <a:pPr algn="just"/>
            <a:r>
              <a:rPr lang="en-US" sz="1200" kern="1200" baseline="0" dirty="0" smtClean="0">
                <a:solidFill>
                  <a:schemeClr val="tx1"/>
                </a:solidFill>
                <a:latin typeface="+mn-lt"/>
                <a:ea typeface="+mn-ea"/>
                <a:cs typeface="+mn-cs"/>
              </a:rPr>
              <a:t>List : </a:t>
            </a:r>
            <a:r>
              <a:rPr lang="en-US" sz="1200" b="1" kern="1200" baseline="0" dirty="0" smtClean="0">
                <a:solidFill>
                  <a:schemeClr val="tx1"/>
                </a:solidFill>
                <a:latin typeface="+mn-lt"/>
                <a:ea typeface="+mn-ea"/>
                <a:cs typeface="+mn-cs"/>
              </a:rPr>
              <a:t>array </a:t>
            </a:r>
            <a:r>
              <a:rPr lang="en-US" sz="1200" b="0" kern="1200" baseline="0" dirty="0" smtClean="0">
                <a:solidFill>
                  <a:schemeClr val="tx1"/>
                </a:solidFill>
                <a:latin typeface="+mn-lt"/>
                <a:ea typeface="+mn-ea"/>
                <a:cs typeface="+mn-cs"/>
              </a:rPr>
              <a:t>(1..5) of Integer := (1, 3, 5, 7, 9);</a:t>
            </a:r>
          </a:p>
          <a:p>
            <a:pPr algn="just"/>
            <a:r>
              <a:rPr lang="en-US" sz="1200" kern="1200" baseline="0" dirty="0" smtClean="0">
                <a:solidFill>
                  <a:schemeClr val="tx1"/>
                </a:solidFill>
                <a:latin typeface="+mn-lt"/>
                <a:ea typeface="+mn-ea"/>
                <a:cs typeface="+mn-cs"/>
              </a:rPr>
              <a:t>Bunch : </a:t>
            </a:r>
            <a:r>
              <a:rPr lang="en-US" sz="1200" b="1" kern="1200" baseline="0" dirty="0" smtClean="0">
                <a:solidFill>
                  <a:schemeClr val="tx1"/>
                </a:solidFill>
                <a:latin typeface="+mn-lt"/>
                <a:ea typeface="+mn-ea"/>
                <a:cs typeface="+mn-cs"/>
              </a:rPr>
              <a:t>array </a:t>
            </a:r>
            <a:r>
              <a:rPr lang="en-US" sz="1200" b="0" kern="1200" baseline="0" dirty="0" smtClean="0">
                <a:solidFill>
                  <a:schemeClr val="tx1"/>
                </a:solidFill>
                <a:latin typeface="+mn-lt"/>
                <a:ea typeface="+mn-ea"/>
                <a:cs typeface="+mn-cs"/>
              </a:rPr>
              <a:t>(1..5) of Integer := (1 =&gt; 17, 3 =&gt; 34, others =&gt; 0);</a:t>
            </a:r>
          </a:p>
          <a:p>
            <a:pPr algn="just"/>
            <a:endParaRPr lang="en-US" sz="1200" kern="1200" baseline="0" dirty="0" smtClean="0">
              <a:solidFill>
                <a:schemeClr val="tx1"/>
              </a:solidFill>
              <a:latin typeface="+mn-lt"/>
              <a:ea typeface="+mn-ea"/>
              <a:cs typeface="+mn-cs"/>
            </a:endParaRPr>
          </a:p>
          <a:p>
            <a:pPr algn="just"/>
            <a:r>
              <a:rPr lang="en-US" sz="1200" kern="1200" baseline="0" dirty="0" smtClean="0">
                <a:solidFill>
                  <a:schemeClr val="tx1"/>
                </a:solidFill>
                <a:latin typeface="+mn-lt"/>
                <a:ea typeface="+mn-ea"/>
                <a:cs typeface="+mn-cs"/>
              </a:rPr>
              <a:t>In the first statement, all the elements of the array List have initializing values, which are assigned to the array element locations in the order in which they</a:t>
            </a:r>
          </a:p>
          <a:p>
            <a:pPr algn="just"/>
            <a:r>
              <a:rPr lang="en-US" sz="1200" kern="1200" baseline="0" dirty="0" smtClean="0">
                <a:solidFill>
                  <a:schemeClr val="tx1"/>
                </a:solidFill>
                <a:latin typeface="+mn-lt"/>
                <a:ea typeface="+mn-ea"/>
                <a:cs typeface="+mn-cs"/>
              </a:rPr>
              <a:t>appear. In the second, the first and third array elements are initialized using direct assignment, and the </a:t>
            </a:r>
            <a:r>
              <a:rPr lang="en-US" sz="1200" b="1" kern="1200" baseline="0" dirty="0" smtClean="0">
                <a:solidFill>
                  <a:schemeClr val="tx1"/>
                </a:solidFill>
                <a:latin typeface="+mn-lt"/>
                <a:ea typeface="+mn-ea"/>
                <a:cs typeface="+mn-cs"/>
              </a:rPr>
              <a:t>others </a:t>
            </a:r>
            <a:r>
              <a:rPr lang="en-US" sz="1200" b="0" kern="1200" baseline="0" dirty="0" smtClean="0">
                <a:solidFill>
                  <a:schemeClr val="tx1"/>
                </a:solidFill>
                <a:latin typeface="+mn-lt"/>
                <a:ea typeface="+mn-ea"/>
                <a:cs typeface="+mn-cs"/>
              </a:rPr>
              <a:t>clause is used to initialize the remaining </a:t>
            </a:r>
            <a:r>
              <a:rPr lang="en-US" sz="1200" kern="1200" baseline="0" dirty="0" smtClean="0">
                <a:solidFill>
                  <a:schemeClr val="tx1"/>
                </a:solidFill>
                <a:latin typeface="+mn-lt"/>
                <a:ea typeface="+mn-ea"/>
                <a:cs typeface="+mn-cs"/>
              </a:rPr>
              <a:t>elements.</a:t>
            </a:r>
            <a:endParaRPr lang="en-US" b="0" dirty="0"/>
          </a:p>
        </p:txBody>
      </p:sp>
      <p:sp>
        <p:nvSpPr>
          <p:cNvPr id="4" name="Slide Number Placeholder 3"/>
          <p:cNvSpPr>
            <a:spLocks noGrp="1"/>
          </p:cNvSpPr>
          <p:nvPr>
            <p:ph type="sldNum" sz="quarter" idx="10"/>
          </p:nvPr>
        </p:nvSpPr>
        <p:spPr/>
        <p:txBody>
          <a:bodyPr/>
          <a:lstStyle/>
          <a:p>
            <a:fld id="{DD3C65E1-19FF-4DF0-BD76-2067C775B354}" type="slidenum">
              <a:rPr lang="en-US" smtClean="0"/>
              <a:pPr/>
              <a:t>67</a:t>
            </a:fld>
            <a:endParaRPr lang="en-US" dirty="0"/>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just"/>
            <a:r>
              <a:rPr lang="en-US" sz="1200" kern="1200" baseline="0" dirty="0" smtClean="0">
                <a:solidFill>
                  <a:schemeClr val="tx1"/>
                </a:solidFill>
                <a:latin typeface="+mn-lt"/>
                <a:ea typeface="+mn-ea"/>
                <a:cs typeface="+mn-cs"/>
              </a:rPr>
              <a:t>+ng including </a:t>
            </a:r>
          </a:p>
          <a:p>
            <a:pPr algn="just"/>
            <a:r>
              <a:rPr lang="en-US" sz="1200" kern="1200" baseline="0" dirty="0" smtClean="0">
                <a:solidFill>
                  <a:schemeClr val="tx1"/>
                </a:solidFill>
                <a:latin typeface="+mn-lt"/>
                <a:ea typeface="+mn-ea"/>
                <a:cs typeface="+mn-cs"/>
              </a:rPr>
              <a:t>An array operation is one that operates on an array as a unit. The most common array operations are assignment, catenation, comparison for equality and inequality, and slices.</a:t>
            </a:r>
          </a:p>
          <a:p>
            <a:pPr algn="just"/>
            <a:r>
              <a:rPr lang="en-US" dirty="0" smtClean="0"/>
              <a:t>cont. </a:t>
            </a:r>
            <a:r>
              <a:rPr lang="en-US" sz="1200" kern="1200" baseline="0" dirty="0" smtClean="0">
                <a:solidFill>
                  <a:schemeClr val="tx1"/>
                </a:solidFill>
                <a:latin typeface="+mn-lt"/>
                <a:ea typeface="+mn-ea"/>
                <a:cs typeface="+mn-cs"/>
              </a:rPr>
              <a:t>The C-based languages do not provide any array operations, except through the methods of Java, C++, and C#. Perl supports array assignments but does not support comparisons.</a:t>
            </a:r>
          </a:p>
          <a:p>
            <a:pPr algn="just"/>
            <a:endParaRPr lang="en-US" sz="1200" kern="1200" baseline="0" dirty="0" smtClean="0">
              <a:solidFill>
                <a:schemeClr val="tx1"/>
              </a:solidFill>
              <a:latin typeface="+mn-lt"/>
              <a:ea typeface="+mn-ea"/>
              <a:cs typeface="+mn-cs"/>
            </a:endParaRPr>
          </a:p>
          <a:p>
            <a:pPr algn="just"/>
            <a:r>
              <a:rPr lang="en-US" sz="1200" kern="1200" baseline="0" dirty="0" smtClean="0">
                <a:solidFill>
                  <a:schemeClr val="tx1"/>
                </a:solidFill>
                <a:latin typeface="+mn-lt"/>
                <a:ea typeface="+mn-ea"/>
                <a:cs typeface="+mn-cs"/>
              </a:rPr>
              <a:t>cont. Ada allows array assignments, including those where the right side is an aggregate value rather than an array name. Ada also provides catenation, specified by the ampersand (&amp;). Catenation is defined between two single dimensioned arrays and between a single-dimensioned array and a scalar. Nearly all types in Ada have the built-in relational operators for equality and inequality.</a:t>
            </a:r>
          </a:p>
          <a:p>
            <a:pPr algn="just"/>
            <a:endParaRPr lang="en-US" sz="1200" kern="1200" baseline="0" dirty="0" smtClean="0">
              <a:solidFill>
                <a:schemeClr val="tx1"/>
              </a:solidFill>
              <a:latin typeface="+mn-lt"/>
              <a:ea typeface="+mn-ea"/>
              <a:cs typeface="+mn-cs"/>
            </a:endParaRPr>
          </a:p>
          <a:p>
            <a:pPr algn="just"/>
            <a:r>
              <a:rPr lang="en-US" sz="1200" kern="1200" baseline="0" dirty="0" smtClean="0">
                <a:solidFill>
                  <a:schemeClr val="tx1"/>
                </a:solidFill>
                <a:latin typeface="+mn-lt"/>
                <a:ea typeface="+mn-ea"/>
                <a:cs typeface="+mn-cs"/>
              </a:rPr>
              <a:t>Python’s arrays are called lists, although they have all the characteristics of dynamic arrays. Because the objects can be of any types, these arrays are heterogeneous.</a:t>
            </a:r>
          </a:p>
          <a:p>
            <a:pPr algn="just"/>
            <a:r>
              <a:rPr lang="en-US" sz="1200" kern="1200" baseline="0" dirty="0" smtClean="0">
                <a:solidFill>
                  <a:schemeClr val="tx1"/>
                </a:solidFill>
                <a:latin typeface="+mn-lt"/>
                <a:ea typeface="+mn-ea"/>
                <a:cs typeface="+mn-cs"/>
              </a:rPr>
              <a:t>	Python provides array assignment, although it is only a reference change. Python also has operations for array catenation (+) and element membership (</a:t>
            </a:r>
            <a:r>
              <a:rPr lang="en-US" sz="1200" b="1" kern="1200" baseline="0" dirty="0" smtClean="0">
                <a:solidFill>
                  <a:schemeClr val="tx1"/>
                </a:solidFill>
                <a:latin typeface="+mn-lt"/>
                <a:ea typeface="+mn-ea"/>
                <a:cs typeface="+mn-cs"/>
              </a:rPr>
              <a:t>in</a:t>
            </a:r>
            <a:r>
              <a:rPr lang="en-US" sz="1200" b="0" kern="1200" baseline="0" dirty="0" smtClean="0">
                <a:solidFill>
                  <a:schemeClr val="tx1"/>
                </a:solidFill>
                <a:latin typeface="+mn-lt"/>
                <a:ea typeface="+mn-ea"/>
                <a:cs typeface="+mn-cs"/>
              </a:rPr>
              <a:t>). It includes two different comparison operators: one that </a:t>
            </a:r>
            <a:r>
              <a:rPr lang="en-US" sz="1200" kern="1200" baseline="0" dirty="0" smtClean="0">
                <a:solidFill>
                  <a:schemeClr val="tx1"/>
                </a:solidFill>
                <a:latin typeface="+mn-lt"/>
                <a:ea typeface="+mn-ea"/>
                <a:cs typeface="+mn-cs"/>
              </a:rPr>
              <a:t>determines whether the two variables reference the same object (</a:t>
            </a:r>
            <a:r>
              <a:rPr lang="en-US" sz="1200" b="1" kern="1200" baseline="0" dirty="0" smtClean="0">
                <a:solidFill>
                  <a:schemeClr val="tx1"/>
                </a:solidFill>
                <a:latin typeface="+mn-lt"/>
                <a:ea typeface="+mn-ea"/>
                <a:cs typeface="+mn-cs"/>
              </a:rPr>
              <a:t>is</a:t>
            </a:r>
            <a:r>
              <a:rPr lang="en-US" sz="1200" b="0" kern="1200" baseline="0" dirty="0" smtClean="0">
                <a:solidFill>
                  <a:schemeClr val="tx1"/>
                </a:solidFill>
                <a:latin typeface="+mn-lt"/>
                <a:ea typeface="+mn-ea"/>
                <a:cs typeface="+mn-cs"/>
              </a:rPr>
              <a:t>) and one </a:t>
            </a:r>
            <a:r>
              <a:rPr lang="en-US" sz="1200" kern="1200" baseline="0" dirty="0" smtClean="0">
                <a:solidFill>
                  <a:schemeClr val="tx1"/>
                </a:solidFill>
                <a:latin typeface="+mn-lt"/>
                <a:ea typeface="+mn-ea"/>
                <a:cs typeface="+mn-cs"/>
              </a:rPr>
              <a:t>that compares all corresponding objects in the referenced objects, regardless of how deeply they are nested, for equality (==).</a:t>
            </a:r>
            <a:endParaRPr lang="en-US" dirty="0"/>
          </a:p>
        </p:txBody>
      </p:sp>
      <p:sp>
        <p:nvSpPr>
          <p:cNvPr id="4" name="Slide Number Placeholder 3"/>
          <p:cNvSpPr>
            <a:spLocks noGrp="1"/>
          </p:cNvSpPr>
          <p:nvPr>
            <p:ph type="sldNum" sz="quarter" idx="10"/>
          </p:nvPr>
        </p:nvSpPr>
        <p:spPr/>
        <p:txBody>
          <a:bodyPr/>
          <a:lstStyle/>
          <a:p>
            <a:fld id="{DD3C65E1-19FF-4DF0-BD76-2067C775B354}" type="slidenum">
              <a:rPr lang="en-US" smtClean="0"/>
              <a:pPr/>
              <a:t>68</a:t>
            </a:fld>
            <a:endParaRPr lang="en-US" dirty="0"/>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just"/>
            <a:r>
              <a:rPr lang="en-US" sz="1200" kern="1200" baseline="0" dirty="0" smtClean="0">
                <a:solidFill>
                  <a:schemeClr val="tx1"/>
                </a:solidFill>
                <a:latin typeface="+mn-lt"/>
                <a:ea typeface="+mn-ea"/>
                <a:cs typeface="+mn-cs"/>
              </a:rPr>
              <a:t>A </a:t>
            </a:r>
            <a:r>
              <a:rPr lang="en-US" sz="1200" b="1" kern="1200" baseline="0" dirty="0" smtClean="0">
                <a:solidFill>
                  <a:schemeClr val="tx1"/>
                </a:solidFill>
                <a:latin typeface="+mn-lt"/>
                <a:ea typeface="+mn-ea"/>
                <a:cs typeface="+mn-cs"/>
              </a:rPr>
              <a:t>rectangular array </a:t>
            </a:r>
            <a:r>
              <a:rPr lang="en-US" sz="1200" b="0" kern="1200" baseline="0" dirty="0" smtClean="0">
                <a:solidFill>
                  <a:schemeClr val="tx1"/>
                </a:solidFill>
                <a:latin typeface="+mn-lt"/>
                <a:ea typeface="+mn-ea"/>
                <a:cs typeface="+mn-cs"/>
              </a:rPr>
              <a:t>is a multidimensioned array in which all of the rows have </a:t>
            </a:r>
            <a:r>
              <a:rPr lang="en-US" sz="1200" kern="1200" baseline="0" dirty="0" smtClean="0">
                <a:solidFill>
                  <a:schemeClr val="tx1"/>
                </a:solidFill>
                <a:latin typeface="+mn-lt"/>
                <a:ea typeface="+mn-ea"/>
                <a:cs typeface="+mn-cs"/>
              </a:rPr>
              <a:t>the same number of elements and all of the columns have the same number of elements. Rectangular arrays model rectangular tables exactly.</a:t>
            </a:r>
          </a:p>
          <a:p>
            <a:pPr algn="just"/>
            <a:r>
              <a:rPr lang="en-US" sz="1200" kern="1200" baseline="0" dirty="0" smtClean="0">
                <a:solidFill>
                  <a:schemeClr val="tx1"/>
                </a:solidFill>
                <a:latin typeface="+mn-lt"/>
                <a:ea typeface="+mn-ea"/>
                <a:cs typeface="+mn-cs"/>
              </a:rPr>
              <a:t>A </a:t>
            </a:r>
            <a:r>
              <a:rPr lang="en-US" sz="1200" b="1" kern="1200" baseline="0" dirty="0" smtClean="0">
                <a:solidFill>
                  <a:schemeClr val="tx1"/>
                </a:solidFill>
                <a:latin typeface="+mn-lt"/>
                <a:ea typeface="+mn-ea"/>
                <a:cs typeface="+mn-cs"/>
              </a:rPr>
              <a:t>jagged array </a:t>
            </a:r>
            <a:r>
              <a:rPr lang="en-US" sz="1200" b="0" kern="1200" baseline="0" dirty="0" smtClean="0">
                <a:solidFill>
                  <a:schemeClr val="tx1"/>
                </a:solidFill>
                <a:latin typeface="+mn-lt"/>
                <a:ea typeface="+mn-ea"/>
                <a:cs typeface="+mn-cs"/>
              </a:rPr>
              <a:t>is one in which the lengths of the rows need not be the </a:t>
            </a:r>
            <a:r>
              <a:rPr lang="en-US" sz="1200" kern="1200" baseline="0" dirty="0" smtClean="0">
                <a:solidFill>
                  <a:schemeClr val="tx1"/>
                </a:solidFill>
                <a:latin typeface="+mn-lt"/>
                <a:ea typeface="+mn-ea"/>
                <a:cs typeface="+mn-cs"/>
              </a:rPr>
              <a:t>same. For example, a jagged matrix may consist of three rows, one with 5 elements, one with 7 elements, and one with 12 elements. This also applies to the columns and higher dimensions.</a:t>
            </a:r>
          </a:p>
          <a:p>
            <a:pPr algn="just"/>
            <a:endParaRPr lang="en-US" sz="1200" kern="1200" baseline="0" dirty="0" smtClean="0">
              <a:solidFill>
                <a:schemeClr val="tx1"/>
              </a:solidFill>
              <a:latin typeface="+mn-lt"/>
              <a:ea typeface="+mn-ea"/>
              <a:cs typeface="+mn-cs"/>
            </a:endParaRPr>
          </a:p>
          <a:p>
            <a:pPr algn="just"/>
            <a:r>
              <a:rPr lang="en-US" sz="1200" kern="1200" baseline="0" dirty="0" smtClean="0">
                <a:solidFill>
                  <a:schemeClr val="tx1"/>
                </a:solidFill>
                <a:latin typeface="+mn-lt"/>
                <a:ea typeface="+mn-ea"/>
                <a:cs typeface="+mn-cs"/>
              </a:rPr>
              <a:t>So, if there is a third dimension (layers), each layer can have a different number of elements. Jagged arrays are made possible when multidimensioned arrays are actually arrays of arrays. For example, a matrix would appear as an array of single-dimensioned arrays.</a:t>
            </a:r>
          </a:p>
          <a:p>
            <a:r>
              <a:rPr lang="en-US" sz="1200" kern="1200" baseline="0" dirty="0" smtClean="0">
                <a:solidFill>
                  <a:schemeClr val="tx1"/>
                </a:solidFill>
                <a:latin typeface="+mn-lt"/>
                <a:ea typeface="+mn-ea"/>
                <a:cs typeface="+mn-cs"/>
              </a:rPr>
              <a:t>C, C++, and Java support jagged arrays but not rectangular arrays.</a:t>
            </a:r>
          </a:p>
          <a:p>
            <a:endParaRPr lang="en-US" sz="1200" kern="1200" baseline="0" dirty="0" smtClean="0">
              <a:solidFill>
                <a:schemeClr val="tx1"/>
              </a:solidFill>
              <a:latin typeface="+mn-lt"/>
              <a:ea typeface="+mn-ea"/>
              <a:cs typeface="+mn-cs"/>
            </a:endParaRPr>
          </a:p>
          <a:p>
            <a:r>
              <a:rPr lang="en-US" sz="1200" b="1" kern="1200" baseline="0" dirty="0" smtClean="0">
                <a:solidFill>
                  <a:schemeClr val="tx1"/>
                </a:solidFill>
                <a:latin typeface="+mn-lt"/>
                <a:ea typeface="+mn-ea"/>
                <a:cs typeface="+mn-cs"/>
              </a:rPr>
              <a:t>History of arrays: (topic beyond syllabus)</a:t>
            </a:r>
          </a:p>
          <a:p>
            <a:pPr marL="0" marR="0" indent="0" algn="just" defTabSz="914400" rtl="0" eaLnBrk="1" fontAlgn="auto" latinLnBrk="0" hangingPunct="1">
              <a:lnSpc>
                <a:spcPct val="100000"/>
              </a:lnSpc>
              <a:spcBef>
                <a:spcPts val="0"/>
              </a:spcBef>
              <a:spcAft>
                <a:spcPts val="0"/>
              </a:spcAft>
              <a:buClrTx/>
              <a:buSzTx/>
              <a:buFontTx/>
              <a:buNone/>
              <a:tabLst/>
              <a:defRPr/>
            </a:pPr>
            <a:r>
              <a:rPr lang="en-US" dirty="0" smtClean="0"/>
              <a:t>Assembly languages generally have no special support for arrays, other than what the machine itself provides. The earliest high-level programming  languages, including FORTRAN(1957), Lisp (1958), COBOL (1960), and ALGOL 60 (1960), had support for multi-dimensional arrays, and so has C (1972). In</a:t>
            </a:r>
            <a:r>
              <a:rPr lang="en-US" baseline="0" dirty="0" smtClean="0"/>
              <a:t> </a:t>
            </a:r>
            <a:r>
              <a:rPr lang="en-US" dirty="0" smtClean="0"/>
              <a:t>C++ (1983), class templates exist for multi-dimensional arrays whose dimension is fixed at runtime</a:t>
            </a:r>
            <a:r>
              <a:rPr lang="en-US" baseline="0" dirty="0" smtClean="0"/>
              <a:t> </a:t>
            </a:r>
            <a:r>
              <a:rPr lang="en-US" dirty="0" smtClean="0"/>
              <a:t>as well as for runtime-flexible arrays.</a:t>
            </a:r>
            <a:endParaRPr lang="en-US" dirty="0"/>
          </a:p>
        </p:txBody>
      </p:sp>
      <p:sp>
        <p:nvSpPr>
          <p:cNvPr id="4" name="Slide Number Placeholder 3"/>
          <p:cNvSpPr>
            <a:spLocks noGrp="1"/>
          </p:cNvSpPr>
          <p:nvPr>
            <p:ph type="sldNum" sz="quarter" idx="10"/>
          </p:nvPr>
        </p:nvSpPr>
        <p:spPr/>
        <p:txBody>
          <a:bodyPr/>
          <a:lstStyle/>
          <a:p>
            <a:fld id="{DD3C65E1-19FF-4DF0-BD76-2067C775B354}" type="slidenum">
              <a:rPr lang="en-US" smtClean="0"/>
              <a:pPr/>
              <a:t>69</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Collectively</a:t>
            </a:r>
            <a:r>
              <a:rPr lang="en-US" baseline="0" dirty="0" smtClean="0"/>
              <a:t> </a:t>
            </a:r>
            <a:r>
              <a:rPr lang="en-US" dirty="0" smtClean="0"/>
              <a:t>±</a:t>
            </a:r>
          </a:p>
          <a:p>
            <a:r>
              <a:rPr lang="en-US" sz="1300" dirty="0" smtClean="0">
                <a:solidFill>
                  <a:srgbClr val="FF0000"/>
                </a:solidFill>
              </a:rPr>
              <a:t>cont. System software is used almost continuously and so it must be efficient. Furthermore, it must have lowlevel features that allow the software interfaces to external devices to be written.</a:t>
            </a:r>
          </a:p>
          <a:p>
            <a:r>
              <a:rPr lang="en-US" dirty="0" smtClean="0">
                <a:solidFill>
                  <a:srgbClr val="FF0000"/>
                </a:solidFill>
              </a:rPr>
              <a:t>on</a:t>
            </a:r>
            <a:r>
              <a:rPr lang="en-US" baseline="0" dirty="0" smtClean="0">
                <a:solidFill>
                  <a:srgbClr val="FF0000"/>
                </a:solidFill>
              </a:rPr>
              <a:t> their </a:t>
            </a:r>
            <a:r>
              <a:rPr lang="en-US" dirty="0" smtClean="0">
                <a:sym typeface="Wingdings" pitchFamily="2" charset="2"/>
              </a:rPr>
              <a:t>└</a:t>
            </a:r>
          </a:p>
          <a:p>
            <a:r>
              <a:rPr lang="en-US" dirty="0" smtClean="0"/>
              <a:t>PL/S  full form is Programming Language/Systems</a:t>
            </a:r>
            <a:endParaRPr lang="en-US" dirty="0">
              <a:solidFill>
                <a:srgbClr val="FF0000"/>
              </a:solidFill>
            </a:endParaRPr>
          </a:p>
        </p:txBody>
      </p:sp>
      <p:sp>
        <p:nvSpPr>
          <p:cNvPr id="4" name="Slide Number Placeholder 3"/>
          <p:cNvSpPr>
            <a:spLocks noGrp="1"/>
          </p:cNvSpPr>
          <p:nvPr>
            <p:ph type="sldNum" sz="quarter" idx="10"/>
          </p:nvPr>
        </p:nvSpPr>
        <p:spPr/>
        <p:txBody>
          <a:bodyPr/>
          <a:lstStyle/>
          <a:p>
            <a:fld id="{DD3C65E1-19FF-4DF0-BD76-2067C775B354}" type="slidenum">
              <a:rPr lang="en-US" smtClean="0"/>
              <a:pPr/>
              <a:t>7</a:t>
            </a:fld>
            <a:endParaRPr lang="en-US" dirty="0"/>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just"/>
            <a:r>
              <a:rPr lang="en-US" sz="1200" kern="1200" baseline="0" dirty="0" smtClean="0">
                <a:solidFill>
                  <a:schemeClr val="tx1"/>
                </a:solidFill>
                <a:latin typeface="+mn-lt"/>
                <a:ea typeface="+mn-ea"/>
                <a:cs typeface="+mn-cs"/>
              </a:rPr>
              <a:t>A </a:t>
            </a:r>
            <a:r>
              <a:rPr lang="en-US" sz="1200" b="1" kern="1200" baseline="0" dirty="0" smtClean="0">
                <a:solidFill>
                  <a:schemeClr val="tx1"/>
                </a:solidFill>
                <a:latin typeface="+mn-lt"/>
                <a:ea typeface="+mn-ea"/>
                <a:cs typeface="+mn-cs"/>
              </a:rPr>
              <a:t>slice </a:t>
            </a:r>
            <a:r>
              <a:rPr lang="en-US" sz="1200" b="0" kern="1200" baseline="0" dirty="0" smtClean="0">
                <a:solidFill>
                  <a:schemeClr val="tx1"/>
                </a:solidFill>
                <a:latin typeface="+mn-lt"/>
                <a:ea typeface="+mn-ea"/>
                <a:cs typeface="+mn-cs"/>
              </a:rPr>
              <a:t>of an array is some substructure of that array. For example, if A is a </a:t>
            </a:r>
            <a:r>
              <a:rPr lang="en-US" sz="1200" kern="1200" baseline="0" dirty="0" smtClean="0">
                <a:solidFill>
                  <a:schemeClr val="tx1"/>
                </a:solidFill>
                <a:latin typeface="+mn-lt"/>
                <a:ea typeface="+mn-ea"/>
                <a:cs typeface="+mn-cs"/>
              </a:rPr>
              <a:t>matrix, then the first row of A is one possible slice, as are the last row and the first column. It is important to realize that a slice is not a new data type. Rather, it is a mechanism for referencing part of an array as a unit. If arrays cannot be manipulated as units in a language, that language has no use for slices.</a:t>
            </a:r>
          </a:p>
          <a:p>
            <a:pPr algn="just"/>
            <a:endParaRPr lang="en-US" sz="1200" kern="1200" baseline="0" dirty="0" smtClean="0">
              <a:solidFill>
                <a:schemeClr val="tx1"/>
              </a:solidFill>
              <a:latin typeface="+mn-lt"/>
              <a:ea typeface="+mn-ea"/>
              <a:cs typeface="+mn-cs"/>
            </a:endParaRPr>
          </a:p>
          <a:p>
            <a:pPr algn="just"/>
            <a:r>
              <a:rPr lang="en-US" sz="1200" kern="1200" baseline="0" dirty="0" smtClean="0">
                <a:solidFill>
                  <a:schemeClr val="tx1"/>
                </a:solidFill>
                <a:latin typeface="+mn-lt"/>
                <a:ea typeface="+mn-ea"/>
                <a:cs typeface="+mn-cs"/>
              </a:rPr>
              <a:t>Consider the following Python declarations: </a:t>
            </a:r>
          </a:p>
          <a:p>
            <a:pPr algn="just"/>
            <a:r>
              <a:rPr lang="es-ES" sz="1200" kern="1200" baseline="0" dirty="0" smtClean="0">
                <a:solidFill>
                  <a:schemeClr val="tx1"/>
                </a:solidFill>
                <a:latin typeface="+mn-lt"/>
                <a:ea typeface="+mn-ea"/>
                <a:cs typeface="+mn-cs"/>
              </a:rPr>
              <a:t>vector = [2, 4, 6, 8, 10, 12, 14, 16]</a:t>
            </a:r>
          </a:p>
          <a:p>
            <a:pPr algn="just"/>
            <a:r>
              <a:rPr lang="fi-FI" sz="1200" kern="1200" baseline="0" dirty="0" smtClean="0">
                <a:solidFill>
                  <a:schemeClr val="tx1"/>
                </a:solidFill>
                <a:latin typeface="+mn-lt"/>
                <a:ea typeface="+mn-ea"/>
                <a:cs typeface="+mn-cs"/>
              </a:rPr>
              <a:t>mat = [[1, 2, 3],[4, 5, 6],[7, 8, 9]]</a:t>
            </a:r>
          </a:p>
          <a:p>
            <a:pPr algn="just"/>
            <a:endParaRPr lang="fi-FI" sz="1200" kern="1200" baseline="0" dirty="0" smtClean="0">
              <a:solidFill>
                <a:schemeClr val="tx1"/>
              </a:solidFill>
              <a:latin typeface="+mn-lt"/>
              <a:ea typeface="+mn-ea"/>
              <a:cs typeface="+mn-cs"/>
            </a:endParaRPr>
          </a:p>
          <a:p>
            <a:pPr algn="just"/>
            <a:r>
              <a:rPr lang="en-US" sz="1200" kern="1200" baseline="0" dirty="0" smtClean="0">
                <a:solidFill>
                  <a:schemeClr val="tx1"/>
                </a:solidFill>
                <a:latin typeface="+mn-lt"/>
                <a:ea typeface="+mn-ea"/>
                <a:cs typeface="+mn-cs"/>
              </a:rPr>
              <a:t>Recall that the default lower bound for Python arrays is 0. The syntax of a Python slice reference is a pair of numeric expressions separated by a colon. The</a:t>
            </a:r>
          </a:p>
          <a:p>
            <a:pPr algn="just"/>
            <a:r>
              <a:rPr lang="en-US" sz="1200" kern="1200" baseline="0" dirty="0" smtClean="0">
                <a:solidFill>
                  <a:schemeClr val="tx1"/>
                </a:solidFill>
                <a:latin typeface="+mn-lt"/>
                <a:ea typeface="+mn-ea"/>
                <a:cs typeface="+mn-cs"/>
              </a:rPr>
              <a:t>first is the first subscript of the slice; the second is the first subscript after the last subscript in the slice. Therefore, vector[3:6] is a three-element array with the fourth through sixth elements of vector (those elements with the subscripts 3, 4, and 5). A row of a matrix is specified by giving just one subscript. For example, mat[1] refers to the second row of mat; a part of a row can be specified with the same syntax as a part of a single dimensioned array. For example, mat[0][0:2] refers to the first and second element of the first row of mat, which is [1, 2].</a:t>
            </a:r>
            <a:endParaRPr lang="en-US" dirty="0"/>
          </a:p>
        </p:txBody>
      </p:sp>
      <p:sp>
        <p:nvSpPr>
          <p:cNvPr id="4" name="Slide Number Placeholder 3"/>
          <p:cNvSpPr>
            <a:spLocks noGrp="1"/>
          </p:cNvSpPr>
          <p:nvPr>
            <p:ph type="sldNum" sz="quarter" idx="10"/>
          </p:nvPr>
        </p:nvSpPr>
        <p:spPr/>
        <p:txBody>
          <a:bodyPr/>
          <a:lstStyle/>
          <a:p>
            <a:fld id="{DD3C65E1-19FF-4DF0-BD76-2067C775B354}" type="slidenum">
              <a:rPr lang="en-US" smtClean="0"/>
              <a:pPr/>
              <a:t>70</a:t>
            </a:fld>
            <a:endParaRPr lang="en-US" dirty="0"/>
          </a:p>
        </p:txBody>
      </p:sp>
    </p:spTree>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algn="just"/>
            <a:r>
              <a:rPr lang="en-US" sz="1200" kern="1200" baseline="0" dirty="0" smtClean="0">
                <a:solidFill>
                  <a:schemeClr val="tx1"/>
                </a:solidFill>
                <a:latin typeface="+mn-lt"/>
                <a:ea typeface="+mn-ea"/>
                <a:cs typeface="+mn-cs"/>
              </a:rPr>
              <a:t>Implementing arrays requires considerably more compile-time effort than does implementing primitive types. The code to allow accessing of array elements</a:t>
            </a:r>
          </a:p>
          <a:p>
            <a:pPr algn="just"/>
            <a:r>
              <a:rPr lang="en-US" sz="1200" kern="1200" baseline="0" dirty="0" smtClean="0">
                <a:solidFill>
                  <a:schemeClr val="tx1"/>
                </a:solidFill>
                <a:latin typeface="+mn-lt"/>
                <a:ea typeface="+mn-ea"/>
                <a:cs typeface="+mn-cs"/>
              </a:rPr>
              <a:t>must be generated at compile time. At run time, this code must be executed to produce element addresses. There is no way to precompute the address to be accessed by a reference such as list[k]</a:t>
            </a:r>
          </a:p>
          <a:p>
            <a:pPr algn="just"/>
            <a:r>
              <a:rPr lang="en-US" sz="1200" kern="1200" baseline="0" dirty="0" smtClean="0">
                <a:solidFill>
                  <a:schemeClr val="tx1"/>
                </a:solidFill>
                <a:latin typeface="+mn-lt"/>
                <a:ea typeface="+mn-ea"/>
                <a:cs typeface="+mn-cs"/>
              </a:rPr>
              <a:t>A single-dimensioned array is implemented as a list of adjacent memory cells. Suppose the array list is defined to have a subscript range lower bound of 0. The access function for list is often of the form </a:t>
            </a:r>
            <a:r>
              <a:rPr lang="en-US" sz="1200" i="1" kern="1200" baseline="0" dirty="0" smtClean="0">
                <a:solidFill>
                  <a:schemeClr val="tx1"/>
                </a:solidFill>
                <a:latin typeface="+mn-lt"/>
                <a:ea typeface="+mn-ea"/>
                <a:cs typeface="+mn-cs"/>
              </a:rPr>
              <a:t>address(list[k]) = address(list[0]) + k * element_size</a:t>
            </a:r>
            <a:r>
              <a:rPr lang="en-US" sz="1200" i="0" kern="1200" baseline="0" dirty="0" smtClean="0">
                <a:solidFill>
                  <a:schemeClr val="tx1"/>
                </a:solidFill>
                <a:latin typeface="+mn-lt"/>
                <a:ea typeface="+mn-ea"/>
                <a:cs typeface="+mn-cs"/>
              </a:rPr>
              <a:t> </a:t>
            </a:r>
            <a:r>
              <a:rPr lang="en-US" sz="1200" kern="1200" baseline="0" dirty="0" smtClean="0">
                <a:solidFill>
                  <a:schemeClr val="tx1"/>
                </a:solidFill>
                <a:latin typeface="+mn-lt"/>
                <a:ea typeface="+mn-ea"/>
                <a:cs typeface="+mn-cs"/>
              </a:rPr>
              <a:t>where the first operand of the addition is the constant part of the access function, and the second is the variable part.</a:t>
            </a:r>
          </a:p>
          <a:p>
            <a:pPr algn="just"/>
            <a:endParaRPr lang="en-US" sz="1200" i="1" kern="1200" baseline="0" dirty="0" smtClean="0">
              <a:solidFill>
                <a:schemeClr val="tx1"/>
              </a:solidFill>
              <a:latin typeface="+mn-lt"/>
              <a:ea typeface="+mn-ea"/>
              <a:cs typeface="+mn-cs"/>
            </a:endParaRPr>
          </a:p>
          <a:p>
            <a:pPr algn="just"/>
            <a:r>
              <a:rPr lang="en-US" sz="1200" kern="1200" baseline="0" dirty="0" smtClean="0">
                <a:solidFill>
                  <a:schemeClr val="tx1"/>
                </a:solidFill>
                <a:latin typeface="+mn-lt"/>
                <a:ea typeface="+mn-ea"/>
                <a:cs typeface="+mn-cs"/>
              </a:rPr>
              <a:t>If the element type is statically bound and the array is statically bound to storage, then the value of the constant part can be computed before run time. However, the addition and multiplication operations must be done at run time. The generalization of this access function for an arbitrary lower bound is </a:t>
            </a:r>
            <a:r>
              <a:rPr lang="en-US" sz="1200" i="1" kern="1200" baseline="0" dirty="0" smtClean="0">
                <a:solidFill>
                  <a:schemeClr val="tx1"/>
                </a:solidFill>
                <a:latin typeface="+mn-lt"/>
                <a:ea typeface="+mn-ea"/>
                <a:cs typeface="+mn-cs"/>
              </a:rPr>
              <a:t>address(list[k]) = address(list[lower_bound]) + ((k - lower_bound) * element_size) </a:t>
            </a:r>
          </a:p>
          <a:p>
            <a:pPr algn="just"/>
            <a:r>
              <a:rPr lang="en-US" sz="1200" kern="1200" baseline="0" dirty="0" smtClean="0">
                <a:solidFill>
                  <a:schemeClr val="tx1"/>
                </a:solidFill>
                <a:latin typeface="+mn-lt"/>
                <a:ea typeface="+mn-ea"/>
                <a:cs typeface="+mn-cs"/>
              </a:rPr>
              <a:t>The compile-time descriptor for single-dimensioned arrays can have the form shown in Figure above</a:t>
            </a:r>
          </a:p>
          <a:p>
            <a:pPr algn="just"/>
            <a:endParaRPr lang="en-US" sz="1200" i="1" kern="1200" baseline="0" dirty="0" smtClean="0">
              <a:solidFill>
                <a:schemeClr val="tx1"/>
              </a:solidFill>
              <a:latin typeface="+mn-lt"/>
              <a:ea typeface="+mn-ea"/>
              <a:cs typeface="+mn-cs"/>
            </a:endParaRPr>
          </a:p>
          <a:p>
            <a:pPr marL="0" marR="0" indent="0" algn="just"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latin typeface="+mn-lt"/>
                <a:ea typeface="+mn-ea"/>
                <a:cs typeface="+mn-cs"/>
              </a:rPr>
              <a:t>The descriptor includes information required to construct the access function. If run-time checking of index ranges is not done and the attributes are all static, then only the access function is required during execution; no descriptor is needed. If run-time checking of index ranges is done, then those index ranges may need to be stored in a run-time descriptor. If the subscript ranges of a particular array type are static, then the ranges may be incorporated into the code that does the checking, thus eliminating the need for the run-time descriptor. If any of the descriptor entries are dynamically bound, then those parts of the descriptor must be maintained at run time.</a:t>
            </a:r>
            <a:endParaRPr lang="en-US" i="1" dirty="0"/>
          </a:p>
        </p:txBody>
      </p:sp>
      <p:sp>
        <p:nvSpPr>
          <p:cNvPr id="4" name="Slide Number Placeholder 3"/>
          <p:cNvSpPr>
            <a:spLocks noGrp="1"/>
          </p:cNvSpPr>
          <p:nvPr>
            <p:ph type="sldNum" sz="quarter" idx="10"/>
          </p:nvPr>
        </p:nvSpPr>
        <p:spPr/>
        <p:txBody>
          <a:bodyPr/>
          <a:lstStyle/>
          <a:p>
            <a:fld id="{DD3C65E1-19FF-4DF0-BD76-2067C775B354}" type="slidenum">
              <a:rPr lang="en-US" smtClean="0"/>
              <a:pPr/>
              <a:t>71</a:t>
            </a:fld>
            <a:endParaRPr lang="en-US" dirty="0"/>
          </a:p>
        </p:txBody>
      </p:sp>
    </p:spTree>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just"/>
            <a:r>
              <a:rPr lang="en-US" sz="1200" kern="1200" baseline="0" dirty="0" smtClean="0">
                <a:solidFill>
                  <a:schemeClr val="tx1"/>
                </a:solidFill>
                <a:latin typeface="+mn-lt"/>
                <a:ea typeface="+mn-ea"/>
                <a:cs typeface="+mn-cs"/>
              </a:rPr>
              <a:t>True multidimensional arrays, that is, those that are not arrays of arrays, are more complex to implement than single-dimensioned arrays, although the extension to more dimensions is straightforward. Hardware memory is linear – it is usually a simple sequence of bytes. So values of data types that have two</a:t>
            </a:r>
          </a:p>
          <a:p>
            <a:pPr algn="just"/>
            <a:r>
              <a:rPr lang="en-US" sz="1200" kern="1200" baseline="0" dirty="0" smtClean="0">
                <a:solidFill>
                  <a:schemeClr val="tx1"/>
                </a:solidFill>
                <a:latin typeface="+mn-lt"/>
                <a:ea typeface="+mn-ea"/>
                <a:cs typeface="+mn-cs"/>
              </a:rPr>
              <a:t>or more dimensions must be mapped onto the single-dimensioned memory.</a:t>
            </a:r>
          </a:p>
          <a:p>
            <a:pPr algn="just"/>
            <a:r>
              <a:rPr lang="en-US" sz="1200" kern="1200" baseline="0" dirty="0" smtClean="0">
                <a:solidFill>
                  <a:schemeClr val="tx1"/>
                </a:solidFill>
                <a:latin typeface="+mn-lt"/>
                <a:ea typeface="+mn-ea"/>
                <a:cs typeface="+mn-cs"/>
              </a:rPr>
              <a:t>There are two ways in which multidimensional arrays can be mapped to one dimension: row major order and column major order.</a:t>
            </a:r>
          </a:p>
          <a:p>
            <a:pPr algn="just"/>
            <a:r>
              <a:rPr lang="en-US" sz="1200" kern="1200" baseline="0" dirty="0" smtClean="0">
                <a:solidFill>
                  <a:schemeClr val="tx1"/>
                </a:solidFill>
                <a:latin typeface="+mn-lt"/>
                <a:ea typeface="+mn-ea"/>
                <a:cs typeface="+mn-cs"/>
              </a:rPr>
              <a:t>In </a:t>
            </a:r>
            <a:r>
              <a:rPr lang="en-US" sz="1200" b="1" kern="1200" baseline="0" dirty="0" smtClean="0">
                <a:solidFill>
                  <a:schemeClr val="tx1"/>
                </a:solidFill>
                <a:latin typeface="+mn-lt"/>
                <a:ea typeface="+mn-ea"/>
                <a:cs typeface="+mn-cs"/>
              </a:rPr>
              <a:t>row major order</a:t>
            </a:r>
            <a:r>
              <a:rPr lang="en-US" sz="1200" b="0" kern="1200" baseline="0" dirty="0" smtClean="0">
                <a:solidFill>
                  <a:schemeClr val="tx1"/>
                </a:solidFill>
                <a:latin typeface="+mn-lt"/>
                <a:ea typeface="+mn-ea"/>
                <a:cs typeface="+mn-cs"/>
              </a:rPr>
              <a:t>, the </a:t>
            </a:r>
            <a:r>
              <a:rPr lang="en-US" sz="1200" kern="1200" baseline="0" dirty="0" smtClean="0">
                <a:solidFill>
                  <a:schemeClr val="tx1"/>
                </a:solidFill>
                <a:latin typeface="+mn-lt"/>
                <a:ea typeface="+mn-ea"/>
                <a:cs typeface="+mn-cs"/>
              </a:rPr>
              <a:t>elements of the array that have as their first subscript the lower bound value of that subscript are stored first, followed by the elements of the second value of the first subscript, and so forth. If the array is a matrix, it is stored by rows. For example, if the matrix had the values</a:t>
            </a:r>
          </a:p>
          <a:p>
            <a:pPr algn="just"/>
            <a:r>
              <a:rPr lang="en-US" sz="1200" kern="1200" baseline="0" dirty="0" smtClean="0">
                <a:solidFill>
                  <a:schemeClr val="tx1"/>
                </a:solidFill>
                <a:latin typeface="+mn-lt"/>
                <a:ea typeface="+mn-ea"/>
                <a:cs typeface="+mn-cs"/>
              </a:rPr>
              <a:t>3 4 7</a:t>
            </a:r>
          </a:p>
          <a:p>
            <a:pPr algn="just"/>
            <a:r>
              <a:rPr lang="en-US" sz="1200" kern="1200" baseline="0" dirty="0" smtClean="0">
                <a:solidFill>
                  <a:schemeClr val="tx1"/>
                </a:solidFill>
                <a:latin typeface="+mn-lt"/>
                <a:ea typeface="+mn-ea"/>
                <a:cs typeface="+mn-cs"/>
              </a:rPr>
              <a:t>6 2 5</a:t>
            </a:r>
          </a:p>
          <a:p>
            <a:pPr algn="just"/>
            <a:r>
              <a:rPr lang="en-US" sz="1200" kern="1200" baseline="0" dirty="0" smtClean="0">
                <a:solidFill>
                  <a:schemeClr val="tx1"/>
                </a:solidFill>
                <a:latin typeface="+mn-lt"/>
                <a:ea typeface="+mn-ea"/>
                <a:cs typeface="+mn-cs"/>
              </a:rPr>
              <a:t>1 3 8</a:t>
            </a:r>
          </a:p>
          <a:p>
            <a:pPr algn="just"/>
            <a:r>
              <a:rPr lang="en-US" sz="1200" kern="1200" baseline="0" dirty="0" smtClean="0">
                <a:solidFill>
                  <a:schemeClr val="tx1"/>
                </a:solidFill>
                <a:latin typeface="+mn-lt"/>
                <a:ea typeface="+mn-ea"/>
                <a:cs typeface="+mn-cs"/>
              </a:rPr>
              <a:t>it would be stored in row major order as </a:t>
            </a:r>
            <a:r>
              <a:rPr lang="en-US" sz="1200" i="1" kern="1200" baseline="0" dirty="0" smtClean="0">
                <a:solidFill>
                  <a:schemeClr val="tx1"/>
                </a:solidFill>
                <a:latin typeface="+mn-lt"/>
                <a:ea typeface="+mn-ea"/>
                <a:cs typeface="+mn-cs"/>
              </a:rPr>
              <a:t>3, 4, 7, 6, 2, 5, 1, 3, 8</a:t>
            </a:r>
            <a:endParaRPr lang="en-US" sz="1200" i="0" kern="1200" baseline="0" dirty="0" smtClean="0">
              <a:solidFill>
                <a:schemeClr val="tx1"/>
              </a:solidFill>
              <a:latin typeface="+mn-lt"/>
              <a:ea typeface="+mn-ea"/>
              <a:cs typeface="+mn-cs"/>
            </a:endParaRPr>
          </a:p>
          <a:p>
            <a:pPr algn="just"/>
            <a:r>
              <a:rPr lang="en-US" sz="1200" kern="1200" baseline="0" dirty="0" smtClean="0">
                <a:solidFill>
                  <a:schemeClr val="tx1"/>
                </a:solidFill>
                <a:latin typeface="+mn-lt"/>
                <a:ea typeface="+mn-ea"/>
                <a:cs typeface="+mn-cs"/>
              </a:rPr>
              <a:t>In </a:t>
            </a:r>
            <a:r>
              <a:rPr lang="en-US" sz="1200" b="1" kern="1200" baseline="0" dirty="0" smtClean="0">
                <a:solidFill>
                  <a:schemeClr val="tx1"/>
                </a:solidFill>
                <a:latin typeface="+mn-lt"/>
                <a:ea typeface="+mn-ea"/>
                <a:cs typeface="+mn-cs"/>
              </a:rPr>
              <a:t>column major order</a:t>
            </a:r>
            <a:r>
              <a:rPr lang="en-US" sz="1200" b="0" kern="1200" baseline="0" dirty="0" smtClean="0">
                <a:solidFill>
                  <a:schemeClr val="tx1"/>
                </a:solidFill>
                <a:latin typeface="+mn-lt"/>
                <a:ea typeface="+mn-ea"/>
                <a:cs typeface="+mn-cs"/>
              </a:rPr>
              <a:t>, the elements of an array that have as their last subscript </a:t>
            </a:r>
            <a:r>
              <a:rPr lang="en-US" sz="1200" kern="1200" baseline="0" dirty="0" smtClean="0">
                <a:solidFill>
                  <a:schemeClr val="tx1"/>
                </a:solidFill>
                <a:latin typeface="+mn-lt"/>
                <a:ea typeface="+mn-ea"/>
                <a:cs typeface="+mn-cs"/>
              </a:rPr>
              <a:t>the lower bound value of that subscript are stored first, followed by the</a:t>
            </a:r>
          </a:p>
          <a:p>
            <a:pPr algn="just"/>
            <a:r>
              <a:rPr lang="en-US" sz="1200" kern="1200" baseline="0" dirty="0" smtClean="0">
                <a:solidFill>
                  <a:schemeClr val="tx1"/>
                </a:solidFill>
                <a:latin typeface="+mn-lt"/>
                <a:ea typeface="+mn-ea"/>
                <a:cs typeface="+mn-cs"/>
              </a:rPr>
              <a:t>elements of the second value of the last subscript, and so forth. If the array is a matrix, it is stored by columns. If the example matrix were stored in column</a:t>
            </a:r>
          </a:p>
          <a:p>
            <a:pPr algn="just"/>
            <a:r>
              <a:rPr lang="en-US" sz="1200" kern="1200" baseline="0" dirty="0" smtClean="0">
                <a:solidFill>
                  <a:schemeClr val="tx1"/>
                </a:solidFill>
                <a:latin typeface="+mn-lt"/>
                <a:ea typeface="+mn-ea"/>
                <a:cs typeface="+mn-cs"/>
              </a:rPr>
              <a:t>major order, it would have the following order in memory: </a:t>
            </a:r>
            <a:r>
              <a:rPr lang="en-US" sz="1200" i="1" kern="1200" baseline="0" dirty="0" smtClean="0">
                <a:solidFill>
                  <a:schemeClr val="tx1"/>
                </a:solidFill>
                <a:latin typeface="+mn-lt"/>
                <a:ea typeface="+mn-ea"/>
                <a:cs typeface="+mn-cs"/>
              </a:rPr>
              <a:t>3, 6, 1, 4, 2, 3, 7, 5, 8</a:t>
            </a:r>
          </a:p>
          <a:p>
            <a:pPr algn="just"/>
            <a:r>
              <a:rPr lang="en-US" sz="1200" kern="1200" baseline="0" dirty="0" smtClean="0">
                <a:solidFill>
                  <a:schemeClr val="tx1"/>
                </a:solidFill>
                <a:latin typeface="+mn-lt"/>
                <a:ea typeface="+mn-ea"/>
                <a:cs typeface="+mn-cs"/>
              </a:rPr>
              <a:t>For each dimension of an array, one add and one multiply instruction are required for the access function. Therefore, accesses to elements of arrays with several subscripts are costly. The compile-time descriptor for a multidimensional array is shown in Figure above</a:t>
            </a:r>
            <a:endParaRPr lang="en-US" i="1" dirty="0"/>
          </a:p>
        </p:txBody>
      </p:sp>
      <p:sp>
        <p:nvSpPr>
          <p:cNvPr id="4" name="Slide Number Placeholder 3"/>
          <p:cNvSpPr>
            <a:spLocks noGrp="1"/>
          </p:cNvSpPr>
          <p:nvPr>
            <p:ph type="sldNum" sz="quarter" idx="10"/>
          </p:nvPr>
        </p:nvSpPr>
        <p:spPr/>
        <p:txBody>
          <a:bodyPr/>
          <a:lstStyle/>
          <a:p>
            <a:fld id="{DD3C65E1-19FF-4DF0-BD76-2067C775B354}" type="slidenum">
              <a:rPr lang="en-US" smtClean="0"/>
              <a:pPr/>
              <a:t>72</a:t>
            </a:fld>
            <a:endParaRPr lang="en-US" dirty="0"/>
          </a:p>
        </p:txBody>
      </p:sp>
    </p:spTree>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just"/>
            <a:r>
              <a:rPr lang="en-US" sz="1200" kern="1200" baseline="0" dirty="0" smtClean="0">
                <a:solidFill>
                  <a:schemeClr val="tx1"/>
                </a:solidFill>
                <a:latin typeface="+mn-lt"/>
                <a:ea typeface="+mn-ea"/>
                <a:cs typeface="+mn-cs"/>
              </a:rPr>
              <a:t>An </a:t>
            </a:r>
            <a:r>
              <a:rPr lang="en-US" sz="1200" b="1" kern="1200" baseline="0" dirty="0" smtClean="0">
                <a:solidFill>
                  <a:schemeClr val="tx1"/>
                </a:solidFill>
                <a:latin typeface="+mn-lt"/>
                <a:ea typeface="+mn-ea"/>
                <a:cs typeface="+mn-cs"/>
              </a:rPr>
              <a:t>associative array</a:t>
            </a:r>
            <a:r>
              <a:rPr lang="en-US" sz="1200" b="0" kern="1200" baseline="0" dirty="0" smtClean="0">
                <a:solidFill>
                  <a:schemeClr val="tx1"/>
                </a:solidFill>
                <a:latin typeface="+mn-lt"/>
                <a:ea typeface="+mn-ea"/>
                <a:cs typeface="+mn-cs"/>
              </a:rPr>
              <a:t> is an unordered collection of data elements that are </a:t>
            </a:r>
            <a:r>
              <a:rPr lang="en-US" sz="1200" kern="1200" baseline="0" dirty="0" smtClean="0">
                <a:solidFill>
                  <a:schemeClr val="tx1"/>
                </a:solidFill>
                <a:latin typeface="+mn-lt"/>
                <a:ea typeface="+mn-ea"/>
                <a:cs typeface="+mn-cs"/>
              </a:rPr>
              <a:t>indexed by an equal number of values called </a:t>
            </a:r>
            <a:r>
              <a:rPr lang="en-US" sz="1200" b="1" kern="1200" baseline="0" dirty="0" smtClean="0">
                <a:solidFill>
                  <a:schemeClr val="tx1"/>
                </a:solidFill>
                <a:latin typeface="+mn-lt"/>
                <a:ea typeface="+mn-ea"/>
                <a:cs typeface="+mn-cs"/>
              </a:rPr>
              <a:t>keys.</a:t>
            </a:r>
            <a:endParaRPr lang="en-US" sz="1200" b="0" kern="1200" baseline="0" dirty="0" smtClean="0">
              <a:solidFill>
                <a:schemeClr val="tx1"/>
              </a:solidFill>
              <a:latin typeface="+mn-lt"/>
              <a:ea typeface="+mn-ea"/>
              <a:cs typeface="+mn-cs"/>
            </a:endParaRPr>
          </a:p>
          <a:p>
            <a:pPr algn="just"/>
            <a:r>
              <a:rPr lang="en-US" sz="1200" kern="1200" baseline="0" dirty="0" smtClean="0">
                <a:solidFill>
                  <a:schemeClr val="tx1"/>
                </a:solidFill>
                <a:latin typeface="+mn-lt"/>
                <a:ea typeface="+mn-ea"/>
                <a:cs typeface="+mn-cs"/>
              </a:rPr>
              <a:t>In the case of non-associative arrays, the indices never need to be stored (because of their regularity). In an associative array, however, the user-defined keys must be stored in the structure. So each element of an associative array is in fact a pair of entities, a key and a value. We use Perl’s design of associative arrays to illustrate this data structure.</a:t>
            </a:r>
          </a:p>
          <a:p>
            <a:pPr algn="just"/>
            <a:r>
              <a:rPr lang="en-US" sz="1200" kern="1200" baseline="0" dirty="0" smtClean="0">
                <a:solidFill>
                  <a:schemeClr val="tx1"/>
                </a:solidFill>
                <a:latin typeface="+mn-lt"/>
                <a:ea typeface="+mn-ea"/>
                <a:cs typeface="+mn-cs"/>
              </a:rPr>
              <a:t>The only design issue that is specific for associative arrays is the form of references to their elements.</a:t>
            </a:r>
            <a:endParaRPr lang="en-US" dirty="0"/>
          </a:p>
        </p:txBody>
      </p:sp>
      <p:sp>
        <p:nvSpPr>
          <p:cNvPr id="4" name="Slide Number Placeholder 3"/>
          <p:cNvSpPr>
            <a:spLocks noGrp="1"/>
          </p:cNvSpPr>
          <p:nvPr>
            <p:ph type="sldNum" sz="quarter" idx="10"/>
          </p:nvPr>
        </p:nvSpPr>
        <p:spPr/>
        <p:txBody>
          <a:bodyPr/>
          <a:lstStyle/>
          <a:p>
            <a:fld id="{DD3C65E1-19FF-4DF0-BD76-2067C775B354}" type="slidenum">
              <a:rPr lang="en-US" smtClean="0"/>
              <a:pPr/>
              <a:t>73</a:t>
            </a:fld>
            <a:endParaRPr lang="en-US" dirty="0"/>
          </a:p>
        </p:txBody>
      </p:sp>
    </p:spTree>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just"/>
            <a:r>
              <a:rPr lang="en-US" dirty="0" smtClean="0"/>
              <a:t>↔ rather than	c</a:t>
            </a:r>
            <a:r>
              <a:rPr lang="en-US" dirty="0" smtClean="0">
                <a:sym typeface="Wingdings" pitchFamily="2" charset="2"/>
              </a:rPr>
              <a:t> can be</a:t>
            </a:r>
            <a:endParaRPr lang="en-US" dirty="0" smtClean="0"/>
          </a:p>
          <a:p>
            <a:pPr algn="just"/>
            <a:r>
              <a:rPr lang="en-US" dirty="0" smtClean="0"/>
              <a:t>In Perl, associative arrays are called hashes, </a:t>
            </a:r>
            <a:r>
              <a:rPr lang="en-US" sz="1200" kern="1200" baseline="0" dirty="0" smtClean="0">
                <a:solidFill>
                  <a:schemeClr val="tx1"/>
                </a:solidFill>
                <a:latin typeface="+mn-lt"/>
                <a:ea typeface="+mn-ea"/>
                <a:cs typeface="+mn-cs"/>
              </a:rPr>
              <a:t>because in the implementation their elements are stored and retrieved with hash functions. </a:t>
            </a:r>
          </a:p>
          <a:p>
            <a:pPr algn="just"/>
            <a:r>
              <a:rPr lang="en-US" sz="1200" kern="1200" baseline="0" dirty="0" smtClean="0">
                <a:solidFill>
                  <a:schemeClr val="tx1"/>
                </a:solidFill>
                <a:latin typeface="+mn-lt"/>
                <a:ea typeface="+mn-ea"/>
                <a:cs typeface="+mn-cs"/>
              </a:rPr>
              <a:t>The namespace for Perl hashes is distinct: Every hash variable name must begin with a percent sign (%). </a:t>
            </a:r>
          </a:p>
          <a:p>
            <a:pPr algn="just"/>
            <a:r>
              <a:rPr lang="en-US" sz="1200" kern="1200" baseline="0" dirty="0" smtClean="0">
                <a:solidFill>
                  <a:schemeClr val="tx1"/>
                </a:solidFill>
                <a:latin typeface="+mn-lt"/>
                <a:ea typeface="+mn-ea"/>
                <a:cs typeface="+mn-cs"/>
              </a:rPr>
              <a:t>Each hash element consists of two parts: a key, which is a string, and a value, which is a scalar (number, string, or reference). Hashes can be set to literal values with the assignment statement, as in</a:t>
            </a:r>
          </a:p>
          <a:p>
            <a:pPr algn="just"/>
            <a:r>
              <a:rPr lang="en-US" sz="1200" i="1" kern="1200" baseline="0" dirty="0" smtClean="0">
                <a:solidFill>
                  <a:schemeClr val="tx1"/>
                </a:solidFill>
                <a:latin typeface="+mn-lt"/>
                <a:ea typeface="+mn-ea"/>
                <a:cs typeface="+mn-cs"/>
              </a:rPr>
              <a:t>%salaries = ("Gary" =&gt; 75000, "Perry" =&gt; 57000, "Mary" =&gt; 55750, "Cedric" =&gt; 47850);</a:t>
            </a:r>
          </a:p>
          <a:p>
            <a:pPr algn="just"/>
            <a:r>
              <a:rPr lang="en-US" sz="1200" kern="1200" baseline="0" dirty="0" smtClean="0">
                <a:solidFill>
                  <a:schemeClr val="tx1"/>
                </a:solidFill>
                <a:latin typeface="+mn-lt"/>
                <a:ea typeface="+mn-ea"/>
                <a:cs typeface="+mn-cs"/>
              </a:rPr>
              <a:t>Individual element values are referenced using notation that is similar to that used for Perl arrays. The key value is placed in braces and the hash name is replaced by a scalar variable name that is the same except for the first character.</a:t>
            </a:r>
          </a:p>
          <a:p>
            <a:pPr algn="just"/>
            <a:r>
              <a:rPr lang="en-US" sz="1200" kern="1200" baseline="0" dirty="0" smtClean="0">
                <a:solidFill>
                  <a:schemeClr val="tx1"/>
                </a:solidFill>
                <a:latin typeface="+mn-lt"/>
                <a:ea typeface="+mn-ea"/>
                <a:cs typeface="+mn-cs"/>
              </a:rPr>
              <a:t>Although hashes are not scalars, the value parts of hash elements are scalars, so references to hash element values use scalar names. Recall that scalar  variable names begin with dollar signs ($). For example, </a:t>
            </a:r>
            <a:r>
              <a:rPr lang="en-US" sz="1200" i="1" kern="1200" baseline="0" dirty="0" smtClean="0">
                <a:solidFill>
                  <a:schemeClr val="tx1"/>
                </a:solidFill>
                <a:latin typeface="+mn-lt"/>
                <a:ea typeface="+mn-ea"/>
                <a:cs typeface="+mn-cs"/>
              </a:rPr>
              <a:t>$salaries{"Perry"} = 58850;</a:t>
            </a:r>
          </a:p>
          <a:p>
            <a:pPr algn="just"/>
            <a:r>
              <a:rPr lang="en-US" sz="1200" kern="1200" baseline="0" dirty="0" smtClean="0">
                <a:solidFill>
                  <a:schemeClr val="tx1"/>
                </a:solidFill>
                <a:latin typeface="+mn-lt"/>
                <a:ea typeface="+mn-ea"/>
                <a:cs typeface="+mn-cs"/>
              </a:rPr>
              <a:t>A new element is added using the same assignment statement form. An element can be removed from the hash with the </a:t>
            </a:r>
            <a:r>
              <a:rPr lang="en-US" sz="1200" b="1" kern="1200" baseline="0" dirty="0" smtClean="0">
                <a:solidFill>
                  <a:schemeClr val="tx1"/>
                </a:solidFill>
                <a:latin typeface="+mn-lt"/>
                <a:ea typeface="+mn-ea"/>
                <a:cs typeface="+mn-cs"/>
              </a:rPr>
              <a:t>delete </a:t>
            </a:r>
            <a:r>
              <a:rPr lang="en-US" sz="1200" b="0" kern="1200" baseline="0" dirty="0" smtClean="0">
                <a:solidFill>
                  <a:schemeClr val="tx1"/>
                </a:solidFill>
                <a:latin typeface="+mn-lt"/>
                <a:ea typeface="+mn-ea"/>
                <a:cs typeface="+mn-cs"/>
              </a:rPr>
              <a:t>operator, as in </a:t>
            </a:r>
          </a:p>
          <a:p>
            <a:pPr algn="just"/>
            <a:r>
              <a:rPr lang="en-US" sz="1200" b="0" i="1" kern="1200" baseline="0" dirty="0" smtClean="0">
                <a:solidFill>
                  <a:schemeClr val="tx1"/>
                </a:solidFill>
                <a:latin typeface="+mn-lt"/>
                <a:ea typeface="+mn-ea"/>
                <a:cs typeface="+mn-cs"/>
              </a:rPr>
              <a:t>delete $salaries{"Gary"};</a:t>
            </a:r>
          </a:p>
          <a:p>
            <a:pPr algn="just"/>
            <a:r>
              <a:rPr lang="en-US" sz="1200" kern="1200" baseline="0" dirty="0" smtClean="0">
                <a:solidFill>
                  <a:schemeClr val="tx1"/>
                </a:solidFill>
                <a:latin typeface="+mn-lt"/>
                <a:ea typeface="+mn-ea"/>
                <a:cs typeface="+mn-cs"/>
              </a:rPr>
              <a:t>The entire hash can be emptied by assigning the empty literal to it, as in </a:t>
            </a:r>
            <a:r>
              <a:rPr lang="en-US" sz="1200" i="1" kern="1200" baseline="0" dirty="0" smtClean="0">
                <a:solidFill>
                  <a:schemeClr val="tx1"/>
                </a:solidFill>
                <a:latin typeface="+mn-lt"/>
                <a:ea typeface="+mn-ea"/>
                <a:cs typeface="+mn-cs"/>
              </a:rPr>
              <a:t>@salaries = ();</a:t>
            </a:r>
          </a:p>
          <a:p>
            <a:pPr algn="just"/>
            <a:endParaRPr lang="en-US" sz="1200" b="0" i="1"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latin typeface="+mn-lt"/>
                <a:ea typeface="+mn-ea"/>
                <a:cs typeface="+mn-cs"/>
              </a:rPr>
              <a:t>There is a progression from Perl’s hashes, in which the keys must be strings, to PHP’s arrays, in which the keys can be integers or strings, to Ruby’s hashes, in which any type object can be a key. PHP’s arrays are both normal arrays and associative arrays.</a:t>
            </a:r>
            <a:endParaRPr lang="en-US" b="0" i="1" dirty="0"/>
          </a:p>
        </p:txBody>
      </p:sp>
      <p:sp>
        <p:nvSpPr>
          <p:cNvPr id="4" name="Slide Number Placeholder 3"/>
          <p:cNvSpPr>
            <a:spLocks noGrp="1"/>
          </p:cNvSpPr>
          <p:nvPr>
            <p:ph type="sldNum" sz="quarter" idx="10"/>
          </p:nvPr>
        </p:nvSpPr>
        <p:spPr/>
        <p:txBody>
          <a:bodyPr/>
          <a:lstStyle/>
          <a:p>
            <a:fld id="{DD3C65E1-19FF-4DF0-BD76-2067C775B354}" type="slidenum">
              <a:rPr lang="en-US" smtClean="0"/>
              <a:pPr/>
              <a:t>74</a:t>
            </a:fld>
            <a:endParaRPr lang="en-US" dirty="0"/>
          </a:p>
        </p:txBody>
      </p:sp>
    </p:spTree>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just"/>
            <a:r>
              <a:rPr lang="en-US" sz="1200" kern="1200" baseline="0" dirty="0" smtClean="0">
                <a:solidFill>
                  <a:schemeClr val="tx1"/>
                </a:solidFill>
                <a:latin typeface="+mn-lt"/>
                <a:ea typeface="+mn-ea"/>
                <a:cs typeface="+mn-cs"/>
              </a:rPr>
              <a:t>A </a:t>
            </a:r>
            <a:r>
              <a:rPr lang="en-US" sz="1200" b="1" kern="1200" baseline="0" dirty="0" smtClean="0">
                <a:solidFill>
                  <a:schemeClr val="tx1"/>
                </a:solidFill>
                <a:latin typeface="+mn-lt"/>
                <a:ea typeface="+mn-ea"/>
                <a:cs typeface="+mn-cs"/>
              </a:rPr>
              <a:t>record </a:t>
            </a:r>
            <a:r>
              <a:rPr lang="en-US" sz="1200" b="0" kern="1200" baseline="0" dirty="0" smtClean="0">
                <a:solidFill>
                  <a:schemeClr val="tx1"/>
                </a:solidFill>
                <a:latin typeface="+mn-lt"/>
                <a:ea typeface="+mn-ea"/>
                <a:cs typeface="+mn-cs"/>
              </a:rPr>
              <a:t>is an aggregate of data elements in which the individual elements </a:t>
            </a:r>
            <a:r>
              <a:rPr lang="en-US" sz="1200" kern="1200" baseline="0" dirty="0" smtClean="0">
                <a:solidFill>
                  <a:schemeClr val="tx1"/>
                </a:solidFill>
                <a:latin typeface="+mn-lt"/>
                <a:ea typeface="+mn-ea"/>
                <a:cs typeface="+mn-cs"/>
              </a:rPr>
              <a:t>are identified by names and accessed through offsets from the beginning of the structure.</a:t>
            </a:r>
          </a:p>
          <a:p>
            <a:pPr algn="just"/>
            <a:r>
              <a:rPr lang="en-US" sz="1200" kern="1200" baseline="0" dirty="0" smtClean="0">
                <a:solidFill>
                  <a:schemeClr val="tx1"/>
                </a:solidFill>
                <a:latin typeface="+mn-lt"/>
                <a:ea typeface="+mn-ea"/>
                <a:cs typeface="+mn-cs"/>
              </a:rPr>
              <a:t>There is frequently a need in programs to model a collection of data in which the individual elements are not of the same type or size. For example, information about a college student might include name, student number, grade point average, and so forth. A data type for such a collection might use a character string for the name, an integer for the student number, a floating-point for the grade point average, and so forth. Records are designed for this kind of need.</a:t>
            </a:r>
          </a:p>
          <a:p>
            <a:pPr marL="0" marR="0" indent="0" algn="just"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latin typeface="+mn-lt"/>
                <a:ea typeface="+mn-ea"/>
                <a:cs typeface="+mn-cs"/>
              </a:rPr>
              <a:t>It may appear that records and heterogeneous arrays are the same, but that is not the case. The elements of a heterogeneous array are all references to data objects that reside in scattered locations, often on the heap. The elements of a record are of potentially different sizes and reside in adjacent memory locations.</a:t>
            </a:r>
          </a:p>
          <a:p>
            <a:pPr marL="0" marR="0" indent="0" algn="just"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latin typeface="+mn-lt"/>
                <a:ea typeface="+mn-ea"/>
                <a:cs typeface="+mn-cs"/>
              </a:rPr>
              <a:t>In C, C++, and C#, records are supported with the </a:t>
            </a:r>
            <a:r>
              <a:rPr lang="en-US" sz="1200" b="1" kern="1200" baseline="0" dirty="0" smtClean="0">
                <a:solidFill>
                  <a:schemeClr val="tx1"/>
                </a:solidFill>
                <a:latin typeface="+mn-lt"/>
                <a:ea typeface="+mn-ea"/>
                <a:cs typeface="+mn-cs"/>
              </a:rPr>
              <a:t>struct </a:t>
            </a:r>
            <a:r>
              <a:rPr lang="en-US" sz="1200" b="0" kern="1200" baseline="0" dirty="0" smtClean="0">
                <a:solidFill>
                  <a:schemeClr val="tx1"/>
                </a:solidFill>
                <a:latin typeface="+mn-lt"/>
                <a:ea typeface="+mn-ea"/>
                <a:cs typeface="+mn-cs"/>
              </a:rPr>
              <a:t>data type.</a:t>
            </a:r>
          </a:p>
          <a:p>
            <a:pPr algn="just"/>
            <a:r>
              <a:rPr lang="en-US" sz="1200" kern="1200" baseline="0" dirty="0" smtClean="0">
                <a:solidFill>
                  <a:schemeClr val="tx1"/>
                </a:solidFill>
                <a:latin typeface="+mn-lt"/>
                <a:ea typeface="+mn-ea"/>
                <a:cs typeface="+mn-cs"/>
              </a:rPr>
              <a:t>Structs are also included in ML (meta language) and F#.</a:t>
            </a:r>
          </a:p>
          <a:p>
            <a:pPr algn="just"/>
            <a:r>
              <a:rPr lang="en-US" sz="1200" kern="1200" baseline="0" dirty="0" smtClean="0">
                <a:solidFill>
                  <a:schemeClr val="tx1"/>
                </a:solidFill>
                <a:latin typeface="+mn-lt"/>
                <a:ea typeface="+mn-ea"/>
                <a:cs typeface="+mn-cs"/>
              </a:rPr>
              <a:t>In Python and Ruby, records can be implemented as hashes, which themselves can be elements of arrays.</a:t>
            </a:r>
          </a:p>
          <a:p>
            <a:pPr marL="0" marR="0" indent="0" algn="just" defTabSz="914400" rtl="0" eaLnBrk="1" fontAlgn="auto" latinLnBrk="0" hangingPunct="1">
              <a:lnSpc>
                <a:spcPct val="100000"/>
              </a:lnSpc>
              <a:spcBef>
                <a:spcPts val="0"/>
              </a:spcBef>
              <a:spcAft>
                <a:spcPts val="0"/>
              </a:spcAft>
              <a:buClrTx/>
              <a:buSzTx/>
              <a:buFontTx/>
              <a:buNone/>
              <a:tabLst/>
              <a:defRPr/>
            </a:pPr>
            <a:r>
              <a:rPr lang="en-US" sz="1200" b="1" i="0" kern="1200" baseline="0" dirty="0" smtClean="0">
                <a:solidFill>
                  <a:schemeClr val="tx1"/>
                </a:solidFill>
                <a:latin typeface="+mn-lt"/>
                <a:ea typeface="+mn-ea"/>
                <a:cs typeface="+mn-cs"/>
              </a:rPr>
              <a:t>Note: </a:t>
            </a:r>
            <a:r>
              <a:rPr lang="en-US" sz="1200" b="0" i="0" kern="1200" baseline="0" dirty="0" smtClean="0">
                <a:solidFill>
                  <a:schemeClr val="tx1"/>
                </a:solidFill>
                <a:latin typeface="+mn-lt"/>
                <a:ea typeface="+mn-ea"/>
                <a:cs typeface="+mn-cs"/>
              </a:rPr>
              <a:t>ML is a general-purpose, modular, functional programming language with compile-time type checking and type inference. It is popular among compiler writers and programming language researchers, as well as in the development of theorem provers.</a:t>
            </a:r>
            <a:endParaRPr lang="en-US" b="0" i="0" dirty="0"/>
          </a:p>
        </p:txBody>
      </p:sp>
      <p:sp>
        <p:nvSpPr>
          <p:cNvPr id="4" name="Slide Number Placeholder 3"/>
          <p:cNvSpPr>
            <a:spLocks noGrp="1"/>
          </p:cNvSpPr>
          <p:nvPr>
            <p:ph type="sldNum" sz="quarter" idx="10"/>
          </p:nvPr>
        </p:nvSpPr>
        <p:spPr/>
        <p:txBody>
          <a:bodyPr/>
          <a:lstStyle/>
          <a:p>
            <a:fld id="{DD3C65E1-19FF-4DF0-BD76-2067C775B354}" type="slidenum">
              <a:rPr lang="en-US" smtClean="0"/>
              <a:pPr/>
              <a:t>75</a:t>
            </a:fld>
            <a:endParaRPr lang="en-US" dirty="0"/>
          </a:p>
        </p:txBody>
      </p:sp>
    </p:spTree>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latin typeface="+mn-lt"/>
                <a:ea typeface="+mn-ea"/>
                <a:cs typeface="+mn-cs"/>
              </a:rPr>
              <a:t>Wa? What </a:t>
            </a:r>
          </a:p>
          <a:p>
            <a:pPr algn="just"/>
            <a:r>
              <a:rPr lang="en-US" sz="1200" kern="1200" baseline="0" dirty="0" smtClean="0">
                <a:solidFill>
                  <a:schemeClr val="tx1"/>
                </a:solidFill>
                <a:latin typeface="+mn-lt"/>
                <a:ea typeface="+mn-ea"/>
                <a:cs typeface="+mn-cs"/>
              </a:rPr>
              <a:t>The following design issues are specific to records:</a:t>
            </a:r>
          </a:p>
          <a:p>
            <a:pPr algn="just"/>
            <a:r>
              <a:rPr lang="en-US" sz="1200" kern="1200" baseline="0" dirty="0" smtClean="0">
                <a:solidFill>
                  <a:schemeClr val="tx1"/>
                </a:solidFill>
                <a:latin typeface="+mn-lt"/>
                <a:ea typeface="+mn-ea"/>
                <a:cs typeface="+mn-cs"/>
              </a:rPr>
              <a:t>• What is the syntactic form of references to fields?</a:t>
            </a:r>
          </a:p>
          <a:p>
            <a:pPr algn="just"/>
            <a:r>
              <a:rPr lang="en-US" sz="1200" kern="1200" baseline="0" dirty="0" smtClean="0">
                <a:solidFill>
                  <a:schemeClr val="tx1"/>
                </a:solidFill>
                <a:latin typeface="+mn-lt"/>
                <a:ea typeface="+mn-ea"/>
                <a:cs typeface="+mn-cs"/>
              </a:rPr>
              <a:t>• Are elliptical references allowed?</a:t>
            </a:r>
          </a:p>
          <a:p>
            <a:pPr algn="just"/>
            <a:endParaRPr lang="en-US" sz="1200" kern="1200" baseline="0" dirty="0" smtClean="0">
              <a:solidFill>
                <a:schemeClr val="tx1"/>
              </a:solidFill>
              <a:latin typeface="+mn-lt"/>
              <a:ea typeface="+mn-ea"/>
              <a:cs typeface="+mn-cs"/>
            </a:endParaRPr>
          </a:p>
          <a:p>
            <a:pPr algn="just"/>
            <a:r>
              <a:rPr lang="en-US" sz="1200" b="1" kern="1200" baseline="0" dirty="0" smtClean="0">
                <a:solidFill>
                  <a:schemeClr val="tx1"/>
                </a:solidFill>
                <a:latin typeface="+mn-lt"/>
                <a:ea typeface="+mn-ea"/>
                <a:cs typeface="+mn-cs"/>
              </a:rPr>
              <a:t>Definitions of Records:</a:t>
            </a:r>
          </a:p>
          <a:p>
            <a:pPr algn="just"/>
            <a:r>
              <a:rPr lang="en-US" sz="1200" kern="1200" baseline="0" dirty="0" smtClean="0">
                <a:solidFill>
                  <a:schemeClr val="tx1"/>
                </a:solidFill>
                <a:latin typeface="+mn-lt"/>
                <a:ea typeface="+mn-ea"/>
                <a:cs typeface="+mn-cs"/>
              </a:rPr>
              <a:t>The fundamental difference between a record and an array is that record elements, or </a:t>
            </a:r>
            <a:r>
              <a:rPr lang="en-US" sz="1200" b="1" kern="1200" baseline="0" dirty="0" smtClean="0">
                <a:solidFill>
                  <a:schemeClr val="tx1"/>
                </a:solidFill>
                <a:latin typeface="+mn-lt"/>
                <a:ea typeface="+mn-ea"/>
                <a:cs typeface="+mn-cs"/>
              </a:rPr>
              <a:t>fields</a:t>
            </a:r>
            <a:r>
              <a:rPr lang="en-US" sz="1200" b="0" kern="1200" baseline="0" dirty="0" smtClean="0">
                <a:solidFill>
                  <a:schemeClr val="tx1"/>
                </a:solidFill>
                <a:latin typeface="+mn-lt"/>
                <a:ea typeface="+mn-ea"/>
                <a:cs typeface="+mn-cs"/>
              </a:rPr>
              <a:t>, are not referenced by indices. Instead, the fields are named </a:t>
            </a:r>
            <a:r>
              <a:rPr lang="en-US" sz="1200" kern="1200" baseline="0" dirty="0" smtClean="0">
                <a:solidFill>
                  <a:schemeClr val="tx1"/>
                </a:solidFill>
                <a:latin typeface="+mn-lt"/>
                <a:ea typeface="+mn-ea"/>
                <a:cs typeface="+mn-cs"/>
              </a:rPr>
              <a:t>with identifiers, and references to the fields are made using these identifiers. Another difference between arrays and records is that records in some languages are allowed to include unions.</a:t>
            </a:r>
          </a:p>
          <a:p>
            <a:pPr algn="just"/>
            <a:r>
              <a:rPr lang="en-US" b="0" i="1" u="sng" dirty="0" smtClean="0"/>
              <a:t>Cont</a:t>
            </a:r>
            <a:r>
              <a:rPr lang="en-US" b="0" i="0" dirty="0" smtClean="0"/>
              <a:t>. </a:t>
            </a:r>
          </a:p>
          <a:p>
            <a:pPr algn="just"/>
            <a:r>
              <a:rPr lang="en-US" sz="1200" kern="1200" baseline="0" dirty="0" smtClean="0">
                <a:solidFill>
                  <a:schemeClr val="tx1"/>
                </a:solidFill>
                <a:latin typeface="+mn-lt"/>
                <a:ea typeface="+mn-ea"/>
                <a:cs typeface="+mn-cs"/>
              </a:rPr>
              <a:t>The EMPLOYEE-RECORD record consists of the EMPLOYEE-NAME record and the HOURLY-RATE field. The numerals 01, 02, and 05 that begin the lines of</a:t>
            </a:r>
          </a:p>
          <a:p>
            <a:pPr algn="just"/>
            <a:r>
              <a:rPr lang="en-US" sz="1200" kern="1200" baseline="0" dirty="0" smtClean="0">
                <a:solidFill>
                  <a:schemeClr val="tx1"/>
                </a:solidFill>
                <a:latin typeface="+mn-lt"/>
                <a:ea typeface="+mn-ea"/>
                <a:cs typeface="+mn-cs"/>
              </a:rPr>
              <a:t>the record declaration are </a:t>
            </a:r>
            <a:r>
              <a:rPr lang="en-US" sz="1200" b="1" kern="1200" baseline="0" dirty="0" smtClean="0">
                <a:solidFill>
                  <a:schemeClr val="tx1"/>
                </a:solidFill>
                <a:latin typeface="+mn-lt"/>
                <a:ea typeface="+mn-ea"/>
                <a:cs typeface="+mn-cs"/>
              </a:rPr>
              <a:t>level numbers (</a:t>
            </a:r>
            <a:r>
              <a:rPr lang="en-US" dirty="0" smtClean="0"/>
              <a:t>Level number is used to specify the level of data in a record. They are used to differentiate between </a:t>
            </a:r>
            <a:r>
              <a:rPr lang="en-US" i="1" u="sng" dirty="0" smtClean="0"/>
              <a:t>elementary</a:t>
            </a:r>
            <a:r>
              <a:rPr lang="en-US" u="sng" dirty="0" smtClean="0"/>
              <a:t> </a:t>
            </a:r>
            <a:r>
              <a:rPr lang="en-US" i="1" u="sng" dirty="0" smtClean="0"/>
              <a:t>items</a:t>
            </a:r>
            <a:r>
              <a:rPr lang="en-US" dirty="0" smtClean="0"/>
              <a:t> and </a:t>
            </a:r>
            <a:r>
              <a:rPr lang="en-US" b="1" i="1" u="sng" dirty="0" smtClean="0"/>
              <a:t>group items</a:t>
            </a:r>
            <a:r>
              <a:rPr lang="en-US" dirty="0" smtClean="0"/>
              <a:t>.</a:t>
            </a:r>
            <a:r>
              <a:rPr lang="en-US" sz="1200" b="1" kern="1200" baseline="0" dirty="0" smtClean="0">
                <a:solidFill>
                  <a:schemeClr val="tx1"/>
                </a:solidFill>
                <a:latin typeface="+mn-lt"/>
                <a:ea typeface="+mn-ea"/>
                <a:cs typeface="+mn-cs"/>
              </a:rPr>
              <a:t>)</a:t>
            </a:r>
            <a:r>
              <a:rPr lang="en-US" sz="1200" b="0" kern="1200" baseline="0" dirty="0" smtClean="0">
                <a:solidFill>
                  <a:schemeClr val="tx1"/>
                </a:solidFill>
                <a:latin typeface="+mn-lt"/>
                <a:ea typeface="+mn-ea"/>
                <a:cs typeface="+mn-cs"/>
              </a:rPr>
              <a:t>, which indicate by their relative values </a:t>
            </a:r>
            <a:r>
              <a:rPr lang="en-US" sz="1200" kern="1200" baseline="0" dirty="0" smtClean="0">
                <a:solidFill>
                  <a:schemeClr val="tx1"/>
                </a:solidFill>
                <a:latin typeface="+mn-lt"/>
                <a:ea typeface="+mn-ea"/>
                <a:cs typeface="+mn-cs"/>
              </a:rPr>
              <a:t>the hierarchical structure of the record. Any line that is followed by a line with a higher-level number is itself a record. The PICTURE clauses show the formats of the field storage locations, with X(20) specifying 20 alphanumeric characters and 99V99 specifying four decimal digits with the decimal point in the middle.</a:t>
            </a:r>
            <a:endParaRPr lang="en-US" b="0" i="0" dirty="0"/>
          </a:p>
        </p:txBody>
      </p:sp>
      <p:sp>
        <p:nvSpPr>
          <p:cNvPr id="4" name="Slide Number Placeholder 3"/>
          <p:cNvSpPr>
            <a:spLocks noGrp="1"/>
          </p:cNvSpPr>
          <p:nvPr>
            <p:ph type="sldNum" sz="quarter" idx="10"/>
          </p:nvPr>
        </p:nvSpPr>
        <p:spPr/>
        <p:txBody>
          <a:bodyPr/>
          <a:lstStyle/>
          <a:p>
            <a:fld id="{DD3C65E1-19FF-4DF0-BD76-2067C775B354}" type="slidenum">
              <a:rPr lang="en-US" smtClean="0"/>
              <a:pPr/>
              <a:t>76</a:t>
            </a:fld>
            <a:endParaRPr lang="en-US" dirty="0"/>
          </a:p>
        </p:txBody>
      </p:sp>
    </p:spTree>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algn="just"/>
            <a:r>
              <a:rPr lang="en-US" sz="1200" kern="1200" baseline="0" dirty="0" smtClean="0">
                <a:solidFill>
                  <a:schemeClr val="tx1"/>
                </a:solidFill>
                <a:latin typeface="+mn-lt"/>
                <a:ea typeface="+mn-ea"/>
                <a:cs typeface="+mn-cs"/>
              </a:rPr>
              <a:t>References to the individual fields of records are syntactically specified by several different methods, two of which name the desired field and its enclosing records. COBOL field references have the form </a:t>
            </a:r>
            <a:r>
              <a:rPr lang="en-US" sz="1200" i="1" kern="1200" baseline="0" dirty="0" smtClean="0">
                <a:solidFill>
                  <a:schemeClr val="tx1"/>
                </a:solidFill>
                <a:latin typeface="+mn-lt"/>
                <a:ea typeface="+mn-ea"/>
                <a:cs typeface="+mn-cs"/>
              </a:rPr>
              <a:t>field_name OF record_name_1 OF </a:t>
            </a:r>
            <a:r>
              <a:rPr lang="en-US" sz="1200" b="1" i="1" kern="1200" baseline="0" dirty="0" smtClean="0">
                <a:solidFill>
                  <a:schemeClr val="tx1"/>
                </a:solidFill>
                <a:latin typeface="+mn-lt"/>
                <a:ea typeface="+mn-ea"/>
                <a:cs typeface="+mn-cs"/>
              </a:rPr>
              <a:t>. . . </a:t>
            </a:r>
            <a:r>
              <a:rPr lang="en-US" sz="1200" b="0" i="1" kern="1200" baseline="0" dirty="0" smtClean="0">
                <a:solidFill>
                  <a:schemeClr val="tx1"/>
                </a:solidFill>
                <a:latin typeface="+mn-lt"/>
                <a:ea typeface="+mn-ea"/>
                <a:cs typeface="+mn-cs"/>
              </a:rPr>
              <a:t>OF record_name_n</a:t>
            </a:r>
          </a:p>
          <a:p>
            <a:pPr algn="just"/>
            <a:r>
              <a:rPr lang="en-US" sz="1200" kern="1200" baseline="0" dirty="0" smtClean="0">
                <a:solidFill>
                  <a:schemeClr val="tx1"/>
                </a:solidFill>
                <a:latin typeface="+mn-lt"/>
                <a:ea typeface="+mn-ea"/>
                <a:cs typeface="+mn-cs"/>
              </a:rPr>
              <a:t>For example, the MIDDLE field in the COBOL record example above can be referenced with </a:t>
            </a:r>
            <a:r>
              <a:rPr lang="en-US" sz="1200" i="1" kern="1200" baseline="0" dirty="0" smtClean="0">
                <a:solidFill>
                  <a:schemeClr val="tx1"/>
                </a:solidFill>
                <a:latin typeface="+mn-lt"/>
                <a:ea typeface="+mn-ea"/>
                <a:cs typeface="+mn-cs"/>
              </a:rPr>
              <a:t>MIDDLE OF EMPLOYEE-NAME OF EMPLOYEE-RECORD</a:t>
            </a:r>
            <a:endParaRPr lang="en-US" sz="1200" b="0" i="1" kern="1200" baseline="0" dirty="0" smtClean="0">
              <a:solidFill>
                <a:schemeClr val="tx1"/>
              </a:solidFill>
              <a:latin typeface="+mn-lt"/>
              <a:ea typeface="+mn-ea"/>
              <a:cs typeface="+mn-cs"/>
            </a:endParaRPr>
          </a:p>
          <a:p>
            <a:pPr algn="just"/>
            <a:r>
              <a:rPr lang="en-US" sz="1200" kern="1200" baseline="0" dirty="0" smtClean="0">
                <a:solidFill>
                  <a:schemeClr val="tx1"/>
                </a:solidFill>
                <a:latin typeface="+mn-lt"/>
                <a:ea typeface="+mn-ea"/>
                <a:cs typeface="+mn-cs"/>
              </a:rPr>
              <a:t>Most of the other languages use </a:t>
            </a:r>
            <a:r>
              <a:rPr lang="en-US" sz="1200" b="1" kern="1200" baseline="0" dirty="0" smtClean="0">
                <a:solidFill>
                  <a:schemeClr val="tx1"/>
                </a:solidFill>
                <a:latin typeface="+mn-lt"/>
                <a:ea typeface="+mn-ea"/>
                <a:cs typeface="+mn-cs"/>
              </a:rPr>
              <a:t>dot notation </a:t>
            </a:r>
            <a:r>
              <a:rPr lang="en-US" sz="1200" b="0" kern="1200" baseline="0" dirty="0" smtClean="0">
                <a:solidFill>
                  <a:schemeClr val="tx1"/>
                </a:solidFill>
                <a:latin typeface="+mn-lt"/>
                <a:ea typeface="+mn-ea"/>
                <a:cs typeface="+mn-cs"/>
              </a:rPr>
              <a:t>for field references. </a:t>
            </a:r>
            <a:r>
              <a:rPr lang="en-US" sz="1200" kern="1200" baseline="0" dirty="0" smtClean="0">
                <a:solidFill>
                  <a:schemeClr val="tx1"/>
                </a:solidFill>
                <a:latin typeface="+mn-lt"/>
                <a:ea typeface="+mn-ea"/>
                <a:cs typeface="+mn-cs"/>
              </a:rPr>
              <a:t>For example, the following is a reference to the field Middle in the earlier Ada record example: </a:t>
            </a:r>
            <a:r>
              <a:rPr lang="en-US" sz="1200" i="1" kern="1200" baseline="0" dirty="0" smtClean="0">
                <a:solidFill>
                  <a:schemeClr val="tx1"/>
                </a:solidFill>
                <a:latin typeface="+mn-lt"/>
                <a:ea typeface="+mn-ea"/>
                <a:cs typeface="+mn-cs"/>
              </a:rPr>
              <a:t>Employee_Record.Employee_Name.Middle</a:t>
            </a:r>
            <a:endParaRPr lang="en-US" sz="1200" i="0" kern="1200" baseline="0" dirty="0" smtClean="0">
              <a:solidFill>
                <a:schemeClr val="tx1"/>
              </a:solidFill>
              <a:latin typeface="+mn-lt"/>
              <a:ea typeface="+mn-ea"/>
              <a:cs typeface="+mn-cs"/>
            </a:endParaRPr>
          </a:p>
          <a:p>
            <a:pPr algn="just"/>
            <a:r>
              <a:rPr lang="en-US" sz="1200" kern="1200" baseline="0" dirty="0" smtClean="0">
                <a:solidFill>
                  <a:schemeClr val="tx1"/>
                </a:solidFill>
                <a:latin typeface="+mn-lt"/>
                <a:ea typeface="+mn-ea"/>
                <a:cs typeface="+mn-cs"/>
              </a:rPr>
              <a:t>C and C++ use this same syntax for referencing the members of their structures.</a:t>
            </a:r>
          </a:p>
          <a:p>
            <a:pPr algn="just"/>
            <a:endParaRPr lang="en-US" sz="1200" b="0" i="1" kern="1200" baseline="0" dirty="0" smtClean="0">
              <a:solidFill>
                <a:schemeClr val="tx1"/>
              </a:solidFill>
              <a:latin typeface="+mn-lt"/>
              <a:ea typeface="+mn-ea"/>
              <a:cs typeface="+mn-cs"/>
            </a:endParaRPr>
          </a:p>
          <a:p>
            <a:pPr algn="just"/>
            <a:r>
              <a:rPr lang="en-US" sz="1200" kern="1200" baseline="0" dirty="0" smtClean="0">
                <a:solidFill>
                  <a:schemeClr val="tx1"/>
                </a:solidFill>
                <a:latin typeface="+mn-lt"/>
                <a:ea typeface="+mn-ea"/>
                <a:cs typeface="+mn-cs"/>
              </a:rPr>
              <a:t>A </a:t>
            </a:r>
            <a:r>
              <a:rPr lang="en-US" sz="1200" b="1" kern="1200" baseline="0" dirty="0" smtClean="0">
                <a:solidFill>
                  <a:schemeClr val="tx1"/>
                </a:solidFill>
                <a:latin typeface="+mn-lt"/>
                <a:ea typeface="+mn-ea"/>
                <a:cs typeface="+mn-cs"/>
              </a:rPr>
              <a:t>fully qualified reference </a:t>
            </a:r>
            <a:r>
              <a:rPr lang="en-US" sz="1200" b="0" kern="1200" baseline="0" dirty="0" smtClean="0">
                <a:solidFill>
                  <a:schemeClr val="tx1"/>
                </a:solidFill>
                <a:latin typeface="+mn-lt"/>
                <a:ea typeface="+mn-ea"/>
                <a:cs typeface="+mn-cs"/>
              </a:rPr>
              <a:t>to a record field is one in which all intermediate </a:t>
            </a:r>
            <a:r>
              <a:rPr lang="en-US" sz="1200" kern="1200" baseline="0" dirty="0" smtClean="0">
                <a:solidFill>
                  <a:schemeClr val="tx1"/>
                </a:solidFill>
                <a:latin typeface="+mn-lt"/>
                <a:ea typeface="+mn-ea"/>
                <a:cs typeface="+mn-cs"/>
              </a:rPr>
              <a:t>record names, from the largest enclosing record to the specific field, are named in the reference. Both the COBOL and the Ada example field references above are fully qualified. As an alternative to fully qualified references, COBOL allows </a:t>
            </a:r>
            <a:r>
              <a:rPr lang="en-US" sz="1200" b="1" kern="1200" baseline="0" dirty="0" smtClean="0">
                <a:solidFill>
                  <a:schemeClr val="tx1"/>
                </a:solidFill>
                <a:latin typeface="+mn-lt"/>
                <a:ea typeface="+mn-ea"/>
                <a:cs typeface="+mn-cs"/>
              </a:rPr>
              <a:t>elliptical references</a:t>
            </a:r>
            <a:r>
              <a:rPr lang="en-US" sz="1200" b="0" kern="1200" baseline="0" dirty="0" smtClean="0">
                <a:solidFill>
                  <a:schemeClr val="tx1"/>
                </a:solidFill>
                <a:latin typeface="+mn-lt"/>
                <a:ea typeface="+mn-ea"/>
                <a:cs typeface="+mn-cs"/>
              </a:rPr>
              <a:t> to record fields. In an elliptical reference, </a:t>
            </a:r>
            <a:r>
              <a:rPr lang="en-US" sz="1200" kern="1200" baseline="0" dirty="0" smtClean="0">
                <a:solidFill>
                  <a:schemeClr val="tx1"/>
                </a:solidFill>
                <a:latin typeface="+mn-lt"/>
                <a:ea typeface="+mn-ea"/>
                <a:cs typeface="+mn-cs"/>
              </a:rPr>
              <a:t>the field is named, but any or all of the enclosing record names can be omitted, as long as the resulting reference is unambiguous in the referencing environment. For example, FIRST, FIRST OF EMPLOYEE-NAME, and FIRST OF EMPLOYEE-RECORD are elliptical references to the employee’s first name in the COBOL record declared in previous slide.</a:t>
            </a:r>
          </a:p>
          <a:p>
            <a:pPr algn="just"/>
            <a:endParaRPr lang="en-US" sz="1200" b="0" i="1" kern="1200" baseline="0" dirty="0" smtClean="0">
              <a:solidFill>
                <a:schemeClr val="tx1"/>
              </a:solidFill>
              <a:latin typeface="+mn-lt"/>
              <a:ea typeface="+mn-ea"/>
              <a:cs typeface="+mn-cs"/>
            </a:endParaRPr>
          </a:p>
          <a:p>
            <a:pPr algn="just"/>
            <a:r>
              <a:rPr lang="en-US" sz="1200" kern="1200" baseline="0" dirty="0" smtClean="0">
                <a:solidFill>
                  <a:schemeClr val="tx1"/>
                </a:solidFill>
                <a:latin typeface="+mn-lt"/>
                <a:ea typeface="+mn-ea"/>
                <a:cs typeface="+mn-cs"/>
              </a:rPr>
              <a:t>Design of record types is straightforward, and their use is safe. Records and arrays are closely related structural forms, and it is therefore interesting to compare them.</a:t>
            </a:r>
            <a:endParaRPr lang="en-US" dirty="0" smtClean="0"/>
          </a:p>
          <a:p>
            <a:pPr algn="just"/>
            <a:r>
              <a:rPr lang="en-US" sz="1200" kern="1200" baseline="0" dirty="0" smtClean="0">
                <a:solidFill>
                  <a:schemeClr val="tx1"/>
                </a:solidFill>
                <a:latin typeface="+mn-lt"/>
                <a:ea typeface="+mn-ea"/>
                <a:cs typeface="+mn-cs"/>
              </a:rPr>
              <a:t>Arrays are used when all the data values have the same type and/or are processed in the same way. Records are used when the collection of data values is heterogeneous and the different fields are not processed in the same way.</a:t>
            </a:r>
            <a:endParaRPr lang="en-US" b="0" i="1" dirty="0"/>
          </a:p>
        </p:txBody>
      </p:sp>
      <p:sp>
        <p:nvSpPr>
          <p:cNvPr id="4" name="Slide Number Placeholder 3"/>
          <p:cNvSpPr>
            <a:spLocks noGrp="1"/>
          </p:cNvSpPr>
          <p:nvPr>
            <p:ph type="sldNum" sz="quarter" idx="10"/>
          </p:nvPr>
        </p:nvSpPr>
        <p:spPr/>
        <p:txBody>
          <a:bodyPr/>
          <a:lstStyle/>
          <a:p>
            <a:fld id="{DD3C65E1-19FF-4DF0-BD76-2067C775B354}" type="slidenum">
              <a:rPr lang="en-US" smtClean="0"/>
              <a:pPr/>
              <a:t>77</a:t>
            </a:fld>
            <a:endParaRPr lang="en-US" dirty="0"/>
          </a:p>
        </p:txBody>
      </p:sp>
    </p:spTree>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latin typeface="+mn-lt"/>
                <a:ea typeface="+mn-ea"/>
                <a:cs typeface="+mn-cs"/>
              </a:rPr>
              <a:t>The fields of records are stored in adjacent memory locations. But because the sizes of the fields are not necessarily the same, the access method used for arrays is not used for records. Instead, the offset address, relative to the beginning of the record, is associated with each field. </a:t>
            </a:r>
            <a:r>
              <a:rPr lang="en-US" dirty="0" smtClean="0"/>
              <a:t>Field accesses r all handled using these offsets.</a:t>
            </a:r>
          </a:p>
          <a:p>
            <a:pPr marL="0" marR="0" indent="0" algn="just"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latin typeface="+mn-lt"/>
                <a:ea typeface="+mn-ea"/>
                <a:cs typeface="+mn-cs"/>
              </a:rPr>
              <a:t>The compile-time descriptor for a record has the general form shown in Figure above. Run-time descriptors for records are unnecessary.</a:t>
            </a:r>
            <a:endParaRPr lang="en-US" dirty="0"/>
          </a:p>
        </p:txBody>
      </p:sp>
      <p:sp>
        <p:nvSpPr>
          <p:cNvPr id="4" name="Slide Number Placeholder 3"/>
          <p:cNvSpPr>
            <a:spLocks noGrp="1"/>
          </p:cNvSpPr>
          <p:nvPr>
            <p:ph type="sldNum" sz="quarter" idx="10"/>
          </p:nvPr>
        </p:nvSpPr>
        <p:spPr/>
        <p:txBody>
          <a:bodyPr/>
          <a:lstStyle/>
          <a:p>
            <a:fld id="{DD3C65E1-19FF-4DF0-BD76-2067C775B354}" type="slidenum">
              <a:rPr lang="en-US" smtClean="0"/>
              <a:pPr/>
              <a:t>78</a:t>
            </a:fld>
            <a:endParaRPr lang="en-US" dirty="0"/>
          </a:p>
        </p:txBody>
      </p:sp>
    </p:spTree>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just"/>
            <a:r>
              <a:rPr lang="en-US" sz="1200" kern="1200" baseline="0" dirty="0" smtClean="0">
                <a:solidFill>
                  <a:schemeClr val="tx1"/>
                </a:solidFill>
                <a:latin typeface="+mn-lt"/>
                <a:ea typeface="+mn-ea"/>
                <a:cs typeface="+mn-cs"/>
              </a:rPr>
              <a:t>+es includes</a:t>
            </a:r>
          </a:p>
          <a:p>
            <a:pPr algn="just"/>
            <a:r>
              <a:rPr lang="en-US" sz="1200" kern="1200" baseline="0" dirty="0" smtClean="0">
                <a:solidFill>
                  <a:schemeClr val="tx1"/>
                </a:solidFill>
                <a:latin typeface="+mn-lt"/>
                <a:ea typeface="+mn-ea"/>
                <a:cs typeface="+mn-cs"/>
              </a:rPr>
              <a:t>A tuple is a data type that is similar to a record, except that the elements are not named.</a:t>
            </a:r>
          </a:p>
          <a:p>
            <a:pPr algn="just"/>
            <a:r>
              <a:rPr lang="en-US" sz="1200" kern="1200" baseline="0" dirty="0" smtClean="0">
                <a:solidFill>
                  <a:schemeClr val="tx1"/>
                </a:solidFill>
                <a:latin typeface="+mn-lt"/>
                <a:ea typeface="+mn-ea"/>
                <a:cs typeface="+mn-cs"/>
              </a:rPr>
              <a:t>Python includes an immutable tuple type. cont. If a tuple needs to be changed, it can be converted to an array with the list function. After the change, it can be converted back to a tuple with the tuple function.</a:t>
            </a:r>
          </a:p>
          <a:p>
            <a:pPr algn="just"/>
            <a:r>
              <a:rPr lang="en-US" sz="1200" kern="1200" baseline="0" dirty="0" smtClean="0">
                <a:solidFill>
                  <a:schemeClr val="tx1"/>
                </a:solidFill>
                <a:latin typeface="+mn-lt"/>
                <a:ea typeface="+mn-ea"/>
                <a:cs typeface="+mn-cs"/>
              </a:rPr>
              <a:t>One use of tuples is when an array must be write protected, such as when it is sent as a parameter to an external function and the user does not want the function to be able to modify the parameter.</a:t>
            </a:r>
          </a:p>
          <a:p>
            <a:pPr algn="just"/>
            <a:r>
              <a:rPr lang="en-US" sz="1200" kern="1200" baseline="0" dirty="0" smtClean="0">
                <a:solidFill>
                  <a:schemeClr val="tx1"/>
                </a:solidFill>
                <a:latin typeface="+mn-lt"/>
                <a:ea typeface="+mn-ea"/>
                <a:cs typeface="+mn-cs"/>
              </a:rPr>
              <a:t>Python’s tuples are closely related to its lists, except that tuples are immutable. A tuple is created by assigning a tuple literal, as in the following example:</a:t>
            </a:r>
          </a:p>
          <a:p>
            <a:pPr algn="just"/>
            <a:r>
              <a:rPr lang="en-US" sz="1200" kern="1200" baseline="0" dirty="0" err="1" smtClean="0">
                <a:solidFill>
                  <a:schemeClr val="tx1"/>
                </a:solidFill>
                <a:latin typeface="+mn-lt"/>
                <a:ea typeface="+mn-ea"/>
                <a:cs typeface="+mn-cs"/>
              </a:rPr>
              <a:t>myTuple</a:t>
            </a:r>
            <a:r>
              <a:rPr lang="en-US" sz="1200" kern="1200" baseline="0" dirty="0" smtClean="0">
                <a:solidFill>
                  <a:schemeClr val="tx1"/>
                </a:solidFill>
                <a:latin typeface="+mn-lt"/>
                <a:ea typeface="+mn-ea"/>
                <a:cs typeface="+mn-cs"/>
              </a:rPr>
              <a:t> = (3, 5.8, 'apple')</a:t>
            </a:r>
          </a:p>
          <a:p>
            <a:pPr algn="just"/>
            <a:r>
              <a:rPr lang="en-US" sz="1200" b="1" kern="1200" baseline="0" dirty="0" smtClean="0">
                <a:solidFill>
                  <a:schemeClr val="tx1"/>
                </a:solidFill>
                <a:latin typeface="+mn-lt"/>
                <a:ea typeface="+mn-ea"/>
                <a:cs typeface="+mn-cs"/>
              </a:rPr>
              <a:t>Note:</a:t>
            </a:r>
            <a:r>
              <a:rPr lang="en-US" sz="1200" kern="1200" baseline="0" dirty="0" smtClean="0">
                <a:solidFill>
                  <a:schemeClr val="tx1"/>
                </a:solidFill>
                <a:latin typeface="+mn-lt"/>
                <a:ea typeface="+mn-ea"/>
                <a:cs typeface="+mn-cs"/>
              </a:rPr>
              <a:t> elements of a tuple need not be of the same type.</a:t>
            </a:r>
          </a:p>
          <a:p>
            <a:pPr algn="just"/>
            <a:r>
              <a:rPr lang="en-US" sz="1200" kern="1200" baseline="0" dirty="0" smtClean="0">
                <a:solidFill>
                  <a:schemeClr val="tx1"/>
                </a:solidFill>
                <a:latin typeface="+mn-lt"/>
                <a:ea typeface="+mn-ea"/>
                <a:cs typeface="+mn-cs"/>
              </a:rPr>
              <a:t>The elements of a tuple can be referenced with indexing in brackets, as in the following: </a:t>
            </a:r>
            <a:r>
              <a:rPr lang="en-US" sz="1200" b="1" kern="1200" baseline="0" dirty="0" err="1" smtClean="0">
                <a:solidFill>
                  <a:schemeClr val="tx1"/>
                </a:solidFill>
                <a:latin typeface="+mn-lt"/>
                <a:ea typeface="+mn-ea"/>
                <a:cs typeface="+mn-cs"/>
              </a:rPr>
              <a:t>myTuple</a:t>
            </a:r>
            <a:r>
              <a:rPr lang="en-US" sz="1200" b="1" kern="1200" baseline="0" dirty="0" smtClean="0">
                <a:solidFill>
                  <a:schemeClr val="tx1"/>
                </a:solidFill>
                <a:latin typeface="+mn-lt"/>
                <a:ea typeface="+mn-ea"/>
                <a:cs typeface="+mn-cs"/>
              </a:rPr>
              <a:t>[1] </a:t>
            </a:r>
            <a:r>
              <a:rPr lang="en-US" sz="1200" kern="1200" baseline="0" dirty="0" smtClean="0">
                <a:solidFill>
                  <a:schemeClr val="tx1"/>
                </a:solidFill>
                <a:latin typeface="+mn-lt"/>
                <a:ea typeface="+mn-ea"/>
                <a:cs typeface="+mn-cs"/>
              </a:rPr>
              <a:t>This references the first element of the tuple, because tuple indexing begins at 1.</a:t>
            </a:r>
          </a:p>
          <a:p>
            <a:pPr algn="just"/>
            <a:r>
              <a:rPr lang="en-US" sz="1200" kern="1200" baseline="0" dirty="0" smtClean="0">
                <a:solidFill>
                  <a:schemeClr val="tx1"/>
                </a:solidFill>
                <a:latin typeface="+mn-lt"/>
                <a:ea typeface="+mn-ea"/>
                <a:cs typeface="+mn-cs"/>
              </a:rPr>
              <a:t>Tuples can be catenated with the plus (+) operator. They can be deleted with the </a:t>
            </a:r>
            <a:r>
              <a:rPr lang="en-US" sz="1200" b="1" kern="1200" baseline="0" dirty="0" smtClean="0">
                <a:solidFill>
                  <a:schemeClr val="tx1"/>
                </a:solidFill>
                <a:latin typeface="+mn-lt"/>
                <a:ea typeface="+mn-ea"/>
                <a:cs typeface="+mn-cs"/>
              </a:rPr>
              <a:t>del </a:t>
            </a:r>
            <a:r>
              <a:rPr lang="en-US" sz="1200" b="0" kern="1200" baseline="0" dirty="0" smtClean="0">
                <a:solidFill>
                  <a:schemeClr val="tx1"/>
                </a:solidFill>
                <a:latin typeface="+mn-lt"/>
                <a:ea typeface="+mn-ea"/>
                <a:cs typeface="+mn-cs"/>
              </a:rPr>
              <a:t>statement. </a:t>
            </a:r>
            <a:r>
              <a:rPr lang="en-US" sz="1200" kern="1200" baseline="0" dirty="0" smtClean="0">
                <a:solidFill>
                  <a:schemeClr val="tx1"/>
                </a:solidFill>
                <a:latin typeface="+mn-lt"/>
                <a:ea typeface="+mn-ea"/>
                <a:cs typeface="+mn-cs"/>
              </a:rPr>
              <a:t>Python’s tuples can be empty or contain one element. ML (meta language) includes a tuple data type. An ML tuple must have at least two elements F# also has tuples.</a:t>
            </a:r>
            <a:endParaRPr lang="en-US" b="0" dirty="0"/>
          </a:p>
        </p:txBody>
      </p:sp>
      <p:sp>
        <p:nvSpPr>
          <p:cNvPr id="4" name="Slide Number Placeholder 3"/>
          <p:cNvSpPr>
            <a:spLocks noGrp="1"/>
          </p:cNvSpPr>
          <p:nvPr>
            <p:ph type="sldNum" sz="quarter" idx="10"/>
          </p:nvPr>
        </p:nvSpPr>
        <p:spPr/>
        <p:txBody>
          <a:bodyPr/>
          <a:lstStyle/>
          <a:p>
            <a:fld id="{DD3C65E1-19FF-4DF0-BD76-2067C775B354}" type="slidenum">
              <a:rPr lang="en-US" smtClean="0"/>
              <a:pPr/>
              <a:t>79</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just"/>
            <a:r>
              <a:rPr lang="en-US" dirty="0" smtClean="0"/>
              <a:t>Supported by ‡</a:t>
            </a:r>
          </a:p>
          <a:p>
            <a:pPr algn="just"/>
            <a:r>
              <a:rPr lang="en-US" sz="1300" dirty="0" smtClean="0"/>
              <a:t>From </a:t>
            </a:r>
            <a:r>
              <a:rPr lang="en-US" sz="1300" dirty="0" smtClean="0">
                <a:sym typeface="Wingdings" pitchFamily="2" charset="2"/>
              </a:rPr>
              <a:t></a:t>
            </a:r>
            <a:endParaRPr lang="en-US" sz="1300" dirty="0" smtClean="0"/>
          </a:p>
          <a:p>
            <a:pPr algn="just"/>
            <a:r>
              <a:rPr lang="en-US" sz="1300" dirty="0" smtClean="0"/>
              <a:t>The World Wide Web is supported by an eclectic collection of languages, ranging from markup languages, such as HTML, which is not a programming language, to general-purpose programming languages, such as Java.</a:t>
            </a:r>
            <a:endParaRPr lang="en-US" dirty="0"/>
          </a:p>
        </p:txBody>
      </p:sp>
      <p:sp>
        <p:nvSpPr>
          <p:cNvPr id="4" name="Slide Number Placeholder 3"/>
          <p:cNvSpPr>
            <a:spLocks noGrp="1"/>
          </p:cNvSpPr>
          <p:nvPr>
            <p:ph type="sldNum" sz="quarter" idx="10"/>
          </p:nvPr>
        </p:nvSpPr>
        <p:spPr/>
        <p:txBody>
          <a:bodyPr/>
          <a:lstStyle/>
          <a:p>
            <a:fld id="{DD3C65E1-19FF-4DF0-BD76-2067C775B354}" type="slidenum">
              <a:rPr lang="en-US" smtClean="0"/>
              <a:pPr/>
              <a:t>8</a:t>
            </a:fld>
            <a:endParaRPr lang="en-US" dirty="0"/>
          </a:p>
        </p:txBody>
      </p:sp>
    </p:spTree>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algn="just"/>
            <a:r>
              <a:rPr lang="en-US" sz="1200" kern="1200" baseline="0" dirty="0" smtClean="0">
                <a:solidFill>
                  <a:schemeClr val="tx1"/>
                </a:solidFill>
                <a:latin typeface="+mn-lt"/>
                <a:ea typeface="+mn-ea"/>
                <a:cs typeface="+mn-cs"/>
              </a:rPr>
              <a:t>Lists were first supported in the first functional programming language, LISP. They have always been part of the functional languages, but in recent years they have found their way into some imperative languages. Lists in Scheme (programming language) and Common LISP (programming language) are delimited by parentheses and the elements are not separated by any punctuation. For </a:t>
            </a:r>
            <a:r>
              <a:rPr lang="en-US" sz="1200" b="1" i="1" kern="1200" baseline="0" dirty="0" smtClean="0">
                <a:solidFill>
                  <a:schemeClr val="tx1"/>
                </a:solidFill>
                <a:latin typeface="+mn-lt"/>
                <a:ea typeface="+mn-ea"/>
                <a:cs typeface="+mn-cs"/>
              </a:rPr>
              <a:t>example</a:t>
            </a:r>
            <a:r>
              <a:rPr lang="en-US" sz="1200" kern="1200" baseline="0" dirty="0" smtClean="0">
                <a:solidFill>
                  <a:schemeClr val="tx1"/>
                </a:solidFill>
                <a:latin typeface="+mn-lt"/>
                <a:ea typeface="+mn-ea"/>
                <a:cs typeface="+mn-cs"/>
              </a:rPr>
              <a:t>, (A B C D)</a:t>
            </a:r>
          </a:p>
          <a:p>
            <a:pPr algn="just"/>
            <a:r>
              <a:rPr lang="en-US" sz="1200" kern="1200" baseline="0" dirty="0" smtClean="0">
                <a:solidFill>
                  <a:schemeClr val="tx1"/>
                </a:solidFill>
                <a:latin typeface="+mn-lt"/>
                <a:ea typeface="+mn-ea"/>
                <a:cs typeface="+mn-cs"/>
              </a:rPr>
              <a:t>Nested lists have the same form, so we could have (A (B C) D) In this list, (B C) is a list nested inside the outer list.</a:t>
            </a:r>
          </a:p>
          <a:p>
            <a:pPr algn="just"/>
            <a:r>
              <a:rPr lang="en-US" sz="1200" kern="1200" baseline="0" dirty="0" smtClean="0">
                <a:solidFill>
                  <a:schemeClr val="tx1"/>
                </a:solidFill>
                <a:latin typeface="+mn-lt"/>
                <a:ea typeface="+mn-ea"/>
                <a:cs typeface="+mn-cs"/>
              </a:rPr>
              <a:t>Data and code have the same syntactic form in LISP and its descendants (meaning </a:t>
            </a:r>
            <a:r>
              <a:rPr lang="en-US" sz="1200" b="1" i="1" kern="1200" baseline="0" dirty="0" smtClean="0">
                <a:solidFill>
                  <a:schemeClr val="tx1"/>
                </a:solidFill>
                <a:latin typeface="+mn-lt"/>
                <a:ea typeface="+mn-ea"/>
                <a:cs typeface="+mn-cs"/>
              </a:rPr>
              <a:t>successor</a:t>
            </a:r>
            <a:r>
              <a:rPr lang="en-US" sz="1200" kern="1200" baseline="0" dirty="0" smtClean="0">
                <a:solidFill>
                  <a:schemeClr val="tx1"/>
                </a:solidFill>
                <a:latin typeface="+mn-lt"/>
                <a:ea typeface="+mn-ea"/>
                <a:cs typeface="+mn-cs"/>
              </a:rPr>
              <a:t>). If the list (A B C) is interpreted as code, it is a call to the function A with parameters B and C.</a:t>
            </a:r>
          </a:p>
          <a:p>
            <a:pPr algn="just"/>
            <a:endParaRPr lang="en-US" sz="1200" kern="1200" baseline="0" dirty="0" smtClean="0">
              <a:solidFill>
                <a:schemeClr val="tx1"/>
              </a:solidFill>
              <a:latin typeface="+mn-lt"/>
              <a:ea typeface="+mn-ea"/>
              <a:cs typeface="+mn-cs"/>
            </a:endParaRPr>
          </a:p>
          <a:p>
            <a:pPr algn="just"/>
            <a:r>
              <a:rPr lang="en-US" sz="1200" kern="1200" baseline="0" dirty="0" smtClean="0">
                <a:solidFill>
                  <a:schemeClr val="tx1"/>
                </a:solidFill>
                <a:latin typeface="+mn-lt"/>
                <a:ea typeface="+mn-ea"/>
                <a:cs typeface="+mn-cs"/>
              </a:rPr>
              <a:t>ML has lists and list operations, although their appearance is not like those of Scheme. Lists are specified in square brackets, with the elements separated by commas, as in the following list of integers: </a:t>
            </a:r>
            <a:r>
              <a:rPr lang="en-US" sz="1200" b="1" i="1" kern="1200" baseline="0" dirty="0" smtClean="0">
                <a:solidFill>
                  <a:schemeClr val="tx1"/>
                </a:solidFill>
                <a:latin typeface="+mn-lt"/>
                <a:ea typeface="+mn-ea"/>
                <a:cs typeface="+mn-cs"/>
              </a:rPr>
              <a:t>[5, 7, 9]</a:t>
            </a:r>
            <a:endParaRPr lang="en-US" sz="1200" b="0" i="0" kern="1200" baseline="0" dirty="0" smtClean="0">
              <a:solidFill>
                <a:schemeClr val="tx1"/>
              </a:solidFill>
              <a:latin typeface="+mn-lt"/>
              <a:ea typeface="+mn-ea"/>
              <a:cs typeface="+mn-cs"/>
            </a:endParaRPr>
          </a:p>
          <a:p>
            <a:pPr algn="just"/>
            <a:r>
              <a:rPr lang="en-US" sz="1200" kern="1200" baseline="0" dirty="0" smtClean="0">
                <a:solidFill>
                  <a:schemeClr val="tx1"/>
                </a:solidFill>
                <a:latin typeface="+mn-lt"/>
                <a:ea typeface="+mn-ea"/>
                <a:cs typeface="+mn-cs"/>
              </a:rPr>
              <a:t>The Scheme CONS function is implemented as a binary infix operator in ML, represented as ::. For example, 3 :: [5, 7, 9] returns the following new list: [3, 5, 7, 9].</a:t>
            </a:r>
          </a:p>
          <a:p>
            <a:pPr algn="just"/>
            <a:r>
              <a:rPr lang="en-US" sz="1200" kern="1200" baseline="0" dirty="0" smtClean="0">
                <a:solidFill>
                  <a:schemeClr val="tx1"/>
                </a:solidFill>
                <a:latin typeface="+mn-lt"/>
                <a:ea typeface="+mn-ea"/>
                <a:cs typeface="+mn-cs"/>
              </a:rPr>
              <a:t>The elements of a list must be of the same type, so the following list would be illegal: [5, 7.3, 9]</a:t>
            </a:r>
          </a:p>
          <a:p>
            <a:pPr marL="0" marR="0" indent="0" algn="just" defTabSz="9144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tx1"/>
              </a:solidFill>
              <a:latin typeface="+mn-lt"/>
              <a:ea typeface="+mn-ea"/>
              <a:cs typeface="+mn-cs"/>
            </a:endParaRPr>
          </a:p>
          <a:p>
            <a:pPr algn="just"/>
            <a:r>
              <a:rPr lang="en-US" sz="1200" kern="1200" baseline="0" dirty="0" smtClean="0">
                <a:solidFill>
                  <a:schemeClr val="tx1"/>
                </a:solidFill>
                <a:latin typeface="+mn-lt"/>
                <a:ea typeface="+mn-ea"/>
                <a:cs typeface="+mn-cs"/>
              </a:rPr>
              <a:t>Python includes a list data type, which also serves as Python’s arrays. A Python list is created with an assignment of a list value to a name. A list value is a sequence of expressions that are separated by commas and delimited with brackets. For example, consider the following statement:</a:t>
            </a:r>
          </a:p>
          <a:p>
            <a:pPr algn="just"/>
            <a:r>
              <a:rPr lang="en-US" sz="1200" kern="1200" baseline="0" dirty="0" err="1" smtClean="0">
                <a:solidFill>
                  <a:schemeClr val="tx1"/>
                </a:solidFill>
                <a:latin typeface="+mn-lt"/>
                <a:ea typeface="+mn-ea"/>
                <a:cs typeface="+mn-cs"/>
              </a:rPr>
              <a:t>myList</a:t>
            </a:r>
            <a:r>
              <a:rPr lang="en-US" sz="1200" kern="1200" baseline="0" dirty="0" smtClean="0">
                <a:solidFill>
                  <a:schemeClr val="tx1"/>
                </a:solidFill>
                <a:latin typeface="+mn-lt"/>
                <a:ea typeface="+mn-ea"/>
                <a:cs typeface="+mn-cs"/>
              </a:rPr>
              <a:t> = [3, 5.8, "grape"]</a:t>
            </a:r>
          </a:p>
          <a:p>
            <a:r>
              <a:rPr lang="en-US" sz="1200" kern="1200" baseline="0" dirty="0" smtClean="0">
                <a:solidFill>
                  <a:schemeClr val="tx1"/>
                </a:solidFill>
                <a:latin typeface="+mn-lt"/>
                <a:ea typeface="+mn-ea"/>
                <a:cs typeface="+mn-cs"/>
              </a:rPr>
              <a:t>The elements of a list are referenced with subscripts in brackets, as in the following example: </a:t>
            </a:r>
            <a:r>
              <a:rPr lang="en-US" sz="1200" b="1" i="1" kern="1200" baseline="0" dirty="0" smtClean="0">
                <a:solidFill>
                  <a:schemeClr val="tx1"/>
                </a:solidFill>
                <a:latin typeface="+mn-lt"/>
                <a:ea typeface="+mn-ea"/>
                <a:cs typeface="+mn-cs"/>
              </a:rPr>
              <a:t>x = </a:t>
            </a:r>
            <a:r>
              <a:rPr lang="en-US" sz="1200" b="1" i="1" kern="1200" baseline="0" dirty="0" err="1" smtClean="0">
                <a:solidFill>
                  <a:schemeClr val="tx1"/>
                </a:solidFill>
                <a:latin typeface="+mn-lt"/>
                <a:ea typeface="+mn-ea"/>
                <a:cs typeface="+mn-cs"/>
              </a:rPr>
              <a:t>myList</a:t>
            </a:r>
            <a:r>
              <a:rPr lang="en-US" sz="1200" b="1" i="1" kern="1200" baseline="0" dirty="0" smtClean="0">
                <a:solidFill>
                  <a:schemeClr val="tx1"/>
                </a:solidFill>
                <a:latin typeface="+mn-lt"/>
                <a:ea typeface="+mn-ea"/>
                <a:cs typeface="+mn-cs"/>
              </a:rPr>
              <a:t>[1] </a:t>
            </a:r>
            <a:r>
              <a:rPr lang="en-US" sz="1200" kern="1200" baseline="0" dirty="0" smtClean="0">
                <a:solidFill>
                  <a:schemeClr val="tx1"/>
                </a:solidFill>
                <a:latin typeface="+mn-lt"/>
                <a:ea typeface="+mn-ea"/>
                <a:cs typeface="+mn-cs"/>
              </a:rPr>
              <a:t>This statement assigns 5.8 to x.</a:t>
            </a:r>
            <a:endParaRPr lang="en-US" b="1" i="1" dirty="0"/>
          </a:p>
        </p:txBody>
      </p:sp>
      <p:sp>
        <p:nvSpPr>
          <p:cNvPr id="4" name="Slide Number Placeholder 3"/>
          <p:cNvSpPr>
            <a:spLocks noGrp="1"/>
          </p:cNvSpPr>
          <p:nvPr>
            <p:ph type="sldNum" sz="quarter" idx="10"/>
          </p:nvPr>
        </p:nvSpPr>
        <p:spPr/>
        <p:txBody>
          <a:bodyPr/>
          <a:lstStyle/>
          <a:p>
            <a:fld id="{DD3C65E1-19FF-4DF0-BD76-2067C775B354}" type="slidenum">
              <a:rPr lang="en-US" smtClean="0"/>
              <a:pPr/>
              <a:t>80</a:t>
            </a:fld>
            <a:endParaRPr lang="en-US" dirty="0"/>
          </a:p>
        </p:txBody>
      </p:sp>
    </p:spTree>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just"/>
            <a:r>
              <a:rPr lang="en-US" sz="1200" kern="1200" baseline="0" dirty="0" smtClean="0">
                <a:solidFill>
                  <a:schemeClr val="tx1"/>
                </a:solidFill>
                <a:latin typeface="+mn-lt"/>
                <a:ea typeface="+mn-ea"/>
                <a:cs typeface="+mn-cs"/>
              </a:rPr>
              <a:t>A </a:t>
            </a:r>
            <a:r>
              <a:rPr lang="en-US" sz="1200" b="1" kern="1200" baseline="0" dirty="0" smtClean="0">
                <a:solidFill>
                  <a:schemeClr val="tx1"/>
                </a:solidFill>
                <a:latin typeface="+mn-lt"/>
                <a:ea typeface="+mn-ea"/>
                <a:cs typeface="+mn-cs"/>
              </a:rPr>
              <a:t>union </a:t>
            </a:r>
            <a:r>
              <a:rPr lang="en-US" sz="1200" b="0" kern="1200" baseline="0" dirty="0" smtClean="0">
                <a:solidFill>
                  <a:schemeClr val="tx1"/>
                </a:solidFill>
                <a:latin typeface="+mn-lt"/>
                <a:ea typeface="+mn-ea"/>
                <a:cs typeface="+mn-cs"/>
              </a:rPr>
              <a:t>is a type whose variables may store different type values at different </a:t>
            </a:r>
            <a:r>
              <a:rPr lang="en-US" sz="1200" kern="1200" baseline="0" dirty="0" smtClean="0">
                <a:solidFill>
                  <a:schemeClr val="tx1"/>
                </a:solidFill>
                <a:latin typeface="+mn-lt"/>
                <a:ea typeface="+mn-ea"/>
                <a:cs typeface="+mn-cs"/>
              </a:rPr>
              <a:t>times during program execution. As an example of the need for a union type,</a:t>
            </a:r>
          </a:p>
          <a:p>
            <a:pPr algn="just"/>
            <a:r>
              <a:rPr lang="en-US" sz="1200" kern="1200" baseline="0" dirty="0" smtClean="0">
                <a:solidFill>
                  <a:schemeClr val="tx1"/>
                </a:solidFill>
                <a:latin typeface="+mn-lt"/>
                <a:ea typeface="+mn-ea"/>
                <a:cs typeface="+mn-cs"/>
              </a:rPr>
              <a:t>consider a table of constants for a compiler, which is used to store the constants found in a program being compiled. One field of each table entry is for the</a:t>
            </a:r>
          </a:p>
          <a:p>
            <a:pPr algn="just"/>
            <a:r>
              <a:rPr lang="en-US" sz="1200" kern="1200" baseline="0" dirty="0" smtClean="0">
                <a:solidFill>
                  <a:schemeClr val="tx1"/>
                </a:solidFill>
                <a:latin typeface="+mn-lt"/>
                <a:ea typeface="+mn-ea"/>
                <a:cs typeface="+mn-cs"/>
              </a:rPr>
              <a:t>value of the </a:t>
            </a:r>
            <a:r>
              <a:rPr lang="en-US" sz="1200" kern="1200" baseline="0" smtClean="0">
                <a:solidFill>
                  <a:schemeClr val="tx1"/>
                </a:solidFill>
                <a:latin typeface="+mn-lt"/>
                <a:ea typeface="+mn-ea"/>
                <a:cs typeface="+mn-cs"/>
              </a:rPr>
              <a:t>constant.</a:t>
            </a:r>
            <a:endParaRPr lang="en-US" dirty="0"/>
          </a:p>
        </p:txBody>
      </p:sp>
      <p:sp>
        <p:nvSpPr>
          <p:cNvPr id="4" name="Slide Number Placeholder 3"/>
          <p:cNvSpPr>
            <a:spLocks noGrp="1"/>
          </p:cNvSpPr>
          <p:nvPr>
            <p:ph type="sldNum" sz="quarter" idx="10"/>
          </p:nvPr>
        </p:nvSpPr>
        <p:spPr/>
        <p:txBody>
          <a:bodyPr/>
          <a:lstStyle/>
          <a:p>
            <a:fld id="{DD3C65E1-19FF-4DF0-BD76-2067C775B354}" type="slidenum">
              <a:rPr lang="en-US" smtClean="0"/>
              <a:pPr/>
              <a:t>81</a:t>
            </a:fld>
            <a:endParaRPr lang="en-US" dirty="0"/>
          </a:p>
        </p:txBody>
      </p:sp>
    </p:spTree>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just"/>
            <a:r>
              <a:rPr lang="en-US" sz="1200" kern="1200" baseline="0" dirty="0" smtClean="0">
                <a:solidFill>
                  <a:schemeClr val="tx1"/>
                </a:solidFill>
                <a:latin typeface="+mn-lt"/>
                <a:ea typeface="+mn-ea"/>
                <a:cs typeface="+mn-cs"/>
              </a:rPr>
              <a:t>A </a:t>
            </a:r>
            <a:r>
              <a:rPr lang="en-US" sz="1200" b="1" kern="1200" baseline="0" dirty="0" smtClean="0">
                <a:solidFill>
                  <a:schemeClr val="tx1"/>
                </a:solidFill>
                <a:latin typeface="+mn-lt"/>
                <a:ea typeface="+mn-ea"/>
                <a:cs typeface="+mn-cs"/>
              </a:rPr>
              <a:t>union </a:t>
            </a:r>
            <a:r>
              <a:rPr lang="en-US" sz="1200" b="0" kern="1200" baseline="0" dirty="0" smtClean="0">
                <a:solidFill>
                  <a:schemeClr val="tx1"/>
                </a:solidFill>
                <a:latin typeface="+mn-lt"/>
                <a:ea typeface="+mn-ea"/>
                <a:cs typeface="+mn-cs"/>
              </a:rPr>
              <a:t>is a type whose variables may store different type values at different </a:t>
            </a:r>
            <a:r>
              <a:rPr lang="en-US" sz="1200" kern="1200" baseline="0" dirty="0" smtClean="0">
                <a:solidFill>
                  <a:schemeClr val="tx1"/>
                </a:solidFill>
                <a:latin typeface="+mn-lt"/>
                <a:ea typeface="+mn-ea"/>
                <a:cs typeface="+mn-cs"/>
              </a:rPr>
              <a:t>times during program execution. As an example of the need for a union type,</a:t>
            </a:r>
          </a:p>
          <a:p>
            <a:pPr algn="just"/>
            <a:r>
              <a:rPr lang="en-US" sz="1200" kern="1200" baseline="0" dirty="0" smtClean="0">
                <a:solidFill>
                  <a:schemeClr val="tx1"/>
                </a:solidFill>
                <a:latin typeface="+mn-lt"/>
                <a:ea typeface="+mn-ea"/>
                <a:cs typeface="+mn-cs"/>
              </a:rPr>
              <a:t>consider a table of constants for a compiler, which is used to store the constants found in a program being compiled. One field of each table entry is for the</a:t>
            </a:r>
          </a:p>
          <a:p>
            <a:pPr algn="just"/>
            <a:r>
              <a:rPr lang="en-US" sz="1200" kern="1200" baseline="0" dirty="0" smtClean="0">
                <a:solidFill>
                  <a:schemeClr val="tx1"/>
                </a:solidFill>
                <a:latin typeface="+mn-lt"/>
                <a:ea typeface="+mn-ea"/>
                <a:cs typeface="+mn-cs"/>
              </a:rPr>
              <a:t>value of the constant.</a:t>
            </a:r>
          </a:p>
          <a:p>
            <a:pPr algn="just"/>
            <a:endParaRPr lang="en-US" sz="1200" kern="1200" baseline="0" dirty="0" smtClean="0">
              <a:solidFill>
                <a:schemeClr val="tx1"/>
              </a:solidFill>
              <a:latin typeface="+mn-lt"/>
              <a:ea typeface="+mn-ea"/>
              <a:cs typeface="+mn-cs"/>
            </a:endParaRPr>
          </a:p>
          <a:p>
            <a:pPr algn="just"/>
            <a:r>
              <a:rPr lang="en-US" sz="1200" kern="1200" baseline="0" dirty="0" smtClean="0">
                <a:solidFill>
                  <a:schemeClr val="tx1"/>
                </a:solidFill>
                <a:latin typeface="+mn-lt"/>
                <a:ea typeface="+mn-ea"/>
                <a:cs typeface="+mn-cs"/>
              </a:rPr>
              <a:t>Discriminated Versus Free Unions:</a:t>
            </a:r>
          </a:p>
          <a:p>
            <a:pPr algn="just"/>
            <a:r>
              <a:rPr lang="en-US" sz="1200" kern="1200" baseline="0" dirty="0" smtClean="0">
                <a:solidFill>
                  <a:schemeClr val="tx1"/>
                </a:solidFill>
                <a:latin typeface="+mn-lt"/>
                <a:ea typeface="+mn-ea"/>
                <a:cs typeface="+mn-cs"/>
              </a:rPr>
              <a:t>C and C++ provide union constructs in which there is no language support for type checking. The unions in these languages are called </a:t>
            </a:r>
            <a:r>
              <a:rPr lang="en-US" sz="1200" b="1" kern="1200" baseline="0" dirty="0" smtClean="0">
                <a:solidFill>
                  <a:schemeClr val="tx1"/>
                </a:solidFill>
                <a:latin typeface="+mn-lt"/>
                <a:ea typeface="+mn-ea"/>
                <a:cs typeface="+mn-cs"/>
              </a:rPr>
              <a:t>free unions</a:t>
            </a:r>
            <a:r>
              <a:rPr lang="en-US" sz="1200" b="0" kern="1200" baseline="0" dirty="0" smtClean="0">
                <a:solidFill>
                  <a:schemeClr val="tx1"/>
                </a:solidFill>
                <a:latin typeface="+mn-lt"/>
                <a:ea typeface="+mn-ea"/>
                <a:cs typeface="+mn-cs"/>
              </a:rPr>
              <a:t>, because programmers </a:t>
            </a:r>
            <a:r>
              <a:rPr lang="en-US" sz="1200" kern="1200" baseline="0" dirty="0" smtClean="0">
                <a:solidFill>
                  <a:schemeClr val="tx1"/>
                </a:solidFill>
                <a:latin typeface="+mn-lt"/>
                <a:ea typeface="+mn-ea"/>
                <a:cs typeface="+mn-cs"/>
              </a:rPr>
              <a:t>are allowed complete freedom from type checking in their use.</a:t>
            </a:r>
          </a:p>
          <a:p>
            <a:pPr algn="just"/>
            <a:endParaRPr lang="en-US" sz="1200" kern="1200" baseline="0" dirty="0" smtClean="0">
              <a:solidFill>
                <a:schemeClr val="tx1"/>
              </a:solidFill>
              <a:latin typeface="+mn-lt"/>
              <a:ea typeface="+mn-ea"/>
              <a:cs typeface="+mn-cs"/>
            </a:endParaRPr>
          </a:p>
          <a:p>
            <a:pPr algn="just"/>
            <a:r>
              <a:rPr lang="en-US" sz="1200" kern="1200" baseline="0" dirty="0" smtClean="0">
                <a:solidFill>
                  <a:schemeClr val="tx1"/>
                </a:solidFill>
                <a:latin typeface="+mn-lt"/>
                <a:ea typeface="+mn-ea"/>
                <a:cs typeface="+mn-cs"/>
              </a:rPr>
              <a:t>Type checking of unions requires that each union construct include a type indicator. Such an indicator is called a </a:t>
            </a:r>
            <a:r>
              <a:rPr lang="en-US" sz="1200" b="1" kern="1200" baseline="0" dirty="0" smtClean="0">
                <a:solidFill>
                  <a:schemeClr val="tx1"/>
                </a:solidFill>
                <a:latin typeface="+mn-lt"/>
                <a:ea typeface="+mn-ea"/>
                <a:cs typeface="+mn-cs"/>
              </a:rPr>
              <a:t>tag, or discriminant</a:t>
            </a:r>
            <a:r>
              <a:rPr lang="en-US" sz="1200" b="0" kern="1200" baseline="0" dirty="0" smtClean="0">
                <a:solidFill>
                  <a:schemeClr val="tx1"/>
                </a:solidFill>
                <a:latin typeface="+mn-lt"/>
                <a:ea typeface="+mn-ea"/>
                <a:cs typeface="+mn-cs"/>
              </a:rPr>
              <a:t>, and a union with a discriminant is called a discriminated union. The first language to provide </a:t>
            </a:r>
            <a:r>
              <a:rPr lang="en-US" sz="1200" kern="1200" baseline="0" dirty="0" smtClean="0">
                <a:solidFill>
                  <a:schemeClr val="tx1"/>
                </a:solidFill>
                <a:latin typeface="+mn-lt"/>
                <a:ea typeface="+mn-ea"/>
                <a:cs typeface="+mn-cs"/>
              </a:rPr>
              <a:t>discriminated unions was ALGOL 68.</a:t>
            </a:r>
            <a:endParaRPr lang="en-US" dirty="0" smtClean="0"/>
          </a:p>
        </p:txBody>
      </p:sp>
      <p:sp>
        <p:nvSpPr>
          <p:cNvPr id="4" name="Slide Number Placeholder 3"/>
          <p:cNvSpPr>
            <a:spLocks noGrp="1"/>
          </p:cNvSpPr>
          <p:nvPr>
            <p:ph type="sldNum" sz="quarter" idx="10"/>
          </p:nvPr>
        </p:nvSpPr>
        <p:spPr/>
        <p:txBody>
          <a:bodyPr/>
          <a:lstStyle/>
          <a:p>
            <a:fld id="{DD3C65E1-19FF-4DF0-BD76-2067C775B354}" type="slidenum">
              <a:rPr lang="en-US" smtClean="0"/>
              <a:pPr/>
              <a:t>82</a:t>
            </a:fld>
            <a:endParaRPr lang="en-US" dirty="0"/>
          </a:p>
        </p:txBody>
      </p:sp>
    </p:spTree>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just"/>
            <a:r>
              <a:rPr lang="en-US" sz="1200" kern="1200" baseline="0" dirty="0" smtClean="0">
                <a:solidFill>
                  <a:schemeClr val="tx1"/>
                </a:solidFill>
                <a:latin typeface="+mn-lt"/>
                <a:ea typeface="+mn-ea"/>
                <a:cs typeface="+mn-cs"/>
              </a:rPr>
              <a:t>Unions are potentially unsafe constructs in some languages. They are one of the reasons why C and C++ are not strongly typed: These languages do not allow type checking of references to their unions. On the other hand, unions can be safely used, as in their design in Ada, ML, Haskell (statically typed &amp; purely functional programming language), and F#.</a:t>
            </a:r>
          </a:p>
          <a:p>
            <a:pPr algn="just"/>
            <a:r>
              <a:rPr lang="en-US" sz="1200" kern="1200" baseline="0" dirty="0" smtClean="0">
                <a:solidFill>
                  <a:schemeClr val="tx1"/>
                </a:solidFill>
                <a:latin typeface="+mn-lt"/>
                <a:ea typeface="+mn-ea"/>
                <a:cs typeface="+mn-cs"/>
              </a:rPr>
              <a:t>Neither Java nor C# includes unions, which may be reflective of the growing concern for safety in some programming languages.</a:t>
            </a:r>
          </a:p>
          <a:p>
            <a:pPr algn="just"/>
            <a:endParaRPr lang="en-US" sz="1200" kern="1200" baseline="0" dirty="0" smtClean="0">
              <a:solidFill>
                <a:schemeClr val="tx1"/>
              </a:solidFill>
              <a:latin typeface="+mn-lt"/>
              <a:ea typeface="+mn-ea"/>
              <a:cs typeface="+mn-cs"/>
            </a:endParaRPr>
          </a:p>
          <a:p>
            <a:pPr algn="just"/>
            <a:r>
              <a:rPr lang="en-US" sz="1200" kern="1200" baseline="0" dirty="0" smtClean="0">
                <a:solidFill>
                  <a:schemeClr val="tx1"/>
                </a:solidFill>
                <a:latin typeface="+mn-lt"/>
                <a:ea typeface="+mn-ea"/>
                <a:cs typeface="+mn-cs"/>
              </a:rPr>
              <a:t>Implementation of union types:</a:t>
            </a:r>
          </a:p>
          <a:p>
            <a:pPr algn="just"/>
            <a:r>
              <a:rPr lang="en-US" sz="1200" kern="1200" baseline="0" dirty="0" smtClean="0">
                <a:solidFill>
                  <a:schemeClr val="tx1"/>
                </a:solidFill>
                <a:latin typeface="+mn-lt"/>
                <a:ea typeface="+mn-ea"/>
                <a:cs typeface="+mn-cs"/>
              </a:rPr>
              <a:t>Unions are implemented by simply using the same address for every possible variant. Sufficient storage for the largest variant is allocated. The tag of a discriminated union is stored with the variant in a record like structure.</a:t>
            </a:r>
          </a:p>
        </p:txBody>
      </p:sp>
      <p:sp>
        <p:nvSpPr>
          <p:cNvPr id="4" name="Slide Number Placeholder 3"/>
          <p:cNvSpPr>
            <a:spLocks noGrp="1"/>
          </p:cNvSpPr>
          <p:nvPr>
            <p:ph type="sldNum" sz="quarter" idx="10"/>
          </p:nvPr>
        </p:nvSpPr>
        <p:spPr/>
        <p:txBody>
          <a:bodyPr/>
          <a:lstStyle/>
          <a:p>
            <a:fld id="{DD3C65E1-19FF-4DF0-BD76-2067C775B354}" type="slidenum">
              <a:rPr lang="en-US" smtClean="0"/>
              <a:pPr/>
              <a:t>83</a:t>
            </a:fld>
            <a:endParaRPr lang="en-US" dirty="0"/>
          </a:p>
        </p:txBody>
      </p:sp>
    </p:spTree>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just"/>
            <a:r>
              <a:rPr lang="en-US" sz="1200" kern="1200" baseline="0" dirty="0" smtClean="0">
                <a:solidFill>
                  <a:schemeClr val="tx1"/>
                </a:solidFill>
                <a:latin typeface="+mn-lt"/>
                <a:ea typeface="+mn-ea"/>
                <a:cs typeface="+mn-cs"/>
              </a:rPr>
              <a:t>Implementation of union types:</a:t>
            </a:r>
          </a:p>
          <a:p>
            <a:pPr algn="just"/>
            <a:r>
              <a:rPr lang="en-US" sz="1200" kern="1200" baseline="0" dirty="0" smtClean="0">
                <a:solidFill>
                  <a:schemeClr val="tx1"/>
                </a:solidFill>
                <a:latin typeface="+mn-lt"/>
                <a:ea typeface="+mn-ea"/>
                <a:cs typeface="+mn-cs"/>
              </a:rPr>
              <a:t>	At compile time, the complete description of each variant must be stored. This can be done by associating a case table with the tag entry in the descriptor. The case table has an entry for each variant, which points to a descriptor for that particular variant.</a:t>
            </a:r>
          </a:p>
          <a:p>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To illustrate this arrangement, consider the following Ada example:</a:t>
            </a:r>
          </a:p>
          <a:p>
            <a:r>
              <a:rPr lang="nl-NL" sz="1200" b="1" kern="1200" baseline="0" dirty="0" smtClean="0">
                <a:solidFill>
                  <a:schemeClr val="tx1"/>
                </a:solidFill>
                <a:latin typeface="+mn-lt"/>
                <a:ea typeface="+mn-ea"/>
                <a:cs typeface="+mn-cs"/>
              </a:rPr>
              <a:t>type </a:t>
            </a:r>
            <a:r>
              <a:rPr lang="nl-NL" sz="1200" b="0" kern="1200" baseline="0" dirty="0" smtClean="0">
                <a:solidFill>
                  <a:schemeClr val="tx1"/>
                </a:solidFill>
                <a:latin typeface="+mn-lt"/>
                <a:ea typeface="+mn-ea"/>
                <a:cs typeface="+mn-cs"/>
              </a:rPr>
              <a:t>Node (Tag : Boolean) </a:t>
            </a:r>
            <a:r>
              <a:rPr lang="nl-NL" sz="1200" b="1" kern="1200" baseline="0" dirty="0" smtClean="0">
                <a:solidFill>
                  <a:schemeClr val="tx1"/>
                </a:solidFill>
                <a:latin typeface="+mn-lt"/>
                <a:ea typeface="+mn-ea"/>
                <a:cs typeface="+mn-cs"/>
              </a:rPr>
              <a:t>is</a:t>
            </a:r>
          </a:p>
          <a:p>
            <a:r>
              <a:rPr lang="en-US" sz="1200" b="1" kern="1200" baseline="0" dirty="0" smtClean="0">
                <a:solidFill>
                  <a:schemeClr val="tx1"/>
                </a:solidFill>
                <a:latin typeface="+mn-lt"/>
                <a:ea typeface="+mn-ea"/>
                <a:cs typeface="+mn-cs"/>
              </a:rPr>
              <a:t>record</a:t>
            </a:r>
          </a:p>
          <a:p>
            <a:r>
              <a:rPr lang="en-US" sz="1200" b="1" kern="1200" baseline="0" dirty="0" smtClean="0">
                <a:solidFill>
                  <a:schemeClr val="tx1"/>
                </a:solidFill>
                <a:latin typeface="+mn-lt"/>
                <a:ea typeface="+mn-ea"/>
                <a:cs typeface="+mn-cs"/>
              </a:rPr>
              <a:t>case </a:t>
            </a:r>
            <a:r>
              <a:rPr lang="en-US" sz="1200" b="0" kern="1200" baseline="0" dirty="0" smtClean="0">
                <a:solidFill>
                  <a:schemeClr val="tx1"/>
                </a:solidFill>
                <a:latin typeface="+mn-lt"/>
                <a:ea typeface="+mn-ea"/>
                <a:cs typeface="+mn-cs"/>
              </a:rPr>
              <a:t>Tag</a:t>
            </a:r>
            <a:r>
              <a:rPr lang="en-US" sz="1200" b="1" kern="1200" baseline="0" dirty="0" smtClean="0">
                <a:solidFill>
                  <a:schemeClr val="tx1"/>
                </a:solidFill>
                <a:latin typeface="+mn-lt"/>
                <a:ea typeface="+mn-ea"/>
                <a:cs typeface="+mn-cs"/>
              </a:rPr>
              <a:t> is</a:t>
            </a:r>
          </a:p>
          <a:p>
            <a:r>
              <a:rPr lang="en-US" sz="1200" b="1" kern="1200" baseline="0" dirty="0" smtClean="0">
                <a:solidFill>
                  <a:schemeClr val="tx1"/>
                </a:solidFill>
                <a:latin typeface="+mn-lt"/>
                <a:ea typeface="+mn-ea"/>
                <a:cs typeface="+mn-cs"/>
              </a:rPr>
              <a:t>when </a:t>
            </a:r>
            <a:r>
              <a:rPr lang="en-US" sz="1200" b="0" kern="1200" baseline="0" dirty="0" smtClean="0">
                <a:solidFill>
                  <a:schemeClr val="tx1"/>
                </a:solidFill>
                <a:latin typeface="+mn-lt"/>
                <a:ea typeface="+mn-ea"/>
                <a:cs typeface="+mn-cs"/>
              </a:rPr>
              <a:t>True =&gt; Count : Integer;</a:t>
            </a:r>
          </a:p>
          <a:p>
            <a:r>
              <a:rPr lang="en-US" sz="1200" b="1" kern="1200" baseline="0" dirty="0" smtClean="0">
                <a:solidFill>
                  <a:schemeClr val="tx1"/>
                </a:solidFill>
                <a:latin typeface="+mn-lt"/>
                <a:ea typeface="+mn-ea"/>
                <a:cs typeface="+mn-cs"/>
              </a:rPr>
              <a:t>when </a:t>
            </a:r>
            <a:r>
              <a:rPr lang="en-US" sz="1200" b="0" kern="1200" baseline="0" dirty="0" smtClean="0">
                <a:solidFill>
                  <a:schemeClr val="tx1"/>
                </a:solidFill>
                <a:latin typeface="+mn-lt"/>
                <a:ea typeface="+mn-ea"/>
                <a:cs typeface="+mn-cs"/>
              </a:rPr>
              <a:t>False =&gt; Sum : Float;</a:t>
            </a:r>
          </a:p>
          <a:p>
            <a:r>
              <a:rPr lang="en-US" sz="1200" b="1" kern="1200" baseline="0" dirty="0" smtClean="0">
                <a:solidFill>
                  <a:schemeClr val="tx1"/>
                </a:solidFill>
                <a:latin typeface="+mn-lt"/>
                <a:ea typeface="+mn-ea"/>
                <a:cs typeface="+mn-cs"/>
              </a:rPr>
              <a:t>end case</a:t>
            </a:r>
            <a:r>
              <a:rPr lang="en-US" sz="1200" b="0" kern="1200" baseline="0" dirty="0" smtClean="0">
                <a:solidFill>
                  <a:schemeClr val="tx1"/>
                </a:solidFill>
                <a:latin typeface="+mn-lt"/>
                <a:ea typeface="+mn-ea"/>
                <a:cs typeface="+mn-cs"/>
              </a:rPr>
              <a:t>;</a:t>
            </a:r>
          </a:p>
          <a:p>
            <a:r>
              <a:rPr lang="en-US" sz="1200" b="1" kern="1200" baseline="0" dirty="0" smtClean="0">
                <a:solidFill>
                  <a:schemeClr val="tx1"/>
                </a:solidFill>
                <a:latin typeface="+mn-lt"/>
                <a:ea typeface="+mn-ea"/>
                <a:cs typeface="+mn-cs"/>
              </a:rPr>
              <a:t>end record</a:t>
            </a:r>
            <a:r>
              <a:rPr lang="en-US" sz="1200" b="0" kern="1200" baseline="0" dirty="0" smtClean="0">
                <a:solidFill>
                  <a:schemeClr val="tx1"/>
                </a:solidFill>
                <a:latin typeface="+mn-lt"/>
                <a:ea typeface="+mn-ea"/>
                <a:cs typeface="+mn-cs"/>
              </a:rPr>
              <a:t>;</a:t>
            </a:r>
          </a:p>
          <a:p>
            <a:r>
              <a:rPr lang="en-US" sz="1200" kern="1200" baseline="0" dirty="0" smtClean="0">
                <a:solidFill>
                  <a:schemeClr val="tx1"/>
                </a:solidFill>
                <a:latin typeface="+mn-lt"/>
                <a:ea typeface="+mn-ea"/>
                <a:cs typeface="+mn-cs"/>
              </a:rPr>
              <a:t>The descriptor for this type could have the form shown in Figure above.</a:t>
            </a:r>
            <a:endParaRPr lang="en-US" sz="1200" b="0"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DD3C65E1-19FF-4DF0-BD76-2067C775B354}" type="slidenum">
              <a:rPr lang="en-US" smtClean="0"/>
              <a:pPr/>
              <a:t>84</a:t>
            </a:fld>
            <a:endParaRPr lang="en-US" dirty="0"/>
          </a:p>
        </p:txBody>
      </p:sp>
    </p:spTree>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just"/>
            <a:r>
              <a:rPr lang="en-US" sz="1200" kern="1200" baseline="0" dirty="0" smtClean="0">
                <a:solidFill>
                  <a:schemeClr val="tx1"/>
                </a:solidFill>
                <a:latin typeface="+mn-lt"/>
                <a:ea typeface="+mn-ea"/>
                <a:cs typeface="+mn-cs"/>
              </a:rPr>
              <a:t>A </a:t>
            </a:r>
            <a:r>
              <a:rPr lang="en-US" sz="1200" b="1" kern="1200" baseline="0" dirty="0" smtClean="0">
                <a:solidFill>
                  <a:schemeClr val="tx1"/>
                </a:solidFill>
                <a:latin typeface="+mn-lt"/>
                <a:ea typeface="+mn-ea"/>
                <a:cs typeface="+mn-cs"/>
              </a:rPr>
              <a:t>pointer type </a:t>
            </a:r>
            <a:r>
              <a:rPr lang="en-US" sz="1200" b="0" kern="1200" baseline="0" dirty="0" smtClean="0">
                <a:solidFill>
                  <a:schemeClr val="tx1"/>
                </a:solidFill>
                <a:latin typeface="+mn-lt"/>
                <a:ea typeface="+mn-ea"/>
                <a:cs typeface="+mn-cs"/>
              </a:rPr>
              <a:t>is one in which the variables have a range of values that consists </a:t>
            </a:r>
            <a:r>
              <a:rPr lang="en-US" sz="1200" kern="1200" baseline="0" dirty="0" smtClean="0">
                <a:solidFill>
                  <a:schemeClr val="tx1"/>
                </a:solidFill>
                <a:latin typeface="+mn-lt"/>
                <a:ea typeface="+mn-ea"/>
                <a:cs typeface="+mn-cs"/>
              </a:rPr>
              <a:t>of memory addresses and a special value, </a:t>
            </a:r>
            <a:r>
              <a:rPr lang="en-US" sz="1200" b="1" kern="1200" baseline="0" dirty="0" smtClean="0">
                <a:solidFill>
                  <a:schemeClr val="tx1"/>
                </a:solidFill>
                <a:latin typeface="+mn-lt"/>
                <a:ea typeface="+mn-ea"/>
                <a:cs typeface="+mn-cs"/>
              </a:rPr>
              <a:t>nil</a:t>
            </a:r>
            <a:r>
              <a:rPr lang="en-US" sz="1200" b="0" kern="1200" baseline="0" dirty="0" smtClean="0">
                <a:solidFill>
                  <a:schemeClr val="tx1"/>
                </a:solidFill>
                <a:latin typeface="+mn-lt"/>
                <a:ea typeface="+mn-ea"/>
                <a:cs typeface="+mn-cs"/>
              </a:rPr>
              <a:t>. The value nil is not a valid address </a:t>
            </a:r>
            <a:r>
              <a:rPr lang="en-US" sz="1200" kern="1200" baseline="0" dirty="0" smtClean="0">
                <a:solidFill>
                  <a:schemeClr val="tx1"/>
                </a:solidFill>
                <a:latin typeface="+mn-lt"/>
                <a:ea typeface="+mn-ea"/>
                <a:cs typeface="+mn-cs"/>
              </a:rPr>
              <a:t>and is used to indicate that a pointer cannot currently be used to reference a memory cell.</a:t>
            </a:r>
          </a:p>
          <a:p>
            <a:pPr algn="just"/>
            <a:endParaRPr lang="en-US" sz="1200" kern="1200" baseline="0" dirty="0" smtClean="0">
              <a:solidFill>
                <a:schemeClr val="tx1"/>
              </a:solidFill>
              <a:latin typeface="+mn-lt"/>
              <a:ea typeface="+mn-ea"/>
              <a:cs typeface="+mn-cs"/>
            </a:endParaRPr>
          </a:p>
          <a:p>
            <a:pPr algn="just"/>
            <a:r>
              <a:rPr lang="en-US" sz="1200" kern="1200" baseline="0" dirty="0" smtClean="0">
                <a:solidFill>
                  <a:schemeClr val="tx1"/>
                </a:solidFill>
                <a:latin typeface="+mn-lt"/>
                <a:ea typeface="+mn-ea"/>
                <a:cs typeface="+mn-cs"/>
              </a:rPr>
              <a:t>Pointers are designed for two distinct kinds of uses. First, pointers provide some of the power of indirect addressing, which is frequently used in assembly language programming. Second, pointers provide a way to manage dynamic storage. A pointer can be used to access a location in an area where storage is</a:t>
            </a:r>
          </a:p>
          <a:p>
            <a:pPr algn="just"/>
            <a:r>
              <a:rPr lang="en-US" sz="1200" kern="1200" baseline="0" dirty="0" smtClean="0">
                <a:solidFill>
                  <a:schemeClr val="tx1"/>
                </a:solidFill>
                <a:latin typeface="+mn-lt"/>
                <a:ea typeface="+mn-ea"/>
                <a:cs typeface="+mn-cs"/>
              </a:rPr>
              <a:t>dynamically allocated called a </a:t>
            </a:r>
            <a:r>
              <a:rPr lang="en-US" sz="1200" b="1" kern="1200" baseline="0" dirty="0" smtClean="0">
                <a:solidFill>
                  <a:schemeClr val="tx1"/>
                </a:solidFill>
                <a:latin typeface="+mn-lt"/>
                <a:ea typeface="+mn-ea"/>
                <a:cs typeface="+mn-cs"/>
              </a:rPr>
              <a:t>heap.</a:t>
            </a:r>
            <a:endParaRPr lang="en-US" sz="1200" b="0" kern="1200" baseline="0" dirty="0" smtClean="0">
              <a:solidFill>
                <a:schemeClr val="tx1"/>
              </a:solidFill>
              <a:latin typeface="+mn-lt"/>
              <a:ea typeface="+mn-ea"/>
              <a:cs typeface="+mn-cs"/>
            </a:endParaRPr>
          </a:p>
          <a:p>
            <a:pPr algn="just"/>
            <a:endParaRPr lang="en-US" dirty="0" smtClean="0"/>
          </a:p>
          <a:p>
            <a:pPr algn="just"/>
            <a:r>
              <a:rPr lang="en-US" sz="1200" kern="1200" baseline="0" dirty="0" smtClean="0">
                <a:solidFill>
                  <a:schemeClr val="tx1"/>
                </a:solidFill>
                <a:latin typeface="+mn-lt"/>
                <a:ea typeface="+mn-ea"/>
                <a:cs typeface="+mn-cs"/>
              </a:rPr>
              <a:t>Variables that are dynamically allocated from the heap are called </a:t>
            </a:r>
            <a:r>
              <a:rPr lang="en-US" sz="1200" b="1" kern="1200" baseline="0" dirty="0" smtClean="0">
                <a:solidFill>
                  <a:schemeClr val="tx1"/>
                </a:solidFill>
                <a:latin typeface="+mn-lt"/>
                <a:ea typeface="+mn-ea"/>
                <a:cs typeface="+mn-cs"/>
              </a:rPr>
              <a:t>heap dynamic variables</a:t>
            </a:r>
            <a:r>
              <a:rPr lang="en-US" sz="1200" b="0" kern="1200" baseline="0" dirty="0" smtClean="0">
                <a:solidFill>
                  <a:schemeClr val="tx1"/>
                </a:solidFill>
                <a:latin typeface="+mn-lt"/>
                <a:ea typeface="+mn-ea"/>
                <a:cs typeface="+mn-cs"/>
              </a:rPr>
              <a:t>. They often do not have identifiers associated with them </a:t>
            </a:r>
            <a:r>
              <a:rPr lang="en-US" sz="1200" kern="1200" baseline="0" dirty="0" smtClean="0">
                <a:solidFill>
                  <a:schemeClr val="tx1"/>
                </a:solidFill>
                <a:latin typeface="+mn-lt"/>
                <a:ea typeface="+mn-ea"/>
                <a:cs typeface="+mn-cs"/>
              </a:rPr>
              <a:t>and thus can be referenced only by pointer or reference type variables. Variables without names are called </a:t>
            </a:r>
            <a:r>
              <a:rPr lang="en-US" sz="1200" b="1" kern="1200" baseline="0" dirty="0" smtClean="0">
                <a:solidFill>
                  <a:schemeClr val="tx1"/>
                </a:solidFill>
                <a:latin typeface="+mn-lt"/>
                <a:ea typeface="+mn-ea"/>
                <a:cs typeface="+mn-cs"/>
              </a:rPr>
              <a:t>anonymous variables.</a:t>
            </a:r>
            <a:endParaRPr lang="en-US" sz="1200" b="0" kern="1200" baseline="0" dirty="0" smtClean="0">
              <a:solidFill>
                <a:schemeClr val="tx1"/>
              </a:solidFill>
              <a:latin typeface="+mn-lt"/>
              <a:ea typeface="+mn-ea"/>
              <a:cs typeface="+mn-cs"/>
            </a:endParaRPr>
          </a:p>
          <a:p>
            <a:pPr algn="just"/>
            <a:endParaRPr lang="en-US" dirty="0" smtClean="0"/>
          </a:p>
          <a:p>
            <a:pPr algn="just"/>
            <a:r>
              <a:rPr lang="en-US" sz="1200" kern="1200" baseline="0" dirty="0" smtClean="0">
                <a:solidFill>
                  <a:schemeClr val="tx1"/>
                </a:solidFill>
                <a:latin typeface="+mn-lt"/>
                <a:ea typeface="+mn-ea"/>
                <a:cs typeface="+mn-cs"/>
              </a:rPr>
              <a:t>Pointers, unlike arrays and records, are not structured types, although they are defined using a type operator. Furthermore, they are also different from scalar variables because they are used to reference some other variable, rather than being used to store data. These two categories of variables are called </a:t>
            </a:r>
            <a:r>
              <a:rPr lang="en-US" sz="1200" b="1" kern="1200" baseline="0" dirty="0" smtClean="0">
                <a:solidFill>
                  <a:schemeClr val="tx1"/>
                </a:solidFill>
                <a:latin typeface="+mn-lt"/>
                <a:ea typeface="+mn-ea"/>
                <a:cs typeface="+mn-cs"/>
              </a:rPr>
              <a:t>reference types </a:t>
            </a:r>
            <a:r>
              <a:rPr lang="en-US" sz="1200" b="0" kern="1200" baseline="0" dirty="0" smtClean="0">
                <a:solidFill>
                  <a:schemeClr val="tx1"/>
                </a:solidFill>
                <a:latin typeface="+mn-lt"/>
                <a:ea typeface="+mn-ea"/>
                <a:cs typeface="+mn-cs"/>
              </a:rPr>
              <a:t>and</a:t>
            </a:r>
            <a:r>
              <a:rPr lang="en-US" sz="1200" b="1" kern="1200" baseline="0" dirty="0" smtClean="0">
                <a:solidFill>
                  <a:schemeClr val="tx1"/>
                </a:solidFill>
                <a:latin typeface="+mn-lt"/>
                <a:ea typeface="+mn-ea"/>
                <a:cs typeface="+mn-cs"/>
              </a:rPr>
              <a:t> value types</a:t>
            </a:r>
            <a:r>
              <a:rPr lang="en-US" sz="1200" b="0" kern="1200" baseline="0" dirty="0" smtClean="0">
                <a:solidFill>
                  <a:schemeClr val="tx1"/>
                </a:solidFill>
                <a:latin typeface="+mn-lt"/>
                <a:ea typeface="+mn-ea"/>
                <a:cs typeface="+mn-cs"/>
              </a:rPr>
              <a:t>, respectively.</a:t>
            </a:r>
          </a:p>
          <a:p>
            <a:pPr algn="just"/>
            <a:r>
              <a:rPr lang="en-US" sz="1200" kern="1200" baseline="0" dirty="0" smtClean="0">
                <a:solidFill>
                  <a:schemeClr val="tx1"/>
                </a:solidFill>
                <a:latin typeface="+mn-lt"/>
                <a:ea typeface="+mn-ea"/>
                <a:cs typeface="+mn-cs"/>
              </a:rPr>
              <a:t>Both kinds of uses of pointers add writability to a language.</a:t>
            </a:r>
            <a:endParaRPr lang="en-US" b="0" dirty="0"/>
          </a:p>
        </p:txBody>
      </p:sp>
      <p:sp>
        <p:nvSpPr>
          <p:cNvPr id="4" name="Slide Number Placeholder 3"/>
          <p:cNvSpPr>
            <a:spLocks noGrp="1"/>
          </p:cNvSpPr>
          <p:nvPr>
            <p:ph type="sldNum" sz="quarter" idx="10"/>
          </p:nvPr>
        </p:nvSpPr>
        <p:spPr/>
        <p:txBody>
          <a:bodyPr/>
          <a:lstStyle/>
          <a:p>
            <a:fld id="{DD3C65E1-19FF-4DF0-BD76-2067C775B354}" type="slidenum">
              <a:rPr lang="en-US" smtClean="0"/>
              <a:pPr/>
              <a:t>85</a:t>
            </a:fld>
            <a:endParaRPr lang="en-US" dirty="0"/>
          </a:p>
        </p:txBody>
      </p:sp>
    </p:spTree>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just"/>
            <a:r>
              <a:rPr lang="en-US" b="0" dirty="0" smtClean="0"/>
              <a:t>w? which</a:t>
            </a:r>
          </a:p>
          <a:p>
            <a:pPr algn="just"/>
            <a:r>
              <a:rPr lang="en-US" sz="1200" kern="1200" baseline="0" dirty="0" smtClean="0">
                <a:solidFill>
                  <a:schemeClr val="tx1"/>
                </a:solidFill>
                <a:latin typeface="+mn-lt"/>
                <a:ea typeface="+mn-ea"/>
                <a:cs typeface="+mn-cs"/>
              </a:rPr>
              <a:t>• What are the scope and lifetime of a pointer variable?</a:t>
            </a:r>
          </a:p>
          <a:p>
            <a:pPr algn="just"/>
            <a:r>
              <a:rPr lang="en-US" sz="1200" kern="1200" baseline="0" dirty="0" smtClean="0">
                <a:solidFill>
                  <a:schemeClr val="tx1"/>
                </a:solidFill>
                <a:latin typeface="+mn-lt"/>
                <a:ea typeface="+mn-ea"/>
                <a:cs typeface="+mn-cs"/>
              </a:rPr>
              <a:t>• What is the lifetime of a heap-dynamic variable (the value a pointer references)?</a:t>
            </a:r>
          </a:p>
          <a:p>
            <a:pPr algn="just"/>
            <a:r>
              <a:rPr lang="en-US" sz="1200" kern="1200" baseline="0" dirty="0" smtClean="0">
                <a:solidFill>
                  <a:schemeClr val="tx1"/>
                </a:solidFill>
                <a:latin typeface="+mn-lt"/>
                <a:ea typeface="+mn-ea"/>
                <a:cs typeface="+mn-cs"/>
              </a:rPr>
              <a:t>• Are pointers restricted as to the type of value to which they can point?</a:t>
            </a:r>
          </a:p>
          <a:p>
            <a:pPr algn="just"/>
            <a:r>
              <a:rPr lang="en-US" sz="1200" kern="1200" baseline="0" dirty="0" smtClean="0">
                <a:solidFill>
                  <a:schemeClr val="tx1"/>
                </a:solidFill>
                <a:latin typeface="+mn-lt"/>
                <a:ea typeface="+mn-ea"/>
                <a:cs typeface="+mn-cs"/>
              </a:rPr>
              <a:t>• Are pointers used for dynamic storage management, indirect addressing, or both?</a:t>
            </a:r>
          </a:p>
          <a:p>
            <a:pPr algn="just"/>
            <a:r>
              <a:rPr lang="en-US" sz="1200" kern="1200" baseline="0" dirty="0" smtClean="0">
                <a:solidFill>
                  <a:schemeClr val="tx1"/>
                </a:solidFill>
                <a:latin typeface="+mn-lt"/>
                <a:ea typeface="+mn-ea"/>
                <a:cs typeface="+mn-cs"/>
              </a:rPr>
              <a:t>• Should the language support pointer types, reference types, or both?</a:t>
            </a:r>
          </a:p>
          <a:p>
            <a:pPr algn="just"/>
            <a:endParaRPr lang="en-US" b="0" dirty="0" smtClean="0"/>
          </a:p>
          <a:p>
            <a:pPr algn="just"/>
            <a:r>
              <a:rPr lang="en-US" b="0" dirty="0" smtClean="0"/>
              <a:t>Pointer Operations:</a:t>
            </a:r>
          </a:p>
          <a:p>
            <a:pPr algn="just"/>
            <a:r>
              <a:rPr lang="en-US" b="0" dirty="0" smtClean="0"/>
              <a:t>	Assignment: </a:t>
            </a:r>
            <a:r>
              <a:rPr lang="en-US" sz="1200" kern="1200" baseline="0" dirty="0" smtClean="0">
                <a:solidFill>
                  <a:schemeClr val="tx1"/>
                </a:solidFill>
                <a:latin typeface="+mn-lt"/>
                <a:ea typeface="+mn-ea"/>
                <a:cs typeface="+mn-cs"/>
              </a:rPr>
              <a:t>sets a pointer variable’s value to some useful address (normal pointer reference)</a:t>
            </a:r>
          </a:p>
          <a:p>
            <a:pPr algn="just"/>
            <a:endParaRPr lang="en-US" sz="1200" b="0" kern="1200" baseline="0" dirty="0" smtClean="0">
              <a:solidFill>
                <a:schemeClr val="tx1"/>
              </a:solidFill>
              <a:latin typeface="+mn-lt"/>
              <a:ea typeface="+mn-ea"/>
              <a:cs typeface="+mn-cs"/>
            </a:endParaRPr>
          </a:p>
          <a:p>
            <a:pPr algn="just"/>
            <a:r>
              <a:rPr lang="en-US" sz="1200" kern="1200" baseline="0" dirty="0" smtClean="0">
                <a:solidFill>
                  <a:schemeClr val="tx1"/>
                </a:solidFill>
                <a:latin typeface="+mn-lt"/>
                <a:ea typeface="+mn-ea"/>
                <a:cs typeface="+mn-cs"/>
              </a:rPr>
              <a:t>The pointer could also be interpreted as a reference to the value in the memory cell pointed to by the memory cell to which the pointer variable is bound. In this case, the pointer is interpreted as an indirect reference.</a:t>
            </a:r>
          </a:p>
          <a:p>
            <a:pPr algn="just"/>
            <a:endParaRPr lang="en-US" sz="1200" kern="1200" baseline="0" dirty="0" smtClean="0">
              <a:solidFill>
                <a:schemeClr val="tx1"/>
              </a:solidFill>
              <a:latin typeface="+mn-lt"/>
              <a:ea typeface="+mn-ea"/>
              <a:cs typeface="+mn-cs"/>
            </a:endParaRPr>
          </a:p>
          <a:p>
            <a:pPr algn="just"/>
            <a:r>
              <a:rPr lang="en-US" sz="1200" kern="1200" baseline="0" dirty="0" smtClean="0">
                <a:solidFill>
                  <a:schemeClr val="tx1"/>
                </a:solidFill>
                <a:latin typeface="+mn-lt"/>
                <a:ea typeface="+mn-ea"/>
                <a:cs typeface="+mn-cs"/>
              </a:rPr>
              <a:t>	Dereferencing: which takes a reference through one level of indirection.</a:t>
            </a:r>
          </a:p>
          <a:p>
            <a:pPr algn="just"/>
            <a:endParaRPr lang="en-US" sz="1200" kern="1200" baseline="0" dirty="0" smtClean="0">
              <a:solidFill>
                <a:schemeClr val="tx1"/>
              </a:solidFill>
              <a:latin typeface="+mn-lt"/>
              <a:ea typeface="+mn-ea"/>
              <a:cs typeface="+mn-cs"/>
            </a:endParaRPr>
          </a:p>
          <a:p>
            <a:pPr algn="just"/>
            <a:r>
              <a:rPr lang="en-US" sz="1200" kern="1200" baseline="0" dirty="0" smtClean="0">
                <a:solidFill>
                  <a:schemeClr val="tx1"/>
                </a:solidFill>
                <a:latin typeface="+mn-lt"/>
                <a:ea typeface="+mn-ea"/>
                <a:cs typeface="+mn-cs"/>
              </a:rPr>
              <a:t>Dereferencing of pointers can be either explicit or implicit. In Fortran 95+ it is implicit, but in many other contemporary languages, it occurs 	only when explicitly specified.</a:t>
            </a:r>
            <a:endParaRPr lang="en-US" b="0" dirty="0"/>
          </a:p>
        </p:txBody>
      </p:sp>
      <p:sp>
        <p:nvSpPr>
          <p:cNvPr id="4" name="Slide Number Placeholder 3"/>
          <p:cNvSpPr>
            <a:spLocks noGrp="1"/>
          </p:cNvSpPr>
          <p:nvPr>
            <p:ph type="sldNum" sz="quarter" idx="10"/>
          </p:nvPr>
        </p:nvSpPr>
        <p:spPr/>
        <p:txBody>
          <a:bodyPr/>
          <a:lstStyle/>
          <a:p>
            <a:fld id="{DD3C65E1-19FF-4DF0-BD76-2067C775B354}" type="slidenum">
              <a:rPr lang="en-US" smtClean="0"/>
              <a:pPr/>
              <a:t>86</a:t>
            </a:fld>
            <a:endParaRPr lang="en-US" dirty="0"/>
          </a:p>
        </p:txBody>
      </p:sp>
    </p:spTree>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algn="just"/>
            <a:r>
              <a:rPr lang="en-US" sz="1200" kern="1200" baseline="0" dirty="0" smtClean="0">
                <a:solidFill>
                  <a:schemeClr val="tx1"/>
                </a:solidFill>
                <a:latin typeface="+mn-lt"/>
                <a:ea typeface="+mn-ea"/>
                <a:cs typeface="+mn-cs"/>
              </a:rPr>
              <a:t>A </a:t>
            </a:r>
            <a:r>
              <a:rPr lang="en-US" sz="1200" b="1" kern="1200" baseline="0" dirty="0" smtClean="0">
                <a:solidFill>
                  <a:schemeClr val="tx1"/>
                </a:solidFill>
                <a:latin typeface="+mn-lt"/>
                <a:ea typeface="+mn-ea"/>
                <a:cs typeface="+mn-cs"/>
              </a:rPr>
              <a:t>reference type </a:t>
            </a:r>
            <a:r>
              <a:rPr lang="en-US" sz="1200" b="0" kern="1200" baseline="0" dirty="0" smtClean="0">
                <a:solidFill>
                  <a:schemeClr val="tx1"/>
                </a:solidFill>
                <a:latin typeface="+mn-lt"/>
                <a:ea typeface="+mn-ea"/>
                <a:cs typeface="+mn-cs"/>
              </a:rPr>
              <a:t>variable is similar to a pointer, with one important and </a:t>
            </a:r>
            <a:r>
              <a:rPr lang="en-US" sz="1200" kern="1200" baseline="0" dirty="0" smtClean="0">
                <a:solidFill>
                  <a:schemeClr val="tx1"/>
                </a:solidFill>
                <a:latin typeface="+mn-lt"/>
                <a:ea typeface="+mn-ea"/>
                <a:cs typeface="+mn-cs"/>
              </a:rPr>
              <a:t>fundamental difference: A pointer refers to an address in memory, while a reference refers to an object (</a:t>
            </a:r>
            <a:r>
              <a:rPr lang="en-US" b="1" i="1" dirty="0" smtClean="0"/>
              <a:t>combination of data and procedures working on the available data.</a:t>
            </a:r>
            <a:r>
              <a:rPr lang="en-US" sz="1200" kern="1200" baseline="0" dirty="0" smtClean="0">
                <a:solidFill>
                  <a:schemeClr val="tx1"/>
                </a:solidFill>
                <a:latin typeface="+mn-lt"/>
                <a:ea typeface="+mn-ea"/>
                <a:cs typeface="+mn-cs"/>
              </a:rPr>
              <a:t>) or a value in memory. As a result, although it is natural to perform arithmetic on addresses, it is not sensible to do arithmetic on references.</a:t>
            </a:r>
          </a:p>
          <a:p>
            <a:pPr algn="just"/>
            <a:endParaRPr lang="en-US" sz="1200" b="0" kern="1200" baseline="0" dirty="0" smtClean="0">
              <a:solidFill>
                <a:schemeClr val="tx1"/>
              </a:solidFill>
              <a:latin typeface="+mn-lt"/>
              <a:ea typeface="+mn-ea"/>
              <a:cs typeface="+mn-cs"/>
            </a:endParaRPr>
          </a:p>
          <a:p>
            <a:pPr algn="just"/>
            <a:r>
              <a:rPr lang="en-US" sz="1200" kern="1200" baseline="0" dirty="0" smtClean="0">
                <a:solidFill>
                  <a:schemeClr val="tx1"/>
                </a:solidFill>
                <a:latin typeface="+mn-lt"/>
                <a:ea typeface="+mn-ea"/>
                <a:cs typeface="+mn-cs"/>
              </a:rPr>
              <a:t>C++ includes a special kind of reference type that is used primarily for the formal parameters in function definitions. A </a:t>
            </a:r>
            <a:r>
              <a:rPr lang="en-US" sz="1200" b="1" i="1" kern="1200" baseline="0" dirty="0" smtClean="0">
                <a:solidFill>
                  <a:schemeClr val="tx1"/>
                </a:solidFill>
                <a:latin typeface="+mn-lt"/>
                <a:ea typeface="+mn-ea"/>
                <a:cs typeface="+mn-cs"/>
              </a:rPr>
              <a:t>C++ reference</a:t>
            </a:r>
            <a:r>
              <a:rPr lang="en-US" sz="1200" kern="1200" baseline="0" dirty="0" smtClean="0">
                <a:solidFill>
                  <a:schemeClr val="tx1"/>
                </a:solidFill>
                <a:latin typeface="+mn-lt"/>
                <a:ea typeface="+mn-ea"/>
                <a:cs typeface="+mn-cs"/>
              </a:rPr>
              <a:t> </a:t>
            </a:r>
            <a:r>
              <a:rPr lang="en-US" sz="1200" b="1" i="1" kern="1200" baseline="0" dirty="0" smtClean="0">
                <a:solidFill>
                  <a:schemeClr val="tx1"/>
                </a:solidFill>
                <a:latin typeface="+mn-lt"/>
                <a:ea typeface="+mn-ea"/>
                <a:cs typeface="+mn-cs"/>
              </a:rPr>
              <a:t>type</a:t>
            </a:r>
            <a:r>
              <a:rPr lang="en-US" sz="1200" kern="1200" baseline="0" dirty="0" smtClean="0">
                <a:solidFill>
                  <a:schemeClr val="tx1"/>
                </a:solidFill>
                <a:latin typeface="+mn-lt"/>
                <a:ea typeface="+mn-ea"/>
                <a:cs typeface="+mn-cs"/>
              </a:rPr>
              <a:t> </a:t>
            </a:r>
            <a:r>
              <a:rPr lang="en-US" sz="1200" b="1" i="1" kern="1200" baseline="0" dirty="0" smtClean="0">
                <a:solidFill>
                  <a:schemeClr val="tx1"/>
                </a:solidFill>
                <a:latin typeface="+mn-lt"/>
                <a:ea typeface="+mn-ea"/>
                <a:cs typeface="+mn-cs"/>
              </a:rPr>
              <a:t>variable is a constant pointer </a:t>
            </a:r>
            <a:r>
              <a:rPr lang="en-US" sz="1200" kern="1200" baseline="0" dirty="0" smtClean="0">
                <a:solidFill>
                  <a:schemeClr val="tx1"/>
                </a:solidFill>
                <a:latin typeface="+mn-lt"/>
                <a:ea typeface="+mn-ea"/>
                <a:cs typeface="+mn-cs"/>
              </a:rPr>
              <a:t>that is always implicitly dereferenced. Reference type variables are specified in definitions by preceding their names with ampersands (&amp;). For example, </a:t>
            </a:r>
            <a:r>
              <a:rPr lang="en-US" sz="1200" b="0" kern="1200" baseline="0" dirty="0" smtClean="0">
                <a:solidFill>
                  <a:schemeClr val="tx1"/>
                </a:solidFill>
                <a:latin typeface="+mn-lt"/>
                <a:ea typeface="+mn-ea"/>
                <a:cs typeface="+mn-cs"/>
              </a:rPr>
              <a:t>int result = 0; int &amp;ref_result = result; . . . ref_result = 100; </a:t>
            </a:r>
            <a:r>
              <a:rPr lang="en-US" sz="1200" kern="1200" baseline="0" dirty="0" smtClean="0">
                <a:solidFill>
                  <a:schemeClr val="tx1"/>
                </a:solidFill>
                <a:latin typeface="+mn-lt"/>
                <a:ea typeface="+mn-ea"/>
                <a:cs typeface="+mn-cs"/>
              </a:rPr>
              <a:t>In this code segment, result and ref_result are aliases.</a:t>
            </a:r>
          </a:p>
          <a:p>
            <a:pPr algn="just"/>
            <a:r>
              <a:rPr lang="en-US" sz="1200" b="1" kern="1200" baseline="0" dirty="0" smtClean="0">
                <a:solidFill>
                  <a:schemeClr val="tx1"/>
                </a:solidFill>
                <a:latin typeface="+mn-lt"/>
                <a:ea typeface="+mn-ea"/>
                <a:cs typeface="+mn-cs"/>
              </a:rPr>
              <a:t>Note:</a:t>
            </a:r>
            <a:r>
              <a:rPr lang="en-US" sz="1200" kern="1200" baseline="0" dirty="0" smtClean="0">
                <a:solidFill>
                  <a:schemeClr val="tx1"/>
                </a:solidFill>
                <a:latin typeface="+mn-lt"/>
                <a:ea typeface="+mn-ea"/>
                <a:cs typeface="+mn-cs"/>
              </a:rPr>
              <a:t> When used as formal parameters in function definitions, C++ reference types provide for two-way communication between the caller function and the called function. This is not possible with nonpointer primitive parameter types, because C++ parameters are passed by value.</a:t>
            </a:r>
          </a:p>
          <a:p>
            <a:pPr algn="just"/>
            <a:endParaRPr lang="en-US" sz="1200" b="0" kern="1200" baseline="0" dirty="0" smtClean="0">
              <a:solidFill>
                <a:schemeClr val="tx1"/>
              </a:solidFill>
              <a:latin typeface="+mn-lt"/>
              <a:ea typeface="+mn-ea"/>
              <a:cs typeface="+mn-cs"/>
            </a:endParaRPr>
          </a:p>
          <a:p>
            <a:pPr algn="just"/>
            <a:r>
              <a:rPr lang="en-US" sz="1200" kern="1200" baseline="0" dirty="0" smtClean="0">
                <a:solidFill>
                  <a:schemeClr val="tx1"/>
                </a:solidFill>
                <a:latin typeface="+mn-lt"/>
                <a:ea typeface="+mn-ea"/>
                <a:cs typeface="+mn-cs"/>
              </a:rPr>
              <a:t>Unlike C++ reference variables, Java reference variables can be assigned to refer to different class instances; they are not constants. All Java class instances are referenced by reference variables. In the following, String is a standard Java class:</a:t>
            </a:r>
          </a:p>
          <a:p>
            <a:pPr algn="just"/>
            <a:r>
              <a:rPr lang="en-US" sz="1200" b="1" kern="1200" baseline="0" dirty="0" smtClean="0">
                <a:solidFill>
                  <a:schemeClr val="tx1"/>
                </a:solidFill>
                <a:latin typeface="+mn-lt"/>
                <a:ea typeface="+mn-ea"/>
                <a:cs typeface="+mn-cs"/>
              </a:rPr>
              <a:t>String str1; . . . str1 = "This is a Java literal string";</a:t>
            </a:r>
          </a:p>
          <a:p>
            <a:pPr algn="just"/>
            <a:r>
              <a:rPr lang="en-US" sz="1200" kern="1200" baseline="0" dirty="0" smtClean="0">
                <a:solidFill>
                  <a:schemeClr val="tx1"/>
                </a:solidFill>
                <a:latin typeface="+mn-lt"/>
                <a:ea typeface="+mn-ea"/>
                <a:cs typeface="+mn-cs"/>
              </a:rPr>
              <a:t>In this code, str1 is defined to be a reference to a String class instance or object. It is initially set to null. The subsequent assignment sets str1 to reference the String object, "This is a Java literal string". Because Java class instances are implicitly deallocated (there is no explicit deallocation operator), there cannot be dangling references in Java. </a:t>
            </a:r>
            <a:r>
              <a:rPr lang="en-US" sz="1200" b="1" i="1" kern="1200" baseline="0" dirty="0" smtClean="0">
                <a:solidFill>
                  <a:schemeClr val="tx1"/>
                </a:solidFill>
                <a:latin typeface="+mn-lt"/>
                <a:ea typeface="+mn-ea"/>
                <a:cs typeface="+mn-cs"/>
              </a:rPr>
              <a:t>C#</a:t>
            </a:r>
            <a:r>
              <a:rPr lang="en-US" sz="1200" kern="1200" baseline="0" dirty="0" smtClean="0">
                <a:solidFill>
                  <a:schemeClr val="tx1"/>
                </a:solidFill>
                <a:latin typeface="+mn-lt"/>
                <a:ea typeface="+mn-ea"/>
                <a:cs typeface="+mn-cs"/>
              </a:rPr>
              <a:t> includes both the references of Java and the pointers of C++.</a:t>
            </a:r>
            <a:endParaRPr lang="en-US" b="0" dirty="0"/>
          </a:p>
        </p:txBody>
      </p:sp>
      <p:sp>
        <p:nvSpPr>
          <p:cNvPr id="4" name="Slide Number Placeholder 3"/>
          <p:cNvSpPr>
            <a:spLocks noGrp="1"/>
          </p:cNvSpPr>
          <p:nvPr>
            <p:ph type="sldNum" sz="quarter" idx="10"/>
          </p:nvPr>
        </p:nvSpPr>
        <p:spPr/>
        <p:txBody>
          <a:bodyPr/>
          <a:lstStyle/>
          <a:p>
            <a:fld id="{DD3C65E1-19FF-4DF0-BD76-2067C775B354}" type="slidenum">
              <a:rPr lang="en-US" smtClean="0"/>
              <a:pPr/>
              <a:t>87</a:t>
            </a:fld>
            <a:endParaRPr lang="en-US" dirty="0"/>
          </a:p>
        </p:txBody>
      </p:sp>
    </p:spTree>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algn="just"/>
            <a:r>
              <a:rPr lang="en-US" sz="1200" b="1" kern="1200" baseline="0" dirty="0" smtClean="0">
                <a:solidFill>
                  <a:schemeClr val="tx1"/>
                </a:solidFill>
                <a:latin typeface="+mn-lt"/>
                <a:ea typeface="+mn-ea"/>
                <a:cs typeface="+mn-cs"/>
              </a:rPr>
              <a:t>Type checking </a:t>
            </a:r>
            <a:r>
              <a:rPr lang="en-US" sz="1200" b="0" kern="1200" baseline="0" dirty="0" smtClean="0">
                <a:solidFill>
                  <a:schemeClr val="tx1"/>
                </a:solidFill>
                <a:latin typeface="+mn-lt"/>
                <a:ea typeface="+mn-ea"/>
                <a:cs typeface="+mn-cs"/>
              </a:rPr>
              <a:t>is the activity of ensuring that the operands of an operator </a:t>
            </a:r>
            <a:r>
              <a:rPr lang="en-US" sz="1200" kern="1200" baseline="0" dirty="0" smtClean="0">
                <a:solidFill>
                  <a:schemeClr val="tx1"/>
                </a:solidFill>
                <a:latin typeface="+mn-lt"/>
                <a:ea typeface="+mn-ea"/>
                <a:cs typeface="+mn-cs"/>
              </a:rPr>
              <a:t>are of compatible types. A </a:t>
            </a:r>
            <a:r>
              <a:rPr lang="en-US" sz="1200" b="1" kern="1200" baseline="0" dirty="0" smtClean="0">
                <a:solidFill>
                  <a:schemeClr val="tx1"/>
                </a:solidFill>
                <a:latin typeface="+mn-lt"/>
                <a:ea typeface="+mn-ea"/>
                <a:cs typeface="+mn-cs"/>
              </a:rPr>
              <a:t>compatible type </a:t>
            </a:r>
            <a:r>
              <a:rPr lang="en-US" sz="1200" b="0" kern="1200" baseline="0" dirty="0" smtClean="0">
                <a:solidFill>
                  <a:schemeClr val="tx1"/>
                </a:solidFill>
                <a:latin typeface="+mn-lt"/>
                <a:ea typeface="+mn-ea"/>
                <a:cs typeface="+mn-cs"/>
              </a:rPr>
              <a:t>is one that either is legal for </a:t>
            </a:r>
            <a:r>
              <a:rPr lang="en-US" sz="1200" kern="1200" baseline="0" dirty="0" smtClean="0">
                <a:solidFill>
                  <a:schemeClr val="tx1"/>
                </a:solidFill>
                <a:latin typeface="+mn-lt"/>
                <a:ea typeface="+mn-ea"/>
                <a:cs typeface="+mn-cs"/>
              </a:rPr>
              <a:t>the operator or is allowed under language rules to be implicitly converted by compiler-generated code (or the interpreter) to a legal type. This automatic conversion is called a </a:t>
            </a:r>
            <a:r>
              <a:rPr lang="en-US" sz="1200" b="1" kern="1200" baseline="0" dirty="0" smtClean="0">
                <a:solidFill>
                  <a:schemeClr val="tx1"/>
                </a:solidFill>
                <a:latin typeface="+mn-lt"/>
                <a:ea typeface="+mn-ea"/>
                <a:cs typeface="+mn-cs"/>
              </a:rPr>
              <a:t>coercion.</a:t>
            </a:r>
          </a:p>
          <a:p>
            <a:pPr marL="0" marR="0" indent="0" algn="just"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just" defTabSz="914400" rtl="0" eaLnBrk="1" fontAlgn="auto" latinLnBrk="0" hangingPunct="1">
              <a:lnSpc>
                <a:spcPct val="100000"/>
              </a:lnSpc>
              <a:spcBef>
                <a:spcPts val="0"/>
              </a:spcBef>
              <a:spcAft>
                <a:spcPts val="0"/>
              </a:spcAft>
              <a:buClrTx/>
              <a:buSzTx/>
              <a:buFontTx/>
              <a:buNone/>
              <a:tabLst/>
              <a:defRPr/>
            </a:pPr>
            <a:r>
              <a:rPr lang="en-US" dirty="0" smtClean="0"/>
              <a:t>For example, if an int variable and a float variable are added in Java, the value of the int variable is coerced to float and a floating-point add is done.</a:t>
            </a:r>
          </a:p>
          <a:p>
            <a:pPr marL="0" marR="0" indent="0" algn="just"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just" defTabSz="914400" rtl="0" eaLnBrk="1" fontAlgn="auto" latinLnBrk="0" hangingPunct="1">
              <a:lnSpc>
                <a:spcPct val="100000"/>
              </a:lnSpc>
              <a:spcBef>
                <a:spcPts val="0"/>
              </a:spcBef>
              <a:spcAft>
                <a:spcPts val="0"/>
              </a:spcAft>
              <a:buClrTx/>
              <a:buSzTx/>
              <a:buFontTx/>
              <a:buNone/>
              <a:tabLst/>
              <a:defRPr/>
            </a:pPr>
            <a:r>
              <a:rPr lang="en-US" dirty="0" smtClean="0"/>
              <a:t>A type error is the application of an operator to an operand of an inappropriate type. For example, in the original version of C, if an int value was passed to a function that expected a float value, a type error would occur.</a:t>
            </a:r>
          </a:p>
          <a:p>
            <a:pPr marL="0" marR="0" indent="0" algn="just" defTabSz="914400" rtl="0" eaLnBrk="1" fontAlgn="auto" latinLnBrk="0" hangingPunct="1">
              <a:lnSpc>
                <a:spcPct val="100000"/>
              </a:lnSpc>
              <a:spcBef>
                <a:spcPts val="0"/>
              </a:spcBef>
              <a:spcAft>
                <a:spcPts val="0"/>
              </a:spcAft>
              <a:buClrTx/>
              <a:buSzTx/>
              <a:buFontTx/>
              <a:buNone/>
              <a:tabLst/>
              <a:defRPr/>
            </a:pPr>
            <a:endParaRPr lang="en-US" dirty="0" smtClean="0"/>
          </a:p>
          <a:p>
            <a:pPr algn="just"/>
            <a:r>
              <a:rPr lang="en-US" sz="1200" kern="1200" baseline="0" dirty="0" smtClean="0">
                <a:solidFill>
                  <a:schemeClr val="tx1"/>
                </a:solidFill>
                <a:latin typeface="+mn-lt"/>
                <a:ea typeface="+mn-ea"/>
                <a:cs typeface="+mn-cs"/>
              </a:rPr>
              <a:t>If all bindings of variables to types are static in a language, then type checking can nearly always be done statically. Dynamic type binding requires type checking at run time, which is called </a:t>
            </a:r>
            <a:r>
              <a:rPr lang="en-US" sz="1200" b="1" kern="1200" baseline="0" dirty="0" smtClean="0">
                <a:solidFill>
                  <a:schemeClr val="tx1"/>
                </a:solidFill>
                <a:latin typeface="+mn-lt"/>
                <a:ea typeface="+mn-ea"/>
                <a:cs typeface="+mn-cs"/>
              </a:rPr>
              <a:t>dynamic type checking.</a:t>
            </a:r>
            <a:r>
              <a:rPr lang="en-US" sz="1200" b="0" kern="1200" baseline="0" dirty="0" smtClean="0">
                <a:solidFill>
                  <a:schemeClr val="tx1"/>
                </a:solidFill>
                <a:latin typeface="+mn-lt"/>
                <a:ea typeface="+mn-ea"/>
                <a:cs typeface="+mn-cs"/>
              </a:rPr>
              <a:t> </a:t>
            </a:r>
          </a:p>
          <a:p>
            <a:pPr algn="just"/>
            <a:r>
              <a:rPr lang="en-US" sz="1200" b="1" kern="1200" baseline="0" dirty="0" smtClean="0">
                <a:solidFill>
                  <a:schemeClr val="tx1"/>
                </a:solidFill>
                <a:latin typeface="+mn-lt"/>
                <a:ea typeface="+mn-ea"/>
                <a:cs typeface="+mn-cs"/>
              </a:rPr>
              <a:t>Note:</a:t>
            </a:r>
            <a:r>
              <a:rPr lang="en-US" sz="1200" b="0" kern="1200" baseline="0" dirty="0" smtClean="0">
                <a:solidFill>
                  <a:schemeClr val="tx1"/>
                </a:solidFill>
                <a:latin typeface="+mn-lt"/>
                <a:ea typeface="+mn-ea"/>
                <a:cs typeface="+mn-cs"/>
              </a:rPr>
              <a:t> </a:t>
            </a:r>
            <a:r>
              <a:rPr lang="en-US" sz="1200" kern="1200" baseline="0" dirty="0" smtClean="0">
                <a:solidFill>
                  <a:schemeClr val="tx1"/>
                </a:solidFill>
                <a:latin typeface="+mn-lt"/>
                <a:ea typeface="+mn-ea"/>
                <a:cs typeface="+mn-cs"/>
              </a:rPr>
              <a:t>It is better to detect errors at compile time than at run time, because the earlier correction is usually less costly.</a:t>
            </a:r>
          </a:p>
          <a:p>
            <a:pPr algn="just"/>
            <a:endParaRPr lang="en-US" sz="1200" kern="1200" baseline="0" dirty="0" smtClean="0">
              <a:solidFill>
                <a:schemeClr val="tx1"/>
              </a:solidFill>
              <a:latin typeface="+mn-lt"/>
              <a:ea typeface="+mn-ea"/>
              <a:cs typeface="+mn-cs"/>
            </a:endParaRPr>
          </a:p>
          <a:p>
            <a:pPr algn="just"/>
            <a:r>
              <a:rPr lang="en-US" sz="1200" kern="1200" baseline="0" dirty="0" smtClean="0">
                <a:solidFill>
                  <a:schemeClr val="tx1"/>
                </a:solidFill>
                <a:latin typeface="+mn-lt"/>
                <a:ea typeface="+mn-ea"/>
                <a:cs typeface="+mn-cs"/>
              </a:rPr>
              <a:t>Type checking is complicated when a language allows a memory cell to store values of different types at different times during execution. Such memory cells can be created with Ada variant records, C and C++ unions, and the discriminated unions of ML, Haskell, and F#. </a:t>
            </a:r>
          </a:p>
          <a:p>
            <a:pPr algn="just"/>
            <a:endParaRPr lang="en-US" sz="1200" kern="1200" baseline="0" dirty="0" smtClean="0">
              <a:solidFill>
                <a:schemeClr val="tx1"/>
              </a:solidFill>
              <a:latin typeface="+mn-lt"/>
              <a:ea typeface="+mn-ea"/>
              <a:cs typeface="+mn-cs"/>
            </a:endParaRPr>
          </a:p>
          <a:p>
            <a:pPr algn="just"/>
            <a:r>
              <a:rPr lang="en-US" sz="1200" kern="1200" baseline="0" dirty="0" smtClean="0">
                <a:solidFill>
                  <a:schemeClr val="tx1"/>
                </a:solidFill>
                <a:latin typeface="+mn-lt"/>
                <a:ea typeface="+mn-ea"/>
                <a:cs typeface="+mn-cs"/>
              </a:rPr>
              <a:t>In these cases, type checking, if done, must be dynamic and requires the run-time system to maintain the type of the current value of such memory cells. So, even though all variables are statically bound to types in languages such as C++, not all type errors can be detected by static type checking.</a:t>
            </a:r>
            <a:endParaRPr lang="en-US" b="0" dirty="0"/>
          </a:p>
        </p:txBody>
      </p:sp>
      <p:sp>
        <p:nvSpPr>
          <p:cNvPr id="4" name="Slide Number Placeholder 3"/>
          <p:cNvSpPr>
            <a:spLocks noGrp="1"/>
          </p:cNvSpPr>
          <p:nvPr>
            <p:ph type="sldNum" sz="quarter" idx="10"/>
          </p:nvPr>
        </p:nvSpPr>
        <p:spPr/>
        <p:txBody>
          <a:bodyPr/>
          <a:lstStyle/>
          <a:p>
            <a:fld id="{DD3C65E1-19FF-4DF0-BD76-2067C775B354}" type="slidenum">
              <a:rPr lang="en-US" smtClean="0"/>
              <a:pPr/>
              <a:t>88</a:t>
            </a:fld>
            <a:endParaRPr lang="en-US" dirty="0"/>
          </a:p>
        </p:txBody>
      </p:sp>
    </p:spTree>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just"/>
            <a:r>
              <a:rPr lang="en-US" sz="1200" kern="1200" baseline="0" dirty="0" smtClean="0">
                <a:solidFill>
                  <a:schemeClr val="tx1"/>
                </a:solidFill>
                <a:latin typeface="+mn-lt"/>
                <a:ea typeface="+mn-ea"/>
                <a:cs typeface="+mn-cs"/>
              </a:rPr>
              <a:t>One of the ideas in language design that became prominent in the so-called structured-programming revolution of the 1970s was </a:t>
            </a:r>
            <a:r>
              <a:rPr lang="en-US" sz="1200" b="1" kern="1200" baseline="0" dirty="0" smtClean="0">
                <a:solidFill>
                  <a:schemeClr val="tx1"/>
                </a:solidFill>
                <a:latin typeface="+mn-lt"/>
                <a:ea typeface="+mn-ea"/>
                <a:cs typeface="+mn-cs"/>
              </a:rPr>
              <a:t>strong typing.</a:t>
            </a:r>
            <a:endParaRPr lang="en-US" sz="1200" b="0" kern="1200" baseline="0" dirty="0" smtClean="0">
              <a:solidFill>
                <a:schemeClr val="tx1"/>
              </a:solidFill>
              <a:latin typeface="+mn-lt"/>
              <a:ea typeface="+mn-ea"/>
              <a:cs typeface="+mn-cs"/>
            </a:endParaRPr>
          </a:p>
          <a:p>
            <a:pPr algn="just"/>
            <a:r>
              <a:rPr lang="en-US" sz="1200" kern="1200" baseline="0" dirty="0" smtClean="0">
                <a:solidFill>
                  <a:schemeClr val="tx1"/>
                </a:solidFill>
                <a:latin typeface="+mn-lt"/>
                <a:ea typeface="+mn-ea"/>
                <a:cs typeface="+mn-cs"/>
              </a:rPr>
              <a:t>Strong typing is widely acknowledged as being a highly valuable language characteristic. Unfortunately, it is often loosely defined, and it is often used in  computing literature without being defined at all.</a:t>
            </a:r>
          </a:p>
          <a:p>
            <a:pPr algn="just"/>
            <a:endParaRPr lang="en-US" dirty="0" smtClean="0"/>
          </a:p>
          <a:p>
            <a:pPr algn="just"/>
            <a:r>
              <a:rPr lang="en-US" sz="1200" kern="1200" baseline="0" dirty="0" smtClean="0">
                <a:solidFill>
                  <a:schemeClr val="tx1"/>
                </a:solidFill>
                <a:latin typeface="+mn-lt"/>
                <a:ea typeface="+mn-ea"/>
                <a:cs typeface="+mn-cs"/>
              </a:rPr>
              <a:t>A programming language is </a:t>
            </a:r>
            <a:r>
              <a:rPr lang="en-US" sz="1200" b="1" kern="1200" baseline="0" dirty="0" smtClean="0">
                <a:solidFill>
                  <a:schemeClr val="tx1"/>
                </a:solidFill>
                <a:latin typeface="+mn-lt"/>
                <a:ea typeface="+mn-ea"/>
                <a:cs typeface="+mn-cs"/>
              </a:rPr>
              <a:t>strongly typed </a:t>
            </a:r>
            <a:r>
              <a:rPr lang="en-US" sz="1200" b="0" kern="1200" baseline="0" dirty="0" smtClean="0">
                <a:solidFill>
                  <a:schemeClr val="tx1"/>
                </a:solidFill>
                <a:latin typeface="+mn-lt"/>
                <a:ea typeface="+mn-ea"/>
                <a:cs typeface="+mn-cs"/>
              </a:rPr>
              <a:t>if type errors are always </a:t>
            </a:r>
            <a:r>
              <a:rPr lang="en-US" sz="1200" kern="1200" baseline="0" dirty="0" smtClean="0">
                <a:solidFill>
                  <a:schemeClr val="tx1"/>
                </a:solidFill>
                <a:latin typeface="+mn-lt"/>
                <a:ea typeface="+mn-ea"/>
                <a:cs typeface="+mn-cs"/>
              </a:rPr>
              <a:t>detected. This requires that the types of all operands can be determined, either at compile time or at run time. The importance of strong typing lies in its ability to detect all misuses of variables that result in type errors.</a:t>
            </a:r>
          </a:p>
          <a:p>
            <a:pPr algn="just"/>
            <a:endParaRPr lang="en-US" sz="1200" kern="1200" baseline="0" dirty="0" smtClean="0">
              <a:solidFill>
                <a:schemeClr val="tx1"/>
              </a:solidFill>
              <a:latin typeface="+mn-lt"/>
              <a:ea typeface="+mn-ea"/>
              <a:cs typeface="+mn-cs"/>
            </a:endParaRPr>
          </a:p>
          <a:p>
            <a:pPr algn="just"/>
            <a:r>
              <a:rPr lang="en-US" sz="1200" kern="1200" baseline="0" dirty="0" smtClean="0">
                <a:solidFill>
                  <a:schemeClr val="tx1"/>
                </a:solidFill>
                <a:latin typeface="+mn-lt"/>
                <a:ea typeface="+mn-ea"/>
                <a:cs typeface="+mn-cs"/>
              </a:rPr>
              <a:t>A strongly typed language also allows the detection, at run time, of uses of the incorrect type values in variables that can store values of more than one type. Ada is nearly strongly typed. It is only </a:t>
            </a:r>
            <a:r>
              <a:rPr lang="en-US" sz="1200" i="1" kern="1200" baseline="0" dirty="0" smtClean="0">
                <a:solidFill>
                  <a:schemeClr val="tx1"/>
                </a:solidFill>
                <a:latin typeface="+mn-lt"/>
                <a:ea typeface="+mn-ea"/>
                <a:cs typeface="+mn-cs"/>
              </a:rPr>
              <a:t>nearly strongly typed </a:t>
            </a:r>
            <a:r>
              <a:rPr lang="en-US" sz="1200" i="0" kern="1200" baseline="0" dirty="0" smtClean="0">
                <a:solidFill>
                  <a:schemeClr val="tx1"/>
                </a:solidFill>
                <a:latin typeface="+mn-lt"/>
                <a:ea typeface="+mn-ea"/>
                <a:cs typeface="+mn-cs"/>
              </a:rPr>
              <a:t>because it </a:t>
            </a:r>
            <a:r>
              <a:rPr lang="en-US" sz="1200" kern="1200" baseline="0" dirty="0" smtClean="0">
                <a:solidFill>
                  <a:schemeClr val="tx1"/>
                </a:solidFill>
                <a:latin typeface="+mn-lt"/>
                <a:ea typeface="+mn-ea"/>
                <a:cs typeface="+mn-cs"/>
              </a:rPr>
              <a:t>allows programmers to breach the type-checking rules by specifically requesting that type checking be suspended for a particular type conversion.</a:t>
            </a:r>
          </a:p>
          <a:p>
            <a:pPr algn="just"/>
            <a:endParaRPr lang="en-US" sz="1200" kern="1200" baseline="0" dirty="0" smtClean="0">
              <a:solidFill>
                <a:schemeClr val="tx1"/>
              </a:solidFill>
              <a:latin typeface="+mn-lt"/>
              <a:ea typeface="+mn-ea"/>
              <a:cs typeface="+mn-cs"/>
            </a:endParaRPr>
          </a:p>
          <a:p>
            <a:pPr algn="just"/>
            <a:r>
              <a:rPr lang="en-US" sz="1200" kern="1200" baseline="0" dirty="0" smtClean="0">
                <a:solidFill>
                  <a:schemeClr val="tx1"/>
                </a:solidFill>
                <a:latin typeface="+mn-lt"/>
                <a:ea typeface="+mn-ea"/>
                <a:cs typeface="+mn-cs"/>
              </a:rPr>
              <a:t>C and C++ are not strongly typed languages because both include union types, which are not type checked.</a:t>
            </a:r>
          </a:p>
          <a:p>
            <a:pPr algn="just"/>
            <a:endParaRPr lang="en-US" sz="1200" kern="1200" baseline="0" dirty="0" smtClean="0">
              <a:solidFill>
                <a:schemeClr val="tx1"/>
              </a:solidFill>
              <a:latin typeface="+mn-lt"/>
              <a:ea typeface="+mn-ea"/>
              <a:cs typeface="+mn-cs"/>
            </a:endParaRPr>
          </a:p>
          <a:p>
            <a:pPr algn="just"/>
            <a:r>
              <a:rPr lang="en-US" sz="1200" kern="1200" baseline="0" dirty="0" smtClean="0">
                <a:solidFill>
                  <a:schemeClr val="tx1"/>
                </a:solidFill>
                <a:latin typeface="+mn-lt"/>
                <a:ea typeface="+mn-ea"/>
                <a:cs typeface="+mn-cs"/>
              </a:rPr>
              <a:t>Java and C#, although they are based on C++, are strongly typed in the same sense as Ada. Types can be explicitly cast, which could result in a type error. However, there are no implicit ways type errors can go undetected.</a:t>
            </a:r>
            <a:endParaRPr lang="en-US" dirty="0"/>
          </a:p>
        </p:txBody>
      </p:sp>
      <p:sp>
        <p:nvSpPr>
          <p:cNvPr id="4" name="Slide Number Placeholder 3"/>
          <p:cNvSpPr>
            <a:spLocks noGrp="1"/>
          </p:cNvSpPr>
          <p:nvPr>
            <p:ph type="sldNum" sz="quarter" idx="10"/>
          </p:nvPr>
        </p:nvSpPr>
        <p:spPr/>
        <p:txBody>
          <a:bodyPr/>
          <a:lstStyle/>
          <a:p>
            <a:fld id="{DD3C65E1-19FF-4DF0-BD76-2067C775B354}" type="slidenum">
              <a:rPr lang="en-US" smtClean="0"/>
              <a:pPr/>
              <a:t>89</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just"/>
            <a:r>
              <a:rPr lang="en-US" sz="1300" dirty="0" smtClean="0"/>
              <a:t>The purpose of the book (concepts of programming languages 10th edition) is to examine carefully the underlying concepts of the various constructs and capabilities of programming languages. We will also evaluate these features, focusing on their impact on the software development process, including maintenance. To do this, we need a set of evaluation criteria.</a:t>
            </a:r>
            <a:endParaRPr lang="en-US" baseline="0" dirty="0" smtClean="0"/>
          </a:p>
          <a:p>
            <a:pPr algn="just"/>
            <a:r>
              <a:rPr lang="en-US" baseline="0" dirty="0" smtClean="0"/>
              <a:t>on their / on </a:t>
            </a:r>
            <a:r>
              <a:rPr lang="en-US" dirty="0" smtClean="0">
                <a:sym typeface="Wingdings" pitchFamily="2" charset="2"/>
              </a:rPr>
              <a:t>└</a:t>
            </a:r>
          </a:p>
          <a:p>
            <a:pPr algn="just"/>
            <a:r>
              <a:rPr lang="en-US" dirty="0" smtClean="0">
                <a:sym typeface="Wingdings" pitchFamily="2" charset="2"/>
              </a:rPr>
              <a:t>Including +</a:t>
            </a:r>
            <a:endParaRPr lang="en-US" dirty="0" smtClean="0"/>
          </a:p>
          <a:p>
            <a:pPr algn="just"/>
            <a:r>
              <a:rPr lang="en-US" dirty="0" smtClean="0"/>
              <a:t>Which</a:t>
            </a:r>
            <a:r>
              <a:rPr lang="en-US" baseline="0" dirty="0" smtClean="0"/>
              <a:t> is </a:t>
            </a:r>
            <a:r>
              <a:rPr lang="en-US" dirty="0" smtClean="0"/>
              <a:t>w?</a:t>
            </a:r>
          </a:p>
          <a:p>
            <a:pPr algn="just"/>
            <a:r>
              <a:rPr lang="en-US" dirty="0" smtClean="0"/>
              <a:t>That influence ┘</a:t>
            </a:r>
          </a:p>
          <a:p>
            <a:pPr algn="just"/>
            <a:r>
              <a:rPr lang="en-US" dirty="0" smtClean="0"/>
              <a:t>Shown in ┐</a:t>
            </a:r>
          </a:p>
          <a:p>
            <a:pPr algn="just"/>
            <a:r>
              <a:rPr lang="en-US" dirty="0" smtClean="0"/>
              <a:t>cont. </a:t>
            </a:r>
            <a:r>
              <a:rPr lang="en-US" sz="1300" dirty="0" smtClean="0"/>
              <a:t>because it is difficult to get even two computer scientists to agree on the value of some given language characteristic relative to others. In spite of these differences, most would agree that the criteria discussed in the following subsections are important. Some of the characteristics that influence three of the </a:t>
            </a:r>
            <a:r>
              <a:rPr lang="en-US" sz="1300" b="1" i="1" dirty="0" smtClean="0"/>
              <a:t>four</a:t>
            </a:r>
            <a:r>
              <a:rPr lang="en-US" sz="1300" dirty="0" smtClean="0"/>
              <a:t> (</a:t>
            </a:r>
            <a:r>
              <a:rPr lang="en-US" sz="1300" b="1" i="1" dirty="0" smtClean="0"/>
              <a:t>readability, writability, reliability , cost</a:t>
            </a:r>
            <a:r>
              <a:rPr lang="en-US" sz="1300" dirty="0" smtClean="0"/>
              <a:t>) most important of these criteria are shown in Table.</a:t>
            </a:r>
          </a:p>
          <a:p>
            <a:pPr algn="just"/>
            <a:endParaRPr lang="en-US" dirty="0"/>
          </a:p>
        </p:txBody>
      </p:sp>
      <p:sp>
        <p:nvSpPr>
          <p:cNvPr id="4" name="Slide Number Placeholder 3"/>
          <p:cNvSpPr>
            <a:spLocks noGrp="1"/>
          </p:cNvSpPr>
          <p:nvPr>
            <p:ph type="sldNum" sz="quarter" idx="10"/>
          </p:nvPr>
        </p:nvSpPr>
        <p:spPr/>
        <p:txBody>
          <a:bodyPr/>
          <a:lstStyle/>
          <a:p>
            <a:fld id="{DD3C65E1-19FF-4DF0-BD76-2067C775B354}" type="slidenum">
              <a:rPr lang="en-US" smtClean="0"/>
              <a:pPr/>
              <a:t>9</a:t>
            </a:fld>
            <a:endParaRPr lang="en-US" dirty="0"/>
          </a:p>
        </p:txBody>
      </p:sp>
    </p:spTree>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10000"/>
          </a:bodyPr>
          <a:lstStyle/>
          <a:p>
            <a:pPr algn="just"/>
            <a:r>
              <a:rPr lang="en-US" sz="1200" kern="1200" baseline="0" dirty="0" smtClean="0">
                <a:solidFill>
                  <a:schemeClr val="tx1"/>
                </a:solidFill>
                <a:latin typeface="+mn-lt"/>
                <a:ea typeface="+mn-ea"/>
                <a:cs typeface="+mn-cs"/>
              </a:rPr>
              <a:t>The idea of type compatibility was defined when the issue of type checking was introduced. The compatibility rules dictate the types of operands that are acceptable for each of the operators and thereby specify the possible type errors of the language.</a:t>
            </a:r>
          </a:p>
          <a:p>
            <a:pPr algn="just"/>
            <a:endParaRPr lang="en-US" sz="1200" kern="1200" baseline="0" dirty="0" smtClean="0">
              <a:solidFill>
                <a:schemeClr val="tx1"/>
              </a:solidFill>
              <a:latin typeface="+mn-lt"/>
              <a:ea typeface="+mn-ea"/>
              <a:cs typeface="+mn-cs"/>
            </a:endParaRPr>
          </a:p>
          <a:p>
            <a:pPr algn="just"/>
            <a:r>
              <a:rPr lang="en-US" sz="1200" kern="1200" baseline="0" dirty="0" smtClean="0">
                <a:solidFill>
                  <a:schemeClr val="tx1"/>
                </a:solidFill>
                <a:latin typeface="+mn-lt"/>
                <a:ea typeface="+mn-ea"/>
                <a:cs typeface="+mn-cs"/>
              </a:rPr>
              <a:t>The rules are called compatibility because in some cases the type of an operand can be implicitly converted by the compiler or run-time system to make it acceptable to the operator.</a:t>
            </a:r>
          </a:p>
          <a:p>
            <a:pPr algn="just"/>
            <a:endParaRPr lang="en-US" sz="1200" kern="1200" baseline="0" dirty="0" smtClean="0">
              <a:solidFill>
                <a:schemeClr val="tx1"/>
              </a:solidFill>
              <a:latin typeface="+mn-lt"/>
              <a:ea typeface="+mn-ea"/>
              <a:cs typeface="+mn-cs"/>
            </a:endParaRPr>
          </a:p>
          <a:p>
            <a:pPr algn="just"/>
            <a:r>
              <a:rPr lang="en-US" sz="1200" kern="1200" baseline="0" dirty="0" smtClean="0">
                <a:solidFill>
                  <a:schemeClr val="tx1"/>
                </a:solidFill>
                <a:latin typeface="+mn-lt"/>
                <a:ea typeface="+mn-ea"/>
                <a:cs typeface="+mn-cs"/>
              </a:rPr>
              <a:t>The type compatibility rules are simple and rigid for the predefined scalar types. However, in the cases of structured types, such as arrays and records and some user-defined types, the rules are more complex. Coercion of these types is rare, so the issue is not type compatibility, but type equivalence. </a:t>
            </a:r>
          </a:p>
          <a:p>
            <a:pPr algn="just"/>
            <a:endParaRPr lang="en-US" sz="1200" kern="1200" baseline="0" dirty="0" smtClean="0">
              <a:solidFill>
                <a:schemeClr val="tx1"/>
              </a:solidFill>
              <a:latin typeface="+mn-lt"/>
              <a:ea typeface="+mn-ea"/>
              <a:cs typeface="+mn-cs"/>
            </a:endParaRPr>
          </a:p>
          <a:p>
            <a:pPr algn="just"/>
            <a:r>
              <a:rPr lang="en-US" sz="1200" kern="1200" baseline="0" dirty="0" smtClean="0">
                <a:solidFill>
                  <a:schemeClr val="tx1"/>
                </a:solidFill>
                <a:latin typeface="+mn-lt"/>
                <a:ea typeface="+mn-ea"/>
                <a:cs typeface="+mn-cs"/>
              </a:rPr>
              <a:t>Type equivalence is a strict form of type compatibility—compatibility without coercion. The central issue here is how type equivalence is defined.</a:t>
            </a:r>
          </a:p>
          <a:p>
            <a:pPr algn="just"/>
            <a:r>
              <a:rPr lang="en-US" sz="1200" kern="1200" baseline="0" dirty="0" smtClean="0">
                <a:solidFill>
                  <a:schemeClr val="tx1"/>
                </a:solidFill>
                <a:latin typeface="+mn-lt"/>
                <a:ea typeface="+mn-ea"/>
                <a:cs typeface="+mn-cs"/>
              </a:rPr>
              <a:t>The design of the type equivalence rules of a language is important, because it influences the design of the data types and the operations provided for  values of those types. With the types discussed here, there are very few predefined operations. Perhaps the most important result of two variables being of equivalent types is that either one can have its value assigned to the other. There are two approaches to defining type equivalence: name type equivalence and structure type equivalence.</a:t>
            </a:r>
          </a:p>
          <a:p>
            <a:pPr algn="just"/>
            <a:endParaRPr lang="en-US" sz="1200" kern="1200" baseline="0" dirty="0" smtClean="0">
              <a:solidFill>
                <a:schemeClr val="tx1"/>
              </a:solidFill>
              <a:latin typeface="+mn-lt"/>
              <a:ea typeface="+mn-ea"/>
              <a:cs typeface="+mn-cs"/>
            </a:endParaRPr>
          </a:p>
          <a:p>
            <a:pPr algn="just"/>
            <a:r>
              <a:rPr lang="en-US" sz="1200" b="1" kern="1200" baseline="0" dirty="0" smtClean="0">
                <a:solidFill>
                  <a:schemeClr val="tx1"/>
                </a:solidFill>
                <a:latin typeface="+mn-lt"/>
                <a:ea typeface="+mn-ea"/>
                <a:cs typeface="+mn-cs"/>
              </a:rPr>
              <a:t>Name type equivalence</a:t>
            </a:r>
            <a:r>
              <a:rPr lang="en-US" sz="1200" b="0" kern="1200" baseline="0" dirty="0" smtClean="0">
                <a:solidFill>
                  <a:schemeClr val="tx1"/>
                </a:solidFill>
                <a:latin typeface="+mn-lt"/>
                <a:ea typeface="+mn-ea"/>
                <a:cs typeface="+mn-cs"/>
              </a:rPr>
              <a:t> means that two </a:t>
            </a:r>
            <a:r>
              <a:rPr lang="en-US" sz="1200" kern="1200" baseline="0" dirty="0" smtClean="0">
                <a:solidFill>
                  <a:schemeClr val="tx1"/>
                </a:solidFill>
                <a:latin typeface="+mn-lt"/>
                <a:ea typeface="+mn-ea"/>
                <a:cs typeface="+mn-cs"/>
              </a:rPr>
              <a:t>variables have equivalent types if they are defined either in the same declaration or in declarations that use the same type name.</a:t>
            </a:r>
          </a:p>
          <a:p>
            <a:pPr algn="just"/>
            <a:r>
              <a:rPr lang="en-US" sz="1200" b="1" kern="1200" baseline="0" dirty="0" smtClean="0">
                <a:solidFill>
                  <a:schemeClr val="tx1"/>
                </a:solidFill>
                <a:latin typeface="+mn-lt"/>
                <a:ea typeface="+mn-ea"/>
                <a:cs typeface="+mn-cs"/>
              </a:rPr>
              <a:t>Structure type equivalence </a:t>
            </a:r>
            <a:r>
              <a:rPr lang="en-US" sz="1200" kern="1200" baseline="0" dirty="0" smtClean="0">
                <a:solidFill>
                  <a:schemeClr val="tx1"/>
                </a:solidFill>
                <a:latin typeface="+mn-lt"/>
                <a:ea typeface="+mn-ea"/>
                <a:cs typeface="+mn-cs"/>
              </a:rPr>
              <a:t>means that two variables have equivalent types if their types have identical structures.</a:t>
            </a:r>
          </a:p>
          <a:p>
            <a:pPr algn="just"/>
            <a:r>
              <a:rPr lang="en-US" sz="1200" kern="1200" baseline="0" dirty="0" smtClean="0">
                <a:solidFill>
                  <a:schemeClr val="tx1"/>
                </a:solidFill>
                <a:latin typeface="+mn-lt"/>
                <a:ea typeface="+mn-ea"/>
                <a:cs typeface="+mn-cs"/>
              </a:rPr>
              <a:t>Name type equivalence is easy to implement but is more restrictive. Under a strict interpretation, a variable whose type is a subrange of the integers would not be equivalent to an integer type variable. For </a:t>
            </a:r>
            <a:r>
              <a:rPr lang="en-US" sz="1200" b="1" kern="1200" baseline="0" dirty="0" smtClean="0">
                <a:solidFill>
                  <a:schemeClr val="tx1"/>
                </a:solidFill>
                <a:latin typeface="+mn-lt"/>
                <a:ea typeface="+mn-ea"/>
                <a:cs typeface="+mn-cs"/>
              </a:rPr>
              <a:t>example</a:t>
            </a:r>
            <a:r>
              <a:rPr lang="en-US" sz="1200" kern="1200" baseline="0" dirty="0" smtClean="0">
                <a:solidFill>
                  <a:schemeClr val="tx1"/>
                </a:solidFill>
                <a:latin typeface="+mn-lt"/>
                <a:ea typeface="+mn-ea"/>
                <a:cs typeface="+mn-cs"/>
              </a:rPr>
              <a:t>, supposing Ada used strict name type equivalence, consider the following Ada code:</a:t>
            </a:r>
          </a:p>
          <a:p>
            <a:pPr marL="0" marR="0" indent="0" algn="just" defTabSz="914400" rtl="0" eaLnBrk="1" fontAlgn="auto" latinLnBrk="0" hangingPunct="1">
              <a:lnSpc>
                <a:spcPct val="100000"/>
              </a:lnSpc>
              <a:spcBef>
                <a:spcPts val="0"/>
              </a:spcBef>
              <a:spcAft>
                <a:spcPts val="0"/>
              </a:spcAft>
              <a:buClrTx/>
              <a:buSzTx/>
              <a:buFontTx/>
              <a:buNone/>
              <a:tabLst/>
              <a:defRPr/>
            </a:pPr>
            <a:r>
              <a:rPr lang="en-US" b="1" dirty="0" smtClean="0"/>
              <a:t>type</a:t>
            </a:r>
            <a:r>
              <a:rPr lang="en-US" dirty="0" smtClean="0"/>
              <a:t> Indextype </a:t>
            </a:r>
            <a:r>
              <a:rPr lang="en-US" b="1" dirty="0" smtClean="0"/>
              <a:t>is</a:t>
            </a:r>
            <a:r>
              <a:rPr lang="en-US" dirty="0" smtClean="0"/>
              <a:t> 1..100;</a:t>
            </a:r>
          </a:p>
          <a:p>
            <a:pPr marL="0" marR="0" indent="0" algn="just" defTabSz="914400" rtl="0" eaLnBrk="1" fontAlgn="auto" latinLnBrk="0" hangingPunct="1">
              <a:lnSpc>
                <a:spcPct val="100000"/>
              </a:lnSpc>
              <a:spcBef>
                <a:spcPts val="0"/>
              </a:spcBef>
              <a:spcAft>
                <a:spcPts val="0"/>
              </a:spcAft>
              <a:buClrTx/>
              <a:buSzTx/>
              <a:buFontTx/>
              <a:buNone/>
              <a:tabLst/>
              <a:defRPr/>
            </a:pPr>
            <a:r>
              <a:rPr lang="en-US" dirty="0" smtClean="0"/>
              <a:t>count : Integer;</a:t>
            </a:r>
          </a:p>
          <a:p>
            <a:pPr marL="0" marR="0" indent="0" algn="just" defTabSz="914400" rtl="0" eaLnBrk="1" fontAlgn="auto" latinLnBrk="0" hangingPunct="1">
              <a:lnSpc>
                <a:spcPct val="100000"/>
              </a:lnSpc>
              <a:spcBef>
                <a:spcPts val="0"/>
              </a:spcBef>
              <a:spcAft>
                <a:spcPts val="0"/>
              </a:spcAft>
              <a:buClrTx/>
              <a:buSzTx/>
              <a:buFontTx/>
              <a:buNone/>
              <a:tabLst/>
              <a:defRPr/>
            </a:pPr>
            <a:r>
              <a:rPr lang="en-US" dirty="0" smtClean="0"/>
              <a:t>index : Indextype;</a:t>
            </a:r>
          </a:p>
          <a:p>
            <a:pPr algn="just"/>
            <a:r>
              <a:rPr lang="en-US" sz="1200" kern="1200" baseline="0" dirty="0" smtClean="0">
                <a:solidFill>
                  <a:schemeClr val="tx1"/>
                </a:solidFill>
                <a:latin typeface="+mn-lt"/>
                <a:ea typeface="+mn-ea"/>
                <a:cs typeface="+mn-cs"/>
              </a:rPr>
              <a:t>		The types of the variables count and index would not be equivalent.</a:t>
            </a:r>
            <a:endParaRPr lang="en-US" dirty="0"/>
          </a:p>
        </p:txBody>
      </p:sp>
      <p:sp>
        <p:nvSpPr>
          <p:cNvPr id="4" name="Slide Number Placeholder 3"/>
          <p:cNvSpPr>
            <a:spLocks noGrp="1"/>
          </p:cNvSpPr>
          <p:nvPr>
            <p:ph type="sldNum" sz="quarter" idx="10"/>
          </p:nvPr>
        </p:nvSpPr>
        <p:spPr/>
        <p:txBody>
          <a:bodyPr/>
          <a:lstStyle/>
          <a:p>
            <a:fld id="{DD3C65E1-19FF-4DF0-BD76-2067C775B354}" type="slidenum">
              <a:rPr lang="en-US" smtClean="0"/>
              <a:pPr/>
              <a:t>90</a:t>
            </a:fld>
            <a:endParaRPr lang="en-US" dirty="0"/>
          </a:p>
        </p:txBody>
      </p:sp>
    </p:spTree>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just"/>
            <a:r>
              <a:rPr lang="en-US" sz="1200" kern="1200" baseline="0" dirty="0" smtClean="0">
                <a:solidFill>
                  <a:schemeClr val="tx1"/>
                </a:solidFill>
                <a:latin typeface="+mn-lt"/>
                <a:ea typeface="+mn-ea"/>
                <a:cs typeface="+mn-cs"/>
              </a:rPr>
              <a:t>Structure type equivalence is more flexible than name type equivalence, but it is more difficult to implement. Under name type equivalence, only the two type names must be compared to determine equivalence. Under structure type equivalence, however, the entire structures of the two types must be compared.</a:t>
            </a:r>
          </a:p>
          <a:p>
            <a:pPr algn="just"/>
            <a:endParaRPr lang="en-US" sz="1200" kern="1200" baseline="0" dirty="0" smtClean="0">
              <a:solidFill>
                <a:schemeClr val="tx1"/>
              </a:solidFill>
              <a:latin typeface="+mn-lt"/>
              <a:ea typeface="+mn-ea"/>
              <a:cs typeface="+mn-cs"/>
            </a:endParaRPr>
          </a:p>
          <a:p>
            <a:pPr algn="just"/>
            <a:r>
              <a:rPr lang="en-US" sz="1200" kern="1200" baseline="0" dirty="0" smtClean="0">
                <a:solidFill>
                  <a:schemeClr val="tx1"/>
                </a:solidFill>
                <a:latin typeface="+mn-lt"/>
                <a:ea typeface="+mn-ea"/>
                <a:cs typeface="+mn-cs"/>
              </a:rPr>
              <a:t>This comparison is not always simple. (Consider a data structure that refers to its own type, such as a linked list.) Other questions can also arise. For example, are two record (or </a:t>
            </a:r>
            <a:r>
              <a:rPr lang="en-US" sz="1200" b="1" kern="1200" baseline="0" dirty="0" smtClean="0">
                <a:solidFill>
                  <a:schemeClr val="tx1"/>
                </a:solidFill>
                <a:latin typeface="+mn-lt"/>
                <a:ea typeface="+mn-ea"/>
                <a:cs typeface="+mn-cs"/>
              </a:rPr>
              <a:t>struct</a:t>
            </a:r>
            <a:r>
              <a:rPr lang="en-US" sz="1200" b="0" kern="1200" baseline="0" dirty="0" smtClean="0">
                <a:solidFill>
                  <a:schemeClr val="tx1"/>
                </a:solidFill>
                <a:latin typeface="+mn-lt"/>
                <a:ea typeface="+mn-ea"/>
                <a:cs typeface="+mn-cs"/>
              </a:rPr>
              <a:t>) types equivalent if they have the same structure but </a:t>
            </a:r>
            <a:r>
              <a:rPr lang="en-US" sz="1200" kern="1200" baseline="0" dirty="0" smtClean="0">
                <a:solidFill>
                  <a:schemeClr val="tx1"/>
                </a:solidFill>
                <a:latin typeface="+mn-lt"/>
                <a:ea typeface="+mn-ea"/>
                <a:cs typeface="+mn-cs"/>
              </a:rPr>
              <a:t>different field names? Are two single-dimensioned array types in a Fortran or Ada program equivalent if they have the same element type but have subscript ranges of 0..10 and 1..11? Are two enumeration types equivalent if they have the same number of components but spell the literals differently?</a:t>
            </a:r>
          </a:p>
          <a:p>
            <a:pPr algn="just"/>
            <a:endParaRPr lang="en-US" sz="1200" kern="1200" baseline="0" dirty="0" smtClean="0">
              <a:solidFill>
                <a:schemeClr val="tx1"/>
              </a:solidFill>
              <a:latin typeface="+mn-lt"/>
              <a:ea typeface="+mn-ea"/>
              <a:cs typeface="+mn-cs"/>
            </a:endParaRPr>
          </a:p>
          <a:p>
            <a:pPr algn="just"/>
            <a:r>
              <a:rPr lang="en-US" sz="1200" b="1" kern="1200" baseline="0" dirty="0" smtClean="0">
                <a:solidFill>
                  <a:schemeClr val="tx1"/>
                </a:solidFill>
                <a:latin typeface="+mn-lt"/>
                <a:ea typeface="+mn-ea"/>
                <a:cs typeface="+mn-cs"/>
              </a:rPr>
              <a:t>Note:</a:t>
            </a:r>
            <a:r>
              <a:rPr lang="en-US" sz="1200" kern="1200" baseline="0" dirty="0" smtClean="0">
                <a:solidFill>
                  <a:schemeClr val="tx1"/>
                </a:solidFill>
                <a:latin typeface="+mn-lt"/>
                <a:ea typeface="+mn-ea"/>
                <a:cs typeface="+mn-cs"/>
              </a:rPr>
              <a:t> </a:t>
            </a:r>
          </a:p>
          <a:p>
            <a:pPr algn="just"/>
            <a:r>
              <a:rPr lang="en-US" sz="1200" kern="1200" baseline="0" dirty="0" smtClean="0">
                <a:solidFill>
                  <a:schemeClr val="tx1"/>
                </a:solidFill>
                <a:latin typeface="+mn-lt"/>
                <a:ea typeface="+mn-ea"/>
                <a:cs typeface="+mn-cs"/>
              </a:rPr>
              <a:t>Ada uses a restrictive form of name type equivalence but provides two type constructs, subtypes and derived types, that avoid the problems associated with</a:t>
            </a:r>
          </a:p>
          <a:p>
            <a:pPr algn="just"/>
            <a:r>
              <a:rPr lang="en-US" sz="1200" kern="1200" baseline="0" dirty="0" smtClean="0">
                <a:solidFill>
                  <a:schemeClr val="tx1"/>
                </a:solidFill>
                <a:latin typeface="+mn-lt"/>
                <a:ea typeface="+mn-ea"/>
                <a:cs typeface="+mn-cs"/>
              </a:rPr>
              <a:t>name type equivalence. </a:t>
            </a:r>
          </a:p>
          <a:p>
            <a:pPr algn="just"/>
            <a:r>
              <a:rPr lang="en-US" sz="1200" kern="1200" baseline="0" dirty="0" smtClean="0">
                <a:solidFill>
                  <a:schemeClr val="tx1"/>
                </a:solidFill>
                <a:latin typeface="+mn-lt"/>
                <a:ea typeface="+mn-ea"/>
                <a:cs typeface="+mn-cs"/>
              </a:rPr>
              <a:t>For variables of an Ada unconstrained array type, structure type equivalence is used. For constrained (meaning  </a:t>
            </a:r>
            <a:r>
              <a:rPr lang="en-US" sz="1200" b="1" i="1" kern="1200" baseline="0" dirty="0" smtClean="0">
                <a:solidFill>
                  <a:schemeClr val="tx1"/>
                </a:solidFill>
                <a:latin typeface="+mn-lt"/>
                <a:ea typeface="+mn-ea"/>
                <a:cs typeface="+mn-cs"/>
              </a:rPr>
              <a:t>restricted</a:t>
            </a:r>
            <a:r>
              <a:rPr lang="en-US" sz="1200" kern="1200" baseline="0" dirty="0" smtClean="0">
                <a:solidFill>
                  <a:schemeClr val="tx1"/>
                </a:solidFill>
                <a:latin typeface="+mn-lt"/>
                <a:ea typeface="+mn-ea"/>
                <a:cs typeface="+mn-cs"/>
              </a:rPr>
              <a:t> or </a:t>
            </a:r>
            <a:r>
              <a:rPr lang="en-US" sz="1200" b="1" i="1" kern="1200" baseline="0" dirty="0" smtClean="0">
                <a:solidFill>
                  <a:schemeClr val="tx1"/>
                </a:solidFill>
                <a:latin typeface="+mn-lt"/>
                <a:ea typeface="+mn-ea"/>
                <a:cs typeface="+mn-cs"/>
              </a:rPr>
              <a:t>forced</a:t>
            </a:r>
            <a:r>
              <a:rPr lang="en-US" sz="1200" kern="1200" baseline="0" dirty="0" smtClean="0">
                <a:solidFill>
                  <a:schemeClr val="tx1"/>
                </a:solidFill>
                <a:latin typeface="+mn-lt"/>
                <a:ea typeface="+mn-ea"/>
                <a:cs typeface="+mn-cs"/>
              </a:rPr>
              <a:t> or </a:t>
            </a:r>
            <a:r>
              <a:rPr lang="en-US" sz="1200" b="1" i="1" kern="1200" baseline="0" dirty="0" smtClean="0">
                <a:solidFill>
                  <a:schemeClr val="tx1"/>
                </a:solidFill>
                <a:latin typeface="+mn-lt"/>
                <a:ea typeface="+mn-ea"/>
                <a:cs typeface="+mn-cs"/>
              </a:rPr>
              <a:t>compelled</a:t>
            </a:r>
            <a:r>
              <a:rPr lang="en-US" sz="1200" kern="1200" baseline="0" dirty="0" smtClean="0">
                <a:solidFill>
                  <a:schemeClr val="tx1"/>
                </a:solidFill>
                <a:latin typeface="+mn-lt"/>
                <a:ea typeface="+mn-ea"/>
                <a:cs typeface="+mn-cs"/>
              </a:rPr>
              <a:t>) anonymous types, Ada uses a highly restrictive form of name type equivalence.</a:t>
            </a:r>
          </a:p>
          <a:p>
            <a:pPr algn="just"/>
            <a:endParaRPr lang="en-US" sz="1200" kern="1200" baseline="0" dirty="0" smtClean="0">
              <a:solidFill>
                <a:schemeClr val="tx1"/>
              </a:solidFill>
              <a:latin typeface="+mn-lt"/>
              <a:ea typeface="+mn-ea"/>
              <a:cs typeface="+mn-cs"/>
            </a:endParaRPr>
          </a:p>
          <a:p>
            <a:pPr algn="just"/>
            <a:r>
              <a:rPr lang="en-US" sz="1200" kern="1200" baseline="0" dirty="0" smtClean="0">
                <a:solidFill>
                  <a:schemeClr val="tx1"/>
                </a:solidFill>
                <a:latin typeface="+mn-lt"/>
                <a:ea typeface="+mn-ea"/>
                <a:cs typeface="+mn-cs"/>
              </a:rPr>
              <a:t>C uses both name and structure type equivalence.</a:t>
            </a:r>
            <a:endParaRPr lang="en-US" dirty="0"/>
          </a:p>
        </p:txBody>
      </p:sp>
      <p:sp>
        <p:nvSpPr>
          <p:cNvPr id="4" name="Slide Number Placeholder 3"/>
          <p:cNvSpPr>
            <a:spLocks noGrp="1"/>
          </p:cNvSpPr>
          <p:nvPr>
            <p:ph type="sldNum" sz="quarter" idx="10"/>
          </p:nvPr>
        </p:nvSpPr>
        <p:spPr/>
        <p:txBody>
          <a:bodyPr/>
          <a:lstStyle/>
          <a:p>
            <a:fld id="{DD3C65E1-19FF-4DF0-BD76-2067C775B354}" type="slidenum">
              <a:rPr lang="en-US" smtClean="0"/>
              <a:pPr/>
              <a:t>91</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74232D2-765A-4E9F-8A4E-963217BB86B9}" type="datetimeFigureOut">
              <a:rPr lang="en-US" smtClean="0"/>
              <a:pPr/>
              <a:t>10/2/2019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C1155D-4249-4ADC-B2C6-463A30232046}"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74232D2-765A-4E9F-8A4E-963217BB86B9}" type="datetimeFigureOut">
              <a:rPr lang="en-US" smtClean="0"/>
              <a:pPr/>
              <a:t>10/2/2019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C1155D-4249-4ADC-B2C6-463A30232046}"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74232D2-765A-4E9F-8A4E-963217BB86B9}" type="datetimeFigureOut">
              <a:rPr lang="en-US" smtClean="0"/>
              <a:pPr/>
              <a:t>10/2/2019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C1155D-4249-4ADC-B2C6-463A30232046}"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74232D2-765A-4E9F-8A4E-963217BB86B9}" type="datetimeFigureOut">
              <a:rPr lang="en-US" smtClean="0"/>
              <a:pPr/>
              <a:t>10/2/2019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C1155D-4249-4ADC-B2C6-463A30232046}"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74232D2-765A-4E9F-8A4E-963217BB86B9}" type="datetimeFigureOut">
              <a:rPr lang="en-US" smtClean="0"/>
              <a:pPr/>
              <a:t>10/2/2019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C1155D-4249-4ADC-B2C6-463A30232046}"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74232D2-765A-4E9F-8A4E-963217BB86B9}" type="datetimeFigureOut">
              <a:rPr lang="en-US" smtClean="0"/>
              <a:pPr/>
              <a:t>10/2/2019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3C1155D-4249-4ADC-B2C6-463A30232046}"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74232D2-765A-4E9F-8A4E-963217BB86B9}" type="datetimeFigureOut">
              <a:rPr lang="en-US" smtClean="0"/>
              <a:pPr/>
              <a:t>10/2/2019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3C1155D-4249-4ADC-B2C6-463A30232046}"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74232D2-765A-4E9F-8A4E-963217BB86B9}" type="datetimeFigureOut">
              <a:rPr lang="en-US" smtClean="0"/>
              <a:pPr/>
              <a:t>10/2/2019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3C1155D-4249-4ADC-B2C6-463A30232046}"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4232D2-765A-4E9F-8A4E-963217BB86B9}" type="datetimeFigureOut">
              <a:rPr lang="en-US" smtClean="0"/>
              <a:pPr/>
              <a:t>10/2/2019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3C1155D-4249-4ADC-B2C6-463A30232046}"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74232D2-765A-4E9F-8A4E-963217BB86B9}" type="datetimeFigureOut">
              <a:rPr lang="en-US" smtClean="0"/>
              <a:pPr/>
              <a:t>10/2/2019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3C1155D-4249-4ADC-B2C6-463A30232046}"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74232D2-765A-4E9F-8A4E-963217BB86B9}" type="datetimeFigureOut">
              <a:rPr lang="en-US" smtClean="0"/>
              <a:pPr/>
              <a:t>10/2/2019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3C1155D-4249-4ADC-B2C6-463A30232046}"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alphaModFix amt="8000"/>
            <a:lum/>
          </a:blip>
          <a:srcRect/>
          <a:stretch>
            <a:fillRect l="9000" t="25000" r="2000" b="18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4232D2-765A-4E9F-8A4E-963217BB86B9}" type="datetimeFigureOut">
              <a:rPr lang="en-US" smtClean="0"/>
              <a:pPr/>
              <a:t>10/2/2019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C1155D-4249-4ADC-B2C6-463A30232046}"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2.xml"/><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3.xml"/><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4.xml"/><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5.xml"/><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6.xml"/><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3" Type="http://schemas.openxmlformats.org/officeDocument/2006/relationships/notesSlide" Target="../notesSlides/notesSlide70.xml"/><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7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71.xml"/><Relationship Id="rId1" Type="http://schemas.openxmlformats.org/officeDocument/2006/relationships/slideLayout" Target="../slideLayouts/slideLayout4.xml"/></Relationships>
</file>

<file path=ppt/slides/_rels/slide7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72.xml"/><Relationship Id="rId1" Type="http://schemas.openxmlformats.org/officeDocument/2006/relationships/slideLayout" Target="../slideLayouts/slideLayout4.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4.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78.xml"/><Relationship Id="rId1" Type="http://schemas.openxmlformats.org/officeDocument/2006/relationships/slideLayout" Target="../slideLayouts/slideLayout4.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84.xml"/><Relationship Id="rId1" Type="http://schemas.openxmlformats.org/officeDocument/2006/relationships/slideLayout" Target="../slideLayouts/slideLayout4.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slide" Target="slide10.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t>UNIT-I</a:t>
            </a:r>
            <a:endParaRPr lang="en-US" dirty="0"/>
          </a:p>
        </p:txBody>
      </p:sp>
      <p:sp>
        <p:nvSpPr>
          <p:cNvPr id="3" name="Subtitle 2"/>
          <p:cNvSpPr>
            <a:spLocks noGrp="1"/>
          </p:cNvSpPr>
          <p:nvPr>
            <p:ph type="subTitle" idx="1"/>
          </p:nvPr>
        </p:nvSpPr>
        <p:spPr/>
        <p:txBody>
          <a:bodyPr/>
          <a:lstStyle/>
          <a:p>
            <a:r>
              <a:rPr lang="en-US" b="1" dirty="0"/>
              <a:t>PRELIMINARIES AND </a:t>
            </a:r>
            <a:r>
              <a:rPr lang="en-US" b="1" dirty="0" smtClean="0"/>
              <a:t>DATA TYPES</a:t>
            </a:r>
          </a:p>
          <a:p>
            <a:r>
              <a:rPr lang="en-US" sz="1800" b="1" i="1" dirty="0" smtClean="0"/>
              <a:t>By</a:t>
            </a:r>
          </a:p>
          <a:p>
            <a:r>
              <a:rPr lang="en-US" sz="2000" b="1" i="1" dirty="0" smtClean="0"/>
              <a:t>Mr. T. M. Jaya Krishna</a:t>
            </a:r>
            <a:r>
              <a:rPr lang="en-US" sz="2000" b="1" i="1" baseline="-25000" dirty="0"/>
              <a:t> </a:t>
            </a:r>
            <a:r>
              <a:rPr lang="en-US" sz="2000" b="1" i="1" baseline="-25000" dirty="0" smtClean="0"/>
              <a:t>M.Tech</a:t>
            </a:r>
            <a:endParaRPr lang="en-US" sz="2000" i="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Language Evaluation Criteria</a:t>
            </a:r>
            <a:endParaRPr lang="en-US" dirty="0"/>
          </a:p>
        </p:txBody>
      </p:sp>
      <p:pic>
        <p:nvPicPr>
          <p:cNvPr id="5" name="Picture 6"/>
          <p:cNvPicPr>
            <a:picLocks noGrp="1" noChangeAspect="1" noChangeArrowheads="1"/>
          </p:cNvPicPr>
          <p:nvPr>
            <p:ph idx="1"/>
          </p:nvPr>
        </p:nvPicPr>
        <p:blipFill>
          <a:blip r:embed="rId3" cstate="print"/>
          <a:srcRect/>
          <a:stretch>
            <a:fillRect/>
          </a:stretch>
        </p:blipFill>
        <p:spPr bwMode="auto">
          <a:xfrm>
            <a:off x="762000" y="1981200"/>
            <a:ext cx="7582988" cy="4114800"/>
          </a:xfrm>
          <a:prstGeom prst="rect">
            <a:avLst/>
          </a:prstGeom>
          <a:noFill/>
          <a:ln w="9525">
            <a:noFill/>
            <a:miter lim="800000"/>
            <a:headEnd/>
            <a:tailEnd/>
          </a:ln>
          <a:effectLst/>
        </p:spPr>
      </p:pic>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Language Evaluation Criteria</a:t>
            </a:r>
            <a:endParaRPr lang="en-US" dirty="0"/>
          </a:p>
        </p:txBody>
      </p:sp>
      <p:sp>
        <p:nvSpPr>
          <p:cNvPr id="3" name="Content Placeholder 2"/>
          <p:cNvSpPr>
            <a:spLocks noGrp="1"/>
          </p:cNvSpPr>
          <p:nvPr>
            <p:ph idx="1"/>
          </p:nvPr>
        </p:nvSpPr>
        <p:spPr/>
        <p:txBody>
          <a:bodyPr>
            <a:normAutofit fontScale="92500" lnSpcReduction="10000"/>
          </a:bodyPr>
          <a:lstStyle/>
          <a:p>
            <a:pPr marL="514350" indent="-514350" algn="just">
              <a:buFont typeface="+mj-lt"/>
              <a:buAutoNum type="arabicPeriod"/>
            </a:pPr>
            <a:r>
              <a:rPr lang="en-US" b="1" i="1" dirty="0" smtClean="0"/>
              <a:t>Readability:</a:t>
            </a:r>
          </a:p>
          <a:p>
            <a:pPr lvl="1" algn="just"/>
            <a:r>
              <a:rPr lang="en-US" dirty="0" smtClean="0"/>
              <a:t>Before 1970</a:t>
            </a:r>
          </a:p>
          <a:p>
            <a:pPr lvl="2" algn="just"/>
            <a:r>
              <a:rPr lang="en-US" dirty="0" smtClean="0"/>
              <a:t>Software development largely thought = in terms = writing code.</a:t>
            </a:r>
          </a:p>
          <a:p>
            <a:pPr lvl="1" algn="just"/>
            <a:r>
              <a:rPr lang="en-US" dirty="0" smtClean="0"/>
              <a:t>In 1970 software life-cycle concept ?</a:t>
            </a:r>
          </a:p>
          <a:p>
            <a:pPr lvl="2" algn="just"/>
            <a:r>
              <a:rPr lang="en-US" dirty="0" smtClean="0"/>
              <a:t>Developed wh? </a:t>
            </a:r>
          </a:p>
          <a:p>
            <a:pPr lvl="3" algn="just"/>
            <a:r>
              <a:rPr lang="en-US" dirty="0" smtClean="0"/>
              <a:t>coding ?</a:t>
            </a:r>
          </a:p>
          <a:p>
            <a:pPr lvl="4" algn="just"/>
            <a:r>
              <a:rPr lang="en-US" dirty="0" smtClean="0"/>
              <a:t>relegated </a:t>
            </a:r>
            <a:r>
              <a:rPr lang="en-US" dirty="0" smtClean="0">
                <a:sym typeface="Wingdings" pitchFamily="2" charset="2"/>
              </a:rPr>
              <a:t></a:t>
            </a:r>
            <a:r>
              <a:rPr lang="en-US" dirty="0" smtClean="0"/>
              <a:t> a much smaller role</a:t>
            </a:r>
          </a:p>
          <a:p>
            <a:pPr lvl="3" algn="just"/>
            <a:r>
              <a:rPr lang="en-US" dirty="0" smtClean="0"/>
              <a:t>Maintenance ?</a:t>
            </a:r>
          </a:p>
          <a:p>
            <a:pPr lvl="4" algn="just"/>
            <a:r>
              <a:rPr lang="en-US" dirty="0" smtClean="0"/>
              <a:t>recognized as a major part = cycle in terms = cost cont.</a:t>
            </a:r>
          </a:p>
          <a:p>
            <a:pPr lvl="4" algn="just"/>
            <a:r>
              <a:rPr lang="en-US" b="1" i="1" dirty="0" smtClean="0"/>
              <a:t>ḅ</a:t>
            </a:r>
            <a:r>
              <a:rPr lang="en-US" dirty="0" smtClean="0"/>
              <a:t> important measure = quality = programs &amp; programming languages</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Language Evaluation Criteria – Readability Characteristics</a:t>
            </a:r>
            <a:endParaRPr lang="en-US" dirty="0"/>
          </a:p>
        </p:txBody>
      </p:sp>
      <p:sp>
        <p:nvSpPr>
          <p:cNvPr id="3" name="Content Placeholder 2"/>
          <p:cNvSpPr>
            <a:spLocks noGrp="1"/>
          </p:cNvSpPr>
          <p:nvPr>
            <p:ph idx="1"/>
          </p:nvPr>
        </p:nvSpPr>
        <p:spPr/>
        <p:txBody>
          <a:bodyPr>
            <a:normAutofit/>
          </a:bodyPr>
          <a:lstStyle/>
          <a:p>
            <a:r>
              <a:rPr lang="en-US" i="1" dirty="0" smtClean="0"/>
              <a:t>Overall Simplicity</a:t>
            </a:r>
          </a:p>
          <a:p>
            <a:pPr lvl="1"/>
            <a:r>
              <a:rPr lang="en-US" dirty="0" smtClean="0"/>
              <a:t>Example: user can ++ integer variable as 4ways (</a:t>
            </a:r>
            <a:r>
              <a:rPr lang="en-US" b="1" i="1" dirty="0" smtClean="0"/>
              <a:t>multiplicity feature</a:t>
            </a:r>
            <a:r>
              <a:rPr lang="en-US" dirty="0" smtClean="0"/>
              <a:t>)</a:t>
            </a:r>
          </a:p>
          <a:p>
            <a:pPr marL="1371600" lvl="2" indent="-457200">
              <a:buFont typeface="+mj-lt"/>
              <a:buAutoNum type="arabicPeriod"/>
            </a:pPr>
            <a:r>
              <a:rPr lang="en-US" dirty="0" smtClean="0"/>
              <a:t>count = count + 1</a:t>
            </a:r>
          </a:p>
          <a:p>
            <a:pPr marL="1371600" lvl="2" indent="-457200">
              <a:buFont typeface="+mj-lt"/>
              <a:buAutoNum type="arabicPeriod"/>
            </a:pPr>
            <a:r>
              <a:rPr lang="en-US" dirty="0" smtClean="0"/>
              <a:t>count += 1</a:t>
            </a:r>
          </a:p>
          <a:p>
            <a:pPr marL="1371600" lvl="2" indent="-457200">
              <a:buFont typeface="+mj-lt"/>
              <a:buAutoNum type="arabicPeriod"/>
            </a:pPr>
            <a:r>
              <a:rPr lang="en-US" dirty="0" smtClean="0"/>
              <a:t>count++</a:t>
            </a:r>
          </a:p>
          <a:p>
            <a:pPr marL="1371600" lvl="2" indent="-457200">
              <a:buFont typeface="+mj-lt"/>
              <a:buAutoNum type="arabicPeriod"/>
            </a:pPr>
            <a:r>
              <a:rPr lang="en-US" dirty="0" smtClean="0"/>
              <a:t>++count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Language Evaluation Criteria – Readability Characteristics</a:t>
            </a:r>
            <a:endParaRPr lang="en-US" dirty="0"/>
          </a:p>
        </p:txBody>
      </p:sp>
      <p:sp>
        <p:nvSpPr>
          <p:cNvPr id="3" name="Content Placeholder 2"/>
          <p:cNvSpPr>
            <a:spLocks noGrp="1"/>
          </p:cNvSpPr>
          <p:nvPr>
            <p:ph idx="1"/>
          </p:nvPr>
        </p:nvSpPr>
        <p:spPr/>
        <p:txBody>
          <a:bodyPr>
            <a:normAutofit fontScale="92500" lnSpcReduction="20000"/>
          </a:bodyPr>
          <a:lstStyle/>
          <a:p>
            <a:r>
              <a:rPr lang="en-US" i="1" dirty="0" smtClean="0"/>
              <a:t>Orthogonality</a:t>
            </a:r>
          </a:p>
          <a:p>
            <a:pPr lvl="1"/>
            <a:r>
              <a:rPr lang="en-US" dirty="0" smtClean="0"/>
              <a:t>Relatively small set = primitive constructs can be combined in small no. = ways </a:t>
            </a:r>
            <a:r>
              <a:rPr lang="en-US" dirty="0" smtClean="0">
                <a:sym typeface="Wingdings" pitchFamily="2" charset="2"/>
              </a:rPr>
              <a:t></a:t>
            </a:r>
            <a:r>
              <a:rPr lang="en-US" dirty="0" smtClean="0"/>
              <a:t> build control &amp; data structures.</a:t>
            </a:r>
          </a:p>
          <a:p>
            <a:pPr lvl="2"/>
            <a:r>
              <a:rPr lang="en-US" dirty="0" smtClean="0"/>
              <a:t>Example: </a:t>
            </a:r>
          </a:p>
          <a:p>
            <a:pPr lvl="2"/>
            <a:r>
              <a:rPr lang="en-US" dirty="0" smtClean="0"/>
              <a:t>IBM Mainframe instruction (adding  = 2 32-bit integers)</a:t>
            </a:r>
          </a:p>
          <a:p>
            <a:pPr lvl="3"/>
            <a:r>
              <a:rPr lang="en-US" b="1" i="1" dirty="0" smtClean="0"/>
              <a:t>A Reg1, memory_cell</a:t>
            </a:r>
          </a:p>
          <a:p>
            <a:pPr lvl="3"/>
            <a:r>
              <a:rPr lang="en-US" b="1" i="1" dirty="0" smtClean="0"/>
              <a:t>AR Reg1, Reg2</a:t>
            </a:r>
          </a:p>
          <a:p>
            <a:pPr lvl="2"/>
            <a:r>
              <a:rPr lang="en-US" dirty="0" smtClean="0"/>
              <a:t>VAX (addition instruction </a:t>
            </a:r>
            <a:r>
              <a:rPr lang="en-US" dirty="0" smtClean="0">
                <a:sym typeface="Wingdings" pitchFamily="2" charset="2"/>
              </a:rPr>
              <a:t></a:t>
            </a:r>
            <a:r>
              <a:rPr lang="en-US" dirty="0" smtClean="0"/>
              <a:t> 32-bit integers)</a:t>
            </a:r>
          </a:p>
          <a:p>
            <a:pPr lvl="3"/>
            <a:r>
              <a:rPr lang="en-US" b="1" i="1" dirty="0" smtClean="0"/>
              <a:t>ADDL operand_1, operand_2</a:t>
            </a:r>
          </a:p>
          <a:p>
            <a:pPr lvl="4"/>
            <a:r>
              <a:rPr lang="en-US" b="1" i="1" dirty="0" smtClean="0"/>
              <a:t>Operand_1 / operand_2 may be register | memory cell (orthogonal)</a:t>
            </a:r>
          </a:p>
          <a:p>
            <a:pPr lvl="3"/>
            <a:r>
              <a:rPr lang="en-US" b="1" dirty="0" smtClean="0"/>
              <a:t>Note:</a:t>
            </a:r>
            <a:r>
              <a:rPr lang="en-US" dirty="0" smtClean="0"/>
              <a:t> Too much orthogonality can also cause problems</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Language Evaluation Criteria – Readability Characteristics</a:t>
            </a:r>
            <a:endParaRPr lang="en-US" dirty="0"/>
          </a:p>
        </p:txBody>
      </p:sp>
      <p:sp>
        <p:nvSpPr>
          <p:cNvPr id="3" name="Content Placeholder 2"/>
          <p:cNvSpPr>
            <a:spLocks noGrp="1"/>
          </p:cNvSpPr>
          <p:nvPr>
            <p:ph idx="1"/>
          </p:nvPr>
        </p:nvSpPr>
        <p:spPr/>
        <p:txBody>
          <a:bodyPr>
            <a:normAutofit fontScale="92500" lnSpcReduction="10000"/>
          </a:bodyPr>
          <a:lstStyle/>
          <a:p>
            <a:r>
              <a:rPr lang="en-US" sz="3000" i="1" dirty="0" smtClean="0"/>
              <a:t>Data</a:t>
            </a:r>
            <a:r>
              <a:rPr lang="en-US" i="1" dirty="0" smtClean="0"/>
              <a:t> </a:t>
            </a:r>
            <a:r>
              <a:rPr lang="en-US" sz="3000" i="1" dirty="0" smtClean="0"/>
              <a:t>Types</a:t>
            </a:r>
          </a:p>
          <a:p>
            <a:pPr lvl="1"/>
            <a:r>
              <a:rPr lang="en-US" sz="2600" dirty="0" smtClean="0"/>
              <a:t>Defining it &amp; data structures in a language</a:t>
            </a:r>
          </a:p>
          <a:p>
            <a:pPr lvl="2"/>
            <a:r>
              <a:rPr lang="en-US" sz="2200" dirty="0" smtClean="0"/>
              <a:t>Aid </a:t>
            </a:r>
            <a:r>
              <a:rPr lang="en-US" sz="2200" dirty="0" smtClean="0">
                <a:sym typeface="Wingdings" pitchFamily="2" charset="2"/>
              </a:rPr>
              <a:t> readability</a:t>
            </a:r>
          </a:p>
          <a:p>
            <a:pPr lvl="1"/>
            <a:r>
              <a:rPr lang="en-US" sz="2600" dirty="0" smtClean="0">
                <a:sym typeface="Wingdings" pitchFamily="2" charset="2"/>
              </a:rPr>
              <a:t>Example:</a:t>
            </a:r>
          </a:p>
          <a:p>
            <a:pPr lvl="2"/>
            <a:r>
              <a:rPr lang="en-US" sz="2200" dirty="0" smtClean="0">
                <a:sym typeface="Wingdings" pitchFamily="2" charset="2"/>
              </a:rPr>
              <a:t>timeOut = 1</a:t>
            </a:r>
          </a:p>
          <a:p>
            <a:r>
              <a:rPr lang="en-US" sz="3000" i="1" dirty="0" smtClean="0"/>
              <a:t>Syntax Design</a:t>
            </a:r>
          </a:p>
          <a:p>
            <a:pPr lvl="1"/>
            <a:r>
              <a:rPr lang="en-US" sz="2600" dirty="0" smtClean="0"/>
              <a:t>Syntax | form = elements = a language has significant effect on readability = programs</a:t>
            </a:r>
          </a:p>
          <a:p>
            <a:pPr lvl="1"/>
            <a:r>
              <a:rPr lang="en-US" sz="2600" dirty="0" smtClean="0"/>
              <a:t>Example: syntactic design that affect readability</a:t>
            </a:r>
          </a:p>
          <a:p>
            <a:pPr marL="1371600" lvl="2" indent="-457200">
              <a:buFont typeface="+mj-lt"/>
              <a:buAutoNum type="arabicPeriod"/>
            </a:pPr>
            <a:r>
              <a:rPr lang="en-US" sz="2200" dirty="0" smtClean="0"/>
              <a:t>Special Words (while, class, for, etc..)</a:t>
            </a:r>
          </a:p>
          <a:p>
            <a:pPr marL="1371600" lvl="2" indent="-457200">
              <a:buFont typeface="+mj-lt"/>
              <a:buAutoNum type="arabicPeriod"/>
            </a:pPr>
            <a:r>
              <a:rPr lang="en-US" sz="2200" dirty="0" smtClean="0"/>
              <a:t>Form &amp; meaning</a:t>
            </a:r>
          </a:p>
          <a:p>
            <a:pPr lvl="1"/>
            <a:endParaRPr lang="en-US" sz="2600" dirty="0" smtClean="0"/>
          </a:p>
          <a:p>
            <a:endParaRPr lang="en-US" sz="30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Language Evaluation Criteria – Writability Characteristics</a:t>
            </a:r>
            <a:endParaRPr lang="en-US" dirty="0"/>
          </a:p>
        </p:txBody>
      </p:sp>
      <p:sp>
        <p:nvSpPr>
          <p:cNvPr id="3" name="Content Placeholder 2"/>
          <p:cNvSpPr>
            <a:spLocks noGrp="1"/>
          </p:cNvSpPr>
          <p:nvPr>
            <p:ph idx="1"/>
          </p:nvPr>
        </p:nvSpPr>
        <p:spPr/>
        <p:txBody>
          <a:bodyPr/>
          <a:lstStyle/>
          <a:p>
            <a:pPr algn="just"/>
            <a:r>
              <a:rPr lang="en-US" i="1" dirty="0" smtClean="0"/>
              <a:t>Simplicity and Orthogonality</a:t>
            </a:r>
          </a:p>
          <a:p>
            <a:pPr lvl="1" algn="just"/>
            <a:r>
              <a:rPr lang="en-US" dirty="0" smtClean="0"/>
              <a:t>Possibility </a:t>
            </a:r>
            <a:r>
              <a:rPr lang="en-US" dirty="0" smtClean="0">
                <a:sym typeface="Wingdings" pitchFamily="2" charset="2"/>
              </a:rPr>
              <a:t> use unknown features w unusual results</a:t>
            </a:r>
            <a:endParaRPr lang="en-US" dirty="0" smtClean="0"/>
          </a:p>
          <a:p>
            <a:pPr lvl="2" algn="just"/>
            <a:r>
              <a:rPr lang="en-US" dirty="0" smtClean="0"/>
              <a:t>So small set = primitive constructs &amp; consistent set = rules </a:t>
            </a:r>
            <a:r>
              <a:rPr lang="en-US" dirty="0" smtClean="0">
                <a:sym typeface="Wingdings" pitchFamily="2" charset="2"/>
              </a:rPr>
              <a:t> combining them - - much better than large no. = primitives</a:t>
            </a:r>
          </a:p>
          <a:p>
            <a:pPr algn="just"/>
            <a:r>
              <a:rPr lang="en-US" i="1" dirty="0" smtClean="0"/>
              <a:t>Support for Abstraction</a:t>
            </a:r>
          </a:p>
          <a:p>
            <a:pPr algn="just"/>
            <a:r>
              <a:rPr lang="en-US" i="1" dirty="0" smtClean="0"/>
              <a:t>Expressivity</a:t>
            </a:r>
          </a:p>
          <a:p>
            <a:pPr algn="just"/>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Language Evaluation Criteria – Reliability Characteristics</a:t>
            </a:r>
            <a:endParaRPr lang="en-US" dirty="0"/>
          </a:p>
        </p:txBody>
      </p:sp>
      <p:sp>
        <p:nvSpPr>
          <p:cNvPr id="3" name="Content Placeholder 2"/>
          <p:cNvSpPr>
            <a:spLocks noGrp="1"/>
          </p:cNvSpPr>
          <p:nvPr>
            <p:ph idx="1"/>
          </p:nvPr>
        </p:nvSpPr>
        <p:spPr/>
        <p:txBody>
          <a:bodyPr>
            <a:normAutofit/>
          </a:bodyPr>
          <a:lstStyle/>
          <a:p>
            <a:pPr algn="just"/>
            <a:r>
              <a:rPr lang="en-US" dirty="0" smtClean="0"/>
              <a:t>Program said </a:t>
            </a:r>
            <a:r>
              <a:rPr lang="en-US" dirty="0" smtClean="0">
                <a:sym typeface="Wingdings" pitchFamily="2" charset="2"/>
              </a:rPr>
              <a:t> reliable i? it performs  its specifications under all conditions</a:t>
            </a:r>
          </a:p>
          <a:p>
            <a:r>
              <a:rPr lang="en-US" i="1" dirty="0" smtClean="0"/>
              <a:t>Type Checking</a:t>
            </a:r>
            <a:endParaRPr lang="en-US" i="1" dirty="0" smtClean="0">
              <a:sym typeface="Wingdings" pitchFamily="2" charset="2"/>
            </a:endParaRPr>
          </a:p>
          <a:p>
            <a:pPr lvl="1"/>
            <a:r>
              <a:rPr lang="en-US" dirty="0" smtClean="0">
                <a:sym typeface="Wingdings" pitchFamily="2" charset="2"/>
              </a:rPr>
              <a:t>Testing type errors [given program]</a:t>
            </a:r>
          </a:p>
          <a:p>
            <a:pPr lvl="1"/>
            <a:r>
              <a:rPr lang="en-US" dirty="0" smtClean="0">
                <a:sym typeface="Wingdings" pitchFamily="2" charset="2"/>
              </a:rPr>
              <a:t>An important factor in reliability</a:t>
            </a:r>
          </a:p>
          <a:p>
            <a:pPr lvl="2"/>
            <a:r>
              <a:rPr lang="en-US" dirty="0" smtClean="0">
                <a:sym typeface="Wingdings" pitchFamily="2" charset="2"/>
              </a:rPr>
              <a:t>Since runtime type checking - - expensive &amp; compile time type checking - - desirable.</a:t>
            </a:r>
          </a:p>
          <a:p>
            <a:pPr lvl="3"/>
            <a:r>
              <a:rPr lang="en-US" dirty="0" smtClean="0">
                <a:sym typeface="Wingdings" pitchFamily="2" charset="2"/>
              </a:rPr>
              <a:t>Example = h? failure  type check at either compile time | run time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Language Evaluation Criteria – Reliability Characteristics</a:t>
            </a:r>
            <a:endParaRPr lang="en-US" dirty="0"/>
          </a:p>
        </p:txBody>
      </p:sp>
      <p:sp>
        <p:nvSpPr>
          <p:cNvPr id="3" name="Content Placeholder 2"/>
          <p:cNvSpPr>
            <a:spLocks noGrp="1"/>
          </p:cNvSpPr>
          <p:nvPr>
            <p:ph idx="1"/>
          </p:nvPr>
        </p:nvSpPr>
        <p:spPr/>
        <p:txBody>
          <a:bodyPr>
            <a:normAutofit fontScale="92500" lnSpcReduction="10000"/>
          </a:bodyPr>
          <a:lstStyle/>
          <a:p>
            <a:r>
              <a:rPr lang="en-US" i="1" dirty="0" smtClean="0"/>
              <a:t>Exception Handling</a:t>
            </a:r>
            <a:endParaRPr lang="en-US" dirty="0" smtClean="0"/>
          </a:p>
          <a:p>
            <a:pPr lvl="1"/>
            <a:r>
              <a:rPr lang="en-US" dirty="0" smtClean="0"/>
              <a:t>Ability = a program </a:t>
            </a:r>
            <a:r>
              <a:rPr lang="en-US" dirty="0" smtClean="0">
                <a:sym typeface="Wingdings" pitchFamily="2" charset="2"/>
              </a:rPr>
              <a:t></a:t>
            </a:r>
            <a:r>
              <a:rPr lang="en-US" dirty="0" smtClean="0"/>
              <a:t> intercept run-time errors; take corrective measures &amp; then continue called </a:t>
            </a:r>
            <a:r>
              <a:rPr lang="en-US" i="1" dirty="0" smtClean="0"/>
              <a:t>Exception Handling (existence in)</a:t>
            </a:r>
          </a:p>
          <a:p>
            <a:pPr lvl="2">
              <a:buFont typeface="Wingdings" pitchFamily="2" charset="2"/>
              <a:buChar char="ü"/>
            </a:pPr>
            <a:r>
              <a:rPr lang="en-US" dirty="0" smtClean="0"/>
              <a:t>Ada</a:t>
            </a:r>
          </a:p>
          <a:p>
            <a:pPr lvl="2">
              <a:buFont typeface="Wingdings" pitchFamily="2" charset="2"/>
              <a:buChar char="ü"/>
            </a:pPr>
            <a:r>
              <a:rPr lang="en-US" dirty="0" smtClean="0"/>
              <a:t>C++</a:t>
            </a:r>
          </a:p>
          <a:p>
            <a:pPr lvl="2">
              <a:buFont typeface="Wingdings" pitchFamily="2" charset="2"/>
              <a:buChar char="ü"/>
            </a:pPr>
            <a:r>
              <a:rPr lang="en-US" dirty="0" smtClean="0"/>
              <a:t>Java</a:t>
            </a:r>
          </a:p>
          <a:p>
            <a:pPr lvl="2">
              <a:buFont typeface="Wingdings" pitchFamily="2" charset="2"/>
              <a:buChar char="ü"/>
            </a:pPr>
            <a:r>
              <a:rPr lang="en-US" dirty="0" smtClean="0"/>
              <a:t>C#</a:t>
            </a:r>
          </a:p>
          <a:p>
            <a:pPr lvl="1"/>
            <a:r>
              <a:rPr lang="en-US" dirty="0" smtClean="0"/>
              <a:t>Nonexistent in</a:t>
            </a:r>
          </a:p>
          <a:p>
            <a:pPr lvl="2">
              <a:buBlip>
                <a:blip r:embed="rId3"/>
              </a:buBlip>
            </a:pPr>
            <a:r>
              <a:rPr lang="en-US" dirty="0" smtClean="0"/>
              <a:t>C</a:t>
            </a:r>
          </a:p>
          <a:p>
            <a:pPr lvl="2">
              <a:buBlip>
                <a:blip r:embed="rId3"/>
              </a:buBlip>
            </a:pPr>
            <a:r>
              <a:rPr lang="en-US" dirty="0" smtClean="0"/>
              <a:t>FORTRAN</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Language Evaluation Criteria – Reliability Characteristics</a:t>
            </a:r>
            <a:endParaRPr lang="en-US" dirty="0"/>
          </a:p>
        </p:txBody>
      </p:sp>
      <p:sp>
        <p:nvSpPr>
          <p:cNvPr id="3" name="Content Placeholder 2"/>
          <p:cNvSpPr>
            <a:spLocks noGrp="1"/>
          </p:cNvSpPr>
          <p:nvPr>
            <p:ph idx="1"/>
          </p:nvPr>
        </p:nvSpPr>
        <p:spPr/>
        <p:txBody>
          <a:bodyPr/>
          <a:lstStyle/>
          <a:p>
            <a:r>
              <a:rPr lang="en-US" i="1" dirty="0" smtClean="0"/>
              <a:t>Aliasing</a:t>
            </a:r>
          </a:p>
          <a:p>
            <a:pPr lvl="1" algn="just"/>
            <a:r>
              <a:rPr lang="en-US" dirty="0" smtClean="0"/>
              <a:t>Loosely defined, aliasing - - having 2 or more distinct names that can be used </a:t>
            </a:r>
            <a:r>
              <a:rPr lang="en-US" dirty="0" smtClean="0">
                <a:sym typeface="Wingdings" pitchFamily="2" charset="2"/>
              </a:rPr>
              <a:t></a:t>
            </a:r>
            <a:r>
              <a:rPr lang="en-US" dirty="0" smtClean="0"/>
              <a:t> access the same memory cell.</a:t>
            </a:r>
          </a:p>
          <a:p>
            <a:pPr algn="just"/>
            <a:r>
              <a:rPr lang="en-US" i="1" dirty="0" smtClean="0"/>
              <a:t>Readability and Writability</a:t>
            </a:r>
          </a:p>
          <a:p>
            <a:pPr lvl="1" algn="just"/>
            <a:r>
              <a:rPr lang="en-US" i="1" dirty="0" smtClean="0"/>
              <a:t>Both</a:t>
            </a:r>
            <a:r>
              <a:rPr lang="en-US" dirty="0" smtClean="0"/>
              <a:t> influence reliability</a:t>
            </a:r>
          </a:p>
          <a:p>
            <a:pPr lvl="1" algn="just"/>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Language Evaluation Criteria – Cost</a:t>
            </a:r>
            <a:endParaRPr lang="en-US" dirty="0"/>
          </a:p>
        </p:txBody>
      </p:sp>
      <p:sp>
        <p:nvSpPr>
          <p:cNvPr id="3" name="Content Placeholder 2"/>
          <p:cNvSpPr>
            <a:spLocks noGrp="1"/>
          </p:cNvSpPr>
          <p:nvPr>
            <p:ph idx="1"/>
          </p:nvPr>
        </p:nvSpPr>
        <p:spPr/>
        <p:txBody>
          <a:bodyPr>
            <a:normAutofit fontScale="85000" lnSpcReduction="20000"/>
          </a:bodyPr>
          <a:lstStyle/>
          <a:p>
            <a:pPr algn="just"/>
            <a:r>
              <a:rPr lang="en-US" dirty="0" smtClean="0"/>
              <a:t>Total cost = programming language is a function = many = its characteristics</a:t>
            </a:r>
          </a:p>
          <a:p>
            <a:pPr marL="971550" lvl="1" indent="-514350" algn="just">
              <a:buFont typeface="+mj-lt"/>
              <a:buAutoNum type="arabicPeriod"/>
            </a:pPr>
            <a:r>
              <a:rPr lang="en-US" dirty="0" smtClean="0"/>
              <a:t>Cost = training programmers </a:t>
            </a:r>
            <a:r>
              <a:rPr lang="en-US" dirty="0" smtClean="0">
                <a:sym typeface="Wingdings" pitchFamily="2" charset="2"/>
              </a:rPr>
              <a:t> use the language</a:t>
            </a:r>
          </a:p>
          <a:p>
            <a:pPr marL="971550" lvl="1" indent="-514350" algn="just">
              <a:buFont typeface="+mj-lt"/>
              <a:buAutoNum type="arabicPeriod"/>
            </a:pPr>
            <a:r>
              <a:rPr lang="en-US" dirty="0" smtClean="0">
                <a:sym typeface="Wingdings" pitchFamily="2" charset="2"/>
              </a:rPr>
              <a:t>Cost = writing programs in the language</a:t>
            </a:r>
            <a:endParaRPr lang="en-US" dirty="0" smtClean="0"/>
          </a:p>
          <a:p>
            <a:pPr marL="971550" lvl="1" indent="-514350" algn="just">
              <a:buFont typeface="+mj-lt"/>
              <a:buAutoNum type="arabicPeriod"/>
            </a:pPr>
            <a:r>
              <a:rPr lang="en-US" dirty="0" smtClean="0"/>
              <a:t>Cost = compiling programs in the language</a:t>
            </a:r>
          </a:p>
          <a:p>
            <a:pPr marL="971550" lvl="1" indent="-514350" algn="just">
              <a:buFont typeface="+mj-lt"/>
              <a:buAutoNum type="arabicPeriod"/>
            </a:pPr>
            <a:r>
              <a:rPr lang="en-US" dirty="0" smtClean="0"/>
              <a:t>Cost = executing programs written in language - - greatly influenced by that’s language design</a:t>
            </a:r>
          </a:p>
          <a:p>
            <a:pPr lvl="2" algn="just"/>
            <a:r>
              <a:rPr lang="en-US" dirty="0" smtClean="0"/>
              <a:t>Simple trade-off made b/n compilation cost &amp; execution speed = compiled code - - named as optimization.</a:t>
            </a:r>
          </a:p>
          <a:p>
            <a:pPr marL="971550" lvl="1" indent="-514350" algn="just">
              <a:buFont typeface="+mj-lt"/>
              <a:buAutoNum type="arabicPeriod"/>
            </a:pPr>
            <a:r>
              <a:rPr lang="en-US" dirty="0" smtClean="0"/>
              <a:t>Cost = language implementation system</a:t>
            </a:r>
          </a:p>
          <a:p>
            <a:pPr marL="971550" lvl="1" indent="-514350" algn="just">
              <a:buFont typeface="+mj-lt"/>
              <a:buAutoNum type="arabicPeriod"/>
            </a:pPr>
            <a:r>
              <a:rPr lang="en-US" dirty="0" smtClean="0"/>
              <a:t>Cost = poor reliability</a:t>
            </a:r>
          </a:p>
          <a:p>
            <a:pPr marL="971550" lvl="1" indent="-514350" algn="just">
              <a:buFont typeface="+mj-lt"/>
              <a:buAutoNum type="arabicPeriod"/>
            </a:pPr>
            <a:r>
              <a:rPr lang="en-US" dirty="0" smtClean="0"/>
              <a:t>Cost = maintaining programs which +es both corrections &amp; modifications </a:t>
            </a:r>
            <a:r>
              <a:rPr lang="en-US" dirty="0" smtClean="0">
                <a:sym typeface="Wingdings" pitchFamily="2" charset="2"/>
              </a:rPr>
              <a:t> + new functionality</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rot="20994103">
            <a:off x="439278" y="2551469"/>
            <a:ext cx="8229600" cy="1143000"/>
          </a:xfrm>
        </p:spPr>
        <p:txBody>
          <a:bodyPr/>
          <a:lstStyle/>
          <a:p>
            <a:r>
              <a:rPr lang="en-US" b="1" dirty="0"/>
              <a:t>Preliminaries</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Influences on Language Design</a:t>
            </a:r>
            <a:endParaRPr lang="en-US" sz="3600" b="1" dirty="0"/>
          </a:p>
        </p:txBody>
      </p:sp>
      <p:sp>
        <p:nvSpPr>
          <p:cNvPr id="3" name="Content Placeholder 2"/>
          <p:cNvSpPr>
            <a:spLocks noGrp="1"/>
          </p:cNvSpPr>
          <p:nvPr>
            <p:ph idx="1"/>
          </p:nvPr>
        </p:nvSpPr>
        <p:spPr/>
        <p:txBody>
          <a:bodyPr/>
          <a:lstStyle/>
          <a:p>
            <a:pPr algn="just"/>
            <a:r>
              <a:rPr lang="en-US" dirty="0" smtClean="0"/>
              <a:t>Factors influence design = programming language</a:t>
            </a:r>
          </a:p>
          <a:p>
            <a:pPr lvl="1" algn="just"/>
            <a:r>
              <a:rPr lang="en-US" dirty="0" smtClean="0"/>
              <a:t>Most imp* r</a:t>
            </a:r>
          </a:p>
          <a:p>
            <a:pPr marL="971550" lvl="1" indent="-514350" algn="just">
              <a:buFont typeface="+mj-lt"/>
              <a:buAutoNum type="arabicPeriod"/>
            </a:pPr>
            <a:r>
              <a:rPr lang="en-US" b="1" i="1" dirty="0" smtClean="0"/>
              <a:t>Computer Architecture</a:t>
            </a:r>
          </a:p>
          <a:p>
            <a:pPr lvl="2" algn="just"/>
            <a:r>
              <a:rPr lang="en-US" dirty="0" smtClean="0"/>
              <a:t>Most = popular languages = past 50 years have been designed around prevalent computer architecture</a:t>
            </a:r>
          </a:p>
          <a:p>
            <a:pPr lvl="3" algn="just"/>
            <a:r>
              <a:rPr lang="en-US" dirty="0" smtClean="0"/>
              <a:t>Von Neumann Architecture</a:t>
            </a:r>
          </a:p>
          <a:p>
            <a:pPr lvl="4" algn="just"/>
            <a:r>
              <a:rPr lang="en-US" dirty="0" smtClean="0"/>
              <a:t>These languages r called </a:t>
            </a:r>
            <a:r>
              <a:rPr lang="en-US" b="1" i="1" dirty="0" smtClean="0"/>
              <a:t>imperative languages</a:t>
            </a:r>
            <a:r>
              <a:rPr lang="en-US" dirty="0" smtClean="0"/>
              <a:t>. Cont.</a:t>
            </a:r>
          </a:p>
          <a:p>
            <a:pPr lvl="2" algn="just"/>
            <a:r>
              <a:rPr lang="en-US" dirty="0" smtClean="0"/>
              <a:t>Structure = Von Neumann computer</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smtClean="0">
                <a:solidFill>
                  <a:prstClr val="black"/>
                </a:solidFill>
              </a:rPr>
              <a:t>Influences on Language Design – Von Neumann Computer Structure</a:t>
            </a:r>
            <a:endParaRPr lang="en-US" dirty="0"/>
          </a:p>
        </p:txBody>
      </p:sp>
      <p:pic>
        <p:nvPicPr>
          <p:cNvPr id="2050" name="Picture 2"/>
          <p:cNvPicPr>
            <a:picLocks noGrp="1" noChangeAspect="1" noChangeArrowheads="1"/>
          </p:cNvPicPr>
          <p:nvPr>
            <p:ph idx="1"/>
          </p:nvPr>
        </p:nvPicPr>
        <p:blipFill>
          <a:blip r:embed="rId3" cstate="print"/>
          <a:srcRect/>
          <a:stretch>
            <a:fillRect/>
          </a:stretch>
        </p:blipFill>
        <p:spPr bwMode="auto">
          <a:xfrm>
            <a:off x="1142999" y="1600200"/>
            <a:ext cx="6831955" cy="4495800"/>
          </a:xfrm>
          <a:prstGeom prst="rect">
            <a:avLst/>
          </a:prstGeom>
          <a:noFill/>
          <a:ln w="9525">
            <a:noFill/>
            <a:miter lim="800000"/>
            <a:headEnd/>
            <a:tailEnd/>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smtClean="0">
                <a:solidFill>
                  <a:prstClr val="black"/>
                </a:solidFill>
              </a:rPr>
              <a:t>Influences on Language Design – Von Neumann Computer Structure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Because = Von Neumann archi.</a:t>
            </a:r>
          </a:p>
          <a:p>
            <a:pPr lvl="1"/>
            <a:r>
              <a:rPr lang="en-US" dirty="0" smtClean="0"/>
              <a:t>Central features = imperative languages r</a:t>
            </a:r>
          </a:p>
          <a:p>
            <a:pPr lvl="2"/>
            <a:r>
              <a:rPr lang="en-US" dirty="0" smtClean="0"/>
              <a:t>Variables w? models memory cells</a:t>
            </a:r>
          </a:p>
          <a:p>
            <a:pPr lvl="2"/>
            <a:r>
              <a:rPr lang="en-US" dirty="0" smtClean="0"/>
              <a:t>Assignment stmts based └  piping operation</a:t>
            </a:r>
          </a:p>
          <a:p>
            <a:pPr lvl="2"/>
            <a:r>
              <a:rPr lang="en-US" dirty="0" smtClean="0"/>
              <a:t>Iterative form = repetition</a:t>
            </a:r>
          </a:p>
          <a:p>
            <a:pPr lvl="1"/>
            <a:r>
              <a:rPr lang="en-US" dirty="0" smtClean="0"/>
              <a:t>Operands in expr’s piped </a:t>
            </a:r>
            <a:r>
              <a:rPr lang="en-US" dirty="0" smtClean="0">
                <a:sym typeface="Wingdings" pitchFamily="2" charset="2"/>
              </a:rPr>
              <a:t> memory  CPU &amp; result = evaluating expr  - - piped back to memory cell represented, left side = assignment</a:t>
            </a:r>
          </a:p>
          <a:p>
            <a:pPr lvl="1"/>
            <a:r>
              <a:rPr lang="en-US" dirty="0" smtClean="0">
                <a:sym typeface="Wingdings" pitchFamily="2" charset="2"/>
              </a:rPr>
              <a:t>Iteration - - fast </a:t>
            </a:r>
            <a:r>
              <a:rPr lang="en-US" dirty="0" smtClean="0"/>
              <a:t>└ Von Neumann computers</a:t>
            </a:r>
          </a:p>
          <a:p>
            <a:pPr lvl="2"/>
            <a:r>
              <a:rPr lang="en-US" dirty="0" smtClean="0"/>
              <a:t>Reason?</a:t>
            </a:r>
          </a:p>
          <a:p>
            <a:pPr lvl="3"/>
            <a:r>
              <a:rPr lang="en-US" dirty="0" smtClean="0"/>
              <a:t>Instructions r stored in adjacent memory cells Cont.</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smtClean="0">
                <a:solidFill>
                  <a:prstClr val="black"/>
                </a:solidFill>
              </a:rPr>
              <a:t>Influences on Language Design – Von Neumann Computer Structure</a:t>
            </a:r>
            <a:endParaRPr lang="en-US" dirty="0"/>
          </a:p>
        </p:txBody>
      </p:sp>
      <p:sp>
        <p:nvSpPr>
          <p:cNvPr id="3" name="Content Placeholder 2"/>
          <p:cNvSpPr>
            <a:spLocks noGrp="1"/>
          </p:cNvSpPr>
          <p:nvPr>
            <p:ph idx="1"/>
          </p:nvPr>
        </p:nvSpPr>
        <p:spPr/>
        <p:txBody>
          <a:bodyPr>
            <a:normAutofit lnSpcReduction="10000"/>
          </a:bodyPr>
          <a:lstStyle/>
          <a:p>
            <a:pPr algn="just"/>
            <a:r>
              <a:rPr lang="en-US" dirty="0" smtClean="0"/>
              <a:t>Execution = machine code program on Von Neumann computer occurs in a process called</a:t>
            </a:r>
          </a:p>
          <a:p>
            <a:pPr lvl="1" algn="just"/>
            <a:r>
              <a:rPr lang="en-US" i="1" u="sng" dirty="0" smtClean="0"/>
              <a:t>Fetch-Execute Cycle</a:t>
            </a:r>
          </a:p>
          <a:p>
            <a:pPr lvl="2" algn="just"/>
            <a:r>
              <a:rPr lang="en-US" i="1" u="sng" dirty="0" smtClean="0"/>
              <a:t>Described</a:t>
            </a:r>
            <a:r>
              <a:rPr lang="en-US" dirty="0" smtClean="0"/>
              <a:t> by following algorithm:</a:t>
            </a:r>
          </a:p>
          <a:p>
            <a:pPr lvl="3" algn="just"/>
            <a:r>
              <a:rPr lang="en-US" dirty="0" smtClean="0"/>
              <a:t>initialize program counter</a:t>
            </a:r>
          </a:p>
          <a:p>
            <a:pPr lvl="3" algn="just"/>
            <a:r>
              <a:rPr lang="en-US" b="1" dirty="0" smtClean="0"/>
              <a:t>repeat </a:t>
            </a:r>
            <a:r>
              <a:rPr lang="en-US" dirty="0" smtClean="0"/>
              <a:t>forever</a:t>
            </a:r>
          </a:p>
          <a:p>
            <a:pPr lvl="4" algn="just"/>
            <a:r>
              <a:rPr lang="en-US" dirty="0" smtClean="0"/>
              <a:t>fetch the instruction pointed </a:t>
            </a:r>
            <a:r>
              <a:rPr lang="en-US" dirty="0" smtClean="0">
                <a:sym typeface="Wingdings" pitchFamily="2" charset="2"/>
              </a:rPr>
              <a:t>,</a:t>
            </a:r>
            <a:r>
              <a:rPr lang="en-US" dirty="0" smtClean="0"/>
              <a:t> the program counter (pc)</a:t>
            </a:r>
          </a:p>
          <a:p>
            <a:pPr lvl="4" algn="just"/>
            <a:r>
              <a:rPr lang="en-US" dirty="0" smtClean="0"/>
              <a:t>Increment pc </a:t>
            </a:r>
            <a:r>
              <a:rPr lang="en-US" dirty="0" smtClean="0">
                <a:sym typeface="Wingdings" pitchFamily="2" charset="2"/>
              </a:rPr>
              <a:t></a:t>
            </a:r>
            <a:r>
              <a:rPr lang="en-US" dirty="0" smtClean="0"/>
              <a:t> point at next instruction</a:t>
            </a:r>
          </a:p>
          <a:p>
            <a:pPr lvl="4" algn="just"/>
            <a:r>
              <a:rPr lang="en-US" dirty="0" smtClean="0"/>
              <a:t>decode instruction</a:t>
            </a:r>
          </a:p>
          <a:p>
            <a:pPr lvl="4" algn="just"/>
            <a:r>
              <a:rPr lang="en-US" dirty="0" smtClean="0"/>
              <a:t>execute instruction</a:t>
            </a:r>
          </a:p>
          <a:p>
            <a:pPr lvl="3" algn="just"/>
            <a:r>
              <a:rPr lang="en-US" b="1" dirty="0" smtClean="0"/>
              <a:t>end repeat</a:t>
            </a:r>
            <a:endParaRPr lang="en-US" dirty="0" smtClean="0"/>
          </a:p>
          <a:p>
            <a:pPr lvl="3" algn="just"/>
            <a:r>
              <a:rPr lang="en-US" dirty="0" smtClean="0"/>
              <a:t>Cont.</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solidFill>
                  <a:prstClr val="black"/>
                </a:solidFill>
              </a:rPr>
              <a:t>Influences on Language Design</a:t>
            </a:r>
            <a:endParaRPr lang="en-US" dirty="0"/>
          </a:p>
        </p:txBody>
      </p:sp>
      <p:sp>
        <p:nvSpPr>
          <p:cNvPr id="3" name="Content Placeholder 2"/>
          <p:cNvSpPr>
            <a:spLocks noGrp="1"/>
          </p:cNvSpPr>
          <p:nvPr>
            <p:ph idx="1"/>
          </p:nvPr>
        </p:nvSpPr>
        <p:spPr>
          <a:xfrm>
            <a:off x="457200" y="1600200"/>
            <a:ext cx="8229600" cy="4525963"/>
          </a:xfrm>
        </p:spPr>
        <p:txBody>
          <a:bodyPr>
            <a:normAutofit fontScale="92500"/>
          </a:bodyPr>
          <a:lstStyle/>
          <a:p>
            <a:pPr algn="just"/>
            <a:r>
              <a:rPr lang="en-US" dirty="0" smtClean="0"/>
              <a:t>Factors influence design = programming language</a:t>
            </a:r>
          </a:p>
          <a:p>
            <a:pPr lvl="1" algn="just"/>
            <a:r>
              <a:rPr lang="en-US" dirty="0" smtClean="0"/>
              <a:t>Most imp* r</a:t>
            </a:r>
          </a:p>
          <a:p>
            <a:pPr marL="971550" lvl="1" indent="-514350" algn="just">
              <a:buFont typeface="+mj-lt"/>
              <a:buAutoNum type="arabicPeriod" startAt="2"/>
            </a:pPr>
            <a:r>
              <a:rPr lang="en-US" b="1" i="1" dirty="0" smtClean="0"/>
              <a:t>Programming Design Methodologies</a:t>
            </a:r>
          </a:p>
          <a:p>
            <a:pPr marL="1371600" lvl="2" indent="-514350" algn="just"/>
            <a:r>
              <a:rPr lang="en-US" dirty="0" smtClean="0"/>
              <a:t>Late 1960’s &amp; early 1970’s brought an intense analysis</a:t>
            </a:r>
          </a:p>
          <a:p>
            <a:pPr marL="1828800" lvl="3" indent="-514350" algn="just"/>
            <a:r>
              <a:rPr lang="en-US" dirty="0" smtClean="0"/>
              <a:t>Begun in large part, structured programming movement = both S/W development &amp; </a:t>
            </a:r>
            <a:r>
              <a:rPr lang="en-US" dirty="0" err="1" smtClean="0"/>
              <a:t>prog</a:t>
            </a:r>
            <a:r>
              <a:rPr lang="en-US" dirty="0" smtClean="0"/>
              <a:t>. Lang. design</a:t>
            </a:r>
          </a:p>
          <a:p>
            <a:pPr marL="1828800" lvl="3" indent="-514350" algn="just"/>
            <a:r>
              <a:rPr lang="en-US" dirty="0" smtClean="0"/>
              <a:t>Imp* reason </a:t>
            </a:r>
            <a:r>
              <a:rPr lang="en-US" dirty="0" smtClean="0">
                <a:sym typeface="Wingdings" pitchFamily="2" charset="2"/>
              </a:rPr>
              <a:t> this research?</a:t>
            </a:r>
          </a:p>
          <a:p>
            <a:pPr marL="2286000" lvl="4" indent="-514350" algn="just"/>
            <a:r>
              <a:rPr lang="en-US" dirty="0" smtClean="0">
                <a:sym typeface="Wingdings" pitchFamily="2" charset="2"/>
              </a:rPr>
              <a:t>Shift in major cost = computing  H/W (cost d↓)  S/W (programmers cost ↑ but productivity - - relatively small)</a:t>
            </a:r>
          </a:p>
          <a:p>
            <a:pPr marL="2286000" lvl="4" indent="-514350" algn="just"/>
            <a:r>
              <a:rPr lang="en-US" dirty="0" smtClean="0"/>
              <a:t>New S/W development methodologies that emerged as a result = research = 1970’s == called top-down design &amp; stepwise refinement Cont.</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smtClean="0">
                <a:solidFill>
                  <a:prstClr val="black"/>
                </a:solidFill>
              </a:rPr>
              <a:t>Influences on Language Design – Programming Design Methodologies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Late 1970s</a:t>
            </a:r>
          </a:p>
          <a:p>
            <a:pPr lvl="1" algn="just"/>
            <a:r>
              <a:rPr lang="en-US" dirty="0" smtClean="0"/>
              <a:t>Shift </a:t>
            </a:r>
            <a:r>
              <a:rPr lang="en-US" dirty="0" smtClean="0">
                <a:sym typeface="Wingdings" pitchFamily="2" charset="2"/>
              </a:rPr>
              <a:t> </a:t>
            </a:r>
            <a:r>
              <a:rPr lang="en-US" dirty="0" smtClean="0"/>
              <a:t>procedure-oriented </a:t>
            </a:r>
            <a:r>
              <a:rPr lang="en-US" dirty="0" smtClean="0">
                <a:sym typeface="Wingdings" pitchFamily="2" charset="2"/>
              </a:rPr>
              <a:t> </a:t>
            </a:r>
            <a:r>
              <a:rPr lang="en-US" i="1" u="sng" spc="300" dirty="0" smtClean="0"/>
              <a:t>data-oriented</a:t>
            </a:r>
            <a:r>
              <a:rPr lang="en-US" dirty="0" smtClean="0"/>
              <a:t> program design methodologies began</a:t>
            </a:r>
          </a:p>
          <a:p>
            <a:pPr lvl="2" algn="just"/>
            <a:r>
              <a:rPr lang="en-US" i="1" u="sng" spc="300" dirty="0" smtClean="0"/>
              <a:t>methods</a:t>
            </a:r>
            <a:r>
              <a:rPr lang="en-US" dirty="0" smtClean="0"/>
              <a:t> emphasize data design focusing </a:t>
            </a:r>
            <a:r>
              <a:rPr lang="en-US" dirty="0" smtClean="0">
                <a:sym typeface="Wingdings" pitchFamily="2" charset="2"/>
              </a:rPr>
              <a:t>└ use = abstract data types  solve problems</a:t>
            </a:r>
          </a:p>
          <a:p>
            <a:pPr lvl="2" algn="just"/>
            <a:r>
              <a:rPr lang="en-US" dirty="0" smtClean="0"/>
              <a:t>1</a:t>
            </a:r>
            <a:r>
              <a:rPr lang="en-US" baseline="30000" dirty="0" smtClean="0"/>
              <a:t>st</a:t>
            </a:r>
            <a:r>
              <a:rPr lang="en-US" dirty="0" smtClean="0"/>
              <a:t> language support </a:t>
            </a:r>
            <a:r>
              <a:rPr lang="en-US" dirty="0" smtClean="0">
                <a:sym typeface="Wingdings" pitchFamily="2" charset="2"/>
              </a:rPr>
              <a:t> data abstraction?</a:t>
            </a:r>
          </a:p>
          <a:p>
            <a:pPr lvl="3" algn="just"/>
            <a:r>
              <a:rPr lang="en-US" dirty="0" smtClean="0"/>
              <a:t>SIMULA67 {1960’S}</a:t>
            </a:r>
          </a:p>
          <a:p>
            <a:pPr lvl="3" algn="just"/>
            <a:r>
              <a:rPr lang="en-US" sz="1600" b="1" dirty="0" smtClean="0"/>
              <a:t>Note:</a:t>
            </a:r>
            <a:r>
              <a:rPr lang="en-US" sz="1600" dirty="0" smtClean="0"/>
              <a:t> </a:t>
            </a:r>
            <a:r>
              <a:rPr lang="en-US" sz="1600" i="1" dirty="0" smtClean="0"/>
              <a:t>most lang.’s designed since late 1970’s support data abstraction.</a:t>
            </a:r>
          </a:p>
          <a:p>
            <a:pPr lvl="2" algn="just"/>
            <a:r>
              <a:rPr lang="en-US" dirty="0" smtClean="0"/>
              <a:t>Latest step in evolution = data-oriented S/W development w? Began in early 1980’s - - object-oriented design</a:t>
            </a:r>
          </a:p>
          <a:p>
            <a:pPr lvl="3" algn="just"/>
            <a:r>
              <a:rPr lang="en-US" dirty="0" smtClean="0"/>
              <a:t>Object-oriented methodology design begins w</a:t>
            </a:r>
            <a:r>
              <a:rPr lang="en-US" dirty="0" smtClean="0">
                <a:sym typeface="Wingdings" pitchFamily="2" charset="2"/>
              </a:rPr>
              <a:t> </a:t>
            </a:r>
            <a:r>
              <a:rPr lang="en-US" dirty="0" smtClean="0"/>
              <a:t>data abstraction w? encapsulates processing w</a:t>
            </a:r>
            <a:r>
              <a:rPr lang="en-US" dirty="0" smtClean="0">
                <a:sym typeface="Wingdings" pitchFamily="2" charset="2"/>
              </a:rPr>
              <a:t> data object &amp; control access  data &amp; +’s inheritance &amp; dynamic method binding Cont.</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smtClean="0">
                <a:solidFill>
                  <a:prstClr val="black"/>
                </a:solidFill>
              </a:rPr>
              <a:t>Influences on Language Design – Programming Design Methodologies</a:t>
            </a:r>
            <a:endParaRPr lang="en-US" dirty="0"/>
          </a:p>
        </p:txBody>
      </p:sp>
      <p:sp>
        <p:nvSpPr>
          <p:cNvPr id="3" name="Content Placeholder 2"/>
          <p:cNvSpPr>
            <a:spLocks noGrp="1"/>
          </p:cNvSpPr>
          <p:nvPr>
            <p:ph idx="1"/>
          </p:nvPr>
        </p:nvSpPr>
        <p:spPr/>
        <p:txBody>
          <a:bodyPr>
            <a:normAutofit lnSpcReduction="10000"/>
          </a:bodyPr>
          <a:lstStyle/>
          <a:p>
            <a:pPr lvl="1" algn="just"/>
            <a:r>
              <a:rPr lang="en-US" dirty="0" smtClean="0"/>
              <a:t>Object-Oriented Programming (OOP) developed  along w</a:t>
            </a:r>
            <a:r>
              <a:rPr lang="en-US" dirty="0" smtClean="0">
                <a:sym typeface="Wingdings" pitchFamily="2" charset="2"/>
              </a:rPr>
              <a:t> </a:t>
            </a:r>
            <a:r>
              <a:rPr lang="en-US" dirty="0" smtClean="0"/>
              <a:t>language that supported its concepts:</a:t>
            </a:r>
          </a:p>
          <a:p>
            <a:pPr lvl="2" algn="just"/>
            <a:r>
              <a:rPr lang="en-US" dirty="0" smtClean="0"/>
              <a:t>Smalltalk  1</a:t>
            </a:r>
            <a:r>
              <a:rPr lang="en-US" baseline="30000" dirty="0" smtClean="0"/>
              <a:t>st</a:t>
            </a:r>
            <a:r>
              <a:rPr lang="en-US" dirty="0" smtClean="0"/>
              <a:t> [1972]</a:t>
            </a:r>
          </a:p>
          <a:p>
            <a:pPr lvl="3" algn="just"/>
            <a:r>
              <a:rPr lang="en-US" dirty="0" smtClean="0"/>
              <a:t>Never became widely used as many other lang.’s</a:t>
            </a:r>
          </a:p>
          <a:p>
            <a:pPr lvl="3" algn="just"/>
            <a:r>
              <a:rPr lang="en-US" dirty="0" smtClean="0"/>
              <a:t>Support </a:t>
            </a:r>
            <a:r>
              <a:rPr lang="en-US" dirty="0" smtClean="0">
                <a:sym typeface="Wingdings" pitchFamily="2" charset="2"/>
              </a:rPr>
              <a:t> OOP - - now part = most imperative lang.’s +ng </a:t>
            </a:r>
            <a:r>
              <a:rPr lang="en-US" dirty="0" smtClean="0"/>
              <a:t>Ada 95, Java, C++, and C#.</a:t>
            </a:r>
          </a:p>
          <a:p>
            <a:pPr lvl="1" algn="just"/>
            <a:r>
              <a:rPr lang="en-US" dirty="0" smtClean="0"/>
              <a:t>Data oriented methods dominate S/W development</a:t>
            </a:r>
          </a:p>
          <a:p>
            <a:pPr lvl="2" algn="just"/>
            <a:r>
              <a:rPr lang="en-US" dirty="0" smtClean="0"/>
              <a:t>Procedure-oriented programming have not been abandoned</a:t>
            </a:r>
          </a:p>
          <a:p>
            <a:pPr lvl="3" algn="just"/>
            <a:r>
              <a:rPr lang="en-US" dirty="0" smtClean="0"/>
              <a:t>good deal = research has occurred in procedure-oriented programming, especially in the area = concurrency.</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Language Categories</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dirty="0" smtClean="0"/>
              <a:t>Programming languages categorized in </a:t>
            </a:r>
            <a:r>
              <a:rPr lang="en-US" dirty="0" smtClean="0">
                <a:sym typeface="Wingdings" pitchFamily="2" charset="2"/>
              </a:rPr>
              <a:t></a:t>
            </a:r>
            <a:r>
              <a:rPr lang="en-US" dirty="0" smtClean="0"/>
              <a:t> 4 bins</a:t>
            </a:r>
          </a:p>
          <a:p>
            <a:pPr lvl="1"/>
            <a:r>
              <a:rPr lang="en-US" dirty="0" smtClean="0"/>
              <a:t>Imperative</a:t>
            </a:r>
          </a:p>
          <a:p>
            <a:pPr lvl="2"/>
            <a:r>
              <a:rPr lang="en-US" dirty="0" smtClean="0"/>
              <a:t>Visual language</a:t>
            </a:r>
          </a:p>
          <a:p>
            <a:pPr lvl="1"/>
            <a:r>
              <a:rPr lang="en-US" dirty="0" smtClean="0"/>
              <a:t>functional</a:t>
            </a:r>
          </a:p>
          <a:p>
            <a:pPr lvl="1"/>
            <a:r>
              <a:rPr lang="en-US" dirty="0" smtClean="0"/>
              <a:t>logic</a:t>
            </a:r>
          </a:p>
          <a:p>
            <a:pPr lvl="1"/>
            <a:r>
              <a:rPr lang="en-US" dirty="0" smtClean="0"/>
              <a:t>object oriented</a:t>
            </a:r>
          </a:p>
          <a:p>
            <a:r>
              <a:rPr lang="en-US" dirty="0" smtClean="0"/>
              <a:t>Another kind</a:t>
            </a:r>
          </a:p>
          <a:p>
            <a:pPr lvl="1"/>
            <a:r>
              <a:rPr lang="en-US" dirty="0" smtClean="0"/>
              <a:t>Scripting languages</a:t>
            </a:r>
          </a:p>
          <a:p>
            <a:pPr lvl="1"/>
            <a:r>
              <a:rPr lang="en-US" dirty="0" smtClean="0"/>
              <a:t>Rule based language</a:t>
            </a:r>
          </a:p>
          <a:p>
            <a:pPr lvl="2"/>
            <a:r>
              <a:rPr lang="en-US" b="1" dirty="0" smtClean="0"/>
              <a:t>Example:</a:t>
            </a:r>
            <a:r>
              <a:rPr lang="en-US" dirty="0" smtClean="0"/>
              <a:t> Logic programming language</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Language Categories</a:t>
            </a:r>
            <a:endParaRPr lang="en-US" dirty="0"/>
          </a:p>
        </p:txBody>
      </p:sp>
      <p:sp>
        <p:nvSpPr>
          <p:cNvPr id="3" name="Content Placeholder 2"/>
          <p:cNvSpPr>
            <a:spLocks noGrp="1"/>
          </p:cNvSpPr>
          <p:nvPr>
            <p:ph idx="1"/>
          </p:nvPr>
        </p:nvSpPr>
        <p:spPr/>
        <p:txBody>
          <a:bodyPr>
            <a:normAutofit fontScale="85000" lnSpcReduction="20000"/>
          </a:bodyPr>
          <a:lstStyle/>
          <a:p>
            <a:pPr marL="342900" lvl="2" indent="-342900" algn="just"/>
            <a:r>
              <a:rPr lang="en-US" sz="3200" i="1" dirty="0" smtClean="0"/>
              <a:t>Visual language</a:t>
            </a:r>
          </a:p>
          <a:p>
            <a:pPr lvl="1" algn="just"/>
            <a:r>
              <a:rPr lang="en-US" dirty="0" smtClean="0"/>
              <a:t>Most popular visual languages r </a:t>
            </a:r>
            <a:r>
              <a:rPr lang="en-US" i="1" u="sng" dirty="0" smtClean="0"/>
              <a:t>.NET languages</a:t>
            </a:r>
          </a:p>
          <a:p>
            <a:pPr lvl="2" algn="just"/>
            <a:r>
              <a:rPr lang="en-US" i="1" u="sng" dirty="0" smtClean="0"/>
              <a:t>+es</a:t>
            </a:r>
            <a:r>
              <a:rPr lang="en-US" dirty="0" smtClean="0"/>
              <a:t> capabilities </a:t>
            </a:r>
            <a:r>
              <a:rPr lang="en-US" dirty="0" smtClean="0">
                <a:sym typeface="Wingdings" pitchFamily="2" charset="2"/>
              </a:rPr>
              <a:t> drag &amp; drop generation = code segments</a:t>
            </a:r>
          </a:p>
          <a:p>
            <a:pPr lvl="2" algn="just"/>
            <a:r>
              <a:rPr lang="en-US" i="1" dirty="0" smtClean="0"/>
              <a:t>Provides</a:t>
            </a:r>
            <a:r>
              <a:rPr lang="en-US" dirty="0" smtClean="0"/>
              <a:t> simple way </a:t>
            </a:r>
            <a:r>
              <a:rPr lang="en-US" dirty="0" smtClean="0">
                <a:sym typeface="Wingdings" pitchFamily="2" charset="2"/>
              </a:rPr>
              <a:t> generate GUI  programs cont.</a:t>
            </a:r>
          </a:p>
          <a:p>
            <a:pPr algn="just"/>
            <a:r>
              <a:rPr lang="en-US" dirty="0" smtClean="0"/>
              <a:t>Scripting Language</a:t>
            </a:r>
          </a:p>
          <a:p>
            <a:pPr lvl="1" algn="just"/>
            <a:r>
              <a:rPr lang="en-US" dirty="0" smtClean="0"/>
              <a:t>Languages in this category r bound together more by their implementation method, partial | full interpretation, than by a common language design</a:t>
            </a:r>
          </a:p>
          <a:p>
            <a:pPr algn="just"/>
            <a:r>
              <a:rPr lang="en-US" dirty="0" smtClean="0"/>
              <a:t>Rule base language</a:t>
            </a:r>
          </a:p>
          <a:p>
            <a:pPr lvl="1" algn="just"/>
            <a:r>
              <a:rPr lang="en-US" dirty="0" smtClean="0"/>
              <a:t>Rules r specified in no particular order like algorithms in imperative language</a:t>
            </a:r>
          </a:p>
          <a:p>
            <a:pPr lvl="1" algn="just"/>
            <a:r>
              <a:rPr lang="en-US" dirty="0" smtClean="0"/>
              <a:t>Order = execution depends └ rules used </a:t>
            </a:r>
            <a:r>
              <a:rPr lang="en-US" dirty="0" smtClean="0">
                <a:sym typeface="Wingdings" pitchFamily="2" charset="2"/>
              </a:rPr>
              <a:t> produce desired result</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Language Categories</a:t>
            </a:r>
            <a:endParaRPr lang="en-US" dirty="0"/>
          </a:p>
        </p:txBody>
      </p:sp>
      <p:sp>
        <p:nvSpPr>
          <p:cNvPr id="3" name="Content Placeholder 2"/>
          <p:cNvSpPr>
            <a:spLocks noGrp="1"/>
          </p:cNvSpPr>
          <p:nvPr>
            <p:ph idx="1"/>
          </p:nvPr>
        </p:nvSpPr>
        <p:spPr/>
        <p:txBody>
          <a:bodyPr/>
          <a:lstStyle/>
          <a:p>
            <a:pPr algn="just"/>
            <a:r>
              <a:rPr lang="en-US" dirty="0" smtClean="0"/>
              <a:t>New category = languages emerged in recent years</a:t>
            </a:r>
          </a:p>
          <a:p>
            <a:pPr lvl="1" algn="just"/>
            <a:r>
              <a:rPr lang="en-US" u="sng" dirty="0" smtClean="0"/>
              <a:t>Markup language </a:t>
            </a:r>
            <a:r>
              <a:rPr lang="en-US" dirty="0" smtClean="0"/>
              <a:t>/ programming hybrid languages</a:t>
            </a:r>
          </a:p>
          <a:p>
            <a:pPr lvl="2" algn="just"/>
            <a:r>
              <a:rPr lang="en-US" u="sng" dirty="0" smtClean="0"/>
              <a:t>Not programming language </a:t>
            </a:r>
            <a:r>
              <a:rPr lang="en-US" dirty="0" smtClean="0"/>
              <a:t>(e.g. HTML)</a:t>
            </a:r>
            <a:endParaRPr lang="en-US" u="sng"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a:t>Reasons for studying concepts of programming languages</a:t>
            </a:r>
          </a:p>
        </p:txBody>
      </p:sp>
      <p:sp>
        <p:nvSpPr>
          <p:cNvPr id="3" name="Content Placeholder 2"/>
          <p:cNvSpPr>
            <a:spLocks noGrp="1"/>
          </p:cNvSpPr>
          <p:nvPr>
            <p:ph idx="1"/>
          </p:nvPr>
        </p:nvSpPr>
        <p:spPr/>
        <p:txBody>
          <a:bodyPr>
            <a:normAutofit/>
          </a:bodyPr>
          <a:lstStyle/>
          <a:p>
            <a:pPr algn="just"/>
            <a:r>
              <a:rPr lang="en-US" dirty="0" smtClean="0"/>
              <a:t>↑capacity </a:t>
            </a:r>
            <a:r>
              <a:rPr lang="en-US" dirty="0" smtClean="0">
                <a:sym typeface="Wingdings" pitchFamily="2" charset="2"/>
              </a:rPr>
              <a:t></a:t>
            </a:r>
            <a:r>
              <a:rPr lang="en-US" dirty="0" smtClean="0"/>
              <a:t> express ideas cont.</a:t>
            </a:r>
          </a:p>
          <a:p>
            <a:pPr algn="just"/>
            <a:r>
              <a:rPr lang="en-US" dirty="0" smtClean="0"/>
              <a:t>Improved background </a:t>
            </a:r>
            <a:r>
              <a:rPr lang="en-US" dirty="0" smtClean="0">
                <a:sym typeface="Wingdings" pitchFamily="2" charset="2"/>
              </a:rPr>
              <a:t></a:t>
            </a:r>
            <a:r>
              <a:rPr lang="en-US" dirty="0" smtClean="0"/>
              <a:t> choosing  appropriate languages</a:t>
            </a:r>
          </a:p>
          <a:p>
            <a:pPr algn="just"/>
            <a:r>
              <a:rPr lang="en-US" dirty="0" smtClean="0">
                <a:effectLst>
                  <a:outerShdw blurRad="38100" dist="38100" dir="2700000" algn="tl">
                    <a:srgbClr val="000000">
                      <a:alpha val="43137"/>
                    </a:srgbClr>
                  </a:outerShdw>
                </a:effectLst>
                <a:hlinkClick r:id="rId3" action="ppaction://hlinksldjump"/>
              </a:rPr>
              <a:t>↑ ability </a:t>
            </a:r>
            <a:r>
              <a:rPr lang="en-US" dirty="0" smtClean="0">
                <a:effectLst>
                  <a:outerShdw blurRad="38100" dist="38100" dir="2700000" algn="tl">
                    <a:srgbClr val="000000">
                      <a:alpha val="43137"/>
                    </a:srgbClr>
                  </a:outerShdw>
                </a:effectLst>
                <a:sym typeface="Wingdings" pitchFamily="2" charset="2"/>
                <a:hlinkClick r:id="rId3" action="ppaction://hlinksldjump"/>
              </a:rPr>
              <a:t></a:t>
            </a:r>
            <a:r>
              <a:rPr lang="en-US" dirty="0" smtClean="0">
                <a:effectLst>
                  <a:outerShdw blurRad="38100" dist="38100" dir="2700000" algn="tl">
                    <a:srgbClr val="000000">
                      <a:alpha val="43137"/>
                    </a:srgbClr>
                  </a:outerShdw>
                </a:effectLst>
                <a:hlinkClick r:id="rId3" action="ppaction://hlinksldjump"/>
              </a:rPr>
              <a:t> learn new languages</a:t>
            </a:r>
            <a:endParaRPr lang="en-US" dirty="0" smtClean="0">
              <a:effectLst>
                <a:outerShdw blurRad="38100" dist="38100" dir="2700000" algn="tl">
                  <a:srgbClr val="000000">
                    <a:alpha val="43137"/>
                  </a:srgbClr>
                </a:outerShdw>
              </a:effectLst>
            </a:endParaRPr>
          </a:p>
          <a:p>
            <a:pPr algn="just"/>
            <a:r>
              <a:rPr lang="en-US" dirty="0" smtClean="0"/>
              <a:t>Better understanding = significance = implementation</a:t>
            </a:r>
          </a:p>
          <a:p>
            <a:pPr algn="just"/>
            <a:r>
              <a:rPr lang="en-US" dirty="0" smtClean="0"/>
              <a:t>Better use = languages (already known)</a:t>
            </a:r>
          </a:p>
          <a:p>
            <a:pPr algn="just"/>
            <a:r>
              <a:rPr lang="en-US" dirty="0" smtClean="0"/>
              <a:t>Overall advancement = computing cont.</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Language Design Trade-Offs</a:t>
            </a:r>
          </a:p>
        </p:txBody>
      </p:sp>
      <p:sp>
        <p:nvSpPr>
          <p:cNvPr id="3" name="Content Placeholder 2"/>
          <p:cNvSpPr>
            <a:spLocks noGrp="1"/>
          </p:cNvSpPr>
          <p:nvPr>
            <p:ph idx="1"/>
          </p:nvPr>
        </p:nvSpPr>
        <p:spPr/>
        <p:txBody>
          <a:bodyPr/>
          <a:lstStyle/>
          <a:p>
            <a:pPr algn="just"/>
            <a:r>
              <a:rPr lang="en-US" dirty="0" smtClean="0"/>
              <a:t>Programming language evaluation criteria </a:t>
            </a:r>
          </a:p>
          <a:p>
            <a:pPr lvl="1" algn="just"/>
            <a:r>
              <a:rPr lang="en-US" dirty="0" smtClean="0"/>
              <a:t>provide a </a:t>
            </a:r>
            <a:r>
              <a:rPr lang="en-US" u="sng" dirty="0" smtClean="0"/>
              <a:t>framework</a:t>
            </a:r>
            <a:r>
              <a:rPr lang="en-US" dirty="0" smtClean="0"/>
              <a:t> </a:t>
            </a:r>
            <a:r>
              <a:rPr lang="en-US" dirty="0" smtClean="0">
                <a:sym typeface="Wingdings" pitchFamily="2" charset="2"/>
              </a:rPr>
              <a:t></a:t>
            </a:r>
            <a:r>
              <a:rPr lang="en-US" dirty="0" smtClean="0"/>
              <a:t> language design</a:t>
            </a:r>
          </a:p>
          <a:p>
            <a:pPr lvl="2" algn="just"/>
            <a:r>
              <a:rPr lang="en-US" dirty="0" smtClean="0"/>
              <a:t>Unfortunately </a:t>
            </a:r>
            <a:r>
              <a:rPr lang="en-US" u="sng" dirty="0" smtClean="0"/>
              <a:t>it</a:t>
            </a:r>
            <a:r>
              <a:rPr lang="en-US" dirty="0" smtClean="0"/>
              <a:t> - - </a:t>
            </a:r>
            <a:r>
              <a:rPr lang="en-US" i="1" dirty="0" smtClean="0"/>
              <a:t>self-contradictory</a:t>
            </a:r>
            <a:r>
              <a:rPr lang="en-US" dirty="0" smtClean="0"/>
              <a:t>.</a:t>
            </a:r>
          </a:p>
          <a:p>
            <a:pPr lvl="3" algn="just"/>
            <a:r>
              <a:rPr lang="en-US" dirty="0" smtClean="0"/>
              <a:t>2 criteria that </a:t>
            </a:r>
            <a:r>
              <a:rPr lang="en-US" i="1" dirty="0" smtClean="0"/>
              <a:t>conflict</a:t>
            </a:r>
            <a:r>
              <a:rPr lang="en-US" dirty="0" smtClean="0"/>
              <a:t> r reliability &amp; cost = execution</a:t>
            </a:r>
          </a:p>
          <a:p>
            <a:pPr lvl="3" algn="just"/>
            <a:r>
              <a:rPr lang="en-US" dirty="0" smtClean="0"/>
              <a:t>Example: cont.</a:t>
            </a:r>
          </a:p>
          <a:p>
            <a:pPr lvl="4" algn="just"/>
            <a:r>
              <a:rPr lang="en-US" dirty="0" smtClean="0"/>
              <a:t>Java language definition demands all references </a:t>
            </a:r>
            <a:r>
              <a:rPr lang="en-US" dirty="0" smtClean="0">
                <a:sym typeface="Wingdings" pitchFamily="2" charset="2"/>
              </a:rPr>
              <a:t> array elements be checked  ensure that index | indices r in their legal ranges</a:t>
            </a:r>
          </a:p>
          <a:p>
            <a:pPr lvl="4" algn="just"/>
            <a:r>
              <a:rPr lang="en-US" dirty="0" smtClean="0"/>
              <a:t>C language does not require index range checking </a:t>
            </a:r>
          </a:p>
          <a:p>
            <a:pPr lvl="5" algn="just"/>
            <a:r>
              <a:rPr lang="en-US" dirty="0" smtClean="0"/>
              <a:t>C programs execute faster</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Implementation Methods</a:t>
            </a:r>
            <a:endParaRPr lang="en-US" dirty="0"/>
          </a:p>
        </p:txBody>
      </p:sp>
      <p:sp>
        <p:nvSpPr>
          <p:cNvPr id="3" name="Content Placeholder 2"/>
          <p:cNvSpPr>
            <a:spLocks noGrp="1"/>
          </p:cNvSpPr>
          <p:nvPr>
            <p:ph idx="1"/>
          </p:nvPr>
        </p:nvSpPr>
        <p:spPr/>
        <p:txBody>
          <a:bodyPr>
            <a:normAutofit fontScale="77500" lnSpcReduction="20000"/>
          </a:bodyPr>
          <a:lstStyle/>
          <a:p>
            <a:pPr algn="just"/>
            <a:r>
              <a:rPr lang="en-US" dirty="0" smtClean="0"/>
              <a:t>Two primary components = computer r:</a:t>
            </a:r>
          </a:p>
          <a:p>
            <a:pPr lvl="1" algn="just"/>
            <a:r>
              <a:rPr lang="en-US" dirty="0" smtClean="0"/>
              <a:t>Internal memory</a:t>
            </a:r>
          </a:p>
          <a:p>
            <a:pPr lvl="2" algn="just"/>
            <a:r>
              <a:rPr lang="en-US" dirty="0" smtClean="0"/>
              <a:t>Store programs &amp; data</a:t>
            </a:r>
          </a:p>
          <a:p>
            <a:pPr lvl="1" algn="just"/>
            <a:r>
              <a:rPr lang="en-US" dirty="0" smtClean="0"/>
              <a:t>Processor</a:t>
            </a:r>
          </a:p>
          <a:p>
            <a:pPr lvl="2" algn="just"/>
            <a:r>
              <a:rPr lang="en-US" dirty="0" smtClean="0"/>
              <a:t>Collection = circuits that provides realization = set = primitive operations | </a:t>
            </a:r>
            <a:r>
              <a:rPr lang="en-US" u="sng" dirty="0" smtClean="0"/>
              <a:t>machine instructions</a:t>
            </a:r>
            <a:r>
              <a:rPr lang="en-US" dirty="0" smtClean="0"/>
              <a:t> like arithmetic &amp; logic operations</a:t>
            </a:r>
          </a:p>
          <a:p>
            <a:pPr algn="just"/>
            <a:r>
              <a:rPr lang="en-US" dirty="0" smtClean="0"/>
              <a:t>Machine language = computer - - set = instructions</a:t>
            </a:r>
          </a:p>
          <a:p>
            <a:pPr lvl="1" algn="just"/>
            <a:r>
              <a:rPr lang="en-US" dirty="0" smtClean="0"/>
              <a:t>Absence = other supporting software; H/W computers can understand</a:t>
            </a:r>
          </a:p>
          <a:p>
            <a:pPr lvl="2" algn="just"/>
            <a:r>
              <a:rPr lang="en-US" dirty="0" smtClean="0"/>
              <a:t>It’s machine language only</a:t>
            </a:r>
          </a:p>
          <a:p>
            <a:pPr algn="just"/>
            <a:r>
              <a:rPr lang="en-US" dirty="0" smtClean="0"/>
              <a:t>Language implementation system can? be the only S/W; also required a large collection = </a:t>
            </a:r>
            <a:r>
              <a:rPr lang="en-US" dirty="0" err="1" smtClean="0"/>
              <a:t>prog.’s</a:t>
            </a:r>
            <a:r>
              <a:rPr lang="en-US" dirty="0" smtClean="0"/>
              <a:t> called OS </a:t>
            </a:r>
          </a:p>
          <a:p>
            <a:pPr lvl="1" algn="just"/>
            <a:r>
              <a:rPr lang="en-US" dirty="0" smtClean="0"/>
              <a:t>w? supplies higher primitives than those = machine language</a:t>
            </a: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Implementation Methods</a:t>
            </a:r>
            <a:endParaRPr lang="en-US" dirty="0"/>
          </a:p>
        </p:txBody>
      </p:sp>
      <p:sp>
        <p:nvSpPr>
          <p:cNvPr id="3" name="Content Placeholder 2"/>
          <p:cNvSpPr>
            <a:spLocks noGrp="1"/>
          </p:cNvSpPr>
          <p:nvPr>
            <p:ph sz="half" idx="1"/>
          </p:nvPr>
        </p:nvSpPr>
        <p:spPr>
          <a:xfrm>
            <a:off x="457200" y="1600201"/>
            <a:ext cx="3352800" cy="4190999"/>
          </a:xfrm>
        </p:spPr>
        <p:txBody>
          <a:bodyPr>
            <a:normAutofit fontScale="92500" lnSpcReduction="10000"/>
          </a:bodyPr>
          <a:lstStyle/>
          <a:p>
            <a:pPr algn="just"/>
            <a:r>
              <a:rPr lang="en-US" dirty="0" smtClean="0"/>
              <a:t>OS &amp; lang. implementations r layered over machine lang. interface = computer</a:t>
            </a:r>
          </a:p>
          <a:p>
            <a:pPr lvl="1" algn="just"/>
            <a:r>
              <a:rPr lang="en-US" dirty="0" smtClean="0"/>
              <a:t>These layers can be thought = as virtual computers providing interfaces </a:t>
            </a:r>
            <a:r>
              <a:rPr lang="en-US" dirty="0" smtClean="0">
                <a:sym typeface="Wingdings" pitchFamily="2" charset="2"/>
              </a:rPr>
              <a:t> user at higher levels</a:t>
            </a:r>
          </a:p>
          <a:p>
            <a:pPr lvl="1" algn="just"/>
            <a:r>
              <a:rPr lang="en-US" dirty="0" smtClean="0">
                <a:sym typeface="Wingdings" pitchFamily="2" charset="2"/>
              </a:rPr>
              <a:t>Layered view = computer in figure</a:t>
            </a:r>
            <a:endParaRPr lang="en-US" dirty="0"/>
          </a:p>
        </p:txBody>
      </p:sp>
      <p:pic>
        <p:nvPicPr>
          <p:cNvPr id="7" name="Picture 3"/>
          <p:cNvPicPr>
            <a:picLocks noGrp="1" noChangeAspect="1" noChangeArrowheads="1"/>
          </p:cNvPicPr>
          <p:nvPr>
            <p:ph sz="half" idx="2"/>
          </p:nvPr>
        </p:nvPicPr>
        <p:blipFill>
          <a:blip r:embed="rId3" cstate="print"/>
          <a:srcRect/>
          <a:stretch>
            <a:fillRect/>
          </a:stretch>
        </p:blipFill>
        <p:spPr bwMode="auto">
          <a:xfrm>
            <a:off x="3855204" y="1363570"/>
            <a:ext cx="4800600" cy="463539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sz="half" idx="2"/>
          </p:nvPr>
        </p:nvPicPr>
        <p:blipFill>
          <a:blip r:embed="rId3" cstate="print"/>
          <a:srcRect/>
          <a:stretch>
            <a:fillRect/>
          </a:stretch>
        </p:blipFill>
        <p:spPr bwMode="auto">
          <a:xfrm>
            <a:off x="5259090" y="915690"/>
            <a:ext cx="3657600" cy="5698581"/>
          </a:xfrm>
          <a:prstGeom prst="rect">
            <a:avLst/>
          </a:prstGeom>
          <a:noFill/>
          <a:ln w="9525">
            <a:noFill/>
            <a:miter lim="800000"/>
            <a:headEnd/>
            <a:tailEnd/>
          </a:ln>
        </p:spPr>
      </p:pic>
      <p:sp>
        <p:nvSpPr>
          <p:cNvPr id="2" name="Title 1"/>
          <p:cNvSpPr>
            <a:spLocks noGrp="1"/>
          </p:cNvSpPr>
          <p:nvPr>
            <p:ph type="title"/>
          </p:nvPr>
        </p:nvSpPr>
        <p:spPr/>
        <p:txBody>
          <a:bodyPr>
            <a:normAutofit fontScale="90000"/>
          </a:bodyPr>
          <a:lstStyle/>
          <a:p>
            <a:r>
              <a:rPr lang="en-US" b="1" dirty="0" smtClean="0"/>
              <a:t>Implementation Methods</a:t>
            </a:r>
            <a:br>
              <a:rPr lang="en-US" b="1" dirty="0" smtClean="0"/>
            </a:br>
            <a:r>
              <a:rPr lang="en-US" sz="3600" b="1" dirty="0" smtClean="0"/>
              <a:t>1. Compilation</a:t>
            </a:r>
            <a:endParaRPr lang="en-US" dirty="0"/>
          </a:p>
        </p:txBody>
      </p:sp>
      <p:sp>
        <p:nvSpPr>
          <p:cNvPr id="3" name="Content Placeholder 2"/>
          <p:cNvSpPr>
            <a:spLocks noGrp="1"/>
          </p:cNvSpPr>
          <p:nvPr>
            <p:ph sz="half" idx="1"/>
          </p:nvPr>
        </p:nvSpPr>
        <p:spPr/>
        <p:txBody>
          <a:bodyPr>
            <a:normAutofit fontScale="85000" lnSpcReduction="10000"/>
          </a:bodyPr>
          <a:lstStyle/>
          <a:p>
            <a:pPr algn="just"/>
            <a:r>
              <a:rPr lang="en-US" dirty="0" smtClean="0"/>
              <a:t>programs can be translated </a:t>
            </a:r>
            <a:r>
              <a:rPr lang="en-US" dirty="0" smtClean="0">
                <a:sym typeface="Wingdings" pitchFamily="2" charset="2"/>
              </a:rPr>
              <a:t></a:t>
            </a:r>
            <a:r>
              <a:rPr lang="en-US" dirty="0" smtClean="0"/>
              <a:t> machine language w? can be executed directly└ computer</a:t>
            </a:r>
          </a:p>
          <a:p>
            <a:pPr lvl="1" algn="just"/>
            <a:r>
              <a:rPr lang="en-US" dirty="0" smtClean="0"/>
              <a:t>Method - - Called </a:t>
            </a:r>
            <a:r>
              <a:rPr lang="en-US" i="1" dirty="0" smtClean="0"/>
              <a:t>compiler implementation</a:t>
            </a:r>
          </a:p>
          <a:p>
            <a:pPr lvl="2" algn="just"/>
            <a:r>
              <a:rPr lang="en-US" i="1" dirty="0" smtClean="0"/>
              <a:t>Advantage</a:t>
            </a:r>
            <a:r>
              <a:rPr lang="en-US" dirty="0" smtClean="0"/>
              <a:t> - - very fast </a:t>
            </a:r>
            <a:r>
              <a:rPr lang="en-US" dirty="0" err="1" smtClean="0"/>
              <a:t>prog</a:t>
            </a:r>
            <a:r>
              <a:rPr lang="en-US" dirty="0" smtClean="0"/>
              <a:t>. Execution</a:t>
            </a:r>
          </a:p>
          <a:p>
            <a:pPr lvl="1" algn="just"/>
            <a:r>
              <a:rPr lang="en-US" dirty="0" smtClean="0"/>
              <a:t>Lang. that compiler translates - - source lang.</a:t>
            </a:r>
          </a:p>
          <a:p>
            <a:pPr lvl="1" algn="just"/>
            <a:r>
              <a:rPr lang="en-US" dirty="0" smtClean="0"/>
              <a:t>Process = compilation &amp; </a:t>
            </a:r>
            <a:r>
              <a:rPr lang="en-US" dirty="0" err="1" smtClean="0"/>
              <a:t>prog</a:t>
            </a:r>
            <a:r>
              <a:rPr lang="en-US" dirty="0" smtClean="0"/>
              <a:t>. execution takes place in several phases as ┐figure:</a:t>
            </a:r>
          </a:p>
          <a:p>
            <a:pPr lvl="2" algn="just"/>
            <a:endParaRPr lang="en-US" dirty="0" smtClean="0"/>
          </a:p>
          <a:p>
            <a:pPr lvl="1" algn="just"/>
            <a:endParaRPr lang="en-US" dirty="0"/>
          </a:p>
        </p:txBody>
      </p:sp>
      <p:sp>
        <p:nvSpPr>
          <p:cNvPr id="5" name="TextBox 4"/>
          <p:cNvSpPr txBox="1"/>
          <p:nvPr/>
        </p:nvSpPr>
        <p:spPr>
          <a:xfrm rot="21168996">
            <a:off x="4499208" y="5319804"/>
            <a:ext cx="2251015" cy="646331"/>
          </a:xfrm>
          <a:prstGeom prst="rect">
            <a:avLst/>
          </a:prstGeom>
          <a:noFill/>
        </p:spPr>
        <p:txBody>
          <a:bodyPr wrap="square" rtlCol="0">
            <a:spAutoFit/>
          </a:bodyPr>
          <a:lstStyle/>
          <a:p>
            <a:pPr algn="ctr"/>
            <a:r>
              <a:rPr lang="en-US" b="1" dirty="0" smtClean="0"/>
              <a:t>Figure:</a:t>
            </a:r>
            <a:r>
              <a:rPr lang="en-US" dirty="0" smtClean="0"/>
              <a:t> Compilation Process</a:t>
            </a:r>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Implementation Methods</a:t>
            </a:r>
            <a:br>
              <a:rPr lang="en-US" b="1" dirty="0" smtClean="0"/>
            </a:br>
            <a:r>
              <a:rPr lang="en-US" sz="3600" b="1" dirty="0" smtClean="0"/>
              <a:t>2. Pure Interpretation</a:t>
            </a:r>
            <a:endParaRPr lang="en-US" dirty="0"/>
          </a:p>
        </p:txBody>
      </p:sp>
      <p:sp>
        <p:nvSpPr>
          <p:cNvPr id="3" name="Content Placeholder 2"/>
          <p:cNvSpPr>
            <a:spLocks noGrp="1"/>
          </p:cNvSpPr>
          <p:nvPr>
            <p:ph sz="half" idx="1"/>
          </p:nvPr>
        </p:nvSpPr>
        <p:spPr/>
        <p:txBody>
          <a:bodyPr>
            <a:normAutofit/>
          </a:bodyPr>
          <a:lstStyle/>
          <a:p>
            <a:pPr algn="just"/>
            <a:r>
              <a:rPr lang="en-US" dirty="0" smtClean="0"/>
              <a:t>With this approach </a:t>
            </a:r>
          </a:p>
          <a:p>
            <a:pPr lvl="1" algn="just"/>
            <a:r>
              <a:rPr lang="en-US" dirty="0" err="1" smtClean="0"/>
              <a:t>Prog.’s</a:t>
            </a:r>
            <a:r>
              <a:rPr lang="en-US" dirty="0" smtClean="0"/>
              <a:t> are interpreted by another </a:t>
            </a:r>
            <a:r>
              <a:rPr lang="en-US" dirty="0" err="1" smtClean="0"/>
              <a:t>prog</a:t>
            </a:r>
            <a:r>
              <a:rPr lang="en-US" dirty="0" smtClean="0"/>
              <a:t>. </a:t>
            </a:r>
          </a:p>
          <a:p>
            <a:pPr lvl="2" algn="just"/>
            <a:r>
              <a:rPr lang="en-US" dirty="0" smtClean="0"/>
              <a:t>called an </a:t>
            </a:r>
            <a:r>
              <a:rPr lang="en-US" u="sng" dirty="0" smtClean="0"/>
              <a:t>interpreter</a:t>
            </a:r>
            <a:r>
              <a:rPr lang="en-US" dirty="0" smtClean="0"/>
              <a:t>  w</a:t>
            </a:r>
            <a:r>
              <a:rPr lang="en-US" dirty="0" smtClean="0">
                <a:sym typeface="Wingdings" pitchFamily="2" charset="2"/>
              </a:rPr>
              <a:t></a:t>
            </a:r>
            <a:r>
              <a:rPr lang="en-US" dirty="0" smtClean="0"/>
              <a:t> no translation whatever</a:t>
            </a:r>
          </a:p>
          <a:p>
            <a:pPr lvl="2" algn="just"/>
            <a:r>
              <a:rPr lang="en-US" u="sng" dirty="0" smtClean="0"/>
              <a:t>Prog</a:t>
            </a:r>
            <a:r>
              <a:rPr lang="en-US" dirty="0" smtClean="0"/>
              <a:t>. acts as S/W simulation = machine whose</a:t>
            </a:r>
          </a:p>
          <a:p>
            <a:pPr lvl="3" algn="just"/>
            <a:r>
              <a:rPr lang="en-US" dirty="0" smtClean="0"/>
              <a:t>Fetch – Execute cycle deals w</a:t>
            </a:r>
            <a:r>
              <a:rPr lang="en-US" dirty="0" smtClean="0">
                <a:sym typeface="Wingdings" pitchFamily="2" charset="2"/>
              </a:rPr>
              <a:t> high level lang. </a:t>
            </a:r>
            <a:r>
              <a:rPr lang="en-US" dirty="0" err="1" smtClean="0">
                <a:sym typeface="Wingdings" pitchFamily="2" charset="2"/>
              </a:rPr>
              <a:t>prog</a:t>
            </a:r>
            <a:r>
              <a:rPr lang="en-US" dirty="0" smtClean="0">
                <a:sym typeface="Wingdings" pitchFamily="2" charset="2"/>
              </a:rPr>
              <a:t>. Stmts ↔ machine instructions</a:t>
            </a:r>
          </a:p>
        </p:txBody>
      </p:sp>
      <p:pic>
        <p:nvPicPr>
          <p:cNvPr id="1026" name="Picture 2"/>
          <p:cNvPicPr>
            <a:picLocks noGrp="1" noChangeAspect="1" noChangeArrowheads="1"/>
          </p:cNvPicPr>
          <p:nvPr>
            <p:ph sz="half" idx="2"/>
          </p:nvPr>
        </p:nvPicPr>
        <p:blipFill>
          <a:blip r:embed="rId3" cstate="print"/>
          <a:srcRect/>
          <a:stretch>
            <a:fillRect/>
          </a:stretch>
        </p:blipFill>
        <p:spPr bwMode="auto">
          <a:xfrm>
            <a:off x="5086350" y="1786731"/>
            <a:ext cx="3162300" cy="4152900"/>
          </a:xfrm>
          <a:prstGeom prst="rect">
            <a:avLst/>
          </a:prstGeom>
          <a:noFill/>
          <a:ln w="9525">
            <a:noFill/>
            <a:miter lim="800000"/>
            <a:headEnd/>
            <a:tailEnd/>
          </a:ln>
        </p:spPr>
      </p:pic>
      <p:sp>
        <p:nvSpPr>
          <p:cNvPr id="7" name="TextBox 6"/>
          <p:cNvSpPr txBox="1"/>
          <p:nvPr/>
        </p:nvSpPr>
        <p:spPr>
          <a:xfrm rot="21168996">
            <a:off x="6356176" y="5091204"/>
            <a:ext cx="2251015" cy="646331"/>
          </a:xfrm>
          <a:prstGeom prst="rect">
            <a:avLst/>
          </a:prstGeom>
          <a:noFill/>
        </p:spPr>
        <p:txBody>
          <a:bodyPr wrap="square" rtlCol="0">
            <a:spAutoFit/>
          </a:bodyPr>
          <a:lstStyle/>
          <a:p>
            <a:pPr algn="ctr"/>
            <a:r>
              <a:rPr lang="en-US" b="1" dirty="0" smtClean="0"/>
              <a:t>Figure:</a:t>
            </a:r>
            <a:r>
              <a:rPr lang="en-US" dirty="0" smtClean="0"/>
              <a:t> Pure Interpretation</a:t>
            </a:r>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Implementation Methods</a:t>
            </a:r>
            <a:br>
              <a:rPr lang="en-US" b="1" dirty="0" smtClean="0"/>
            </a:br>
            <a:r>
              <a:rPr lang="en-US" sz="3600" b="1" dirty="0" smtClean="0"/>
              <a:t>2. Pure Interpretation</a:t>
            </a:r>
            <a:endParaRPr lang="en-US" dirty="0"/>
          </a:p>
        </p:txBody>
      </p:sp>
      <p:sp>
        <p:nvSpPr>
          <p:cNvPr id="3" name="Content Placeholder 2"/>
          <p:cNvSpPr>
            <a:spLocks noGrp="1"/>
          </p:cNvSpPr>
          <p:nvPr>
            <p:ph sz="half" idx="1"/>
          </p:nvPr>
        </p:nvSpPr>
        <p:spPr/>
        <p:txBody>
          <a:bodyPr>
            <a:normAutofit fontScale="92500" lnSpcReduction="10000"/>
          </a:bodyPr>
          <a:lstStyle/>
          <a:p>
            <a:pPr lvl="1" algn="just"/>
            <a:r>
              <a:rPr lang="en-US" dirty="0" smtClean="0"/>
              <a:t>Advantage = pure interpretation</a:t>
            </a:r>
          </a:p>
          <a:p>
            <a:pPr lvl="2" algn="just"/>
            <a:r>
              <a:rPr lang="en-US" dirty="0" smtClean="0"/>
              <a:t>Allows easy implementation = many source-level debugging operations because</a:t>
            </a:r>
          </a:p>
          <a:p>
            <a:pPr lvl="3"/>
            <a:r>
              <a:rPr lang="en-US" dirty="0" smtClean="0"/>
              <a:t>all run-time error messages can refer </a:t>
            </a:r>
            <a:r>
              <a:rPr lang="en-US" dirty="0" smtClean="0">
                <a:sym typeface="Wingdings" pitchFamily="2" charset="2"/>
              </a:rPr>
              <a:t></a:t>
            </a:r>
            <a:r>
              <a:rPr lang="en-US" dirty="0" smtClean="0"/>
              <a:t> source-level units </a:t>
            </a:r>
            <a:r>
              <a:rPr lang="en-US" b="1" dirty="0" smtClean="0"/>
              <a:t>e.g.</a:t>
            </a:r>
          </a:p>
          <a:p>
            <a:pPr lvl="1" algn="just"/>
            <a:r>
              <a:rPr lang="en-US" dirty="0" smtClean="0"/>
              <a:t>Disadvantage = pure interpretation</a:t>
            </a:r>
          </a:p>
          <a:p>
            <a:pPr lvl="2" algn="just"/>
            <a:r>
              <a:rPr lang="en-US" dirty="0" smtClean="0"/>
              <a:t>execution - - 10 </a:t>
            </a:r>
            <a:r>
              <a:rPr lang="en-US" dirty="0" smtClean="0">
                <a:sym typeface="Wingdings" pitchFamily="2" charset="2"/>
              </a:rPr>
              <a:t> 100 times slower than compiled systems</a:t>
            </a:r>
          </a:p>
          <a:p>
            <a:pPr lvl="2" algn="just"/>
            <a:r>
              <a:rPr lang="en-US" dirty="0" smtClean="0">
                <a:sym typeface="Wingdings" pitchFamily="2" charset="2"/>
              </a:rPr>
              <a:t>Requires more space</a:t>
            </a:r>
            <a:endParaRPr lang="en-US" dirty="0" smtClean="0"/>
          </a:p>
          <a:p>
            <a:endParaRPr lang="en-US" dirty="0"/>
          </a:p>
        </p:txBody>
      </p:sp>
      <p:pic>
        <p:nvPicPr>
          <p:cNvPr id="2050" name="Picture 2"/>
          <p:cNvPicPr>
            <a:picLocks noGrp="1" noChangeAspect="1" noChangeArrowheads="1"/>
          </p:cNvPicPr>
          <p:nvPr>
            <p:ph sz="half" idx="2"/>
          </p:nvPr>
        </p:nvPicPr>
        <p:blipFill>
          <a:blip r:embed="rId3" cstate="print"/>
          <a:srcRect/>
          <a:stretch>
            <a:fillRect/>
          </a:stretch>
        </p:blipFill>
        <p:spPr bwMode="auto">
          <a:xfrm>
            <a:off x="5086350" y="1786731"/>
            <a:ext cx="3162300" cy="4152900"/>
          </a:xfrm>
          <a:prstGeom prst="rect">
            <a:avLst/>
          </a:prstGeom>
          <a:noFill/>
          <a:ln w="9525">
            <a:noFill/>
            <a:miter lim="800000"/>
            <a:headEnd/>
            <a:tailEnd/>
          </a:ln>
        </p:spPr>
      </p:pic>
      <p:sp>
        <p:nvSpPr>
          <p:cNvPr id="6" name="TextBox 5"/>
          <p:cNvSpPr txBox="1"/>
          <p:nvPr/>
        </p:nvSpPr>
        <p:spPr>
          <a:xfrm rot="21168996">
            <a:off x="6356176" y="5091204"/>
            <a:ext cx="2251015" cy="646331"/>
          </a:xfrm>
          <a:prstGeom prst="rect">
            <a:avLst/>
          </a:prstGeom>
          <a:noFill/>
        </p:spPr>
        <p:txBody>
          <a:bodyPr wrap="square" rtlCol="0">
            <a:spAutoFit/>
          </a:bodyPr>
          <a:lstStyle/>
          <a:p>
            <a:pPr algn="ctr"/>
            <a:r>
              <a:rPr lang="en-US" b="1" dirty="0" smtClean="0"/>
              <a:t>Figure:</a:t>
            </a:r>
            <a:r>
              <a:rPr lang="en-US" dirty="0" smtClean="0"/>
              <a:t> Pure Interpretation</a:t>
            </a:r>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p:cNvPicPr>
            <a:picLocks noGrp="1" noChangeAspect="1" noChangeArrowheads="1"/>
          </p:cNvPicPr>
          <p:nvPr>
            <p:ph sz="half" idx="1"/>
          </p:nvPr>
        </p:nvPicPr>
        <p:blipFill>
          <a:blip r:embed="rId3" cstate="print"/>
          <a:srcRect/>
          <a:stretch>
            <a:fillRect/>
          </a:stretch>
        </p:blipFill>
        <p:spPr bwMode="auto">
          <a:xfrm>
            <a:off x="228600" y="338376"/>
            <a:ext cx="2263986" cy="6400800"/>
          </a:xfrm>
          <a:prstGeom prst="rect">
            <a:avLst/>
          </a:prstGeom>
          <a:noFill/>
          <a:ln w="9525">
            <a:noFill/>
            <a:miter lim="800000"/>
            <a:headEnd/>
            <a:tailEnd/>
          </a:ln>
        </p:spPr>
      </p:pic>
      <p:sp>
        <p:nvSpPr>
          <p:cNvPr id="7" name="Content Placeholder 6"/>
          <p:cNvSpPr>
            <a:spLocks noGrp="1"/>
          </p:cNvSpPr>
          <p:nvPr>
            <p:ph sz="half" idx="2"/>
          </p:nvPr>
        </p:nvSpPr>
        <p:spPr>
          <a:xfrm>
            <a:off x="3200400" y="1600200"/>
            <a:ext cx="5486400" cy="4525963"/>
          </a:xfrm>
        </p:spPr>
        <p:txBody>
          <a:bodyPr>
            <a:normAutofit/>
          </a:bodyPr>
          <a:lstStyle/>
          <a:p>
            <a:pPr algn="just"/>
            <a:r>
              <a:rPr lang="en-US" dirty="0" smtClean="0"/>
              <a:t>Some language implementation systems r compromise between</a:t>
            </a:r>
          </a:p>
          <a:p>
            <a:pPr lvl="1" algn="just"/>
            <a:r>
              <a:rPr lang="en-US" u="sng" dirty="0" smtClean="0"/>
              <a:t>Compilers</a:t>
            </a:r>
            <a:r>
              <a:rPr lang="en-US" dirty="0" smtClean="0"/>
              <a:t> &amp; </a:t>
            </a:r>
            <a:r>
              <a:rPr lang="en-US" u="sng" dirty="0" smtClean="0"/>
              <a:t>pure interpreters</a:t>
            </a:r>
          </a:p>
          <a:p>
            <a:pPr lvl="2" algn="just"/>
            <a:r>
              <a:rPr lang="en-US" u="sng" dirty="0" smtClean="0"/>
              <a:t>they</a:t>
            </a:r>
            <a:r>
              <a:rPr lang="en-US" dirty="0" smtClean="0"/>
              <a:t> translate high-level lang. </a:t>
            </a:r>
            <a:r>
              <a:rPr lang="en-US" dirty="0" err="1" smtClean="0"/>
              <a:t>prog.’s</a:t>
            </a:r>
            <a:r>
              <a:rPr lang="en-US" dirty="0" smtClean="0"/>
              <a:t> </a:t>
            </a:r>
            <a:r>
              <a:rPr lang="en-US" dirty="0" smtClean="0">
                <a:sym typeface="Wingdings" pitchFamily="2" charset="2"/>
              </a:rPr>
              <a:t></a:t>
            </a:r>
            <a:r>
              <a:rPr lang="en-US" dirty="0" smtClean="0"/>
              <a:t> an intermediate lang. designed </a:t>
            </a:r>
            <a:r>
              <a:rPr lang="en-US" dirty="0" smtClean="0">
                <a:sym typeface="Wingdings" pitchFamily="2" charset="2"/>
              </a:rPr>
              <a:t></a:t>
            </a:r>
            <a:r>
              <a:rPr lang="en-US" dirty="0" smtClean="0"/>
              <a:t> allow easy interpretation.</a:t>
            </a:r>
          </a:p>
          <a:p>
            <a:pPr lvl="3" algn="just"/>
            <a:r>
              <a:rPr lang="en-US" dirty="0" smtClean="0"/>
              <a:t>Faster than pure interpretation</a:t>
            </a:r>
          </a:p>
          <a:p>
            <a:pPr lvl="4" algn="just"/>
            <a:r>
              <a:rPr lang="en-US" dirty="0" smtClean="0"/>
              <a:t>Source language stmts r decoded only once</a:t>
            </a:r>
          </a:p>
          <a:p>
            <a:pPr lvl="4" algn="just"/>
            <a:r>
              <a:rPr lang="en-US" dirty="0" smtClean="0"/>
              <a:t>Instead = translating intermediate lang. code </a:t>
            </a:r>
            <a:r>
              <a:rPr lang="en-US" dirty="0" smtClean="0">
                <a:sym typeface="Wingdings" pitchFamily="2" charset="2"/>
              </a:rPr>
              <a:t> machine code</a:t>
            </a:r>
          </a:p>
          <a:p>
            <a:pPr lvl="5" algn="just"/>
            <a:r>
              <a:rPr lang="en-US" dirty="0" smtClean="0">
                <a:sym typeface="Wingdings" pitchFamily="2" charset="2"/>
              </a:rPr>
              <a:t>it simply interprets intermediate code</a:t>
            </a:r>
            <a:endParaRPr lang="en-US" dirty="0"/>
          </a:p>
        </p:txBody>
      </p:sp>
      <p:sp>
        <p:nvSpPr>
          <p:cNvPr id="2" name="Title 1"/>
          <p:cNvSpPr>
            <a:spLocks noGrp="1"/>
          </p:cNvSpPr>
          <p:nvPr>
            <p:ph type="title"/>
          </p:nvPr>
        </p:nvSpPr>
        <p:spPr/>
        <p:txBody>
          <a:bodyPr>
            <a:normAutofit fontScale="90000"/>
          </a:bodyPr>
          <a:lstStyle/>
          <a:p>
            <a:r>
              <a:rPr lang="en-US" b="1" dirty="0" smtClean="0"/>
              <a:t>Implementation Methods</a:t>
            </a:r>
            <a:br>
              <a:rPr lang="en-US" b="1" dirty="0" smtClean="0"/>
            </a:br>
            <a:r>
              <a:rPr lang="en-US" sz="3600" b="1" dirty="0" smtClean="0"/>
              <a:t>3. Hybrid System Implementation</a:t>
            </a:r>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Implementation Methods</a:t>
            </a:r>
            <a:br>
              <a:rPr lang="en-US" b="1" dirty="0" smtClean="0"/>
            </a:br>
            <a:r>
              <a:rPr lang="en-US" sz="3600" b="1" dirty="0" smtClean="0"/>
              <a:t>4. Preprocessors</a:t>
            </a:r>
            <a:endParaRPr lang="en-US" dirty="0"/>
          </a:p>
        </p:txBody>
      </p:sp>
      <p:sp>
        <p:nvSpPr>
          <p:cNvPr id="5" name="Content Placeholder 4"/>
          <p:cNvSpPr>
            <a:spLocks noGrp="1"/>
          </p:cNvSpPr>
          <p:nvPr>
            <p:ph idx="1"/>
          </p:nvPr>
        </p:nvSpPr>
        <p:spPr/>
        <p:txBody>
          <a:bodyPr/>
          <a:lstStyle/>
          <a:p>
            <a:pPr algn="just"/>
            <a:r>
              <a:rPr lang="en-US" dirty="0" smtClean="0"/>
              <a:t>a </a:t>
            </a:r>
            <a:r>
              <a:rPr lang="en-US" dirty="0" err="1" smtClean="0"/>
              <a:t>prog</a:t>
            </a:r>
            <a:r>
              <a:rPr lang="en-US" dirty="0" smtClean="0"/>
              <a:t>. that processes a </a:t>
            </a:r>
            <a:r>
              <a:rPr lang="en-US" dirty="0" err="1" smtClean="0"/>
              <a:t>prog</a:t>
            </a:r>
            <a:r>
              <a:rPr lang="en-US" dirty="0" smtClean="0"/>
              <a:t>. immediately before the </a:t>
            </a:r>
            <a:r>
              <a:rPr lang="en-US" dirty="0" err="1" smtClean="0"/>
              <a:t>prog</a:t>
            </a:r>
            <a:r>
              <a:rPr lang="en-US" dirty="0" smtClean="0"/>
              <a:t>. - - compiled.</a:t>
            </a:r>
          </a:p>
          <a:p>
            <a:pPr lvl="1" algn="just"/>
            <a:r>
              <a:rPr lang="en-US" u="sng" dirty="0" smtClean="0"/>
              <a:t>Preprocessor instructions </a:t>
            </a:r>
            <a:r>
              <a:rPr lang="en-US" dirty="0" smtClean="0"/>
              <a:t>r embedded in </a:t>
            </a:r>
            <a:r>
              <a:rPr lang="en-US" dirty="0" err="1" smtClean="0"/>
              <a:t>prog.’s</a:t>
            </a:r>
            <a:endParaRPr lang="en-US" dirty="0" smtClean="0"/>
          </a:p>
          <a:p>
            <a:pPr lvl="1" algn="just"/>
            <a:r>
              <a:rPr lang="en-US" dirty="0" smtClean="0"/>
              <a:t>- - essentially a macro expander</a:t>
            </a:r>
          </a:p>
          <a:p>
            <a:pPr lvl="2" algn="just"/>
            <a:r>
              <a:rPr lang="en-US" u="sng" dirty="0" smtClean="0"/>
              <a:t>r</a:t>
            </a:r>
            <a:r>
              <a:rPr lang="en-US" dirty="0" smtClean="0"/>
              <a:t> commonly used </a:t>
            </a:r>
            <a:r>
              <a:rPr lang="en-US" dirty="0" smtClean="0">
                <a:sym typeface="Wingdings" pitchFamily="2" charset="2"/>
              </a:rPr>
              <a:t> specify that the code  another file - -  be included</a:t>
            </a:r>
          </a:p>
          <a:p>
            <a:pPr lvl="2" algn="just"/>
            <a:r>
              <a:rPr lang="en-US" dirty="0" smtClean="0">
                <a:sym typeface="Wingdings" pitchFamily="2" charset="2"/>
              </a:rPr>
              <a:t>Example: #include “myLib.h”</a:t>
            </a:r>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Programming Environments</a:t>
            </a:r>
            <a:endParaRPr lang="en-US" dirty="0"/>
          </a:p>
        </p:txBody>
      </p:sp>
      <p:sp>
        <p:nvSpPr>
          <p:cNvPr id="3" name="Content Placeholder 2"/>
          <p:cNvSpPr>
            <a:spLocks noGrp="1"/>
          </p:cNvSpPr>
          <p:nvPr>
            <p:ph idx="1"/>
          </p:nvPr>
        </p:nvSpPr>
        <p:spPr/>
        <p:txBody>
          <a:bodyPr>
            <a:normAutofit fontScale="85000" lnSpcReduction="10000"/>
          </a:bodyPr>
          <a:lstStyle/>
          <a:p>
            <a:pPr algn="just"/>
            <a:r>
              <a:rPr lang="en-US" u="sng" dirty="0" smtClean="0"/>
              <a:t>Collection</a:t>
            </a:r>
            <a:r>
              <a:rPr lang="en-US" dirty="0" smtClean="0"/>
              <a:t> = tools used in development = software</a:t>
            </a:r>
          </a:p>
          <a:p>
            <a:pPr lvl="1" algn="just"/>
            <a:r>
              <a:rPr lang="en-US" u="sng" dirty="0" smtClean="0"/>
              <a:t>May consists</a:t>
            </a:r>
            <a:r>
              <a:rPr lang="en-US" dirty="0" smtClean="0"/>
              <a:t> = only</a:t>
            </a:r>
          </a:p>
          <a:p>
            <a:pPr lvl="2" algn="just"/>
            <a:r>
              <a:rPr lang="en-US" dirty="0" smtClean="0"/>
              <a:t>File System</a:t>
            </a:r>
          </a:p>
          <a:p>
            <a:pPr lvl="2" algn="just"/>
            <a:r>
              <a:rPr lang="en-US" dirty="0" smtClean="0"/>
              <a:t>Text Editor</a:t>
            </a:r>
          </a:p>
          <a:p>
            <a:pPr lvl="2" algn="just"/>
            <a:r>
              <a:rPr lang="en-US" dirty="0" smtClean="0"/>
              <a:t>Linker &amp;</a:t>
            </a:r>
          </a:p>
          <a:p>
            <a:pPr lvl="2" algn="just"/>
            <a:r>
              <a:rPr lang="en-US" dirty="0" smtClean="0"/>
              <a:t>Compiler</a:t>
            </a:r>
          </a:p>
          <a:p>
            <a:pPr algn="just"/>
            <a:r>
              <a:rPr lang="en-US" dirty="0" smtClean="0"/>
              <a:t>Some = the Programming environments r:</a:t>
            </a:r>
          </a:p>
          <a:p>
            <a:pPr lvl="1" algn="just"/>
            <a:r>
              <a:rPr lang="en-US" dirty="0" smtClean="0"/>
              <a:t>UNIX</a:t>
            </a:r>
          </a:p>
          <a:p>
            <a:pPr lvl="1" algn="just"/>
            <a:r>
              <a:rPr lang="en-US" dirty="0" smtClean="0"/>
              <a:t>Borland JBuilder</a:t>
            </a:r>
          </a:p>
          <a:p>
            <a:pPr lvl="1" algn="just"/>
            <a:r>
              <a:rPr lang="en-US" dirty="0" smtClean="0"/>
              <a:t>Microsoft Visual Studio .NET</a:t>
            </a:r>
          </a:p>
          <a:p>
            <a:pPr lvl="1" algn="just"/>
            <a:r>
              <a:rPr lang="en-US" dirty="0" smtClean="0"/>
              <a:t>NetBeans</a:t>
            </a:r>
          </a:p>
          <a:p>
            <a:pPr lvl="1" algn="just"/>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rot="20994103">
            <a:off x="439278" y="2551469"/>
            <a:ext cx="8229600" cy="1143000"/>
          </a:xfrm>
        </p:spPr>
        <p:txBody>
          <a:bodyPr/>
          <a:lstStyle/>
          <a:p>
            <a:r>
              <a:rPr lang="en-US" b="1" dirty="0" smtClean="0"/>
              <a:t>Data Types</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Reasons for studying concepts of programming languages</a:t>
            </a:r>
            <a:endParaRPr lang="en-US" dirty="0"/>
          </a:p>
        </p:txBody>
      </p:sp>
      <p:sp>
        <p:nvSpPr>
          <p:cNvPr id="3" name="Content Placeholder 2"/>
          <p:cNvSpPr>
            <a:spLocks noGrp="1"/>
          </p:cNvSpPr>
          <p:nvPr>
            <p:ph idx="1"/>
          </p:nvPr>
        </p:nvSpPr>
        <p:spPr/>
        <p:txBody>
          <a:bodyPr/>
          <a:lstStyle/>
          <a:p>
            <a:pPr algn="just"/>
            <a:r>
              <a:rPr lang="en-US" dirty="0" smtClean="0"/>
              <a:t>TIOBE Programming Community issues an index</a:t>
            </a:r>
          </a:p>
          <a:p>
            <a:pPr lvl="1" algn="just"/>
            <a:r>
              <a:rPr lang="en-US" dirty="0" smtClean="0"/>
              <a:t>Most popular languages</a:t>
            </a:r>
          </a:p>
          <a:p>
            <a:pPr lvl="2" algn="just"/>
            <a:r>
              <a:rPr lang="en-US" dirty="0" smtClean="0"/>
              <a:t>Java</a:t>
            </a:r>
          </a:p>
          <a:p>
            <a:pPr lvl="2" algn="just"/>
            <a:r>
              <a:rPr lang="en-US" dirty="0" smtClean="0"/>
              <a:t>C</a:t>
            </a:r>
          </a:p>
          <a:p>
            <a:pPr lvl="2" algn="just"/>
            <a:r>
              <a:rPr lang="en-US" dirty="0" smtClean="0"/>
              <a:t>C++</a:t>
            </a:r>
            <a:endParaRPr lang="en-US" dirty="0"/>
          </a:p>
        </p:txBody>
      </p:sp>
      <p:grpSp>
        <p:nvGrpSpPr>
          <p:cNvPr id="6" name="Group 5"/>
          <p:cNvGrpSpPr/>
          <p:nvPr/>
        </p:nvGrpSpPr>
        <p:grpSpPr>
          <a:xfrm>
            <a:off x="2362200" y="3200400"/>
            <a:ext cx="2116526" cy="1295400"/>
            <a:chOff x="2743200" y="3200400"/>
            <a:chExt cx="2116526" cy="1295400"/>
          </a:xfrm>
        </p:grpSpPr>
        <p:sp>
          <p:nvSpPr>
            <p:cNvPr id="4" name="Right Brace 3"/>
            <p:cNvSpPr/>
            <p:nvPr/>
          </p:nvSpPr>
          <p:spPr>
            <a:xfrm>
              <a:off x="2743200" y="3200400"/>
              <a:ext cx="381000" cy="12954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 name="TextBox 4"/>
            <p:cNvSpPr txBox="1"/>
            <p:nvPr/>
          </p:nvSpPr>
          <p:spPr>
            <a:xfrm>
              <a:off x="3200400" y="3657600"/>
              <a:ext cx="1659326" cy="369332"/>
            </a:xfrm>
            <a:prstGeom prst="rect">
              <a:avLst/>
            </a:prstGeom>
            <a:noFill/>
          </p:spPr>
          <p:txBody>
            <a:bodyPr wrap="square" rtlCol="0">
              <a:spAutoFit/>
            </a:bodyPr>
            <a:lstStyle/>
            <a:p>
              <a:r>
                <a:rPr lang="en-US" dirty="0" smtClean="0"/>
                <a:t>in August 2011</a:t>
              </a:r>
              <a:endParaRPr lang="en-US" dirty="0"/>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path" presetSubtype="0" accel="50000" decel="50000" fill="hold" nodeType="clickEffect">
                                  <p:stCondLst>
                                    <p:cond delay="0"/>
                                  </p:stCondLst>
                                  <p:childTnLst>
                                    <p:animMotion origin="layout" path="M -0.03229 -0.00139 L 0.03437 -0.00139 " pathEditMode="relative" rAng="0" ptsTypes="AA">
                                      <p:cBhvr>
                                        <p:cTn id="6" dur="2000" fill="hold"/>
                                        <p:tgtEl>
                                          <p:spTgt spid="6"/>
                                        </p:tgtEl>
                                        <p:attrNameLst>
                                          <p:attrName>ppt_x</p:attrName>
                                          <p:attrName>ppt_y</p:attrName>
                                        </p:attrNameLst>
                                      </p:cBhvr>
                                      <p:rCtr x="33"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Primitive Data Types</a:t>
            </a:r>
            <a:endParaRPr lang="en-US" sz="4000" b="1" dirty="0"/>
          </a:p>
        </p:txBody>
      </p:sp>
      <p:sp>
        <p:nvSpPr>
          <p:cNvPr id="3" name="Content Placeholder 2"/>
          <p:cNvSpPr>
            <a:spLocks noGrp="1"/>
          </p:cNvSpPr>
          <p:nvPr>
            <p:ph idx="1"/>
          </p:nvPr>
        </p:nvSpPr>
        <p:spPr/>
        <p:txBody>
          <a:bodyPr>
            <a:normAutofit fontScale="85000" lnSpcReduction="20000"/>
          </a:bodyPr>
          <a:lstStyle/>
          <a:p>
            <a:r>
              <a:rPr lang="en-US" dirty="0" smtClean="0"/>
              <a:t>Not defined in terms = other types</a:t>
            </a:r>
          </a:p>
          <a:p>
            <a:pPr marL="514350" indent="-514350">
              <a:buFont typeface="+mj-lt"/>
              <a:buAutoNum type="arabicPeriod"/>
            </a:pPr>
            <a:r>
              <a:rPr lang="en-US" dirty="0" smtClean="0"/>
              <a:t>Numeric Types</a:t>
            </a:r>
          </a:p>
          <a:p>
            <a:pPr lvl="1" algn="just"/>
            <a:r>
              <a:rPr lang="en-US" dirty="0" smtClean="0"/>
              <a:t>Many early </a:t>
            </a:r>
            <a:r>
              <a:rPr lang="en-US" dirty="0" err="1" smtClean="0"/>
              <a:t>prog</a:t>
            </a:r>
            <a:r>
              <a:rPr lang="en-US" dirty="0" smtClean="0"/>
              <a:t>. Lang.’s had only numeric primitive types</a:t>
            </a:r>
          </a:p>
          <a:p>
            <a:pPr lvl="1" algn="just"/>
            <a:r>
              <a:rPr lang="en-US" dirty="0" smtClean="0"/>
              <a:t>Integer</a:t>
            </a:r>
          </a:p>
          <a:p>
            <a:pPr lvl="2" algn="just"/>
            <a:r>
              <a:rPr lang="en-US" dirty="0" smtClean="0"/>
              <a:t>most common primitive numeric data type</a:t>
            </a:r>
          </a:p>
          <a:p>
            <a:pPr lvl="1" algn="just"/>
            <a:r>
              <a:rPr lang="en-US" dirty="0" smtClean="0"/>
              <a:t>Floating-Point</a:t>
            </a:r>
          </a:p>
          <a:p>
            <a:pPr lvl="2" algn="just"/>
            <a:r>
              <a:rPr lang="en-US" dirty="0" smtClean="0"/>
              <a:t>Model real numbers</a:t>
            </a:r>
          </a:p>
          <a:p>
            <a:pPr lvl="1" algn="just"/>
            <a:r>
              <a:rPr lang="en-US" dirty="0" smtClean="0"/>
              <a:t>Complex:</a:t>
            </a:r>
          </a:p>
          <a:p>
            <a:pPr lvl="2" algn="just"/>
            <a:r>
              <a:rPr lang="en-US" dirty="0" smtClean="0"/>
              <a:t>Represented as ordered pairs of floating-point values</a:t>
            </a:r>
          </a:p>
          <a:p>
            <a:pPr lvl="1" algn="just"/>
            <a:r>
              <a:rPr lang="en-US" dirty="0" smtClean="0"/>
              <a:t>Decimal</a:t>
            </a:r>
          </a:p>
          <a:p>
            <a:pPr lvl="2" algn="just"/>
            <a:r>
              <a:rPr lang="en-US" dirty="0" smtClean="0"/>
              <a:t>business systems applications have hardware support </a:t>
            </a:r>
            <a:r>
              <a:rPr lang="en-US" dirty="0" smtClean="0">
                <a:sym typeface="Wingdings" pitchFamily="2" charset="2"/>
              </a:rPr>
              <a:t> Decimal data types</a:t>
            </a:r>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Primitive Data Types</a:t>
            </a:r>
            <a:endParaRPr lang="en-US" sz="4000" dirty="0"/>
          </a:p>
        </p:txBody>
      </p:sp>
      <p:sp>
        <p:nvSpPr>
          <p:cNvPr id="3" name="Content Placeholder 2"/>
          <p:cNvSpPr>
            <a:spLocks noGrp="1"/>
          </p:cNvSpPr>
          <p:nvPr>
            <p:ph idx="1"/>
          </p:nvPr>
        </p:nvSpPr>
        <p:spPr/>
        <p:txBody>
          <a:bodyPr/>
          <a:lstStyle/>
          <a:p>
            <a:pPr marL="514350" indent="-514350">
              <a:buFont typeface="+mj-lt"/>
              <a:buAutoNum type="arabicPeriod" startAt="2"/>
            </a:pPr>
            <a:r>
              <a:rPr lang="en-US" dirty="0" smtClean="0"/>
              <a:t>Boolean Types</a:t>
            </a:r>
          </a:p>
          <a:p>
            <a:pPr lvl="1"/>
            <a:r>
              <a:rPr lang="en-US" dirty="0" smtClean="0"/>
              <a:t>Simplest = all types</a:t>
            </a:r>
          </a:p>
          <a:p>
            <a:pPr lvl="1"/>
            <a:r>
              <a:rPr lang="en-US" dirty="0" smtClean="0"/>
              <a:t>Range = values has Only two elements</a:t>
            </a:r>
          </a:p>
          <a:p>
            <a:pPr lvl="2"/>
            <a:r>
              <a:rPr lang="en-US" dirty="0" smtClean="0"/>
              <a:t>True</a:t>
            </a:r>
          </a:p>
          <a:p>
            <a:pPr lvl="2"/>
            <a:r>
              <a:rPr lang="en-US" dirty="0" smtClean="0"/>
              <a:t>False</a:t>
            </a:r>
          </a:p>
          <a:p>
            <a:pPr lvl="1"/>
            <a:r>
              <a:rPr lang="en-US" dirty="0" smtClean="0"/>
              <a:t>Introduced in ALGOL 60</a:t>
            </a:r>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Primitive Data Types</a:t>
            </a:r>
            <a:endParaRPr lang="en-US" sz="4000" dirty="0"/>
          </a:p>
        </p:txBody>
      </p:sp>
      <p:sp>
        <p:nvSpPr>
          <p:cNvPr id="3" name="Content Placeholder 2"/>
          <p:cNvSpPr>
            <a:spLocks noGrp="1"/>
          </p:cNvSpPr>
          <p:nvPr>
            <p:ph idx="1"/>
          </p:nvPr>
        </p:nvSpPr>
        <p:spPr/>
        <p:txBody>
          <a:bodyPr/>
          <a:lstStyle/>
          <a:p>
            <a:pPr marL="514350" indent="-514350" algn="just">
              <a:buFont typeface="+mj-lt"/>
              <a:buAutoNum type="arabicPeriod" startAt="3"/>
            </a:pPr>
            <a:r>
              <a:rPr lang="en-US" dirty="0" smtClean="0"/>
              <a:t>Character Types</a:t>
            </a:r>
          </a:p>
          <a:p>
            <a:pPr lvl="1" algn="just"/>
            <a:r>
              <a:rPr lang="en-US" dirty="0" smtClean="0"/>
              <a:t>Stored in computers as numeric code</a:t>
            </a:r>
          </a:p>
          <a:p>
            <a:pPr lvl="1" algn="just"/>
            <a:r>
              <a:rPr lang="en-US" dirty="0" smtClean="0"/>
              <a:t>Most commonly used code ?</a:t>
            </a:r>
          </a:p>
          <a:p>
            <a:pPr lvl="2" algn="just"/>
            <a:r>
              <a:rPr lang="en-US" dirty="0" smtClean="0"/>
              <a:t>8-bit ASCII w? uses 0 </a:t>
            </a:r>
            <a:r>
              <a:rPr lang="en-US" dirty="0" smtClean="0">
                <a:sym typeface="Wingdings" pitchFamily="2" charset="2"/>
              </a:rPr>
              <a:t> 127  code 128 different characters</a:t>
            </a:r>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Character String Types</a:t>
            </a:r>
            <a:endParaRPr lang="en-US" sz="4000" b="1" dirty="0"/>
          </a:p>
        </p:txBody>
      </p:sp>
      <p:sp>
        <p:nvSpPr>
          <p:cNvPr id="3" name="Content Placeholder 2"/>
          <p:cNvSpPr>
            <a:spLocks noGrp="1"/>
          </p:cNvSpPr>
          <p:nvPr>
            <p:ph idx="1"/>
          </p:nvPr>
        </p:nvSpPr>
        <p:spPr/>
        <p:txBody>
          <a:bodyPr/>
          <a:lstStyle/>
          <a:p>
            <a:pPr algn="just"/>
            <a:r>
              <a:rPr lang="en-US" dirty="0" smtClean="0"/>
              <a:t>values consist of sequences of characters</a:t>
            </a:r>
          </a:p>
          <a:p>
            <a:pPr lvl="1" algn="just"/>
            <a:r>
              <a:rPr lang="en-US" dirty="0" smtClean="0"/>
              <a:t>Character string constants r used </a:t>
            </a:r>
            <a:r>
              <a:rPr lang="en-US" dirty="0" smtClean="0">
                <a:sym typeface="Wingdings" pitchFamily="2" charset="2"/>
              </a:rPr>
              <a:t> label i/p &amp;</a:t>
            </a:r>
          </a:p>
          <a:p>
            <a:pPr lvl="1" algn="just"/>
            <a:r>
              <a:rPr lang="en-US" dirty="0" smtClean="0">
                <a:sym typeface="Wingdings" pitchFamily="2" charset="2"/>
              </a:rPr>
              <a:t>The i/p &amp; o/p = all kinds = data r often done in terms = strings</a:t>
            </a:r>
          </a:p>
          <a:p>
            <a:pPr marL="514350" indent="-514350" algn="just">
              <a:buFont typeface="+mj-lt"/>
              <a:buAutoNum type="arabicPeriod"/>
            </a:pPr>
            <a:r>
              <a:rPr lang="en-US" dirty="0" smtClean="0"/>
              <a:t>Design Issues</a:t>
            </a:r>
          </a:p>
          <a:p>
            <a:pPr lvl="1" algn="just"/>
            <a:r>
              <a:rPr lang="en-US" dirty="0" smtClean="0"/>
              <a:t>two most important design issues</a:t>
            </a:r>
          </a:p>
          <a:p>
            <a:pPr lvl="2" algn="just"/>
            <a:r>
              <a:rPr lang="en-US" dirty="0" smtClean="0"/>
              <a:t>Should strings be simply a special kind of character array or a primitive type?</a:t>
            </a:r>
          </a:p>
          <a:p>
            <a:pPr lvl="2" algn="just"/>
            <a:r>
              <a:rPr lang="en-US" dirty="0" smtClean="0"/>
              <a:t>Should strings have static or dynamic length?</a:t>
            </a:r>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smtClean="0">
                <a:solidFill>
                  <a:prstClr val="black"/>
                </a:solidFill>
              </a:rPr>
              <a:t>Character String Types</a:t>
            </a:r>
            <a:endParaRPr lang="en-US" dirty="0"/>
          </a:p>
        </p:txBody>
      </p:sp>
      <p:sp>
        <p:nvSpPr>
          <p:cNvPr id="3" name="Content Placeholder 2"/>
          <p:cNvSpPr>
            <a:spLocks noGrp="1"/>
          </p:cNvSpPr>
          <p:nvPr>
            <p:ph idx="1"/>
          </p:nvPr>
        </p:nvSpPr>
        <p:spPr/>
        <p:txBody>
          <a:bodyPr/>
          <a:lstStyle/>
          <a:p>
            <a:pPr marL="514350" indent="-514350">
              <a:buFont typeface="+mj-lt"/>
              <a:buAutoNum type="arabicPeriod" startAt="2"/>
            </a:pPr>
            <a:r>
              <a:rPr lang="en-US" dirty="0" smtClean="0"/>
              <a:t>Strings and Their Operations</a:t>
            </a:r>
          </a:p>
          <a:p>
            <a:pPr lvl="1"/>
            <a:r>
              <a:rPr lang="en-US" dirty="0" smtClean="0"/>
              <a:t>most common string operations</a:t>
            </a:r>
          </a:p>
          <a:p>
            <a:pPr lvl="2"/>
            <a:r>
              <a:rPr lang="en-US" dirty="0" smtClean="0"/>
              <a:t>Assignment</a:t>
            </a:r>
          </a:p>
          <a:p>
            <a:pPr lvl="2"/>
            <a:r>
              <a:rPr lang="en-US" dirty="0" smtClean="0"/>
              <a:t>Catenation</a:t>
            </a:r>
          </a:p>
          <a:p>
            <a:pPr lvl="2"/>
            <a:r>
              <a:rPr lang="en-US" dirty="0" smtClean="0"/>
              <a:t>Substring reference</a:t>
            </a:r>
          </a:p>
          <a:p>
            <a:pPr lvl="3"/>
            <a:r>
              <a:rPr lang="en-US" dirty="0" smtClean="0"/>
              <a:t>Reference </a:t>
            </a:r>
            <a:r>
              <a:rPr lang="en-US" dirty="0" smtClean="0">
                <a:sym typeface="Wingdings" pitchFamily="2" charset="2"/>
              </a:rPr>
              <a:t> </a:t>
            </a:r>
            <a:r>
              <a:rPr lang="en-US" dirty="0" smtClean="0"/>
              <a:t>substring = given string</a:t>
            </a:r>
          </a:p>
          <a:p>
            <a:pPr lvl="3"/>
            <a:r>
              <a:rPr lang="en-US" dirty="0" smtClean="0"/>
              <a:t>Discussed in the more general context = arrays where it - - called </a:t>
            </a:r>
            <a:r>
              <a:rPr lang="en-US" b="1" i="1" dirty="0" smtClean="0"/>
              <a:t>slices</a:t>
            </a:r>
          </a:p>
          <a:p>
            <a:pPr lvl="2"/>
            <a:r>
              <a:rPr lang="en-US" dirty="0" smtClean="0"/>
              <a:t>Comparison &amp;</a:t>
            </a:r>
          </a:p>
          <a:p>
            <a:pPr lvl="2"/>
            <a:r>
              <a:rPr lang="en-US" dirty="0" smtClean="0"/>
              <a:t>Pattern matching</a:t>
            </a:r>
          </a:p>
          <a:p>
            <a:pPr lvl="1"/>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smtClean="0">
                <a:solidFill>
                  <a:prstClr val="black"/>
                </a:solidFill>
              </a:rPr>
              <a:t>Character String Types</a:t>
            </a:r>
            <a:endParaRPr lang="en-US" dirty="0"/>
          </a:p>
        </p:txBody>
      </p:sp>
      <p:sp>
        <p:nvSpPr>
          <p:cNvPr id="3" name="Content Placeholder 2"/>
          <p:cNvSpPr>
            <a:spLocks noGrp="1"/>
          </p:cNvSpPr>
          <p:nvPr>
            <p:ph idx="1"/>
          </p:nvPr>
        </p:nvSpPr>
        <p:spPr/>
        <p:txBody>
          <a:bodyPr>
            <a:normAutofit/>
          </a:bodyPr>
          <a:lstStyle/>
          <a:p>
            <a:pPr marL="514350" lvl="0" indent="-514350">
              <a:buFont typeface="+mj-lt"/>
              <a:buAutoNum type="arabicPeriod" startAt="2"/>
            </a:pPr>
            <a:r>
              <a:rPr lang="en-US" dirty="0" smtClean="0">
                <a:solidFill>
                  <a:prstClr val="black"/>
                </a:solidFill>
              </a:rPr>
              <a:t>Strings and Their Operations</a:t>
            </a:r>
          </a:p>
          <a:p>
            <a:pPr lvl="1" algn="just"/>
            <a:r>
              <a:rPr lang="en-US" dirty="0" smtClean="0"/>
              <a:t>Some = most commonly used library functions </a:t>
            </a:r>
            <a:r>
              <a:rPr lang="en-US" dirty="0" smtClean="0">
                <a:sym typeface="Wingdings" pitchFamily="2" charset="2"/>
              </a:rPr>
              <a:t> character strings in C &amp; C++ r</a:t>
            </a:r>
          </a:p>
          <a:p>
            <a:pPr lvl="2" algn="just"/>
            <a:r>
              <a:rPr lang="en-US" dirty="0" smtClean="0">
                <a:sym typeface="Wingdings" pitchFamily="2" charset="2"/>
              </a:rPr>
              <a:t>strcpy – move strings</a:t>
            </a:r>
          </a:p>
          <a:p>
            <a:pPr lvl="2" algn="just"/>
            <a:r>
              <a:rPr lang="en-US" dirty="0" smtClean="0"/>
              <a:t>strcat – catenates one string w</a:t>
            </a:r>
            <a:r>
              <a:rPr lang="en-US" dirty="0" smtClean="0">
                <a:sym typeface="Wingdings" pitchFamily="2" charset="2"/>
              </a:rPr>
              <a:t></a:t>
            </a:r>
            <a:r>
              <a:rPr lang="en-US" dirty="0" smtClean="0"/>
              <a:t> another</a:t>
            </a:r>
          </a:p>
          <a:p>
            <a:pPr lvl="2" algn="just"/>
            <a:r>
              <a:rPr lang="en-US" dirty="0" smtClean="0"/>
              <a:t>strcmp – lexicographically compares 2 given strings</a:t>
            </a:r>
          </a:p>
          <a:p>
            <a:pPr lvl="2" algn="just"/>
            <a:r>
              <a:rPr lang="en-US" dirty="0" smtClean="0"/>
              <a:t>strlen – returns no. of characters; not counting null</a:t>
            </a:r>
          </a:p>
          <a:p>
            <a:pPr lvl="1" algn="just"/>
            <a:endParaRPr lang="en-US" dirty="0" smtClean="0"/>
          </a:p>
          <a:p>
            <a:pPr lvl="1" algn="just"/>
            <a:endParaRPr 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smtClean="0">
                <a:solidFill>
                  <a:prstClr val="black"/>
                </a:solidFill>
              </a:rPr>
              <a:t>Character String Types</a:t>
            </a:r>
            <a:endParaRPr lang="en-US" dirty="0"/>
          </a:p>
        </p:txBody>
      </p:sp>
      <p:sp>
        <p:nvSpPr>
          <p:cNvPr id="3" name="Content Placeholder 2"/>
          <p:cNvSpPr>
            <a:spLocks noGrp="1"/>
          </p:cNvSpPr>
          <p:nvPr>
            <p:ph idx="1"/>
          </p:nvPr>
        </p:nvSpPr>
        <p:spPr/>
        <p:txBody>
          <a:bodyPr>
            <a:normAutofit lnSpcReduction="10000"/>
          </a:bodyPr>
          <a:lstStyle/>
          <a:p>
            <a:pPr marL="514350" lvl="0" indent="-514350">
              <a:buFont typeface="+mj-lt"/>
              <a:buAutoNum type="arabicPeriod" startAt="2"/>
            </a:pPr>
            <a:r>
              <a:rPr lang="en-US" dirty="0" smtClean="0">
                <a:solidFill>
                  <a:prstClr val="black"/>
                </a:solidFill>
              </a:rPr>
              <a:t>Strings and Their Operations</a:t>
            </a:r>
            <a:endParaRPr lang="en-US" dirty="0" smtClean="0"/>
          </a:p>
          <a:p>
            <a:pPr lvl="1" algn="just"/>
            <a:r>
              <a:rPr lang="en-US" dirty="0" smtClean="0"/>
              <a:t>In java strings r supported by</a:t>
            </a:r>
          </a:p>
          <a:p>
            <a:pPr lvl="2" algn="just"/>
            <a:r>
              <a:rPr lang="en-US" dirty="0" smtClean="0"/>
              <a:t>String class – whose values r constant strings</a:t>
            </a:r>
          </a:p>
          <a:p>
            <a:pPr lvl="2" algn="just"/>
            <a:r>
              <a:rPr lang="en-US" dirty="0" smtClean="0"/>
              <a:t>StringBuffer class – whose values r changeable &amp; r more like arrays = single characters</a:t>
            </a:r>
          </a:p>
          <a:p>
            <a:pPr lvl="2" algn="just"/>
            <a:r>
              <a:rPr lang="en-US" dirty="0" smtClean="0"/>
              <a:t>C# &amp; Ruby +e string classes that r similar </a:t>
            </a:r>
            <a:r>
              <a:rPr lang="en-US" dirty="0" smtClean="0">
                <a:sym typeface="Wingdings" pitchFamily="2" charset="2"/>
              </a:rPr>
              <a:t> those = java</a:t>
            </a:r>
          </a:p>
          <a:p>
            <a:pPr lvl="1" algn="just"/>
            <a:r>
              <a:rPr lang="en-US" dirty="0" smtClean="0">
                <a:sym typeface="Wingdings" pitchFamily="2" charset="2"/>
              </a:rPr>
              <a:t>Python</a:t>
            </a:r>
          </a:p>
          <a:p>
            <a:pPr lvl="2" algn="just"/>
            <a:r>
              <a:rPr lang="en-US" dirty="0" smtClean="0">
                <a:sym typeface="Wingdings" pitchFamily="2" charset="2"/>
              </a:rPr>
              <a:t>Includes strings as a primitive type &amp;</a:t>
            </a:r>
          </a:p>
          <a:p>
            <a:pPr lvl="3" algn="just"/>
            <a:r>
              <a:rPr lang="en-US" dirty="0" smtClean="0">
                <a:sym typeface="Wingdings" pitchFamily="2" charset="2"/>
              </a:rPr>
              <a:t>Has operations  substring reference, catenation, indexing  access individual characters as well as methods searching &amp; replacement.</a:t>
            </a:r>
            <a:endParaRPr 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smtClean="0">
                <a:solidFill>
                  <a:prstClr val="black"/>
                </a:solidFill>
              </a:rPr>
              <a:t>Character String Types</a:t>
            </a:r>
            <a:endParaRPr lang="en-US" dirty="0"/>
          </a:p>
        </p:txBody>
      </p:sp>
      <p:sp>
        <p:nvSpPr>
          <p:cNvPr id="3" name="Content Placeholder 2"/>
          <p:cNvSpPr>
            <a:spLocks noGrp="1"/>
          </p:cNvSpPr>
          <p:nvPr>
            <p:ph idx="1"/>
          </p:nvPr>
        </p:nvSpPr>
        <p:spPr/>
        <p:txBody>
          <a:bodyPr/>
          <a:lstStyle/>
          <a:p>
            <a:pPr marL="514350" indent="-514350">
              <a:buFont typeface="+mj-lt"/>
              <a:buAutoNum type="arabicPeriod" startAt="3"/>
            </a:pPr>
            <a:r>
              <a:rPr lang="en-US" dirty="0" smtClean="0">
                <a:solidFill>
                  <a:prstClr val="black"/>
                </a:solidFill>
              </a:rPr>
              <a:t>String Length Options</a:t>
            </a:r>
          </a:p>
          <a:p>
            <a:pPr lvl="1"/>
            <a:r>
              <a:rPr lang="en-US" dirty="0" smtClean="0">
                <a:solidFill>
                  <a:prstClr val="black"/>
                </a:solidFill>
              </a:rPr>
              <a:t>Static length strings</a:t>
            </a:r>
          </a:p>
          <a:p>
            <a:pPr lvl="1"/>
            <a:r>
              <a:rPr lang="en-US" dirty="0" smtClean="0">
                <a:solidFill>
                  <a:prstClr val="black"/>
                </a:solidFill>
              </a:rPr>
              <a:t>Limited dynamic length strings</a:t>
            </a:r>
          </a:p>
          <a:p>
            <a:pPr lvl="1"/>
            <a:r>
              <a:rPr lang="en-US" dirty="0" smtClean="0">
                <a:solidFill>
                  <a:prstClr val="black"/>
                </a:solidFill>
              </a:rPr>
              <a:t>Dynamic length strings</a:t>
            </a:r>
          </a:p>
          <a:p>
            <a:endParaRPr lang="en-US"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smtClean="0">
                <a:solidFill>
                  <a:prstClr val="black"/>
                </a:solidFill>
              </a:rPr>
              <a:t>Character String Types</a:t>
            </a:r>
            <a:endParaRPr lang="en-US" dirty="0"/>
          </a:p>
        </p:txBody>
      </p:sp>
      <p:sp>
        <p:nvSpPr>
          <p:cNvPr id="3" name="Content Placeholder 2"/>
          <p:cNvSpPr>
            <a:spLocks noGrp="1"/>
          </p:cNvSpPr>
          <p:nvPr>
            <p:ph idx="1"/>
          </p:nvPr>
        </p:nvSpPr>
        <p:spPr/>
        <p:txBody>
          <a:bodyPr/>
          <a:lstStyle/>
          <a:p>
            <a:pPr marL="514350" indent="-514350" algn="just">
              <a:buFont typeface="+mj-lt"/>
              <a:buAutoNum type="arabicPeriod" startAt="4"/>
            </a:pPr>
            <a:r>
              <a:rPr lang="en-US" dirty="0" smtClean="0">
                <a:solidFill>
                  <a:prstClr val="black"/>
                </a:solidFill>
              </a:rPr>
              <a:t>Evaluation</a:t>
            </a:r>
          </a:p>
          <a:p>
            <a:pPr lvl="1" algn="just"/>
            <a:r>
              <a:rPr lang="en-US" dirty="0" smtClean="0"/>
              <a:t>String types r imp* </a:t>
            </a:r>
            <a:r>
              <a:rPr lang="en-US" dirty="0" smtClean="0">
                <a:sym typeface="Wingdings" pitchFamily="2" charset="2"/>
              </a:rPr>
              <a:t>writability = a lang.</a:t>
            </a:r>
          </a:p>
          <a:p>
            <a:pPr lvl="1" algn="just"/>
            <a:r>
              <a:rPr lang="en-US" dirty="0" smtClean="0">
                <a:sym typeface="Wingdings" pitchFamily="2" charset="2"/>
              </a:rPr>
              <a:t>Dealing w strings as arrays - - more </a:t>
            </a:r>
            <a:r>
              <a:rPr lang="en-US" u="sng" dirty="0" smtClean="0">
                <a:sym typeface="Wingdings" pitchFamily="2" charset="2"/>
              </a:rPr>
              <a:t>cumbersome</a:t>
            </a:r>
            <a:r>
              <a:rPr lang="en-US" dirty="0" smtClean="0">
                <a:sym typeface="Wingdings" pitchFamily="2" charset="2"/>
              </a:rPr>
              <a:t> than w primitive string type</a:t>
            </a:r>
          </a:p>
          <a:p>
            <a:pPr lvl="2" algn="just"/>
            <a:r>
              <a:rPr lang="en-US" dirty="0" smtClean="0"/>
              <a:t>For </a:t>
            </a:r>
            <a:r>
              <a:rPr lang="en-US" u="sng" dirty="0" smtClean="0"/>
              <a:t>example</a:t>
            </a:r>
            <a:r>
              <a:rPr lang="en-US" dirty="0" smtClean="0"/>
              <a:t>: lang. has no predefined function like strcpy then, a simple assignment = one string </a:t>
            </a:r>
            <a:r>
              <a:rPr lang="en-US" dirty="0" smtClean="0">
                <a:sym typeface="Wingdings" pitchFamily="2" charset="2"/>
              </a:rPr>
              <a:t></a:t>
            </a:r>
            <a:r>
              <a:rPr lang="en-US" dirty="0" smtClean="0"/>
              <a:t> another would require a loop</a:t>
            </a:r>
          </a:p>
          <a:p>
            <a:pPr algn="just"/>
            <a:endParaRPr lang="en-U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514350" indent="-514350" algn="just">
              <a:buFont typeface="+mj-lt"/>
              <a:buAutoNum type="arabicPeriod" startAt="5"/>
            </a:pPr>
            <a:r>
              <a:rPr lang="en-US" dirty="0" smtClean="0"/>
              <a:t>Implementation of Character String Types</a:t>
            </a:r>
            <a:endParaRPr lang="en-US" dirty="0" smtClean="0">
              <a:solidFill>
                <a:prstClr val="black"/>
              </a:solidFill>
            </a:endParaRPr>
          </a:p>
          <a:p>
            <a:pPr lvl="1" algn="just"/>
            <a:r>
              <a:rPr lang="en-US" dirty="0" smtClean="0"/>
              <a:t>Character string types could be supported directly in h/w</a:t>
            </a:r>
          </a:p>
          <a:p>
            <a:pPr lvl="1" algn="just"/>
            <a:r>
              <a:rPr lang="en-US" dirty="0" smtClean="0"/>
              <a:t>but in most cases, s/w - - used </a:t>
            </a:r>
            <a:r>
              <a:rPr lang="en-US" dirty="0" smtClean="0">
                <a:sym typeface="Wingdings" pitchFamily="2" charset="2"/>
              </a:rPr>
              <a:t></a:t>
            </a:r>
            <a:r>
              <a:rPr lang="en-US" dirty="0" smtClean="0"/>
              <a:t> implement string storage, retrieval, &amp; manipulation.</a:t>
            </a:r>
          </a:p>
          <a:p>
            <a:pPr lvl="1" algn="just"/>
            <a:r>
              <a:rPr lang="en-US" dirty="0" smtClean="0"/>
              <a:t>A descriptor </a:t>
            </a:r>
            <a:r>
              <a:rPr lang="en-US" dirty="0" smtClean="0">
                <a:sym typeface="Wingdings" pitchFamily="2" charset="2"/>
              </a:rPr>
              <a:t></a:t>
            </a:r>
            <a:r>
              <a:rPr lang="en-US" dirty="0" smtClean="0"/>
              <a:t> a static character string type, w? required only during compilation, has 3 fields:</a:t>
            </a:r>
          </a:p>
          <a:p>
            <a:pPr lvl="2"/>
            <a:r>
              <a:rPr lang="en-US" dirty="0" smtClean="0"/>
              <a:t>Name of the type</a:t>
            </a:r>
          </a:p>
          <a:p>
            <a:pPr lvl="2"/>
            <a:r>
              <a:rPr lang="en-US" dirty="0" smtClean="0"/>
              <a:t>type’s length (in characters)</a:t>
            </a:r>
          </a:p>
          <a:p>
            <a:pPr lvl="2"/>
            <a:r>
              <a:rPr lang="en-US" dirty="0" smtClean="0"/>
              <a:t>address of the first character</a:t>
            </a:r>
            <a:endParaRPr lang="en-US" dirty="0"/>
          </a:p>
        </p:txBody>
      </p:sp>
      <p:sp>
        <p:nvSpPr>
          <p:cNvPr id="4" name="Title 1"/>
          <p:cNvSpPr>
            <a:spLocks noGrp="1"/>
          </p:cNvSpPr>
          <p:nvPr>
            <p:ph type="title"/>
          </p:nvPr>
        </p:nvSpPr>
        <p:spPr/>
        <p:txBody>
          <a:bodyPr/>
          <a:lstStyle/>
          <a:p>
            <a:r>
              <a:rPr lang="en-US" sz="4000" b="1" dirty="0" smtClean="0">
                <a:solidFill>
                  <a:prstClr val="black"/>
                </a:solidFill>
              </a:rPr>
              <a:t>Character String Types</a:t>
            </a:r>
            <a:endParaRPr lang="en-US" dirty="0"/>
          </a:p>
        </p:txBody>
      </p:sp>
      <p:pic>
        <p:nvPicPr>
          <p:cNvPr id="1026" name="Picture 2"/>
          <p:cNvPicPr>
            <a:picLocks noChangeAspect="1" noChangeArrowheads="1"/>
          </p:cNvPicPr>
          <p:nvPr/>
        </p:nvPicPr>
        <p:blipFill>
          <a:blip r:embed="rId3" cstate="print"/>
          <a:srcRect/>
          <a:stretch>
            <a:fillRect/>
          </a:stretch>
        </p:blipFill>
        <p:spPr bwMode="auto">
          <a:xfrm>
            <a:off x="5791200" y="4648200"/>
            <a:ext cx="2952628" cy="1676400"/>
          </a:xfrm>
          <a:prstGeom prst="rect">
            <a:avLst/>
          </a:prstGeom>
          <a:noFill/>
          <a:ln w="9525">
            <a:noFill/>
            <a:miter lim="800000"/>
            <a:headEnd/>
            <a:tailEnd/>
          </a:ln>
          <a:effectLst/>
        </p:spPr>
      </p:pic>
      <p:sp>
        <p:nvSpPr>
          <p:cNvPr id="6" name="Right Brace 5"/>
          <p:cNvSpPr/>
          <p:nvPr/>
        </p:nvSpPr>
        <p:spPr>
          <a:xfrm>
            <a:off x="5257800" y="4800600"/>
            <a:ext cx="304800" cy="990600"/>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cxnSp>
        <p:nvCxnSpPr>
          <p:cNvPr id="8" name="Straight Arrow Connector 7"/>
          <p:cNvCxnSpPr>
            <a:stCxn id="6" idx="1"/>
            <a:endCxn id="1026" idx="1"/>
          </p:cNvCxnSpPr>
          <p:nvPr/>
        </p:nvCxnSpPr>
        <p:spPr>
          <a:xfrm rot="10800000" flipH="1" flipV="1">
            <a:off x="5562600" y="5295900"/>
            <a:ext cx="228600" cy="190500"/>
          </a:xfrm>
          <a:prstGeom prst="straightConnector1">
            <a:avLst/>
          </a:prstGeom>
          <a:ln>
            <a:solidFill>
              <a:schemeClr val="tx1"/>
            </a:solidFill>
            <a:tailEnd type="arrow"/>
          </a:ln>
        </p:spPr>
        <p:style>
          <a:lnRef idx="1">
            <a:schemeClr val="dk1"/>
          </a:lnRef>
          <a:fillRef idx="0">
            <a:schemeClr val="dk1"/>
          </a:fillRef>
          <a:effectRef idx="0">
            <a:schemeClr val="dk1"/>
          </a:effectRef>
          <a:fontRef idx="minor">
            <a:schemeClr val="tx1"/>
          </a:fontRef>
        </p:style>
      </p:cxn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Programming Domains</a:t>
            </a:r>
            <a:endParaRPr lang="en-US" dirty="0"/>
          </a:p>
        </p:txBody>
      </p:sp>
      <p:sp>
        <p:nvSpPr>
          <p:cNvPr id="3" name="Content Placeholder 2"/>
          <p:cNvSpPr>
            <a:spLocks noGrp="1"/>
          </p:cNvSpPr>
          <p:nvPr>
            <p:ph idx="1"/>
          </p:nvPr>
        </p:nvSpPr>
        <p:spPr/>
        <p:txBody>
          <a:bodyPr>
            <a:normAutofit lnSpcReduction="10000"/>
          </a:bodyPr>
          <a:lstStyle/>
          <a:p>
            <a:pPr algn="just"/>
            <a:r>
              <a:rPr lang="en-US" dirty="0" smtClean="0"/>
              <a:t>Computers – applied </a:t>
            </a:r>
            <a:r>
              <a:rPr lang="en-US" dirty="0" smtClean="0">
                <a:sym typeface="Wingdings" pitchFamily="2" charset="2"/>
              </a:rPr>
              <a:t> myriad = d</a:t>
            </a:r>
            <a:r>
              <a:rPr lang="en-US" dirty="0" smtClean="0"/>
              <a:t>ifferent areas</a:t>
            </a:r>
          </a:p>
          <a:p>
            <a:pPr lvl="1" algn="just"/>
            <a:r>
              <a:rPr lang="en-US" dirty="0" smtClean="0"/>
              <a:t>few of the areas:</a:t>
            </a:r>
          </a:p>
          <a:p>
            <a:pPr marL="1371600" lvl="2" indent="-457200" algn="just">
              <a:buFont typeface="+mj-lt"/>
              <a:buAutoNum type="arabicPeriod"/>
            </a:pPr>
            <a:r>
              <a:rPr lang="en-US" b="1" i="1" dirty="0" smtClean="0"/>
              <a:t>Scientific Applications</a:t>
            </a:r>
          </a:p>
          <a:p>
            <a:pPr lvl="3" algn="just"/>
            <a:r>
              <a:rPr lang="en-US" dirty="0" smtClean="0"/>
              <a:t>First digital computers [</a:t>
            </a:r>
            <a:r>
              <a:rPr lang="en-US" dirty="0" smtClean="0">
                <a:solidFill>
                  <a:srgbClr val="FF0000"/>
                </a:solidFill>
              </a:rPr>
              <a:t>late 1940’s &amp; early 1950’s</a:t>
            </a:r>
            <a:r>
              <a:rPr lang="en-US" dirty="0" smtClean="0"/>
              <a:t>] </a:t>
            </a:r>
          </a:p>
          <a:p>
            <a:pPr lvl="4" algn="just"/>
            <a:r>
              <a:rPr lang="en-US" dirty="0" smtClean="0">
                <a:solidFill>
                  <a:srgbClr val="FF0000"/>
                </a:solidFill>
              </a:rPr>
              <a:t>Time</a:t>
            </a:r>
            <a:endParaRPr lang="en-US" dirty="0" smtClean="0"/>
          </a:p>
          <a:p>
            <a:pPr lvl="5" algn="just"/>
            <a:r>
              <a:rPr lang="en-US" b="1" i="1" dirty="0" smtClean="0"/>
              <a:t>Used</a:t>
            </a:r>
            <a:r>
              <a:rPr lang="en-US" dirty="0" smtClean="0"/>
              <a:t> simple data structures brq large number of floating point arithmetic computations</a:t>
            </a:r>
          </a:p>
          <a:p>
            <a:pPr lvl="5" algn="just"/>
            <a:r>
              <a:rPr lang="en-US" dirty="0" smtClean="0"/>
              <a:t>most common </a:t>
            </a:r>
          </a:p>
          <a:p>
            <a:pPr lvl="6" algn="just"/>
            <a:r>
              <a:rPr lang="en-US" dirty="0" smtClean="0"/>
              <a:t>Data structures == arrays &amp; matrices</a:t>
            </a:r>
          </a:p>
          <a:p>
            <a:pPr lvl="6" algn="just"/>
            <a:r>
              <a:rPr lang="en-US" dirty="0" smtClean="0"/>
              <a:t>control structures  == counting loops &amp; selections.</a:t>
            </a:r>
            <a:endParaRPr lang="en-US"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marL="514350" indent="-514350" algn="just">
              <a:buFont typeface="+mj-lt"/>
              <a:buAutoNum type="arabicPeriod" startAt="5"/>
            </a:pPr>
            <a:r>
              <a:rPr lang="en-US" dirty="0" smtClean="0"/>
              <a:t>Implementation of Character String Types</a:t>
            </a:r>
            <a:endParaRPr lang="en-US" dirty="0" smtClean="0">
              <a:solidFill>
                <a:prstClr val="black"/>
              </a:solidFill>
            </a:endParaRPr>
          </a:p>
          <a:p>
            <a:pPr lvl="1" algn="just"/>
            <a:r>
              <a:rPr lang="en-US" dirty="0" smtClean="0"/>
              <a:t>Limited dynamic strings require – runtime descriptor </a:t>
            </a:r>
            <a:r>
              <a:rPr lang="en-US" dirty="0" smtClean="0">
                <a:sym typeface="Wingdings" pitchFamily="2" charset="2"/>
              </a:rPr>
              <a:t> store both fixed max length &amp; current length (figure)</a:t>
            </a:r>
          </a:p>
          <a:p>
            <a:pPr lvl="1" algn="just"/>
            <a:r>
              <a:rPr lang="en-US" dirty="0" smtClean="0"/>
              <a:t>Dynamic length strings require</a:t>
            </a:r>
          </a:p>
          <a:p>
            <a:pPr lvl="2" algn="just"/>
            <a:r>
              <a:rPr lang="en-US" dirty="0" smtClean="0"/>
              <a:t>Simple runtime descriptor</a:t>
            </a:r>
          </a:p>
          <a:p>
            <a:pPr lvl="3" algn="just"/>
            <a:r>
              <a:rPr lang="en-US" dirty="0" smtClean="0"/>
              <a:t>reason</a:t>
            </a:r>
          </a:p>
          <a:p>
            <a:pPr lvl="4" algn="just"/>
            <a:r>
              <a:rPr lang="en-US" dirty="0" smtClean="0"/>
              <a:t>Only current length needs </a:t>
            </a:r>
            <a:r>
              <a:rPr lang="en-US" dirty="0" smtClean="0">
                <a:sym typeface="Wingdings" pitchFamily="2" charset="2"/>
              </a:rPr>
              <a:t> be stored</a:t>
            </a:r>
          </a:p>
          <a:p>
            <a:pPr lvl="1" algn="just"/>
            <a:r>
              <a:rPr lang="en-US" dirty="0" smtClean="0">
                <a:sym typeface="Wingdings" pitchFamily="2" charset="2"/>
              </a:rPr>
              <a:t>Limited dynamic strings = C &amp; C++ </a:t>
            </a:r>
          </a:p>
          <a:p>
            <a:pPr lvl="2" algn="just"/>
            <a:r>
              <a:rPr lang="en-US" dirty="0" smtClean="0">
                <a:sym typeface="Wingdings" pitchFamily="2" charset="2"/>
              </a:rPr>
              <a:t>do not require runtime descriptors</a:t>
            </a:r>
          </a:p>
          <a:p>
            <a:pPr lvl="3" algn="just"/>
            <a:r>
              <a:rPr lang="en-US" dirty="0" smtClean="0">
                <a:sym typeface="Wingdings" pitchFamily="2" charset="2"/>
              </a:rPr>
              <a:t>reason</a:t>
            </a:r>
          </a:p>
          <a:p>
            <a:pPr lvl="4" algn="just"/>
            <a:r>
              <a:rPr lang="en-US" dirty="0" smtClean="0"/>
              <a:t>End = string - - marked w</a:t>
            </a:r>
            <a:r>
              <a:rPr lang="en-US" dirty="0" smtClean="0">
                <a:sym typeface="Wingdings" pitchFamily="2" charset="2"/>
              </a:rPr>
              <a:t> null character.</a:t>
            </a:r>
          </a:p>
          <a:p>
            <a:pPr lvl="2" algn="just"/>
            <a:r>
              <a:rPr lang="en-US" dirty="0" smtClean="0">
                <a:sym typeface="Wingdings" pitchFamily="2" charset="2"/>
              </a:rPr>
              <a:t>do not need max length</a:t>
            </a:r>
          </a:p>
          <a:p>
            <a:pPr lvl="3" algn="just"/>
            <a:r>
              <a:rPr lang="en-US" dirty="0" smtClean="0">
                <a:sym typeface="Wingdings" pitchFamily="2" charset="2"/>
              </a:rPr>
              <a:t>reason</a:t>
            </a:r>
          </a:p>
          <a:p>
            <a:pPr lvl="4"/>
            <a:r>
              <a:rPr lang="en-US" dirty="0" smtClean="0"/>
              <a:t>index values in array references r not range-checked</a:t>
            </a:r>
          </a:p>
        </p:txBody>
      </p:sp>
      <p:sp>
        <p:nvSpPr>
          <p:cNvPr id="4" name="Title 1"/>
          <p:cNvSpPr>
            <a:spLocks noGrp="1"/>
          </p:cNvSpPr>
          <p:nvPr>
            <p:ph type="title"/>
          </p:nvPr>
        </p:nvSpPr>
        <p:spPr/>
        <p:txBody>
          <a:bodyPr/>
          <a:lstStyle/>
          <a:p>
            <a:r>
              <a:rPr lang="en-US" sz="4000" b="1" dirty="0" smtClean="0">
                <a:solidFill>
                  <a:prstClr val="black"/>
                </a:solidFill>
              </a:rPr>
              <a:t>Character String Types</a:t>
            </a:r>
            <a:endParaRPr lang="en-US" dirty="0"/>
          </a:p>
        </p:txBody>
      </p:sp>
      <p:pic>
        <p:nvPicPr>
          <p:cNvPr id="2050" name="Picture 2"/>
          <p:cNvPicPr>
            <a:picLocks noChangeAspect="1" noChangeArrowheads="1"/>
          </p:cNvPicPr>
          <p:nvPr/>
        </p:nvPicPr>
        <p:blipFill>
          <a:blip r:embed="rId3" cstate="print"/>
          <a:srcRect/>
          <a:stretch>
            <a:fillRect/>
          </a:stretch>
        </p:blipFill>
        <p:spPr bwMode="auto">
          <a:xfrm>
            <a:off x="6126480" y="2697480"/>
            <a:ext cx="2596444" cy="1752600"/>
          </a:xfrm>
          <a:prstGeom prst="rect">
            <a:avLst/>
          </a:prstGeom>
          <a:noFill/>
          <a:ln w="9525">
            <a:noFill/>
            <a:miter lim="800000"/>
            <a:headEnd/>
            <a:tailEnd/>
          </a:ln>
          <a:effectLst/>
        </p:spPr>
      </p:pic>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514350" indent="-514350" algn="just">
              <a:buFont typeface="+mj-lt"/>
              <a:buAutoNum type="arabicPeriod" startAt="5"/>
            </a:pPr>
            <a:r>
              <a:rPr lang="en-US" dirty="0" smtClean="0"/>
              <a:t>Implementation of Character String Types</a:t>
            </a:r>
            <a:endParaRPr lang="en-US" dirty="0" smtClean="0">
              <a:solidFill>
                <a:prstClr val="black"/>
              </a:solidFill>
            </a:endParaRPr>
          </a:p>
          <a:p>
            <a:pPr lvl="1" algn="just"/>
            <a:r>
              <a:rPr lang="en-US" dirty="0" smtClean="0"/>
              <a:t>Static &amp; limited dynamic length strings require no special dynamic storage allocation.</a:t>
            </a:r>
            <a:endParaRPr lang="en-US" dirty="0" smtClean="0">
              <a:sym typeface="Wingdings" pitchFamily="2" charset="2"/>
            </a:endParaRPr>
          </a:p>
          <a:p>
            <a:pPr lvl="2" algn="just"/>
            <a:r>
              <a:rPr lang="en-US" dirty="0" smtClean="0"/>
              <a:t>reason</a:t>
            </a:r>
          </a:p>
          <a:p>
            <a:pPr lvl="3" algn="just"/>
            <a:r>
              <a:rPr lang="en-US" dirty="0" smtClean="0"/>
              <a:t>Sufficient storage </a:t>
            </a:r>
            <a:r>
              <a:rPr lang="en-US" dirty="0" smtClean="0">
                <a:sym typeface="Wingdings" pitchFamily="2" charset="2"/>
              </a:rPr>
              <a:t> max length - - allocated wn? String variable - - bound  storage</a:t>
            </a:r>
          </a:p>
          <a:p>
            <a:pPr lvl="1" algn="just"/>
            <a:r>
              <a:rPr lang="en-US" dirty="0" smtClean="0">
                <a:sym typeface="Wingdings" pitchFamily="2" charset="2"/>
              </a:rPr>
              <a:t>Dynamic length strings require more complex storage management</a:t>
            </a:r>
          </a:p>
          <a:p>
            <a:pPr lvl="2" algn="just"/>
            <a:r>
              <a:rPr lang="en-US" dirty="0" smtClean="0">
                <a:sym typeface="Wingdings" pitchFamily="2" charset="2"/>
              </a:rPr>
              <a:t>reason</a:t>
            </a:r>
          </a:p>
          <a:p>
            <a:pPr lvl="3" algn="just"/>
            <a:r>
              <a:rPr lang="en-US" dirty="0" smtClean="0">
                <a:sym typeface="Wingdings" pitchFamily="2" charset="2"/>
              </a:rPr>
              <a:t>Storage to which it - - bound must grow &amp; shrink dynamically</a:t>
            </a:r>
          </a:p>
        </p:txBody>
      </p:sp>
      <p:sp>
        <p:nvSpPr>
          <p:cNvPr id="4" name="Title 1"/>
          <p:cNvSpPr>
            <a:spLocks noGrp="1"/>
          </p:cNvSpPr>
          <p:nvPr>
            <p:ph type="title"/>
          </p:nvPr>
        </p:nvSpPr>
        <p:spPr/>
        <p:txBody>
          <a:bodyPr/>
          <a:lstStyle/>
          <a:p>
            <a:r>
              <a:rPr lang="en-US" sz="4000" b="1" dirty="0" smtClean="0">
                <a:solidFill>
                  <a:prstClr val="black"/>
                </a:solidFill>
              </a:rPr>
              <a:t>Character String Types</a:t>
            </a:r>
            <a:endParaRPr lang="en-US"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solidFill>
                  <a:prstClr val="black"/>
                </a:solidFill>
              </a:rPr>
              <a:t>User-Defined Ordinal Types</a:t>
            </a:r>
            <a:endParaRPr lang="en-US" sz="4000" b="1" dirty="0">
              <a:solidFill>
                <a:prstClr val="black"/>
              </a:solidFill>
            </a:endParaRPr>
          </a:p>
        </p:txBody>
      </p:sp>
      <p:sp>
        <p:nvSpPr>
          <p:cNvPr id="3" name="Content Placeholder 2"/>
          <p:cNvSpPr>
            <a:spLocks noGrp="1"/>
          </p:cNvSpPr>
          <p:nvPr>
            <p:ph idx="1"/>
          </p:nvPr>
        </p:nvSpPr>
        <p:spPr/>
        <p:txBody>
          <a:bodyPr/>
          <a:lstStyle/>
          <a:p>
            <a:r>
              <a:rPr lang="en-US" dirty="0" smtClean="0"/>
              <a:t>Ordinal type:</a:t>
            </a:r>
          </a:p>
          <a:p>
            <a:pPr lvl="1" algn="just"/>
            <a:r>
              <a:rPr lang="en-US" dirty="0" smtClean="0"/>
              <a:t>It - - a one in which range = possible values c</a:t>
            </a:r>
            <a:r>
              <a:rPr lang="en-US" dirty="0" smtClean="0">
                <a:sym typeface="Wingdings" pitchFamily="2" charset="2"/>
              </a:rPr>
              <a:t> easily associated w set = +ve integers.</a:t>
            </a:r>
          </a:p>
          <a:p>
            <a:pPr lvl="1" algn="just"/>
            <a:r>
              <a:rPr lang="en-US" dirty="0" smtClean="0">
                <a:sym typeface="Wingdings" pitchFamily="2" charset="2"/>
              </a:rPr>
              <a:t>Two use-defined ordinal types supported by </a:t>
            </a:r>
            <a:r>
              <a:rPr lang="en-US" dirty="0" err="1" smtClean="0">
                <a:sym typeface="Wingdings" pitchFamily="2" charset="2"/>
              </a:rPr>
              <a:t>prog</a:t>
            </a:r>
            <a:r>
              <a:rPr lang="en-US" dirty="0" smtClean="0">
                <a:sym typeface="Wingdings" pitchFamily="2" charset="2"/>
              </a:rPr>
              <a:t>. lang.’s:</a:t>
            </a:r>
          </a:p>
          <a:p>
            <a:pPr lvl="2" algn="just"/>
            <a:r>
              <a:rPr lang="en-US" dirty="0" smtClean="0"/>
              <a:t>Enumeration Types</a:t>
            </a:r>
          </a:p>
          <a:p>
            <a:pPr lvl="2" algn="just"/>
            <a:r>
              <a:rPr lang="en-US" dirty="0" smtClean="0"/>
              <a:t>Subrange</a:t>
            </a:r>
            <a:endParaRPr lang="en-US"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b="1" dirty="0" smtClean="0">
                <a:solidFill>
                  <a:prstClr val="black"/>
                </a:solidFill>
              </a:rPr>
              <a:t>User-Defined Ordinal Types</a:t>
            </a:r>
            <a:br>
              <a:rPr lang="en-US" sz="4000" b="1" dirty="0" smtClean="0">
                <a:solidFill>
                  <a:prstClr val="black"/>
                </a:solidFill>
              </a:rPr>
            </a:br>
            <a:r>
              <a:rPr lang="en-US" sz="3600" b="1" dirty="0" smtClean="0">
                <a:solidFill>
                  <a:prstClr val="black"/>
                </a:solidFill>
              </a:rPr>
              <a:t>Enumeration types</a:t>
            </a:r>
            <a:endParaRPr lang="en-US" sz="4000" b="1" dirty="0">
              <a:solidFill>
                <a:prstClr val="black"/>
              </a:solidFill>
            </a:endParaRPr>
          </a:p>
        </p:txBody>
      </p:sp>
      <p:sp>
        <p:nvSpPr>
          <p:cNvPr id="3" name="Content Placeholder 2"/>
          <p:cNvSpPr>
            <a:spLocks noGrp="1"/>
          </p:cNvSpPr>
          <p:nvPr>
            <p:ph idx="1"/>
          </p:nvPr>
        </p:nvSpPr>
        <p:spPr/>
        <p:txBody>
          <a:bodyPr>
            <a:normAutofit/>
          </a:bodyPr>
          <a:lstStyle/>
          <a:p>
            <a:pPr algn="just"/>
            <a:r>
              <a:rPr lang="en-US" dirty="0" smtClean="0"/>
              <a:t>Design issues:</a:t>
            </a:r>
          </a:p>
          <a:p>
            <a:pPr lvl="1" algn="just"/>
            <a:r>
              <a:rPr lang="en-US" dirty="0" smtClean="0"/>
              <a:t>Is an enumeration constant allowed </a:t>
            </a:r>
            <a:r>
              <a:rPr lang="en-US" dirty="0" smtClean="0">
                <a:sym typeface="Wingdings" pitchFamily="2" charset="2"/>
              </a:rPr>
              <a:t></a:t>
            </a:r>
            <a:r>
              <a:rPr lang="en-US" dirty="0" smtClean="0"/>
              <a:t> appear in more than one type definition, &amp; if so, h? - - the type = an occurrence = that constant in the program checked?</a:t>
            </a:r>
          </a:p>
          <a:p>
            <a:pPr lvl="1" algn="just"/>
            <a:r>
              <a:rPr lang="en-US" dirty="0" smtClean="0"/>
              <a:t>Are enumeration values coerced </a:t>
            </a:r>
            <a:r>
              <a:rPr lang="en-US" dirty="0" smtClean="0">
                <a:sym typeface="Wingdings" pitchFamily="2" charset="2"/>
              </a:rPr>
              <a:t></a:t>
            </a:r>
            <a:r>
              <a:rPr lang="en-US" dirty="0" smtClean="0"/>
              <a:t> integer?</a:t>
            </a:r>
            <a:endParaRPr lang="en-US" dirty="0" smtClean="0">
              <a:sym typeface="Wingdings" pitchFamily="2" charset="2"/>
            </a:endParaRPr>
          </a:p>
          <a:p>
            <a:pPr lvl="1" algn="just"/>
            <a:r>
              <a:rPr lang="en-US" dirty="0" smtClean="0"/>
              <a:t>Are any other types coerced </a:t>
            </a:r>
            <a:r>
              <a:rPr lang="en-US" dirty="0" smtClean="0">
                <a:sym typeface="Wingdings" pitchFamily="2" charset="2"/>
              </a:rPr>
              <a:t> a</a:t>
            </a:r>
            <a:r>
              <a:rPr lang="en-US" dirty="0" smtClean="0"/>
              <a:t>n enumeration type?</a:t>
            </a:r>
            <a:endParaRPr lang="en-US"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b="1" dirty="0" smtClean="0">
                <a:solidFill>
                  <a:prstClr val="black"/>
                </a:solidFill>
              </a:rPr>
              <a:t>User-Defined Ordinal Types</a:t>
            </a:r>
            <a:br>
              <a:rPr lang="en-US" sz="4000" b="1" dirty="0" smtClean="0">
                <a:solidFill>
                  <a:prstClr val="black"/>
                </a:solidFill>
              </a:rPr>
            </a:br>
            <a:r>
              <a:rPr lang="en-US" sz="3600" b="1" dirty="0" smtClean="0">
                <a:solidFill>
                  <a:prstClr val="black"/>
                </a:solidFill>
              </a:rPr>
              <a:t>Enumeration types - </a:t>
            </a:r>
            <a:r>
              <a:rPr lang="en-US" sz="3600" dirty="0" smtClean="0"/>
              <a:t>Designs</a:t>
            </a:r>
            <a:endParaRPr lang="en-US" sz="4000" b="1" dirty="0">
              <a:solidFill>
                <a:prstClr val="black"/>
              </a:solidFill>
            </a:endParaRPr>
          </a:p>
        </p:txBody>
      </p:sp>
      <p:sp>
        <p:nvSpPr>
          <p:cNvPr id="3" name="Content Placeholder 2"/>
          <p:cNvSpPr>
            <a:spLocks noGrp="1"/>
          </p:cNvSpPr>
          <p:nvPr>
            <p:ph idx="1"/>
          </p:nvPr>
        </p:nvSpPr>
        <p:spPr/>
        <p:txBody>
          <a:bodyPr>
            <a:normAutofit fontScale="92500" lnSpcReduction="20000"/>
          </a:bodyPr>
          <a:lstStyle/>
          <a:p>
            <a:pPr algn="just"/>
            <a:r>
              <a:rPr lang="en-US" dirty="0" smtClean="0"/>
              <a:t>Languages </a:t>
            </a:r>
            <a:r>
              <a:rPr lang="en-US" strike="sngStrike" dirty="0" smtClean="0"/>
              <a:t>have</a:t>
            </a:r>
            <a:r>
              <a:rPr lang="en-US" dirty="0" smtClean="0"/>
              <a:t> enumeration types, programmers usually simulate them w</a:t>
            </a:r>
            <a:r>
              <a:rPr lang="en-US" dirty="0" smtClean="0">
                <a:sym typeface="Wingdings" pitchFamily="2" charset="2"/>
              </a:rPr>
              <a:t></a:t>
            </a:r>
            <a:r>
              <a:rPr lang="en-US" dirty="0" smtClean="0"/>
              <a:t> integer values</a:t>
            </a:r>
          </a:p>
          <a:p>
            <a:pPr lvl="1" algn="just"/>
            <a:r>
              <a:rPr lang="en-US" dirty="0" smtClean="0"/>
              <a:t>For example, suppose we needed </a:t>
            </a:r>
            <a:r>
              <a:rPr lang="en-US" dirty="0" smtClean="0">
                <a:sym typeface="Wingdings" pitchFamily="2" charset="2"/>
              </a:rPr>
              <a:t></a:t>
            </a:r>
            <a:r>
              <a:rPr lang="en-US" dirty="0" smtClean="0"/>
              <a:t> represent colors in a C </a:t>
            </a:r>
            <a:r>
              <a:rPr lang="en-US" dirty="0" err="1" smtClean="0"/>
              <a:t>prog</a:t>
            </a:r>
            <a:r>
              <a:rPr lang="en-US" dirty="0" smtClean="0"/>
              <a:t>. &amp; C </a:t>
            </a:r>
            <a:r>
              <a:rPr lang="en-US" strike="sngStrike" dirty="0" smtClean="0"/>
              <a:t>have</a:t>
            </a:r>
            <a:r>
              <a:rPr lang="en-US" dirty="0" smtClean="0"/>
              <a:t> an enumeration type, then</a:t>
            </a:r>
          </a:p>
          <a:p>
            <a:pPr lvl="2" algn="just"/>
            <a:r>
              <a:rPr lang="en-US" dirty="0" smtClean="0"/>
              <a:t>We might use 0 </a:t>
            </a:r>
            <a:r>
              <a:rPr lang="en-US" dirty="0" smtClean="0">
                <a:sym typeface="Wingdings" pitchFamily="2" charset="2"/>
              </a:rPr>
              <a:t></a:t>
            </a:r>
            <a:r>
              <a:rPr lang="en-US" dirty="0" smtClean="0"/>
              <a:t> represent blue, 1 </a:t>
            </a:r>
            <a:r>
              <a:rPr lang="en-US" dirty="0" smtClean="0">
                <a:sym typeface="Wingdings" pitchFamily="2" charset="2"/>
              </a:rPr>
              <a:t></a:t>
            </a:r>
            <a:r>
              <a:rPr lang="en-US" dirty="0" smtClean="0"/>
              <a:t> represent red, &amp; so forth.</a:t>
            </a:r>
          </a:p>
          <a:p>
            <a:pPr algn="just"/>
            <a:r>
              <a:rPr lang="en-US" sz="2000" dirty="0" smtClean="0"/>
              <a:t>Note: 1</a:t>
            </a:r>
            <a:r>
              <a:rPr lang="en-US" sz="2000" baseline="30000" dirty="0" smtClean="0"/>
              <a:t>st</a:t>
            </a:r>
            <a:r>
              <a:rPr lang="en-US" sz="2000" dirty="0" smtClean="0"/>
              <a:t> widely used lang.’s </a:t>
            </a:r>
            <a:r>
              <a:rPr lang="en-US" sz="2000" dirty="0" smtClean="0">
                <a:sym typeface="Wingdings" pitchFamily="2" charset="2"/>
              </a:rPr>
              <a:t> +e enumeration data types r: C &amp; Pascal</a:t>
            </a:r>
          </a:p>
          <a:p>
            <a:pPr lvl="1" algn="just"/>
            <a:r>
              <a:rPr lang="en-US" dirty="0" smtClean="0"/>
              <a:t>E.g. in C++ we use</a:t>
            </a:r>
          </a:p>
          <a:p>
            <a:pPr lvl="3" algn="just">
              <a:buNone/>
            </a:pPr>
            <a:r>
              <a:rPr lang="en-US" dirty="0" smtClean="0"/>
              <a:t>enum colors {red, blue, green, yellow, black};</a:t>
            </a:r>
          </a:p>
          <a:p>
            <a:pPr lvl="3" algn="just">
              <a:buNone/>
            </a:pPr>
            <a:r>
              <a:rPr lang="en-US" i="1" dirty="0" smtClean="0"/>
              <a:t>colors</a:t>
            </a:r>
            <a:r>
              <a:rPr lang="en-US" dirty="0" smtClean="0"/>
              <a:t> myColor = blue, yourColor = red;</a:t>
            </a:r>
          </a:p>
          <a:p>
            <a:pPr lvl="3" algn="just"/>
            <a:r>
              <a:rPr lang="en-US" i="1" dirty="0" smtClean="0"/>
              <a:t>colors</a:t>
            </a:r>
            <a:r>
              <a:rPr lang="en-US" dirty="0" smtClean="0"/>
              <a:t> type uses default internal value </a:t>
            </a:r>
            <a:r>
              <a:rPr lang="en-US" dirty="0" smtClean="0">
                <a:sym typeface="Wingdings" pitchFamily="2" charset="2"/>
              </a:rPr>
              <a:t> enumeration constants, 0,1, . . . . . , cont.</a:t>
            </a:r>
            <a:endParaRPr lang="en-US"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b="1" dirty="0" smtClean="0">
                <a:solidFill>
                  <a:prstClr val="black"/>
                </a:solidFill>
              </a:rPr>
              <a:t>User-Defined Ordinal Types</a:t>
            </a:r>
            <a:br>
              <a:rPr lang="en-US" sz="4000" b="1" dirty="0" smtClean="0">
                <a:solidFill>
                  <a:prstClr val="black"/>
                </a:solidFill>
              </a:rPr>
            </a:br>
            <a:r>
              <a:rPr lang="en-US" sz="3600" b="1" dirty="0" smtClean="0">
                <a:solidFill>
                  <a:prstClr val="black"/>
                </a:solidFill>
              </a:rPr>
              <a:t>Enumeration types - </a:t>
            </a:r>
            <a:r>
              <a:rPr lang="en-US" sz="3600" dirty="0" smtClean="0"/>
              <a:t>Designs</a:t>
            </a:r>
            <a:endParaRPr lang="en-US" sz="4000" b="1" dirty="0">
              <a:solidFill>
                <a:prstClr val="black"/>
              </a:solidFill>
            </a:endParaRPr>
          </a:p>
        </p:txBody>
      </p:sp>
      <p:sp>
        <p:nvSpPr>
          <p:cNvPr id="3" name="Content Placeholder 2"/>
          <p:cNvSpPr>
            <a:spLocks noGrp="1"/>
          </p:cNvSpPr>
          <p:nvPr>
            <p:ph idx="1"/>
          </p:nvPr>
        </p:nvSpPr>
        <p:spPr/>
        <p:txBody>
          <a:bodyPr>
            <a:normAutofit fontScale="92500" lnSpcReduction="20000"/>
          </a:bodyPr>
          <a:lstStyle/>
          <a:p>
            <a:pPr algn="just"/>
            <a:r>
              <a:rPr lang="en-US" dirty="0" smtClean="0"/>
              <a:t>C++ enumeration constants can appear in only </a:t>
            </a:r>
            <a:r>
              <a:rPr lang="en-US" u="sng" dirty="0" smtClean="0"/>
              <a:t>one enumeration type </a:t>
            </a:r>
            <a:r>
              <a:rPr lang="en-US" dirty="0" smtClean="0"/>
              <a:t>in the same referencing environment</a:t>
            </a:r>
          </a:p>
          <a:p>
            <a:pPr algn="just"/>
            <a:r>
              <a:rPr lang="en-US" dirty="0" smtClean="0"/>
              <a:t>But in Ada</a:t>
            </a:r>
          </a:p>
          <a:p>
            <a:pPr lvl="1" algn="just"/>
            <a:r>
              <a:rPr lang="en-US" u="sng" dirty="0" smtClean="0"/>
              <a:t>More than one enumeration type</a:t>
            </a:r>
            <a:endParaRPr lang="en-US" dirty="0" smtClean="0"/>
          </a:p>
          <a:p>
            <a:pPr lvl="1" algn="just"/>
            <a:r>
              <a:rPr lang="en-US" dirty="0" smtClean="0"/>
              <a:t>These are called </a:t>
            </a:r>
            <a:r>
              <a:rPr lang="en-US" u="sng" dirty="0" smtClean="0"/>
              <a:t>overloaded literals</a:t>
            </a:r>
            <a:endParaRPr lang="en-US" dirty="0" smtClean="0"/>
          </a:p>
          <a:p>
            <a:pPr algn="just"/>
            <a:r>
              <a:rPr lang="en-US" dirty="0" smtClean="0"/>
              <a:t>In 2004</a:t>
            </a:r>
          </a:p>
          <a:p>
            <a:pPr lvl="1" algn="just"/>
            <a:r>
              <a:rPr lang="en-US" dirty="0" smtClean="0"/>
              <a:t>an enumeration type was added </a:t>
            </a:r>
            <a:r>
              <a:rPr lang="en-US" dirty="0" smtClean="0">
                <a:sym typeface="Wingdings" pitchFamily="2" charset="2"/>
              </a:rPr>
              <a:t></a:t>
            </a:r>
            <a:r>
              <a:rPr lang="en-US" dirty="0" smtClean="0"/>
              <a:t> Java in Java 5.0. cont.</a:t>
            </a:r>
          </a:p>
          <a:p>
            <a:pPr algn="just"/>
            <a:r>
              <a:rPr lang="en-US" dirty="0" smtClean="0"/>
              <a:t>C# enumeration types r like those = C++, except that they r never coerced </a:t>
            </a:r>
            <a:r>
              <a:rPr lang="en-US" dirty="0" smtClean="0">
                <a:sym typeface="Wingdings" pitchFamily="2" charset="2"/>
              </a:rPr>
              <a:t> </a:t>
            </a:r>
            <a:r>
              <a:rPr lang="en-US" dirty="0" smtClean="0"/>
              <a:t>integer.</a:t>
            </a:r>
            <a:endParaRPr lang="en-US"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b="1" dirty="0" smtClean="0">
                <a:solidFill>
                  <a:prstClr val="black"/>
                </a:solidFill>
              </a:rPr>
              <a:t>User-Defined Ordinal Types</a:t>
            </a:r>
            <a:br>
              <a:rPr lang="en-US" sz="4000" b="1" dirty="0" smtClean="0">
                <a:solidFill>
                  <a:prstClr val="black"/>
                </a:solidFill>
              </a:rPr>
            </a:br>
            <a:r>
              <a:rPr lang="en-US" sz="3600" b="1" dirty="0" smtClean="0">
                <a:solidFill>
                  <a:prstClr val="black"/>
                </a:solidFill>
              </a:rPr>
              <a:t>Enumeration types - </a:t>
            </a:r>
            <a:r>
              <a:rPr lang="en-US" sz="3600" dirty="0" smtClean="0"/>
              <a:t>Evaluation</a:t>
            </a:r>
            <a:endParaRPr lang="en-US" sz="4000" b="1" dirty="0">
              <a:solidFill>
                <a:prstClr val="black"/>
              </a:solidFill>
            </a:endParaRPr>
          </a:p>
        </p:txBody>
      </p:sp>
      <p:sp>
        <p:nvSpPr>
          <p:cNvPr id="3" name="Content Placeholder 2"/>
          <p:cNvSpPr>
            <a:spLocks noGrp="1"/>
          </p:cNvSpPr>
          <p:nvPr>
            <p:ph idx="1"/>
          </p:nvPr>
        </p:nvSpPr>
        <p:spPr/>
        <p:txBody>
          <a:bodyPr>
            <a:normAutofit lnSpcReduction="10000"/>
          </a:bodyPr>
          <a:lstStyle/>
          <a:p>
            <a:pPr algn="just"/>
            <a:r>
              <a:rPr lang="en-US" dirty="0" smtClean="0"/>
              <a:t>Enumeration types can provide advantages in both readability and reliability.</a:t>
            </a:r>
          </a:p>
          <a:p>
            <a:pPr lvl="1" algn="just"/>
            <a:r>
              <a:rPr lang="en-US" dirty="0" smtClean="0"/>
              <a:t>Readability - -  enhanced very directly: Named values r easily recognized, whereas coded values r not.</a:t>
            </a:r>
          </a:p>
          <a:p>
            <a:pPr lvl="1" algn="just"/>
            <a:r>
              <a:rPr lang="en-US" dirty="0" smtClean="0"/>
              <a:t>In the area = reliability, the enumeration types of Ada, C#, &amp; Java 5.0 provide 2 advantages:</a:t>
            </a:r>
          </a:p>
          <a:p>
            <a:pPr lvl="2" algn="just"/>
            <a:r>
              <a:rPr lang="en-US" dirty="0" smtClean="0"/>
              <a:t>No arithmetic operations r legal on enumeration types; </a:t>
            </a:r>
            <a:r>
              <a:rPr lang="en-US" b="1" i="1" dirty="0" smtClean="0"/>
              <a:t>cont</a:t>
            </a:r>
            <a:r>
              <a:rPr lang="en-US" dirty="0" smtClean="0"/>
              <a:t>.</a:t>
            </a:r>
          </a:p>
          <a:p>
            <a:pPr lvl="2" algn="just"/>
            <a:r>
              <a:rPr lang="en-US" dirty="0" smtClean="0"/>
              <a:t>no enumeration variable c</a:t>
            </a:r>
            <a:r>
              <a:rPr lang="en-US" dirty="0" smtClean="0">
                <a:sym typeface="Wingdings" pitchFamily="2" charset="2"/>
              </a:rPr>
              <a:t></a:t>
            </a:r>
            <a:r>
              <a:rPr lang="en-US" dirty="0" smtClean="0"/>
              <a:t> assigned a value outside its defined range. </a:t>
            </a:r>
            <a:r>
              <a:rPr lang="en-US" b="1" dirty="0" smtClean="0"/>
              <a:t>Cont</a:t>
            </a:r>
            <a:r>
              <a:rPr lang="en-US" dirty="0" smtClean="0"/>
              <a:t>.</a:t>
            </a:r>
            <a:endParaRPr lang="en-US"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b="1" dirty="0" smtClean="0">
                <a:solidFill>
                  <a:prstClr val="black"/>
                </a:solidFill>
              </a:rPr>
              <a:t>User-Defined Ordinal Types</a:t>
            </a:r>
            <a:br>
              <a:rPr lang="en-US" sz="4000" b="1" dirty="0" smtClean="0">
                <a:solidFill>
                  <a:prstClr val="black"/>
                </a:solidFill>
              </a:rPr>
            </a:br>
            <a:r>
              <a:rPr lang="en-US" sz="3600" b="1" dirty="0" smtClean="0">
                <a:solidFill>
                  <a:prstClr val="black"/>
                </a:solidFill>
              </a:rPr>
              <a:t>Subrange types</a:t>
            </a:r>
            <a:endParaRPr lang="en-US" sz="4000" b="1" dirty="0">
              <a:solidFill>
                <a:prstClr val="black"/>
              </a:solidFill>
            </a:endParaRPr>
          </a:p>
        </p:txBody>
      </p:sp>
      <p:sp>
        <p:nvSpPr>
          <p:cNvPr id="3" name="Content Placeholder 2"/>
          <p:cNvSpPr>
            <a:spLocks noGrp="1"/>
          </p:cNvSpPr>
          <p:nvPr>
            <p:ph idx="1"/>
          </p:nvPr>
        </p:nvSpPr>
        <p:spPr/>
        <p:txBody>
          <a:bodyPr>
            <a:normAutofit/>
          </a:bodyPr>
          <a:lstStyle/>
          <a:p>
            <a:pPr algn="just"/>
            <a:r>
              <a:rPr lang="en-US" dirty="0" smtClean="0"/>
              <a:t>It - - a contiguous subsequence = an ordinal type.</a:t>
            </a:r>
          </a:p>
          <a:p>
            <a:pPr lvl="1" algn="just"/>
            <a:r>
              <a:rPr lang="en-US" dirty="0" smtClean="0"/>
              <a:t>For example, 12..14 - - a subrange = integer type.</a:t>
            </a:r>
          </a:p>
          <a:p>
            <a:pPr algn="just"/>
            <a:r>
              <a:rPr lang="en-US" dirty="0" smtClean="0"/>
              <a:t>Subrange types were introduced by Pascal &amp; r included in Ada.</a:t>
            </a:r>
          </a:p>
          <a:p>
            <a:pPr algn="just"/>
            <a:r>
              <a:rPr lang="en-US" sz="2400" b="1" dirty="0" smtClean="0"/>
              <a:t>Note:</a:t>
            </a:r>
            <a:r>
              <a:rPr lang="en-US" sz="2400" dirty="0" smtClean="0"/>
              <a:t> no design issues that r specific </a:t>
            </a:r>
            <a:r>
              <a:rPr lang="en-US" sz="2400" dirty="0" smtClean="0">
                <a:sym typeface="Wingdings" pitchFamily="2" charset="2"/>
              </a:rPr>
              <a:t></a:t>
            </a:r>
            <a:r>
              <a:rPr lang="en-US" sz="2400" dirty="0" smtClean="0"/>
              <a:t> subrange types.</a:t>
            </a:r>
            <a:endParaRPr lang="en-US" dirty="0" smtClean="0"/>
          </a:p>
          <a:p>
            <a:pPr algn="just"/>
            <a:endParaRPr lang="en-US"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b="1" dirty="0" smtClean="0">
                <a:solidFill>
                  <a:prstClr val="black"/>
                </a:solidFill>
              </a:rPr>
              <a:t>User-Defined Ordinal Types</a:t>
            </a:r>
            <a:br>
              <a:rPr lang="en-US" sz="4000" b="1" dirty="0" smtClean="0">
                <a:solidFill>
                  <a:prstClr val="black"/>
                </a:solidFill>
              </a:rPr>
            </a:br>
            <a:r>
              <a:rPr lang="en-US" sz="3600" b="1" dirty="0" smtClean="0">
                <a:solidFill>
                  <a:prstClr val="black"/>
                </a:solidFill>
              </a:rPr>
              <a:t>Subrange types - </a:t>
            </a:r>
            <a:r>
              <a:rPr lang="en-US" sz="3600" dirty="0" smtClean="0">
                <a:solidFill>
                  <a:prstClr val="black"/>
                </a:solidFill>
              </a:rPr>
              <a:t>Ada’s Design</a:t>
            </a:r>
            <a:endParaRPr lang="en-US" sz="4000" dirty="0">
              <a:solidFill>
                <a:prstClr val="black"/>
              </a:solidFill>
            </a:endParaRPr>
          </a:p>
        </p:txBody>
      </p:sp>
      <p:sp>
        <p:nvSpPr>
          <p:cNvPr id="3" name="Content Placeholder 2"/>
          <p:cNvSpPr>
            <a:spLocks noGrp="1"/>
          </p:cNvSpPr>
          <p:nvPr>
            <p:ph idx="1"/>
          </p:nvPr>
        </p:nvSpPr>
        <p:spPr/>
        <p:txBody>
          <a:bodyPr>
            <a:normAutofit/>
          </a:bodyPr>
          <a:lstStyle/>
          <a:p>
            <a:pPr algn="just"/>
            <a:r>
              <a:rPr lang="en-US" dirty="0" smtClean="0"/>
              <a:t>In Ada, subranges r +ed in the category =  types called subtypes.</a:t>
            </a:r>
          </a:p>
          <a:p>
            <a:pPr lvl="1" algn="just"/>
            <a:r>
              <a:rPr lang="en-US" dirty="0" smtClean="0"/>
              <a:t>subtypes r not new types ↔ they are new names </a:t>
            </a:r>
            <a:r>
              <a:rPr lang="en-US" dirty="0" smtClean="0">
                <a:sym typeface="Wingdings" pitchFamily="2" charset="2"/>
              </a:rPr>
              <a:t></a:t>
            </a:r>
            <a:r>
              <a:rPr lang="en-US" dirty="0" smtClean="0"/>
              <a:t> possibly restricted / constrained, versions = existing types. </a:t>
            </a:r>
          </a:p>
          <a:p>
            <a:pPr lvl="2" algn="just"/>
            <a:r>
              <a:rPr lang="en-US" dirty="0" smtClean="0"/>
              <a:t>For example, consider the following declarations:</a:t>
            </a:r>
          </a:p>
          <a:p>
            <a:pPr lvl="3" algn="just"/>
            <a:r>
              <a:rPr lang="en-US" b="1" dirty="0" smtClean="0"/>
              <a:t>type</a:t>
            </a:r>
            <a:r>
              <a:rPr lang="en-US" dirty="0" smtClean="0"/>
              <a:t> Days </a:t>
            </a:r>
            <a:r>
              <a:rPr lang="en-US" b="1" dirty="0" smtClean="0"/>
              <a:t>is</a:t>
            </a:r>
            <a:r>
              <a:rPr lang="en-US" dirty="0" smtClean="0"/>
              <a:t> (Mon, Tue, Wed, Thu, Fri, Sat, Sun);</a:t>
            </a:r>
          </a:p>
          <a:p>
            <a:pPr lvl="3" algn="just"/>
            <a:r>
              <a:rPr lang="en-US" b="1" dirty="0" smtClean="0"/>
              <a:t>subtype</a:t>
            </a:r>
            <a:r>
              <a:rPr lang="en-US" dirty="0" smtClean="0"/>
              <a:t> Weekdays is Days </a:t>
            </a:r>
            <a:r>
              <a:rPr lang="en-US" b="1" dirty="0" smtClean="0"/>
              <a:t>range</a:t>
            </a:r>
            <a:r>
              <a:rPr lang="en-US" dirty="0" smtClean="0"/>
              <a:t> Mon..Fri;</a:t>
            </a:r>
          </a:p>
          <a:p>
            <a:pPr lvl="3" algn="just"/>
            <a:r>
              <a:rPr lang="en-US" b="1" dirty="0" smtClean="0"/>
              <a:t>subtype</a:t>
            </a:r>
            <a:r>
              <a:rPr lang="en-US" dirty="0" smtClean="0"/>
              <a:t> Index </a:t>
            </a:r>
            <a:r>
              <a:rPr lang="en-US" b="1" dirty="0" smtClean="0"/>
              <a:t>is</a:t>
            </a:r>
            <a:r>
              <a:rPr lang="en-US" dirty="0" smtClean="0"/>
              <a:t> Integer </a:t>
            </a:r>
            <a:r>
              <a:rPr lang="en-US" b="1" dirty="0" smtClean="0"/>
              <a:t>range</a:t>
            </a:r>
            <a:r>
              <a:rPr lang="en-US" dirty="0" smtClean="0"/>
              <a:t> 1..100;</a:t>
            </a:r>
          </a:p>
          <a:p>
            <a:pPr algn="just"/>
            <a:endParaRPr lang="en-US"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b="1" dirty="0" smtClean="0">
                <a:solidFill>
                  <a:prstClr val="black"/>
                </a:solidFill>
              </a:rPr>
              <a:t>User-Defined Ordinal Types</a:t>
            </a:r>
            <a:br>
              <a:rPr lang="en-US" sz="4000" b="1" dirty="0" smtClean="0">
                <a:solidFill>
                  <a:prstClr val="black"/>
                </a:solidFill>
              </a:rPr>
            </a:br>
            <a:r>
              <a:rPr lang="en-US" sz="3600" b="1" dirty="0" smtClean="0">
                <a:solidFill>
                  <a:prstClr val="black"/>
                </a:solidFill>
              </a:rPr>
              <a:t>Subrange types - </a:t>
            </a:r>
            <a:r>
              <a:rPr lang="en-US" sz="3600" dirty="0" smtClean="0">
                <a:solidFill>
                  <a:prstClr val="black"/>
                </a:solidFill>
              </a:rPr>
              <a:t>Evaluation</a:t>
            </a:r>
            <a:endParaRPr lang="en-US" sz="4000" dirty="0">
              <a:solidFill>
                <a:prstClr val="black"/>
              </a:solidFill>
            </a:endParaRPr>
          </a:p>
        </p:txBody>
      </p:sp>
      <p:sp>
        <p:nvSpPr>
          <p:cNvPr id="3" name="Content Placeholder 2"/>
          <p:cNvSpPr>
            <a:spLocks noGrp="1"/>
          </p:cNvSpPr>
          <p:nvPr>
            <p:ph idx="1"/>
          </p:nvPr>
        </p:nvSpPr>
        <p:spPr/>
        <p:txBody>
          <a:bodyPr>
            <a:normAutofit/>
          </a:bodyPr>
          <a:lstStyle/>
          <a:p>
            <a:pPr algn="just"/>
            <a:r>
              <a:rPr lang="en-US" dirty="0" smtClean="0"/>
              <a:t>Enhances readability &amp; reliability</a:t>
            </a:r>
          </a:p>
          <a:p>
            <a:pPr lvl="1" algn="just"/>
            <a:r>
              <a:rPr lang="en-US" dirty="0" smtClean="0"/>
              <a:t>Readability </a:t>
            </a:r>
          </a:p>
          <a:p>
            <a:pPr lvl="2" algn="just"/>
            <a:r>
              <a:rPr lang="en-US" dirty="0" smtClean="0"/>
              <a:t>By making it clear </a:t>
            </a:r>
            <a:r>
              <a:rPr lang="en-US" dirty="0" smtClean="0">
                <a:sym typeface="Wingdings" pitchFamily="2" charset="2"/>
              </a:rPr>
              <a:t> readers that variables = subtypes can store only certain ranges = values</a:t>
            </a:r>
          </a:p>
          <a:p>
            <a:pPr lvl="1" algn="just"/>
            <a:r>
              <a:rPr lang="en-US" dirty="0" smtClean="0">
                <a:sym typeface="Wingdings" pitchFamily="2" charset="2"/>
              </a:rPr>
              <a:t>Reliability</a:t>
            </a:r>
          </a:p>
          <a:p>
            <a:pPr lvl="2" algn="just"/>
            <a:r>
              <a:rPr lang="en-US" dirty="0" smtClean="0">
                <a:sym typeface="Wingdings" pitchFamily="2" charset="2"/>
              </a:rPr>
              <a:t>↑  subrange types</a:t>
            </a:r>
          </a:p>
          <a:p>
            <a:pPr lvl="3" algn="just"/>
            <a:r>
              <a:rPr lang="en-US" dirty="0" smtClean="0"/>
              <a:t>Reason</a:t>
            </a:r>
          </a:p>
          <a:p>
            <a:pPr lvl="4" algn="just"/>
            <a:r>
              <a:rPr lang="en-US" dirty="0" smtClean="0"/>
              <a:t>Assigning value </a:t>
            </a:r>
            <a:r>
              <a:rPr lang="en-US" dirty="0" smtClean="0">
                <a:sym typeface="Wingdings" pitchFamily="2" charset="2"/>
              </a:rPr>
              <a:t> subrange variable i.e. outside specified range - - detected as an error either by compiler | run-time system</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Programming Domains</a:t>
            </a:r>
            <a:endParaRPr lang="en-US" dirty="0"/>
          </a:p>
        </p:txBody>
      </p:sp>
      <p:sp>
        <p:nvSpPr>
          <p:cNvPr id="3" name="Content Placeholder 2"/>
          <p:cNvSpPr>
            <a:spLocks noGrp="1"/>
          </p:cNvSpPr>
          <p:nvPr>
            <p:ph idx="1"/>
          </p:nvPr>
        </p:nvSpPr>
        <p:spPr/>
        <p:txBody>
          <a:bodyPr>
            <a:normAutofit fontScale="92500" lnSpcReduction="10000"/>
          </a:bodyPr>
          <a:lstStyle/>
          <a:p>
            <a:pPr marL="514350" indent="-514350" algn="just">
              <a:buFont typeface="+mj-lt"/>
              <a:buAutoNum type="arabicPeriod" startAt="2"/>
            </a:pPr>
            <a:r>
              <a:rPr lang="en-US" b="1" i="1" dirty="0" smtClean="0"/>
              <a:t>Business Applications</a:t>
            </a:r>
          </a:p>
          <a:p>
            <a:pPr lvl="1" algn="just"/>
            <a:r>
              <a:rPr lang="en-US" dirty="0" smtClean="0"/>
              <a:t>use = computers </a:t>
            </a:r>
            <a:r>
              <a:rPr lang="en-US" dirty="0" smtClean="0">
                <a:sym typeface="Wingdings" pitchFamily="2" charset="2"/>
              </a:rPr>
              <a:t></a:t>
            </a:r>
            <a:r>
              <a:rPr lang="en-US" dirty="0" smtClean="0"/>
              <a:t> business applications {1950’s}</a:t>
            </a:r>
          </a:p>
          <a:p>
            <a:pPr lvl="1" algn="just"/>
            <a:r>
              <a:rPr lang="en-US" dirty="0" smtClean="0"/>
              <a:t>first successful high-level language for business?</a:t>
            </a:r>
          </a:p>
          <a:p>
            <a:pPr lvl="2" algn="just"/>
            <a:r>
              <a:rPr lang="en-US" dirty="0" smtClean="0"/>
              <a:t>COBOL initial version [1960]</a:t>
            </a:r>
          </a:p>
          <a:p>
            <a:pPr marL="514350" indent="-514350" algn="just">
              <a:buFont typeface="+mj-lt"/>
              <a:buAutoNum type="arabicPeriod" startAt="3"/>
            </a:pPr>
            <a:r>
              <a:rPr lang="en-US" b="1" i="1" dirty="0" smtClean="0"/>
              <a:t>Artificial Intelligence</a:t>
            </a:r>
          </a:p>
          <a:p>
            <a:pPr lvl="1" algn="just"/>
            <a:r>
              <a:rPr lang="en-US" dirty="0" smtClean="0"/>
              <a:t>Broad area =</a:t>
            </a:r>
            <a:r>
              <a:rPr lang="en-US" dirty="0" smtClean="0">
                <a:sym typeface="Wingdings" pitchFamily="2" charset="2"/>
              </a:rPr>
              <a:t> computer applications ↓</a:t>
            </a:r>
            <a:r>
              <a:rPr lang="en-US" dirty="0" smtClean="0"/>
              <a:t>use = symbolic ↔ numeric computations</a:t>
            </a:r>
          </a:p>
          <a:p>
            <a:pPr lvl="2" algn="just"/>
            <a:r>
              <a:rPr lang="en-US" dirty="0" smtClean="0"/>
              <a:t>Means symbols ((names)) ↔ numbers are manipulated</a:t>
            </a:r>
          </a:p>
          <a:p>
            <a:pPr lvl="3" algn="just"/>
            <a:r>
              <a:rPr lang="en-US" dirty="0" smtClean="0"/>
              <a:t>first widely used programming language developed </a:t>
            </a:r>
            <a:r>
              <a:rPr lang="en-US" dirty="0" smtClean="0">
                <a:sym typeface="Wingdings" pitchFamily="2" charset="2"/>
              </a:rPr>
              <a:t></a:t>
            </a:r>
            <a:r>
              <a:rPr lang="en-US" dirty="0" smtClean="0"/>
              <a:t> AI applications?</a:t>
            </a:r>
          </a:p>
          <a:p>
            <a:pPr lvl="4" algn="just"/>
            <a:r>
              <a:rPr lang="en-US" dirty="0" smtClean="0"/>
              <a:t>LISP [1959] cont.</a:t>
            </a:r>
            <a:endParaRPr lang="en-US"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t>Array Types</a:t>
            </a:r>
            <a:endParaRPr lang="en-US" b="1" dirty="0"/>
          </a:p>
        </p:txBody>
      </p:sp>
      <p:sp>
        <p:nvSpPr>
          <p:cNvPr id="3" name="Content Placeholder 2"/>
          <p:cNvSpPr>
            <a:spLocks noGrp="1"/>
          </p:cNvSpPr>
          <p:nvPr>
            <p:ph idx="1"/>
          </p:nvPr>
        </p:nvSpPr>
        <p:spPr/>
        <p:txBody>
          <a:bodyPr>
            <a:normAutofit fontScale="92500" lnSpcReduction="20000"/>
          </a:bodyPr>
          <a:lstStyle/>
          <a:p>
            <a:pPr algn="just"/>
            <a:r>
              <a:rPr lang="en-US" dirty="0" smtClean="0"/>
              <a:t>Array</a:t>
            </a:r>
          </a:p>
          <a:p>
            <a:pPr lvl="1" algn="just"/>
            <a:r>
              <a:rPr lang="en-US" dirty="0" smtClean="0"/>
              <a:t>Homogeneous aggregate = data elements in which an </a:t>
            </a:r>
            <a:r>
              <a:rPr lang="en-US" i="1" u="sng" dirty="0" smtClean="0"/>
              <a:t>individual element </a:t>
            </a:r>
            <a:r>
              <a:rPr lang="en-US" dirty="0" smtClean="0"/>
              <a:t>- - identified by its position in the aggregate relative </a:t>
            </a:r>
            <a:r>
              <a:rPr lang="en-US" dirty="0" smtClean="0">
                <a:sym typeface="Wingdings" pitchFamily="2" charset="2"/>
              </a:rPr>
              <a:t> the 1</a:t>
            </a:r>
            <a:r>
              <a:rPr lang="en-US" baseline="30000" dirty="0" smtClean="0">
                <a:sym typeface="Wingdings" pitchFamily="2" charset="2"/>
              </a:rPr>
              <a:t>st</a:t>
            </a:r>
            <a:r>
              <a:rPr lang="en-US" dirty="0" smtClean="0">
                <a:sym typeface="Wingdings" pitchFamily="2" charset="2"/>
              </a:rPr>
              <a:t> element</a:t>
            </a:r>
          </a:p>
          <a:p>
            <a:pPr lvl="2" algn="just"/>
            <a:r>
              <a:rPr lang="en-US" i="1" u="sng" dirty="0" smtClean="0"/>
              <a:t>individual element</a:t>
            </a:r>
            <a:r>
              <a:rPr lang="en-US" dirty="0" smtClean="0"/>
              <a:t> = same type</a:t>
            </a:r>
          </a:p>
          <a:p>
            <a:pPr lvl="2" algn="just"/>
            <a:r>
              <a:rPr lang="en-US" dirty="0" smtClean="0"/>
              <a:t>References </a:t>
            </a:r>
            <a:r>
              <a:rPr lang="en-US" dirty="0" smtClean="0">
                <a:sym typeface="Wingdings" pitchFamily="2" charset="2"/>
              </a:rPr>
              <a:t> </a:t>
            </a:r>
            <a:r>
              <a:rPr lang="en-US" dirty="0" smtClean="0"/>
              <a:t>individual array element r specified using  subscript expression</a:t>
            </a:r>
          </a:p>
          <a:p>
            <a:pPr lvl="2" algn="just"/>
            <a:r>
              <a:rPr lang="en-US" dirty="0" smtClean="0"/>
              <a:t>If any = the subscript expressions in a reference +e variables then</a:t>
            </a:r>
          </a:p>
          <a:p>
            <a:pPr lvl="3" algn="just"/>
            <a:r>
              <a:rPr lang="en-US" dirty="0" smtClean="0"/>
              <a:t>Reference will require an additional run-time calculation </a:t>
            </a:r>
            <a:r>
              <a:rPr lang="en-US" dirty="0" smtClean="0">
                <a:sym typeface="Wingdings" pitchFamily="2" charset="2"/>
              </a:rPr>
              <a:t> find address = memory location being referenced</a:t>
            </a:r>
            <a:endParaRPr lang="en-US" dirty="0" smtClean="0"/>
          </a:p>
          <a:p>
            <a:pPr algn="just"/>
            <a:r>
              <a:rPr lang="en-US" dirty="0" smtClean="0"/>
              <a:t>In C, C++, Java, Ada &amp; C#</a:t>
            </a:r>
          </a:p>
          <a:p>
            <a:pPr lvl="1" algn="just"/>
            <a:r>
              <a:rPr lang="en-US" dirty="0" smtClean="0"/>
              <a:t>Elements = array r same type</a:t>
            </a:r>
          </a:p>
          <a:p>
            <a:pPr algn="just"/>
            <a:endParaRPr lang="en-US"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t>Array Types</a:t>
            </a:r>
            <a:br>
              <a:rPr lang="en-US" sz="3600" b="1" dirty="0" smtClean="0"/>
            </a:br>
            <a:r>
              <a:rPr lang="en-US" sz="3200" b="1" dirty="0" smtClean="0"/>
              <a:t>Design Issues</a:t>
            </a:r>
            <a:endParaRPr lang="en-US" b="1" dirty="0"/>
          </a:p>
        </p:txBody>
      </p:sp>
      <p:sp>
        <p:nvSpPr>
          <p:cNvPr id="3" name="Content Placeholder 2"/>
          <p:cNvSpPr>
            <a:spLocks noGrp="1"/>
          </p:cNvSpPr>
          <p:nvPr>
            <p:ph idx="1"/>
          </p:nvPr>
        </p:nvSpPr>
        <p:spPr/>
        <p:txBody>
          <a:bodyPr>
            <a:normAutofit fontScale="92500" lnSpcReduction="20000"/>
          </a:bodyPr>
          <a:lstStyle/>
          <a:p>
            <a:pPr algn="just"/>
            <a:r>
              <a:rPr lang="en-US" dirty="0" smtClean="0"/>
              <a:t>Primary design issues specific </a:t>
            </a:r>
            <a:r>
              <a:rPr lang="en-US" dirty="0" smtClean="0">
                <a:sym typeface="Wingdings" pitchFamily="2" charset="2"/>
              </a:rPr>
              <a:t> </a:t>
            </a:r>
            <a:r>
              <a:rPr lang="en-US" dirty="0" smtClean="0"/>
              <a:t>arrays r:</a:t>
            </a:r>
          </a:p>
          <a:p>
            <a:pPr lvl="1" algn="just"/>
            <a:r>
              <a:rPr lang="en-US" dirty="0" smtClean="0"/>
              <a:t>Wa? types r legal </a:t>
            </a:r>
            <a:r>
              <a:rPr lang="en-US" dirty="0" smtClean="0">
                <a:sym typeface="Wingdings" pitchFamily="2" charset="2"/>
              </a:rPr>
              <a:t> </a:t>
            </a:r>
            <a:r>
              <a:rPr lang="en-US" dirty="0" smtClean="0"/>
              <a:t>subscripts?</a:t>
            </a:r>
          </a:p>
          <a:p>
            <a:pPr lvl="1" algn="just"/>
            <a:r>
              <a:rPr lang="en-US" dirty="0" smtClean="0"/>
              <a:t>r subscripting expressions in element references range checked?</a:t>
            </a:r>
          </a:p>
          <a:p>
            <a:pPr lvl="1" algn="just"/>
            <a:r>
              <a:rPr lang="en-US" dirty="0" smtClean="0"/>
              <a:t>Wn? r subscript ranges bound?</a:t>
            </a:r>
          </a:p>
          <a:p>
            <a:pPr lvl="1" algn="just"/>
            <a:r>
              <a:rPr lang="en-US" dirty="0" smtClean="0"/>
              <a:t>Wn? does array allocation take place?</a:t>
            </a:r>
          </a:p>
          <a:p>
            <a:pPr lvl="1" algn="just"/>
            <a:r>
              <a:rPr lang="en-US" dirty="0" smtClean="0"/>
              <a:t>r ragged or rectangular multidimensioned arrays allowed, or both?</a:t>
            </a:r>
          </a:p>
          <a:p>
            <a:pPr lvl="1" algn="just"/>
            <a:r>
              <a:rPr lang="en-US" dirty="0" smtClean="0"/>
              <a:t>Can arrays be initialized wn? they have their storage allocated?</a:t>
            </a:r>
          </a:p>
          <a:p>
            <a:pPr lvl="1" algn="just"/>
            <a:r>
              <a:rPr lang="en-US" dirty="0" smtClean="0"/>
              <a:t>Wa? Kinds = </a:t>
            </a:r>
            <a:r>
              <a:rPr lang="en-US" u="sng" dirty="0" smtClean="0"/>
              <a:t>slices</a:t>
            </a:r>
            <a:r>
              <a:rPr lang="en-US" dirty="0" smtClean="0"/>
              <a:t> r allowed, if any?</a:t>
            </a:r>
            <a:endParaRPr lang="en-US"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t>Array Types</a:t>
            </a:r>
            <a:br>
              <a:rPr lang="en-US" sz="3600" b="1" dirty="0" smtClean="0"/>
            </a:br>
            <a:r>
              <a:rPr lang="en-US" sz="3200" b="1" dirty="0" smtClean="0"/>
              <a:t> Arrays and Indices</a:t>
            </a:r>
            <a:endParaRPr lang="en-US" b="1" dirty="0"/>
          </a:p>
        </p:txBody>
      </p:sp>
      <p:sp>
        <p:nvSpPr>
          <p:cNvPr id="3" name="Content Placeholder 2"/>
          <p:cNvSpPr>
            <a:spLocks noGrp="1"/>
          </p:cNvSpPr>
          <p:nvPr>
            <p:ph idx="1"/>
          </p:nvPr>
        </p:nvSpPr>
        <p:spPr/>
        <p:txBody>
          <a:bodyPr>
            <a:normAutofit fontScale="92500" lnSpcReduction="10000"/>
          </a:bodyPr>
          <a:lstStyle/>
          <a:p>
            <a:pPr algn="just"/>
            <a:r>
              <a:rPr lang="en-US" dirty="0" smtClean="0"/>
              <a:t>Elements = array referenced by 2 level syntactic mechanism</a:t>
            </a:r>
          </a:p>
          <a:p>
            <a:pPr lvl="1" algn="just"/>
            <a:r>
              <a:rPr lang="en-US" dirty="0" smtClean="0"/>
              <a:t>1</a:t>
            </a:r>
            <a:r>
              <a:rPr lang="en-US" baseline="30000" dirty="0" smtClean="0"/>
              <a:t>st</a:t>
            </a:r>
            <a:r>
              <a:rPr lang="en-US" dirty="0" smtClean="0"/>
              <a:t> part - - name</a:t>
            </a:r>
          </a:p>
          <a:p>
            <a:pPr lvl="1" algn="just"/>
            <a:r>
              <a:rPr lang="en-US" dirty="0" smtClean="0"/>
              <a:t>2</a:t>
            </a:r>
            <a:r>
              <a:rPr lang="en-US" baseline="30000" dirty="0" smtClean="0"/>
              <a:t>nd</a:t>
            </a:r>
            <a:r>
              <a:rPr lang="en-US" dirty="0" smtClean="0"/>
              <a:t> part - - dynamic selector consisting = 1 or more items called subscripts / indices</a:t>
            </a:r>
          </a:p>
          <a:p>
            <a:pPr lvl="2" algn="just"/>
            <a:r>
              <a:rPr lang="en-US" dirty="0" smtClean="0"/>
              <a:t>All subscripts in reference r constants then it - - static</a:t>
            </a:r>
          </a:p>
          <a:p>
            <a:pPr lvl="2" algn="just"/>
            <a:r>
              <a:rPr lang="en-US" dirty="0" smtClean="0"/>
              <a:t>Otherwise it - - dynamic</a:t>
            </a:r>
          </a:p>
          <a:p>
            <a:pPr lvl="2" algn="just"/>
            <a:r>
              <a:rPr lang="en-US" dirty="0" smtClean="0"/>
              <a:t>Cont.</a:t>
            </a:r>
          </a:p>
          <a:p>
            <a:pPr lvl="2" algn="just"/>
            <a:r>
              <a:rPr lang="en-US" dirty="0" smtClean="0"/>
              <a:t>Subscripts surrounded by either </a:t>
            </a:r>
            <a:r>
              <a:rPr lang="en-US" i="1" u="sng" dirty="0" smtClean="0"/>
              <a:t>parenthesis</a:t>
            </a:r>
            <a:r>
              <a:rPr lang="en-US" dirty="0" smtClean="0"/>
              <a:t> / </a:t>
            </a:r>
            <a:r>
              <a:rPr lang="en-US" b="1" i="1" dirty="0" smtClean="0"/>
              <a:t>brackets</a:t>
            </a:r>
          </a:p>
          <a:p>
            <a:pPr lvl="2" algn="just"/>
            <a:r>
              <a:rPr lang="en-US" i="1" u="sng" dirty="0" smtClean="0"/>
              <a:t>Ada</a:t>
            </a:r>
            <a:r>
              <a:rPr lang="en-US" dirty="0" smtClean="0"/>
              <a:t>, </a:t>
            </a:r>
            <a:r>
              <a:rPr lang="en-US" i="1" u="sng" dirty="0" smtClean="0"/>
              <a:t>FORTRAN </a:t>
            </a:r>
          </a:p>
          <a:p>
            <a:pPr lvl="2" algn="just"/>
            <a:r>
              <a:rPr lang="en-US" b="1" i="1" dirty="0" smtClean="0"/>
              <a:t>Others </a:t>
            </a:r>
            <a:r>
              <a:rPr lang="en-US" dirty="0" smtClean="0"/>
              <a:t>Cont.</a:t>
            </a:r>
          </a:p>
          <a:p>
            <a:pPr lvl="2" algn="just"/>
            <a:endParaRPr lang="en-US" b="1" i="1"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t>Array Types</a:t>
            </a:r>
            <a:br>
              <a:rPr lang="en-US" sz="3600" b="1" dirty="0" smtClean="0"/>
            </a:br>
            <a:r>
              <a:rPr lang="en-US" sz="3200" b="1" dirty="0" smtClean="0"/>
              <a:t>Subscript Bindings and Array Categories</a:t>
            </a:r>
            <a:endParaRPr lang="en-US" b="1" dirty="0"/>
          </a:p>
        </p:txBody>
      </p:sp>
      <p:sp>
        <p:nvSpPr>
          <p:cNvPr id="3" name="Content Placeholder 2"/>
          <p:cNvSpPr>
            <a:spLocks noGrp="1"/>
          </p:cNvSpPr>
          <p:nvPr>
            <p:ph idx="1"/>
          </p:nvPr>
        </p:nvSpPr>
        <p:spPr/>
        <p:txBody>
          <a:bodyPr>
            <a:normAutofit fontScale="85000" lnSpcReduction="10000"/>
          </a:bodyPr>
          <a:lstStyle/>
          <a:p>
            <a:pPr algn="just"/>
            <a:r>
              <a:rPr lang="en-US" dirty="0" smtClean="0"/>
              <a:t>Binding = subscript type </a:t>
            </a:r>
            <a:r>
              <a:rPr lang="en-US" dirty="0" smtClean="0">
                <a:sym typeface="Wingdings" pitchFamily="2" charset="2"/>
              </a:rPr>
              <a:t> array variable - -  static but subscript value ranges r sometimes dynamically bound</a:t>
            </a:r>
          </a:p>
          <a:p>
            <a:pPr lvl="1" algn="just"/>
            <a:r>
              <a:rPr lang="en-US" dirty="0" smtClean="0">
                <a:sym typeface="Wingdings" pitchFamily="2" charset="2"/>
              </a:rPr>
              <a:t>In some languages lower bound = subscript range - - implicit</a:t>
            </a:r>
          </a:p>
          <a:p>
            <a:pPr lvl="2" algn="just"/>
            <a:r>
              <a:rPr lang="en-US" dirty="0" smtClean="0">
                <a:sym typeface="Wingdings" pitchFamily="2" charset="2"/>
              </a:rPr>
              <a:t>Example: </a:t>
            </a:r>
          </a:p>
          <a:p>
            <a:pPr lvl="3" algn="just"/>
            <a:r>
              <a:rPr lang="en-US" dirty="0" smtClean="0">
                <a:sym typeface="Wingdings" pitchFamily="2" charset="2"/>
              </a:rPr>
              <a:t>in C lower bound = all subscript ranges - - fixed at 0</a:t>
            </a:r>
          </a:p>
          <a:p>
            <a:pPr lvl="3" algn="just"/>
            <a:r>
              <a:rPr lang="en-US" dirty="0" smtClean="0"/>
              <a:t>in Fortran 95+ it defaults to 1 but can be set to any integer literal.</a:t>
            </a:r>
          </a:p>
          <a:p>
            <a:pPr lvl="3"/>
            <a:r>
              <a:rPr lang="en-US" dirty="0" smtClean="0"/>
              <a:t>In some other languages, lower bounds = subscript ranges must be specified by the programmer.</a:t>
            </a:r>
          </a:p>
          <a:p>
            <a:pPr lvl="1"/>
            <a:r>
              <a:rPr lang="en-US" dirty="0" smtClean="0"/>
              <a:t>There r 5 categories = arrays</a:t>
            </a:r>
          </a:p>
          <a:p>
            <a:pPr lvl="2"/>
            <a:r>
              <a:rPr lang="en-US" dirty="0" smtClean="0"/>
              <a:t>Based on binding </a:t>
            </a:r>
            <a:r>
              <a:rPr lang="en-US" dirty="0" smtClean="0">
                <a:sym typeface="Wingdings" pitchFamily="2" charset="2"/>
              </a:rPr>
              <a:t> subscript ranges</a:t>
            </a:r>
          </a:p>
          <a:p>
            <a:pPr lvl="2"/>
            <a:r>
              <a:rPr lang="en-US" dirty="0" smtClean="0">
                <a:sym typeface="Wingdings" pitchFamily="2" charset="2"/>
              </a:rPr>
              <a:t>Binding  storage &amp; </a:t>
            </a:r>
          </a:p>
          <a:p>
            <a:pPr lvl="2"/>
            <a:r>
              <a:rPr lang="en-US" dirty="0" smtClean="0">
                <a:sym typeface="Wingdings" pitchFamily="2" charset="2"/>
              </a:rPr>
              <a:t>From where the storage - -  allocated cont.</a:t>
            </a:r>
            <a:endParaRPr lang="en-US"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t>Array Types</a:t>
            </a:r>
            <a:br>
              <a:rPr lang="en-US" sz="3600" b="1" dirty="0" smtClean="0"/>
            </a:br>
            <a:r>
              <a:rPr lang="en-US" sz="3200" b="1" dirty="0" smtClean="0"/>
              <a:t>Subscript Bindings and Array Categories</a:t>
            </a:r>
            <a:endParaRPr lang="en-US" b="1" dirty="0"/>
          </a:p>
        </p:txBody>
      </p:sp>
      <p:sp>
        <p:nvSpPr>
          <p:cNvPr id="3" name="Content Placeholder 2"/>
          <p:cNvSpPr>
            <a:spLocks noGrp="1"/>
          </p:cNvSpPr>
          <p:nvPr>
            <p:ph idx="1"/>
          </p:nvPr>
        </p:nvSpPr>
        <p:spPr/>
        <p:txBody>
          <a:bodyPr>
            <a:normAutofit/>
          </a:bodyPr>
          <a:lstStyle/>
          <a:p>
            <a:pPr algn="just"/>
            <a:r>
              <a:rPr lang="en-US" dirty="0" smtClean="0"/>
              <a:t>5 categories = arrays:</a:t>
            </a:r>
          </a:p>
          <a:p>
            <a:pPr lvl="1" algn="just"/>
            <a:r>
              <a:rPr lang="en-US" dirty="0" smtClean="0"/>
              <a:t>static array</a:t>
            </a:r>
          </a:p>
          <a:p>
            <a:pPr lvl="1" algn="just"/>
            <a:r>
              <a:rPr lang="en-US" dirty="0" smtClean="0"/>
              <a:t>fixed stack-dynamic array</a:t>
            </a:r>
          </a:p>
          <a:p>
            <a:pPr lvl="1" algn="just"/>
            <a:r>
              <a:rPr lang="en-US" dirty="0" smtClean="0"/>
              <a:t>stack-dynamic array</a:t>
            </a:r>
          </a:p>
          <a:p>
            <a:pPr lvl="1" algn="just"/>
            <a:r>
              <a:rPr lang="en-US" dirty="0" smtClean="0"/>
              <a:t>fixed heap-dynamic array</a:t>
            </a:r>
          </a:p>
          <a:p>
            <a:pPr lvl="1" algn="just"/>
            <a:r>
              <a:rPr lang="en-US" dirty="0" smtClean="0"/>
              <a:t>heap-dynamic array</a:t>
            </a:r>
          </a:p>
          <a:p>
            <a:pPr algn="just"/>
            <a:endParaRPr lang="en-US"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t>Array Types</a:t>
            </a:r>
            <a:br>
              <a:rPr lang="en-US" sz="3600" b="1" dirty="0" smtClean="0"/>
            </a:br>
            <a:r>
              <a:rPr lang="en-US" sz="3200" b="1" dirty="0" smtClean="0"/>
              <a:t>Subscript Bindings and Array Categories</a:t>
            </a:r>
            <a:endParaRPr lang="en-US" b="1" dirty="0"/>
          </a:p>
        </p:txBody>
      </p:sp>
      <p:sp>
        <p:nvSpPr>
          <p:cNvPr id="3" name="Content Placeholder 2"/>
          <p:cNvSpPr>
            <a:spLocks noGrp="1"/>
          </p:cNvSpPr>
          <p:nvPr>
            <p:ph idx="1"/>
          </p:nvPr>
        </p:nvSpPr>
        <p:spPr/>
        <p:txBody>
          <a:bodyPr>
            <a:normAutofit/>
          </a:bodyPr>
          <a:lstStyle/>
          <a:p>
            <a:pPr algn="just"/>
            <a:r>
              <a:rPr lang="en-US" dirty="0" smtClean="0"/>
              <a:t>Arrays declared in</a:t>
            </a:r>
          </a:p>
          <a:p>
            <a:pPr lvl="1" algn="just"/>
            <a:r>
              <a:rPr lang="en-US" dirty="0" smtClean="0"/>
              <a:t>C &amp; C++ functions </a:t>
            </a:r>
          </a:p>
          <a:p>
            <a:pPr lvl="2" algn="just"/>
            <a:r>
              <a:rPr lang="en-US" dirty="0" smtClean="0"/>
              <a:t>+e static modifier r static</a:t>
            </a:r>
          </a:p>
          <a:p>
            <a:pPr lvl="2" algn="just"/>
            <a:r>
              <a:rPr lang="en-US" dirty="0" smtClean="0"/>
              <a:t>Without static modifier r fixed stack-dynamic</a:t>
            </a:r>
          </a:p>
          <a:p>
            <a:pPr lvl="2" algn="just"/>
            <a:r>
              <a:rPr lang="en-US" dirty="0" smtClean="0"/>
              <a:t>Also provide fixed heap-dynamic</a:t>
            </a:r>
          </a:p>
          <a:p>
            <a:pPr lvl="1" algn="just"/>
            <a:r>
              <a:rPr lang="en-US" dirty="0" smtClean="0"/>
              <a:t>Ada arrays c</a:t>
            </a:r>
            <a:r>
              <a:rPr lang="en-US" dirty="0" smtClean="0">
                <a:sym typeface="Wingdings" pitchFamily="2" charset="2"/>
              </a:rPr>
              <a:t> stack dynamic</a:t>
            </a:r>
          </a:p>
          <a:p>
            <a:pPr lvl="1" algn="just"/>
            <a:r>
              <a:rPr lang="en-US" dirty="0" smtClean="0">
                <a:sym typeface="Wingdings" pitchFamily="2" charset="2"/>
              </a:rPr>
              <a:t>Java all non-generic arrays r fixed heap-dynamic cont.</a:t>
            </a: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t>Array Types</a:t>
            </a:r>
            <a:br>
              <a:rPr lang="en-US" sz="3600" b="1" dirty="0" smtClean="0"/>
            </a:br>
            <a:r>
              <a:rPr lang="en-US" sz="3200" b="1" dirty="0" smtClean="0"/>
              <a:t>Subscript Bindings and Array Categories</a:t>
            </a:r>
            <a:endParaRPr lang="en-US" sz="3600" b="1" dirty="0"/>
          </a:p>
        </p:txBody>
      </p:sp>
      <p:sp>
        <p:nvSpPr>
          <p:cNvPr id="3" name="Content Placeholder 2"/>
          <p:cNvSpPr>
            <a:spLocks noGrp="1"/>
          </p:cNvSpPr>
          <p:nvPr>
            <p:ph idx="1"/>
          </p:nvPr>
        </p:nvSpPr>
        <p:spPr/>
        <p:txBody>
          <a:bodyPr>
            <a:normAutofit fontScale="85000" lnSpcReduction="20000"/>
          </a:bodyPr>
          <a:lstStyle/>
          <a:p>
            <a:pPr algn="just"/>
            <a:r>
              <a:rPr lang="en-US" dirty="0" smtClean="0"/>
              <a:t>Java +es a generic class similar </a:t>
            </a:r>
            <a:r>
              <a:rPr lang="en-US" dirty="0" smtClean="0">
                <a:sym typeface="Wingdings" pitchFamily="2" charset="2"/>
              </a:rPr>
              <a:t></a:t>
            </a:r>
            <a:r>
              <a:rPr lang="en-US" dirty="0" smtClean="0"/>
              <a:t> C#’s List, named ArrayList. </a:t>
            </a:r>
          </a:p>
          <a:p>
            <a:pPr lvl="1" algn="just"/>
            <a:r>
              <a:rPr lang="en-US" dirty="0" smtClean="0"/>
              <a:t>It - - different </a:t>
            </a:r>
            <a:r>
              <a:rPr lang="en-US" dirty="0" smtClean="0">
                <a:sym typeface="Wingdings" pitchFamily="2" charset="2"/>
              </a:rPr>
              <a:t></a:t>
            </a:r>
            <a:r>
              <a:rPr lang="en-US" dirty="0" smtClean="0"/>
              <a:t> C#’s List in that subscripting - -not supported</a:t>
            </a:r>
          </a:p>
          <a:p>
            <a:pPr lvl="2" algn="just"/>
            <a:r>
              <a:rPr lang="en-US" b="1" i="1" dirty="0" smtClean="0"/>
              <a:t>get</a:t>
            </a:r>
            <a:r>
              <a:rPr lang="en-US" dirty="0" smtClean="0"/>
              <a:t> &amp; </a:t>
            </a:r>
            <a:r>
              <a:rPr lang="en-US" b="1" i="1" dirty="0" smtClean="0"/>
              <a:t>set</a:t>
            </a:r>
            <a:r>
              <a:rPr lang="en-US" dirty="0" smtClean="0"/>
              <a:t> methods must be used </a:t>
            </a:r>
            <a:r>
              <a:rPr lang="en-US" dirty="0" smtClean="0">
                <a:sym typeface="Wingdings" pitchFamily="2" charset="2"/>
              </a:rPr>
              <a:t> access the elements</a:t>
            </a:r>
            <a:endParaRPr lang="en-US" dirty="0" smtClean="0"/>
          </a:p>
          <a:p>
            <a:pPr algn="just"/>
            <a:r>
              <a:rPr lang="en-US" dirty="0" smtClean="0"/>
              <a:t>Perl Array c</a:t>
            </a:r>
            <a:r>
              <a:rPr lang="en-US" dirty="0" smtClean="0">
                <a:sym typeface="Wingdings" pitchFamily="2" charset="2"/>
              </a:rPr>
              <a:t> made  grow by using</a:t>
            </a:r>
          </a:p>
          <a:p>
            <a:pPr lvl="1" algn="just"/>
            <a:r>
              <a:rPr lang="en-US" dirty="0" smtClean="0">
                <a:sym typeface="Wingdings" pitchFamily="2" charset="2"/>
              </a:rPr>
              <a:t>push &amp;</a:t>
            </a:r>
          </a:p>
          <a:p>
            <a:pPr lvl="1" algn="just"/>
            <a:r>
              <a:rPr lang="en-US" dirty="0" smtClean="0"/>
              <a:t>unshift (or) </a:t>
            </a:r>
          </a:p>
          <a:p>
            <a:pPr lvl="1" algn="just"/>
            <a:r>
              <a:rPr lang="en-US" dirty="0" smtClean="0"/>
              <a:t>By assigning a value </a:t>
            </a:r>
            <a:r>
              <a:rPr lang="en-US" dirty="0" smtClean="0">
                <a:sym typeface="Wingdings" pitchFamily="2" charset="2"/>
              </a:rPr>
              <a:t> array specifying subscript beyond the highest current subscript = array.</a:t>
            </a:r>
          </a:p>
          <a:p>
            <a:pPr lvl="1" algn="just"/>
            <a:r>
              <a:rPr lang="en-US" dirty="0" smtClean="0">
                <a:sym typeface="Wingdings" pitchFamily="2" charset="2"/>
              </a:rPr>
              <a:t>An array c made  shrink  no elements by assigning it  </a:t>
            </a:r>
            <a:r>
              <a:rPr lang="en-US" b="1" dirty="0" smtClean="0">
                <a:sym typeface="Wingdings" pitchFamily="2" charset="2"/>
              </a:rPr>
              <a:t>()</a:t>
            </a:r>
            <a:endParaRPr lang="en-US" b="1"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Array Initialization</a:t>
            </a:r>
            <a:endParaRPr lang="en-US" sz="3600" b="1" dirty="0"/>
          </a:p>
        </p:txBody>
      </p:sp>
      <p:sp>
        <p:nvSpPr>
          <p:cNvPr id="3" name="Content Placeholder 2"/>
          <p:cNvSpPr>
            <a:spLocks noGrp="1"/>
          </p:cNvSpPr>
          <p:nvPr>
            <p:ph idx="1"/>
          </p:nvPr>
        </p:nvSpPr>
        <p:spPr/>
        <p:txBody>
          <a:bodyPr>
            <a:normAutofit fontScale="77500" lnSpcReduction="20000"/>
          </a:bodyPr>
          <a:lstStyle/>
          <a:p>
            <a:pPr algn="just"/>
            <a:r>
              <a:rPr lang="en-US" dirty="0" smtClean="0"/>
              <a:t>In Fortran 95+, an array c</a:t>
            </a:r>
            <a:r>
              <a:rPr lang="en-US" dirty="0" smtClean="0">
                <a:sym typeface="Wingdings" pitchFamily="2" charset="2"/>
              </a:rPr>
              <a:t></a:t>
            </a:r>
            <a:r>
              <a:rPr lang="en-US" dirty="0" smtClean="0"/>
              <a:t> initialized by assigning it an array aggregate in its declaration.</a:t>
            </a:r>
          </a:p>
          <a:p>
            <a:pPr lvl="1" algn="just"/>
            <a:r>
              <a:rPr lang="en-US" dirty="0" smtClean="0"/>
              <a:t>Example:</a:t>
            </a:r>
          </a:p>
          <a:p>
            <a:pPr lvl="2" algn="just"/>
            <a:r>
              <a:rPr lang="sv-SE" dirty="0" smtClean="0"/>
              <a:t>Integer, Dimension (3) :: List = (/0, 5, 5/)</a:t>
            </a:r>
            <a:endParaRPr lang="en-US" dirty="0" smtClean="0"/>
          </a:p>
          <a:p>
            <a:pPr algn="just"/>
            <a:r>
              <a:rPr lang="en-US" dirty="0" smtClean="0"/>
              <a:t>C, C++, Java &amp; C# also allow initialization = arrays</a:t>
            </a:r>
          </a:p>
          <a:p>
            <a:pPr lvl="1" algn="just"/>
            <a:r>
              <a:rPr lang="en-US" dirty="0" smtClean="0"/>
              <a:t>In C</a:t>
            </a:r>
          </a:p>
          <a:p>
            <a:pPr lvl="2" algn="just"/>
            <a:r>
              <a:rPr lang="en-US" b="1" dirty="0" smtClean="0"/>
              <a:t>int</a:t>
            </a:r>
            <a:r>
              <a:rPr lang="en-US" dirty="0" smtClean="0"/>
              <a:t> list [] = {4, 5, 7, 83};</a:t>
            </a:r>
          </a:p>
          <a:p>
            <a:pPr lvl="1" algn="just"/>
            <a:r>
              <a:rPr lang="en-US" dirty="0" smtClean="0"/>
              <a:t>In java</a:t>
            </a:r>
          </a:p>
          <a:p>
            <a:pPr lvl="2" algn="just"/>
            <a:r>
              <a:rPr lang="en-US" dirty="0" smtClean="0"/>
              <a:t>String[] names = ["Bob", "Jake", "Darcie"];</a:t>
            </a:r>
          </a:p>
          <a:p>
            <a:r>
              <a:rPr lang="en-US" dirty="0" smtClean="0"/>
              <a:t>Ada provides 2 mechanisms </a:t>
            </a:r>
            <a:r>
              <a:rPr lang="en-US" dirty="0" smtClean="0">
                <a:sym typeface="Wingdings" pitchFamily="2" charset="2"/>
              </a:rPr>
              <a:t></a:t>
            </a:r>
            <a:r>
              <a:rPr lang="en-US" dirty="0" smtClean="0"/>
              <a:t> initializing arrays in the declaration stmt:</a:t>
            </a:r>
          </a:p>
          <a:p>
            <a:pPr lvl="1"/>
            <a:r>
              <a:rPr lang="en-US" dirty="0" smtClean="0"/>
              <a:t>List</a:t>
            </a:r>
          </a:p>
          <a:p>
            <a:pPr lvl="1"/>
            <a:r>
              <a:rPr lang="en-US" dirty="0" smtClean="0"/>
              <a:t>Bunch</a:t>
            </a: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Array Operations</a:t>
            </a:r>
            <a:endParaRPr lang="en-US" sz="3600" b="1" dirty="0"/>
          </a:p>
        </p:txBody>
      </p:sp>
      <p:sp>
        <p:nvSpPr>
          <p:cNvPr id="3" name="Content Placeholder 2"/>
          <p:cNvSpPr>
            <a:spLocks noGrp="1"/>
          </p:cNvSpPr>
          <p:nvPr>
            <p:ph idx="1"/>
          </p:nvPr>
        </p:nvSpPr>
        <p:spPr/>
        <p:txBody>
          <a:bodyPr>
            <a:normAutofit fontScale="92500"/>
          </a:bodyPr>
          <a:lstStyle/>
          <a:p>
            <a:pPr algn="just"/>
            <a:r>
              <a:rPr lang="en-US" dirty="0" smtClean="0"/>
              <a:t>Common array operations:</a:t>
            </a:r>
          </a:p>
          <a:p>
            <a:pPr lvl="1" algn="just"/>
            <a:r>
              <a:rPr lang="en-US" dirty="0" smtClean="0"/>
              <a:t>assignment</a:t>
            </a:r>
          </a:p>
          <a:p>
            <a:pPr lvl="1" algn="just"/>
            <a:r>
              <a:rPr lang="en-US" dirty="0" smtClean="0"/>
              <a:t>catenation</a:t>
            </a:r>
          </a:p>
          <a:p>
            <a:pPr lvl="1" algn="just"/>
            <a:r>
              <a:rPr lang="en-US" dirty="0" smtClean="0"/>
              <a:t>comparison for equality &amp; inequality &amp;</a:t>
            </a:r>
          </a:p>
          <a:p>
            <a:pPr lvl="1" algn="just"/>
            <a:r>
              <a:rPr lang="en-US" dirty="0" smtClean="0"/>
              <a:t>slices</a:t>
            </a:r>
          </a:p>
          <a:p>
            <a:pPr lvl="1" algn="just"/>
            <a:r>
              <a:rPr lang="en-US" dirty="0" smtClean="0"/>
              <a:t>The C - based lang.’s </a:t>
            </a:r>
            <a:r>
              <a:rPr lang="en-US" strike="sngStrike" dirty="0" smtClean="0"/>
              <a:t>do</a:t>
            </a:r>
            <a:r>
              <a:rPr lang="en-US" dirty="0" smtClean="0"/>
              <a:t> support any array operation. cont.</a:t>
            </a:r>
          </a:p>
          <a:p>
            <a:pPr lvl="1" algn="just"/>
            <a:r>
              <a:rPr lang="en-US" dirty="0" smtClean="0"/>
              <a:t>Ada allows assignments, catenation cont. </a:t>
            </a:r>
          </a:p>
          <a:p>
            <a:pPr lvl="1" algn="just"/>
            <a:r>
              <a:rPr lang="en-US" dirty="0" smtClean="0"/>
              <a:t>Python allows assignments, catenation, comparison</a:t>
            </a:r>
            <a:endParaRPr lang="en-US"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Rectangular and Jagged Arrays</a:t>
            </a:r>
            <a:endParaRPr lang="en-US" sz="3600" b="1" dirty="0"/>
          </a:p>
        </p:txBody>
      </p:sp>
      <p:sp>
        <p:nvSpPr>
          <p:cNvPr id="3" name="Content Placeholder 2"/>
          <p:cNvSpPr>
            <a:spLocks noGrp="1"/>
          </p:cNvSpPr>
          <p:nvPr>
            <p:ph idx="1"/>
          </p:nvPr>
        </p:nvSpPr>
        <p:spPr/>
        <p:txBody>
          <a:bodyPr>
            <a:normAutofit fontScale="85000" lnSpcReduction="20000"/>
          </a:bodyPr>
          <a:lstStyle/>
          <a:p>
            <a:r>
              <a:rPr lang="en-US" dirty="0" smtClean="0"/>
              <a:t>Rectangular array:</a:t>
            </a:r>
          </a:p>
          <a:p>
            <a:pPr lvl="1"/>
            <a:r>
              <a:rPr lang="en-US" dirty="0" smtClean="0"/>
              <a:t>Multidimensioned array</a:t>
            </a:r>
          </a:p>
          <a:p>
            <a:pPr lvl="2"/>
            <a:r>
              <a:rPr lang="en-US" dirty="0" smtClean="0"/>
              <a:t>All rows have same no. = elements &amp;</a:t>
            </a:r>
          </a:p>
          <a:p>
            <a:pPr lvl="2"/>
            <a:r>
              <a:rPr lang="en-US" dirty="0" smtClean="0"/>
              <a:t>All columns have same no. = elements</a:t>
            </a:r>
          </a:p>
          <a:p>
            <a:pPr lvl="2"/>
            <a:r>
              <a:rPr lang="en-US" dirty="0" smtClean="0"/>
              <a:t>Prog. Lang.’s that support r:</a:t>
            </a:r>
          </a:p>
          <a:p>
            <a:pPr lvl="3"/>
            <a:r>
              <a:rPr lang="en-US" dirty="0" smtClean="0"/>
              <a:t>Fortran, Ada, C#, and F# </a:t>
            </a:r>
          </a:p>
          <a:p>
            <a:pPr lvl="4"/>
            <a:r>
              <a:rPr lang="en-US" dirty="0" smtClean="0"/>
              <a:t>Example </a:t>
            </a:r>
            <a:r>
              <a:rPr lang="en-US" b="1" i="1" dirty="0" smtClean="0"/>
              <a:t>myArray[3, 7]</a:t>
            </a:r>
          </a:p>
          <a:p>
            <a:r>
              <a:rPr lang="en-US" dirty="0" smtClean="0"/>
              <a:t>Jagged array:</a:t>
            </a:r>
          </a:p>
          <a:p>
            <a:pPr lvl="1"/>
            <a:r>
              <a:rPr lang="en-US" dirty="0" smtClean="0"/>
              <a:t>Length = rows need not be the same</a:t>
            </a:r>
          </a:p>
          <a:p>
            <a:pPr lvl="1"/>
            <a:r>
              <a:rPr lang="en-US" dirty="0" smtClean="0"/>
              <a:t>Similarly columns</a:t>
            </a:r>
          </a:p>
          <a:p>
            <a:pPr lvl="1"/>
            <a:r>
              <a:rPr lang="en-US" dirty="0" smtClean="0"/>
              <a:t>Prog. Lang.’s that support r:</a:t>
            </a:r>
          </a:p>
          <a:p>
            <a:pPr lvl="2"/>
            <a:r>
              <a:rPr lang="en-US" dirty="0" smtClean="0"/>
              <a:t>C, C++, Java</a:t>
            </a:r>
          </a:p>
          <a:p>
            <a:pPr lvl="3"/>
            <a:r>
              <a:rPr lang="en-US" dirty="0" smtClean="0"/>
              <a:t>Example: </a:t>
            </a:r>
            <a:r>
              <a:rPr lang="en-US" i="1" dirty="0" smtClean="0"/>
              <a:t>myArray[3][7]</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Programming Domains</a:t>
            </a:r>
            <a:endParaRPr lang="en-US" dirty="0"/>
          </a:p>
        </p:txBody>
      </p:sp>
      <p:sp>
        <p:nvSpPr>
          <p:cNvPr id="3" name="Content Placeholder 2"/>
          <p:cNvSpPr>
            <a:spLocks noGrp="1"/>
          </p:cNvSpPr>
          <p:nvPr>
            <p:ph idx="1"/>
          </p:nvPr>
        </p:nvSpPr>
        <p:spPr/>
        <p:txBody>
          <a:bodyPr>
            <a:normAutofit lnSpcReduction="10000"/>
          </a:bodyPr>
          <a:lstStyle/>
          <a:p>
            <a:pPr marL="514350" indent="-514350" algn="just">
              <a:buFont typeface="+mj-lt"/>
              <a:buAutoNum type="arabicPeriod" startAt="4"/>
            </a:pPr>
            <a:r>
              <a:rPr lang="en-US" b="1" i="1" dirty="0" smtClean="0"/>
              <a:t>Systems Programming</a:t>
            </a:r>
          </a:p>
          <a:p>
            <a:pPr lvl="1" algn="just"/>
            <a:r>
              <a:rPr lang="en-US" dirty="0" smtClean="0"/>
              <a:t>operating system &amp; programming support tools = computer systems ± called </a:t>
            </a:r>
            <a:r>
              <a:rPr lang="en-US" dirty="0" smtClean="0">
                <a:solidFill>
                  <a:srgbClr val="FF0000"/>
                </a:solidFill>
              </a:rPr>
              <a:t>system software</a:t>
            </a:r>
          </a:p>
          <a:p>
            <a:pPr lvl="2" algn="just"/>
            <a:r>
              <a:rPr lang="en-US" dirty="0" smtClean="0">
                <a:solidFill>
                  <a:srgbClr val="FF0000"/>
                </a:solidFill>
              </a:rPr>
              <a:t>Used continuously </a:t>
            </a:r>
            <a:r>
              <a:rPr lang="en-US" dirty="0" smtClean="0"/>
              <a:t>cont.</a:t>
            </a:r>
          </a:p>
          <a:p>
            <a:pPr lvl="2" algn="just"/>
            <a:r>
              <a:rPr lang="en-US" dirty="0" smtClean="0"/>
              <a:t>1960’s &amp; 1970’s some </a:t>
            </a:r>
            <a:r>
              <a:rPr lang="en-US" i="1" dirty="0" smtClean="0"/>
              <a:t>computer manufacturers</a:t>
            </a:r>
          </a:p>
          <a:p>
            <a:pPr lvl="3" algn="just"/>
            <a:r>
              <a:rPr lang="en-US" i="1" u="sng" dirty="0" smtClean="0"/>
              <a:t>IBM Digital</a:t>
            </a:r>
            <a:r>
              <a:rPr lang="en-US" dirty="0" smtClean="0"/>
              <a:t>, </a:t>
            </a:r>
            <a:r>
              <a:rPr lang="en-US" i="1" dirty="0" smtClean="0"/>
              <a:t>UNISYS</a:t>
            </a:r>
            <a:r>
              <a:rPr lang="en-US" dirty="0" smtClean="0"/>
              <a:t> </a:t>
            </a:r>
          </a:p>
          <a:p>
            <a:pPr lvl="4" algn="just"/>
            <a:r>
              <a:rPr lang="en-US" dirty="0" smtClean="0"/>
              <a:t>developed special machine-oriented high-level languages </a:t>
            </a:r>
            <a:r>
              <a:rPr lang="en-US" dirty="0" smtClean="0">
                <a:sym typeface="Wingdings" pitchFamily="2" charset="2"/>
              </a:rPr>
              <a:t> system software's └ machines</a:t>
            </a:r>
          </a:p>
          <a:p>
            <a:pPr lvl="4" algn="just"/>
            <a:r>
              <a:rPr lang="en-US" i="1" u="sng" dirty="0" smtClean="0"/>
              <a:t>Language ?</a:t>
            </a:r>
          </a:p>
          <a:p>
            <a:pPr lvl="5" algn="just"/>
            <a:r>
              <a:rPr lang="en-US" dirty="0" smtClean="0"/>
              <a:t>PL/S</a:t>
            </a:r>
          </a:p>
          <a:p>
            <a:pPr lvl="4" algn="just"/>
            <a:r>
              <a:rPr lang="en-US" i="1" dirty="0" smtClean="0"/>
              <a:t>Language ?</a:t>
            </a:r>
          </a:p>
          <a:p>
            <a:pPr lvl="5" algn="just"/>
            <a:r>
              <a:rPr lang="en-US" dirty="0" smtClean="0"/>
              <a:t>Extended ALGOL</a:t>
            </a:r>
            <a:endParaRPr lang="en-US" dirty="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Slices</a:t>
            </a:r>
            <a:endParaRPr lang="en-US" sz="3600" b="1" dirty="0"/>
          </a:p>
        </p:txBody>
      </p:sp>
      <p:sp>
        <p:nvSpPr>
          <p:cNvPr id="3" name="Content Placeholder 2"/>
          <p:cNvSpPr>
            <a:spLocks noGrp="1"/>
          </p:cNvSpPr>
          <p:nvPr>
            <p:ph idx="1"/>
          </p:nvPr>
        </p:nvSpPr>
        <p:spPr/>
        <p:txBody>
          <a:bodyPr/>
          <a:lstStyle/>
          <a:p>
            <a:pPr algn="just"/>
            <a:r>
              <a:rPr lang="en-US" dirty="0" smtClean="0"/>
              <a:t>slice = an array - - some substructure = that array</a:t>
            </a:r>
          </a:p>
          <a:p>
            <a:r>
              <a:rPr lang="en-US" dirty="0" smtClean="0"/>
              <a:t>Consider the following Python declarations:</a:t>
            </a:r>
          </a:p>
          <a:p>
            <a:pPr lvl="1"/>
            <a:r>
              <a:rPr lang="es-ES" dirty="0" smtClean="0"/>
              <a:t>vector = [2, 4, 6, 8, 10, 12, 14, 16]</a:t>
            </a:r>
          </a:p>
          <a:p>
            <a:pPr lvl="1"/>
            <a:r>
              <a:rPr lang="fi-FI" dirty="0" smtClean="0"/>
              <a:t>mat = [[1, 2, 3],[4, 5, 6],[7, 8, 9]]</a:t>
            </a:r>
            <a:endParaRPr lang="en-US" dirty="0" smtClean="0"/>
          </a:p>
        </p:txBody>
      </p:sp>
    </p:spTree>
  </p:cSld>
  <p:clrMapOvr>
    <a:overrideClrMapping bg1="lt1" tx1="dk1" bg2="lt2" tx2="dk2" accent1="accent1" accent2="accent2" accent3="accent3" accent4="accent4" accent5="accent5" accent6="accent6" hlink="hlink" folHlink="folHlink"/>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Implementation of Array Types</a:t>
            </a:r>
            <a:endParaRPr lang="en-US" sz="3600" b="1" dirty="0"/>
          </a:p>
        </p:txBody>
      </p:sp>
      <p:sp>
        <p:nvSpPr>
          <p:cNvPr id="3" name="Content Placeholder 2"/>
          <p:cNvSpPr>
            <a:spLocks noGrp="1"/>
          </p:cNvSpPr>
          <p:nvPr>
            <p:ph sz="half" idx="1"/>
          </p:nvPr>
        </p:nvSpPr>
        <p:spPr>
          <a:xfrm>
            <a:off x="457200" y="1600200"/>
            <a:ext cx="5867400" cy="4572000"/>
          </a:xfrm>
        </p:spPr>
        <p:txBody>
          <a:bodyPr>
            <a:normAutofit fontScale="85000" lnSpcReduction="10000"/>
          </a:bodyPr>
          <a:lstStyle/>
          <a:p>
            <a:pPr algn="just"/>
            <a:r>
              <a:rPr lang="en-US" dirty="0" smtClean="0"/>
              <a:t>Requires more compile-time effort.</a:t>
            </a:r>
          </a:p>
          <a:p>
            <a:pPr algn="just"/>
            <a:r>
              <a:rPr lang="en-US" u="sng" dirty="0" smtClean="0"/>
              <a:t>Code</a:t>
            </a:r>
            <a:r>
              <a:rPr lang="en-US" dirty="0" smtClean="0"/>
              <a:t> </a:t>
            </a:r>
            <a:r>
              <a:rPr lang="en-US" dirty="0" smtClean="0">
                <a:sym typeface="Wingdings" pitchFamily="2" charset="2"/>
              </a:rPr>
              <a:t> allow accessing array elements</a:t>
            </a:r>
          </a:p>
          <a:p>
            <a:pPr lvl="1" algn="just"/>
            <a:r>
              <a:rPr lang="en-US" dirty="0" smtClean="0">
                <a:sym typeface="Wingdings" pitchFamily="2" charset="2"/>
              </a:rPr>
              <a:t>Generated at compile time</a:t>
            </a:r>
          </a:p>
          <a:p>
            <a:pPr algn="just"/>
            <a:r>
              <a:rPr lang="en-US" u="sng" dirty="0" smtClean="0">
                <a:sym typeface="Wingdings" pitchFamily="2" charset="2"/>
              </a:rPr>
              <a:t>This</a:t>
            </a:r>
            <a:r>
              <a:rPr lang="en-US" dirty="0" smtClean="0">
                <a:sym typeface="Wingdings" pitchFamily="2" charset="2"/>
              </a:rPr>
              <a:t> must be executed  produce element address</a:t>
            </a:r>
          </a:p>
          <a:p>
            <a:pPr algn="just"/>
            <a:r>
              <a:rPr lang="en-US" dirty="0" smtClean="0">
                <a:sym typeface="Wingdings" pitchFamily="2" charset="2"/>
              </a:rPr>
              <a:t>Single dimensioned array - - implemented</a:t>
            </a:r>
          </a:p>
          <a:p>
            <a:pPr lvl="1" algn="just"/>
            <a:r>
              <a:rPr lang="en-US" dirty="0" smtClean="0">
                <a:sym typeface="Wingdings" pitchFamily="2" charset="2"/>
              </a:rPr>
              <a:t>As list = adjacent memory cells</a:t>
            </a:r>
          </a:p>
          <a:p>
            <a:pPr lvl="1" algn="just"/>
            <a:r>
              <a:rPr lang="en-US" dirty="0" smtClean="0">
                <a:sym typeface="Wingdings" pitchFamily="2" charset="2"/>
              </a:rPr>
              <a:t>Suppose the array list - - defined  have subscript range lower bound = 0 then</a:t>
            </a:r>
          </a:p>
          <a:p>
            <a:pPr lvl="2" algn="just"/>
            <a:r>
              <a:rPr lang="en-US" dirty="0" smtClean="0">
                <a:sym typeface="Wingdings" pitchFamily="2" charset="2"/>
              </a:rPr>
              <a:t>Access function  list - - = the form </a:t>
            </a:r>
          </a:p>
          <a:p>
            <a:pPr lvl="3" algn="just"/>
            <a:r>
              <a:rPr lang="en-US" i="1" dirty="0" smtClean="0"/>
              <a:t>address(list[k]) = address(list[0]) + k * element_size</a:t>
            </a:r>
            <a:endParaRPr lang="en-US" dirty="0" smtClean="0"/>
          </a:p>
          <a:p>
            <a:pPr lvl="2" algn="just"/>
            <a:r>
              <a:rPr lang="en-US" dirty="0" smtClean="0"/>
              <a:t>Compile time descriptor </a:t>
            </a:r>
            <a:r>
              <a:rPr lang="en-US" dirty="0" smtClean="0">
                <a:sym typeface="Wingdings" pitchFamily="2" charset="2"/>
              </a:rPr>
              <a:t> single dimensioned arrays have the form shown in fig:</a:t>
            </a:r>
            <a:endParaRPr lang="en-US" dirty="0"/>
          </a:p>
        </p:txBody>
      </p:sp>
      <p:pic>
        <p:nvPicPr>
          <p:cNvPr id="1026" name="Picture 2"/>
          <p:cNvPicPr>
            <a:picLocks noGrp="1" noChangeAspect="1" noChangeArrowheads="1"/>
          </p:cNvPicPr>
          <p:nvPr>
            <p:ph sz="half" idx="2"/>
          </p:nvPr>
        </p:nvPicPr>
        <p:blipFill>
          <a:blip r:embed="rId3" cstate="print"/>
          <a:srcRect/>
          <a:stretch>
            <a:fillRect/>
          </a:stretch>
        </p:blipFill>
        <p:spPr bwMode="auto">
          <a:xfrm>
            <a:off x="6477000" y="1981200"/>
            <a:ext cx="2407765" cy="3581399"/>
          </a:xfrm>
          <a:prstGeom prst="rect">
            <a:avLst/>
          </a:prstGeom>
          <a:noFill/>
          <a:ln w="9525">
            <a:noFill/>
            <a:miter lim="800000"/>
            <a:headEnd/>
            <a:tailEnd/>
          </a:ln>
          <a:effectLst/>
        </p:spPr>
      </p:pic>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Implementation of Array Types</a:t>
            </a:r>
            <a:endParaRPr lang="en-US" sz="3600" b="1" dirty="0"/>
          </a:p>
        </p:txBody>
      </p:sp>
      <p:sp>
        <p:nvSpPr>
          <p:cNvPr id="5" name="Content Placeholder 4"/>
          <p:cNvSpPr>
            <a:spLocks noGrp="1"/>
          </p:cNvSpPr>
          <p:nvPr>
            <p:ph sz="half" idx="1"/>
          </p:nvPr>
        </p:nvSpPr>
        <p:spPr>
          <a:xfrm>
            <a:off x="457200" y="1600200"/>
            <a:ext cx="4800600" cy="4525963"/>
          </a:xfrm>
        </p:spPr>
        <p:txBody>
          <a:bodyPr>
            <a:normAutofit/>
          </a:bodyPr>
          <a:lstStyle/>
          <a:p>
            <a:pPr algn="just"/>
            <a:r>
              <a:rPr lang="en-US" dirty="0" smtClean="0"/>
              <a:t>Multidimensional arrays</a:t>
            </a:r>
          </a:p>
          <a:p>
            <a:pPr lvl="1" algn="just"/>
            <a:r>
              <a:rPr lang="en-US" dirty="0" smtClean="0"/>
              <a:t>Complex </a:t>
            </a:r>
            <a:r>
              <a:rPr lang="en-US" dirty="0" smtClean="0">
                <a:sym typeface="Wingdings" pitchFamily="2" charset="2"/>
              </a:rPr>
              <a:t> implement</a:t>
            </a:r>
          </a:p>
          <a:p>
            <a:pPr lvl="2" algn="just"/>
            <a:r>
              <a:rPr lang="en-US" dirty="0" smtClean="0">
                <a:sym typeface="Wingdings" pitchFamily="2" charset="2"/>
              </a:rPr>
              <a:t>Reason</a:t>
            </a:r>
          </a:p>
          <a:p>
            <a:pPr lvl="3" algn="just"/>
            <a:r>
              <a:rPr lang="en-US" dirty="0" smtClean="0">
                <a:sym typeface="Wingdings" pitchFamily="2" charset="2"/>
              </a:rPr>
              <a:t>Hardware memory - - linear</a:t>
            </a:r>
          </a:p>
          <a:p>
            <a:pPr lvl="4" algn="just"/>
            <a:r>
              <a:rPr lang="en-US" dirty="0" smtClean="0"/>
              <a:t>So values that have 2 or more dimensions must be mapped </a:t>
            </a:r>
            <a:r>
              <a:rPr lang="en-US" dirty="0" smtClean="0">
                <a:sym typeface="Wingdings" pitchFamily="2" charset="2"/>
              </a:rPr>
              <a:t> single dimensioned memory</a:t>
            </a:r>
          </a:p>
          <a:p>
            <a:pPr lvl="5" algn="just"/>
            <a:r>
              <a:rPr lang="en-US" dirty="0" smtClean="0"/>
              <a:t>Two ways </a:t>
            </a:r>
            <a:r>
              <a:rPr lang="en-US" dirty="0" smtClean="0">
                <a:sym typeface="Wingdings" pitchFamily="2" charset="2"/>
              </a:rPr>
              <a:t> do this</a:t>
            </a:r>
          </a:p>
          <a:p>
            <a:pPr lvl="6" algn="just"/>
            <a:r>
              <a:rPr lang="en-US" dirty="0" smtClean="0">
                <a:sym typeface="Wingdings" pitchFamily="2" charset="2"/>
              </a:rPr>
              <a:t>Row major order</a:t>
            </a:r>
          </a:p>
          <a:p>
            <a:pPr lvl="6" algn="just"/>
            <a:r>
              <a:rPr lang="en-US" dirty="0" smtClean="0">
                <a:sym typeface="Wingdings" pitchFamily="2" charset="2"/>
              </a:rPr>
              <a:t>Column major order (FORTRAN)</a:t>
            </a:r>
            <a:endParaRPr lang="en-US" dirty="0"/>
          </a:p>
        </p:txBody>
      </p:sp>
      <p:pic>
        <p:nvPicPr>
          <p:cNvPr id="2050" name="Picture 2"/>
          <p:cNvPicPr>
            <a:picLocks noGrp="1" noChangeAspect="1" noChangeArrowheads="1"/>
          </p:cNvPicPr>
          <p:nvPr>
            <p:ph sz="half" idx="2"/>
          </p:nvPr>
        </p:nvPicPr>
        <p:blipFill>
          <a:blip r:embed="rId3" cstate="print"/>
          <a:srcRect/>
          <a:stretch>
            <a:fillRect/>
          </a:stretch>
        </p:blipFill>
        <p:spPr bwMode="auto">
          <a:xfrm>
            <a:off x="5334000" y="1996281"/>
            <a:ext cx="3276600" cy="3582782"/>
          </a:xfrm>
          <a:prstGeom prst="rect">
            <a:avLst/>
          </a:prstGeom>
          <a:noFill/>
          <a:ln w="9525">
            <a:noFill/>
            <a:miter lim="800000"/>
            <a:headEnd/>
            <a:tailEnd/>
          </a:ln>
          <a:effectLst/>
        </p:spPr>
      </p:pic>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Associative Arrays</a:t>
            </a:r>
            <a:endParaRPr lang="en-US" sz="3600" b="1" dirty="0"/>
          </a:p>
        </p:txBody>
      </p:sp>
      <p:sp>
        <p:nvSpPr>
          <p:cNvPr id="3" name="Content Placeholder 2"/>
          <p:cNvSpPr>
            <a:spLocks noGrp="1"/>
          </p:cNvSpPr>
          <p:nvPr>
            <p:ph idx="1"/>
          </p:nvPr>
        </p:nvSpPr>
        <p:spPr/>
        <p:txBody>
          <a:bodyPr/>
          <a:lstStyle/>
          <a:p>
            <a:r>
              <a:rPr lang="en-US" dirty="0" smtClean="0"/>
              <a:t>an unordered collection of data elements</a:t>
            </a:r>
          </a:p>
          <a:p>
            <a:pPr lvl="1"/>
            <a:r>
              <a:rPr lang="en-US" dirty="0" smtClean="0"/>
              <a:t>Indexed by equal no. = values (keys)</a:t>
            </a:r>
          </a:p>
          <a:p>
            <a:r>
              <a:rPr lang="en-US" dirty="0" smtClean="0"/>
              <a:t>Supported by </a:t>
            </a:r>
          </a:p>
          <a:p>
            <a:pPr lvl="1"/>
            <a:r>
              <a:rPr lang="en-US" dirty="0" smtClean="0"/>
              <a:t>Perl, Python, Ruby, Lua &amp; </a:t>
            </a:r>
          </a:p>
          <a:p>
            <a:pPr lvl="1"/>
            <a:r>
              <a:rPr lang="en-US" dirty="0" smtClean="0"/>
              <a:t>standard class libraries = Java, C++, C#, &amp; F#.</a:t>
            </a:r>
          </a:p>
          <a:p>
            <a:pPr lvl="1"/>
            <a:r>
              <a:rPr lang="en-US" dirty="0" smtClean="0"/>
              <a:t>PHP</a:t>
            </a:r>
          </a:p>
          <a:p>
            <a:r>
              <a:rPr lang="en-US" dirty="0" smtClean="0"/>
              <a:t>Only design issue</a:t>
            </a:r>
          </a:p>
          <a:p>
            <a:pPr lvl="1"/>
            <a:r>
              <a:rPr lang="en-US" dirty="0" smtClean="0"/>
              <a:t>Form = references </a:t>
            </a:r>
            <a:r>
              <a:rPr lang="en-US" dirty="0" smtClean="0">
                <a:sym typeface="Wingdings" pitchFamily="2" charset="2"/>
              </a:rPr>
              <a:t> their elements</a:t>
            </a:r>
            <a:endParaRPr lang="en-US" dirty="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b="1" dirty="0" smtClean="0"/>
              <a:t>Associative Arrays</a:t>
            </a:r>
            <a:r>
              <a:rPr lang="en-US" sz="3600" b="1" dirty="0" smtClean="0"/>
              <a:t/>
            </a:r>
            <a:br>
              <a:rPr lang="en-US" sz="3600" b="1" dirty="0" smtClean="0"/>
            </a:br>
            <a:r>
              <a:rPr lang="en-US" sz="3600" b="1" dirty="0" smtClean="0"/>
              <a:t> Structure &amp; Operations</a:t>
            </a:r>
            <a:endParaRPr lang="en-US" sz="3600" b="1" dirty="0"/>
          </a:p>
        </p:txBody>
      </p:sp>
      <p:sp>
        <p:nvSpPr>
          <p:cNvPr id="3" name="Content Placeholder 2"/>
          <p:cNvSpPr>
            <a:spLocks noGrp="1"/>
          </p:cNvSpPr>
          <p:nvPr>
            <p:ph idx="1"/>
          </p:nvPr>
        </p:nvSpPr>
        <p:spPr/>
        <p:txBody>
          <a:bodyPr>
            <a:normAutofit fontScale="92500" lnSpcReduction="20000"/>
          </a:bodyPr>
          <a:lstStyle/>
          <a:p>
            <a:r>
              <a:rPr lang="en-US" dirty="0" smtClean="0"/>
              <a:t>Perl</a:t>
            </a:r>
          </a:p>
          <a:p>
            <a:pPr lvl="1"/>
            <a:r>
              <a:rPr lang="en-US" dirty="0" smtClean="0"/>
              <a:t>Associative arrays – </a:t>
            </a:r>
            <a:r>
              <a:rPr lang="en-US" b="1" dirty="0" smtClean="0"/>
              <a:t>hashes </a:t>
            </a:r>
            <a:r>
              <a:rPr lang="en-US" dirty="0" smtClean="0"/>
              <a:t>(</a:t>
            </a:r>
            <a:r>
              <a:rPr lang="en-US" u="sng" dirty="0" smtClean="0"/>
              <a:t>key</a:t>
            </a:r>
            <a:r>
              <a:rPr lang="en-US" dirty="0" smtClean="0"/>
              <a:t> &amp; value)</a:t>
            </a:r>
          </a:p>
          <a:p>
            <a:pPr lvl="2"/>
            <a:r>
              <a:rPr lang="en-US" u="sng" dirty="0" smtClean="0"/>
              <a:t>string</a:t>
            </a:r>
          </a:p>
          <a:p>
            <a:r>
              <a:rPr lang="en-US" dirty="0" smtClean="0"/>
              <a:t>Python</a:t>
            </a:r>
          </a:p>
          <a:p>
            <a:pPr lvl="1"/>
            <a:r>
              <a:rPr lang="en-US" dirty="0" smtClean="0"/>
              <a:t>Associative arrays – </a:t>
            </a:r>
            <a:r>
              <a:rPr lang="en-US" b="1" dirty="0" smtClean="0"/>
              <a:t>dictionaries</a:t>
            </a:r>
          </a:p>
          <a:p>
            <a:pPr lvl="2"/>
            <a:r>
              <a:rPr lang="en-US" dirty="0" smtClean="0"/>
              <a:t>Similar </a:t>
            </a:r>
            <a:r>
              <a:rPr lang="en-US" dirty="0" smtClean="0">
                <a:sym typeface="Wingdings" pitchFamily="2" charset="2"/>
              </a:rPr>
              <a:t> those = Perl </a:t>
            </a:r>
          </a:p>
          <a:p>
            <a:pPr lvl="3"/>
            <a:r>
              <a:rPr lang="en-US" dirty="0" smtClean="0"/>
              <a:t>except the values r all references </a:t>
            </a:r>
            <a:r>
              <a:rPr lang="en-US" dirty="0" smtClean="0">
                <a:sym typeface="Wingdings" pitchFamily="2" charset="2"/>
              </a:rPr>
              <a:t></a:t>
            </a:r>
            <a:r>
              <a:rPr lang="en-US" dirty="0" smtClean="0"/>
              <a:t> objects</a:t>
            </a:r>
          </a:p>
          <a:p>
            <a:pPr lvl="3"/>
            <a:r>
              <a:rPr lang="en-US" dirty="0" smtClean="0"/>
              <a:t>Keys c</a:t>
            </a:r>
            <a:r>
              <a:rPr lang="en-US" dirty="0" smtClean="0">
                <a:sym typeface="Wingdings" pitchFamily="2" charset="2"/>
              </a:rPr>
              <a:t></a:t>
            </a:r>
            <a:r>
              <a:rPr lang="en-US" dirty="0" smtClean="0"/>
              <a:t> integers / string</a:t>
            </a:r>
          </a:p>
          <a:p>
            <a:r>
              <a:rPr lang="en-US" dirty="0" smtClean="0"/>
              <a:t>Ruby</a:t>
            </a:r>
          </a:p>
          <a:p>
            <a:pPr lvl="1"/>
            <a:r>
              <a:rPr lang="en-US" dirty="0" smtClean="0"/>
              <a:t>Similar </a:t>
            </a:r>
            <a:r>
              <a:rPr lang="en-US" dirty="0" smtClean="0">
                <a:sym typeface="Wingdings" pitchFamily="2" charset="2"/>
              </a:rPr>
              <a:t> those = Python</a:t>
            </a:r>
          </a:p>
          <a:p>
            <a:pPr lvl="2"/>
            <a:r>
              <a:rPr lang="en-US" dirty="0" smtClean="0"/>
              <a:t>except the keys can be any object ↔ just strings</a:t>
            </a:r>
            <a:endParaRPr lang="en-US" dirty="0" smtClean="0">
              <a:sym typeface="Wingdings" pitchFamily="2" charset="2"/>
            </a:endParaRPr>
          </a:p>
          <a:p>
            <a:pPr lvl="2"/>
            <a:r>
              <a:rPr lang="en-US" dirty="0" smtClean="0"/>
              <a:t>Any type object c</a:t>
            </a:r>
            <a:r>
              <a:rPr lang="en-US" dirty="0" smtClean="0">
                <a:sym typeface="Wingdings" pitchFamily="2" charset="2"/>
              </a:rPr>
              <a:t> </a:t>
            </a:r>
            <a:r>
              <a:rPr lang="en-US" dirty="0" smtClean="0"/>
              <a:t>Key</a:t>
            </a:r>
            <a:endParaRPr lang="en-US" dirty="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Record Types</a:t>
            </a:r>
            <a:endParaRPr lang="en-US" sz="3200" b="1" dirty="0"/>
          </a:p>
        </p:txBody>
      </p:sp>
      <p:sp>
        <p:nvSpPr>
          <p:cNvPr id="3" name="Content Placeholder 2"/>
          <p:cNvSpPr>
            <a:spLocks noGrp="1"/>
          </p:cNvSpPr>
          <p:nvPr>
            <p:ph idx="1"/>
          </p:nvPr>
        </p:nvSpPr>
        <p:spPr/>
        <p:txBody>
          <a:bodyPr>
            <a:normAutofit fontScale="92500" lnSpcReduction="20000"/>
          </a:bodyPr>
          <a:lstStyle/>
          <a:p>
            <a:pPr algn="just"/>
            <a:r>
              <a:rPr lang="en-US" sz="2400" dirty="0" smtClean="0"/>
              <a:t>Record </a:t>
            </a:r>
          </a:p>
          <a:p>
            <a:pPr lvl="1" algn="just"/>
            <a:r>
              <a:rPr lang="en-US" sz="2400" dirty="0" smtClean="0"/>
              <a:t>An aggregate = data elements</a:t>
            </a:r>
          </a:p>
          <a:p>
            <a:pPr lvl="1" algn="just"/>
            <a:r>
              <a:rPr lang="en-US" sz="2400" i="1" dirty="0" smtClean="0"/>
              <a:t>Record</a:t>
            </a:r>
            <a:r>
              <a:rPr lang="en-US" sz="2400" dirty="0" smtClean="0"/>
              <a:t> &amp; heterogeneous array r same?</a:t>
            </a:r>
          </a:p>
          <a:p>
            <a:pPr lvl="2" algn="just"/>
            <a:r>
              <a:rPr lang="en-US" sz="1800" dirty="0" smtClean="0"/>
              <a:t>No</a:t>
            </a:r>
          </a:p>
          <a:p>
            <a:pPr lvl="3" algn="just"/>
            <a:r>
              <a:rPr lang="en-US" sz="1600" dirty="0" smtClean="0"/>
              <a:t>reason</a:t>
            </a:r>
          </a:p>
          <a:p>
            <a:pPr lvl="4" algn="just"/>
            <a:r>
              <a:rPr lang="en-US" sz="1600" dirty="0" smtClean="0"/>
              <a:t>Elements r different sizes &amp; reside in adjacent memory locations</a:t>
            </a:r>
          </a:p>
          <a:p>
            <a:pPr lvl="4" algn="just"/>
            <a:r>
              <a:rPr lang="en-US" sz="1600" dirty="0" smtClean="0"/>
              <a:t>Elements = this r all references </a:t>
            </a:r>
            <a:r>
              <a:rPr lang="en-US" sz="1600" dirty="0" smtClean="0">
                <a:sym typeface="Wingdings" pitchFamily="2" charset="2"/>
              </a:rPr>
              <a:t> data objects that reside in scattered locations</a:t>
            </a:r>
          </a:p>
          <a:p>
            <a:pPr lvl="1" algn="just"/>
            <a:r>
              <a:rPr lang="en-US" sz="2400" dirty="0" smtClean="0">
                <a:sym typeface="Wingdings" pitchFamily="2" charset="2"/>
              </a:rPr>
              <a:t>Supported by</a:t>
            </a:r>
          </a:p>
          <a:p>
            <a:pPr lvl="2" algn="just"/>
            <a:r>
              <a:rPr lang="en-US" sz="1800" dirty="0" smtClean="0"/>
              <a:t>C</a:t>
            </a:r>
          </a:p>
          <a:p>
            <a:pPr lvl="2" algn="just"/>
            <a:r>
              <a:rPr lang="en-US" sz="1800" dirty="0" smtClean="0"/>
              <a:t>C++</a:t>
            </a:r>
          </a:p>
          <a:p>
            <a:pPr lvl="2" algn="just"/>
            <a:r>
              <a:rPr lang="en-US" sz="1800" dirty="0" smtClean="0"/>
              <a:t>C#</a:t>
            </a:r>
          </a:p>
          <a:p>
            <a:pPr lvl="3" algn="just"/>
            <a:r>
              <a:rPr lang="en-US" sz="1600" dirty="0" smtClean="0"/>
              <a:t>W</a:t>
            </a:r>
            <a:r>
              <a:rPr lang="en-US" sz="1600" dirty="0" smtClean="0">
                <a:sym typeface="Wingdings" pitchFamily="2" charset="2"/>
              </a:rPr>
              <a:t> struct data type</a:t>
            </a:r>
            <a:endParaRPr lang="en-US" sz="1600" dirty="0" smtClean="0"/>
          </a:p>
          <a:p>
            <a:pPr lvl="4" algn="just"/>
            <a:r>
              <a:rPr lang="en-US" sz="1600" dirty="0" smtClean="0"/>
              <a:t>Struct also +ed in ML &amp; F#</a:t>
            </a:r>
          </a:p>
          <a:p>
            <a:pPr lvl="2" algn="just"/>
            <a:r>
              <a:rPr lang="en-US" sz="1800" dirty="0" smtClean="0"/>
              <a:t>Python</a:t>
            </a:r>
          </a:p>
          <a:p>
            <a:pPr lvl="2" algn="just"/>
            <a:r>
              <a:rPr lang="en-US" sz="1800" dirty="0" smtClean="0"/>
              <a:t>Ruby</a:t>
            </a:r>
            <a:endParaRPr lang="en-US" sz="1800" dirty="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Record Types</a:t>
            </a:r>
            <a:endParaRPr lang="en-US" sz="3200" b="1" dirty="0"/>
          </a:p>
        </p:txBody>
      </p:sp>
      <p:sp>
        <p:nvSpPr>
          <p:cNvPr id="3" name="Content Placeholder 2"/>
          <p:cNvSpPr>
            <a:spLocks noGrp="1"/>
          </p:cNvSpPr>
          <p:nvPr>
            <p:ph sz="half" idx="1"/>
          </p:nvPr>
        </p:nvSpPr>
        <p:spPr>
          <a:xfrm>
            <a:off x="457200" y="1600201"/>
            <a:ext cx="4038600" cy="4419599"/>
          </a:xfrm>
        </p:spPr>
        <p:txBody>
          <a:bodyPr>
            <a:normAutofit fontScale="77500" lnSpcReduction="20000"/>
          </a:bodyPr>
          <a:lstStyle/>
          <a:p>
            <a:r>
              <a:rPr lang="en-US" dirty="0" smtClean="0"/>
              <a:t>Design issues r:</a:t>
            </a:r>
          </a:p>
          <a:p>
            <a:pPr lvl="1"/>
            <a:r>
              <a:rPr lang="en-US" dirty="0" smtClean="0"/>
              <a:t>Wa? - - the syntactic form = references </a:t>
            </a:r>
            <a:r>
              <a:rPr lang="en-US" dirty="0" smtClean="0">
                <a:sym typeface="Wingdings" pitchFamily="2" charset="2"/>
              </a:rPr>
              <a:t></a:t>
            </a:r>
            <a:r>
              <a:rPr lang="en-US" dirty="0" smtClean="0"/>
              <a:t> fields?</a:t>
            </a:r>
          </a:p>
          <a:p>
            <a:pPr lvl="1"/>
            <a:r>
              <a:rPr lang="en-US" dirty="0" smtClean="0"/>
              <a:t>r elliptical references allowed?</a:t>
            </a:r>
          </a:p>
          <a:p>
            <a:r>
              <a:rPr lang="en-US" dirty="0" smtClean="0"/>
              <a:t>Definition of Records</a:t>
            </a:r>
          </a:p>
          <a:p>
            <a:pPr lvl="1"/>
            <a:r>
              <a:rPr lang="en-US" dirty="0" smtClean="0"/>
              <a:t>The COBOL form = record declaration</a:t>
            </a:r>
          </a:p>
          <a:p>
            <a:pPr lvl="2">
              <a:buNone/>
            </a:pPr>
            <a:r>
              <a:rPr lang="en-US" i="1" dirty="0" smtClean="0"/>
              <a:t>01 EMPLOYEE-RECORD.</a:t>
            </a:r>
          </a:p>
          <a:p>
            <a:pPr lvl="3">
              <a:buNone/>
            </a:pPr>
            <a:r>
              <a:rPr lang="en-US" b="1" i="1" u="sng" dirty="0" smtClean="0"/>
              <a:t>02 EMPLOYEE-NAME</a:t>
            </a:r>
            <a:r>
              <a:rPr lang="en-US" i="1" dirty="0" smtClean="0"/>
              <a:t>.</a:t>
            </a:r>
          </a:p>
          <a:p>
            <a:pPr lvl="4">
              <a:buNone/>
            </a:pPr>
            <a:r>
              <a:rPr lang="en-US" i="1" u="sng" dirty="0" smtClean="0"/>
              <a:t>05 FIRST PICTURE IS X(20).</a:t>
            </a:r>
          </a:p>
          <a:p>
            <a:pPr lvl="4">
              <a:buNone/>
            </a:pPr>
            <a:r>
              <a:rPr lang="en-US" i="1" dirty="0" smtClean="0"/>
              <a:t>05 MIDDLE PICTURE IS X(10).</a:t>
            </a:r>
          </a:p>
          <a:p>
            <a:pPr lvl="4">
              <a:buNone/>
            </a:pPr>
            <a:r>
              <a:rPr lang="en-US" i="1" dirty="0" smtClean="0"/>
              <a:t>05 LAST PICTURE IS X(20).</a:t>
            </a:r>
          </a:p>
          <a:p>
            <a:pPr lvl="3">
              <a:buNone/>
            </a:pPr>
            <a:r>
              <a:rPr lang="en-US" i="1" dirty="0" smtClean="0"/>
              <a:t>02 HOURLY-RATE PICTURE IS 99V99.</a:t>
            </a:r>
          </a:p>
          <a:p>
            <a:pPr lvl="3">
              <a:buNone/>
            </a:pPr>
            <a:r>
              <a:rPr lang="en-US" i="1" u="sng" dirty="0" smtClean="0"/>
              <a:t>Cont</a:t>
            </a:r>
            <a:r>
              <a:rPr lang="en-US" i="1" dirty="0" smtClean="0"/>
              <a:t>.</a:t>
            </a:r>
            <a:endParaRPr lang="en-US" i="1" dirty="0"/>
          </a:p>
        </p:txBody>
      </p:sp>
      <p:sp>
        <p:nvSpPr>
          <p:cNvPr id="6" name="Content Placeholder 5"/>
          <p:cNvSpPr>
            <a:spLocks noGrp="1"/>
          </p:cNvSpPr>
          <p:nvPr>
            <p:ph sz="half" idx="2"/>
          </p:nvPr>
        </p:nvSpPr>
        <p:spPr>
          <a:xfrm>
            <a:off x="4343400" y="1600201"/>
            <a:ext cx="4800600" cy="3276599"/>
          </a:xfrm>
        </p:spPr>
        <p:txBody>
          <a:bodyPr>
            <a:normAutofit fontScale="77500" lnSpcReduction="20000"/>
          </a:bodyPr>
          <a:lstStyle/>
          <a:p>
            <a:r>
              <a:rPr lang="en-US" dirty="0" smtClean="0"/>
              <a:t>Ada form = record declaration</a:t>
            </a:r>
          </a:p>
          <a:p>
            <a:pPr lvl="1">
              <a:buNone/>
            </a:pPr>
            <a:r>
              <a:rPr lang="en-US" b="1" i="1" dirty="0" smtClean="0"/>
              <a:t>type </a:t>
            </a:r>
            <a:r>
              <a:rPr lang="en-US" i="1" dirty="0" smtClean="0"/>
              <a:t>Employee_Name_Type</a:t>
            </a:r>
            <a:r>
              <a:rPr lang="en-US" b="1" i="1" dirty="0" smtClean="0"/>
              <a:t> is record</a:t>
            </a:r>
          </a:p>
          <a:p>
            <a:pPr lvl="2">
              <a:buNone/>
            </a:pPr>
            <a:r>
              <a:rPr lang="en-US" i="1" dirty="0" smtClean="0"/>
              <a:t>First : String (1..20);</a:t>
            </a:r>
          </a:p>
          <a:p>
            <a:pPr lvl="2">
              <a:buNone/>
            </a:pPr>
            <a:r>
              <a:rPr lang="en-US" i="1" dirty="0" smtClean="0"/>
              <a:t>Middle : String (1..10);</a:t>
            </a:r>
          </a:p>
          <a:p>
            <a:pPr lvl="2">
              <a:buNone/>
            </a:pPr>
            <a:r>
              <a:rPr lang="en-US" i="1" dirty="0" smtClean="0"/>
              <a:t>Last : String (1..20);</a:t>
            </a:r>
          </a:p>
          <a:p>
            <a:pPr lvl="1">
              <a:buNone/>
            </a:pPr>
            <a:r>
              <a:rPr lang="en-US" b="1" i="1" dirty="0" smtClean="0"/>
              <a:t>end record;</a:t>
            </a:r>
          </a:p>
          <a:p>
            <a:pPr lvl="1">
              <a:buNone/>
            </a:pPr>
            <a:r>
              <a:rPr lang="en-US" b="1" i="1" dirty="0" smtClean="0"/>
              <a:t>type </a:t>
            </a:r>
            <a:r>
              <a:rPr lang="en-US" i="1" dirty="0" smtClean="0"/>
              <a:t>Employee_Record_Type</a:t>
            </a:r>
            <a:r>
              <a:rPr lang="en-US" b="1" i="1" dirty="0" smtClean="0"/>
              <a:t> is record</a:t>
            </a:r>
          </a:p>
          <a:p>
            <a:pPr lvl="2">
              <a:buNone/>
            </a:pPr>
            <a:r>
              <a:rPr lang="en-US" i="1" dirty="0" smtClean="0"/>
              <a:t>Employee_Name: Employee_Name_Type;</a:t>
            </a:r>
          </a:p>
          <a:p>
            <a:pPr lvl="2">
              <a:buNone/>
            </a:pPr>
            <a:r>
              <a:rPr lang="en-US" i="1" dirty="0" smtClean="0"/>
              <a:t>Hourly_Rate: Float;</a:t>
            </a:r>
          </a:p>
          <a:p>
            <a:pPr lvl="1">
              <a:buNone/>
            </a:pPr>
            <a:r>
              <a:rPr lang="en-US" b="1" i="1" dirty="0" smtClean="0"/>
              <a:t>end record;</a:t>
            </a:r>
          </a:p>
          <a:p>
            <a:pPr lvl="1">
              <a:buNone/>
            </a:pPr>
            <a:r>
              <a:rPr lang="en-US" i="1" dirty="0" smtClean="0"/>
              <a:t>Employee_Record:  Employee_Record_Type;</a:t>
            </a:r>
            <a:endParaRPr lang="en-US" i="1" dirty="0"/>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b="1" dirty="0" smtClean="0"/>
              <a:t>Record Types</a:t>
            </a:r>
            <a:r>
              <a:rPr lang="en-US" sz="3600" b="1" dirty="0" smtClean="0"/>
              <a:t/>
            </a:r>
            <a:br>
              <a:rPr lang="en-US" sz="3600" b="1" dirty="0" smtClean="0"/>
            </a:br>
            <a:r>
              <a:rPr lang="en-US" sz="3600" b="1" dirty="0" smtClean="0"/>
              <a:t>References to Record Fields &amp; Evaluation</a:t>
            </a:r>
            <a:endParaRPr lang="en-US" sz="3600" b="1" dirty="0"/>
          </a:p>
        </p:txBody>
      </p:sp>
      <p:sp>
        <p:nvSpPr>
          <p:cNvPr id="3" name="Content Placeholder 2"/>
          <p:cNvSpPr>
            <a:spLocks noGrp="1"/>
          </p:cNvSpPr>
          <p:nvPr>
            <p:ph idx="1"/>
          </p:nvPr>
        </p:nvSpPr>
        <p:spPr/>
        <p:txBody>
          <a:bodyPr/>
          <a:lstStyle/>
          <a:p>
            <a:pPr algn="just"/>
            <a:r>
              <a:rPr lang="en-US" dirty="0" smtClean="0"/>
              <a:t>References </a:t>
            </a:r>
            <a:r>
              <a:rPr lang="en-US" dirty="0" smtClean="0">
                <a:sym typeface="Wingdings" pitchFamily="2" charset="2"/>
              </a:rPr>
              <a:t></a:t>
            </a:r>
            <a:r>
              <a:rPr lang="en-US" dirty="0" smtClean="0"/>
              <a:t> the individual fields = records r syntactically specified by several different methods</a:t>
            </a:r>
          </a:p>
          <a:p>
            <a:pPr lvl="1" algn="just"/>
            <a:r>
              <a:rPr lang="en-US" dirty="0" smtClean="0"/>
              <a:t>COBOL field references have the form</a:t>
            </a:r>
          </a:p>
          <a:p>
            <a:pPr lvl="2" algn="just"/>
            <a:r>
              <a:rPr lang="en-US" dirty="0" smtClean="0"/>
              <a:t>field_name OF record_name_1 OF </a:t>
            </a:r>
            <a:r>
              <a:rPr lang="en-US" b="1" dirty="0" smtClean="0"/>
              <a:t>. . . </a:t>
            </a:r>
            <a:r>
              <a:rPr lang="en-US" dirty="0" smtClean="0"/>
              <a:t>OF record_name_n</a:t>
            </a:r>
          </a:p>
          <a:p>
            <a:pPr algn="just"/>
            <a:r>
              <a:rPr lang="en-US" b="1" dirty="0" smtClean="0"/>
              <a:t>Evaluation</a:t>
            </a:r>
            <a:endParaRPr lang="en-US" dirty="0" smtClean="0"/>
          </a:p>
          <a:p>
            <a:pPr lvl="1" algn="just"/>
            <a:r>
              <a:rPr lang="en-US" dirty="0" smtClean="0"/>
              <a:t>Use = record types - - safe</a:t>
            </a:r>
          </a:p>
          <a:p>
            <a:pPr lvl="1" algn="just"/>
            <a:endParaRPr lang="en-US" b="1" dirty="0"/>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b="1" dirty="0" smtClean="0"/>
              <a:t>Record Types</a:t>
            </a:r>
            <a:r>
              <a:rPr lang="en-US" dirty="0" smtClean="0"/>
              <a:t/>
            </a:r>
            <a:br>
              <a:rPr lang="en-US" dirty="0" smtClean="0"/>
            </a:br>
            <a:r>
              <a:rPr lang="en-US" sz="3600" b="1" dirty="0" smtClean="0"/>
              <a:t>Implementation of Record Types</a:t>
            </a:r>
            <a:endParaRPr lang="en-US" b="1" dirty="0"/>
          </a:p>
        </p:txBody>
      </p:sp>
      <p:sp>
        <p:nvSpPr>
          <p:cNvPr id="3" name="Content Placeholder 2"/>
          <p:cNvSpPr>
            <a:spLocks noGrp="1"/>
          </p:cNvSpPr>
          <p:nvPr>
            <p:ph sz="half" idx="1"/>
          </p:nvPr>
        </p:nvSpPr>
        <p:spPr/>
        <p:txBody>
          <a:bodyPr/>
          <a:lstStyle/>
          <a:p>
            <a:r>
              <a:rPr lang="en-US" dirty="0" smtClean="0"/>
              <a:t>Fields = records r stored in?</a:t>
            </a:r>
          </a:p>
          <a:p>
            <a:pPr lvl="1"/>
            <a:r>
              <a:rPr lang="en-US" dirty="0" smtClean="0"/>
              <a:t>Adjacent memory locations.</a:t>
            </a:r>
          </a:p>
          <a:p>
            <a:pPr lvl="1" algn="just"/>
            <a:r>
              <a:rPr lang="en-US" dirty="0" smtClean="0"/>
              <a:t>The compile-time descriptor </a:t>
            </a:r>
            <a:r>
              <a:rPr lang="en-US" dirty="0" smtClean="0">
                <a:sym typeface="Wingdings" pitchFamily="2" charset="2"/>
              </a:rPr>
              <a:t></a:t>
            </a:r>
            <a:r>
              <a:rPr lang="en-US" dirty="0" smtClean="0"/>
              <a:t> record has the general form shown in Figure</a:t>
            </a:r>
          </a:p>
          <a:p>
            <a:pPr lvl="1" algn="just"/>
            <a:r>
              <a:rPr lang="en-US" dirty="0" smtClean="0"/>
              <a:t>Run-time descriptors </a:t>
            </a:r>
            <a:r>
              <a:rPr lang="en-US" dirty="0" smtClean="0">
                <a:sym typeface="Wingdings" pitchFamily="2" charset="2"/>
              </a:rPr>
              <a:t></a:t>
            </a:r>
            <a:r>
              <a:rPr lang="en-US" dirty="0" smtClean="0"/>
              <a:t> records r </a:t>
            </a:r>
            <a:r>
              <a:rPr lang="en-US" strike="sngStrike" dirty="0" smtClean="0"/>
              <a:t>necessary</a:t>
            </a:r>
          </a:p>
        </p:txBody>
      </p:sp>
      <p:pic>
        <p:nvPicPr>
          <p:cNvPr id="1026" name="Picture 2"/>
          <p:cNvPicPr>
            <a:picLocks noGrp="1" noChangeAspect="1" noChangeArrowheads="1"/>
          </p:cNvPicPr>
          <p:nvPr>
            <p:ph sz="half" idx="2"/>
          </p:nvPr>
        </p:nvPicPr>
        <p:blipFill>
          <a:blip r:embed="rId3" cstate="print"/>
          <a:srcRect/>
          <a:stretch>
            <a:fillRect/>
          </a:stretch>
        </p:blipFill>
        <p:spPr bwMode="auto">
          <a:xfrm>
            <a:off x="5267325" y="1681956"/>
            <a:ext cx="2962276" cy="4614702"/>
          </a:xfrm>
          <a:prstGeom prst="rect">
            <a:avLst/>
          </a:prstGeom>
          <a:noFill/>
          <a:ln w="9525">
            <a:noFill/>
            <a:miter lim="800000"/>
            <a:headEnd/>
            <a:tailEnd/>
          </a:ln>
          <a:effectLst/>
        </p:spPr>
      </p:pic>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Tuple Types</a:t>
            </a:r>
            <a:endParaRPr lang="en-US" sz="3600" b="1" dirty="0"/>
          </a:p>
        </p:txBody>
      </p:sp>
      <p:sp>
        <p:nvSpPr>
          <p:cNvPr id="3" name="Content Placeholder 2"/>
          <p:cNvSpPr>
            <a:spLocks noGrp="1"/>
          </p:cNvSpPr>
          <p:nvPr>
            <p:ph idx="1"/>
          </p:nvPr>
        </p:nvSpPr>
        <p:spPr/>
        <p:txBody>
          <a:bodyPr/>
          <a:lstStyle/>
          <a:p>
            <a:r>
              <a:rPr lang="en-US" dirty="0" smtClean="0"/>
              <a:t>It - - a data type similar </a:t>
            </a:r>
            <a:r>
              <a:rPr lang="en-US" dirty="0" smtClean="0">
                <a:sym typeface="Wingdings" pitchFamily="2" charset="2"/>
              </a:rPr>
              <a:t> record (diff?)</a:t>
            </a:r>
          </a:p>
          <a:p>
            <a:pPr lvl="1"/>
            <a:r>
              <a:rPr lang="en-US" dirty="0" smtClean="0">
                <a:sym typeface="Wingdings" pitchFamily="2" charset="2"/>
              </a:rPr>
              <a:t>Elements not named</a:t>
            </a:r>
          </a:p>
          <a:p>
            <a:pPr lvl="1"/>
            <a:r>
              <a:rPr lang="en-US" dirty="0" smtClean="0"/>
              <a:t>Python +es immutable tuple type cont.</a:t>
            </a:r>
          </a:p>
          <a:p>
            <a:pPr lvl="2"/>
            <a:r>
              <a:rPr lang="en-US" dirty="0" smtClean="0"/>
              <a:t>Elements = tuple c</a:t>
            </a:r>
            <a:r>
              <a:rPr lang="en-US" dirty="0" smtClean="0">
                <a:sym typeface="Wingdings" pitchFamily="2" charset="2"/>
              </a:rPr>
              <a:t> referenced w indexing in brackets</a:t>
            </a:r>
          </a:p>
          <a:p>
            <a:pPr lvl="2"/>
            <a:r>
              <a:rPr lang="en-US" dirty="0" smtClean="0">
                <a:sym typeface="Wingdings" pitchFamily="2" charset="2"/>
              </a:rPr>
              <a:t>Tuples can be</a:t>
            </a:r>
          </a:p>
          <a:p>
            <a:pPr lvl="3"/>
            <a:r>
              <a:rPr lang="en-US" dirty="0" smtClean="0">
                <a:sym typeface="Wingdings" pitchFamily="2" charset="2"/>
              </a:rPr>
              <a:t>Catenated w plus (+) operator</a:t>
            </a:r>
          </a:p>
          <a:p>
            <a:pPr lvl="3"/>
            <a:r>
              <a:rPr lang="en-US" dirty="0" smtClean="0">
                <a:sym typeface="Wingdings" pitchFamily="2" charset="2"/>
              </a:rPr>
              <a:t>Deleted w </a:t>
            </a:r>
            <a:r>
              <a:rPr lang="en-US" b="1" dirty="0" smtClean="0">
                <a:sym typeface="Wingdings" pitchFamily="2" charset="2"/>
              </a:rPr>
              <a:t>del</a:t>
            </a:r>
            <a:r>
              <a:rPr lang="en-US" dirty="0" smtClean="0">
                <a:sym typeface="Wingdings" pitchFamily="2" charset="2"/>
              </a:rPr>
              <a:t> stmt.</a:t>
            </a:r>
          </a:p>
          <a:p>
            <a:pPr lvl="3"/>
            <a:r>
              <a:rPr lang="en-US" dirty="0" smtClean="0">
                <a:sym typeface="Wingdings" pitchFamily="2" charset="2"/>
              </a:rPr>
              <a:t>Empty / contain one element</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Programming Domains</a:t>
            </a:r>
            <a:endParaRPr lang="en-US" dirty="0"/>
          </a:p>
        </p:txBody>
      </p:sp>
      <p:sp>
        <p:nvSpPr>
          <p:cNvPr id="3" name="Content Placeholder 2"/>
          <p:cNvSpPr>
            <a:spLocks noGrp="1"/>
          </p:cNvSpPr>
          <p:nvPr>
            <p:ph idx="1"/>
          </p:nvPr>
        </p:nvSpPr>
        <p:spPr/>
        <p:txBody>
          <a:bodyPr/>
          <a:lstStyle/>
          <a:p>
            <a:pPr marL="514350" indent="-514350" algn="just">
              <a:buFont typeface="+mj-lt"/>
              <a:buAutoNum type="arabicPeriod" startAt="5"/>
            </a:pPr>
            <a:r>
              <a:rPr lang="en-US" b="1" i="1" dirty="0" smtClean="0"/>
              <a:t>Web Software</a:t>
            </a:r>
          </a:p>
          <a:p>
            <a:pPr lvl="1" algn="just"/>
            <a:r>
              <a:rPr lang="en-US" dirty="0" smtClean="0"/>
              <a:t>World wide web ‡ electronic collection = languages </a:t>
            </a:r>
          </a:p>
          <a:p>
            <a:pPr lvl="2" algn="just"/>
            <a:r>
              <a:rPr lang="en-US" dirty="0" smtClean="0"/>
              <a:t>Ranging </a:t>
            </a:r>
            <a:r>
              <a:rPr lang="en-US" dirty="0" smtClean="0">
                <a:sym typeface="Wingdings" pitchFamily="2" charset="2"/>
              </a:rPr>
              <a:t> markup languages  general purpose programming language </a:t>
            </a:r>
            <a:endParaRPr lang="en-US" dirty="0"/>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List</a:t>
            </a:r>
            <a:endParaRPr lang="en-US" sz="3600" b="1" dirty="0"/>
          </a:p>
        </p:txBody>
      </p:sp>
      <p:sp>
        <p:nvSpPr>
          <p:cNvPr id="3" name="Content Placeholder 2"/>
          <p:cNvSpPr>
            <a:spLocks noGrp="1"/>
          </p:cNvSpPr>
          <p:nvPr>
            <p:ph idx="1"/>
          </p:nvPr>
        </p:nvSpPr>
        <p:spPr/>
        <p:txBody>
          <a:bodyPr>
            <a:normAutofit fontScale="92500" lnSpcReduction="20000"/>
          </a:bodyPr>
          <a:lstStyle/>
          <a:p>
            <a:r>
              <a:rPr lang="en-US" dirty="0" smtClean="0"/>
              <a:t>1</a:t>
            </a:r>
            <a:r>
              <a:rPr lang="en-US" baseline="30000" dirty="0" smtClean="0"/>
              <a:t>st</a:t>
            </a:r>
            <a:r>
              <a:rPr lang="en-US" dirty="0" smtClean="0"/>
              <a:t> supported in LISP (functional Prog. Lang.)</a:t>
            </a:r>
          </a:p>
          <a:p>
            <a:pPr lvl="1"/>
            <a:r>
              <a:rPr lang="en-US" dirty="0" smtClean="0"/>
              <a:t>List r delimited by ()</a:t>
            </a:r>
          </a:p>
          <a:p>
            <a:pPr lvl="2"/>
            <a:r>
              <a:rPr lang="en-US" dirty="0" smtClean="0"/>
              <a:t>Example:</a:t>
            </a:r>
          </a:p>
          <a:p>
            <a:pPr lvl="3"/>
            <a:r>
              <a:rPr lang="en-US" dirty="0" smtClean="0"/>
              <a:t>(A B C D)</a:t>
            </a:r>
          </a:p>
          <a:p>
            <a:pPr lvl="1"/>
            <a:r>
              <a:rPr lang="en-US" dirty="0" smtClean="0"/>
              <a:t>Nested Lists</a:t>
            </a:r>
          </a:p>
          <a:p>
            <a:pPr lvl="2"/>
            <a:r>
              <a:rPr lang="en-US" dirty="0" smtClean="0"/>
              <a:t>Example:</a:t>
            </a:r>
          </a:p>
          <a:p>
            <a:pPr lvl="3"/>
            <a:r>
              <a:rPr lang="en-US" dirty="0" smtClean="0"/>
              <a:t>(A (B C) D)</a:t>
            </a:r>
          </a:p>
          <a:p>
            <a:r>
              <a:rPr lang="en-US" dirty="0" smtClean="0"/>
              <a:t>ML has lists &amp; list operations</a:t>
            </a:r>
          </a:p>
          <a:p>
            <a:pPr lvl="1"/>
            <a:r>
              <a:rPr lang="en-US" dirty="0" smtClean="0"/>
              <a:t>Delimited by []</a:t>
            </a:r>
          </a:p>
          <a:p>
            <a:pPr lvl="2"/>
            <a:r>
              <a:rPr lang="en-US" dirty="0" smtClean="0"/>
              <a:t>Example:</a:t>
            </a:r>
          </a:p>
          <a:p>
            <a:pPr lvl="3"/>
            <a:r>
              <a:rPr lang="en-US" dirty="0" smtClean="0"/>
              <a:t>[5,7,9]</a:t>
            </a:r>
          </a:p>
          <a:p>
            <a:pPr lvl="3"/>
            <a:r>
              <a:rPr lang="en-US" dirty="0" smtClean="0"/>
              <a:t>[] - - empty list</a:t>
            </a:r>
            <a:endParaRPr lang="en-US" dirty="0"/>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Union</a:t>
            </a:r>
            <a:endParaRPr lang="en-US" sz="3600" b="1" dirty="0"/>
          </a:p>
        </p:txBody>
      </p:sp>
      <p:sp>
        <p:nvSpPr>
          <p:cNvPr id="3" name="Content Placeholder 2"/>
          <p:cNvSpPr>
            <a:spLocks noGrp="1"/>
          </p:cNvSpPr>
          <p:nvPr>
            <p:ph idx="1"/>
          </p:nvPr>
        </p:nvSpPr>
        <p:spPr/>
        <p:txBody>
          <a:bodyPr/>
          <a:lstStyle/>
          <a:p>
            <a:pPr algn="just"/>
            <a:r>
              <a:rPr lang="en-US" dirty="0" smtClean="0"/>
              <a:t>Stores different type values at different times during prog. execution</a:t>
            </a:r>
          </a:p>
          <a:p>
            <a:pPr algn="just"/>
            <a:r>
              <a:rPr lang="en-US" dirty="0" smtClean="0"/>
              <a:t>Design Issues:</a:t>
            </a:r>
          </a:p>
          <a:p>
            <a:pPr lvl="1" algn="just"/>
            <a:r>
              <a:rPr lang="en-US" dirty="0" smtClean="0"/>
              <a:t>Should type checking be required? Note that any such type checking must be dynamic.</a:t>
            </a:r>
          </a:p>
          <a:p>
            <a:pPr lvl="1" algn="just"/>
            <a:r>
              <a:rPr lang="en-US" dirty="0" smtClean="0"/>
              <a:t>Should unions be embedded in records?</a:t>
            </a:r>
            <a:endParaRPr lang="en-US" dirty="0"/>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Union</a:t>
            </a:r>
            <a:endParaRPr lang="en-US" sz="3600" b="1" dirty="0"/>
          </a:p>
        </p:txBody>
      </p:sp>
      <p:sp>
        <p:nvSpPr>
          <p:cNvPr id="3" name="Content Placeholder 2"/>
          <p:cNvSpPr>
            <a:spLocks noGrp="1"/>
          </p:cNvSpPr>
          <p:nvPr>
            <p:ph idx="1"/>
          </p:nvPr>
        </p:nvSpPr>
        <p:spPr/>
        <p:txBody>
          <a:bodyPr>
            <a:normAutofit fontScale="92500" lnSpcReduction="10000"/>
          </a:bodyPr>
          <a:lstStyle/>
          <a:p>
            <a:pPr algn="just"/>
            <a:r>
              <a:rPr lang="en-US" dirty="0" smtClean="0"/>
              <a:t>Stores different type values at different times during prog. execution</a:t>
            </a:r>
          </a:p>
          <a:p>
            <a:pPr algn="just"/>
            <a:r>
              <a:rPr lang="en-US" dirty="0" smtClean="0"/>
              <a:t>Design Issues:</a:t>
            </a:r>
          </a:p>
          <a:p>
            <a:pPr lvl="1" algn="just"/>
            <a:r>
              <a:rPr lang="en-US" dirty="0" smtClean="0"/>
              <a:t>Should type checking be required? Note that any such type checking must be dynamic.</a:t>
            </a:r>
          </a:p>
          <a:p>
            <a:pPr lvl="1" algn="just"/>
            <a:r>
              <a:rPr lang="en-US" dirty="0" smtClean="0"/>
              <a:t>Should unions be embedded in records?</a:t>
            </a:r>
          </a:p>
          <a:p>
            <a:pPr algn="just"/>
            <a:r>
              <a:rPr lang="en-US" u="sng" dirty="0" smtClean="0"/>
              <a:t>Discriminated</a:t>
            </a:r>
            <a:r>
              <a:rPr lang="en-US" dirty="0" smtClean="0"/>
              <a:t> Versus </a:t>
            </a:r>
            <a:r>
              <a:rPr lang="en-US" i="1" dirty="0" smtClean="0"/>
              <a:t>Free Unions</a:t>
            </a:r>
            <a:r>
              <a:rPr lang="en-US" dirty="0" smtClean="0"/>
              <a:t>:</a:t>
            </a:r>
          </a:p>
          <a:p>
            <a:pPr lvl="1" algn="just"/>
            <a:r>
              <a:rPr lang="en-US" i="1" dirty="0" smtClean="0"/>
              <a:t>C &amp; C++</a:t>
            </a:r>
          </a:p>
          <a:p>
            <a:pPr lvl="1" algn="just"/>
            <a:r>
              <a:rPr lang="en-US" u="sng" dirty="0" smtClean="0"/>
              <a:t>ALGOL 68</a:t>
            </a:r>
          </a:p>
          <a:p>
            <a:pPr lvl="1" algn="just"/>
            <a:r>
              <a:rPr lang="en-US" u="sng" dirty="0" smtClean="0"/>
              <a:t>Ada</a:t>
            </a:r>
            <a:endParaRPr lang="en-US" dirty="0"/>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Union</a:t>
            </a:r>
            <a:endParaRPr lang="en-US" sz="3600" b="1" dirty="0"/>
          </a:p>
        </p:txBody>
      </p:sp>
      <p:sp>
        <p:nvSpPr>
          <p:cNvPr id="3" name="Content Placeholder 2"/>
          <p:cNvSpPr>
            <a:spLocks noGrp="1"/>
          </p:cNvSpPr>
          <p:nvPr>
            <p:ph idx="1"/>
          </p:nvPr>
        </p:nvSpPr>
        <p:spPr/>
        <p:txBody>
          <a:bodyPr>
            <a:normAutofit/>
          </a:bodyPr>
          <a:lstStyle/>
          <a:p>
            <a:pPr algn="just"/>
            <a:r>
              <a:rPr lang="en-US" dirty="0" smtClean="0"/>
              <a:t>Evaluation:</a:t>
            </a:r>
          </a:p>
          <a:p>
            <a:pPr lvl="1" algn="just"/>
            <a:r>
              <a:rPr lang="en-US" dirty="0" smtClean="0"/>
              <a:t>potentially unsafe constructs in some lang.’s</a:t>
            </a:r>
          </a:p>
          <a:p>
            <a:pPr lvl="2" algn="just"/>
            <a:r>
              <a:rPr lang="en-US" dirty="0" smtClean="0"/>
              <a:t>C &amp; C++</a:t>
            </a:r>
          </a:p>
          <a:p>
            <a:pPr lvl="1" algn="just"/>
            <a:r>
              <a:rPr lang="en-US" dirty="0" smtClean="0"/>
              <a:t>Safe in some lang.’s</a:t>
            </a:r>
          </a:p>
          <a:p>
            <a:pPr lvl="2" algn="just"/>
            <a:r>
              <a:rPr lang="en-US" dirty="0" smtClean="0"/>
              <a:t>Ada, ML, F# and Haskell</a:t>
            </a:r>
          </a:p>
          <a:p>
            <a:pPr algn="just"/>
            <a:r>
              <a:rPr lang="en-US" dirty="0" smtClean="0"/>
              <a:t>Implementation of Union Types:</a:t>
            </a:r>
          </a:p>
          <a:p>
            <a:pPr lvl="1" algn="just"/>
            <a:r>
              <a:rPr lang="en-US" dirty="0" smtClean="0"/>
              <a:t>implemented by simply using the same address </a:t>
            </a:r>
            <a:r>
              <a:rPr lang="en-US" dirty="0" smtClean="0">
                <a:sym typeface="Wingdings" pitchFamily="2" charset="2"/>
              </a:rPr>
              <a:t></a:t>
            </a:r>
            <a:r>
              <a:rPr lang="en-US" dirty="0" smtClean="0"/>
              <a:t> every possible variant</a:t>
            </a:r>
          </a:p>
          <a:p>
            <a:pPr lvl="1" algn="just"/>
            <a:r>
              <a:rPr lang="en-US" dirty="0" smtClean="0"/>
              <a:t>Sufficient storage </a:t>
            </a:r>
            <a:r>
              <a:rPr lang="en-US" dirty="0" smtClean="0">
                <a:sym typeface="Wingdings" pitchFamily="2" charset="2"/>
              </a:rPr>
              <a:t> </a:t>
            </a:r>
            <a:r>
              <a:rPr lang="en-US" dirty="0" smtClean="0"/>
              <a:t>largest variant - - allocated</a:t>
            </a:r>
            <a:endParaRPr lang="en-US" dirty="0"/>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sz="half" idx="2"/>
          </p:nvPr>
        </p:nvPicPr>
        <p:blipFill>
          <a:blip r:embed="rId3" cstate="print"/>
          <a:srcRect/>
          <a:stretch>
            <a:fillRect/>
          </a:stretch>
        </p:blipFill>
        <p:spPr bwMode="auto">
          <a:xfrm rot="19743002">
            <a:off x="4127568" y="2535897"/>
            <a:ext cx="4454382" cy="1875529"/>
          </a:xfrm>
          <a:prstGeom prst="rect">
            <a:avLst/>
          </a:prstGeom>
          <a:noFill/>
          <a:ln w="9525">
            <a:noFill/>
            <a:miter lim="800000"/>
            <a:headEnd/>
            <a:tailEnd/>
          </a:ln>
          <a:effectLst/>
        </p:spPr>
      </p:pic>
      <p:sp>
        <p:nvSpPr>
          <p:cNvPr id="2" name="Title 1"/>
          <p:cNvSpPr>
            <a:spLocks noGrp="1"/>
          </p:cNvSpPr>
          <p:nvPr>
            <p:ph type="title"/>
          </p:nvPr>
        </p:nvSpPr>
        <p:spPr/>
        <p:txBody>
          <a:bodyPr>
            <a:normAutofit/>
          </a:bodyPr>
          <a:lstStyle/>
          <a:p>
            <a:r>
              <a:rPr lang="en-US" sz="3600" b="1" dirty="0" smtClean="0"/>
              <a:t>Union</a:t>
            </a:r>
            <a:endParaRPr lang="en-US" sz="3600" b="1" dirty="0"/>
          </a:p>
        </p:txBody>
      </p:sp>
      <p:sp>
        <p:nvSpPr>
          <p:cNvPr id="3" name="Content Placeholder 2"/>
          <p:cNvSpPr>
            <a:spLocks noGrp="1"/>
          </p:cNvSpPr>
          <p:nvPr>
            <p:ph sz="half" idx="1"/>
          </p:nvPr>
        </p:nvSpPr>
        <p:spPr/>
        <p:txBody>
          <a:bodyPr>
            <a:normAutofit fontScale="85000" lnSpcReduction="20000"/>
          </a:bodyPr>
          <a:lstStyle/>
          <a:p>
            <a:pPr algn="just"/>
            <a:r>
              <a:rPr lang="en-US" dirty="0" smtClean="0"/>
              <a:t>Implementation of Union Types:</a:t>
            </a:r>
          </a:p>
          <a:p>
            <a:pPr lvl="1" algn="just"/>
            <a:r>
              <a:rPr lang="en-US" dirty="0" smtClean="0"/>
              <a:t>At compile time</a:t>
            </a:r>
          </a:p>
          <a:p>
            <a:pPr lvl="2" algn="just"/>
            <a:r>
              <a:rPr lang="en-US" dirty="0" smtClean="0"/>
              <a:t>complete description = each variant must be stored</a:t>
            </a:r>
          </a:p>
          <a:p>
            <a:pPr lvl="2" algn="just"/>
            <a:r>
              <a:rPr lang="en-US" dirty="0" smtClean="0"/>
              <a:t>To illustrate this consider the example:</a:t>
            </a:r>
          </a:p>
          <a:p>
            <a:pPr lvl="3">
              <a:buNone/>
            </a:pPr>
            <a:r>
              <a:rPr lang="nl-NL" b="1" dirty="0" smtClean="0"/>
              <a:t>type</a:t>
            </a:r>
            <a:r>
              <a:rPr lang="nl-NL" dirty="0" smtClean="0"/>
              <a:t> Node (Tag : Boolean) </a:t>
            </a:r>
            <a:r>
              <a:rPr lang="nl-NL" b="1" dirty="0" smtClean="0"/>
              <a:t>is</a:t>
            </a:r>
          </a:p>
          <a:p>
            <a:pPr lvl="3">
              <a:buNone/>
            </a:pPr>
            <a:r>
              <a:rPr lang="en-US" b="1" dirty="0" smtClean="0"/>
              <a:t>record</a:t>
            </a:r>
          </a:p>
          <a:p>
            <a:pPr lvl="3">
              <a:buNone/>
            </a:pPr>
            <a:r>
              <a:rPr lang="en-US" b="1" dirty="0" smtClean="0"/>
              <a:t>case</a:t>
            </a:r>
            <a:r>
              <a:rPr lang="en-US" dirty="0" smtClean="0"/>
              <a:t> Tag </a:t>
            </a:r>
            <a:r>
              <a:rPr lang="en-US" b="1" dirty="0" smtClean="0"/>
              <a:t>is</a:t>
            </a:r>
          </a:p>
          <a:p>
            <a:pPr lvl="3">
              <a:buNone/>
            </a:pPr>
            <a:r>
              <a:rPr lang="en-US" b="1" dirty="0" smtClean="0"/>
              <a:t>when</a:t>
            </a:r>
            <a:r>
              <a:rPr lang="en-US" dirty="0" smtClean="0"/>
              <a:t> True =&gt; Count : Integer;</a:t>
            </a:r>
          </a:p>
          <a:p>
            <a:pPr lvl="3">
              <a:buNone/>
            </a:pPr>
            <a:r>
              <a:rPr lang="en-US" b="1" dirty="0" smtClean="0"/>
              <a:t>when</a:t>
            </a:r>
            <a:r>
              <a:rPr lang="en-US" dirty="0" smtClean="0"/>
              <a:t> False =&gt; Sum : Float;</a:t>
            </a:r>
          </a:p>
          <a:p>
            <a:pPr lvl="3">
              <a:buNone/>
            </a:pPr>
            <a:r>
              <a:rPr lang="en-US" b="1" dirty="0" smtClean="0"/>
              <a:t>end case</a:t>
            </a:r>
            <a:r>
              <a:rPr lang="en-US" dirty="0" smtClean="0"/>
              <a:t>;</a:t>
            </a:r>
          </a:p>
          <a:p>
            <a:pPr lvl="3">
              <a:buNone/>
            </a:pPr>
            <a:r>
              <a:rPr lang="en-US" b="1" dirty="0" smtClean="0"/>
              <a:t>end record</a:t>
            </a:r>
            <a:r>
              <a:rPr lang="en-US" dirty="0" smtClean="0"/>
              <a:t>;</a:t>
            </a:r>
          </a:p>
          <a:p>
            <a:pPr lvl="2"/>
            <a:r>
              <a:rPr lang="en-US" dirty="0" smtClean="0"/>
              <a:t>The descriptor  </a:t>
            </a:r>
            <a:r>
              <a:rPr lang="en-US" dirty="0" smtClean="0">
                <a:sym typeface="Wingdings" pitchFamily="2" charset="2"/>
              </a:rPr>
              <a:t></a:t>
            </a:r>
            <a:r>
              <a:rPr lang="en-US" dirty="0" smtClean="0"/>
              <a:t> this type could have the form shown in Figure</a:t>
            </a:r>
            <a:endParaRPr lang="en-US" dirty="0"/>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b="1" dirty="0" smtClean="0"/>
              <a:t>Pointer and Reference Types</a:t>
            </a:r>
            <a:r>
              <a:rPr lang="en-US" sz="3600" b="1" dirty="0" smtClean="0"/>
              <a:t/>
            </a:r>
            <a:br>
              <a:rPr lang="en-US" sz="3600" b="1" dirty="0" smtClean="0"/>
            </a:br>
            <a:r>
              <a:rPr lang="en-US" sz="3600" b="1" dirty="0" smtClean="0"/>
              <a:t>Pointers</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dirty="0" smtClean="0"/>
              <a:t>A pointer type - - one in which the variables have a range = values that consists = memory addresses &amp; a special value, nil.</a:t>
            </a:r>
          </a:p>
          <a:p>
            <a:pPr algn="just"/>
            <a:r>
              <a:rPr lang="en-US" dirty="0" smtClean="0"/>
              <a:t>Pointers designed </a:t>
            </a:r>
            <a:r>
              <a:rPr lang="en-US" dirty="0" smtClean="0">
                <a:sym typeface="Wingdings" pitchFamily="2" charset="2"/>
              </a:rPr>
              <a:t> 2 distinct kinds = uses:</a:t>
            </a:r>
          </a:p>
          <a:p>
            <a:pPr lvl="1" algn="just"/>
            <a:r>
              <a:rPr lang="en-US" dirty="0" smtClean="0"/>
              <a:t>Indirect addressing</a:t>
            </a:r>
          </a:p>
          <a:p>
            <a:pPr lvl="1" algn="just"/>
            <a:r>
              <a:rPr lang="en-US" dirty="0" smtClean="0"/>
              <a:t>Dynamic storage (heap)</a:t>
            </a:r>
          </a:p>
          <a:p>
            <a:pPr algn="just"/>
            <a:r>
              <a:rPr lang="en-US" dirty="0" smtClean="0"/>
              <a:t>Pointer r </a:t>
            </a:r>
            <a:r>
              <a:rPr lang="en-US" strike="sngStrike" dirty="0" smtClean="0"/>
              <a:t>structured</a:t>
            </a:r>
            <a:r>
              <a:rPr lang="en-US" dirty="0" smtClean="0"/>
              <a:t> types although they r defined using </a:t>
            </a:r>
            <a:r>
              <a:rPr lang="en-US" u="sng" dirty="0" smtClean="0"/>
              <a:t>type operator</a:t>
            </a:r>
          </a:p>
          <a:p>
            <a:pPr lvl="1" algn="just"/>
            <a:r>
              <a:rPr lang="en-US" u="sng" dirty="0" smtClean="0"/>
              <a:t>*</a:t>
            </a:r>
            <a:r>
              <a:rPr lang="en-US" dirty="0" smtClean="0"/>
              <a:t> (C &amp; C++)</a:t>
            </a:r>
          </a:p>
          <a:p>
            <a:pPr lvl="1" algn="just"/>
            <a:r>
              <a:rPr lang="en-US" u="sng" dirty="0" smtClean="0"/>
              <a:t>access</a:t>
            </a:r>
            <a:r>
              <a:rPr lang="en-US" dirty="0" smtClean="0"/>
              <a:t> (Ada)</a:t>
            </a:r>
            <a:endParaRPr lang="en-US" dirty="0"/>
          </a:p>
        </p:txBody>
      </p:sp>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b="1" dirty="0" smtClean="0"/>
              <a:t>Pointer and Reference Types</a:t>
            </a:r>
            <a:r>
              <a:rPr lang="en-US" sz="3600" b="1" dirty="0" smtClean="0"/>
              <a:t/>
            </a:r>
            <a:br>
              <a:rPr lang="en-US" sz="3600" b="1" dirty="0" smtClean="0"/>
            </a:br>
            <a:r>
              <a:rPr lang="en-US" sz="3600" b="1" dirty="0" smtClean="0"/>
              <a:t>Pointers</a:t>
            </a:r>
            <a:endParaRPr lang="en-US" dirty="0"/>
          </a:p>
        </p:txBody>
      </p:sp>
      <p:sp>
        <p:nvSpPr>
          <p:cNvPr id="3" name="Content Placeholder 2"/>
          <p:cNvSpPr>
            <a:spLocks noGrp="1"/>
          </p:cNvSpPr>
          <p:nvPr>
            <p:ph idx="1"/>
          </p:nvPr>
        </p:nvSpPr>
        <p:spPr/>
        <p:txBody>
          <a:bodyPr>
            <a:normAutofit fontScale="77500" lnSpcReduction="20000"/>
          </a:bodyPr>
          <a:lstStyle/>
          <a:p>
            <a:pPr algn="just"/>
            <a:r>
              <a:rPr lang="en-US" dirty="0" smtClean="0"/>
              <a:t>Design Issues:</a:t>
            </a:r>
          </a:p>
          <a:p>
            <a:pPr lvl="1" algn="just"/>
            <a:r>
              <a:rPr lang="en-US" dirty="0" smtClean="0"/>
              <a:t>What r the scope &amp; lifetime = pointer variable?</a:t>
            </a:r>
          </a:p>
          <a:p>
            <a:pPr lvl="1" algn="just"/>
            <a:r>
              <a:rPr lang="en-US" dirty="0" smtClean="0"/>
              <a:t>What - - lifetime = heap-dynamic variable?</a:t>
            </a:r>
          </a:p>
          <a:p>
            <a:pPr lvl="1" algn="just"/>
            <a:r>
              <a:rPr lang="en-US" dirty="0" smtClean="0"/>
              <a:t>r pointers restricted as </a:t>
            </a:r>
            <a:r>
              <a:rPr lang="en-US" dirty="0" smtClean="0">
                <a:sym typeface="Wingdings" pitchFamily="2" charset="2"/>
              </a:rPr>
              <a:t></a:t>
            </a:r>
            <a:r>
              <a:rPr lang="en-US" dirty="0" smtClean="0"/>
              <a:t> the type = value </a:t>
            </a:r>
            <a:r>
              <a:rPr lang="en-US" dirty="0" smtClean="0">
                <a:sym typeface="Wingdings" pitchFamily="2" charset="2"/>
              </a:rPr>
              <a:t></a:t>
            </a:r>
            <a:r>
              <a:rPr lang="en-US" dirty="0" smtClean="0"/>
              <a:t> w? they can point?</a:t>
            </a:r>
          </a:p>
          <a:p>
            <a:pPr lvl="1" algn="just"/>
            <a:r>
              <a:rPr lang="en-US" dirty="0" smtClean="0"/>
              <a:t>r pointers used </a:t>
            </a:r>
            <a:r>
              <a:rPr lang="en-US" dirty="0" smtClean="0">
                <a:sym typeface="Wingdings" pitchFamily="2" charset="2"/>
              </a:rPr>
              <a:t></a:t>
            </a:r>
            <a:r>
              <a:rPr lang="en-US" dirty="0" smtClean="0"/>
              <a:t> dynamic storage management, indirect addressing, or both?</a:t>
            </a:r>
          </a:p>
          <a:p>
            <a:pPr lvl="1" algn="just"/>
            <a:r>
              <a:rPr lang="en-US" dirty="0" smtClean="0"/>
              <a:t>Should the language support pointer types, reference types, or both?</a:t>
            </a:r>
          </a:p>
          <a:p>
            <a:pPr algn="just"/>
            <a:r>
              <a:rPr lang="en-US" dirty="0" smtClean="0"/>
              <a:t>Pointer Operations</a:t>
            </a:r>
          </a:p>
          <a:p>
            <a:pPr lvl="1" algn="just"/>
            <a:r>
              <a:rPr lang="en-US" dirty="0" smtClean="0"/>
              <a:t>Assignment </a:t>
            </a:r>
          </a:p>
          <a:p>
            <a:pPr lvl="1" algn="just"/>
            <a:r>
              <a:rPr lang="en-US" dirty="0" smtClean="0"/>
              <a:t>Dereferencing</a:t>
            </a:r>
          </a:p>
          <a:p>
            <a:pPr lvl="2" algn="just"/>
            <a:r>
              <a:rPr lang="en-US" dirty="0" smtClean="0"/>
              <a:t>It c</a:t>
            </a:r>
            <a:r>
              <a:rPr lang="en-US" dirty="0" smtClean="0">
                <a:sym typeface="Wingdings" pitchFamily="2" charset="2"/>
              </a:rPr>
              <a:t> either explicit | </a:t>
            </a:r>
            <a:r>
              <a:rPr lang="en-US" i="1" dirty="0" smtClean="0">
                <a:sym typeface="Wingdings" pitchFamily="2" charset="2"/>
              </a:rPr>
              <a:t>implicit</a:t>
            </a:r>
          </a:p>
          <a:p>
            <a:pPr lvl="3" algn="just"/>
            <a:r>
              <a:rPr lang="en-US" i="1" dirty="0" smtClean="0"/>
              <a:t>Fortran 95+</a:t>
            </a:r>
            <a:endParaRPr lang="en-US" dirty="0"/>
          </a:p>
        </p:txBody>
      </p:sp>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b="1" dirty="0" smtClean="0"/>
              <a:t>Pointer and Reference Types</a:t>
            </a:r>
            <a:r>
              <a:rPr lang="en-US" sz="3600" b="1" dirty="0" smtClean="0"/>
              <a:t/>
            </a:r>
            <a:br>
              <a:rPr lang="en-US" sz="3600" b="1" dirty="0" smtClean="0"/>
            </a:br>
            <a:r>
              <a:rPr lang="en-US" sz="3600" b="1" dirty="0" smtClean="0"/>
              <a:t>Reference Types</a:t>
            </a:r>
            <a:endParaRPr lang="en-US" dirty="0"/>
          </a:p>
        </p:txBody>
      </p:sp>
      <p:sp>
        <p:nvSpPr>
          <p:cNvPr id="3" name="Content Placeholder 2"/>
          <p:cNvSpPr>
            <a:spLocks noGrp="1"/>
          </p:cNvSpPr>
          <p:nvPr>
            <p:ph idx="1"/>
          </p:nvPr>
        </p:nvSpPr>
        <p:spPr/>
        <p:txBody>
          <a:bodyPr>
            <a:normAutofit/>
          </a:bodyPr>
          <a:lstStyle/>
          <a:p>
            <a:pPr algn="just"/>
            <a:r>
              <a:rPr lang="en-US" dirty="0" smtClean="0"/>
              <a:t>Pointer refers </a:t>
            </a:r>
            <a:r>
              <a:rPr lang="en-US" dirty="0" smtClean="0">
                <a:sym typeface="Wingdings" pitchFamily="2" charset="2"/>
              </a:rPr>
              <a:t> address in memory</a:t>
            </a:r>
          </a:p>
          <a:p>
            <a:pPr algn="just"/>
            <a:r>
              <a:rPr lang="en-US" dirty="0" smtClean="0">
                <a:sym typeface="Wingdings" pitchFamily="2" charset="2"/>
              </a:rPr>
              <a:t>Reference refers  object | value in memory</a:t>
            </a:r>
          </a:p>
          <a:p>
            <a:pPr lvl="1" algn="just"/>
            <a:r>
              <a:rPr lang="en-US" dirty="0" smtClean="0">
                <a:sym typeface="Wingdings" pitchFamily="2" charset="2"/>
              </a:rPr>
              <a:t>Reference type variables in C++</a:t>
            </a:r>
          </a:p>
          <a:p>
            <a:pPr lvl="2" algn="just"/>
            <a:r>
              <a:rPr lang="en-US" dirty="0" smtClean="0">
                <a:sym typeface="Wingdings" pitchFamily="2" charset="2"/>
              </a:rPr>
              <a:t>Constant pointer</a:t>
            </a:r>
          </a:p>
          <a:p>
            <a:pPr lvl="2" algn="just"/>
            <a:r>
              <a:rPr lang="en-US" dirty="0" smtClean="0">
                <a:sym typeface="Wingdings" pitchFamily="2" charset="2"/>
              </a:rPr>
              <a:t>Example:</a:t>
            </a:r>
          </a:p>
          <a:p>
            <a:pPr lvl="3" algn="just"/>
            <a:r>
              <a:rPr lang="en-US" dirty="0" smtClean="0">
                <a:sym typeface="Wingdings" pitchFamily="2" charset="2"/>
              </a:rPr>
              <a:t>int result = 0; int &amp;ref_result = result; . . . ref_result = 100;</a:t>
            </a:r>
          </a:p>
          <a:p>
            <a:pPr lvl="4" algn="just"/>
            <a:r>
              <a:rPr lang="en-US" dirty="0" smtClean="0"/>
              <a:t>result &amp; ref_result r aliases</a:t>
            </a:r>
          </a:p>
          <a:p>
            <a:pPr lvl="1" algn="just"/>
            <a:r>
              <a:rPr lang="en-US" dirty="0" smtClean="0">
                <a:sym typeface="Wingdings" pitchFamily="2" charset="2"/>
              </a:rPr>
              <a:t>Reference type variables in java</a:t>
            </a:r>
            <a:endParaRPr lang="en-US" dirty="0"/>
          </a:p>
        </p:txBody>
      </p:sp>
    </p:spTree>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Type Checking</a:t>
            </a:r>
            <a:endParaRPr lang="en-US" sz="3600" dirty="0"/>
          </a:p>
        </p:txBody>
      </p:sp>
      <p:sp>
        <p:nvSpPr>
          <p:cNvPr id="3" name="Content Placeholder 2"/>
          <p:cNvSpPr>
            <a:spLocks noGrp="1"/>
          </p:cNvSpPr>
          <p:nvPr>
            <p:ph idx="1"/>
          </p:nvPr>
        </p:nvSpPr>
        <p:spPr/>
        <p:txBody>
          <a:bodyPr>
            <a:normAutofit fontScale="92500" lnSpcReduction="20000"/>
          </a:bodyPr>
          <a:lstStyle/>
          <a:p>
            <a:pPr algn="just"/>
            <a:r>
              <a:rPr lang="en-US" dirty="0" smtClean="0"/>
              <a:t>Activity = ensuring that operands = an operator r = </a:t>
            </a:r>
            <a:r>
              <a:rPr lang="en-US" i="1" dirty="0" smtClean="0"/>
              <a:t>compatible types</a:t>
            </a:r>
          </a:p>
          <a:p>
            <a:pPr lvl="1" algn="just"/>
            <a:r>
              <a:rPr lang="en-US" i="1" dirty="0" smtClean="0"/>
              <a:t>either - - legal </a:t>
            </a:r>
            <a:r>
              <a:rPr lang="en-US" i="1" dirty="0" smtClean="0">
                <a:sym typeface="Wingdings" pitchFamily="2" charset="2"/>
              </a:rPr>
              <a:t> operator | allowed under lang. rules  implicitly </a:t>
            </a:r>
            <a:r>
              <a:rPr lang="en-US" i="1" u="sng" dirty="0" smtClean="0">
                <a:sym typeface="Wingdings" pitchFamily="2" charset="2"/>
              </a:rPr>
              <a:t>converted</a:t>
            </a:r>
            <a:r>
              <a:rPr lang="en-US" i="1" dirty="0" smtClean="0">
                <a:sym typeface="Wingdings" pitchFamily="2" charset="2"/>
              </a:rPr>
              <a:t> by compiler-generated code.</a:t>
            </a:r>
          </a:p>
          <a:p>
            <a:pPr lvl="2" algn="just"/>
            <a:r>
              <a:rPr lang="en-US" i="1" u="sng" dirty="0" smtClean="0"/>
              <a:t>Called</a:t>
            </a:r>
            <a:r>
              <a:rPr lang="en-US" i="1" dirty="0" smtClean="0"/>
              <a:t> coercion</a:t>
            </a:r>
          </a:p>
          <a:p>
            <a:pPr lvl="1" algn="just"/>
            <a:r>
              <a:rPr lang="en-US" dirty="0" smtClean="0"/>
              <a:t>Type error:</a:t>
            </a:r>
          </a:p>
          <a:p>
            <a:pPr lvl="2" algn="just"/>
            <a:r>
              <a:rPr lang="en-US" dirty="0" smtClean="0"/>
              <a:t>An application = operator </a:t>
            </a:r>
            <a:r>
              <a:rPr lang="en-US" dirty="0" smtClean="0">
                <a:sym typeface="Wingdings" pitchFamily="2" charset="2"/>
              </a:rPr>
              <a:t> an operand = an inappropriate type</a:t>
            </a:r>
          </a:p>
          <a:p>
            <a:pPr algn="just"/>
            <a:r>
              <a:rPr lang="en-US" dirty="0" smtClean="0">
                <a:sym typeface="Wingdings" pitchFamily="2" charset="2"/>
              </a:rPr>
              <a:t>Binding = variables  types r </a:t>
            </a:r>
          </a:p>
          <a:p>
            <a:pPr lvl="1" algn="just"/>
            <a:r>
              <a:rPr lang="en-US" dirty="0" smtClean="0">
                <a:sym typeface="Wingdings" pitchFamily="2" charset="2"/>
              </a:rPr>
              <a:t>Static then static type checking</a:t>
            </a:r>
          </a:p>
          <a:p>
            <a:pPr lvl="1" algn="just"/>
            <a:r>
              <a:rPr lang="en-US" dirty="0" smtClean="0">
                <a:sym typeface="Wingdings" pitchFamily="2" charset="2"/>
              </a:rPr>
              <a:t>Dynamic then dynamic type checking (java &amp; PHP)</a:t>
            </a:r>
            <a:endParaRPr lang="en-US" dirty="0"/>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Strong Typing</a:t>
            </a:r>
            <a:endParaRPr lang="en-US" sz="3600" b="1" dirty="0"/>
          </a:p>
        </p:txBody>
      </p:sp>
      <p:sp>
        <p:nvSpPr>
          <p:cNvPr id="3" name="Content Placeholder 2"/>
          <p:cNvSpPr>
            <a:spLocks noGrp="1"/>
          </p:cNvSpPr>
          <p:nvPr>
            <p:ph idx="1"/>
          </p:nvPr>
        </p:nvSpPr>
        <p:spPr/>
        <p:txBody>
          <a:bodyPr>
            <a:normAutofit fontScale="77500" lnSpcReduction="20000"/>
          </a:bodyPr>
          <a:lstStyle/>
          <a:p>
            <a:pPr algn="just"/>
            <a:r>
              <a:rPr lang="en-US" dirty="0" smtClean="0"/>
              <a:t>if type errors r always detected</a:t>
            </a:r>
          </a:p>
          <a:p>
            <a:pPr lvl="1" algn="just"/>
            <a:r>
              <a:rPr lang="en-US" dirty="0" smtClean="0"/>
              <a:t>Prog. lang. - - </a:t>
            </a:r>
            <a:r>
              <a:rPr lang="en-US" b="1" dirty="0" smtClean="0"/>
              <a:t>strongly typed</a:t>
            </a:r>
          </a:p>
          <a:p>
            <a:pPr lvl="2" algn="just"/>
            <a:r>
              <a:rPr lang="en-US" dirty="0" smtClean="0"/>
              <a:t>Requires</a:t>
            </a:r>
          </a:p>
          <a:p>
            <a:pPr lvl="3" algn="just"/>
            <a:r>
              <a:rPr lang="en-US" dirty="0" smtClean="0"/>
              <a:t>Types = all operands c</a:t>
            </a:r>
            <a:r>
              <a:rPr lang="en-US" dirty="0" smtClean="0">
                <a:sym typeface="Wingdings" pitchFamily="2" charset="2"/>
              </a:rPr>
              <a:t> determined either at compile | run time</a:t>
            </a:r>
          </a:p>
          <a:p>
            <a:pPr lvl="1" algn="just"/>
            <a:r>
              <a:rPr lang="en-US" b="1" dirty="0" smtClean="0"/>
              <a:t>also</a:t>
            </a:r>
            <a:r>
              <a:rPr lang="en-US" dirty="0" smtClean="0"/>
              <a:t> allows the detection, at run time, = uses = incorrect type values in variables that can store values = more than one type.</a:t>
            </a:r>
          </a:p>
          <a:p>
            <a:pPr lvl="1" algn="just"/>
            <a:r>
              <a:rPr lang="en-US" dirty="0" smtClean="0"/>
              <a:t>Ada - - </a:t>
            </a:r>
            <a:r>
              <a:rPr lang="en-US" i="1" dirty="0" smtClean="0"/>
              <a:t>nearly</a:t>
            </a:r>
            <a:r>
              <a:rPr lang="en-US" dirty="0" smtClean="0"/>
              <a:t> </a:t>
            </a:r>
            <a:r>
              <a:rPr lang="en-US" i="1" dirty="0" smtClean="0"/>
              <a:t>strongly</a:t>
            </a:r>
            <a:r>
              <a:rPr lang="en-US" dirty="0" smtClean="0"/>
              <a:t> </a:t>
            </a:r>
            <a:r>
              <a:rPr lang="en-US" i="1" dirty="0" smtClean="0"/>
              <a:t>typed</a:t>
            </a:r>
            <a:endParaRPr lang="en-US" dirty="0" smtClean="0"/>
          </a:p>
          <a:p>
            <a:pPr lvl="2" algn="just"/>
            <a:r>
              <a:rPr lang="en-US" dirty="0" smtClean="0"/>
              <a:t>reason?</a:t>
            </a:r>
          </a:p>
          <a:p>
            <a:pPr lvl="3" algn="just"/>
            <a:r>
              <a:rPr lang="en-US" dirty="0" smtClean="0"/>
              <a:t>allows programmers </a:t>
            </a:r>
            <a:r>
              <a:rPr lang="en-US" dirty="0" smtClean="0">
                <a:sym typeface="Wingdings" pitchFamily="2" charset="2"/>
              </a:rPr>
              <a:t></a:t>
            </a:r>
            <a:r>
              <a:rPr lang="en-US" dirty="0" smtClean="0"/>
              <a:t> breach the type-checking rules</a:t>
            </a:r>
          </a:p>
          <a:p>
            <a:pPr lvl="1" algn="just"/>
            <a:r>
              <a:rPr lang="en-US" dirty="0" smtClean="0"/>
              <a:t>C &amp; C++ </a:t>
            </a:r>
            <a:r>
              <a:rPr lang="en-US" strike="sngStrike" dirty="0" smtClean="0"/>
              <a:t>strongly typed</a:t>
            </a:r>
            <a:endParaRPr lang="en-US" dirty="0" smtClean="0"/>
          </a:p>
          <a:p>
            <a:pPr lvl="1" algn="just"/>
            <a:r>
              <a:rPr lang="en-US" dirty="0" smtClean="0"/>
              <a:t>Strongly typed </a:t>
            </a:r>
          </a:p>
          <a:p>
            <a:pPr lvl="2" algn="just"/>
            <a:r>
              <a:rPr lang="en-US" dirty="0" smtClean="0"/>
              <a:t>ML</a:t>
            </a:r>
          </a:p>
          <a:p>
            <a:pPr lvl="2" algn="just"/>
            <a:r>
              <a:rPr lang="en-US" dirty="0" smtClean="0"/>
              <a:t>F#</a:t>
            </a:r>
          </a:p>
          <a:p>
            <a:pPr lvl="2" algn="just"/>
            <a:r>
              <a:rPr lang="en-US" dirty="0" smtClean="0"/>
              <a:t>Java &amp; C#</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Language Evaluation Criteria</a:t>
            </a:r>
          </a:p>
        </p:txBody>
      </p:sp>
      <p:sp>
        <p:nvSpPr>
          <p:cNvPr id="3" name="Content Placeholder 2"/>
          <p:cNvSpPr>
            <a:spLocks noGrp="1"/>
          </p:cNvSpPr>
          <p:nvPr>
            <p:ph idx="1"/>
          </p:nvPr>
        </p:nvSpPr>
        <p:spPr/>
        <p:txBody>
          <a:bodyPr/>
          <a:lstStyle/>
          <a:p>
            <a:pPr algn="just"/>
            <a:r>
              <a:rPr lang="en-US" dirty="0" smtClean="0"/>
              <a:t>Evaluate constructs &amp; capabilities = programming languages by</a:t>
            </a:r>
          </a:p>
          <a:p>
            <a:pPr lvl="1" algn="just"/>
            <a:r>
              <a:rPr lang="en-US" dirty="0" smtClean="0"/>
              <a:t>focusing </a:t>
            </a:r>
            <a:r>
              <a:rPr lang="en-US" dirty="0" smtClean="0">
                <a:sym typeface="Wingdings" pitchFamily="2" charset="2"/>
              </a:rPr>
              <a:t>└</a:t>
            </a:r>
            <a:r>
              <a:rPr lang="en-US" dirty="0" smtClean="0"/>
              <a:t> impact </a:t>
            </a:r>
            <a:r>
              <a:rPr lang="en-US" dirty="0" smtClean="0">
                <a:sym typeface="Wingdings" pitchFamily="2" charset="2"/>
              </a:rPr>
              <a:t>└</a:t>
            </a:r>
            <a:r>
              <a:rPr lang="en-US" dirty="0" smtClean="0"/>
              <a:t> software development process + maintenance</a:t>
            </a:r>
          </a:p>
          <a:p>
            <a:pPr lvl="1" algn="just"/>
            <a:r>
              <a:rPr lang="en-US" dirty="0" smtClean="0"/>
              <a:t>To do this</a:t>
            </a:r>
          </a:p>
          <a:p>
            <a:pPr lvl="2" algn="just"/>
            <a:r>
              <a:rPr lang="en-US" dirty="0" smtClean="0"/>
              <a:t>Need evaluation criteria w? necessarily controversial  cont.</a:t>
            </a:r>
          </a:p>
          <a:p>
            <a:pPr lvl="2" algn="just"/>
            <a:r>
              <a:rPr lang="en-US" dirty="0" smtClean="0"/>
              <a:t>Some = characteristics ┘3 of 4 most imp characteristics ┐</a:t>
            </a:r>
            <a:r>
              <a:rPr lang="en-US" dirty="0" smtClean="0">
                <a:hlinkClick r:id="rId3" action="ppaction://hlinksldjump"/>
              </a:rPr>
              <a:t>table</a:t>
            </a:r>
            <a:endParaRPr lang="en-US" dirty="0" smtClean="0"/>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Type Equivalence</a:t>
            </a:r>
            <a:endParaRPr lang="en-US" sz="3600" dirty="0"/>
          </a:p>
        </p:txBody>
      </p:sp>
      <p:sp>
        <p:nvSpPr>
          <p:cNvPr id="3" name="Content Placeholder 2"/>
          <p:cNvSpPr>
            <a:spLocks noGrp="1"/>
          </p:cNvSpPr>
          <p:nvPr>
            <p:ph idx="1"/>
          </p:nvPr>
        </p:nvSpPr>
        <p:spPr/>
        <p:txBody>
          <a:bodyPr>
            <a:normAutofit fontScale="92500"/>
          </a:bodyPr>
          <a:lstStyle/>
          <a:p>
            <a:pPr algn="just"/>
            <a:r>
              <a:rPr lang="en-US" dirty="0" smtClean="0"/>
              <a:t>operand = one type in an expression - -substituted </a:t>
            </a:r>
            <a:r>
              <a:rPr lang="en-US" dirty="0" smtClean="0">
                <a:sym typeface="Wingdings" pitchFamily="2" charset="2"/>
              </a:rPr>
              <a:t></a:t>
            </a:r>
            <a:r>
              <a:rPr lang="en-US" dirty="0" smtClean="0"/>
              <a:t> one = other type, </a:t>
            </a:r>
            <a:r>
              <a:rPr lang="en-US" dirty="0" err="1" smtClean="0"/>
              <a:t>w</a:t>
            </a:r>
            <a:r>
              <a:rPr lang="en-US" dirty="0" err="1" smtClean="0">
                <a:sym typeface="Wingdings" pitchFamily="2" charset="2"/>
              </a:rPr>
              <a:t>out</a:t>
            </a:r>
            <a:r>
              <a:rPr lang="en-US" dirty="0" smtClean="0"/>
              <a:t> coercion</a:t>
            </a:r>
          </a:p>
          <a:p>
            <a:pPr algn="just"/>
            <a:r>
              <a:rPr lang="en-US" dirty="0" smtClean="0"/>
              <a:t>Two approaches</a:t>
            </a:r>
          </a:p>
          <a:p>
            <a:pPr marL="971550" lvl="1" indent="-514350" algn="just">
              <a:buFont typeface="+mj-lt"/>
              <a:buAutoNum type="arabicPeriod"/>
            </a:pPr>
            <a:r>
              <a:rPr lang="en-US" dirty="0" smtClean="0"/>
              <a:t>Name type equivalence</a:t>
            </a:r>
          </a:p>
          <a:p>
            <a:pPr lvl="2" algn="just"/>
            <a:r>
              <a:rPr lang="en-US" dirty="0" smtClean="0"/>
              <a:t>Only 2 type names must be compared</a:t>
            </a:r>
          </a:p>
          <a:p>
            <a:pPr lvl="2" algn="just"/>
            <a:r>
              <a:rPr lang="en-US" dirty="0" smtClean="0"/>
              <a:t>Easy </a:t>
            </a:r>
            <a:r>
              <a:rPr lang="en-US" dirty="0" smtClean="0">
                <a:sym typeface="Wingdings" pitchFamily="2" charset="2"/>
              </a:rPr>
              <a:t> implement but - -</a:t>
            </a:r>
          </a:p>
          <a:p>
            <a:pPr lvl="3" algn="just"/>
            <a:r>
              <a:rPr lang="en-US" dirty="0" smtClean="0">
                <a:sym typeface="Wingdings" pitchFamily="2" charset="2"/>
              </a:rPr>
              <a:t>more restrictive</a:t>
            </a:r>
          </a:p>
          <a:p>
            <a:pPr lvl="3" algn="just"/>
            <a:r>
              <a:rPr lang="en-US" b="1" dirty="0" smtClean="0">
                <a:sym typeface="Wingdings" pitchFamily="2" charset="2"/>
              </a:rPr>
              <a:t>Example</a:t>
            </a:r>
          </a:p>
          <a:p>
            <a:pPr lvl="3" algn="just"/>
            <a:r>
              <a:rPr lang="en-US" dirty="0" smtClean="0">
                <a:sym typeface="Wingdings" pitchFamily="2" charset="2"/>
              </a:rPr>
              <a:t>Prog. Lang.’s:</a:t>
            </a:r>
          </a:p>
          <a:p>
            <a:pPr lvl="4" algn="just"/>
            <a:r>
              <a:rPr lang="en-US" dirty="0" smtClean="0">
                <a:sym typeface="Wingdings" pitchFamily="2" charset="2"/>
              </a:rPr>
              <a:t>Ada, C</a:t>
            </a:r>
            <a:endParaRPr lang="en-US" dirty="0" smtClean="0"/>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Type Equivalence</a:t>
            </a:r>
            <a:endParaRPr lang="en-US" sz="3600" dirty="0"/>
          </a:p>
        </p:txBody>
      </p:sp>
      <p:sp>
        <p:nvSpPr>
          <p:cNvPr id="3" name="Content Placeholder 2"/>
          <p:cNvSpPr>
            <a:spLocks noGrp="1"/>
          </p:cNvSpPr>
          <p:nvPr>
            <p:ph idx="1"/>
          </p:nvPr>
        </p:nvSpPr>
        <p:spPr/>
        <p:txBody>
          <a:bodyPr>
            <a:normAutofit/>
          </a:bodyPr>
          <a:lstStyle/>
          <a:p>
            <a:pPr marL="971550" lvl="1" indent="-514350" algn="just">
              <a:buFont typeface="+mj-lt"/>
              <a:buAutoNum type="arabicPeriod" startAt="2"/>
            </a:pPr>
            <a:r>
              <a:rPr lang="en-US" dirty="0" smtClean="0"/>
              <a:t>Structure type equivalence</a:t>
            </a:r>
          </a:p>
          <a:p>
            <a:pPr lvl="2" algn="just"/>
            <a:r>
              <a:rPr lang="en-US" dirty="0" smtClean="0"/>
              <a:t>More flexible</a:t>
            </a:r>
          </a:p>
          <a:p>
            <a:pPr lvl="2" algn="just"/>
            <a:r>
              <a:rPr lang="en-US" dirty="0" smtClean="0"/>
              <a:t>More difficult </a:t>
            </a:r>
            <a:r>
              <a:rPr lang="en-US" dirty="0" smtClean="0">
                <a:sym typeface="Wingdings" pitchFamily="2" charset="2"/>
              </a:rPr>
              <a:t> implement</a:t>
            </a:r>
          </a:p>
          <a:p>
            <a:pPr lvl="2" algn="just"/>
            <a:r>
              <a:rPr lang="en-US" dirty="0" smtClean="0">
                <a:sym typeface="Wingdings" pitchFamily="2" charset="2"/>
              </a:rPr>
              <a:t>Entire structures = two types must be compared</a:t>
            </a:r>
          </a:p>
          <a:p>
            <a:pPr lvl="2" algn="just"/>
            <a:r>
              <a:rPr lang="en-US" dirty="0" smtClean="0">
                <a:sym typeface="Wingdings" pitchFamily="2" charset="2"/>
              </a:rPr>
              <a:t>Prog. Lang.’s:</a:t>
            </a:r>
          </a:p>
          <a:p>
            <a:pPr lvl="3" algn="just"/>
            <a:r>
              <a:rPr lang="en-US" dirty="0" smtClean="0">
                <a:sym typeface="Wingdings" pitchFamily="2" charset="2"/>
              </a:rPr>
              <a:t>Ada, C</a:t>
            </a:r>
          </a:p>
          <a:p>
            <a:pPr algn="just"/>
            <a:endParaRPr lang="en-US" dirty="0" smtClean="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1334</TotalTime>
  <Words>19330</Words>
  <Application>Microsoft Office PowerPoint</Application>
  <PresentationFormat>On-screen Show (4:3)</PresentationFormat>
  <Paragraphs>1500</Paragraphs>
  <Slides>91</Slides>
  <Notes>91</Notes>
  <HiddenSlides>2</HiddenSlides>
  <MMClips>0</MMClips>
  <ScaleCrop>false</ScaleCrop>
  <HeadingPairs>
    <vt:vector size="4" baseType="variant">
      <vt:variant>
        <vt:lpstr>Theme</vt:lpstr>
      </vt:variant>
      <vt:variant>
        <vt:i4>1</vt:i4>
      </vt:variant>
      <vt:variant>
        <vt:lpstr>Slide Titles</vt:lpstr>
      </vt:variant>
      <vt:variant>
        <vt:i4>91</vt:i4>
      </vt:variant>
    </vt:vector>
  </HeadingPairs>
  <TitlesOfParts>
    <vt:vector size="92" baseType="lpstr">
      <vt:lpstr>Office Theme</vt:lpstr>
      <vt:lpstr>UNIT-I</vt:lpstr>
      <vt:lpstr>Preliminaries</vt:lpstr>
      <vt:lpstr>Reasons for studying concepts of programming languages</vt:lpstr>
      <vt:lpstr>Reasons for studying concepts of programming languages</vt:lpstr>
      <vt:lpstr>Programming Domains</vt:lpstr>
      <vt:lpstr>Programming Domains</vt:lpstr>
      <vt:lpstr>Programming Domains</vt:lpstr>
      <vt:lpstr>Programming Domains</vt:lpstr>
      <vt:lpstr>Language Evaluation Criteria</vt:lpstr>
      <vt:lpstr>Language Evaluation Criteria</vt:lpstr>
      <vt:lpstr>Language Evaluation Criteria</vt:lpstr>
      <vt:lpstr>Language Evaluation Criteria – Readability Characteristics</vt:lpstr>
      <vt:lpstr>Language Evaluation Criteria – Readability Characteristics</vt:lpstr>
      <vt:lpstr>Language Evaluation Criteria – Readability Characteristics</vt:lpstr>
      <vt:lpstr>Language Evaluation Criteria – Writability Characteristics</vt:lpstr>
      <vt:lpstr>Language Evaluation Criteria – Reliability Characteristics</vt:lpstr>
      <vt:lpstr>Language Evaluation Criteria – Reliability Characteristics</vt:lpstr>
      <vt:lpstr>Language Evaluation Criteria – Reliability Characteristics</vt:lpstr>
      <vt:lpstr>Language Evaluation Criteria – Cost</vt:lpstr>
      <vt:lpstr>Influences on Language Design</vt:lpstr>
      <vt:lpstr>Influences on Language Design – Von Neumann Computer Structure</vt:lpstr>
      <vt:lpstr>Influences on Language Design – Von Neumann Computer Structure</vt:lpstr>
      <vt:lpstr>Influences on Language Design – Von Neumann Computer Structure</vt:lpstr>
      <vt:lpstr>Influences on Language Design</vt:lpstr>
      <vt:lpstr>Influences on Language Design – Programming Design Methodologies</vt:lpstr>
      <vt:lpstr>Influences on Language Design – Programming Design Methodologies</vt:lpstr>
      <vt:lpstr>Language Categories</vt:lpstr>
      <vt:lpstr>Language Categories</vt:lpstr>
      <vt:lpstr>Language Categories</vt:lpstr>
      <vt:lpstr>Language Design Trade-Offs</vt:lpstr>
      <vt:lpstr>Implementation Methods</vt:lpstr>
      <vt:lpstr>Implementation Methods</vt:lpstr>
      <vt:lpstr>Implementation Methods 1. Compilation</vt:lpstr>
      <vt:lpstr>Implementation Methods 2. Pure Interpretation</vt:lpstr>
      <vt:lpstr>Implementation Methods 2. Pure Interpretation</vt:lpstr>
      <vt:lpstr>Implementation Methods 3. Hybrid System Implementation</vt:lpstr>
      <vt:lpstr>Implementation Methods 4. Preprocessors</vt:lpstr>
      <vt:lpstr>Programming Environments</vt:lpstr>
      <vt:lpstr>Data Types</vt:lpstr>
      <vt:lpstr>Primitive Data Types</vt:lpstr>
      <vt:lpstr>Primitive Data Types</vt:lpstr>
      <vt:lpstr>Primitive Data Types</vt:lpstr>
      <vt:lpstr>Character String Types</vt:lpstr>
      <vt:lpstr>Character String Types</vt:lpstr>
      <vt:lpstr>Character String Types</vt:lpstr>
      <vt:lpstr>Character String Types</vt:lpstr>
      <vt:lpstr>Character String Types</vt:lpstr>
      <vt:lpstr>Character String Types</vt:lpstr>
      <vt:lpstr>Character String Types</vt:lpstr>
      <vt:lpstr>Character String Types</vt:lpstr>
      <vt:lpstr>Character String Types</vt:lpstr>
      <vt:lpstr>User-Defined Ordinal Types</vt:lpstr>
      <vt:lpstr>User-Defined Ordinal Types Enumeration types</vt:lpstr>
      <vt:lpstr>User-Defined Ordinal Types Enumeration types - Designs</vt:lpstr>
      <vt:lpstr>User-Defined Ordinal Types Enumeration types - Designs</vt:lpstr>
      <vt:lpstr>User-Defined Ordinal Types Enumeration types - Evaluation</vt:lpstr>
      <vt:lpstr>User-Defined Ordinal Types Subrange types</vt:lpstr>
      <vt:lpstr>User-Defined Ordinal Types Subrange types - Ada’s Design</vt:lpstr>
      <vt:lpstr>User-Defined Ordinal Types Subrange types - Evaluation</vt:lpstr>
      <vt:lpstr>Array Types</vt:lpstr>
      <vt:lpstr>Array Types Design Issues</vt:lpstr>
      <vt:lpstr>Array Types  Arrays and Indices</vt:lpstr>
      <vt:lpstr>Array Types Subscript Bindings and Array Categories</vt:lpstr>
      <vt:lpstr>Array Types Subscript Bindings and Array Categories</vt:lpstr>
      <vt:lpstr>Array Types Subscript Bindings and Array Categories</vt:lpstr>
      <vt:lpstr>Array Types Subscript Bindings and Array Categories</vt:lpstr>
      <vt:lpstr>Array Initialization</vt:lpstr>
      <vt:lpstr>Array Operations</vt:lpstr>
      <vt:lpstr>Rectangular and Jagged Arrays</vt:lpstr>
      <vt:lpstr>Slices</vt:lpstr>
      <vt:lpstr>Implementation of Array Types</vt:lpstr>
      <vt:lpstr>Implementation of Array Types</vt:lpstr>
      <vt:lpstr>Associative Arrays</vt:lpstr>
      <vt:lpstr>Associative Arrays  Structure &amp; Operations</vt:lpstr>
      <vt:lpstr>Record Types</vt:lpstr>
      <vt:lpstr>Record Types</vt:lpstr>
      <vt:lpstr>Record Types References to Record Fields &amp; Evaluation</vt:lpstr>
      <vt:lpstr>Record Types Implementation of Record Types</vt:lpstr>
      <vt:lpstr>Tuple Types</vt:lpstr>
      <vt:lpstr>List</vt:lpstr>
      <vt:lpstr>Union</vt:lpstr>
      <vt:lpstr>Union</vt:lpstr>
      <vt:lpstr>Union</vt:lpstr>
      <vt:lpstr>Union</vt:lpstr>
      <vt:lpstr>Pointer and Reference Types Pointers</vt:lpstr>
      <vt:lpstr>Pointer and Reference Types Pointers</vt:lpstr>
      <vt:lpstr>Pointer and Reference Types Reference Types</vt:lpstr>
      <vt:lpstr>Type Checking</vt:lpstr>
      <vt:lpstr>Strong Typing</vt:lpstr>
      <vt:lpstr>Type Equivalence</vt:lpstr>
      <vt:lpstr>Type Equivalence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UNIT-I</dc:title>
  <dc:creator>JK</dc:creator>
  <cp:lastModifiedBy>JK</cp:lastModifiedBy>
  <cp:revision>1661</cp:revision>
  <dcterms:created xsi:type="dcterms:W3CDTF">2018-12-18T09:05:05Z</dcterms:created>
  <dcterms:modified xsi:type="dcterms:W3CDTF">2019-02-10T13:47:16Z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