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78" r:id="rId3"/>
    <p:sldId id="257" r:id="rId4"/>
    <p:sldId id="279" r:id="rId5"/>
    <p:sldId id="280" r:id="rId6"/>
    <p:sldId id="281" r:id="rId7"/>
    <p:sldId id="282" r:id="rId8"/>
    <p:sldId id="283" r:id="rId9"/>
    <p:sldId id="284" r:id="rId10"/>
    <p:sldId id="285" r:id="rId11"/>
    <p:sldId id="258" r:id="rId12"/>
    <p:sldId id="286" r:id="rId13"/>
    <p:sldId id="259" r:id="rId14"/>
    <p:sldId id="287" r:id="rId15"/>
    <p:sldId id="260" r:id="rId16"/>
    <p:sldId id="288" r:id="rId17"/>
    <p:sldId id="261" r:id="rId18"/>
    <p:sldId id="289" r:id="rId19"/>
    <p:sldId id="262" r:id="rId20"/>
    <p:sldId id="263" r:id="rId21"/>
    <p:sldId id="290" r:id="rId22"/>
    <p:sldId id="264" r:id="rId23"/>
    <p:sldId id="291" r:id="rId24"/>
    <p:sldId id="265" r:id="rId25"/>
    <p:sldId id="266" r:id="rId26"/>
    <p:sldId id="292" r:id="rId27"/>
    <p:sldId id="307" r:id="rId28"/>
    <p:sldId id="308" r:id="rId29"/>
    <p:sldId id="309" r:id="rId30"/>
    <p:sldId id="310" r:id="rId31"/>
    <p:sldId id="293" r:id="rId32"/>
    <p:sldId id="311" r:id="rId33"/>
    <p:sldId id="312" r:id="rId34"/>
    <p:sldId id="313" r:id="rId35"/>
    <p:sldId id="314" r:id="rId36"/>
    <p:sldId id="294" r:id="rId37"/>
    <p:sldId id="315" r:id="rId38"/>
    <p:sldId id="316" r:id="rId39"/>
    <p:sldId id="317" r:id="rId40"/>
    <p:sldId id="318" r:id="rId41"/>
    <p:sldId id="319" r:id="rId42"/>
    <p:sldId id="295" r:id="rId43"/>
    <p:sldId id="320" r:id="rId44"/>
    <p:sldId id="296" r:id="rId45"/>
    <p:sldId id="297" r:id="rId46"/>
  </p:sldIdLst>
  <p:sldSz cx="9144000" cy="6858000" type="screen4x3"/>
  <p:notesSz cx="8543925" cy="122507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25" autoAdjust="0"/>
  </p:normalViewPr>
  <p:slideViewPr>
    <p:cSldViewPr>
      <p:cViewPr varScale="1">
        <p:scale>
          <a:sx n="62" d="100"/>
          <a:sy n="62" d="100"/>
        </p:scale>
        <p:origin x="-15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702050" cy="611872"/>
          </a:xfrm>
          <a:prstGeom prst="rect">
            <a:avLst/>
          </a:prstGeom>
        </p:spPr>
        <p:txBody>
          <a:bodyPr vert="horz" lIns="109664" tIns="54832" rIns="109664" bIns="54832" rtlCol="0"/>
          <a:lstStyle>
            <a:lvl1pPr algn="l">
              <a:defRPr sz="1400"/>
            </a:lvl1pPr>
          </a:lstStyle>
          <a:p>
            <a:endParaRPr lang="en-US"/>
          </a:p>
        </p:txBody>
      </p:sp>
      <p:sp>
        <p:nvSpPr>
          <p:cNvPr id="3" name="Date Placeholder 2"/>
          <p:cNvSpPr>
            <a:spLocks noGrp="1"/>
          </p:cNvSpPr>
          <p:nvPr>
            <p:ph type="dt" sz="quarter" idx="1"/>
          </p:nvPr>
        </p:nvSpPr>
        <p:spPr>
          <a:xfrm>
            <a:off x="4839967" y="0"/>
            <a:ext cx="3702048" cy="611872"/>
          </a:xfrm>
          <a:prstGeom prst="rect">
            <a:avLst/>
          </a:prstGeom>
        </p:spPr>
        <p:txBody>
          <a:bodyPr vert="horz" lIns="109664" tIns="54832" rIns="109664" bIns="54832" rtlCol="0"/>
          <a:lstStyle>
            <a:lvl1pPr algn="r">
              <a:defRPr sz="1400"/>
            </a:lvl1pPr>
          </a:lstStyle>
          <a:p>
            <a:fld id="{D8936E91-1468-4E22-BC18-B4EEF24B83B9}" type="datetimeFigureOut">
              <a:rPr lang="en-US" smtClean="0"/>
              <a:pPr/>
              <a:t>10/2/2019</a:t>
            </a:fld>
            <a:endParaRPr lang="en-US"/>
          </a:p>
        </p:txBody>
      </p:sp>
      <p:sp>
        <p:nvSpPr>
          <p:cNvPr id="4" name="Footer Placeholder 3"/>
          <p:cNvSpPr>
            <a:spLocks noGrp="1"/>
          </p:cNvSpPr>
          <p:nvPr>
            <p:ph type="ftr" sz="quarter" idx="2"/>
          </p:nvPr>
        </p:nvSpPr>
        <p:spPr>
          <a:xfrm>
            <a:off x="0" y="11636966"/>
            <a:ext cx="3702050" cy="611872"/>
          </a:xfrm>
          <a:prstGeom prst="rect">
            <a:avLst/>
          </a:prstGeom>
        </p:spPr>
        <p:txBody>
          <a:bodyPr vert="horz" lIns="109664" tIns="54832" rIns="109664" bIns="54832" rtlCol="0" anchor="b"/>
          <a:lstStyle>
            <a:lvl1pPr algn="l">
              <a:defRPr sz="1400"/>
            </a:lvl1pPr>
          </a:lstStyle>
          <a:p>
            <a:endParaRPr lang="en-US"/>
          </a:p>
        </p:txBody>
      </p:sp>
      <p:sp>
        <p:nvSpPr>
          <p:cNvPr id="5" name="Slide Number Placeholder 4"/>
          <p:cNvSpPr>
            <a:spLocks noGrp="1"/>
          </p:cNvSpPr>
          <p:nvPr>
            <p:ph type="sldNum" sz="quarter" idx="3"/>
          </p:nvPr>
        </p:nvSpPr>
        <p:spPr>
          <a:xfrm>
            <a:off x="4839967" y="11636966"/>
            <a:ext cx="3702048" cy="611872"/>
          </a:xfrm>
          <a:prstGeom prst="rect">
            <a:avLst/>
          </a:prstGeom>
        </p:spPr>
        <p:txBody>
          <a:bodyPr vert="horz" lIns="109664" tIns="54832" rIns="109664" bIns="54832" rtlCol="0" anchor="b"/>
          <a:lstStyle>
            <a:lvl1pPr algn="r">
              <a:defRPr sz="1400"/>
            </a:lvl1pPr>
          </a:lstStyle>
          <a:p>
            <a:fld id="{88979658-7AAD-4E5A-A4FC-F56136BC4B3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702367" cy="612537"/>
          </a:xfrm>
          <a:prstGeom prst="rect">
            <a:avLst/>
          </a:prstGeom>
        </p:spPr>
        <p:txBody>
          <a:bodyPr vert="horz" lIns="118821" tIns="59411" rIns="118821" bIns="59411" rtlCol="0"/>
          <a:lstStyle>
            <a:lvl1pPr algn="l">
              <a:defRPr sz="1600"/>
            </a:lvl1pPr>
          </a:lstStyle>
          <a:p>
            <a:endParaRPr lang="en-US" dirty="0"/>
          </a:p>
        </p:txBody>
      </p:sp>
      <p:sp>
        <p:nvSpPr>
          <p:cNvPr id="3" name="Date Placeholder 2"/>
          <p:cNvSpPr>
            <a:spLocks noGrp="1"/>
          </p:cNvSpPr>
          <p:nvPr>
            <p:ph type="dt" idx="1"/>
          </p:nvPr>
        </p:nvSpPr>
        <p:spPr>
          <a:xfrm>
            <a:off x="4839581" y="1"/>
            <a:ext cx="3702367" cy="612537"/>
          </a:xfrm>
          <a:prstGeom prst="rect">
            <a:avLst/>
          </a:prstGeom>
        </p:spPr>
        <p:txBody>
          <a:bodyPr vert="horz" lIns="118821" tIns="59411" rIns="118821" bIns="59411" rtlCol="0"/>
          <a:lstStyle>
            <a:lvl1pPr algn="r">
              <a:defRPr sz="1600"/>
            </a:lvl1pPr>
          </a:lstStyle>
          <a:p>
            <a:fld id="{83D888BF-D001-4364-A699-89472457FB19}" type="datetimeFigureOut">
              <a:rPr lang="en-US" smtClean="0"/>
              <a:pPr/>
              <a:t>10/2/2019</a:t>
            </a:fld>
            <a:endParaRPr lang="en-US" dirty="0"/>
          </a:p>
        </p:txBody>
      </p:sp>
      <p:sp>
        <p:nvSpPr>
          <p:cNvPr id="4" name="Slide Image Placeholder 3"/>
          <p:cNvSpPr>
            <a:spLocks noGrp="1" noRot="1" noChangeAspect="1"/>
          </p:cNvSpPr>
          <p:nvPr>
            <p:ph type="sldImg" idx="2"/>
          </p:nvPr>
        </p:nvSpPr>
        <p:spPr>
          <a:xfrm>
            <a:off x="1209675" y="919163"/>
            <a:ext cx="6124575" cy="4592637"/>
          </a:xfrm>
          <a:prstGeom prst="rect">
            <a:avLst/>
          </a:prstGeom>
          <a:noFill/>
          <a:ln w="12700">
            <a:solidFill>
              <a:prstClr val="black"/>
            </a:solidFill>
          </a:ln>
        </p:spPr>
        <p:txBody>
          <a:bodyPr vert="horz" lIns="118821" tIns="59411" rIns="118821" bIns="59411" rtlCol="0" anchor="ctr"/>
          <a:lstStyle/>
          <a:p>
            <a:endParaRPr lang="en-US" dirty="0"/>
          </a:p>
        </p:txBody>
      </p:sp>
      <p:sp>
        <p:nvSpPr>
          <p:cNvPr id="5" name="Notes Placeholder 4"/>
          <p:cNvSpPr>
            <a:spLocks noGrp="1"/>
          </p:cNvSpPr>
          <p:nvPr>
            <p:ph type="body" sz="quarter" idx="3"/>
          </p:nvPr>
        </p:nvSpPr>
        <p:spPr>
          <a:xfrm>
            <a:off x="854393" y="5819100"/>
            <a:ext cx="6835140" cy="5512832"/>
          </a:xfrm>
          <a:prstGeom prst="rect">
            <a:avLst/>
          </a:prstGeom>
        </p:spPr>
        <p:txBody>
          <a:bodyPr vert="horz" lIns="118821" tIns="59411" rIns="118821" bIns="594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11636076"/>
            <a:ext cx="3702367" cy="612537"/>
          </a:xfrm>
          <a:prstGeom prst="rect">
            <a:avLst/>
          </a:prstGeom>
        </p:spPr>
        <p:txBody>
          <a:bodyPr vert="horz" lIns="118821" tIns="59411" rIns="118821" bIns="59411" rtlCol="0" anchor="b"/>
          <a:lstStyle>
            <a:lvl1pPr algn="l">
              <a:defRPr sz="1600"/>
            </a:lvl1pPr>
          </a:lstStyle>
          <a:p>
            <a:endParaRPr lang="en-US" dirty="0"/>
          </a:p>
        </p:txBody>
      </p:sp>
      <p:sp>
        <p:nvSpPr>
          <p:cNvPr id="7" name="Slide Number Placeholder 6"/>
          <p:cNvSpPr>
            <a:spLocks noGrp="1"/>
          </p:cNvSpPr>
          <p:nvPr>
            <p:ph type="sldNum" sz="quarter" idx="5"/>
          </p:nvPr>
        </p:nvSpPr>
        <p:spPr>
          <a:xfrm>
            <a:off x="4839581" y="11636076"/>
            <a:ext cx="3702367" cy="612537"/>
          </a:xfrm>
          <a:prstGeom prst="rect">
            <a:avLst/>
          </a:prstGeom>
        </p:spPr>
        <p:txBody>
          <a:bodyPr vert="horz" lIns="118821" tIns="59411" rIns="118821" bIns="59411" rtlCol="0" anchor="b"/>
          <a:lstStyle>
            <a:lvl1pPr algn="r">
              <a:defRPr sz="1600"/>
            </a:lvl1pPr>
          </a:lstStyle>
          <a:p>
            <a:fld id="{DD3C65E1-19FF-4DF0-BD76-2067C775B35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A </a:t>
            </a:r>
            <a:r>
              <a:rPr lang="en-US" sz="1400" b="1" dirty="0" smtClean="0"/>
              <a:t>narrowing conversion </a:t>
            </a:r>
            <a:r>
              <a:rPr lang="en-US" sz="1400" dirty="0" smtClean="0"/>
              <a:t>converts a value to a type that cannot store even approximations of all of the values of the original type. For example, converting a </a:t>
            </a:r>
            <a:r>
              <a:rPr lang="en-US" sz="1400" b="1" dirty="0" smtClean="0"/>
              <a:t>double </a:t>
            </a:r>
            <a:r>
              <a:rPr lang="en-US" sz="1400" dirty="0" smtClean="0"/>
              <a:t>to a </a:t>
            </a:r>
            <a:r>
              <a:rPr lang="en-US" sz="1400" b="1" dirty="0" smtClean="0"/>
              <a:t>float </a:t>
            </a:r>
            <a:r>
              <a:rPr lang="en-US" sz="1400" dirty="0" smtClean="0"/>
              <a:t>in Java is a narrowing conversion, because the range of </a:t>
            </a:r>
            <a:r>
              <a:rPr lang="en-US" sz="1400" b="1" dirty="0" smtClean="0"/>
              <a:t>double </a:t>
            </a:r>
            <a:r>
              <a:rPr lang="en-US" sz="1400" dirty="0" smtClean="0"/>
              <a:t>is much larger than that of </a:t>
            </a:r>
            <a:r>
              <a:rPr lang="en-US" sz="1400" b="1" dirty="0" smtClean="0"/>
              <a:t>float. </a:t>
            </a:r>
          </a:p>
          <a:p>
            <a:pPr algn="just"/>
            <a:endParaRPr lang="en-US" sz="1400" dirty="0" smtClean="0"/>
          </a:p>
          <a:p>
            <a:pPr algn="just"/>
            <a:r>
              <a:rPr lang="en-US" sz="1400" dirty="0" smtClean="0"/>
              <a:t>A </a:t>
            </a:r>
            <a:r>
              <a:rPr lang="en-US" sz="1400" b="1" dirty="0" smtClean="0"/>
              <a:t>widening conversion </a:t>
            </a:r>
            <a:r>
              <a:rPr lang="en-US" sz="1400" dirty="0" smtClean="0"/>
              <a:t>converts a value to a type that can include at least approximations of all of the values of the original type. For example, converting an </a:t>
            </a:r>
            <a:r>
              <a:rPr lang="en-US" sz="1400" b="1" dirty="0" smtClean="0"/>
              <a:t>int </a:t>
            </a:r>
            <a:r>
              <a:rPr lang="en-US" sz="1400" dirty="0" smtClean="0"/>
              <a:t>to a </a:t>
            </a:r>
            <a:r>
              <a:rPr lang="en-US" sz="1400" b="1" dirty="0" smtClean="0"/>
              <a:t>float </a:t>
            </a:r>
            <a:r>
              <a:rPr lang="en-US" sz="1400" dirty="0" smtClean="0"/>
              <a:t>in </a:t>
            </a:r>
            <a:r>
              <a:rPr lang="en-US" sz="1400" b="1" dirty="0" smtClean="0"/>
              <a:t>Java </a:t>
            </a:r>
            <a:r>
              <a:rPr lang="en-US" sz="1400" dirty="0" smtClean="0"/>
              <a:t>is a widening conversion.</a:t>
            </a:r>
          </a:p>
          <a:p>
            <a:pPr algn="just"/>
            <a:endParaRPr lang="en-US" sz="1400" dirty="0" smtClean="0"/>
          </a:p>
          <a:p>
            <a:pPr algn="just"/>
            <a:r>
              <a:rPr lang="en-US" sz="1400" dirty="0" smtClean="0"/>
              <a:t>Although widening conversions are usually safe, they can result in reduced accuracy. In many language implementations, although integer-to-floating-point</a:t>
            </a:r>
          </a:p>
          <a:p>
            <a:pPr algn="just"/>
            <a:r>
              <a:rPr lang="en-US" sz="1400" dirty="0" smtClean="0"/>
              <a:t>conversions are widening conversions, some precision may be lost. </a:t>
            </a:r>
          </a:p>
          <a:p>
            <a:pPr algn="just"/>
            <a:endParaRPr lang="en-US" sz="1400" dirty="0" smtClean="0"/>
          </a:p>
          <a:p>
            <a:pPr algn="just"/>
            <a:r>
              <a:rPr lang="en-US" sz="1400" dirty="0" smtClean="0"/>
              <a:t>Type conversions can be either explicit or implicit. The following two subsections discuss these kinds of type conversions.</a:t>
            </a:r>
          </a:p>
          <a:p>
            <a:pPr algn="just"/>
            <a:r>
              <a:rPr lang="en-US" sz="1400" dirty="0" smtClean="0"/>
              <a:t>One of the design decisions concerning arithmetic expressions is whether an operator can have operands of different types. Languages that allow such expressions, which are called </a:t>
            </a:r>
            <a:r>
              <a:rPr lang="en-US" sz="1400" b="1" dirty="0" smtClean="0"/>
              <a:t>mixed-mode expressions</a:t>
            </a:r>
            <a:r>
              <a:rPr lang="en-US" sz="1400" dirty="0" smtClean="0"/>
              <a:t>, must define conventions for implicit operand type conversions because computers do not have binary operations that take operands of different types.</a:t>
            </a:r>
          </a:p>
          <a:p>
            <a:pPr algn="just"/>
            <a:endParaRPr lang="en-US" sz="1400" dirty="0" smtClean="0"/>
          </a:p>
          <a:p>
            <a:pPr algn="just"/>
            <a:r>
              <a:rPr lang="en-US" sz="1400" dirty="0" smtClean="0"/>
              <a:t>Coercion was defined as an implicit type conversion that is initiated by the compiler. Type conversions explicitly requested by the programmer are referred to as explicit conversions, or casts, not coercions.</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400" dirty="0" smtClean="0"/>
              <a:t>One of the design decisions concerning arithmetic expressions is whether an operator can have operands of different types. Languages that allow such expressions, which are called </a:t>
            </a:r>
            <a:r>
              <a:rPr lang="en-US" sz="1400" b="1" dirty="0" smtClean="0"/>
              <a:t>mixed-mode expressions</a:t>
            </a:r>
            <a:r>
              <a:rPr lang="en-US" sz="1400" dirty="0" smtClean="0"/>
              <a:t>, must define conventions for implicit operand type conversions because computers do not have binary operations that take operands of different types.</a:t>
            </a:r>
          </a:p>
          <a:p>
            <a:pPr algn="just"/>
            <a:endParaRPr lang="en-US" sz="1400" dirty="0" smtClean="0"/>
          </a:p>
          <a:p>
            <a:pPr algn="just"/>
            <a:r>
              <a:rPr lang="en-US" sz="1400" dirty="0" smtClean="0"/>
              <a:t>coercion was defined as an implicit type conversion that is initiated by the compiler. Type conversions explicitly requested by the programmer are referred to as explicit conversions, or casts, not coercions. Although some operator symbols may be overloaded, we assume that a computer system, either in hardware or in some level of software simulation, has an operation for each operand type and operator defined in the language. </a:t>
            </a:r>
          </a:p>
          <a:p>
            <a:pPr algn="just"/>
            <a:endParaRPr lang="en-US" sz="1400" dirty="0" smtClean="0"/>
          </a:p>
          <a:p>
            <a:pPr algn="just"/>
            <a:r>
              <a:rPr lang="en-US" sz="1400" dirty="0" smtClean="0"/>
              <a:t>For overloaded operators in a language that uses static type binding, the compiler chooses the correct type of operation on the basis of the types of the operands. When the two operands of an operator are not of the same type and that is legal in the language, the compiler must choose one of them to be coerced and supply the code for that coercion.</a:t>
            </a:r>
          </a:p>
          <a:p>
            <a:pPr algn="just"/>
            <a:endParaRPr lang="en-US" b="0" dirty="0" smtClean="0"/>
          </a:p>
          <a:p>
            <a:pPr algn="just"/>
            <a:r>
              <a:rPr lang="en-US" sz="1400" b="1" dirty="0" smtClean="0"/>
              <a:t>Errors in Expressions:</a:t>
            </a:r>
          </a:p>
          <a:p>
            <a:pPr algn="just"/>
            <a:r>
              <a:rPr lang="en-US" sz="1400" dirty="0" smtClean="0"/>
              <a:t>A number of errors can occur during expression evaluation. If the language requires type checking, either static or dynamic, then operand type errors cannot occur.</a:t>
            </a:r>
          </a:p>
          <a:p>
            <a:pPr algn="just"/>
            <a:endParaRPr lang="en-US" sz="1400" dirty="0" smtClean="0"/>
          </a:p>
          <a:p>
            <a:pPr algn="just"/>
            <a:r>
              <a:rPr lang="en-US" sz="1400" dirty="0" smtClean="0"/>
              <a:t>The other kinds of errors are due to the limitations of computer arithmetic and the inherent limitations of arithmetic. The most common error occurs when the result of an operation cannot be represented in the memory cell where it must be stored. This is called </a:t>
            </a:r>
            <a:r>
              <a:rPr lang="en-US" sz="1400" b="1" dirty="0" smtClean="0"/>
              <a:t>overflow or underflow</a:t>
            </a:r>
            <a:r>
              <a:rPr lang="en-US" sz="1400" dirty="0" smtClean="0"/>
              <a:t>, depending on whether the result was too large or too small.</a:t>
            </a:r>
          </a:p>
          <a:p>
            <a:pPr algn="just"/>
            <a:endParaRPr lang="en-US" sz="1400" dirty="0" smtClean="0"/>
          </a:p>
          <a:p>
            <a:pPr algn="just"/>
            <a:r>
              <a:rPr lang="en-US" sz="1400" dirty="0" smtClean="0"/>
              <a:t>One limitation of arithmetic is that division by zero is disallowed. Of course, the fact that it is not mathematically allowed does not prevent a program from attempting to do it. Floating-point overflow, underflow, and division by zero are examples of run-time errors, which are sometimes called </a:t>
            </a:r>
            <a:r>
              <a:rPr lang="en-US" sz="1400" b="1" dirty="0" smtClean="0"/>
              <a:t>exceptions.</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A </a:t>
            </a:r>
            <a:r>
              <a:rPr lang="en-US" sz="1400" b="1" dirty="0" smtClean="0"/>
              <a:t>relational operator </a:t>
            </a:r>
            <a:r>
              <a:rPr lang="en-US" sz="1400" dirty="0" smtClean="0"/>
              <a:t>is an operator that compares the values of its two operands. A relational expression has two operands and one relational operator.</a:t>
            </a:r>
          </a:p>
          <a:p>
            <a:pPr algn="just"/>
            <a:r>
              <a:rPr lang="en-US" sz="1400" dirty="0" smtClean="0"/>
              <a:t>The value of a relational expression is Boolean, except when Boolean is not a type included in the language. </a:t>
            </a:r>
          </a:p>
          <a:p>
            <a:pPr algn="just"/>
            <a:endParaRPr lang="en-US" sz="1400" dirty="0" smtClean="0"/>
          </a:p>
          <a:p>
            <a:pPr algn="just"/>
            <a:r>
              <a:rPr lang="en-US" sz="1400" dirty="0" smtClean="0"/>
              <a:t>The relational operators are often overloaded for a variety of types. The operation that determines the truth or falsehood of a relational expression depends on the operand types. It can be simple, as for integer operands, or complex, as for character string operands.</a:t>
            </a:r>
          </a:p>
          <a:p>
            <a:pPr algn="just"/>
            <a:endParaRPr lang="en-US" sz="1400" dirty="0" smtClean="0"/>
          </a:p>
          <a:p>
            <a:pPr algn="just"/>
            <a:r>
              <a:rPr lang="en-US" sz="1400" dirty="0" smtClean="0"/>
              <a:t>The syntax of the relational operators for equality and inequality differs among some programming languages. For example, for inequality, the C-based languages use !=, Ada uses /=, Lua uses ~=, Fortran 95+ uses .NE. or &lt;&gt;, and ML and F# use &lt;&gt;.</a:t>
            </a:r>
          </a:p>
          <a:p>
            <a:pPr algn="just"/>
            <a:endParaRPr lang="en-US" sz="1400" dirty="0" smtClean="0"/>
          </a:p>
          <a:p>
            <a:pPr algn="just"/>
            <a:r>
              <a:rPr lang="en-US" sz="1400" dirty="0" smtClean="0"/>
              <a:t>JavaScript and PHP have two additional relational operators, === and !==. These are similar to their relatives, == and !=, but prevent their operands from being coerced. For example, the expression </a:t>
            </a:r>
            <a:r>
              <a:rPr lang="en-US" sz="1400" b="1" i="1" dirty="0" smtClean="0"/>
              <a:t>"7" == 7 </a:t>
            </a:r>
            <a:r>
              <a:rPr lang="en-US" sz="1400" dirty="0" smtClean="0"/>
              <a:t>is </a:t>
            </a:r>
            <a:r>
              <a:rPr lang="en-US" sz="1400" b="1" i="1" dirty="0" smtClean="0"/>
              <a:t>true</a:t>
            </a:r>
            <a:r>
              <a:rPr lang="en-US" sz="1400" dirty="0" smtClean="0"/>
              <a:t> in </a:t>
            </a:r>
            <a:r>
              <a:rPr lang="en-US" sz="1400" b="1" i="1" dirty="0" smtClean="0"/>
              <a:t>JavaScript</a:t>
            </a:r>
            <a:r>
              <a:rPr lang="en-US" sz="1400" dirty="0" smtClean="0"/>
              <a:t>, because when a string and a number are the operands of a relational operator, the string is coerced to a number. However, </a:t>
            </a:r>
            <a:r>
              <a:rPr lang="en-US" sz="1400" b="1" i="1" dirty="0" smtClean="0"/>
              <a:t>"7" === 7</a:t>
            </a:r>
            <a:r>
              <a:rPr lang="en-US" sz="1400" dirty="0" smtClean="0"/>
              <a:t> is </a:t>
            </a:r>
            <a:r>
              <a:rPr lang="en-US" sz="1400" b="1" i="1" dirty="0" smtClean="0"/>
              <a:t>false</a:t>
            </a:r>
            <a:r>
              <a:rPr lang="en-US" sz="1400" dirty="0" smtClean="0"/>
              <a:t>, because no coercion is done on the operands of this operator.</a:t>
            </a:r>
          </a:p>
          <a:p>
            <a:pPr algn="just"/>
            <a:endParaRPr lang="en-US" sz="1400" dirty="0" smtClean="0"/>
          </a:p>
          <a:p>
            <a:pPr algn="just"/>
            <a:r>
              <a:rPr lang="en-US" sz="1400" dirty="0" smtClean="0"/>
              <a:t>The relational operators always have lower precedence than the arithmetic operators, so that in expressions such as </a:t>
            </a:r>
            <a:r>
              <a:rPr lang="en-US" sz="1400" b="1" i="1" dirty="0" smtClean="0"/>
              <a:t>a + 1 &gt; 2 * b </a:t>
            </a:r>
            <a:r>
              <a:rPr lang="en-US" sz="1400" dirty="0" smtClean="0"/>
              <a:t>the arithmetic expressions are evaluated first.</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Boolean expressions consist of Boolean variables, Boolean constants, relational expressions, and Boolean operators.</a:t>
            </a:r>
          </a:p>
          <a:p>
            <a:pPr algn="just"/>
            <a:endParaRPr lang="en-US" sz="1400" dirty="0" smtClean="0"/>
          </a:p>
          <a:p>
            <a:pPr algn="just"/>
            <a:r>
              <a:rPr lang="en-US" sz="1400" dirty="0" smtClean="0"/>
              <a:t>The operators usually include those for the AND, OR, and NOT operations, and sometimes for exclusive OR and equivalence. Boolean operators usually take only Boolean operands (Boolean variables, Boolean literals, or relational expressions) and produce Boolean values. </a:t>
            </a:r>
          </a:p>
          <a:p>
            <a:pPr algn="just"/>
            <a:endParaRPr lang="en-US" sz="1400" dirty="0" smtClean="0"/>
          </a:p>
          <a:p>
            <a:pPr algn="just"/>
            <a:r>
              <a:rPr lang="en-US" sz="1400" dirty="0" smtClean="0"/>
              <a:t>In the mathematics of Boolean algebras, the OR &amp; AND operators must have equal precedence. In accordance with this, Ada’s AND &amp; OR operators have equal precedence. However, the C-based languages assign a higher precedence to AND than OR.</a:t>
            </a:r>
          </a:p>
          <a:p>
            <a:pPr algn="just"/>
            <a:endParaRPr lang="en-US" sz="1400" dirty="0" smtClean="0"/>
          </a:p>
          <a:p>
            <a:pPr algn="just"/>
            <a:r>
              <a:rPr lang="en-US" sz="1400" dirty="0" smtClean="0"/>
              <a:t>Because arithmetic expressions can be the operands of relational expressions, and relational expressions can be the operands of Boolean expressions, the three categories of operators must be placed in different precedence levels, relative to each other.</a:t>
            </a:r>
          </a:p>
        </p:txBody>
      </p:sp>
      <p:sp>
        <p:nvSpPr>
          <p:cNvPr id="4" name="Slide Number Placeholder 3"/>
          <p:cNvSpPr>
            <a:spLocks noGrp="1"/>
          </p:cNvSpPr>
          <p:nvPr>
            <p:ph type="sldNum" sz="quarter" idx="10"/>
          </p:nvPr>
        </p:nvSpPr>
        <p:spPr/>
        <p:txBody>
          <a:bodyPr/>
          <a:lstStyle/>
          <a:p>
            <a:fld id="{DD3C65E1-19FF-4DF0-BD76-2067C775B35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Versions of C prior to C99 are odd among the popular imperative languages in that they have no Boolean type and thus no Boolean values.</a:t>
            </a:r>
          </a:p>
          <a:p>
            <a:pPr algn="just"/>
            <a:endParaRPr lang="en-US" sz="1400" dirty="0" smtClean="0"/>
          </a:p>
          <a:p>
            <a:pPr algn="just"/>
            <a:r>
              <a:rPr lang="en-US" sz="1400" dirty="0" smtClean="0"/>
              <a:t>One odd result of C’s design of relational expressions is that the following expression is legal: </a:t>
            </a:r>
            <a:r>
              <a:rPr lang="en-US" sz="1400" b="1" i="1" dirty="0" smtClean="0"/>
              <a:t>a &gt; b &gt; c</a:t>
            </a:r>
          </a:p>
          <a:p>
            <a:pPr algn="just"/>
            <a:endParaRPr lang="en-US" sz="1400" dirty="0" smtClean="0"/>
          </a:p>
          <a:p>
            <a:pPr algn="just"/>
            <a:r>
              <a:rPr lang="en-US" sz="1400" dirty="0" smtClean="0"/>
              <a:t>The leftmost relational operator is evaluated first because the Relational Operators (RO) of C are left associative, producing either 0 or 1. Then, this result is compared with the variable c. There is never a comparison between b and c in this expression.</a:t>
            </a:r>
          </a:p>
          <a:p>
            <a:pPr algn="just"/>
            <a:endParaRPr lang="en-US" sz="1400" dirty="0" smtClean="0"/>
          </a:p>
          <a:p>
            <a:pPr algn="just" defTabSz="1096640">
              <a:defRPr/>
            </a:pPr>
            <a:r>
              <a:rPr lang="en-US" sz="1400" dirty="0" smtClean="0"/>
              <a:t>Readability dictates that a language should include a Boolean type rather than simply using numeric types in Boolean expressions.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A </a:t>
            </a:r>
            <a:r>
              <a:rPr lang="en-US" sz="1400" b="1" dirty="0" smtClean="0"/>
              <a:t>short-circuit evaluation </a:t>
            </a:r>
            <a:r>
              <a:rPr lang="en-US" sz="1400" dirty="0" smtClean="0"/>
              <a:t>of an expression is one in which the result is determined without evaluating all of the operands and/or operators. For example,</a:t>
            </a:r>
          </a:p>
          <a:p>
            <a:pPr algn="just"/>
            <a:r>
              <a:rPr lang="en-US" sz="1400" dirty="0" smtClean="0"/>
              <a:t>the value of the arithmetic expression </a:t>
            </a:r>
            <a:r>
              <a:rPr lang="pt-BR" sz="1400" dirty="0" smtClean="0"/>
              <a:t>(13 * a) * (b / 13 - 1)</a:t>
            </a:r>
          </a:p>
          <a:p>
            <a:pPr algn="just"/>
            <a:r>
              <a:rPr lang="en-US" sz="1400" dirty="0" smtClean="0"/>
              <a:t>is independent of the value of (b / 13 - 1) if a is 0, because 0 * x = 0 for any x. </a:t>
            </a:r>
          </a:p>
          <a:p>
            <a:pPr algn="just"/>
            <a:endParaRPr lang="en-US" sz="1400" dirty="0" smtClean="0"/>
          </a:p>
          <a:p>
            <a:pPr algn="just"/>
            <a:r>
              <a:rPr lang="en-US" sz="1400" dirty="0" smtClean="0"/>
              <a:t>So, when a is 0, there is no need to evaluate (b / 13 - 1) or perform the second multiplication. However, in arithmetic expressions, this shortcut is not easily detected during execution, so it is never taken.</a:t>
            </a:r>
          </a:p>
          <a:p>
            <a:pPr algn="just"/>
            <a:endParaRPr lang="en-US" dirty="0" smtClean="0"/>
          </a:p>
          <a:p>
            <a:pPr algn="just"/>
            <a:r>
              <a:rPr lang="en-US" sz="1400" dirty="0" smtClean="0"/>
              <a:t>The value of the Boolean expression (a &gt;= 0) &amp;&amp; (b &lt; 10) is independent of the second relational expression if a &lt; 0, because the expression (FALSE &amp;&amp; (b &lt; 10)) is FALSE for all values of b. So, when a 6 0, there is no need to evaluate b, the constant 10, the second relational expression, or the &amp;&amp; operation. Unlike the case of arithmetic expressions, this shortcut can be easily discovered during execution.</a:t>
            </a:r>
            <a:endParaRPr lang="en-US" dirty="0" smtClean="0"/>
          </a:p>
          <a:p>
            <a:pPr algn="just"/>
            <a:endParaRPr lang="en-US" dirty="0" smtClean="0"/>
          </a:p>
          <a:p>
            <a:pPr algn="just"/>
            <a:r>
              <a:rPr lang="en-US" sz="1400" dirty="0" smtClean="0"/>
              <a:t>Ada allows the programmer to specify short-circuit evaluation of the Boolean operators AND </a:t>
            </a:r>
            <a:r>
              <a:rPr lang="en-US" sz="1400" dirty="0" err="1" smtClean="0"/>
              <a:t>and</a:t>
            </a:r>
            <a:r>
              <a:rPr lang="en-US" sz="1400" dirty="0" smtClean="0"/>
              <a:t> OR by using the two-word operators </a:t>
            </a:r>
            <a:r>
              <a:rPr lang="en-US" sz="1400" b="1" dirty="0" smtClean="0"/>
              <a:t>and then </a:t>
            </a:r>
            <a:r>
              <a:rPr lang="en-US" sz="1400" dirty="0" smtClean="0"/>
              <a:t>and</a:t>
            </a:r>
            <a:r>
              <a:rPr lang="en-US" sz="1400" b="1" dirty="0" smtClean="0"/>
              <a:t> or else</a:t>
            </a:r>
            <a:r>
              <a:rPr lang="en-US" sz="1400" dirty="0" smtClean="0"/>
              <a:t>. Ada also has non–short-circuit operators, </a:t>
            </a:r>
            <a:r>
              <a:rPr lang="en-US" sz="1400" b="1" dirty="0" smtClean="0"/>
              <a:t>and </a:t>
            </a:r>
            <a:r>
              <a:rPr lang="en-US" sz="1400" dirty="0" smtClean="0"/>
              <a:t>&amp; </a:t>
            </a:r>
            <a:r>
              <a:rPr lang="en-US" sz="1400" b="1" dirty="0" smtClean="0"/>
              <a:t>or</a:t>
            </a:r>
            <a:r>
              <a:rPr lang="en-US" sz="1400" dirty="0" smtClean="0"/>
              <a:t>.</a:t>
            </a:r>
          </a:p>
          <a:p>
            <a:pPr algn="just"/>
            <a:endParaRPr lang="en-US" sz="1400" dirty="0" smtClean="0"/>
          </a:p>
          <a:p>
            <a:pPr algn="just"/>
            <a:r>
              <a:rPr lang="en-US" sz="1400" dirty="0" smtClean="0"/>
              <a:t>In the C-based languages, the usual AND &amp; OR operators, &amp;&amp; and ||, respectively, are short-circuit. However, these languages also have bitwise AND &amp; OR operators, &amp; and |, respectively, that can be used on Boolean-valued operands and are not short-circuit.</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3C65E1-19FF-4DF0-BD76-2067C775B35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Nearly all programming languages currently being used use the equal sign for the assignment operator. All of these must use something different from an equal sign for the equality relational operator to avoid confusion with their assignment operator. ALGOL 60 pioneered the use of := as the assignment operator, which avoids the confusion of assignment with equality. Ada also uses this assignment operator.</a:t>
            </a:r>
          </a:p>
          <a:p>
            <a:pPr algn="just"/>
            <a:endParaRPr lang="en-US" sz="1400" dirty="0" smtClean="0"/>
          </a:p>
          <a:p>
            <a:pPr algn="just"/>
            <a:r>
              <a:rPr lang="en-US" sz="1400" dirty="0" smtClean="0"/>
              <a:t>Perl allows conditional targets on assignment statements. For example, consider</a:t>
            </a:r>
          </a:p>
          <a:p>
            <a:pPr algn="just"/>
            <a:r>
              <a:rPr lang="en-US" sz="1400" dirty="0" smtClean="0"/>
              <a:t>($flag ? $count1 : $count2) = 0;</a:t>
            </a:r>
          </a:p>
          <a:p>
            <a:pPr algn="just"/>
            <a:endParaRPr lang="en-US" sz="1400" dirty="0" smtClean="0"/>
          </a:p>
          <a:p>
            <a:r>
              <a:rPr lang="en-US" sz="1400" dirty="0" smtClean="0"/>
              <a:t>which is equivalent (</a:t>
            </a:r>
            <a:r>
              <a:rPr lang="en-US" b="1" dirty="0" smtClean="0"/>
              <a:t>≡</a:t>
            </a:r>
            <a:r>
              <a:rPr lang="en-US" sz="1400" dirty="0" smtClean="0"/>
              <a:t>) to</a:t>
            </a:r>
          </a:p>
          <a:p>
            <a:r>
              <a:rPr lang="en-US" sz="1400" b="1" dirty="0" smtClean="0"/>
              <a:t>if </a:t>
            </a:r>
            <a:r>
              <a:rPr lang="en-US" sz="1400" dirty="0" smtClean="0"/>
              <a:t>($flag) {</a:t>
            </a:r>
          </a:p>
          <a:p>
            <a:r>
              <a:rPr lang="en-US" sz="1400" dirty="0" smtClean="0"/>
              <a:t>$count1 = 0;</a:t>
            </a:r>
          </a:p>
          <a:p>
            <a:r>
              <a:rPr lang="en-US" sz="1400" dirty="0" smtClean="0"/>
              <a:t>} </a:t>
            </a:r>
            <a:r>
              <a:rPr lang="en-US" sz="1400" b="1" dirty="0" smtClean="0"/>
              <a:t>else </a:t>
            </a:r>
            <a:r>
              <a:rPr lang="en-US" sz="1400" dirty="0" smtClean="0"/>
              <a:t>{</a:t>
            </a:r>
          </a:p>
          <a:p>
            <a:r>
              <a:rPr lang="en-US" sz="1400" dirty="0" smtClean="0"/>
              <a:t>$count2 = 0;</a:t>
            </a:r>
          </a:p>
          <a:p>
            <a:r>
              <a:rPr lang="en-US" sz="1400" dirty="0" smtClean="0"/>
              <a: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A </a:t>
            </a:r>
            <a:r>
              <a:rPr lang="en-US" sz="1400" b="1" dirty="0" smtClean="0"/>
              <a:t>compound assignment operator </a:t>
            </a:r>
            <a:r>
              <a:rPr lang="en-US" sz="1400" dirty="0" smtClean="0"/>
              <a:t>is a shorthand method of specifying a commonly needed form of assignment. The form of assignment that can be abbreviated with this technique has the destination variable also appearing as the first operand in the expression on the right side (R.S), as in a = a + b</a:t>
            </a:r>
          </a:p>
          <a:p>
            <a:pPr algn="just"/>
            <a:endParaRPr lang="en-US" sz="1400" dirty="0" smtClean="0"/>
          </a:p>
          <a:p>
            <a:pPr algn="just"/>
            <a:r>
              <a:rPr lang="en-US" sz="1400" dirty="0" smtClean="0"/>
              <a:t>Compound assignment operators were introduced by ALGOL 68, were later adopted in a slightly different form by C, and are part of the other C-based languages, as well as Perl, JavaScript, Python, and Ruby.</a:t>
            </a:r>
          </a:p>
          <a:p>
            <a:pPr algn="just"/>
            <a:endParaRPr lang="en-US" sz="1400" dirty="0" smtClean="0"/>
          </a:p>
          <a:p>
            <a:pPr algn="just"/>
            <a:r>
              <a:rPr lang="en-US" sz="1400" dirty="0" smtClean="0"/>
              <a:t>The syntax of these assignment operators is the catenation of the desired binary operator to the = operator. For example, </a:t>
            </a:r>
            <a:r>
              <a:rPr lang="en-US" sz="1400" b="1" i="1" dirty="0" smtClean="0"/>
              <a:t>sum += value; </a:t>
            </a:r>
            <a:r>
              <a:rPr lang="en-US" sz="1400" dirty="0" smtClean="0"/>
              <a:t>is equivalent to </a:t>
            </a:r>
            <a:r>
              <a:rPr lang="en-US" sz="1400" b="1" i="1" dirty="0" smtClean="0"/>
              <a:t>sum = sum + value;</a:t>
            </a:r>
            <a:endParaRPr lang="en-US" sz="1400" dirty="0" smtClean="0"/>
          </a:p>
          <a:p>
            <a:endParaRPr lang="en-US" sz="1400" dirty="0" smtClean="0"/>
          </a:p>
          <a:p>
            <a:r>
              <a:rPr lang="en-US" sz="1400" dirty="0" smtClean="0"/>
              <a:t>The languages that support compound assignment operators have versions for most of their binary operators.</a:t>
            </a:r>
            <a:endParaRPr lang="en-US" b="1"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sz="1400" dirty="0" smtClean="0"/>
              <a:t>The C-based languages, Perl, and JavaScript include (+de) two special unary arithmetic operators that are actually abbreviated assignments. They combine increment and decrement operations with assignment.</a:t>
            </a:r>
          </a:p>
          <a:p>
            <a:pPr algn="just"/>
            <a:endParaRPr lang="en-US" sz="1400" dirty="0" smtClean="0"/>
          </a:p>
          <a:p>
            <a:pPr algn="just"/>
            <a:r>
              <a:rPr lang="en-US" sz="1400" dirty="0" smtClean="0"/>
              <a:t>The operators ++ for increment, and –– for decrement, can be used either in expressions or to form stand-alone single-operator assignment statements. They can appear either as prefix operators, meaning that they precede the operands, or as postfix operators, meaning that they follow the operands. In the assignment statement</a:t>
            </a:r>
          </a:p>
          <a:p>
            <a:pPr algn="just"/>
            <a:r>
              <a:rPr lang="en-US" sz="1400" dirty="0" smtClean="0"/>
              <a:t>			sum = ++ count;</a:t>
            </a:r>
          </a:p>
          <a:p>
            <a:pPr algn="just"/>
            <a:r>
              <a:rPr lang="en-US" sz="1400" dirty="0" smtClean="0"/>
              <a:t>the value of count is incremented by 1 and then assigned to sum. This operation could also be stated as</a:t>
            </a:r>
          </a:p>
          <a:p>
            <a:pPr lvl="6" algn="just"/>
            <a:r>
              <a:rPr lang="en-US" sz="1400" dirty="0" smtClean="0"/>
              <a:t>count = count + 1;</a:t>
            </a:r>
          </a:p>
          <a:p>
            <a:pPr lvl="6" algn="just"/>
            <a:r>
              <a:rPr lang="en-US" sz="1400" dirty="0" smtClean="0"/>
              <a:t>sum = count;</a:t>
            </a:r>
          </a:p>
          <a:p>
            <a:pPr algn="just"/>
            <a:r>
              <a:rPr lang="en-US" sz="1400" dirty="0" smtClean="0"/>
              <a:t>If the same operator is used as a postfix operator, as in	sum = count ++;</a:t>
            </a:r>
          </a:p>
          <a:p>
            <a:pPr algn="just"/>
            <a:r>
              <a:rPr lang="en-US" sz="1400" dirty="0" smtClean="0"/>
              <a:t>the assignment of the value of count to sum occurs first; then count is incremented.</a:t>
            </a:r>
          </a:p>
          <a:p>
            <a:pPr algn="just"/>
            <a:r>
              <a:rPr lang="en-US" sz="1400" dirty="0" smtClean="0"/>
              <a:t>The effect is the same as that of the two statements</a:t>
            </a:r>
          </a:p>
          <a:p>
            <a:pPr lvl="6" algn="just"/>
            <a:r>
              <a:rPr lang="en-US" sz="1400" dirty="0" smtClean="0"/>
              <a:t>sum = count;</a:t>
            </a:r>
          </a:p>
          <a:p>
            <a:pPr lvl="6" algn="just"/>
            <a:r>
              <a:rPr lang="en-US" sz="1400" dirty="0" smtClean="0"/>
              <a:t>count = count + 1;</a:t>
            </a:r>
          </a:p>
          <a:p>
            <a:pPr algn="just"/>
            <a:r>
              <a:rPr lang="en-US" sz="1400" dirty="0" smtClean="0"/>
              <a:t>An example of the use of the unary increment operator to form a complete assignment statement is	count ++;</a:t>
            </a:r>
          </a:p>
          <a:p>
            <a:pPr algn="just"/>
            <a:r>
              <a:rPr lang="en-US" sz="1400" dirty="0" smtClean="0"/>
              <a:t>which simply increments count. It does not look like an assignment, but it certainly is one. It is equivalent to the statement	count = count + 1;</a:t>
            </a:r>
          </a:p>
          <a:p>
            <a:pPr algn="just"/>
            <a:endParaRPr lang="en-US" sz="1400" dirty="0" smtClean="0"/>
          </a:p>
          <a:p>
            <a:pPr algn="just"/>
            <a:r>
              <a:rPr lang="en-US" sz="1400" dirty="0" smtClean="0"/>
              <a:t>When two unary operators apply to the same operand, the association is right to left. For example, in	- count ++	count is first incremented and then negated. So, it is equivalent to 		</a:t>
            </a:r>
            <a:r>
              <a:rPr lang="en-US" sz="1400" b="1" i="1" dirty="0" smtClean="0"/>
              <a:t>-</a:t>
            </a:r>
            <a:r>
              <a:rPr lang="en-US" sz="1400" dirty="0" smtClean="0"/>
              <a:t> (count ++)	rather than		(- count) ++</a:t>
            </a:r>
          </a:p>
          <a:p>
            <a:pPr algn="just"/>
            <a:endParaRPr lang="en-US" sz="1400" dirty="0" smtClean="0"/>
          </a:p>
          <a:p>
            <a:pPr algn="just"/>
            <a:r>
              <a:rPr lang="en-US" sz="1400" dirty="0" smtClean="0"/>
              <a:t>There is a loss of error detection in the C design of the assignment operation that frequently leads to program errors. In particular, if we type if (x = y) ... instead of if (x == y) ... which is an easily made mistake, it is not detectable as an error by the compiler. Note that Java and C# allow only </a:t>
            </a:r>
            <a:r>
              <a:rPr lang="en-US" sz="1400" b="1" dirty="0" err="1" smtClean="0"/>
              <a:t>boolean</a:t>
            </a:r>
            <a:r>
              <a:rPr lang="en-US" sz="1400" b="1" dirty="0" smtClean="0"/>
              <a:t> </a:t>
            </a:r>
            <a:r>
              <a:rPr lang="en-US" sz="1400" dirty="0" smtClean="0"/>
              <a:t>expressions in their </a:t>
            </a:r>
            <a:r>
              <a:rPr lang="en-US" sz="1400" b="1" dirty="0" smtClean="0"/>
              <a:t>if </a:t>
            </a:r>
            <a:r>
              <a:rPr lang="en-US" sz="1400" dirty="0" smtClean="0"/>
              <a:t>statements, disallowing this problem.</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Several recent programming languages, including Perl, Ruby, and Lua, provide multiple-target, multiple-source assignment statements. For example, in Perl one can write </a:t>
            </a:r>
            <a:r>
              <a:rPr lang="en-US" sz="1400" b="1" i="1" dirty="0" smtClean="0"/>
              <a:t>($first, $second, $third) = (20, 40, 60);</a:t>
            </a:r>
            <a:r>
              <a:rPr lang="en-US" sz="1400" dirty="0" smtClean="0"/>
              <a:t> The semantics is that 20 is assigned to $first, 40 is assigned to $second, and 60 is assigned to $third. If the values of two variables must be interchanged, this can be done with a single assignment, as with </a:t>
            </a:r>
            <a:r>
              <a:rPr lang="en-US" sz="1400" b="1" i="1" dirty="0" smtClean="0"/>
              <a:t>($first, $second) = ($second, $first);</a:t>
            </a:r>
            <a:r>
              <a:rPr lang="en-US" sz="1400" dirty="0" smtClean="0"/>
              <a:t> </a:t>
            </a:r>
          </a:p>
          <a:p>
            <a:pPr algn="just"/>
            <a:endParaRPr lang="en-US" b="1" i="1" dirty="0" smtClean="0"/>
          </a:p>
          <a:p>
            <a:pPr algn="just"/>
            <a:r>
              <a:rPr lang="en-US" sz="1400" dirty="0" smtClean="0"/>
              <a:t>This correctly interchanges the values of $first and $second, without the use of a temporary variable (at least one created and managed by the programmer). The syntax of the simplest form of Ruby’s multiple assignment is similar to that of Perl, except the left and right sides are not parenthesized.</a:t>
            </a:r>
          </a:p>
          <a:p>
            <a:pPr algn="just"/>
            <a:endParaRPr lang="en-US" sz="1400" dirty="0" smtClean="0"/>
          </a:p>
          <a:p>
            <a:pPr algn="just"/>
            <a:r>
              <a:rPr lang="en-US" sz="1400" b="1" dirty="0" smtClean="0"/>
              <a:t>Assignment in Functional Programming Languages:</a:t>
            </a:r>
          </a:p>
          <a:p>
            <a:pPr algn="just"/>
            <a:r>
              <a:rPr lang="en-US" sz="1400" dirty="0" smtClean="0"/>
              <a:t>All of the identifiers used in pure functional languages and some of them used in other functional languages are just names of values. As such, their values never change. For example, in ML, names are bound to values with the </a:t>
            </a:r>
            <a:r>
              <a:rPr lang="en-US" sz="1400" b="1" dirty="0" smtClean="0"/>
              <a:t>val </a:t>
            </a:r>
            <a:r>
              <a:rPr lang="en-US" sz="1400" dirty="0" smtClean="0"/>
              <a:t>declaration, whose form is exemplified in the following:</a:t>
            </a:r>
          </a:p>
          <a:p>
            <a:pPr algn="just"/>
            <a:r>
              <a:rPr lang="en-US" sz="1400" b="1" dirty="0" smtClean="0"/>
              <a:t>val </a:t>
            </a:r>
            <a:r>
              <a:rPr lang="en-US" sz="1400" dirty="0" smtClean="0"/>
              <a:t>cost = quantity * price;</a:t>
            </a:r>
          </a:p>
          <a:p>
            <a:pPr algn="just"/>
            <a:endParaRPr lang="en-US" sz="1400" dirty="0" smtClean="0"/>
          </a:p>
          <a:p>
            <a:pPr algn="just"/>
            <a:r>
              <a:rPr lang="en-US" sz="1400" dirty="0" smtClean="0"/>
              <a:t>If cost appears on the left side of a subsequent </a:t>
            </a:r>
            <a:r>
              <a:rPr lang="en-US" sz="1400" b="1" dirty="0" smtClean="0"/>
              <a:t>val </a:t>
            </a:r>
            <a:r>
              <a:rPr lang="en-US" sz="1400" dirty="0" smtClean="0"/>
              <a:t>declaration, that declaration creates a new version of the name cost, which has no relationship with the previous version, which is then hidden.</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The design question is: Does the type of the expression have to be the same as the type of the variable being assigned, or can coercion be used in some cases of type mismatch?</a:t>
            </a:r>
          </a:p>
          <a:p>
            <a:pPr algn="just"/>
            <a:endParaRPr lang="en-US" sz="1400" dirty="0" smtClean="0"/>
          </a:p>
          <a:p>
            <a:pPr algn="just"/>
            <a:r>
              <a:rPr lang="en-US" sz="1400" dirty="0" smtClean="0"/>
              <a:t>Fortran, C, C++, and Perl use coercion rules for mixed-mode assignment that are similar to those they use for mixed-mode expressions; that is, many of the possible type mixes are legal, with coercion freely applied. Ada does not allow mixed-mode assignment.</a:t>
            </a:r>
          </a:p>
          <a:p>
            <a:pPr algn="just"/>
            <a:endParaRPr lang="en-US" sz="1400" dirty="0" smtClean="0"/>
          </a:p>
          <a:p>
            <a:pPr algn="just"/>
            <a:r>
              <a:rPr lang="en-US" sz="1400" dirty="0" smtClean="0"/>
              <a:t>In a clear departure from C++, Java and C# allow mixed-mode assignment only if the required coercion is widening. So, an </a:t>
            </a:r>
            <a:r>
              <a:rPr lang="en-US" sz="1400" b="1" dirty="0" smtClean="0"/>
              <a:t>int </a:t>
            </a:r>
            <a:r>
              <a:rPr lang="en-US" sz="1400" dirty="0" smtClean="0"/>
              <a:t>value can be assigned to a </a:t>
            </a:r>
            <a:r>
              <a:rPr lang="en-US" sz="1400" b="1" dirty="0" smtClean="0"/>
              <a:t>float </a:t>
            </a:r>
            <a:r>
              <a:rPr lang="en-US" sz="1400" dirty="0" smtClean="0"/>
              <a:t>variable, but not vice versa.</a:t>
            </a:r>
          </a:p>
          <a:p>
            <a:pPr algn="just"/>
            <a:endParaRPr lang="en-US" sz="1400" dirty="0" smtClean="0"/>
          </a:p>
          <a:p>
            <a:pPr algn="just"/>
            <a:r>
              <a:rPr lang="en-US" sz="1400" b="1" dirty="0" smtClean="0"/>
              <a:t>Note:</a:t>
            </a:r>
            <a:r>
              <a:rPr lang="en-US" sz="1400" dirty="0" smtClean="0"/>
              <a:t> Of course, in functional languages, where assignments are just used to name values, there is no such thing as a mixed-mode assignment.</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3C65E1-19FF-4DF0-BD76-2067C775B354}"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A </a:t>
            </a:r>
            <a:r>
              <a:rPr lang="en-US" sz="1400" b="1" dirty="0" smtClean="0"/>
              <a:t>selection statement </a:t>
            </a:r>
            <a:r>
              <a:rPr lang="en-US" sz="1400" dirty="0" smtClean="0"/>
              <a:t>provides the means of choosing between two or more execution paths in a program. Such statements are fundamental and essential parts of all programming languages. Selection statements fall into two general categories: two-way and n-way, or multiple selection.</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W? What 	H? How</a:t>
            </a:r>
          </a:p>
          <a:p>
            <a:pPr algn="just"/>
            <a:r>
              <a:rPr lang="en-US" sz="1400" dirty="0" smtClean="0"/>
              <a:t>The design issues for two-way selectors can be summarized as follows:</a:t>
            </a:r>
          </a:p>
          <a:p>
            <a:pPr algn="just"/>
            <a:r>
              <a:rPr lang="en-US" sz="1400" dirty="0" smtClean="0"/>
              <a:t>• What is the form and type of the expression that controls the selection?</a:t>
            </a:r>
          </a:p>
          <a:p>
            <a:pPr algn="just"/>
            <a:r>
              <a:rPr lang="en-US" sz="1400" dirty="0" smtClean="0"/>
              <a:t>• How are the then and else clauses specified?</a:t>
            </a:r>
          </a:p>
          <a:p>
            <a:pPr algn="just"/>
            <a:r>
              <a:rPr lang="en-US" sz="1400" dirty="0" smtClean="0"/>
              <a:t>• How should the meaning of nested selectors be specified?</a:t>
            </a:r>
          </a:p>
          <a:p>
            <a:pPr algn="just"/>
            <a:endParaRPr lang="en-US" sz="1400" dirty="0" smtClean="0"/>
          </a:p>
          <a:p>
            <a:pPr algn="just"/>
            <a:r>
              <a:rPr lang="en-US" sz="1400" b="1" dirty="0" smtClean="0"/>
              <a:t>The Control Expression:</a:t>
            </a:r>
          </a:p>
          <a:p>
            <a:pPr algn="just"/>
            <a:r>
              <a:rPr lang="en-US" sz="1400" dirty="0" smtClean="0"/>
              <a:t>Control expressions are specified in parentheses if the then reserved word (or some other syntactic marker) is not used to introduce the then clause. In those cases where the then reserved word (or alternative marker) is used, there is less need for the parentheses, so they are often omitted, as in Ruby. </a:t>
            </a:r>
          </a:p>
          <a:p>
            <a:pPr algn="just"/>
            <a:endParaRPr lang="en-US" sz="1400" dirty="0" smtClean="0"/>
          </a:p>
          <a:p>
            <a:pPr algn="just"/>
            <a:r>
              <a:rPr lang="en-US" sz="1400" dirty="0" smtClean="0"/>
              <a:t>In C89, which did not have a Boolean data type, arithmetic expressions were used as control expressions. This can also be done in Python, C99, and C++. However, in those languages either arithmetic or Boolean expressions can be used. In other contemporary (meaning </a:t>
            </a:r>
            <a:r>
              <a:rPr lang="en-US" b="1" i="1" dirty="0" smtClean="0"/>
              <a:t>belonging to or occurring in the present </a:t>
            </a:r>
            <a:r>
              <a:rPr lang="en-US" b="0" i="0" dirty="0" smtClean="0"/>
              <a:t>|</a:t>
            </a:r>
            <a:r>
              <a:rPr lang="en-US" sz="1400" dirty="0" smtClean="0"/>
              <a:t> </a:t>
            </a:r>
            <a:r>
              <a:rPr lang="en-US" sz="1400" b="1" i="1" dirty="0" smtClean="0"/>
              <a:t>modern</a:t>
            </a:r>
            <a:r>
              <a:rPr lang="en-US" sz="1400" dirty="0" smtClean="0"/>
              <a:t>) languages, only Boolean expressions can be used for control expressions.</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In many contemporary languages, the then and else clauses appear as either single statements or compound statements. One variation of this is Perl, in which all then and else clauses must be compound statements, even if they contain single statements. Many languages use braces to form compound statements, which serve as the bodies of then and else clauses. In Fortran 95, Ada, Python, and Ruby, the then and else clauses are statement sequences, rather than compound statements. The complete selection statement is terminated in these languages with a reserved word. </a:t>
            </a:r>
            <a:endParaRPr lang="en-US" b="0" dirty="0" smtClean="0"/>
          </a:p>
          <a:p>
            <a:pPr algn="just"/>
            <a:r>
              <a:rPr lang="en-US" sz="1400" dirty="0" smtClean="0"/>
              <a:t>Python uses indentation to specify compound statements. For example,</a:t>
            </a:r>
          </a:p>
          <a:p>
            <a:pPr algn="just"/>
            <a:r>
              <a:rPr lang="en-US" sz="1400" dirty="0" smtClean="0"/>
              <a:t>if x &gt; y :</a:t>
            </a:r>
          </a:p>
          <a:p>
            <a:pPr algn="just"/>
            <a:r>
              <a:rPr lang="en-US" sz="1400" dirty="0" smtClean="0"/>
              <a:t>	x = y</a:t>
            </a:r>
          </a:p>
          <a:p>
            <a:pPr algn="just"/>
            <a:r>
              <a:rPr lang="en-US" sz="1400" dirty="0" smtClean="0"/>
              <a:t>	print "case 1"</a:t>
            </a:r>
          </a:p>
          <a:p>
            <a:pPr algn="just"/>
            <a:r>
              <a:rPr lang="en-US" sz="1400" dirty="0" smtClean="0"/>
              <a:t>All statements equally indented are included in the compound statement.</a:t>
            </a:r>
          </a:p>
          <a:p>
            <a:pPr algn="just"/>
            <a:endParaRPr lang="en-US" sz="1400" dirty="0" smtClean="0"/>
          </a:p>
          <a:p>
            <a:pPr algn="just"/>
            <a:r>
              <a:rPr lang="en-US" b="1" dirty="0" smtClean="0"/>
              <a:t>Nesting Selectors:</a:t>
            </a:r>
            <a:endParaRPr lang="en-US" sz="1400" b="1" dirty="0" smtClean="0"/>
          </a:p>
          <a:p>
            <a:pPr algn="just"/>
            <a:r>
              <a:rPr lang="en-US" sz="1400" dirty="0" smtClean="0"/>
              <a:t>Consider the following Java-like code:</a:t>
            </a:r>
          </a:p>
          <a:p>
            <a:pPr algn="just"/>
            <a:r>
              <a:rPr lang="en-US" sz="1400" b="1" dirty="0" smtClean="0"/>
              <a:t>if (sum == 0)</a:t>
            </a:r>
          </a:p>
          <a:p>
            <a:pPr algn="just"/>
            <a:r>
              <a:rPr lang="en-US" sz="1400" b="1" dirty="0" smtClean="0"/>
              <a:t>	if (count == 0)</a:t>
            </a:r>
          </a:p>
          <a:p>
            <a:pPr algn="just"/>
            <a:r>
              <a:rPr lang="en-US" sz="1400" dirty="0" smtClean="0"/>
              <a:t>		result = 0;</a:t>
            </a:r>
          </a:p>
          <a:p>
            <a:pPr algn="just"/>
            <a:r>
              <a:rPr lang="en-US" sz="1400" b="1" dirty="0" smtClean="0"/>
              <a:t>else</a:t>
            </a:r>
          </a:p>
          <a:p>
            <a:pPr algn="just"/>
            <a:r>
              <a:rPr lang="en-US" sz="1400" dirty="0" smtClean="0"/>
              <a:t>		result = 1;</a:t>
            </a:r>
          </a:p>
          <a:p>
            <a:pPr algn="just"/>
            <a:r>
              <a:rPr lang="en-US" sz="1400" dirty="0" smtClean="0"/>
              <a:t>This statement can be interpreted in two different ways, depending on whether the else clause is matched with the first then clause or the second. Notice that the indentation seems to indicate that the else clause belongs with the first then clause. However, with the exceptions of Python and F#, indentation has no effect on semantics in contemporary languages and is therefore ignored by their compilers.</a:t>
            </a:r>
          </a:p>
        </p:txBody>
      </p:sp>
      <p:sp>
        <p:nvSpPr>
          <p:cNvPr id="4" name="Slide Number Placeholder 3"/>
          <p:cNvSpPr>
            <a:spLocks noGrp="1"/>
          </p:cNvSpPr>
          <p:nvPr>
            <p:ph type="sldNum" sz="quarter" idx="10"/>
          </p:nvPr>
        </p:nvSpPr>
        <p:spPr/>
        <p:txBody>
          <a:bodyPr/>
          <a:lstStyle/>
          <a:p>
            <a:fld id="{DD3C65E1-19FF-4DF0-BD76-2067C775B354}"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just"/>
            <a:r>
              <a:rPr lang="en-US" sz="1400" dirty="0" smtClean="0"/>
              <a:t>In Java, as in many other imperative languages, the static semantics of the language specify that the else clause is always paired with the nearest previous unpaired then clause. A </a:t>
            </a:r>
            <a:r>
              <a:rPr lang="en-US" sz="1400" b="1" dirty="0" smtClean="0"/>
              <a:t>static semantics rule</a:t>
            </a:r>
            <a:r>
              <a:rPr lang="en-US" sz="1400" dirty="0" smtClean="0"/>
              <a:t>, rather than a syntactic entity, is used to provide the disambiguation. So, in the example, the else clause would be paired with the second then clause. </a:t>
            </a:r>
          </a:p>
          <a:p>
            <a:pPr algn="just"/>
            <a:endParaRPr lang="en-US" sz="1400" dirty="0" smtClean="0"/>
          </a:p>
          <a:p>
            <a:pPr algn="just"/>
            <a:r>
              <a:rPr lang="en-US" sz="1400" dirty="0" smtClean="0"/>
              <a:t>The disadvantage of using a rule rather than some syntactic entity is that although the programmer may have meant the else clause to be the alternative to the first then clause and the compiler found the structure syntactically correct, its semantics is the opposite. To force the alternative semantics in Java, the inner if is put in a compound, as in</a:t>
            </a:r>
          </a:p>
          <a:p>
            <a:r>
              <a:rPr lang="en-US" sz="1400" b="1" dirty="0" smtClean="0"/>
              <a:t>if (sum == 0) {</a:t>
            </a:r>
          </a:p>
          <a:p>
            <a:r>
              <a:rPr lang="en-US" sz="1400" b="1" dirty="0" smtClean="0"/>
              <a:t>	if (count == 0)</a:t>
            </a:r>
          </a:p>
          <a:p>
            <a:r>
              <a:rPr lang="en-US" sz="1400" dirty="0" smtClean="0"/>
              <a:t>		result = 0;</a:t>
            </a:r>
          </a:p>
          <a:p>
            <a:r>
              <a:rPr lang="en-US" sz="1400" dirty="0" smtClean="0"/>
              <a:t>}</a:t>
            </a:r>
          </a:p>
          <a:p>
            <a:r>
              <a:rPr lang="en-US" sz="1400" b="1" dirty="0" smtClean="0"/>
              <a:t>else</a:t>
            </a:r>
          </a:p>
          <a:p>
            <a:r>
              <a:rPr lang="en-US" sz="1400" dirty="0" smtClean="0"/>
              <a:t>	result = 1;</a:t>
            </a:r>
            <a:endParaRPr lang="en-US" b="0" dirty="0" smtClean="0"/>
          </a:p>
          <a:p>
            <a:r>
              <a:rPr lang="en-US" sz="1400" dirty="0" smtClean="0"/>
              <a:t>C, C++, and C# have the same problem as Java with selection statement nesting. Because Perl requires that all then and else clauses be compound, it does not. In Perl, the previous code would be written as </a:t>
            </a:r>
          </a:p>
          <a:p>
            <a:r>
              <a:rPr lang="en-US" sz="1400" b="1" dirty="0" smtClean="0"/>
              <a:t>if (sum == 0) {</a:t>
            </a:r>
          </a:p>
          <a:p>
            <a:r>
              <a:rPr lang="en-US" sz="1400" b="1" dirty="0" smtClean="0"/>
              <a:t>	if (count == 0) {</a:t>
            </a:r>
          </a:p>
          <a:p>
            <a:r>
              <a:rPr lang="en-US" sz="1400" dirty="0" smtClean="0"/>
              <a:t>		result = 0;</a:t>
            </a:r>
          </a:p>
          <a:p>
            <a:r>
              <a:rPr lang="en-US" sz="1400" dirty="0" smtClean="0"/>
              <a:t>	}</a:t>
            </a:r>
          </a:p>
          <a:p>
            <a:r>
              <a:rPr lang="en-US" sz="1400" dirty="0" smtClean="0"/>
              <a:t>} </a:t>
            </a:r>
            <a:r>
              <a:rPr lang="en-US" sz="1400" b="1" dirty="0" smtClean="0"/>
              <a:t>else {</a:t>
            </a:r>
          </a:p>
          <a:p>
            <a:r>
              <a:rPr lang="en-US" sz="1400" dirty="0" smtClean="0"/>
              <a:t>	result = 1;</a:t>
            </a:r>
          </a:p>
          <a:p>
            <a:r>
              <a:rPr lang="en-US" sz="1400" dirty="0" smtClean="0"/>
              <a:t>}</a:t>
            </a:r>
          </a:p>
          <a:p>
            <a:r>
              <a:rPr lang="en-US" sz="1400" dirty="0" smtClean="0"/>
              <a:t>If the alternative semantics were needed, it would be</a:t>
            </a:r>
          </a:p>
          <a:p>
            <a:r>
              <a:rPr lang="en-US" sz="1400" b="1" dirty="0" smtClean="0"/>
              <a:t>if (sum == 0) {</a:t>
            </a:r>
          </a:p>
          <a:p>
            <a:r>
              <a:rPr lang="en-US" sz="1400" b="1" dirty="0" smtClean="0"/>
              <a:t>	if (count == 0) {</a:t>
            </a:r>
          </a:p>
          <a:p>
            <a:r>
              <a:rPr lang="en-US" sz="1400" dirty="0" smtClean="0"/>
              <a:t>		result = 0;</a:t>
            </a:r>
          </a:p>
          <a:p>
            <a:r>
              <a:rPr lang="en-US" sz="1400" dirty="0" smtClean="0"/>
              <a:t>	}</a:t>
            </a:r>
          </a:p>
          <a:p>
            <a:r>
              <a:rPr lang="en-US" sz="1400" b="1" dirty="0" smtClean="0"/>
              <a:t>else {</a:t>
            </a:r>
          </a:p>
          <a:p>
            <a:r>
              <a:rPr lang="en-US" sz="1400" dirty="0" smtClean="0"/>
              <a:t>	result = 1;</a:t>
            </a:r>
          </a:p>
          <a:p>
            <a:r>
              <a:rPr lang="en-US" sz="1400" dirty="0" smtClean="0"/>
              <a:t>}</a:t>
            </a:r>
          </a:p>
          <a:p>
            <a:r>
              <a:rPr lang="en-US" sz="1400" dirty="0" smtClean="0"/>
              <a:t>}		Note: ML does not have a problem with nested selectors because it does not allow else-less </a:t>
            </a:r>
            <a:r>
              <a:rPr lang="en-US" sz="1400" b="1" dirty="0" smtClean="0"/>
              <a:t>if </a:t>
            </a:r>
            <a:r>
              <a:rPr lang="en-US" sz="1400" dirty="0" smtClean="0"/>
              <a:t>statements.</a:t>
            </a:r>
          </a:p>
        </p:txBody>
      </p:sp>
      <p:sp>
        <p:nvSpPr>
          <p:cNvPr id="4" name="Slide Number Placeholder 3"/>
          <p:cNvSpPr>
            <a:spLocks noGrp="1"/>
          </p:cNvSpPr>
          <p:nvPr>
            <p:ph type="sldNum" sz="quarter" idx="10"/>
          </p:nvPr>
        </p:nvSpPr>
        <p:spPr/>
        <p:txBody>
          <a:bodyPr/>
          <a:lstStyle/>
          <a:p>
            <a:fld id="{DD3C65E1-19FF-4DF0-BD76-2067C775B354}"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Most of the characteristics of arithmetic expressions in programming languages were inherited from conventions that had evolved in mathematics. In programming languages, arithmetic expressions consist of operators, operands, parentheses, and function calls. An operator can be </a:t>
            </a:r>
            <a:r>
              <a:rPr lang="en-US" sz="1400" b="1" dirty="0" smtClean="0"/>
              <a:t>unary</a:t>
            </a:r>
            <a:r>
              <a:rPr lang="en-US" sz="1400" dirty="0" smtClean="0"/>
              <a:t>, meaning it has a single operand, </a:t>
            </a:r>
            <a:r>
              <a:rPr lang="en-US" sz="1400" b="1" dirty="0" smtClean="0"/>
              <a:t>binary</a:t>
            </a:r>
            <a:r>
              <a:rPr lang="en-US" sz="1400" dirty="0" smtClean="0"/>
              <a:t>, meaning it has two operands, or </a:t>
            </a:r>
            <a:r>
              <a:rPr lang="en-US" sz="1400" b="1" dirty="0" smtClean="0"/>
              <a:t>ternary</a:t>
            </a:r>
            <a:r>
              <a:rPr lang="en-US" sz="1400" dirty="0" smtClean="0"/>
              <a:t>, meaning it has three operands..</a:t>
            </a:r>
          </a:p>
          <a:p>
            <a:pPr algn="just"/>
            <a:endParaRPr lang="en-US" sz="1400" dirty="0" smtClean="0"/>
          </a:p>
          <a:p>
            <a:pPr algn="just"/>
            <a:r>
              <a:rPr lang="en-US" sz="1400" dirty="0" smtClean="0"/>
              <a:t>In most programming languages, binary operators are </a:t>
            </a:r>
            <a:r>
              <a:rPr lang="en-US" sz="1400" b="1" dirty="0" smtClean="0"/>
              <a:t>infix</a:t>
            </a:r>
            <a:r>
              <a:rPr lang="en-US" sz="1400" dirty="0" smtClean="0"/>
              <a:t>, which means they appear between their operands. One exception is Perl, which has some operators that are </a:t>
            </a:r>
            <a:r>
              <a:rPr lang="en-US" sz="1400" b="1" dirty="0" smtClean="0"/>
              <a:t>prefix</a:t>
            </a:r>
            <a:r>
              <a:rPr lang="en-US" sz="1400" dirty="0" smtClean="0"/>
              <a:t>, which means they precede their operands.</a:t>
            </a:r>
          </a:p>
          <a:p>
            <a:endParaRPr lang="en-US" sz="1400" dirty="0" smtClean="0"/>
          </a:p>
          <a:p>
            <a:pPr algn="just"/>
            <a:r>
              <a:rPr lang="en-US" sz="1400" dirty="0" smtClean="0"/>
              <a:t>The purpose of an arithmetic expression is to specify an arithmetic computation. An implementation of such a computation must cause two actions:</a:t>
            </a:r>
          </a:p>
          <a:p>
            <a:r>
              <a:rPr lang="en-US" sz="1400" dirty="0" smtClean="0"/>
              <a:t>fetching the operands, usually from memory &amp;</a:t>
            </a:r>
          </a:p>
          <a:p>
            <a:r>
              <a:rPr lang="en-US" sz="1400" dirty="0" smtClean="0"/>
              <a:t>executing arithmetic operations on those operands</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In the functional languages ML, F#, and LISP, the selector is not a statement; it is an expression that results in a value. Therefore, it can appear anywhere any other</a:t>
            </a:r>
          </a:p>
          <a:p>
            <a:pPr algn="just"/>
            <a:r>
              <a:rPr lang="en-US" sz="1400" dirty="0" smtClean="0"/>
              <a:t>expression can appear. Consider the following example selector written in F#:</a:t>
            </a:r>
          </a:p>
          <a:p>
            <a:pPr algn="just"/>
            <a:r>
              <a:rPr lang="en-US" sz="1400" dirty="0" smtClean="0"/>
              <a:t>let y =</a:t>
            </a:r>
          </a:p>
          <a:p>
            <a:pPr algn="just"/>
            <a:r>
              <a:rPr lang="en-US" sz="1400" dirty="0" smtClean="0"/>
              <a:t>	if x &gt; 0 then x</a:t>
            </a:r>
          </a:p>
          <a:p>
            <a:pPr algn="just"/>
            <a:r>
              <a:rPr lang="en-US" sz="1400" dirty="0" smtClean="0"/>
              <a:t>	else 2 * x;;</a:t>
            </a:r>
          </a:p>
          <a:p>
            <a:pPr algn="just"/>
            <a:r>
              <a:rPr lang="en-US" sz="1400" dirty="0" smtClean="0"/>
              <a:t>This creates the name y and sets it to either x or 2 * x, depending on whether x is greater than zero.  An F# if need not return a value, for example if its clause or clauses create side effects, perhaps with output statements. However, if the if expression does return a value, as in the example above, it must have an else clause.</a:t>
            </a:r>
          </a:p>
        </p:txBody>
      </p:sp>
      <p:sp>
        <p:nvSpPr>
          <p:cNvPr id="4" name="Slide Number Placeholder 3"/>
          <p:cNvSpPr>
            <a:spLocks noGrp="1"/>
          </p:cNvSpPr>
          <p:nvPr>
            <p:ph type="sldNum" sz="quarter" idx="10"/>
          </p:nvPr>
        </p:nvSpPr>
        <p:spPr/>
        <p:txBody>
          <a:bodyPr/>
          <a:lstStyle/>
          <a:p>
            <a:fld id="{DD3C65E1-19FF-4DF0-BD76-2067C775B354}"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The </a:t>
            </a:r>
            <a:r>
              <a:rPr lang="en-US" sz="1400" b="1" dirty="0" smtClean="0"/>
              <a:t>multiple-selection statement </a:t>
            </a:r>
            <a:r>
              <a:rPr lang="en-US" sz="1400" dirty="0" smtClean="0"/>
              <a:t>allows the selection of one of any number of statements or statement groups. </a:t>
            </a:r>
          </a:p>
          <a:p>
            <a:r>
              <a:rPr lang="en-US" sz="1400" dirty="0" smtClean="0"/>
              <a:t>The following is a summary of these design issues:</a:t>
            </a:r>
          </a:p>
          <a:p>
            <a:pPr marL="274160" indent="-274160">
              <a:buFont typeface="Arial" pitchFamily="34" charset="0"/>
              <a:buChar char="•"/>
            </a:pPr>
            <a:r>
              <a:rPr lang="en-US" sz="1400" dirty="0" smtClean="0"/>
              <a:t>What is the form and type of the expression that controls the selection?</a:t>
            </a:r>
          </a:p>
          <a:p>
            <a:pPr marL="274160" indent="-274160">
              <a:buFont typeface="Arial" pitchFamily="34" charset="0"/>
              <a:buChar char="•"/>
            </a:pPr>
            <a:r>
              <a:rPr lang="en-US" sz="1400" dirty="0" smtClean="0"/>
              <a:t>How are the selectable segments specified?</a:t>
            </a:r>
          </a:p>
          <a:p>
            <a:pPr marL="274160" indent="-274160">
              <a:buFont typeface="Arial" pitchFamily="34" charset="0"/>
              <a:buChar char="•"/>
            </a:pPr>
            <a:r>
              <a:rPr lang="en-US" sz="1400" dirty="0" smtClean="0"/>
              <a:t>Is execution flow through the structure restricted to include just a single selectable segment?</a:t>
            </a:r>
          </a:p>
          <a:p>
            <a:pPr marL="274160" indent="-274160">
              <a:buFont typeface="Arial" pitchFamily="34" charset="0"/>
              <a:buChar char="•"/>
            </a:pPr>
            <a:r>
              <a:rPr lang="en-US" sz="1400" dirty="0" smtClean="0"/>
              <a:t>How are the case values specified?</a:t>
            </a:r>
          </a:p>
          <a:p>
            <a:pPr marL="274160" indent="-274160">
              <a:buFont typeface="Arial" pitchFamily="34" charset="0"/>
              <a:buChar char="•"/>
            </a:pPr>
            <a:r>
              <a:rPr lang="en-US" sz="1400" dirty="0" smtClean="0"/>
              <a:t>How should unrepresented selector expression values be handled, if at all?</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The C multiple-selector statement, switch, which is also part of C++, Java, and JavaScript, is a relatively primitive design. Its general form is shown above. The switch statement does not provide implicit branches at the end of its code segments. This allows control to flow through more than one selectable code segment on a single execution. Consider the example above.</a:t>
            </a:r>
          </a:p>
          <a:p>
            <a:pPr algn="just"/>
            <a:endParaRPr lang="en-US" sz="1400" dirty="0" smtClean="0"/>
          </a:p>
          <a:p>
            <a:pPr algn="just"/>
            <a:r>
              <a:rPr lang="en-US" sz="1400" dirty="0" smtClean="0"/>
              <a:t>This code prints the error message on every execution. Likewise, the code for the 2 and 4 constants is executed every time the code at the 1 or 3 constants is executed. To separate these segments logically, an explicit branch must be included. The break statement, which is actually a restricted goto, is normally used for exiting switch statements.</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400" dirty="0" smtClean="0"/>
              <a:t>Occasionally, it is convenient to allow control to flow from one selectable code segment to another. For example, in the example above, the segments for the case values 1 and 2 are empty, allowing control to flow to the segments for 3 and 4, respectively. This is the reason why there are no implicit branches in the switch statement. </a:t>
            </a:r>
          </a:p>
          <a:p>
            <a:pPr algn="just"/>
            <a:endParaRPr lang="en-US" sz="1400" dirty="0" smtClean="0"/>
          </a:p>
          <a:p>
            <a:pPr algn="just"/>
            <a:r>
              <a:rPr lang="en-US" sz="1400" dirty="0" smtClean="0"/>
              <a:t>The reliability problem with this design arises when the mistaken absence of a break statement in a segment allows control to flow to the next segment incorrectly. The designers of C’s switch traded a decrease in reliability for an increase in flexibility. Studies have shown, however, that the ability to have control flow from one selectable segment to another is rarely used. C’s switch is modeled on the multiple-selection statement in ALGOL 68, which also does not have implicit branches from selectable segments. </a:t>
            </a:r>
          </a:p>
          <a:p>
            <a:pPr algn="just"/>
            <a:endParaRPr lang="en-US" sz="1400" dirty="0" smtClean="0"/>
          </a:p>
          <a:p>
            <a:pPr algn="just"/>
            <a:r>
              <a:rPr lang="en-US" sz="1400" dirty="0" smtClean="0"/>
              <a:t>The C switch statement has virtually no restrictions on the placement of the case expressions, which are treated as if they were normal statement labels. This laxness can result in highly complex structure within the switch body. The Java switch prevents this sort of complexity by disallowing case expressions from appearing anywhere except the top level of the body of the switch.</a:t>
            </a:r>
          </a:p>
          <a:p>
            <a:pPr algn="just"/>
            <a:endParaRPr lang="en-US" sz="1400" dirty="0" smtClean="0"/>
          </a:p>
          <a:p>
            <a:pPr algn="just"/>
            <a:r>
              <a:rPr lang="en-US" sz="1400" dirty="0" smtClean="0"/>
              <a:t>The C# switch statement differs from that of its C-based predecessors in two ways. </a:t>
            </a:r>
            <a:r>
              <a:rPr lang="en-US" sz="1400" b="1" dirty="0" smtClean="0"/>
              <a:t>First</a:t>
            </a:r>
            <a:r>
              <a:rPr lang="en-US" sz="1400" dirty="0" smtClean="0"/>
              <a:t>, C# has a static semantics rule that disallows the implicit execution of more than one segment. The rule is that every selectable segment must end with an explicit unconditional branch statement: either a break, which transfers control out of the switch statement, or a goto, which can transfer control to one of the selectable segments (or virtually anywhere else).</a:t>
            </a:r>
          </a:p>
          <a:p>
            <a:pPr algn="just"/>
            <a:endParaRPr lang="en-US" b="0" dirty="0" smtClean="0"/>
          </a:p>
          <a:p>
            <a:pPr algn="just"/>
            <a:r>
              <a:rPr lang="en-US" sz="1400" dirty="0" smtClean="0"/>
              <a:t>The </a:t>
            </a:r>
            <a:r>
              <a:rPr lang="en-US" sz="1400" b="1" dirty="0" smtClean="0"/>
              <a:t>other</a:t>
            </a:r>
            <a:r>
              <a:rPr lang="en-US" sz="1400" dirty="0" smtClean="0"/>
              <a:t> </a:t>
            </a:r>
            <a:r>
              <a:rPr lang="en-US" sz="1400" b="1" dirty="0" smtClean="0"/>
              <a:t>way</a:t>
            </a:r>
            <a:r>
              <a:rPr lang="en-US" sz="1400" dirty="0" smtClean="0"/>
              <a:t> C#’s switch differs from that of its predecessors is that the control expression and the case statements can be strings in C#. PHP’s switch uses the syntax of C’s switch but allows more type flexibility. The case values can be any of the PHP scalar types—string, integer, or double precision. As with C, if there is no break at the end of the selected segment, execution continues into the next segment.</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400" dirty="0" smtClean="0"/>
              <a:t>In many situations, a switch or case statement is inadequate for multiple selection. For example, when selections must be made on the basis of a Boolean expression rather than some ordinal type, nested two-way selectors can be used to simulate a multiple selector.</a:t>
            </a:r>
          </a:p>
          <a:p>
            <a:pPr algn="just"/>
            <a:endParaRPr lang="en-US" sz="1400" dirty="0" smtClean="0"/>
          </a:p>
          <a:p>
            <a:pPr algn="just"/>
            <a:r>
              <a:rPr lang="en-US" sz="1400" dirty="0" smtClean="0"/>
              <a:t>To alleviate the poor readability of deeply nested two-way selectors, some languages, such as Perl and Python, have been extended specifically for this use. The extension allows some of the special words to be left out. In particular, else-if sequences are replaced with a single special word, and the closing special word on the nested if is dropped. The nested selector is then called an else-if clause. Consider the following Python selector statement (note that else-if is spelled </a:t>
            </a:r>
            <a:r>
              <a:rPr lang="en-US" sz="1400" b="1" dirty="0" smtClean="0"/>
              <a:t>elif </a:t>
            </a:r>
            <a:r>
              <a:rPr lang="en-US" sz="1400" dirty="0" smtClean="0"/>
              <a:t>in Python):</a:t>
            </a:r>
          </a:p>
          <a:p>
            <a:pPr algn="just"/>
            <a:r>
              <a:rPr lang="en-US" sz="1400" b="1" dirty="0" smtClean="0"/>
              <a:t>if count &lt; 10 :</a:t>
            </a:r>
          </a:p>
          <a:p>
            <a:pPr algn="just"/>
            <a:r>
              <a:rPr lang="en-US" sz="1400" dirty="0" smtClean="0"/>
              <a:t>	bag1 = True</a:t>
            </a:r>
          </a:p>
          <a:p>
            <a:pPr algn="just"/>
            <a:r>
              <a:rPr lang="en-US" sz="1400" b="1" dirty="0" smtClean="0"/>
              <a:t>elif count &lt; 100 :</a:t>
            </a:r>
          </a:p>
          <a:p>
            <a:pPr algn="just"/>
            <a:r>
              <a:rPr lang="en-US" sz="1400" dirty="0" smtClean="0"/>
              <a:t>	bag2 = True</a:t>
            </a:r>
          </a:p>
          <a:p>
            <a:pPr algn="just"/>
            <a:r>
              <a:rPr lang="en-US" sz="1400" b="1" dirty="0" smtClean="0"/>
              <a:t>elif count &lt; 1000 :</a:t>
            </a:r>
          </a:p>
          <a:p>
            <a:pPr algn="just"/>
            <a:r>
              <a:rPr lang="en-US" sz="1400" dirty="0" smtClean="0"/>
              <a:t>	bag3 = True</a:t>
            </a:r>
          </a:p>
          <a:p>
            <a:pPr algn="just"/>
            <a:r>
              <a:rPr lang="en-US" sz="1400" dirty="0" smtClean="0"/>
              <a:t>			which is equivalent to the following:</a:t>
            </a:r>
          </a:p>
          <a:p>
            <a:pPr algn="just"/>
            <a:r>
              <a:rPr lang="en-US" sz="1400" b="1" dirty="0" smtClean="0"/>
              <a:t>if count &lt; 10 :</a:t>
            </a:r>
          </a:p>
          <a:p>
            <a:pPr algn="just"/>
            <a:r>
              <a:rPr lang="en-US" sz="1400" dirty="0" smtClean="0"/>
              <a:t>	bag1 = True</a:t>
            </a:r>
          </a:p>
          <a:p>
            <a:pPr algn="just"/>
            <a:r>
              <a:rPr lang="en-US" sz="1400" b="1" dirty="0" smtClean="0"/>
              <a:t>else :</a:t>
            </a:r>
          </a:p>
          <a:p>
            <a:pPr algn="just"/>
            <a:r>
              <a:rPr lang="en-US" sz="1400" b="1" dirty="0" smtClean="0"/>
              <a:t>	if count &lt; 100 :</a:t>
            </a:r>
          </a:p>
          <a:p>
            <a:pPr algn="just"/>
            <a:r>
              <a:rPr lang="en-US" sz="1400" dirty="0" smtClean="0"/>
              <a:t>		bag2 = True</a:t>
            </a:r>
          </a:p>
          <a:p>
            <a:pPr algn="just"/>
            <a:r>
              <a:rPr lang="en-US" sz="1400" b="1" dirty="0" smtClean="0"/>
              <a:t>	else :</a:t>
            </a:r>
          </a:p>
          <a:p>
            <a:pPr algn="just"/>
            <a:r>
              <a:rPr lang="en-US" sz="1400" b="1" dirty="0" smtClean="0"/>
              <a:t>		if count &lt; 1000 :</a:t>
            </a:r>
          </a:p>
          <a:p>
            <a:pPr algn="just"/>
            <a:r>
              <a:rPr lang="en-US" sz="1400" dirty="0" smtClean="0"/>
              <a:t>			bag3 = True</a:t>
            </a:r>
          </a:p>
          <a:p>
            <a:pPr algn="just"/>
            <a:r>
              <a:rPr lang="en-US" sz="1400" b="1" dirty="0" smtClean="0"/>
              <a:t>		else :</a:t>
            </a:r>
          </a:p>
          <a:p>
            <a:pPr algn="just"/>
            <a:r>
              <a:rPr lang="en-US" sz="1400" dirty="0" smtClean="0"/>
              <a:t>			bag4 = True</a:t>
            </a:r>
          </a:p>
          <a:p>
            <a:pPr algn="just"/>
            <a:r>
              <a:rPr lang="en-US" sz="1400" dirty="0" smtClean="0"/>
              <a:t>The else-if version (the first) is the more readable of the two.</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b="1" dirty="0" smtClean="0"/>
              <a:t>Implementing Multiple Selection Structures:		</a:t>
            </a:r>
            <a:r>
              <a:rPr lang="en-US" sz="1400" dirty="0" smtClean="0"/>
              <a:t>m</a:t>
            </a:r>
            <a:r>
              <a:rPr lang="en-US" sz="1400" dirty="0" smtClean="0">
                <a:sym typeface="Wingdings" pitchFamily="2" charset="2"/>
              </a:rPr>
              <a:t> must be		w with</a:t>
            </a:r>
            <a:endParaRPr lang="en-US" sz="1400" b="1" dirty="0" smtClean="0"/>
          </a:p>
          <a:p>
            <a:pPr algn="just"/>
            <a:r>
              <a:rPr lang="en-US" sz="1400" dirty="0" smtClean="0"/>
              <a:t>A multiple selection statement is essentially an n-way branch to segments of code, where n is the number of selectable segments. Implementing such a statement must be done with multiple conditional branch instructions. Consider again the general form of the C switch statement, with breaks as shown above.</a:t>
            </a:r>
          </a:p>
          <a:p>
            <a:pPr algn="just"/>
            <a:endParaRPr lang="en-US" sz="1400" dirty="0" smtClean="0"/>
          </a:p>
          <a:p>
            <a:r>
              <a:rPr lang="en-US" sz="1400" dirty="0" smtClean="0"/>
              <a:t>Code to evaluate expression into t</a:t>
            </a:r>
          </a:p>
          <a:p>
            <a:r>
              <a:rPr lang="en-US" sz="1400" b="1" dirty="0" smtClean="0"/>
              <a:t>goto </a:t>
            </a:r>
            <a:r>
              <a:rPr lang="en-US" sz="1400" dirty="0" smtClean="0"/>
              <a:t>branches</a:t>
            </a:r>
          </a:p>
          <a:p>
            <a:r>
              <a:rPr lang="en-US" sz="1400" dirty="0" smtClean="0"/>
              <a:t>label</a:t>
            </a:r>
            <a:r>
              <a:rPr lang="en-US" sz="1400" baseline="-25000" dirty="0" smtClean="0"/>
              <a:t>1</a:t>
            </a:r>
            <a:r>
              <a:rPr lang="en-US" sz="1400" dirty="0" smtClean="0"/>
              <a:t>:	code for statement</a:t>
            </a:r>
            <a:r>
              <a:rPr lang="en-US" sz="1400" baseline="-25000" dirty="0" smtClean="0"/>
              <a:t>1</a:t>
            </a:r>
          </a:p>
          <a:p>
            <a:r>
              <a:rPr lang="en-US" sz="1400" b="1" dirty="0" smtClean="0"/>
              <a:t>	goto </a:t>
            </a:r>
            <a:r>
              <a:rPr lang="en-US" sz="1400" dirty="0" smtClean="0"/>
              <a:t>out</a:t>
            </a:r>
          </a:p>
          <a:p>
            <a:r>
              <a:rPr lang="en-US" sz="1400" dirty="0" smtClean="0"/>
              <a:t>. . .</a:t>
            </a:r>
          </a:p>
          <a:p>
            <a:r>
              <a:rPr lang="en-US" sz="1400" dirty="0" err="1" smtClean="0"/>
              <a:t>label</a:t>
            </a:r>
            <a:r>
              <a:rPr lang="en-US" sz="1400" baseline="-25000" dirty="0" err="1" smtClean="0"/>
              <a:t>n</a:t>
            </a:r>
            <a:r>
              <a:rPr lang="en-US" sz="1400" dirty="0" smtClean="0"/>
              <a:t>:	code for statement</a:t>
            </a:r>
            <a:r>
              <a:rPr lang="en-US" sz="1400" baseline="-25000" dirty="0" smtClean="0"/>
              <a:t>n</a:t>
            </a:r>
          </a:p>
          <a:p>
            <a:r>
              <a:rPr lang="en-US" sz="1400" b="1" dirty="0" smtClean="0"/>
              <a:t>	goto </a:t>
            </a:r>
            <a:r>
              <a:rPr lang="en-US" sz="1400" dirty="0" smtClean="0"/>
              <a:t>out</a:t>
            </a:r>
          </a:p>
          <a:p>
            <a:r>
              <a:rPr lang="en-US" sz="1400" dirty="0" smtClean="0"/>
              <a:t>default:	code for statement</a:t>
            </a:r>
            <a:r>
              <a:rPr lang="en-US" sz="1400" baseline="-25000" dirty="0" smtClean="0"/>
              <a:t>n+1</a:t>
            </a:r>
          </a:p>
          <a:p>
            <a:r>
              <a:rPr lang="en-US" sz="1400" b="1" dirty="0" smtClean="0"/>
              <a:t>	goto </a:t>
            </a:r>
            <a:r>
              <a:rPr lang="en-US" sz="1400" dirty="0" smtClean="0"/>
              <a:t>out</a:t>
            </a:r>
          </a:p>
          <a:p>
            <a:r>
              <a:rPr lang="en-US" sz="1400" dirty="0" smtClean="0"/>
              <a:t>branches:	</a:t>
            </a:r>
            <a:r>
              <a:rPr lang="en-US" sz="1400" b="1" dirty="0" smtClean="0"/>
              <a:t>if </a:t>
            </a:r>
            <a:r>
              <a:rPr lang="en-US" sz="1400" dirty="0" smtClean="0"/>
              <a:t>t = constant_expression</a:t>
            </a:r>
            <a:r>
              <a:rPr lang="en-US" sz="1400" baseline="-25000" dirty="0" smtClean="0"/>
              <a:t>1</a:t>
            </a:r>
            <a:r>
              <a:rPr lang="en-US" sz="1400" dirty="0" smtClean="0"/>
              <a:t> </a:t>
            </a:r>
            <a:r>
              <a:rPr lang="en-US" sz="1400" b="1" dirty="0" smtClean="0"/>
              <a:t>goto</a:t>
            </a:r>
            <a:r>
              <a:rPr lang="en-US" sz="1400" dirty="0" smtClean="0"/>
              <a:t> label</a:t>
            </a:r>
            <a:r>
              <a:rPr lang="en-US" sz="1400" baseline="-25000" dirty="0" smtClean="0"/>
              <a:t>1</a:t>
            </a:r>
          </a:p>
          <a:p>
            <a:r>
              <a:rPr lang="en-US" sz="1400" dirty="0" smtClean="0"/>
              <a:t>	. . .</a:t>
            </a:r>
          </a:p>
          <a:p>
            <a:r>
              <a:rPr lang="fr-FR" sz="1400" b="1" dirty="0" smtClean="0"/>
              <a:t>	if </a:t>
            </a:r>
            <a:r>
              <a:rPr lang="fr-FR" sz="1400" dirty="0" smtClean="0"/>
              <a:t>t = constant_expression</a:t>
            </a:r>
            <a:r>
              <a:rPr lang="fr-FR" sz="1400" baseline="-25000" dirty="0" smtClean="0"/>
              <a:t>n</a:t>
            </a:r>
            <a:r>
              <a:rPr lang="fr-FR" sz="1400" dirty="0" smtClean="0"/>
              <a:t> </a:t>
            </a:r>
            <a:r>
              <a:rPr lang="fr-FR" sz="1400" b="1" dirty="0" smtClean="0"/>
              <a:t>goto</a:t>
            </a:r>
            <a:r>
              <a:rPr lang="fr-FR" sz="1400" dirty="0" smtClean="0"/>
              <a:t> label</a:t>
            </a:r>
            <a:r>
              <a:rPr lang="fr-FR" sz="1400" baseline="-25000" dirty="0" smtClean="0"/>
              <a:t>n</a:t>
            </a:r>
          </a:p>
          <a:p>
            <a:r>
              <a:rPr lang="en-US" sz="1400" b="1" dirty="0" smtClean="0"/>
              <a:t>	goto </a:t>
            </a:r>
            <a:r>
              <a:rPr lang="en-US" sz="1400" dirty="0" smtClean="0"/>
              <a:t>default</a:t>
            </a:r>
          </a:p>
          <a:p>
            <a:r>
              <a:rPr lang="en-US" sz="1400" dirty="0" smtClean="0"/>
              <a:t>out:</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An iterative statement is one that causes a statement or collection of statements to be executed zero, one, or more times. An iterative statement is often called a loop. Every programming language from Plankalkül (first appeared in 1948) on has included some method of repeating the execution of segments of code.</a:t>
            </a:r>
          </a:p>
          <a:p>
            <a:pPr algn="just"/>
            <a:endParaRPr lang="en-US" sz="1400" dirty="0" smtClean="0"/>
          </a:p>
          <a:p>
            <a:pPr algn="just"/>
            <a:r>
              <a:rPr lang="en-US" sz="1400" dirty="0" smtClean="0"/>
              <a:t>Iteration is the very essence of the power of the computer. If some means of repetitive execution of a statement or collection of statements were not possible, programmers would be required to state every action in sequence; useful programs would be huge and inflexible and take unacceptably large amounts of time to write and mammoth amounts of memory to store.</a:t>
            </a:r>
          </a:p>
          <a:p>
            <a:pPr algn="just"/>
            <a:endParaRPr lang="en-US" sz="1400" dirty="0" smtClean="0"/>
          </a:p>
          <a:p>
            <a:pPr algn="just"/>
            <a:r>
              <a:rPr lang="en-US" sz="1400" dirty="0" smtClean="0"/>
              <a:t>The first iterative statements in programming languages were directly related to arrays. This resulted from the fact that in the earliest years of computers, computing was largely numerical in nature, frequently using loops to process data in arrays.</a:t>
            </a:r>
          </a:p>
          <a:p>
            <a:pPr algn="just"/>
            <a:endParaRPr lang="en-US" sz="1400" dirty="0" smtClean="0"/>
          </a:p>
          <a:p>
            <a:pPr algn="just"/>
            <a:r>
              <a:rPr lang="en-US" sz="1400" dirty="0" smtClean="0"/>
              <a:t>Several categories of iteration control statements have been developed. The primary categories are defined by how designers answered two basic design questions:</a:t>
            </a:r>
          </a:p>
          <a:p>
            <a:pPr marL="274160" indent="-274160" algn="just">
              <a:buFont typeface="+mj-lt"/>
              <a:buAutoNum type="arabicPeriod"/>
            </a:pPr>
            <a:r>
              <a:rPr lang="en-US" sz="1400" dirty="0" smtClean="0"/>
              <a:t>How is the iteration controlled?</a:t>
            </a:r>
          </a:p>
          <a:p>
            <a:pPr marL="274160" indent="-274160" algn="just"/>
            <a:r>
              <a:rPr lang="en-US" sz="1400" dirty="0" smtClean="0"/>
              <a:t>	The primary possibilities for iteration control are logical, counting, or a combination of the two.</a:t>
            </a:r>
            <a:endParaRPr lang="en-US" b="0" dirty="0" smtClean="0"/>
          </a:p>
          <a:p>
            <a:pPr marL="274160" indent="-274160" algn="just">
              <a:buFont typeface="+mj-lt"/>
              <a:buAutoNum type="arabicPeriod" startAt="2"/>
            </a:pPr>
            <a:r>
              <a:rPr lang="en-US" sz="1400" dirty="0" smtClean="0"/>
              <a:t>Where should the control mechanism appear in the loop statement?</a:t>
            </a:r>
          </a:p>
          <a:p>
            <a:pPr marL="274160" indent="-274160" algn="just" defTabSz="1096640">
              <a:defRPr/>
            </a:pPr>
            <a:r>
              <a:rPr lang="en-US" sz="1400" dirty="0" smtClean="0"/>
              <a:t>	The main choices for the location of the control mechanism are the top of the loop or the bottom of the loop.</a:t>
            </a:r>
          </a:p>
        </p:txBody>
      </p:sp>
      <p:sp>
        <p:nvSpPr>
          <p:cNvPr id="4" name="Slide Number Placeholder 3"/>
          <p:cNvSpPr>
            <a:spLocks noGrp="1"/>
          </p:cNvSpPr>
          <p:nvPr>
            <p:ph type="sldNum" sz="quarter" idx="10"/>
          </p:nvPr>
        </p:nvSpPr>
        <p:spPr/>
        <p:txBody>
          <a:bodyPr/>
          <a:lstStyle/>
          <a:p>
            <a:fld id="{DD3C65E1-19FF-4DF0-BD76-2067C775B354}"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A counting iterative control statement has a variable, called the loop variable, in which the count value is maintained. It also includes (+des) some means of specifying the initial and terminal values of the loop variable, and the </a:t>
            </a:r>
            <a:r>
              <a:rPr lang="en-US" sz="1400" i="1" dirty="0" smtClean="0"/>
              <a:t>difference between sequential loop variable values</a:t>
            </a:r>
            <a:r>
              <a:rPr lang="en-US" sz="1400" dirty="0" smtClean="0"/>
              <a:t>, often called the </a:t>
            </a:r>
            <a:r>
              <a:rPr lang="en-US" sz="1400" i="1" dirty="0" smtClean="0"/>
              <a:t>stepsize</a:t>
            </a:r>
            <a:r>
              <a:rPr lang="en-US" sz="1400" dirty="0" smtClean="0"/>
              <a:t>. The initial, terminal, and stepsize specifications of a loop are called the loop parameters.</a:t>
            </a:r>
          </a:p>
          <a:p>
            <a:endParaRPr lang="en-US" sz="1400" dirty="0" smtClean="0"/>
          </a:p>
          <a:p>
            <a:r>
              <a:rPr lang="en-US" sz="1400" dirty="0" smtClean="0"/>
              <a:t>The following is a summary of these design issues:</a:t>
            </a:r>
          </a:p>
          <a:p>
            <a:pPr marL="274160" indent="-274160">
              <a:buFont typeface="Arial" pitchFamily="34" charset="0"/>
              <a:buChar char="•"/>
            </a:pPr>
            <a:r>
              <a:rPr lang="en-US" sz="1400" dirty="0" smtClean="0"/>
              <a:t>What are the type and scope of the loop variable?</a:t>
            </a:r>
          </a:p>
          <a:p>
            <a:pPr marL="274160" indent="-274160">
              <a:buFont typeface="Arial" pitchFamily="34" charset="0"/>
              <a:buChar char="•"/>
            </a:pPr>
            <a:r>
              <a:rPr lang="en-US" sz="1400" dirty="0" smtClean="0"/>
              <a:t>Should it be legal for the loop variable or loop parameters to be changed in the loop, and if so, does the change affect loop control?</a:t>
            </a:r>
          </a:p>
          <a:p>
            <a:pPr marL="274160" indent="-274160">
              <a:buFont typeface="Arial" pitchFamily="34" charset="0"/>
              <a:buChar char="•"/>
            </a:pPr>
            <a:r>
              <a:rPr lang="en-US" sz="1400" dirty="0" smtClean="0"/>
              <a:t>Should the loop parameters be evaluated only once, or once for every iteration?</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just"/>
            <a:r>
              <a:rPr lang="en-US" sz="1400" dirty="0" smtClean="0"/>
              <a:t>The Ada for statement has the following form:</a:t>
            </a:r>
          </a:p>
          <a:p>
            <a:pPr algn="just"/>
            <a:r>
              <a:rPr lang="en-US" sz="1400" dirty="0" smtClean="0"/>
              <a:t>A discrete range is a subrange of an integer or enumeration type, such as 1..10 or Monday..Friday. The </a:t>
            </a:r>
            <a:r>
              <a:rPr lang="en-US" sz="1400" b="1" dirty="0" smtClean="0"/>
              <a:t>reverse </a:t>
            </a:r>
            <a:r>
              <a:rPr lang="en-US" sz="1400" dirty="0" smtClean="0"/>
              <a:t>reserved word, when present, indicates that the values of the discrete range are assigned to the loop variable in reverse order.</a:t>
            </a:r>
          </a:p>
          <a:p>
            <a:pPr algn="just"/>
            <a:endParaRPr lang="en-US" sz="1400" dirty="0" smtClean="0"/>
          </a:p>
          <a:p>
            <a:pPr algn="just"/>
            <a:r>
              <a:rPr lang="en-US" sz="1400" dirty="0" smtClean="0"/>
              <a:t>The most interesting new feature of the Ada for statement is the scope of the loop variable, which is the range of the loop. The variable is implicitly declared at the for statement and implicitly undeclared after loop termination.</a:t>
            </a:r>
          </a:p>
          <a:p>
            <a:pPr algn="just"/>
            <a:r>
              <a:rPr lang="en-US" sz="1400" dirty="0" smtClean="0"/>
              <a:t>For example, in</a:t>
            </a:r>
          </a:p>
          <a:p>
            <a:pPr algn="just"/>
            <a:r>
              <a:rPr lang="en-US" sz="1400" dirty="0" smtClean="0"/>
              <a:t>Count : Float := 1.35;</a:t>
            </a:r>
          </a:p>
          <a:p>
            <a:pPr algn="just"/>
            <a:r>
              <a:rPr lang="en-US" sz="1400" b="1" dirty="0" smtClean="0"/>
              <a:t>for Count in 1..10 loop</a:t>
            </a:r>
          </a:p>
          <a:p>
            <a:pPr algn="just"/>
            <a:r>
              <a:rPr lang="en-US" sz="1400" dirty="0" smtClean="0"/>
              <a:t>Sum := Sum + Count;</a:t>
            </a:r>
          </a:p>
          <a:p>
            <a:pPr algn="just"/>
            <a:r>
              <a:rPr lang="en-US" sz="1400" b="1" dirty="0" smtClean="0"/>
              <a:t>end loop;</a:t>
            </a:r>
          </a:p>
          <a:p>
            <a:pPr algn="just"/>
            <a:r>
              <a:rPr lang="en-US" sz="1400" dirty="0" smtClean="0"/>
              <a:t>the Float variable Count is unaffected by the for loop. Upon loop termination, the variable Count is still Float type with the value of 1.35. Also, the Float-type variable Count is hidden from the code in the body of the loop, being masked by the loop counter Count, which is implicitly declared to be the type of the discrete range, Integer.</a:t>
            </a:r>
          </a:p>
          <a:p>
            <a:pPr algn="just"/>
            <a:endParaRPr lang="en-US" sz="1400" dirty="0" smtClean="0"/>
          </a:p>
          <a:p>
            <a:pPr algn="just"/>
            <a:r>
              <a:rPr lang="en-US" sz="1400" dirty="0" smtClean="0"/>
              <a:t>The Ada loop variable cannot be assigned a value in the loop body. Variables used to specify the discrete range can be changed in the loop, but because the range is evaluated only once, these changes do not affect loop control. It is not legal to branch into the Ada </a:t>
            </a:r>
            <a:r>
              <a:rPr lang="en-US" sz="1400" b="1" dirty="0" smtClean="0"/>
              <a:t>for </a:t>
            </a:r>
            <a:r>
              <a:rPr lang="en-US" sz="1400" dirty="0" smtClean="0"/>
              <a:t>loop body.</a:t>
            </a:r>
          </a:p>
          <a:p>
            <a:pPr algn="just"/>
            <a:endParaRPr lang="en-US" sz="1400" dirty="0" smtClean="0"/>
          </a:p>
          <a:p>
            <a:pPr algn="just"/>
            <a:r>
              <a:rPr lang="en-US" sz="1400" dirty="0" smtClean="0"/>
              <a:t>Following is an operational semantics description of the Ada </a:t>
            </a:r>
            <a:r>
              <a:rPr lang="en-US" sz="1400" b="1" dirty="0" smtClean="0"/>
              <a:t>for </a:t>
            </a:r>
            <a:r>
              <a:rPr lang="en-US" sz="1400" dirty="0" smtClean="0"/>
              <a:t>loop:</a:t>
            </a:r>
          </a:p>
          <a:p>
            <a:pPr algn="just"/>
            <a:endParaRPr lang="en-US" sz="1400" dirty="0" smtClean="0"/>
          </a:p>
          <a:p>
            <a:pPr algn="just"/>
            <a:r>
              <a:rPr lang="en-US" sz="1400" dirty="0" smtClean="0"/>
              <a:t>	[define for_var (its type is that of the discrete range)]</a:t>
            </a:r>
          </a:p>
          <a:p>
            <a:pPr algn="just"/>
            <a:r>
              <a:rPr lang="en-US" sz="1400" dirty="0" smtClean="0"/>
              <a:t>	[evaluate discrete range]</a:t>
            </a:r>
          </a:p>
          <a:p>
            <a:pPr algn="just"/>
            <a:r>
              <a:rPr lang="en-US" sz="1400" dirty="0" smtClean="0"/>
              <a:t>loop:</a:t>
            </a:r>
          </a:p>
          <a:p>
            <a:pPr algn="just"/>
            <a:r>
              <a:rPr lang="en-US" sz="1400" b="1" dirty="0" smtClean="0"/>
              <a:t>	if </a:t>
            </a:r>
            <a:r>
              <a:rPr lang="en-US" sz="1400" dirty="0" smtClean="0"/>
              <a:t>[there are no elements left in the discrete range] </a:t>
            </a:r>
            <a:r>
              <a:rPr lang="en-US" sz="1400" b="1" dirty="0" smtClean="0"/>
              <a:t>goto</a:t>
            </a:r>
            <a:r>
              <a:rPr lang="en-US" sz="1400" dirty="0" smtClean="0"/>
              <a:t> out</a:t>
            </a:r>
          </a:p>
          <a:p>
            <a:pPr algn="just"/>
            <a:r>
              <a:rPr lang="en-US" sz="1400" dirty="0" smtClean="0"/>
              <a:t>	for_var = [next element of discrete range]</a:t>
            </a:r>
          </a:p>
          <a:p>
            <a:pPr algn="just"/>
            <a:r>
              <a:rPr lang="en-US" sz="1400" dirty="0" smtClean="0"/>
              <a:t>	[loop body]</a:t>
            </a:r>
          </a:p>
          <a:p>
            <a:pPr algn="just"/>
            <a:r>
              <a:rPr lang="en-US" sz="1400" b="1" dirty="0" smtClean="0"/>
              <a:t>	goto </a:t>
            </a:r>
            <a:r>
              <a:rPr lang="en-US" sz="1400" dirty="0" smtClean="0"/>
              <a:t>loop</a:t>
            </a:r>
          </a:p>
          <a:p>
            <a:pPr algn="just"/>
            <a:r>
              <a:rPr lang="en-US" sz="1400" dirty="0" smtClean="0"/>
              <a:t>out:</a:t>
            </a:r>
          </a:p>
          <a:p>
            <a:pPr algn="just"/>
            <a:r>
              <a:rPr lang="en-US" sz="1400" dirty="0" smtClean="0"/>
              <a:t>	[undefine for_var]</a:t>
            </a:r>
          </a:p>
          <a:p>
            <a:pPr algn="just"/>
            <a:endParaRPr lang="en-US" sz="1400" dirty="0" smtClean="0"/>
          </a:p>
          <a:p>
            <a:pPr algn="just"/>
            <a:r>
              <a:rPr lang="en-US" sz="1400" dirty="0" smtClean="0"/>
              <a:t>Because the scope of the loop variable is the loop body, loop variables are not defined after loop termination, so their values there are not relevant.</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defTabSz="1096640">
              <a:defRPr/>
            </a:pPr>
            <a:r>
              <a:rPr lang="en-US" sz="1400" dirty="0" smtClean="0"/>
              <a:t>The expressions in a for statement are often assignment statements.</a:t>
            </a:r>
          </a:p>
          <a:p>
            <a:pPr algn="just" defTabSz="1096640">
              <a:defRPr/>
            </a:pPr>
            <a:r>
              <a:rPr lang="en-US" sz="1400" dirty="0" smtClean="0"/>
              <a:t>The first expression is for initialization and is evaluated only once when the for statement execution begins.</a:t>
            </a:r>
          </a:p>
          <a:p>
            <a:pPr algn="just"/>
            <a:r>
              <a:rPr lang="en-US" sz="1400" dirty="0" smtClean="0"/>
              <a:t>The second expression is the loop control and is evaluated before each execution of the loop body. As is usual in C, a zero value means false and all nonzero values mean true.</a:t>
            </a:r>
          </a:p>
          <a:p>
            <a:pPr algn="just"/>
            <a:r>
              <a:rPr lang="en-US" sz="1400" dirty="0" smtClean="0"/>
              <a:t>The last expression in the for is executed after each execution of the loop body. It is often used to increment the loop counter.</a:t>
            </a:r>
          </a:p>
          <a:p>
            <a:pPr algn="just" defTabSz="1096640">
              <a:defRPr/>
            </a:pPr>
            <a:endParaRPr lang="en-US" sz="1400" dirty="0" smtClean="0"/>
          </a:p>
          <a:p>
            <a:pPr algn="just" defTabSz="1096640">
              <a:defRPr/>
            </a:pPr>
            <a:r>
              <a:rPr lang="en-US" sz="1400" dirty="0" smtClean="0"/>
              <a:t>An operational semantics description of the C for statement is shown next. Because C expressions can be used as statements, expression evaluations are shown as above.  Following is an example of a skeletal C for statement:</a:t>
            </a:r>
          </a:p>
          <a:p>
            <a:pPr algn="just" defTabSz="1096640">
              <a:defRPr/>
            </a:pPr>
            <a:r>
              <a:rPr lang="en-US" sz="1400" dirty="0" smtClean="0"/>
              <a:t>for (count = 1; count &lt;= 10; count++) {</a:t>
            </a:r>
          </a:p>
          <a:p>
            <a:pPr algn="just" defTabSz="1096640">
              <a:defRPr/>
            </a:pPr>
            <a:r>
              <a:rPr lang="en-US" sz="1400" dirty="0" smtClean="0"/>
              <a:t>. . .</a:t>
            </a:r>
          </a:p>
          <a:p>
            <a:pPr algn="just" defTabSz="1096640">
              <a:defRPr/>
            </a:pPr>
            <a:r>
              <a:rPr lang="en-US" sz="1400" dirty="0" smtClean="0"/>
              <a:t>}</a:t>
            </a:r>
          </a:p>
          <a:p>
            <a:pPr algn="just" defTabSz="1096640">
              <a:defRPr/>
            </a:pPr>
            <a:endParaRPr lang="en-US" sz="1400" dirty="0" smtClean="0"/>
          </a:p>
          <a:p>
            <a:pPr algn="just"/>
            <a:r>
              <a:rPr lang="en-US" sz="1400" dirty="0" smtClean="0"/>
              <a:t>All of the expressions of C’s for are optional. An absent second expression is considered true, so a for without one is potentially an infinite loop. If the first and/or third expressions are absent, no assumptions are made. For example, if the first expression is absent, it simply means that no initialization takes place.</a:t>
            </a:r>
          </a:p>
          <a:p>
            <a:pPr algn="just" defTabSz="1096640">
              <a:defRPr/>
            </a:pPr>
            <a:r>
              <a:rPr lang="en-US" b="1" dirty="0" smtClean="0"/>
              <a:t>Note that </a:t>
            </a:r>
            <a:r>
              <a:rPr lang="en-US" b="0" dirty="0" smtClean="0"/>
              <a:t>C’s for need not count. It can easily model counting and logical loop structures. </a:t>
            </a:r>
          </a:p>
          <a:p>
            <a:pPr algn="just" defTabSz="1096640">
              <a:defRPr/>
            </a:pPr>
            <a:endParaRPr lang="en-US" b="0" dirty="0" smtClean="0"/>
          </a:p>
          <a:p>
            <a:pPr algn="just" defTabSz="1096640">
              <a:defRPr/>
            </a:pPr>
            <a:r>
              <a:rPr lang="en-US" b="0" dirty="0" smtClean="0"/>
              <a:t>The C for design choices are the following: </a:t>
            </a:r>
          </a:p>
          <a:p>
            <a:pPr algn="just" defTabSz="1096640">
              <a:defRPr/>
            </a:pPr>
            <a:r>
              <a:rPr lang="en-US" b="0" dirty="0" smtClean="0"/>
              <a:t>There are no explicit loop variables or loop parameters.</a:t>
            </a:r>
          </a:p>
          <a:p>
            <a:pPr algn="just" defTabSz="1096640">
              <a:defRPr/>
            </a:pPr>
            <a:r>
              <a:rPr lang="en-US" b="0" dirty="0" smtClean="0"/>
              <a:t>All involved variables can be changed in the loop body. </a:t>
            </a:r>
          </a:p>
          <a:p>
            <a:pPr algn="just" defTabSz="1096640">
              <a:defRPr/>
            </a:pPr>
            <a:r>
              <a:rPr lang="en-US" b="0" dirty="0" smtClean="0"/>
              <a:t>The expressions are evaluated in the order stated previously. Although it can create havoc, it is legal to branch into a C for loop body.</a:t>
            </a:r>
          </a:p>
          <a:p>
            <a:pPr algn="just" defTabSz="1096640">
              <a:defRPr/>
            </a:pPr>
            <a:endParaRPr lang="en-US" b="0" dirty="0" smtClean="0"/>
          </a:p>
          <a:p>
            <a:pPr algn="just" defTabSz="1096640">
              <a:defRPr/>
            </a:pPr>
            <a:r>
              <a:rPr lang="en-US" b="0" dirty="0" smtClean="0"/>
              <a:t>C’s for is more flexible than the counting loop statement of Ada, because each of the expressions can comprise multiple expressions, which in turn allow multiple loop variables that can be of any type. Consider the for statement above (for(count1=0,count2=1.0</a:t>
            </a:r>
            <a:r>
              <a:rPr lang="en-US" b="0" baseline="0" dirty="0" smtClean="0"/>
              <a:t> ….)) </a:t>
            </a:r>
            <a:r>
              <a:rPr lang="en-US" b="0" dirty="0" smtClean="0"/>
              <a:t>.</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400" dirty="0" smtClean="0"/>
              <a:t>In many cases, collections of statements must be repeatedly executed, but the repetition control is based on a Boolean expression rather than a counter. Every counting loop can be built with a logical loop, but the reverse is not true. </a:t>
            </a:r>
            <a:r>
              <a:rPr lang="en-US" sz="1400" b="1" dirty="0" smtClean="0"/>
              <a:t>Design Issues:</a:t>
            </a:r>
          </a:p>
          <a:p>
            <a:pPr marL="274160" indent="-274160" algn="just">
              <a:buFont typeface="Arial" pitchFamily="34" charset="0"/>
              <a:buChar char="•"/>
            </a:pPr>
            <a:r>
              <a:rPr lang="en-US" sz="1400" dirty="0" smtClean="0"/>
              <a:t>Should the control be pretest or posttest?</a:t>
            </a:r>
          </a:p>
          <a:p>
            <a:pPr marL="274160" indent="-274160" algn="just">
              <a:buFont typeface="Arial" pitchFamily="34" charset="0"/>
              <a:buChar char="•"/>
            </a:pPr>
            <a:r>
              <a:rPr lang="en-US" sz="1400" dirty="0" smtClean="0"/>
              <a:t>Should the logically controlled loop be a special form of a counting loop or a separate statement?</a:t>
            </a:r>
          </a:p>
          <a:p>
            <a:pPr algn="just"/>
            <a:endParaRPr lang="en-US" b="0" dirty="0" smtClean="0"/>
          </a:p>
          <a:p>
            <a:pPr algn="just"/>
            <a:r>
              <a:rPr lang="en-US" sz="1400" dirty="0" smtClean="0"/>
              <a:t>The C-based programming languages include both pretest and posttest logically controlled loops that are not special forms of their counter-controlled iterative statements. The pretest and posttest logical loops forms are shown above.</a:t>
            </a:r>
          </a:p>
          <a:p>
            <a:pPr algn="just"/>
            <a:endParaRPr lang="en-US" sz="1400" dirty="0" smtClean="0"/>
          </a:p>
          <a:p>
            <a:pPr algn="just" defTabSz="1096640">
              <a:defRPr/>
            </a:pPr>
            <a:r>
              <a:rPr lang="en-US" b="0" dirty="0" smtClean="0"/>
              <a:t>In the pretest version of a logical loop (while), the statement or statement segment is executed as long as the expression evaluates to true. In the posttest version (do), the loop body is executed until the expression evaluates to false. Java’s while and do statements are similar to those of C and C++, except the control expression must be Boolean type, and because Java does not have a goto, the loop bodies cannot be entered anywhere but at their beginnings.</a:t>
            </a:r>
          </a:p>
          <a:p>
            <a:pPr algn="just" defTabSz="1096640">
              <a:defRPr/>
            </a:pPr>
            <a:endParaRPr lang="en-US" b="0" dirty="0" smtClean="0"/>
          </a:p>
          <a:p>
            <a:pPr algn="just" defTabSz="1096640">
              <a:defRPr/>
            </a:pPr>
            <a:r>
              <a:rPr lang="en-US" b="0" dirty="0" smtClean="0"/>
              <a:t>Posttest loops are infrequently useful and also can be somewhat dangerous, in the sense that programmers sometimes forget that the loop body will always be executed at least once. A pretest logical loop can be simulated in a purely functional form with a recursive function that is similar to the one used to simulate a counting loop statement.</a:t>
            </a:r>
            <a:r>
              <a:rPr lang="en-US" b="0" baseline="0" dirty="0" smtClean="0"/>
              <a:t> </a:t>
            </a:r>
            <a:r>
              <a:rPr lang="en-US" b="0" dirty="0" smtClean="0"/>
              <a:t>Following is the general form of a simulated logical pretest loop, written in F#:</a:t>
            </a:r>
          </a:p>
          <a:p>
            <a:pPr algn="just" defTabSz="1096640">
              <a:defRPr/>
            </a:pPr>
            <a:r>
              <a:rPr lang="en-US" b="0" dirty="0" smtClean="0"/>
              <a:t>let </a:t>
            </a:r>
            <a:r>
              <a:rPr lang="en-US" b="1" dirty="0" smtClean="0"/>
              <a:t>rec</a:t>
            </a:r>
            <a:r>
              <a:rPr lang="en-US" b="0" dirty="0" smtClean="0"/>
              <a:t> whileLoop test body =</a:t>
            </a:r>
          </a:p>
          <a:p>
            <a:pPr algn="just" defTabSz="1096640">
              <a:defRPr/>
            </a:pPr>
            <a:r>
              <a:rPr lang="en-US" b="0" dirty="0" smtClean="0"/>
              <a:t>	</a:t>
            </a:r>
            <a:r>
              <a:rPr lang="en-US" b="1" dirty="0" smtClean="0"/>
              <a:t>if</a:t>
            </a:r>
            <a:r>
              <a:rPr lang="en-US" b="0" dirty="0" smtClean="0"/>
              <a:t> test() </a:t>
            </a:r>
            <a:r>
              <a:rPr lang="en-US" b="1" dirty="0" smtClean="0"/>
              <a:t>then</a:t>
            </a:r>
          </a:p>
          <a:p>
            <a:pPr algn="just" defTabSz="1096640">
              <a:defRPr/>
            </a:pPr>
            <a:r>
              <a:rPr lang="en-US" b="0" dirty="0" smtClean="0"/>
              <a:t>		body()</a:t>
            </a:r>
          </a:p>
          <a:p>
            <a:pPr algn="just" defTabSz="1096640">
              <a:defRPr/>
            </a:pPr>
            <a:r>
              <a:rPr lang="en-US" b="0" dirty="0" smtClean="0"/>
              <a:t>		whileLoop test body</a:t>
            </a:r>
          </a:p>
          <a:p>
            <a:pPr algn="just" defTabSz="1096640">
              <a:defRPr/>
            </a:pPr>
            <a:r>
              <a:rPr lang="en-US" b="0" dirty="0" smtClean="0"/>
              <a:t>	</a:t>
            </a:r>
            <a:r>
              <a:rPr lang="en-US" b="1" dirty="0" smtClean="0"/>
              <a:t>else</a:t>
            </a:r>
          </a:p>
          <a:p>
            <a:pPr algn="just" defTabSz="1096640">
              <a:defRPr/>
            </a:pPr>
            <a:r>
              <a:rPr lang="en-US" b="0" dirty="0" smtClean="0"/>
              <a:t>		();;</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In some situations, it is convenient for a programmer to choose a location for loop control other than the top or bottom of the loop body.</a:t>
            </a:r>
          </a:p>
          <a:p>
            <a:pPr algn="just"/>
            <a:endParaRPr lang="en-US" sz="1400" dirty="0" smtClean="0"/>
          </a:p>
          <a:p>
            <a:pPr algn="just"/>
            <a:r>
              <a:rPr lang="en-US" sz="1400" dirty="0" smtClean="0"/>
              <a:t>The design issues for such a mechanism are the following:</a:t>
            </a:r>
          </a:p>
          <a:p>
            <a:pPr algn="just"/>
            <a:r>
              <a:rPr lang="en-US" sz="1400" dirty="0" smtClean="0"/>
              <a:t>• Should the conditional mechanism be an integral part of the exit?</a:t>
            </a:r>
          </a:p>
          <a:p>
            <a:pPr algn="just"/>
            <a:r>
              <a:rPr lang="en-US" sz="1400" dirty="0" smtClean="0"/>
              <a:t>• Should only one loop body be exited, or can enclosing loops also be exited?</a:t>
            </a:r>
          </a:p>
          <a:p>
            <a:pPr algn="just"/>
            <a:endParaRPr lang="en-US" b="0" dirty="0" smtClean="0"/>
          </a:p>
          <a:p>
            <a:pPr algn="just" defTabSz="1096640">
              <a:defRPr/>
            </a:pPr>
            <a:r>
              <a:rPr lang="en-US" b="0" dirty="0" smtClean="0"/>
              <a:t>C, C++, Python, Ruby, and C# have unconditional unlabeled exits (break). Java and Perl have unconditional labeled exits (break in Java, last in Perl). C, C++, and Python include an unlabeled control statement, continue, that transfers control to the control mechanism of the smallest enclosing loop. This is not an exit but rather a way to skip the rest of the loop statements on the current iteration without terminating the loop structure.</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An unconditional branch statement transfers execution control to a specified location in the program. The most heated debate in language design in the late 1960s was over the issue of whether unconditional branching should be part of any high-level language, and if so, whether its use should be restricted. The unconditional branch, or goto, is the most powerful statement for controlling the flow of execution of a program’s statements.</a:t>
            </a:r>
          </a:p>
          <a:p>
            <a:pPr algn="just"/>
            <a:endParaRPr lang="en-US" sz="1400" dirty="0" smtClean="0"/>
          </a:p>
          <a:p>
            <a:pPr algn="just"/>
            <a:r>
              <a:rPr lang="en-US" sz="1400" dirty="0" smtClean="0"/>
              <a:t>Using the goto carelessly can lead to serious problems. The goto has stunning power and great flexibility (all other control structures can be built with goto and a selector), but it is this power that makes its use dangerous. Without restrictions on use, imposed by either language design or programming standards, goto  statements can make programs very difficult to read, and as a result, highly unreliable and costly to maintain.</a:t>
            </a:r>
          </a:p>
          <a:p>
            <a:pPr algn="just"/>
            <a:endParaRPr lang="en-US" sz="1400" dirty="0" smtClean="0"/>
          </a:p>
          <a:p>
            <a:pPr algn="just"/>
            <a:r>
              <a:rPr lang="en-US" sz="1400" dirty="0" smtClean="0"/>
              <a:t>A few languages have been designed without a goto—for example, Java, Python, and Ruby. However, most currently popular languages include a goto statement.</a:t>
            </a:r>
          </a:p>
          <a:p>
            <a:pPr algn="just"/>
            <a:r>
              <a:rPr lang="en-US" sz="1400" dirty="0" smtClean="0"/>
              <a:t>The languages that have eliminated the goto have provided additional control statements, usually in the form of loop exits, to code one of the justifiable applications of the goto.</a:t>
            </a:r>
          </a:p>
          <a:p>
            <a:r>
              <a:rPr lang="en-US" sz="1400" b="1" dirty="0" smtClean="0"/>
              <a:t>Note:</a:t>
            </a:r>
            <a:r>
              <a:rPr lang="en-US" sz="1400" dirty="0" smtClean="0"/>
              <a:t> The relatively new language, C#, includes a goto, even though one of the languages on which it is based, Java, does not.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sz="1400" dirty="0" smtClean="0"/>
              <a:t>New and quite different forms of selection and loop structures were suggested by Dijkstra (1975). His primary motivation was to provide control statements that would support a program design methodology that ensured correctness during development rather than when verifying or testing completed programs. This methodology is described in Dijkstra (1976). Another motivation for developing guarded commands is that nondeterminism is sometimes needed in concurrent programs. Yet another motivation is the increased clarity in reasoning that is possible with guarded commands.</a:t>
            </a:r>
          </a:p>
          <a:p>
            <a:pPr algn="just"/>
            <a:endParaRPr lang="en-US" sz="1400" dirty="0" smtClean="0"/>
          </a:p>
          <a:p>
            <a:pPr algn="just"/>
            <a:r>
              <a:rPr lang="en-US" sz="1400" dirty="0" smtClean="0"/>
              <a:t>Simply put, a selectable segment of a selection statement in a guarded-command statement can be considered independently of any other part of the statement, which is not true for the selection statements of the common programming languages.</a:t>
            </a:r>
          </a:p>
          <a:p>
            <a:pPr algn="just"/>
            <a:endParaRPr lang="en-US" sz="1400" dirty="0" smtClean="0"/>
          </a:p>
          <a:p>
            <a:pPr algn="just" defTabSz="1096640"/>
            <a:r>
              <a:rPr lang="en-US" sz="1400" dirty="0" smtClean="0"/>
              <a:t>Dijkstra’s selection statement has the form shown above.</a:t>
            </a:r>
          </a:p>
          <a:p>
            <a:pPr algn="just" defTabSz="1096640"/>
            <a:r>
              <a:rPr lang="en-US" sz="1400" dirty="0" smtClean="0"/>
              <a:t>	The closing reserved word, fi, is the opening reserved word spelled backward. This form of closing reserved word is taken from ALGOL 68. The small blocks, called fatbars, are used to separate the guarded clauses and allow the clauses to be statement sequences. Each line in the selection statement, consisting of a Boolean expression (a guard) and a statement or statement sequence, is called a guarded command.</a:t>
            </a:r>
          </a:p>
          <a:p>
            <a:pPr algn="just"/>
            <a:endParaRPr lang="en-US" dirty="0" smtClean="0"/>
          </a:p>
          <a:p>
            <a:pPr algn="just"/>
            <a:r>
              <a:rPr lang="en-US" sz="1400" dirty="0" smtClean="0"/>
              <a:t>This selection statement has the appearance of a multiple selection, but its semantics is different. All of the Boolean expressions are evaluated each time the statement is reached during execution. If more than one expression is true, one of the corresponding statements can be nondeterministically chosen for execution. An implementation may always choose the statement associated with the first Boolean expression that evaluates to true. </a:t>
            </a:r>
          </a:p>
          <a:p>
            <a:pPr algn="just"/>
            <a:endParaRPr lang="en-US" sz="1400" dirty="0" smtClean="0"/>
          </a:p>
          <a:p>
            <a:pPr algn="just"/>
            <a:r>
              <a:rPr lang="en-US" sz="1400" dirty="0" smtClean="0"/>
              <a:t>But it may choose any statement associated with a true Boolean expression. So, the correctness of the program cannot depend on which statement is chosen (among those associated with true Boolean expressions). If none of the Boolean expressions is true, a run-time error occurs that causes program termination. This forces the programmer to consider and list all possibilities.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Consider the following example:</a:t>
            </a:r>
          </a:p>
          <a:p>
            <a:pPr algn="just"/>
            <a:r>
              <a:rPr lang="en-US" sz="1200" b="1" kern="1200" baseline="0" dirty="0" smtClean="0">
                <a:solidFill>
                  <a:schemeClr val="tx1"/>
                </a:solidFill>
                <a:latin typeface="+mn-lt"/>
                <a:ea typeface="+mn-ea"/>
                <a:cs typeface="+mn-cs"/>
              </a:rPr>
              <a:t>if </a:t>
            </a:r>
            <a:r>
              <a:rPr lang="en-US" sz="1200" b="0" kern="1200" baseline="0" dirty="0" err="1" smtClean="0">
                <a:solidFill>
                  <a:schemeClr val="tx1"/>
                </a:solidFill>
                <a:latin typeface="+mn-lt"/>
                <a:ea typeface="+mn-ea"/>
                <a:cs typeface="+mn-cs"/>
              </a:rPr>
              <a:t>i</a:t>
            </a:r>
            <a:r>
              <a:rPr lang="en-US" sz="1200" b="0" kern="1200" baseline="0" dirty="0" smtClean="0">
                <a:solidFill>
                  <a:schemeClr val="tx1"/>
                </a:solidFill>
                <a:latin typeface="+mn-lt"/>
                <a:ea typeface="+mn-ea"/>
                <a:cs typeface="+mn-cs"/>
              </a:rPr>
              <a:t> = 0 -&gt; sum := sum + </a:t>
            </a:r>
            <a:r>
              <a:rPr lang="en-US" sz="1200" b="0" kern="1200" baseline="0" dirty="0" err="1" smtClean="0">
                <a:solidFill>
                  <a:schemeClr val="tx1"/>
                </a:solidFill>
                <a:latin typeface="+mn-lt"/>
                <a:ea typeface="+mn-ea"/>
                <a:cs typeface="+mn-cs"/>
              </a:rPr>
              <a:t>i</a:t>
            </a:r>
            <a:endParaRPr lang="en-US" sz="1200" b="0" kern="1200" baseline="0" dirty="0" smtClean="0">
              <a:solidFill>
                <a:schemeClr val="tx1"/>
              </a:solidFill>
              <a:latin typeface="+mn-lt"/>
              <a:ea typeface="+mn-ea"/>
              <a:cs typeface="+mn-cs"/>
            </a:endParaRPr>
          </a:p>
          <a:p>
            <a:pPr algn="just"/>
            <a:r>
              <a:rPr lang="pl-PL" sz="1200" kern="1200" baseline="0" dirty="0" smtClean="0">
                <a:solidFill>
                  <a:schemeClr val="tx1"/>
                </a:solidFill>
                <a:latin typeface="+mn-lt"/>
                <a:ea typeface="+mn-ea"/>
                <a:cs typeface="+mn-cs"/>
              </a:rPr>
              <a:t>[] i &gt; j -&gt; sum := sum + j</a:t>
            </a:r>
          </a:p>
          <a:p>
            <a:pPr algn="just"/>
            <a:r>
              <a:rPr lang="en-US" sz="1200" kern="1200" baseline="0" dirty="0" smtClean="0">
                <a:solidFill>
                  <a:schemeClr val="tx1"/>
                </a:solidFill>
                <a:latin typeface="+mn-lt"/>
                <a:ea typeface="+mn-ea"/>
                <a:cs typeface="+mn-cs"/>
              </a:rPr>
              <a:t>[] j &gt; </a:t>
            </a:r>
            <a:r>
              <a:rPr lang="en-US" sz="1200" kern="1200" baseline="0" dirty="0" err="1" smtClean="0">
                <a:solidFill>
                  <a:schemeClr val="tx1"/>
                </a:solidFill>
                <a:latin typeface="+mn-lt"/>
                <a:ea typeface="+mn-ea"/>
                <a:cs typeface="+mn-cs"/>
              </a:rPr>
              <a:t>i</a:t>
            </a:r>
            <a:r>
              <a:rPr lang="en-US" sz="1200" kern="1200" baseline="0" dirty="0" smtClean="0">
                <a:solidFill>
                  <a:schemeClr val="tx1"/>
                </a:solidFill>
                <a:latin typeface="+mn-lt"/>
                <a:ea typeface="+mn-ea"/>
                <a:cs typeface="+mn-cs"/>
              </a:rPr>
              <a:t> -&gt; sum := sum + </a:t>
            </a:r>
            <a:r>
              <a:rPr lang="en-US" sz="1200" kern="1200" baseline="0" dirty="0" err="1" smtClean="0">
                <a:solidFill>
                  <a:schemeClr val="tx1"/>
                </a:solidFill>
                <a:latin typeface="+mn-lt"/>
                <a:ea typeface="+mn-ea"/>
                <a:cs typeface="+mn-cs"/>
              </a:rPr>
              <a:t>i</a:t>
            </a:r>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fi</a:t>
            </a:r>
          </a:p>
          <a:p>
            <a:pPr algn="just"/>
            <a:r>
              <a:rPr lang="en-US" sz="1200" kern="1200" baseline="0" dirty="0" smtClean="0">
                <a:solidFill>
                  <a:schemeClr val="tx1"/>
                </a:solidFill>
                <a:latin typeface="+mn-lt"/>
                <a:ea typeface="+mn-ea"/>
                <a:cs typeface="+mn-cs"/>
              </a:rPr>
              <a:t>If </a:t>
            </a:r>
            <a:r>
              <a:rPr lang="en-US" sz="1200" kern="1200" baseline="0" dirty="0" err="1" smtClean="0">
                <a:solidFill>
                  <a:schemeClr val="tx1"/>
                </a:solidFill>
                <a:latin typeface="+mn-lt"/>
                <a:ea typeface="+mn-ea"/>
                <a:cs typeface="+mn-cs"/>
              </a:rPr>
              <a:t>i</a:t>
            </a:r>
            <a:r>
              <a:rPr lang="en-US" sz="1200" kern="1200" baseline="0" dirty="0" smtClean="0">
                <a:solidFill>
                  <a:schemeClr val="tx1"/>
                </a:solidFill>
                <a:latin typeface="+mn-lt"/>
                <a:ea typeface="+mn-ea"/>
                <a:cs typeface="+mn-cs"/>
              </a:rPr>
              <a:t> = 0 and j &gt; </a:t>
            </a:r>
            <a:r>
              <a:rPr lang="en-US" sz="1200" kern="1200" baseline="0" dirty="0" err="1" smtClean="0">
                <a:solidFill>
                  <a:schemeClr val="tx1"/>
                </a:solidFill>
                <a:latin typeface="+mn-lt"/>
                <a:ea typeface="+mn-ea"/>
                <a:cs typeface="+mn-cs"/>
              </a:rPr>
              <a:t>i</a:t>
            </a:r>
            <a:r>
              <a:rPr lang="en-US" sz="1200" kern="1200" baseline="0" dirty="0" smtClean="0">
                <a:solidFill>
                  <a:schemeClr val="tx1"/>
                </a:solidFill>
                <a:latin typeface="+mn-lt"/>
                <a:ea typeface="+mn-ea"/>
                <a:cs typeface="+mn-cs"/>
              </a:rPr>
              <a:t>, this statement chooses nondeterministically between the first and third assignment statements. If </a:t>
            </a:r>
            <a:r>
              <a:rPr lang="en-US" sz="1200" kern="1200" baseline="0" dirty="0" err="1" smtClean="0">
                <a:solidFill>
                  <a:schemeClr val="tx1"/>
                </a:solidFill>
                <a:latin typeface="+mn-lt"/>
                <a:ea typeface="+mn-ea"/>
                <a:cs typeface="+mn-cs"/>
              </a:rPr>
              <a:t>i</a:t>
            </a:r>
            <a:r>
              <a:rPr lang="en-US" sz="1200" kern="1200" baseline="0" dirty="0" smtClean="0">
                <a:solidFill>
                  <a:schemeClr val="tx1"/>
                </a:solidFill>
                <a:latin typeface="+mn-lt"/>
                <a:ea typeface="+mn-ea"/>
                <a:cs typeface="+mn-cs"/>
              </a:rPr>
              <a:t> is equal to j and is not zero, a runtime error occurs because none of the conditions is true.</a:t>
            </a:r>
          </a:p>
          <a:p>
            <a:pPr algn="just"/>
            <a:endParaRPr lang="en-US" dirty="0" smtClean="0"/>
          </a:p>
          <a:p>
            <a:r>
              <a:rPr lang="en-US" sz="1200" kern="1200" baseline="0" dirty="0" smtClean="0">
                <a:solidFill>
                  <a:schemeClr val="tx1"/>
                </a:solidFill>
                <a:latin typeface="+mn-lt"/>
                <a:ea typeface="+mn-ea"/>
                <a:cs typeface="+mn-cs"/>
              </a:rPr>
              <a:t>This statement can be an elegant way of allowing the programmer to state that the order of execution, in some cases, is irrelevant. For example, to find the largest of two numbers, we can use</a:t>
            </a:r>
          </a:p>
          <a:p>
            <a:r>
              <a:rPr lang="en-US" sz="1200" b="1" kern="1200" baseline="0" dirty="0" smtClean="0">
                <a:solidFill>
                  <a:schemeClr val="tx1"/>
                </a:solidFill>
                <a:latin typeface="+mn-lt"/>
                <a:ea typeface="+mn-ea"/>
                <a:cs typeface="+mn-cs"/>
              </a:rPr>
              <a:t>if</a:t>
            </a:r>
            <a:r>
              <a:rPr lang="en-US" sz="1200" b="0" kern="1200" baseline="0" dirty="0" smtClean="0">
                <a:solidFill>
                  <a:schemeClr val="tx1"/>
                </a:solidFill>
                <a:latin typeface="+mn-lt"/>
                <a:ea typeface="+mn-ea"/>
                <a:cs typeface="+mn-cs"/>
              </a:rPr>
              <a:t> x &gt;= y -&gt; max := x</a:t>
            </a:r>
          </a:p>
          <a:p>
            <a:r>
              <a:rPr lang="en-US" sz="1200" kern="1200" baseline="0" dirty="0" smtClean="0">
                <a:solidFill>
                  <a:schemeClr val="tx1"/>
                </a:solidFill>
                <a:latin typeface="+mn-lt"/>
                <a:ea typeface="+mn-ea"/>
                <a:cs typeface="+mn-cs"/>
              </a:rPr>
              <a:t>[] y &gt;= x -&gt; max := y</a:t>
            </a:r>
          </a:p>
          <a:p>
            <a:r>
              <a:rPr lang="en-US" sz="1200" b="1" kern="1200" baseline="0" dirty="0" smtClean="0">
                <a:solidFill>
                  <a:schemeClr val="tx1"/>
                </a:solidFill>
                <a:latin typeface="+mn-lt"/>
                <a:ea typeface="+mn-ea"/>
                <a:cs typeface="+mn-cs"/>
              </a:rPr>
              <a:t>fi</a:t>
            </a:r>
          </a:p>
          <a:p>
            <a:r>
              <a:rPr lang="en-US" sz="1200" kern="1200" baseline="0" dirty="0" smtClean="0">
                <a:solidFill>
                  <a:schemeClr val="tx1"/>
                </a:solidFill>
                <a:latin typeface="+mn-lt"/>
                <a:ea typeface="+mn-ea"/>
                <a:cs typeface="+mn-cs"/>
              </a:rPr>
              <a:t>This computes the desired result without </a:t>
            </a:r>
            <a:r>
              <a:rPr lang="en-US" sz="1200" kern="1200" baseline="0" dirty="0" err="1" smtClean="0">
                <a:solidFill>
                  <a:schemeClr val="tx1"/>
                </a:solidFill>
                <a:latin typeface="+mn-lt"/>
                <a:ea typeface="+mn-ea"/>
                <a:cs typeface="+mn-cs"/>
              </a:rPr>
              <a:t>overspecifying</a:t>
            </a:r>
            <a:r>
              <a:rPr lang="en-US" sz="1200" kern="1200" baseline="0" dirty="0" smtClean="0">
                <a:solidFill>
                  <a:schemeClr val="tx1"/>
                </a:solidFill>
                <a:latin typeface="+mn-lt"/>
                <a:ea typeface="+mn-ea"/>
                <a:cs typeface="+mn-cs"/>
              </a:rPr>
              <a:t> (meaning </a:t>
            </a:r>
            <a:r>
              <a:rPr lang="en-US" sz="1200" b="1" i="1" kern="1200" baseline="0" dirty="0" smtClean="0">
                <a:solidFill>
                  <a:schemeClr val="tx1"/>
                </a:solidFill>
                <a:latin typeface="+mn-lt"/>
                <a:ea typeface="+mn-ea"/>
                <a:cs typeface="+mn-cs"/>
              </a:rPr>
              <a:t>to specify in excessive detail</a:t>
            </a:r>
            <a:r>
              <a:rPr lang="en-US" sz="1200" kern="1200" baseline="0" dirty="0" smtClean="0">
                <a:solidFill>
                  <a:schemeClr val="tx1"/>
                </a:solidFill>
                <a:latin typeface="+mn-lt"/>
                <a:ea typeface="+mn-ea"/>
                <a:cs typeface="+mn-cs"/>
              </a:rPr>
              <a:t>)the solution.</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3C65E1-19FF-4DF0-BD76-2067C775B354}" type="slidenum">
              <a:rPr lang="en-US" smtClean="0"/>
              <a:pPr/>
              <a:t>45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CD5539-31A5-4874-9F8C-DDB20D5AF2FB}" type="datetime1">
              <a:rPr lang="en-US" smtClean="0"/>
              <a:pPr/>
              <a:t>10/2/2019</a:t>
            </a:fld>
            <a:endParaRPr lang="en-US" dirty="0"/>
          </a:p>
        </p:txBody>
      </p:sp>
      <p:sp>
        <p:nvSpPr>
          <p:cNvPr id="5" name="Footer Placeholder 4"/>
          <p:cNvSpPr>
            <a:spLocks noGrp="1"/>
          </p:cNvSpPr>
          <p:nvPr>
            <p:ph type="ftr" sz="quarter" idx="11"/>
          </p:nvPr>
        </p:nvSpPr>
        <p:spPr/>
        <p:txBody>
          <a:bodyPr/>
          <a:lstStyle/>
          <a:p>
            <a:r>
              <a:rPr lang="en-US" smtClean="0"/>
              <a:t>Expressions and Assignment Statements:</a:t>
            </a:r>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F8785-3C68-4BC4-BB57-3338BC846221}" type="datetime1">
              <a:rPr lang="en-US" smtClean="0"/>
              <a:pPr/>
              <a:t>10/2/2019</a:t>
            </a:fld>
            <a:endParaRPr lang="en-US" dirty="0"/>
          </a:p>
        </p:txBody>
      </p:sp>
      <p:sp>
        <p:nvSpPr>
          <p:cNvPr id="5" name="Footer Placeholder 4"/>
          <p:cNvSpPr>
            <a:spLocks noGrp="1"/>
          </p:cNvSpPr>
          <p:nvPr>
            <p:ph type="ftr" sz="quarter" idx="11"/>
          </p:nvPr>
        </p:nvSpPr>
        <p:spPr/>
        <p:txBody>
          <a:bodyPr/>
          <a:lstStyle/>
          <a:p>
            <a:r>
              <a:rPr lang="en-US" smtClean="0"/>
              <a:t>Expressions and Assignment Statements:</a:t>
            </a:r>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9B5AE-504B-4A1F-BFC5-422E760F0BDE}" type="datetime1">
              <a:rPr lang="en-US" smtClean="0"/>
              <a:pPr/>
              <a:t>10/2/2019</a:t>
            </a:fld>
            <a:endParaRPr lang="en-US" dirty="0"/>
          </a:p>
        </p:txBody>
      </p:sp>
      <p:sp>
        <p:nvSpPr>
          <p:cNvPr id="5" name="Footer Placeholder 4"/>
          <p:cNvSpPr>
            <a:spLocks noGrp="1"/>
          </p:cNvSpPr>
          <p:nvPr>
            <p:ph type="ftr" sz="quarter" idx="11"/>
          </p:nvPr>
        </p:nvSpPr>
        <p:spPr/>
        <p:txBody>
          <a:bodyPr/>
          <a:lstStyle/>
          <a:p>
            <a:r>
              <a:rPr lang="en-US" smtClean="0"/>
              <a:t>Expressions and Assignment Statements:</a:t>
            </a:r>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391C9-373C-4E92-9375-7A1F50200819}" type="datetime1">
              <a:rPr lang="en-US" smtClean="0"/>
              <a:pPr/>
              <a:t>10/2/2019</a:t>
            </a:fld>
            <a:endParaRPr lang="en-US" dirty="0"/>
          </a:p>
        </p:txBody>
      </p:sp>
      <p:sp>
        <p:nvSpPr>
          <p:cNvPr id="5" name="Footer Placeholder 4"/>
          <p:cNvSpPr>
            <a:spLocks noGrp="1"/>
          </p:cNvSpPr>
          <p:nvPr>
            <p:ph type="ftr" sz="quarter" idx="11"/>
          </p:nvPr>
        </p:nvSpPr>
        <p:spPr/>
        <p:txBody>
          <a:bodyPr/>
          <a:lstStyle/>
          <a:p>
            <a:r>
              <a:rPr lang="en-US" smtClean="0"/>
              <a:t>Expressions and Assignment Statements:</a:t>
            </a:r>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1A7F0E-A280-4A60-BCCD-C847988017B3}" type="datetime1">
              <a:rPr lang="en-US" smtClean="0"/>
              <a:pPr/>
              <a:t>10/2/2019</a:t>
            </a:fld>
            <a:endParaRPr lang="en-US" dirty="0"/>
          </a:p>
        </p:txBody>
      </p:sp>
      <p:sp>
        <p:nvSpPr>
          <p:cNvPr id="5" name="Footer Placeholder 4"/>
          <p:cNvSpPr>
            <a:spLocks noGrp="1"/>
          </p:cNvSpPr>
          <p:nvPr>
            <p:ph type="ftr" sz="quarter" idx="11"/>
          </p:nvPr>
        </p:nvSpPr>
        <p:spPr/>
        <p:txBody>
          <a:bodyPr/>
          <a:lstStyle/>
          <a:p>
            <a:r>
              <a:rPr lang="en-US" smtClean="0"/>
              <a:t>Expressions and Assignment Statements:</a:t>
            </a:r>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E055CC-22AE-4E7A-B346-45D67A09705C}" type="datetime1">
              <a:rPr lang="en-US" smtClean="0"/>
              <a:pPr/>
              <a:t>10/2/2019</a:t>
            </a:fld>
            <a:endParaRPr lang="en-US" dirty="0"/>
          </a:p>
        </p:txBody>
      </p:sp>
      <p:sp>
        <p:nvSpPr>
          <p:cNvPr id="6" name="Footer Placeholder 5"/>
          <p:cNvSpPr>
            <a:spLocks noGrp="1"/>
          </p:cNvSpPr>
          <p:nvPr>
            <p:ph type="ftr" sz="quarter" idx="11"/>
          </p:nvPr>
        </p:nvSpPr>
        <p:spPr/>
        <p:txBody>
          <a:bodyPr/>
          <a:lstStyle/>
          <a:p>
            <a:r>
              <a:rPr lang="en-US" smtClean="0"/>
              <a:t>Expressions and Assignment Statements:</a:t>
            </a:r>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A522C7-E5D8-4764-9A38-40AAF6CA07FC}" type="datetime1">
              <a:rPr lang="en-US" smtClean="0"/>
              <a:pPr/>
              <a:t>10/2/2019</a:t>
            </a:fld>
            <a:endParaRPr lang="en-US" dirty="0"/>
          </a:p>
        </p:txBody>
      </p:sp>
      <p:sp>
        <p:nvSpPr>
          <p:cNvPr id="8" name="Footer Placeholder 7"/>
          <p:cNvSpPr>
            <a:spLocks noGrp="1"/>
          </p:cNvSpPr>
          <p:nvPr>
            <p:ph type="ftr" sz="quarter" idx="11"/>
          </p:nvPr>
        </p:nvSpPr>
        <p:spPr/>
        <p:txBody>
          <a:bodyPr/>
          <a:lstStyle/>
          <a:p>
            <a:r>
              <a:rPr lang="en-US" smtClean="0"/>
              <a:t>Expressions and Assignment Statements:</a:t>
            </a:r>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4B1B84-56DC-4246-8400-6B3E36DB5FAC}" type="datetime1">
              <a:rPr lang="en-US" smtClean="0"/>
              <a:pPr/>
              <a:t>10/2/2019</a:t>
            </a:fld>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9C716-D83B-46E1-A223-15E524E4E745}" type="datetime1">
              <a:rPr lang="en-US" smtClean="0"/>
              <a:pPr/>
              <a:t>10/2/2019</a:t>
            </a:fld>
            <a:endParaRPr lang="en-US" dirty="0"/>
          </a:p>
        </p:txBody>
      </p:sp>
      <p:sp>
        <p:nvSpPr>
          <p:cNvPr id="3" name="Footer Placeholder 2"/>
          <p:cNvSpPr>
            <a:spLocks noGrp="1"/>
          </p:cNvSpPr>
          <p:nvPr>
            <p:ph type="ftr" sz="quarter" idx="11"/>
          </p:nvPr>
        </p:nvSpPr>
        <p:spPr/>
        <p:txBody>
          <a:bodyPr/>
          <a:lstStyle/>
          <a:p>
            <a:r>
              <a:rPr lang="en-US" smtClean="0"/>
              <a:t>Expressions and Assignment Statements:</a:t>
            </a:r>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A622E-8E79-4DD2-A110-A82F8520D8F6}" type="datetime1">
              <a:rPr lang="en-US" smtClean="0"/>
              <a:pPr/>
              <a:t>10/2/2019</a:t>
            </a:fld>
            <a:endParaRPr lang="en-US" dirty="0"/>
          </a:p>
        </p:txBody>
      </p:sp>
      <p:sp>
        <p:nvSpPr>
          <p:cNvPr id="6" name="Footer Placeholder 5"/>
          <p:cNvSpPr>
            <a:spLocks noGrp="1"/>
          </p:cNvSpPr>
          <p:nvPr>
            <p:ph type="ftr" sz="quarter" idx="11"/>
          </p:nvPr>
        </p:nvSpPr>
        <p:spPr/>
        <p:txBody>
          <a:bodyPr/>
          <a:lstStyle/>
          <a:p>
            <a:r>
              <a:rPr lang="en-US" smtClean="0"/>
              <a:t>Expressions and Assignment Statements:</a:t>
            </a:r>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2524E-B45F-46B9-AB70-F8225A8EB446}" type="datetime1">
              <a:rPr lang="en-US" smtClean="0"/>
              <a:pPr/>
              <a:t>10/2/2019</a:t>
            </a:fld>
            <a:endParaRPr lang="en-US" dirty="0"/>
          </a:p>
        </p:txBody>
      </p:sp>
      <p:sp>
        <p:nvSpPr>
          <p:cNvPr id="6" name="Footer Placeholder 5"/>
          <p:cNvSpPr>
            <a:spLocks noGrp="1"/>
          </p:cNvSpPr>
          <p:nvPr>
            <p:ph type="ftr" sz="quarter" idx="11"/>
          </p:nvPr>
        </p:nvSpPr>
        <p:spPr/>
        <p:txBody>
          <a:bodyPr/>
          <a:lstStyle/>
          <a:p>
            <a:r>
              <a:rPr lang="en-US" smtClean="0"/>
              <a:t>Expressions and Assignment Statements:</a:t>
            </a:r>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000"/>
            <a:lum/>
          </a:blip>
          <a:srcRect/>
          <a:stretch>
            <a:fillRect l="9000" t="25000" r="2000" b="1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71878-E54A-4637-B39E-8F9BB31FF78B}" type="datetime1">
              <a:rPr lang="en-US" smtClean="0"/>
              <a:pPr/>
              <a:t>10/2/2019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Expressions and Assignment Statements: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UNIT-II</a:t>
            </a:r>
            <a:endParaRPr lang="en-US" dirty="0"/>
          </a:p>
        </p:txBody>
      </p:sp>
      <p:sp>
        <p:nvSpPr>
          <p:cNvPr id="3" name="Subtitle 2"/>
          <p:cNvSpPr>
            <a:spLocks noGrp="1"/>
          </p:cNvSpPr>
          <p:nvPr>
            <p:ph type="subTitle" idx="1"/>
          </p:nvPr>
        </p:nvSpPr>
        <p:spPr>
          <a:xfrm>
            <a:off x="838200" y="3886200"/>
            <a:ext cx="7543800" cy="1752600"/>
          </a:xfrm>
        </p:spPr>
        <p:txBody>
          <a:bodyPr>
            <a:normAutofit fontScale="92500" lnSpcReduction="20000"/>
          </a:bodyPr>
          <a:lstStyle/>
          <a:p>
            <a:r>
              <a:rPr lang="en-US" b="1" dirty="0" smtClean="0"/>
              <a:t>EXPRESSIONS AND ASSIGNMENT STATEMENTS AND STATEMENT- LEVEL CONTROL STRUCUTERS</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sz="4000" b="1" dirty="0" smtClean="0"/>
              <a:t>Arithmetic expressions</a:t>
            </a:r>
            <a:r>
              <a:rPr lang="en-US" sz="3600" b="1" dirty="0" smtClean="0"/>
              <a:t/>
            </a:r>
            <a:br>
              <a:rPr lang="en-US" sz="3600" b="1" dirty="0" smtClean="0"/>
            </a:br>
            <a:r>
              <a:rPr lang="en-US" sz="3600" dirty="0" smtClean="0"/>
              <a:t>Operand Evaluation Order</a:t>
            </a:r>
            <a:br>
              <a:rPr lang="en-US" sz="3600" dirty="0" smtClean="0"/>
            </a:br>
            <a:r>
              <a:rPr lang="en-US" sz="2200" i="1" dirty="0" smtClean="0"/>
              <a:t>Referential Transparency &amp; Side Effects</a:t>
            </a:r>
            <a:endParaRPr lang="en-US" sz="3600" i="1" dirty="0"/>
          </a:p>
        </p:txBody>
      </p:sp>
      <p:sp>
        <p:nvSpPr>
          <p:cNvPr id="7" name="Content Placeholder 6"/>
          <p:cNvSpPr>
            <a:spLocks noGrp="1"/>
          </p:cNvSpPr>
          <p:nvPr>
            <p:ph idx="1"/>
          </p:nvPr>
        </p:nvSpPr>
        <p:spPr/>
        <p:txBody>
          <a:bodyPr>
            <a:normAutofit lnSpcReduction="10000"/>
          </a:bodyPr>
          <a:lstStyle/>
          <a:p>
            <a:pPr algn="just"/>
            <a:r>
              <a:rPr lang="en-US" dirty="0" smtClean="0"/>
              <a:t>It - - related </a:t>
            </a:r>
            <a:r>
              <a:rPr lang="en-US" dirty="0" smtClean="0">
                <a:sym typeface="Wingdings" pitchFamily="2" charset="2"/>
              </a:rPr>
              <a:t></a:t>
            </a:r>
            <a:r>
              <a:rPr lang="en-US" dirty="0" smtClean="0"/>
              <a:t> &amp; affected by functional side effects</a:t>
            </a:r>
          </a:p>
          <a:p>
            <a:pPr algn="just"/>
            <a:r>
              <a:rPr lang="en-US" b="1" dirty="0" smtClean="0"/>
              <a:t>Referential transparency:</a:t>
            </a:r>
          </a:p>
          <a:p>
            <a:pPr lvl="1" algn="just"/>
            <a:r>
              <a:rPr lang="en-US" dirty="0" smtClean="0"/>
              <a:t>if any 2 expressions in the </a:t>
            </a:r>
            <a:r>
              <a:rPr lang="en-US" dirty="0" err="1" smtClean="0"/>
              <a:t>prog</a:t>
            </a:r>
            <a:r>
              <a:rPr lang="en-US" dirty="0" smtClean="0"/>
              <a:t>. that have same value can be substituted for 1 another anywhere in the </a:t>
            </a:r>
            <a:r>
              <a:rPr lang="en-US" dirty="0" err="1" smtClean="0"/>
              <a:t>prog</a:t>
            </a:r>
            <a:r>
              <a:rPr lang="en-US" dirty="0" smtClean="0"/>
              <a:t>., without affecting the action = </a:t>
            </a:r>
            <a:r>
              <a:rPr lang="en-US" dirty="0" err="1" smtClean="0"/>
              <a:t>prog</a:t>
            </a:r>
            <a:r>
              <a:rPr lang="en-US" dirty="0" smtClean="0"/>
              <a:t>.</a:t>
            </a:r>
          </a:p>
          <a:p>
            <a:pPr lvl="1" algn="just"/>
            <a:r>
              <a:rPr lang="en-US" dirty="0" smtClean="0"/>
              <a:t>Value = </a:t>
            </a:r>
            <a:r>
              <a:rPr lang="en-US" b="1" dirty="0" smtClean="0"/>
              <a:t>it</a:t>
            </a:r>
            <a:r>
              <a:rPr lang="en-US" dirty="0" smtClean="0"/>
              <a:t> depends entirely – function parameters</a:t>
            </a:r>
          </a:p>
          <a:p>
            <a:pPr lvl="2">
              <a:buNone/>
            </a:pPr>
            <a:r>
              <a:rPr lang="en-US" dirty="0" smtClean="0"/>
              <a:t>result1 = (fun(a) + b) / (fun(a) - c);</a:t>
            </a:r>
          </a:p>
          <a:p>
            <a:pPr lvl="2">
              <a:buNone/>
            </a:pPr>
            <a:r>
              <a:rPr lang="en-US" dirty="0" smtClean="0"/>
              <a:t>temp = fun(a);</a:t>
            </a:r>
          </a:p>
          <a:p>
            <a:pPr lvl="2">
              <a:buNone/>
            </a:pPr>
            <a:r>
              <a:rPr lang="en-US" dirty="0" smtClean="0"/>
              <a:t>result2 = (temp + b) / (temp - c);</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
        <p:nvSpPr>
          <p:cNvPr id="5" name="Right Brace 4"/>
          <p:cNvSpPr/>
          <p:nvPr/>
        </p:nvSpPr>
        <p:spPr>
          <a:xfrm>
            <a:off x="5638800" y="4800600"/>
            <a:ext cx="304800" cy="1219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6019800" y="4953000"/>
            <a:ext cx="1905000" cy="923330"/>
          </a:xfrm>
          <a:prstGeom prst="rect">
            <a:avLst/>
          </a:prstGeom>
          <a:noFill/>
        </p:spPr>
        <p:txBody>
          <a:bodyPr wrap="square" rtlCol="0">
            <a:spAutoFit/>
          </a:bodyPr>
          <a:lstStyle/>
          <a:p>
            <a:pPr algn="just"/>
            <a:r>
              <a:rPr lang="en-US" dirty="0" smtClean="0"/>
              <a:t>fun() has no side effects</a:t>
            </a:r>
          </a:p>
          <a:p>
            <a:pPr algn="just"/>
            <a:r>
              <a:rPr lang="en-US" dirty="0" smtClean="0"/>
              <a:t>result1 == result2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Overloaded Operators</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smtClean="0"/>
              <a:t>Arithmetic operators c</a:t>
            </a:r>
            <a:r>
              <a:rPr lang="en-US" dirty="0" smtClean="0">
                <a:sym typeface="Wingdings" pitchFamily="2" charset="2"/>
              </a:rPr>
              <a:t> used  multiple purposes</a:t>
            </a:r>
          </a:p>
          <a:p>
            <a:pPr lvl="1" algn="just"/>
            <a:r>
              <a:rPr lang="en-US" dirty="0" smtClean="0"/>
              <a:t>E.g. operator + - - used </a:t>
            </a:r>
            <a:r>
              <a:rPr lang="en-US" dirty="0" smtClean="0">
                <a:sym typeface="Wingdings" pitchFamily="2" charset="2"/>
              </a:rPr>
              <a:t></a:t>
            </a:r>
            <a:r>
              <a:rPr lang="en-US" dirty="0" smtClean="0"/>
              <a:t> integer addition, floating addition etc..</a:t>
            </a:r>
          </a:p>
          <a:p>
            <a:pPr lvl="1" algn="just"/>
            <a:r>
              <a:rPr lang="en-US" dirty="0" smtClean="0"/>
              <a:t>Problem w</a:t>
            </a:r>
            <a:r>
              <a:rPr lang="en-US" dirty="0" smtClean="0">
                <a:sym typeface="Wingdings" pitchFamily="2" charset="2"/>
              </a:rPr>
              <a:t> overloaded operators</a:t>
            </a:r>
          </a:p>
          <a:p>
            <a:pPr lvl="2" algn="just"/>
            <a:r>
              <a:rPr lang="en-US" dirty="0" smtClean="0">
                <a:sym typeface="Wingdings" pitchFamily="2" charset="2"/>
              </a:rPr>
              <a:t>Consider &amp; (ampersand i.e. </a:t>
            </a:r>
            <a:r>
              <a:rPr lang="en-US" i="1" dirty="0" smtClean="0">
                <a:sym typeface="Wingdings" pitchFamily="2" charset="2"/>
              </a:rPr>
              <a:t>address-of operator</a:t>
            </a:r>
            <a:r>
              <a:rPr lang="en-US" dirty="0" smtClean="0">
                <a:sym typeface="Wingdings" pitchFamily="2" charset="2"/>
              </a:rPr>
              <a:t>) </a:t>
            </a:r>
          </a:p>
          <a:p>
            <a:pPr lvl="2" algn="just"/>
            <a:r>
              <a:rPr lang="en-US" dirty="0" smtClean="0">
                <a:sym typeface="Wingdings" pitchFamily="2" charset="2"/>
              </a:rPr>
              <a:t>E.g. execution = the stmt</a:t>
            </a:r>
          </a:p>
          <a:p>
            <a:pPr lvl="3" algn="just"/>
            <a:r>
              <a:rPr lang="en-US" dirty="0" smtClean="0">
                <a:sym typeface="Wingdings" pitchFamily="2" charset="2"/>
              </a:rPr>
              <a:t>X = &amp;Y (2 problems)</a:t>
            </a:r>
          </a:p>
          <a:p>
            <a:pPr marL="1828800" lvl="3" indent="-457200" algn="just">
              <a:buFont typeface="+mj-lt"/>
              <a:buAutoNum type="arabicPeriod"/>
            </a:pPr>
            <a:r>
              <a:rPr lang="en-US" dirty="0" smtClean="0">
                <a:sym typeface="Wingdings" pitchFamily="2" charset="2"/>
              </a:rPr>
              <a:t>Using same symbol  2 completely unrelated operations - - harm  readability</a:t>
            </a:r>
          </a:p>
          <a:p>
            <a:pPr marL="1828800" lvl="3" indent="-457200" algn="just">
              <a:buFont typeface="+mj-lt"/>
              <a:buAutoNum type="arabicPeriod"/>
            </a:pPr>
            <a:r>
              <a:rPr lang="en-US" dirty="0" smtClean="0"/>
              <a:t>leaving out the 1</a:t>
            </a:r>
            <a:r>
              <a:rPr lang="en-US" baseline="30000" dirty="0" smtClean="0"/>
              <a:t>st</a:t>
            </a:r>
            <a:r>
              <a:rPr lang="en-US" dirty="0" smtClean="0"/>
              <a:t> operand </a:t>
            </a:r>
            <a:r>
              <a:rPr lang="en-US" dirty="0" smtClean="0">
                <a:sym typeface="Wingdings" pitchFamily="2" charset="2"/>
              </a:rPr>
              <a:t></a:t>
            </a:r>
            <a:r>
              <a:rPr lang="en-US" dirty="0" smtClean="0"/>
              <a:t> a bitwise AND operation can go undetected by the compiler</a:t>
            </a:r>
          </a:p>
          <a:p>
            <a:pPr marL="2286000" lvl="4" indent="-457200" algn="just"/>
            <a:r>
              <a:rPr lang="en-US" dirty="0" smtClean="0"/>
              <a:t>Reason </a:t>
            </a:r>
          </a:p>
          <a:p>
            <a:pPr marL="2743200" lvl="5" indent="-457200" algn="just"/>
            <a:r>
              <a:rPr lang="en-US" dirty="0" smtClean="0"/>
              <a:t>interpreted as an address-of operator</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Overloaded Operators</a:t>
            </a:r>
            <a:endParaRPr lang="en-US" sz="3600" dirty="0"/>
          </a:p>
        </p:txBody>
      </p:sp>
      <p:sp>
        <p:nvSpPr>
          <p:cNvPr id="3" name="Content Placeholder 2"/>
          <p:cNvSpPr>
            <a:spLocks noGrp="1"/>
          </p:cNvSpPr>
          <p:nvPr>
            <p:ph idx="1"/>
          </p:nvPr>
        </p:nvSpPr>
        <p:spPr/>
        <p:txBody>
          <a:bodyPr>
            <a:normAutofit/>
          </a:bodyPr>
          <a:lstStyle/>
          <a:p>
            <a:pPr algn="just"/>
            <a:r>
              <a:rPr lang="en-US" dirty="0" smtClean="0"/>
              <a:t>Lang.’s (C++, C#, &amp; F#) that support abstract data types</a:t>
            </a:r>
          </a:p>
          <a:p>
            <a:pPr lvl="1" algn="just"/>
            <a:r>
              <a:rPr lang="en-US" dirty="0" smtClean="0"/>
              <a:t>Allow programmer </a:t>
            </a:r>
            <a:r>
              <a:rPr lang="en-US" dirty="0" smtClean="0">
                <a:sym typeface="Wingdings" pitchFamily="2" charset="2"/>
              </a:rPr>
              <a:t> </a:t>
            </a:r>
            <a:r>
              <a:rPr lang="en-US" dirty="0" smtClean="0"/>
              <a:t>further overload operator symbols.</a:t>
            </a:r>
          </a:p>
          <a:p>
            <a:pPr algn="just"/>
            <a:r>
              <a:rPr lang="en-US" dirty="0" smtClean="0"/>
              <a:t>Wn? sensibly used</a:t>
            </a:r>
          </a:p>
          <a:p>
            <a:pPr lvl="1" algn="just"/>
            <a:r>
              <a:rPr lang="en-US" b="1" i="1" dirty="0" smtClean="0"/>
              <a:t>user-defined operator overloading</a:t>
            </a:r>
            <a:r>
              <a:rPr lang="en-US" dirty="0" smtClean="0"/>
              <a:t> can aid readability.</a:t>
            </a:r>
          </a:p>
          <a:p>
            <a:pPr lvl="2" algn="just"/>
            <a:r>
              <a:rPr lang="en-US" dirty="0" smtClean="0"/>
              <a:t>On the other hand</a:t>
            </a:r>
          </a:p>
          <a:p>
            <a:pPr lvl="3" algn="just"/>
            <a:r>
              <a:rPr lang="en-US" b="1" i="1" dirty="0" smtClean="0"/>
              <a:t>It</a:t>
            </a:r>
            <a:r>
              <a:rPr lang="en-US" dirty="0" smtClean="0"/>
              <a:t> can be harmful to readability</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Type Conversions</a:t>
            </a:r>
            <a:endParaRPr lang="en-US" sz="3600" dirty="0"/>
          </a:p>
        </p:txBody>
      </p:sp>
      <p:sp>
        <p:nvSpPr>
          <p:cNvPr id="3" name="Content Placeholder 2"/>
          <p:cNvSpPr>
            <a:spLocks noGrp="1"/>
          </p:cNvSpPr>
          <p:nvPr>
            <p:ph idx="1"/>
          </p:nvPr>
        </p:nvSpPr>
        <p:spPr/>
        <p:txBody>
          <a:bodyPr/>
          <a:lstStyle/>
          <a:p>
            <a:pPr algn="just"/>
            <a:r>
              <a:rPr lang="en-US" dirty="0" smtClean="0"/>
              <a:t>These r either narrowing | </a:t>
            </a:r>
            <a:r>
              <a:rPr lang="en-US" b="1" dirty="0" smtClean="0"/>
              <a:t>widening</a:t>
            </a:r>
            <a:endParaRPr lang="en-US" dirty="0" smtClean="0"/>
          </a:p>
          <a:p>
            <a:pPr lvl="1" algn="just"/>
            <a:r>
              <a:rPr lang="en-US" strike="sngStrike" dirty="0" smtClean="0"/>
              <a:t>Safe</a:t>
            </a:r>
          </a:p>
          <a:p>
            <a:pPr lvl="1" algn="just"/>
            <a:r>
              <a:rPr lang="en-US" b="1" dirty="0" smtClean="0"/>
              <a:t>Safe</a:t>
            </a:r>
            <a:r>
              <a:rPr lang="en-US" dirty="0" smtClean="0"/>
              <a:t> </a:t>
            </a:r>
          </a:p>
          <a:p>
            <a:pPr lvl="2" algn="just"/>
            <a:r>
              <a:rPr lang="en-US" dirty="0" smtClean="0"/>
              <a:t>result in reduced accuracy</a:t>
            </a:r>
          </a:p>
          <a:p>
            <a:pPr algn="just"/>
            <a:r>
              <a:rPr lang="en-US" dirty="0" smtClean="0"/>
              <a:t>Type conversions c</a:t>
            </a:r>
            <a:r>
              <a:rPr lang="en-US" dirty="0" smtClean="0">
                <a:sym typeface="Wingdings" pitchFamily="2" charset="2"/>
              </a:rPr>
              <a:t></a:t>
            </a:r>
            <a:r>
              <a:rPr lang="en-US" dirty="0" smtClean="0"/>
              <a:t> either </a:t>
            </a:r>
          </a:p>
          <a:p>
            <a:pPr lvl="1" algn="just"/>
            <a:r>
              <a:rPr lang="en-US" dirty="0" smtClean="0"/>
              <a:t>Explicit | Implicit</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Type Conversions</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smtClean="0"/>
              <a:t>These r either narrowing | </a:t>
            </a:r>
            <a:r>
              <a:rPr lang="en-US" b="1" dirty="0" smtClean="0"/>
              <a:t>widening</a:t>
            </a:r>
            <a:endParaRPr lang="en-US" dirty="0" smtClean="0"/>
          </a:p>
          <a:p>
            <a:pPr lvl="1" algn="just"/>
            <a:r>
              <a:rPr lang="en-US" strike="sngStrike" dirty="0" smtClean="0"/>
              <a:t>Safe</a:t>
            </a:r>
            <a:endParaRPr lang="en-US" dirty="0" smtClean="0"/>
          </a:p>
          <a:p>
            <a:pPr lvl="1" algn="just"/>
            <a:r>
              <a:rPr lang="en-US" b="1" dirty="0" smtClean="0"/>
              <a:t>Safe</a:t>
            </a:r>
            <a:r>
              <a:rPr lang="en-US" dirty="0" smtClean="0"/>
              <a:t> </a:t>
            </a:r>
          </a:p>
          <a:p>
            <a:pPr lvl="2" algn="just"/>
            <a:r>
              <a:rPr lang="en-US" dirty="0" smtClean="0"/>
              <a:t>result in reduced accuracy</a:t>
            </a:r>
          </a:p>
          <a:p>
            <a:pPr algn="just"/>
            <a:r>
              <a:rPr lang="en-US" dirty="0" smtClean="0"/>
              <a:t>Type conversions </a:t>
            </a:r>
          </a:p>
          <a:p>
            <a:pPr lvl="1" algn="just"/>
            <a:r>
              <a:rPr lang="en-US" b="1" dirty="0" smtClean="0"/>
              <a:t>Explicit</a:t>
            </a:r>
            <a:r>
              <a:rPr lang="en-US" dirty="0" smtClean="0"/>
              <a:t> </a:t>
            </a:r>
          </a:p>
          <a:p>
            <a:pPr lvl="2" algn="just"/>
            <a:r>
              <a:rPr lang="en-US" dirty="0" smtClean="0"/>
              <a:t>ML, F#</a:t>
            </a:r>
          </a:p>
          <a:p>
            <a:pPr lvl="1" algn="just"/>
            <a:r>
              <a:rPr lang="en-US" b="1" dirty="0" smtClean="0"/>
              <a:t>Implicit</a:t>
            </a:r>
          </a:p>
          <a:p>
            <a:pPr lvl="2" algn="just"/>
            <a:r>
              <a:rPr lang="en-US" dirty="0" smtClean="0"/>
              <a:t>java</a:t>
            </a:r>
          </a:p>
          <a:p>
            <a:pPr lvl="1" algn="just"/>
            <a:r>
              <a:rPr lang="en-US" b="1" dirty="0" smtClean="0"/>
              <a:t>Errors in expressions:</a:t>
            </a:r>
          </a:p>
          <a:p>
            <a:pPr lvl="2" algn="just"/>
            <a:r>
              <a:rPr lang="en-US" dirty="0" smtClean="0"/>
              <a:t>If lang. requires type checking then operand type errors </a:t>
            </a:r>
            <a:r>
              <a:rPr lang="en-US" strike="sngStrike" dirty="0" smtClean="0"/>
              <a:t>occur</a:t>
            </a:r>
            <a:r>
              <a:rPr lang="en-US" dirty="0" smtClean="0"/>
              <a:t>.</a:t>
            </a:r>
          </a:p>
          <a:p>
            <a:pPr lvl="2" algn="just"/>
            <a:endParaRPr lang="en-US" dirty="0" smtClean="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Relational and Boolean Expressions</a:t>
            </a:r>
            <a:br>
              <a:rPr lang="en-US" sz="4000" b="1" dirty="0" smtClean="0"/>
            </a:br>
            <a:r>
              <a:rPr lang="en-US" sz="3600" dirty="0" smtClean="0"/>
              <a:t>Relational Expressions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Relational Operator (RO)</a:t>
            </a:r>
          </a:p>
          <a:p>
            <a:pPr lvl="1"/>
            <a:r>
              <a:rPr lang="en-US" dirty="0" smtClean="0"/>
              <a:t>Compares values = 2 operands</a:t>
            </a:r>
          </a:p>
          <a:p>
            <a:r>
              <a:rPr lang="en-US" dirty="0" smtClean="0"/>
              <a:t>Relational Expression (RE)</a:t>
            </a:r>
          </a:p>
          <a:p>
            <a:pPr lvl="1"/>
            <a:r>
              <a:rPr lang="en-US" dirty="0" smtClean="0"/>
              <a:t>2 operands &amp; 1 RO</a:t>
            </a:r>
          </a:p>
          <a:p>
            <a:r>
              <a:rPr lang="en-US" dirty="0" smtClean="0"/>
              <a:t>Value = RE - - Boolean</a:t>
            </a:r>
          </a:p>
          <a:p>
            <a:r>
              <a:rPr lang="en-US" dirty="0" smtClean="0"/>
              <a:t>Syntax = relational operator</a:t>
            </a:r>
          </a:p>
          <a:p>
            <a:pPr lvl="1"/>
            <a:r>
              <a:rPr lang="en-US" dirty="0" smtClean="0"/>
              <a:t>Inequality </a:t>
            </a:r>
          </a:p>
          <a:p>
            <a:pPr lvl="2"/>
            <a:r>
              <a:rPr lang="en-US" dirty="0" smtClean="0"/>
              <a:t>C based lang.’s </a:t>
            </a:r>
            <a:r>
              <a:rPr lang="en-US" b="1" i="1" dirty="0" smtClean="0"/>
              <a:t>!=</a:t>
            </a:r>
          </a:p>
          <a:p>
            <a:pPr lvl="2"/>
            <a:r>
              <a:rPr lang="en-US" dirty="0" smtClean="0"/>
              <a:t>Ada </a:t>
            </a:r>
            <a:r>
              <a:rPr lang="en-US" b="1" i="1" dirty="0" smtClean="0"/>
              <a:t>/=</a:t>
            </a:r>
            <a:endParaRPr lang="en-US" dirty="0" smtClean="0"/>
          </a:p>
          <a:p>
            <a:pPr lvl="2"/>
            <a:r>
              <a:rPr lang="en-US" dirty="0" smtClean="0"/>
              <a:t>Lua </a:t>
            </a:r>
            <a:r>
              <a:rPr lang="en-US" b="1" i="1" dirty="0" smtClean="0"/>
              <a:t>~=</a:t>
            </a:r>
          </a:p>
          <a:p>
            <a:pPr lvl="2"/>
            <a:r>
              <a:rPr lang="en-US" dirty="0" smtClean="0"/>
              <a:t>Fortran 95+ </a:t>
            </a:r>
            <a:r>
              <a:rPr lang="en-US" b="1" i="1" dirty="0" smtClean="0"/>
              <a:t>.NE.</a:t>
            </a:r>
            <a:r>
              <a:rPr lang="en-US" dirty="0" smtClean="0"/>
              <a:t> | </a:t>
            </a:r>
            <a:r>
              <a:rPr lang="en-US" b="1" i="1" dirty="0" smtClean="0"/>
              <a:t>&lt;&gt;</a:t>
            </a:r>
            <a:endParaRPr lang="en-US" dirty="0" smtClean="0"/>
          </a:p>
          <a:p>
            <a:pPr lvl="2"/>
            <a:r>
              <a:rPr lang="en-US" dirty="0" smtClean="0"/>
              <a:t>ML &amp; F# </a:t>
            </a:r>
            <a:r>
              <a:rPr lang="en-US" b="1" i="1" dirty="0" smtClean="0"/>
              <a:t>&lt;&gt;</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Relational and Boolean Expressions</a:t>
            </a:r>
            <a:br>
              <a:rPr lang="en-US" sz="4000" b="1" dirty="0" smtClean="0"/>
            </a:br>
            <a:r>
              <a:rPr lang="en-US" sz="3600" dirty="0" smtClean="0"/>
              <a:t>Boolean Expressions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Consists =</a:t>
            </a:r>
          </a:p>
          <a:p>
            <a:pPr lvl="1" algn="just"/>
            <a:r>
              <a:rPr lang="en-US" dirty="0" smtClean="0"/>
              <a:t>Boolean variables</a:t>
            </a:r>
          </a:p>
          <a:p>
            <a:pPr lvl="1" algn="just"/>
            <a:r>
              <a:rPr lang="en-US" dirty="0" smtClean="0"/>
              <a:t>Boolean constants</a:t>
            </a:r>
          </a:p>
          <a:p>
            <a:pPr lvl="1" algn="just"/>
            <a:r>
              <a:rPr lang="en-US" dirty="0" smtClean="0"/>
              <a:t>Relational expressions &amp;</a:t>
            </a:r>
          </a:p>
          <a:p>
            <a:pPr lvl="1" algn="just"/>
            <a:r>
              <a:rPr lang="en-US" dirty="0" smtClean="0"/>
              <a:t>Boolean operators</a:t>
            </a:r>
          </a:p>
          <a:p>
            <a:pPr algn="just"/>
            <a:r>
              <a:rPr lang="en-US" dirty="0" smtClean="0"/>
              <a:t>In mathematics = Boolean algebra equal precedence</a:t>
            </a:r>
          </a:p>
          <a:p>
            <a:pPr lvl="1" algn="just"/>
            <a:r>
              <a:rPr lang="en-US" dirty="0" smtClean="0"/>
              <a:t>OR &amp; AND</a:t>
            </a:r>
          </a:p>
          <a:p>
            <a:pPr lvl="2" algn="just"/>
            <a:r>
              <a:rPr lang="en-US" dirty="0" smtClean="0"/>
              <a:t>Equal precedence</a:t>
            </a:r>
          </a:p>
          <a:p>
            <a:pPr lvl="3" algn="just"/>
            <a:r>
              <a:rPr lang="en-US" dirty="0" smtClean="0"/>
              <a:t>ADA</a:t>
            </a:r>
          </a:p>
          <a:p>
            <a:pPr lvl="2" algn="just"/>
            <a:r>
              <a:rPr lang="en-US" dirty="0" smtClean="0"/>
              <a:t>High precedence (AND)</a:t>
            </a:r>
          </a:p>
          <a:p>
            <a:pPr lvl="3" algn="just"/>
            <a:r>
              <a:rPr lang="en-US" dirty="0" smtClean="0"/>
              <a:t>C</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Relational and Boolean Expressions</a:t>
            </a:r>
            <a:r>
              <a:rPr lang="en-US" dirty="0" smtClean="0"/>
              <a:t/>
            </a:r>
            <a:br>
              <a:rPr lang="en-US" dirty="0" smtClean="0"/>
            </a:br>
            <a:r>
              <a:rPr lang="en-US" sz="3600" dirty="0" smtClean="0"/>
              <a:t>Boolean Expressions</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295400" y="1676400"/>
            <a:ext cx="6324600" cy="4206861"/>
          </a:xfrm>
          <a:prstGeom prst="rect">
            <a:avLst/>
          </a:prstGeom>
          <a:noFill/>
          <a:ln w="9525">
            <a:noFill/>
            <a:miter lim="800000"/>
            <a:headEnd/>
            <a:tailEnd/>
          </a:ln>
          <a:effectLst/>
        </p:spPr>
      </p:pic>
      <p:sp>
        <p:nvSpPr>
          <p:cNvPr id="6" name="Rectangle 5"/>
          <p:cNvSpPr/>
          <p:nvPr/>
        </p:nvSpPr>
        <p:spPr>
          <a:xfrm>
            <a:off x="685800" y="5867400"/>
            <a:ext cx="7924800" cy="369332"/>
          </a:xfrm>
          <a:prstGeom prst="rect">
            <a:avLst/>
          </a:prstGeom>
        </p:spPr>
        <p:txBody>
          <a:bodyPr wrap="square">
            <a:spAutoFit/>
          </a:bodyPr>
          <a:lstStyle/>
          <a:p>
            <a:pPr algn="ctr"/>
            <a:r>
              <a:rPr lang="en-US" dirty="0" smtClean="0"/>
              <a:t>Precedence of arithmetic, relational, &amp; Boolean operators in the C-based languages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Relational and Boolean Expressions</a:t>
            </a:r>
            <a:r>
              <a:rPr lang="en-US" dirty="0" smtClean="0"/>
              <a:t/>
            </a:r>
            <a:br>
              <a:rPr lang="en-US" dirty="0" smtClean="0"/>
            </a:br>
            <a:r>
              <a:rPr lang="en-US" sz="3600" dirty="0" smtClean="0"/>
              <a:t>Boolean Expressions</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
        <p:nvSpPr>
          <p:cNvPr id="7" name="Content Placeholder 6"/>
          <p:cNvSpPr>
            <a:spLocks noGrp="1"/>
          </p:cNvSpPr>
          <p:nvPr>
            <p:ph idx="1"/>
          </p:nvPr>
        </p:nvSpPr>
        <p:spPr/>
        <p:txBody>
          <a:bodyPr/>
          <a:lstStyle/>
          <a:p>
            <a:pPr algn="just"/>
            <a:r>
              <a:rPr lang="en-US" dirty="0" smtClean="0"/>
              <a:t>Versions = C prior </a:t>
            </a:r>
            <a:r>
              <a:rPr lang="en-US" dirty="0" smtClean="0">
                <a:sym typeface="Wingdings" pitchFamily="2" charset="2"/>
              </a:rPr>
              <a:t></a:t>
            </a:r>
            <a:r>
              <a:rPr lang="en-US" dirty="0" smtClean="0"/>
              <a:t> C99 r odd among the popular imperative lang.’s </a:t>
            </a:r>
          </a:p>
          <a:p>
            <a:pPr lvl="1" algn="just"/>
            <a:r>
              <a:rPr lang="en-US" strike="sngStrike" dirty="0" smtClean="0"/>
              <a:t>Boolean type</a:t>
            </a:r>
            <a:r>
              <a:rPr lang="en-US" dirty="0" smtClean="0"/>
              <a:t> &amp; thus </a:t>
            </a:r>
            <a:r>
              <a:rPr lang="en-US" strike="sngStrike" dirty="0" smtClean="0"/>
              <a:t>Boolean values</a:t>
            </a:r>
            <a:r>
              <a:rPr lang="en-US" dirty="0" smtClean="0"/>
              <a:t>.</a:t>
            </a:r>
          </a:p>
          <a:p>
            <a:pPr algn="just"/>
            <a:r>
              <a:rPr lang="en-US" dirty="0" smtClean="0"/>
              <a:t>One odd result = C’s design = relational expression</a:t>
            </a:r>
          </a:p>
          <a:p>
            <a:pPr lvl="1" algn="just"/>
            <a:r>
              <a:rPr lang="en-US" dirty="0" smtClean="0"/>
              <a:t>a &gt; b &gt; c (legal)</a:t>
            </a:r>
          </a:p>
          <a:p>
            <a:pPr lvl="2" algn="just"/>
            <a:r>
              <a:rPr lang="en-US" dirty="0" smtClean="0"/>
              <a:t>reason</a:t>
            </a:r>
          </a:p>
          <a:p>
            <a:pPr lvl="3" algn="just"/>
            <a:r>
              <a:rPr lang="en-US" dirty="0" smtClean="0"/>
              <a:t>RO = C r left associative producing either </a:t>
            </a:r>
            <a:r>
              <a:rPr lang="en-US" i="1" u="sng" dirty="0" smtClean="0"/>
              <a:t>0</a:t>
            </a:r>
            <a:r>
              <a:rPr lang="en-US" dirty="0" smtClean="0"/>
              <a:t> | </a:t>
            </a:r>
            <a:r>
              <a:rPr lang="en-US" i="1" u="sng" dirty="0" smtClean="0"/>
              <a:t>1</a:t>
            </a:r>
          </a:p>
          <a:p>
            <a:pPr lvl="4" algn="just"/>
            <a:r>
              <a:rPr lang="en-US" i="1" u="sng" dirty="0" smtClean="0">
                <a:sym typeface="Wingdings" pitchFamily="2" charset="2"/>
              </a:rPr>
              <a:t>Result</a:t>
            </a:r>
            <a:r>
              <a:rPr lang="en-US" dirty="0" smtClean="0">
                <a:sym typeface="Wingdings" pitchFamily="2" charset="2"/>
              </a:rPr>
              <a:t> &gt; C	(</a:t>
            </a:r>
            <a:r>
              <a:rPr lang="en-US" strike="sngStrike" dirty="0" smtClean="0">
                <a:sym typeface="Wingdings" pitchFamily="2" charset="2"/>
              </a:rPr>
              <a:t>b &gt; C</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Short-Circuit Evaluation</a:t>
            </a:r>
            <a:endParaRPr lang="en-US" sz="3600" dirty="0"/>
          </a:p>
        </p:txBody>
      </p:sp>
      <p:sp>
        <p:nvSpPr>
          <p:cNvPr id="3" name="Content Placeholder 2"/>
          <p:cNvSpPr>
            <a:spLocks noGrp="1"/>
          </p:cNvSpPr>
          <p:nvPr>
            <p:ph idx="1"/>
          </p:nvPr>
        </p:nvSpPr>
        <p:spPr/>
        <p:txBody>
          <a:bodyPr>
            <a:normAutofit lnSpcReduction="10000"/>
          </a:bodyPr>
          <a:lstStyle/>
          <a:p>
            <a:pPr algn="just"/>
            <a:r>
              <a:rPr lang="en-US" dirty="0" smtClean="0"/>
              <a:t>In this</a:t>
            </a:r>
          </a:p>
          <a:p>
            <a:pPr lvl="1" algn="just"/>
            <a:r>
              <a:rPr lang="en-US" dirty="0" smtClean="0"/>
              <a:t>Result - - determined w</a:t>
            </a:r>
            <a:r>
              <a:rPr lang="en-US" dirty="0" smtClean="0">
                <a:sym typeface="Wingdings" pitchFamily="2" charset="2"/>
              </a:rPr>
              <a:t> out evaluating all = operands &amp;/| operators.</a:t>
            </a:r>
          </a:p>
          <a:p>
            <a:pPr lvl="1" algn="just"/>
            <a:r>
              <a:rPr lang="en-US" dirty="0" smtClean="0"/>
              <a:t>Example:</a:t>
            </a:r>
          </a:p>
          <a:p>
            <a:pPr lvl="2" algn="just"/>
            <a:r>
              <a:rPr lang="pt-BR" dirty="0" smtClean="0"/>
              <a:t>(13 * a) * (b / 13 - 1)</a:t>
            </a:r>
          </a:p>
          <a:p>
            <a:pPr lvl="3" algn="just"/>
            <a:r>
              <a:rPr lang="pt-BR" dirty="0" smtClean="0"/>
              <a:t>Consider a = 0 then</a:t>
            </a:r>
          </a:p>
          <a:p>
            <a:pPr lvl="4" algn="just"/>
            <a:r>
              <a:rPr lang="pt-BR" dirty="0" smtClean="0"/>
              <a:t>(b / 13 - 1) </a:t>
            </a:r>
          </a:p>
          <a:p>
            <a:pPr lvl="5" algn="just"/>
            <a:r>
              <a:rPr lang="pt-BR" dirty="0" smtClean="0"/>
              <a:t>Necessary </a:t>
            </a:r>
            <a:r>
              <a:rPr lang="pt-BR" dirty="0" smtClean="0">
                <a:sym typeface="Wingdings" pitchFamily="2" charset="2"/>
              </a:rPr>
              <a:t> </a:t>
            </a:r>
            <a:r>
              <a:rPr lang="pt-BR" dirty="0" smtClean="0"/>
              <a:t>Evaluate ?</a:t>
            </a:r>
          </a:p>
          <a:p>
            <a:pPr lvl="2" algn="just"/>
            <a:r>
              <a:rPr lang="pt-BR" dirty="0" smtClean="0"/>
              <a:t>(a &gt;= 0) &amp;&amp; (b &lt; 10)</a:t>
            </a:r>
          </a:p>
          <a:p>
            <a:pPr lvl="3" algn="just"/>
            <a:r>
              <a:rPr lang="pt-BR" dirty="0" smtClean="0"/>
              <a:t>Consider a &lt; 0 then</a:t>
            </a:r>
          </a:p>
          <a:p>
            <a:pPr lvl="4" algn="just"/>
            <a:r>
              <a:rPr lang="pt-BR" dirty="0" smtClean="0"/>
              <a:t>b &lt; 10 (evaluate?)</a:t>
            </a:r>
          </a:p>
          <a:p>
            <a:pPr lvl="2" algn="just"/>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graphicFrame>
        <p:nvGraphicFramePr>
          <p:cNvPr id="20" name="Table 19"/>
          <p:cNvGraphicFramePr>
            <a:graphicFrameLocks noGrp="1"/>
          </p:cNvGraphicFramePr>
          <p:nvPr/>
        </p:nvGraphicFramePr>
        <p:xfrm>
          <a:off x="4937760" y="2514600"/>
          <a:ext cx="4114800" cy="2011680"/>
        </p:xfrm>
        <a:graphic>
          <a:graphicData uri="http://schemas.openxmlformats.org/drawingml/2006/table">
            <a:tbl>
              <a:tblPr firstRow="1" bandRow="1">
                <a:tableStyleId>{5940675A-B579-460E-94D1-54222C63F5DA}</a:tableStyleId>
              </a:tblPr>
              <a:tblGrid>
                <a:gridCol w="1916046"/>
                <a:gridCol w="2198754"/>
              </a:tblGrid>
              <a:tr h="610985">
                <a:tc>
                  <a:txBody>
                    <a:bodyPr/>
                    <a:lstStyle/>
                    <a:p>
                      <a:pPr algn="ctr"/>
                      <a:r>
                        <a:rPr lang="en-US" b="1" dirty="0" smtClean="0"/>
                        <a:t>Prog.</a:t>
                      </a:r>
                      <a:r>
                        <a:rPr lang="en-US" b="1" baseline="0" dirty="0" smtClean="0"/>
                        <a:t> </a:t>
                      </a:r>
                      <a:r>
                        <a:rPr lang="en-US" b="1" dirty="0" smtClean="0"/>
                        <a:t>Lang.’s</a:t>
                      </a:r>
                      <a:endParaRPr lang="en-US" b="1" dirty="0"/>
                    </a:p>
                  </a:txBody>
                  <a:tcPr/>
                </a:tc>
                <a:tc>
                  <a:txBody>
                    <a:bodyPr/>
                    <a:lstStyle/>
                    <a:p>
                      <a:pPr algn="ctr"/>
                      <a:r>
                        <a:rPr lang="en-US" b="1" dirty="0" smtClean="0"/>
                        <a:t>Short Circuit Evaluation Operator</a:t>
                      </a:r>
                      <a:endParaRPr lang="en-US" b="1" dirty="0"/>
                    </a:p>
                  </a:txBody>
                  <a:tcPr/>
                </a:tc>
              </a:tr>
              <a:tr h="34913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Ada </a:t>
                      </a:r>
                      <a:endParaRPr lang="en-US" dirty="0"/>
                    </a:p>
                  </a:txBody>
                  <a:tcPr/>
                </a:tc>
                <a:tc>
                  <a:txBody>
                    <a:bodyPr/>
                    <a:lstStyle/>
                    <a:p>
                      <a:pPr algn="just"/>
                      <a:r>
                        <a:rPr lang="en-US" b="1" dirty="0" smtClean="0"/>
                        <a:t>and then </a:t>
                      </a:r>
                      <a:r>
                        <a:rPr lang="en-US" dirty="0" smtClean="0"/>
                        <a:t>&amp; </a:t>
                      </a:r>
                      <a:r>
                        <a:rPr lang="en-US" b="1" dirty="0" smtClean="0"/>
                        <a:t>or else</a:t>
                      </a:r>
                      <a:endParaRPr lang="en-US" b="1" dirty="0"/>
                    </a:p>
                  </a:txBody>
                  <a:tcPr/>
                </a:tc>
              </a:tr>
              <a:tr h="349135">
                <a:tc>
                  <a:txBody>
                    <a:bodyPr/>
                    <a:lstStyle/>
                    <a:p>
                      <a:pPr algn="just"/>
                      <a:r>
                        <a:rPr lang="en-US" dirty="0" smtClean="0"/>
                        <a:t>C</a:t>
                      </a:r>
                      <a:endParaRPr lang="en-US" dirty="0"/>
                    </a:p>
                  </a:txBody>
                  <a:tcPr/>
                </a:tc>
                <a:tc>
                  <a:txBody>
                    <a:bodyPr/>
                    <a:lstStyle/>
                    <a:p>
                      <a:pPr algn="just"/>
                      <a:r>
                        <a:rPr lang="en-US" b="1" dirty="0" smtClean="0"/>
                        <a:t>AND</a:t>
                      </a:r>
                      <a:r>
                        <a:rPr lang="en-US" dirty="0" smtClean="0"/>
                        <a:t>, </a:t>
                      </a:r>
                      <a:r>
                        <a:rPr lang="en-US" b="1" dirty="0" smtClean="0"/>
                        <a:t>OR</a:t>
                      </a:r>
                      <a:r>
                        <a:rPr lang="en-US" dirty="0" smtClean="0"/>
                        <a:t>, </a:t>
                      </a:r>
                      <a:r>
                        <a:rPr lang="en-US" b="1" dirty="0" smtClean="0"/>
                        <a:t>&amp;&amp;</a:t>
                      </a:r>
                      <a:r>
                        <a:rPr lang="en-US" dirty="0" smtClean="0"/>
                        <a:t> and </a:t>
                      </a:r>
                      <a:r>
                        <a:rPr lang="en-US" b="1" dirty="0" smtClean="0"/>
                        <a:t>||</a:t>
                      </a:r>
                      <a:r>
                        <a:rPr lang="en-US" dirty="0" smtClean="0"/>
                        <a:t> </a:t>
                      </a:r>
                      <a:endParaRPr lang="en-US" dirty="0"/>
                    </a:p>
                  </a:txBody>
                  <a:tcPr/>
                </a:tc>
              </a:tr>
              <a:tr h="610985">
                <a:tc>
                  <a:txBody>
                    <a:bodyPr/>
                    <a:lstStyle/>
                    <a:p>
                      <a:pPr algn="just"/>
                      <a:r>
                        <a:rPr lang="en-US" dirty="0" smtClean="0"/>
                        <a:t>Ruby, Perl, ML, </a:t>
                      </a:r>
                    </a:p>
                    <a:p>
                      <a:pPr algn="just"/>
                      <a:r>
                        <a:rPr lang="en-US" dirty="0" smtClean="0"/>
                        <a:t>F# &amp; Python</a:t>
                      </a:r>
                      <a:endParaRPr lang="en-US" dirty="0"/>
                    </a:p>
                  </a:txBody>
                  <a:tcPr/>
                </a:tc>
                <a:tc>
                  <a:txBody>
                    <a:bodyPr/>
                    <a:lstStyle/>
                    <a:p>
                      <a:pPr algn="just"/>
                      <a:r>
                        <a:rPr lang="en-US" b="1" dirty="0" smtClean="0"/>
                        <a:t>All logical operators</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1068939">
            <a:off x="572334" y="2607522"/>
            <a:ext cx="8229600" cy="1143000"/>
          </a:xfrm>
        </p:spPr>
        <p:txBody>
          <a:bodyPr>
            <a:normAutofit fontScale="90000"/>
          </a:bodyPr>
          <a:lstStyle/>
          <a:p>
            <a:r>
              <a:rPr lang="en-US" b="1" dirty="0" smtClean="0"/>
              <a:t>Expressions and Assignment Statements</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Assignment Statements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Simple Assignments:</a:t>
            </a:r>
          </a:p>
          <a:p>
            <a:pPr lvl="1"/>
            <a:r>
              <a:rPr lang="en-US" dirty="0" smtClean="0"/>
              <a:t>ALGOL 60 (</a:t>
            </a:r>
            <a:r>
              <a:rPr lang="en-US" b="1" dirty="0" smtClean="0"/>
              <a:t>:=</a:t>
            </a:r>
            <a:r>
              <a:rPr lang="en-US" dirty="0" smtClean="0"/>
              <a:t>)</a:t>
            </a:r>
          </a:p>
          <a:p>
            <a:pPr lvl="1"/>
            <a:r>
              <a:rPr lang="en-US" dirty="0" smtClean="0"/>
              <a:t>Ada (</a:t>
            </a:r>
            <a:r>
              <a:rPr lang="en-US" b="1" dirty="0" smtClean="0"/>
              <a:t>:=</a:t>
            </a:r>
            <a:r>
              <a:rPr lang="en-US" dirty="0" smtClean="0"/>
              <a:t>)</a:t>
            </a:r>
          </a:p>
          <a:p>
            <a:pPr marL="514350" indent="-514350">
              <a:buFont typeface="+mj-lt"/>
              <a:buAutoNum type="arabicPeriod"/>
            </a:pPr>
            <a:r>
              <a:rPr lang="en-US" dirty="0" smtClean="0"/>
              <a:t>Conditional Targets:</a:t>
            </a:r>
          </a:p>
          <a:p>
            <a:pPr lvl="1"/>
            <a:r>
              <a:rPr lang="en-US" dirty="0" smtClean="0"/>
              <a:t>Perl allows</a:t>
            </a:r>
          </a:p>
          <a:p>
            <a:pPr lvl="2"/>
            <a:r>
              <a:rPr lang="en-US" dirty="0" smtClean="0"/>
              <a:t>Example:</a:t>
            </a:r>
          </a:p>
          <a:p>
            <a:pPr lvl="3"/>
            <a:r>
              <a:rPr lang="en-US" dirty="0" smtClean="0"/>
              <a:t>($flag ? $count1 : $count2) = 0;  </a:t>
            </a:r>
            <a:r>
              <a:rPr lang="en-US" b="1" dirty="0" smtClean="0"/>
              <a:t>≡</a:t>
            </a:r>
            <a:r>
              <a:rPr lang="en-US" dirty="0" smtClean="0"/>
              <a:t>  </a:t>
            </a:r>
          </a:p>
          <a:p>
            <a:pPr lvl="8">
              <a:buNone/>
            </a:pPr>
            <a:endParaRPr lang="en-US" dirty="0" smtClean="0"/>
          </a:p>
          <a:p>
            <a:pPr lvl="8">
              <a:buNone/>
            </a:pPr>
            <a:r>
              <a:rPr lang="en-US" dirty="0" smtClean="0"/>
              <a:t>if ($flag) {</a:t>
            </a:r>
          </a:p>
          <a:p>
            <a:pPr lvl="8">
              <a:buNone/>
            </a:pPr>
            <a:r>
              <a:rPr lang="en-US" dirty="0" smtClean="0"/>
              <a:t>$count1 = 0;</a:t>
            </a:r>
          </a:p>
          <a:p>
            <a:pPr lvl="8">
              <a:buNone/>
            </a:pPr>
            <a:r>
              <a:rPr lang="en-US" dirty="0" smtClean="0"/>
              <a:t>} else {</a:t>
            </a:r>
          </a:p>
          <a:p>
            <a:pPr lvl="8">
              <a:buNone/>
            </a:pPr>
            <a:r>
              <a:rPr lang="en-US" dirty="0" smtClean="0"/>
              <a:t>$count2 = 0;</a:t>
            </a:r>
          </a:p>
          <a:p>
            <a:pPr lvl="8">
              <a:buNone/>
            </a:pP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Assignment Statements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dirty="0" smtClean="0"/>
              <a:t>Compound Assignment Operators:</a:t>
            </a:r>
          </a:p>
          <a:p>
            <a:pPr lvl="1"/>
            <a:r>
              <a:rPr lang="en-US" dirty="0" smtClean="0"/>
              <a:t>Destination variable appeared on R.S</a:t>
            </a:r>
          </a:p>
          <a:p>
            <a:pPr lvl="2"/>
            <a:r>
              <a:rPr lang="en-US" dirty="0" smtClean="0"/>
              <a:t>Example:</a:t>
            </a:r>
          </a:p>
          <a:p>
            <a:pPr lvl="3"/>
            <a:r>
              <a:rPr lang="en-US" dirty="0" smtClean="0"/>
              <a:t>a = a + b</a:t>
            </a:r>
          </a:p>
          <a:p>
            <a:pPr lvl="1"/>
            <a:r>
              <a:rPr lang="en-US" dirty="0" smtClean="0"/>
              <a:t>Introduced by</a:t>
            </a:r>
          </a:p>
          <a:p>
            <a:pPr lvl="2"/>
            <a:r>
              <a:rPr lang="en-US" dirty="0" smtClean="0"/>
              <a:t>ALGOL 68</a:t>
            </a:r>
          </a:p>
          <a:p>
            <a:pPr lvl="1"/>
            <a:r>
              <a:rPr lang="en-US" dirty="0" smtClean="0"/>
              <a:t>Later Adopted by</a:t>
            </a:r>
          </a:p>
          <a:p>
            <a:pPr lvl="2"/>
            <a:r>
              <a:rPr lang="en-US" dirty="0" smtClean="0"/>
              <a:t>C</a:t>
            </a:r>
          </a:p>
          <a:p>
            <a:pPr lvl="2"/>
            <a:r>
              <a:rPr lang="en-US" dirty="0" smtClean="0"/>
              <a:t>Perl, JavaScript, Python,  &amp; Ruby.</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Assignment Statements</a:t>
            </a:r>
            <a:endParaRPr lang="en-US" sz="3600" b="1" dirty="0"/>
          </a:p>
        </p:txBody>
      </p:sp>
      <p:sp>
        <p:nvSpPr>
          <p:cNvPr id="3" name="Content Placeholder 2"/>
          <p:cNvSpPr>
            <a:spLocks noGrp="1"/>
          </p:cNvSpPr>
          <p:nvPr>
            <p:ph idx="1"/>
          </p:nvPr>
        </p:nvSpPr>
        <p:spPr/>
        <p:txBody>
          <a:bodyPr/>
          <a:lstStyle/>
          <a:p>
            <a:pPr marL="514350" indent="-514350" algn="just">
              <a:buFont typeface="+mj-lt"/>
              <a:buAutoNum type="arabicPeriod" startAt="4"/>
            </a:pPr>
            <a:r>
              <a:rPr lang="en-US" dirty="0" smtClean="0"/>
              <a:t>Unary Assignment Operators:</a:t>
            </a:r>
          </a:p>
          <a:p>
            <a:pPr lvl="1" algn="just"/>
            <a:r>
              <a:rPr lang="en-US" dirty="0" smtClean="0"/>
              <a:t>C based lang.’s </a:t>
            </a:r>
          </a:p>
          <a:p>
            <a:pPr lvl="2" algn="just"/>
            <a:r>
              <a:rPr lang="en-US" dirty="0" smtClean="0"/>
              <a:t>Perl &amp; JavaScript +de</a:t>
            </a:r>
          </a:p>
          <a:p>
            <a:pPr lvl="3" algn="just"/>
            <a:r>
              <a:rPr lang="en-US" dirty="0" smtClean="0"/>
              <a:t>2 unary arithmetic operators (assignments)</a:t>
            </a:r>
          </a:p>
          <a:p>
            <a:pPr lvl="4" algn="just"/>
            <a:r>
              <a:rPr lang="en-US" dirty="0" smtClean="0"/>
              <a:t>Combine increment &amp; decrement operations w</a:t>
            </a:r>
            <a:r>
              <a:rPr lang="en-US" dirty="0" smtClean="0">
                <a:sym typeface="Wingdings" pitchFamily="2" charset="2"/>
              </a:rPr>
              <a:t> assignment</a:t>
            </a:r>
          </a:p>
          <a:p>
            <a:pPr marL="514350" indent="-514350" algn="just">
              <a:buFont typeface="+mj-lt"/>
              <a:buAutoNum type="arabicPeriod" startAt="5"/>
            </a:pPr>
            <a:r>
              <a:rPr lang="en-US" dirty="0" smtClean="0"/>
              <a:t>Assignment as an Expression:</a:t>
            </a:r>
          </a:p>
          <a:p>
            <a:pPr marL="914400" lvl="1" indent="-514350" algn="just"/>
            <a:r>
              <a:rPr lang="en-US" dirty="0" smtClean="0"/>
              <a:t>Example:</a:t>
            </a:r>
          </a:p>
          <a:p>
            <a:pPr marL="1314450" lvl="2" indent="-514350" algn="just"/>
            <a:r>
              <a:rPr lang="en-US" dirty="0" smtClean="0"/>
              <a:t>while ((ch = getchar()) != EOF) { ... }</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Assignment Statements</a:t>
            </a:r>
            <a:endParaRPr lang="en-US" sz="3600" b="1" dirty="0"/>
          </a:p>
        </p:txBody>
      </p:sp>
      <p:sp>
        <p:nvSpPr>
          <p:cNvPr id="3" name="Content Placeholder 2"/>
          <p:cNvSpPr>
            <a:spLocks noGrp="1"/>
          </p:cNvSpPr>
          <p:nvPr>
            <p:ph idx="1"/>
          </p:nvPr>
        </p:nvSpPr>
        <p:spPr/>
        <p:txBody>
          <a:bodyPr>
            <a:normAutofit/>
          </a:bodyPr>
          <a:lstStyle/>
          <a:p>
            <a:pPr marL="514350" indent="-514350" algn="just">
              <a:buFont typeface="+mj-lt"/>
              <a:buAutoNum type="arabicPeriod" startAt="6"/>
            </a:pPr>
            <a:r>
              <a:rPr lang="en-US" dirty="0" smtClean="0"/>
              <a:t>Multiple Assignments:</a:t>
            </a:r>
          </a:p>
          <a:p>
            <a:pPr lvl="1" algn="just"/>
            <a:r>
              <a:rPr lang="en-US" dirty="0" smtClean="0"/>
              <a:t>Perl, Ruby, Lua</a:t>
            </a:r>
          </a:p>
          <a:p>
            <a:pPr lvl="2" algn="just"/>
            <a:r>
              <a:rPr lang="en-US" dirty="0" smtClean="0"/>
              <a:t>Multiple-target &amp; multiple-source assignment stmts.</a:t>
            </a:r>
          </a:p>
          <a:p>
            <a:pPr lvl="1" algn="just"/>
            <a:r>
              <a:rPr lang="en-US" dirty="0" smtClean="0"/>
              <a:t>Perl</a:t>
            </a:r>
          </a:p>
          <a:p>
            <a:pPr lvl="2" algn="just"/>
            <a:r>
              <a:rPr lang="en-US" dirty="0" smtClean="0"/>
              <a:t>($first, $second, $third) = (20, 40, 60);</a:t>
            </a:r>
          </a:p>
          <a:p>
            <a:pPr lvl="3" algn="just"/>
            <a:r>
              <a:rPr lang="en-US" dirty="0" smtClean="0"/>
              <a:t>Semantics</a:t>
            </a:r>
          </a:p>
          <a:p>
            <a:pPr lvl="4" algn="just"/>
            <a:r>
              <a:rPr lang="en-US" dirty="0" smtClean="0"/>
              <a:t>20 - - assigned </a:t>
            </a:r>
            <a:r>
              <a:rPr lang="en-US" dirty="0" smtClean="0">
                <a:sym typeface="Wingdings" pitchFamily="2" charset="2"/>
              </a:rPr>
              <a:t> $first</a:t>
            </a:r>
          </a:p>
          <a:p>
            <a:pPr lvl="4" algn="just"/>
            <a:r>
              <a:rPr lang="en-US" dirty="0" smtClean="0">
                <a:sym typeface="Wingdings" pitchFamily="2" charset="2"/>
              </a:rPr>
              <a:t>40 - - assigned  $second</a:t>
            </a:r>
          </a:p>
          <a:p>
            <a:pPr lvl="4" algn="just"/>
            <a:r>
              <a:rPr lang="en-US" dirty="0" smtClean="0">
                <a:sym typeface="Wingdings" pitchFamily="2" charset="2"/>
              </a:rPr>
              <a:t>60 - - assigned  $third</a:t>
            </a:r>
            <a:endParaRPr lang="en-US" dirty="0" smtClean="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Mixed-Mode Assignment</a:t>
            </a:r>
            <a:endParaRPr lang="en-US" sz="3600" b="1" dirty="0"/>
          </a:p>
        </p:txBody>
      </p:sp>
      <p:sp>
        <p:nvSpPr>
          <p:cNvPr id="3" name="Content Placeholder 2"/>
          <p:cNvSpPr>
            <a:spLocks noGrp="1"/>
          </p:cNvSpPr>
          <p:nvPr>
            <p:ph idx="1"/>
          </p:nvPr>
        </p:nvSpPr>
        <p:spPr/>
        <p:txBody>
          <a:bodyPr/>
          <a:lstStyle/>
          <a:p>
            <a:pPr algn="just"/>
            <a:r>
              <a:rPr lang="en-US" dirty="0" smtClean="0"/>
              <a:t>Design issue:</a:t>
            </a:r>
          </a:p>
          <a:p>
            <a:pPr lvl="1" algn="just"/>
            <a:r>
              <a:rPr lang="en-US" dirty="0" smtClean="0"/>
              <a:t>Does the type = expr have </a:t>
            </a:r>
            <a:r>
              <a:rPr lang="en-US" dirty="0" smtClean="0">
                <a:sym typeface="Wingdings" pitchFamily="2" charset="2"/>
              </a:rPr>
              <a:t> same as type = variable being assigned.</a:t>
            </a:r>
          </a:p>
          <a:p>
            <a:pPr lvl="1" algn="just"/>
            <a:r>
              <a:rPr lang="en-US" dirty="0" smtClean="0"/>
              <a:t>Fortran, C, C++ &amp; Perl use coercion rules </a:t>
            </a:r>
            <a:r>
              <a:rPr lang="en-US" dirty="0" smtClean="0">
                <a:sym typeface="Wingdings" pitchFamily="2" charset="2"/>
              </a:rPr>
              <a:t> </a:t>
            </a:r>
            <a:r>
              <a:rPr lang="en-US" b="1" i="1" dirty="0" smtClean="0">
                <a:sym typeface="Wingdings" pitchFamily="2" charset="2"/>
              </a:rPr>
              <a:t>mixed mode assignment</a:t>
            </a:r>
          </a:p>
          <a:p>
            <a:pPr lvl="1" algn="just"/>
            <a:r>
              <a:rPr lang="en-US" dirty="0" smtClean="0">
                <a:sym typeface="Wingdings" pitchFamily="2" charset="2"/>
              </a:rPr>
              <a:t>Ada </a:t>
            </a:r>
            <a:r>
              <a:rPr lang="en-US" b="1" i="1" strike="sngStrike" dirty="0" smtClean="0">
                <a:sym typeface="Wingdings" pitchFamily="2" charset="2"/>
              </a:rPr>
              <a:t>allow</a:t>
            </a:r>
            <a:r>
              <a:rPr lang="en-US" dirty="0" smtClean="0">
                <a:sym typeface="Wingdings" pitchFamily="2" charset="2"/>
              </a:rPr>
              <a:t> </a:t>
            </a:r>
            <a:r>
              <a:rPr lang="en-US" b="1" i="1" dirty="0" smtClean="0">
                <a:sym typeface="Wingdings" pitchFamily="2" charset="2"/>
              </a:rPr>
              <a:t>it</a:t>
            </a:r>
            <a:endParaRPr lang="en-US" dirty="0" smtClean="0">
              <a:sym typeface="Wingdings" pitchFamily="2" charset="2"/>
            </a:endParaRPr>
          </a:p>
          <a:p>
            <a:pPr lvl="1" algn="just"/>
            <a:r>
              <a:rPr lang="en-US" dirty="0" smtClean="0">
                <a:sym typeface="Wingdings" pitchFamily="2" charset="2"/>
              </a:rPr>
              <a:t>C++, Java &amp; C# allow</a:t>
            </a:r>
          </a:p>
          <a:p>
            <a:pPr lvl="1" algn="just"/>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20761450">
            <a:off x="641605" y="2551147"/>
            <a:ext cx="8229600" cy="1143000"/>
          </a:xfrm>
        </p:spPr>
        <p:txBody>
          <a:bodyPr>
            <a:normAutofit fontScale="90000"/>
          </a:bodyPr>
          <a:lstStyle/>
          <a:p>
            <a:r>
              <a:rPr lang="en-US" b="1" dirty="0" smtClean="0"/>
              <a:t>Statement-Level Control Structures</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Selection Statements</a:t>
            </a:r>
            <a:endParaRPr lang="en-US" sz="3600" dirty="0"/>
          </a:p>
        </p:txBody>
      </p:sp>
      <p:sp>
        <p:nvSpPr>
          <p:cNvPr id="3" name="Content Placeholder 2"/>
          <p:cNvSpPr>
            <a:spLocks noGrp="1"/>
          </p:cNvSpPr>
          <p:nvPr>
            <p:ph idx="1"/>
          </p:nvPr>
        </p:nvSpPr>
        <p:spPr/>
        <p:txBody>
          <a:bodyPr>
            <a:normAutofit/>
          </a:bodyPr>
          <a:lstStyle/>
          <a:p>
            <a:pPr algn="just"/>
            <a:r>
              <a:rPr lang="en-US" dirty="0" smtClean="0"/>
              <a:t>Choosing between 2 | more execution paths in a </a:t>
            </a:r>
            <a:r>
              <a:rPr lang="en-US" dirty="0" err="1" smtClean="0"/>
              <a:t>prog</a:t>
            </a:r>
            <a:r>
              <a:rPr lang="en-US" dirty="0" smtClean="0"/>
              <a:t>.</a:t>
            </a:r>
          </a:p>
          <a:p>
            <a:pPr algn="just"/>
            <a:r>
              <a:rPr lang="en-US" dirty="0" smtClean="0"/>
              <a:t>Two categories:</a:t>
            </a:r>
          </a:p>
          <a:p>
            <a:pPr lvl="1" algn="just"/>
            <a:r>
              <a:rPr lang="en-US" dirty="0" smtClean="0"/>
              <a:t>Two-way selection stmt’s</a:t>
            </a:r>
          </a:p>
          <a:p>
            <a:pPr lvl="2"/>
            <a:r>
              <a:rPr lang="en-US" dirty="0" smtClean="0"/>
              <a:t>General </a:t>
            </a:r>
            <a:r>
              <a:rPr lang="en-US" dirty="0" smtClean="0">
                <a:sym typeface="Wingdings" pitchFamily="2" charset="2"/>
              </a:rPr>
              <a:t> =</a:t>
            </a:r>
            <a:r>
              <a:rPr lang="en-US" dirty="0" smtClean="0"/>
              <a:t> two-way selector:</a:t>
            </a:r>
          </a:p>
          <a:p>
            <a:pPr lvl="4">
              <a:buNone/>
            </a:pPr>
            <a:r>
              <a:rPr lang="en-US" b="1" dirty="0" smtClean="0"/>
              <a:t>if </a:t>
            </a:r>
            <a:r>
              <a:rPr lang="en-US" dirty="0" smtClean="0"/>
              <a:t>control_expression</a:t>
            </a:r>
          </a:p>
          <a:p>
            <a:pPr lvl="5">
              <a:buNone/>
            </a:pPr>
            <a:r>
              <a:rPr lang="en-US" dirty="0" smtClean="0"/>
              <a:t>then clause</a:t>
            </a:r>
          </a:p>
          <a:p>
            <a:pPr lvl="5">
              <a:buNone/>
            </a:pPr>
            <a:r>
              <a:rPr lang="en-US" dirty="0" smtClean="0"/>
              <a:t>else clause</a:t>
            </a:r>
          </a:p>
          <a:p>
            <a:pPr lvl="1" algn="just"/>
            <a:r>
              <a:rPr lang="en-US" dirty="0" smtClean="0"/>
              <a:t>N-way | Multiple selection stmt’s</a:t>
            </a:r>
            <a:endParaRPr lang="en-US"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Selection Statements</a:t>
            </a:r>
            <a:br>
              <a:rPr lang="en-US" sz="3600" b="1" dirty="0" smtClean="0"/>
            </a:br>
            <a:r>
              <a:rPr lang="en-US" sz="3200" dirty="0" smtClean="0"/>
              <a:t>Design Issues – Two Way Selection Statements</a:t>
            </a:r>
            <a:endParaRPr lang="en-US" sz="3600" dirty="0"/>
          </a:p>
        </p:txBody>
      </p:sp>
      <p:sp>
        <p:nvSpPr>
          <p:cNvPr id="3" name="Content Placeholder 2"/>
          <p:cNvSpPr>
            <a:spLocks noGrp="1"/>
          </p:cNvSpPr>
          <p:nvPr>
            <p:ph idx="1"/>
          </p:nvPr>
        </p:nvSpPr>
        <p:spPr>
          <a:xfrm>
            <a:off x="457200" y="1600200"/>
            <a:ext cx="8229600" cy="4648199"/>
          </a:xfrm>
        </p:spPr>
        <p:txBody>
          <a:bodyPr>
            <a:normAutofit fontScale="92500" lnSpcReduction="10000"/>
          </a:bodyPr>
          <a:lstStyle/>
          <a:p>
            <a:pPr algn="just"/>
            <a:r>
              <a:rPr lang="en-US" sz="2800" dirty="0" smtClean="0"/>
              <a:t>Design issues:</a:t>
            </a:r>
          </a:p>
          <a:p>
            <a:pPr lvl="1" algn="just"/>
            <a:r>
              <a:rPr lang="en-US" sz="2400" dirty="0" smtClean="0"/>
              <a:t>W? - - the form &amp; type = expression that controls the selection?</a:t>
            </a:r>
          </a:p>
          <a:p>
            <a:pPr lvl="1" algn="just"/>
            <a:r>
              <a:rPr lang="en-US" sz="2400" dirty="0" smtClean="0"/>
              <a:t>H? r the </a:t>
            </a:r>
            <a:r>
              <a:rPr lang="en-US" sz="2400" i="1" dirty="0" smtClean="0"/>
              <a:t>then</a:t>
            </a:r>
            <a:r>
              <a:rPr lang="en-US" sz="2400" dirty="0" smtClean="0"/>
              <a:t> &amp; </a:t>
            </a:r>
            <a:r>
              <a:rPr lang="en-US" sz="2400" i="1" dirty="0" smtClean="0"/>
              <a:t>else</a:t>
            </a:r>
            <a:r>
              <a:rPr lang="en-US" sz="2400" dirty="0" smtClean="0"/>
              <a:t> clauses specified?</a:t>
            </a:r>
          </a:p>
          <a:p>
            <a:pPr lvl="1" algn="just"/>
            <a:r>
              <a:rPr lang="en-US" sz="2400" dirty="0" smtClean="0"/>
              <a:t>H? should the meaning = nested selectors be specified?</a:t>
            </a:r>
          </a:p>
          <a:p>
            <a:pPr algn="just"/>
            <a:r>
              <a:rPr lang="en-US" sz="2800" dirty="0" smtClean="0"/>
              <a:t>The Control Expressions (CE):</a:t>
            </a:r>
          </a:p>
          <a:p>
            <a:pPr lvl="1" algn="just"/>
            <a:r>
              <a:rPr lang="en-US" sz="2400" dirty="0" smtClean="0"/>
              <a:t>Specified in parentheses (</a:t>
            </a:r>
            <a:r>
              <a:rPr lang="en-US" sz="2400" i="1" strike="sngStrike" dirty="0" smtClean="0"/>
              <a:t>then</a:t>
            </a:r>
            <a:r>
              <a:rPr lang="en-US" sz="2400" dirty="0" smtClean="0"/>
              <a:t> reserved word)</a:t>
            </a:r>
          </a:p>
          <a:p>
            <a:pPr lvl="1" algn="just"/>
            <a:r>
              <a:rPr lang="en-US" sz="2400" dirty="0" smtClean="0"/>
              <a:t>Less need = parentheses (used otherwise)</a:t>
            </a:r>
          </a:p>
          <a:p>
            <a:pPr lvl="2" algn="just"/>
            <a:r>
              <a:rPr lang="en-US" sz="2000" dirty="0" smtClean="0"/>
              <a:t>C89 (</a:t>
            </a:r>
            <a:r>
              <a:rPr lang="en-US" sz="2000" strike="sngStrike" dirty="0" smtClean="0"/>
              <a:t>Boolean data type</a:t>
            </a:r>
            <a:r>
              <a:rPr lang="en-US" sz="2000" dirty="0" smtClean="0"/>
              <a:t>)</a:t>
            </a:r>
          </a:p>
          <a:p>
            <a:pPr lvl="3" algn="just"/>
            <a:r>
              <a:rPr lang="en-US" sz="1800" dirty="0" smtClean="0"/>
              <a:t>Arithmetic expressions (used as CE)</a:t>
            </a:r>
          </a:p>
          <a:p>
            <a:pPr lvl="2" algn="just"/>
            <a:r>
              <a:rPr lang="en-US" sz="2000" dirty="0" smtClean="0"/>
              <a:t>C99, Python &amp; C++ </a:t>
            </a:r>
          </a:p>
          <a:p>
            <a:pPr lvl="3" algn="just"/>
            <a:r>
              <a:rPr lang="en-US" sz="1800" dirty="0" smtClean="0"/>
              <a:t>either Boolean | arithmetic expressions (used as CE)</a:t>
            </a:r>
          </a:p>
          <a:p>
            <a:pPr lvl="2" algn="just"/>
            <a:r>
              <a:rPr lang="en-US" sz="2000" dirty="0" smtClean="0"/>
              <a:t>Other contemporary lang.’s </a:t>
            </a:r>
          </a:p>
          <a:p>
            <a:pPr lvl="3" algn="just"/>
            <a:r>
              <a:rPr lang="en-US" sz="1800" dirty="0" smtClean="0"/>
              <a:t>only Boolean expressions (used as CE)</a:t>
            </a:r>
            <a:endParaRPr lang="en-US" sz="1800"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Selection Statements</a:t>
            </a:r>
            <a:r>
              <a:rPr lang="en-US" sz="3600" dirty="0" smtClean="0"/>
              <a:t/>
            </a:r>
            <a:br>
              <a:rPr lang="en-US" sz="3600" dirty="0" smtClean="0"/>
            </a:br>
            <a:r>
              <a:rPr lang="en-US" sz="3600" dirty="0" smtClean="0"/>
              <a:t>Design Issues – Two Way Selection Statements</a:t>
            </a:r>
            <a:endParaRPr lang="en-US" sz="3600" dirty="0"/>
          </a:p>
        </p:txBody>
      </p:sp>
      <p:sp>
        <p:nvSpPr>
          <p:cNvPr id="3" name="Content Placeholder 2"/>
          <p:cNvSpPr>
            <a:spLocks noGrp="1"/>
          </p:cNvSpPr>
          <p:nvPr>
            <p:ph idx="1"/>
          </p:nvPr>
        </p:nvSpPr>
        <p:spPr>
          <a:xfrm>
            <a:off x="457200" y="1600200"/>
            <a:ext cx="8229600" cy="4648199"/>
          </a:xfrm>
        </p:spPr>
        <p:txBody>
          <a:bodyPr>
            <a:normAutofit fontScale="70000" lnSpcReduction="20000"/>
          </a:bodyPr>
          <a:lstStyle/>
          <a:p>
            <a:pPr algn="just"/>
            <a:r>
              <a:rPr lang="en-US" dirty="0" smtClean="0"/>
              <a:t>Clause Form:</a:t>
            </a:r>
          </a:p>
          <a:p>
            <a:pPr lvl="1"/>
            <a:r>
              <a:rPr lang="en-US" b="1" i="1" dirty="0" smtClean="0"/>
              <a:t>then</a:t>
            </a:r>
            <a:r>
              <a:rPr lang="en-US" dirty="0" smtClean="0"/>
              <a:t> &amp; </a:t>
            </a:r>
            <a:r>
              <a:rPr lang="en-US" b="1" i="1" dirty="0" smtClean="0"/>
              <a:t>else</a:t>
            </a:r>
            <a:r>
              <a:rPr lang="en-US" dirty="0" smtClean="0"/>
              <a:t> clauses appear as</a:t>
            </a:r>
          </a:p>
          <a:p>
            <a:pPr lvl="2"/>
            <a:r>
              <a:rPr lang="en-US" u="sng" dirty="0" smtClean="0"/>
              <a:t>single statements </a:t>
            </a:r>
            <a:r>
              <a:rPr lang="en-US" dirty="0" smtClean="0"/>
              <a:t>| </a:t>
            </a:r>
            <a:r>
              <a:rPr lang="en-US" u="sng" dirty="0" smtClean="0"/>
              <a:t>compound statements</a:t>
            </a:r>
          </a:p>
          <a:p>
            <a:pPr lvl="2"/>
            <a:r>
              <a:rPr lang="en-US" dirty="0" smtClean="0"/>
              <a:t>One variation = this - - Perl</a:t>
            </a:r>
          </a:p>
          <a:p>
            <a:pPr lvl="3"/>
            <a:r>
              <a:rPr lang="en-US" dirty="0" smtClean="0"/>
              <a:t>Where </a:t>
            </a:r>
            <a:r>
              <a:rPr lang="en-US" u="sng" dirty="0" smtClean="0"/>
              <a:t>all</a:t>
            </a:r>
            <a:r>
              <a:rPr lang="en-US" dirty="0" smtClean="0"/>
              <a:t> m</a:t>
            </a:r>
            <a:r>
              <a:rPr lang="en-US" dirty="0" smtClean="0">
                <a:sym typeface="Wingdings" pitchFamily="2" charset="2"/>
              </a:rPr>
              <a:t> compound stmts</a:t>
            </a:r>
          </a:p>
          <a:p>
            <a:pPr lvl="2"/>
            <a:r>
              <a:rPr lang="en-US" dirty="0" smtClean="0"/>
              <a:t>Python (use)</a:t>
            </a:r>
          </a:p>
          <a:p>
            <a:pPr lvl="3"/>
            <a:r>
              <a:rPr lang="en-US" dirty="0" smtClean="0"/>
              <a:t>Indentation</a:t>
            </a:r>
          </a:p>
          <a:p>
            <a:pPr lvl="4">
              <a:buNone/>
            </a:pPr>
            <a:r>
              <a:rPr lang="en-US" dirty="0" smtClean="0"/>
              <a:t>if x &gt; y :</a:t>
            </a:r>
          </a:p>
          <a:p>
            <a:pPr lvl="4">
              <a:buNone/>
            </a:pPr>
            <a:r>
              <a:rPr lang="en-US" dirty="0" smtClean="0"/>
              <a:t>	x = y</a:t>
            </a:r>
          </a:p>
          <a:p>
            <a:pPr lvl="4">
              <a:buNone/>
            </a:pPr>
            <a:r>
              <a:rPr lang="en-US" dirty="0" smtClean="0"/>
              <a:t>	print "case 1</a:t>
            </a:r>
          </a:p>
          <a:p>
            <a:r>
              <a:rPr lang="en-US" dirty="0" smtClean="0"/>
              <a:t>Nesting Selectors</a:t>
            </a:r>
          </a:p>
          <a:p>
            <a:pPr lvl="2"/>
            <a:r>
              <a:rPr lang="en-US" dirty="0" smtClean="0"/>
              <a:t>Issue:</a:t>
            </a:r>
          </a:p>
          <a:p>
            <a:pPr lvl="3">
              <a:buNone/>
            </a:pPr>
            <a:r>
              <a:rPr lang="en-US" dirty="0" smtClean="0"/>
              <a:t>if (sum == 0)</a:t>
            </a:r>
          </a:p>
          <a:p>
            <a:pPr lvl="3">
              <a:buNone/>
            </a:pPr>
            <a:r>
              <a:rPr lang="en-US" dirty="0" smtClean="0"/>
              <a:t>	if (count == 0)</a:t>
            </a:r>
          </a:p>
          <a:p>
            <a:pPr lvl="3">
              <a:buNone/>
            </a:pPr>
            <a:r>
              <a:rPr lang="en-US" dirty="0" smtClean="0"/>
              <a:t>		result = 0;</a:t>
            </a:r>
          </a:p>
          <a:p>
            <a:pPr lvl="3">
              <a:buNone/>
            </a:pPr>
            <a:r>
              <a:rPr lang="en-US" dirty="0" smtClean="0"/>
              <a:t>else</a:t>
            </a:r>
          </a:p>
          <a:p>
            <a:pPr lvl="3">
              <a:buNone/>
            </a:pPr>
            <a:r>
              <a:rPr lang="en-US" dirty="0" smtClean="0"/>
              <a:t>		result = 1;</a:t>
            </a:r>
          </a:p>
          <a:p>
            <a:pPr lvl="2"/>
            <a:r>
              <a:rPr lang="en-US" dirty="0" smtClean="0">
                <a:sym typeface="Wingdings" pitchFamily="2" charset="2"/>
              </a:rPr>
              <a:t>Interpreted?</a:t>
            </a:r>
          </a:p>
          <a:p>
            <a:pPr lvl="3"/>
            <a:r>
              <a:rPr lang="en-US" b="1" i="1" dirty="0" smtClean="0">
                <a:sym typeface="Wingdings" pitchFamily="2" charset="2"/>
              </a:rPr>
              <a:t>else</a:t>
            </a:r>
            <a:r>
              <a:rPr lang="en-US" dirty="0" smtClean="0">
                <a:sym typeface="Wingdings" pitchFamily="2" charset="2"/>
              </a:rPr>
              <a:t> clause matched w 1</a:t>
            </a:r>
            <a:r>
              <a:rPr lang="en-US" baseline="30000" dirty="0" smtClean="0">
                <a:sym typeface="Wingdings" pitchFamily="2" charset="2"/>
              </a:rPr>
              <a:t>st</a:t>
            </a:r>
            <a:r>
              <a:rPr lang="en-US" dirty="0" smtClean="0">
                <a:sym typeface="Wingdings" pitchFamily="2" charset="2"/>
              </a:rPr>
              <a:t> </a:t>
            </a:r>
            <a:r>
              <a:rPr lang="en-US" b="1" i="1" dirty="0" smtClean="0">
                <a:sym typeface="Wingdings" pitchFamily="2" charset="2"/>
              </a:rPr>
              <a:t>then</a:t>
            </a:r>
            <a:r>
              <a:rPr lang="en-US" dirty="0" smtClean="0">
                <a:sym typeface="Wingdings" pitchFamily="2" charset="2"/>
              </a:rPr>
              <a:t> | 2</a:t>
            </a:r>
            <a:r>
              <a:rPr lang="en-US" baseline="30000" dirty="0" smtClean="0">
                <a:sym typeface="Wingdings" pitchFamily="2" charset="2"/>
              </a:rPr>
              <a:t>nd</a:t>
            </a:r>
            <a:r>
              <a:rPr lang="en-US" dirty="0" smtClean="0">
                <a:sym typeface="Wingdings" pitchFamily="2" charset="2"/>
              </a:rPr>
              <a:t> </a:t>
            </a:r>
            <a:r>
              <a:rPr lang="en-US" b="1" i="1" dirty="0" smtClean="0">
                <a:sym typeface="Wingdings" pitchFamily="2" charset="2"/>
              </a:rPr>
              <a:t>then</a:t>
            </a:r>
            <a:r>
              <a:rPr lang="en-US" dirty="0" smtClean="0">
                <a:sym typeface="Wingdings" pitchFamily="2" charset="2"/>
              </a:rPr>
              <a:t> clause</a:t>
            </a:r>
            <a:endParaRPr lang="en-US"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Selection Statements</a:t>
            </a:r>
            <a:r>
              <a:rPr lang="en-US" sz="3600" dirty="0" smtClean="0"/>
              <a:t/>
            </a:r>
            <a:br>
              <a:rPr lang="en-US" sz="3600" dirty="0" smtClean="0"/>
            </a:br>
            <a:r>
              <a:rPr lang="en-US" sz="3600" dirty="0" smtClean="0"/>
              <a:t>Design Issues – Two Way Selection Statements</a:t>
            </a:r>
            <a:endParaRPr lang="en-US" sz="3600" dirty="0"/>
          </a:p>
        </p:txBody>
      </p:sp>
      <p:sp>
        <p:nvSpPr>
          <p:cNvPr id="3" name="Content Placeholder 2"/>
          <p:cNvSpPr>
            <a:spLocks noGrp="1"/>
          </p:cNvSpPr>
          <p:nvPr>
            <p:ph idx="1"/>
          </p:nvPr>
        </p:nvSpPr>
        <p:spPr>
          <a:xfrm>
            <a:off x="457200" y="1600200"/>
            <a:ext cx="8229600" cy="4648199"/>
          </a:xfrm>
        </p:spPr>
        <p:txBody>
          <a:bodyPr>
            <a:normAutofit fontScale="70000" lnSpcReduction="20000"/>
          </a:bodyPr>
          <a:lstStyle/>
          <a:p>
            <a:pPr algn="just"/>
            <a:r>
              <a:rPr lang="en-US" dirty="0" smtClean="0"/>
              <a:t>Clause Form:</a:t>
            </a:r>
          </a:p>
          <a:p>
            <a:pPr lvl="1"/>
            <a:r>
              <a:rPr lang="en-US" b="1" i="1" dirty="0" smtClean="0"/>
              <a:t>then</a:t>
            </a:r>
            <a:r>
              <a:rPr lang="en-US" dirty="0" smtClean="0"/>
              <a:t> &amp; </a:t>
            </a:r>
            <a:r>
              <a:rPr lang="en-US" b="1" i="1" dirty="0" smtClean="0"/>
              <a:t>else</a:t>
            </a:r>
            <a:r>
              <a:rPr lang="en-US" dirty="0" smtClean="0"/>
              <a:t> clauses appear as</a:t>
            </a:r>
          </a:p>
          <a:p>
            <a:pPr lvl="2"/>
            <a:r>
              <a:rPr lang="en-US" u="sng" dirty="0" smtClean="0"/>
              <a:t>single statements </a:t>
            </a:r>
            <a:r>
              <a:rPr lang="en-US" dirty="0" smtClean="0"/>
              <a:t>| </a:t>
            </a:r>
            <a:r>
              <a:rPr lang="en-US" u="sng" dirty="0" smtClean="0"/>
              <a:t>compound statements</a:t>
            </a:r>
          </a:p>
          <a:p>
            <a:pPr lvl="2"/>
            <a:r>
              <a:rPr lang="en-US" dirty="0" smtClean="0"/>
              <a:t>One variation = this - - Perl</a:t>
            </a:r>
          </a:p>
          <a:p>
            <a:pPr lvl="3"/>
            <a:r>
              <a:rPr lang="en-US" dirty="0" smtClean="0"/>
              <a:t>Where </a:t>
            </a:r>
            <a:r>
              <a:rPr lang="en-US" u="sng" dirty="0" smtClean="0"/>
              <a:t>all</a:t>
            </a:r>
            <a:r>
              <a:rPr lang="en-US" dirty="0" smtClean="0"/>
              <a:t> m</a:t>
            </a:r>
            <a:r>
              <a:rPr lang="en-US" dirty="0" smtClean="0">
                <a:sym typeface="Wingdings" pitchFamily="2" charset="2"/>
              </a:rPr>
              <a:t> compound stmts</a:t>
            </a:r>
          </a:p>
          <a:p>
            <a:pPr lvl="2"/>
            <a:r>
              <a:rPr lang="en-US" dirty="0" smtClean="0"/>
              <a:t>Python (use)</a:t>
            </a:r>
          </a:p>
          <a:p>
            <a:pPr lvl="3"/>
            <a:r>
              <a:rPr lang="en-US" dirty="0" smtClean="0"/>
              <a:t>Indentation</a:t>
            </a:r>
          </a:p>
          <a:p>
            <a:pPr lvl="4">
              <a:buNone/>
            </a:pPr>
            <a:r>
              <a:rPr lang="en-US" dirty="0" smtClean="0"/>
              <a:t>if x &gt; y :</a:t>
            </a:r>
          </a:p>
          <a:p>
            <a:pPr lvl="4">
              <a:buNone/>
            </a:pPr>
            <a:r>
              <a:rPr lang="en-US" dirty="0" smtClean="0"/>
              <a:t>	x = y</a:t>
            </a:r>
          </a:p>
          <a:p>
            <a:pPr lvl="4">
              <a:buNone/>
            </a:pPr>
            <a:r>
              <a:rPr lang="en-US" dirty="0" smtClean="0"/>
              <a:t>	print "case 1</a:t>
            </a:r>
          </a:p>
          <a:p>
            <a:r>
              <a:rPr lang="en-US" dirty="0" smtClean="0"/>
              <a:t>Nesting Selectors</a:t>
            </a:r>
          </a:p>
          <a:p>
            <a:pPr lvl="2"/>
            <a:r>
              <a:rPr lang="en-US" dirty="0" smtClean="0"/>
              <a:t>Issue:</a:t>
            </a:r>
          </a:p>
          <a:p>
            <a:pPr lvl="3">
              <a:buNone/>
            </a:pPr>
            <a:r>
              <a:rPr lang="en-US" dirty="0" smtClean="0"/>
              <a:t>if (sum == 0)</a:t>
            </a:r>
          </a:p>
          <a:p>
            <a:pPr lvl="3">
              <a:buNone/>
            </a:pPr>
            <a:r>
              <a:rPr lang="en-US" dirty="0" smtClean="0"/>
              <a:t>	if (count == 0)</a:t>
            </a:r>
          </a:p>
          <a:p>
            <a:pPr lvl="3">
              <a:buNone/>
            </a:pPr>
            <a:r>
              <a:rPr lang="en-US" dirty="0" smtClean="0"/>
              <a:t>		result = 0;</a:t>
            </a:r>
          </a:p>
          <a:p>
            <a:pPr lvl="3">
              <a:buNone/>
            </a:pPr>
            <a:r>
              <a:rPr lang="en-US" dirty="0" smtClean="0"/>
              <a:t>else</a:t>
            </a:r>
          </a:p>
          <a:p>
            <a:pPr lvl="3">
              <a:buNone/>
            </a:pPr>
            <a:r>
              <a:rPr lang="en-US" dirty="0" smtClean="0"/>
              <a:t>		result = 1;</a:t>
            </a:r>
          </a:p>
          <a:p>
            <a:pPr lvl="2"/>
            <a:r>
              <a:rPr lang="en-US" dirty="0" smtClean="0">
                <a:sym typeface="Wingdings" pitchFamily="2" charset="2"/>
              </a:rPr>
              <a:t>Interpreted?</a:t>
            </a:r>
          </a:p>
          <a:p>
            <a:pPr lvl="3"/>
            <a:r>
              <a:rPr lang="en-US" b="1" i="1" dirty="0" smtClean="0">
                <a:sym typeface="Wingdings" pitchFamily="2" charset="2"/>
              </a:rPr>
              <a:t>else</a:t>
            </a:r>
            <a:r>
              <a:rPr lang="en-US" dirty="0" smtClean="0">
                <a:sym typeface="Wingdings" pitchFamily="2" charset="2"/>
              </a:rPr>
              <a:t> clause matched w 1</a:t>
            </a:r>
            <a:r>
              <a:rPr lang="en-US" baseline="30000" dirty="0" smtClean="0">
                <a:sym typeface="Wingdings" pitchFamily="2" charset="2"/>
              </a:rPr>
              <a:t>st</a:t>
            </a:r>
            <a:r>
              <a:rPr lang="en-US" dirty="0" smtClean="0">
                <a:sym typeface="Wingdings" pitchFamily="2" charset="2"/>
              </a:rPr>
              <a:t> </a:t>
            </a:r>
            <a:r>
              <a:rPr lang="en-US" b="1" i="1" dirty="0" smtClean="0">
                <a:sym typeface="Wingdings" pitchFamily="2" charset="2"/>
              </a:rPr>
              <a:t>then</a:t>
            </a:r>
            <a:r>
              <a:rPr lang="en-US" dirty="0" smtClean="0">
                <a:sym typeface="Wingdings" pitchFamily="2" charset="2"/>
              </a:rPr>
              <a:t> | 2</a:t>
            </a:r>
            <a:r>
              <a:rPr lang="en-US" baseline="30000" dirty="0" smtClean="0">
                <a:sym typeface="Wingdings" pitchFamily="2" charset="2"/>
              </a:rPr>
              <a:t>nd</a:t>
            </a:r>
            <a:r>
              <a:rPr lang="en-US" dirty="0" smtClean="0">
                <a:sym typeface="Wingdings" pitchFamily="2" charset="2"/>
              </a:rPr>
              <a:t> </a:t>
            </a:r>
            <a:r>
              <a:rPr lang="en-US" b="1" i="1" dirty="0" smtClean="0">
                <a:sym typeface="Wingdings" pitchFamily="2" charset="2"/>
              </a:rPr>
              <a:t>then</a:t>
            </a:r>
            <a:r>
              <a:rPr lang="en-US" dirty="0" smtClean="0">
                <a:sym typeface="Wingdings" pitchFamily="2" charset="2"/>
              </a:rPr>
              <a:t> clause</a:t>
            </a:r>
            <a:endParaRPr lang="en-US"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Arithmetic expressions</a:t>
            </a:r>
            <a:endParaRPr lang="en-US" sz="3600" b="1" dirty="0"/>
          </a:p>
        </p:txBody>
      </p:sp>
      <p:sp>
        <p:nvSpPr>
          <p:cNvPr id="3" name="Content Placeholder 2"/>
          <p:cNvSpPr>
            <a:spLocks noGrp="1"/>
          </p:cNvSpPr>
          <p:nvPr>
            <p:ph idx="1"/>
          </p:nvPr>
        </p:nvSpPr>
        <p:spPr/>
        <p:txBody>
          <a:bodyPr>
            <a:normAutofit fontScale="92500" lnSpcReduction="10000"/>
          </a:bodyPr>
          <a:lstStyle/>
          <a:p>
            <a:r>
              <a:rPr lang="en-US" dirty="0" smtClean="0"/>
              <a:t>Consists = operands &amp; </a:t>
            </a:r>
            <a:r>
              <a:rPr lang="en-US" i="1" dirty="0" smtClean="0"/>
              <a:t>operators</a:t>
            </a:r>
          </a:p>
          <a:p>
            <a:pPr lvl="1"/>
            <a:r>
              <a:rPr lang="en-US" i="1" dirty="0" smtClean="0"/>
              <a:t>Unary</a:t>
            </a:r>
          </a:p>
          <a:p>
            <a:pPr lvl="1"/>
            <a:r>
              <a:rPr lang="en-US" i="1" dirty="0" smtClean="0"/>
              <a:t>Binary</a:t>
            </a:r>
          </a:p>
          <a:p>
            <a:pPr lvl="2"/>
            <a:r>
              <a:rPr lang="en-US" i="1" dirty="0" smtClean="0"/>
              <a:t>r infix (almost all </a:t>
            </a:r>
            <a:r>
              <a:rPr lang="en-US" i="1" dirty="0" err="1" smtClean="0"/>
              <a:t>prog</a:t>
            </a:r>
            <a:r>
              <a:rPr lang="en-US" i="1" dirty="0" smtClean="0"/>
              <a:t>. Lang.’s)</a:t>
            </a:r>
          </a:p>
          <a:p>
            <a:pPr lvl="2"/>
            <a:r>
              <a:rPr lang="en-US" dirty="0" smtClean="0"/>
              <a:t>except Perl (prefix)</a:t>
            </a:r>
          </a:p>
          <a:p>
            <a:pPr lvl="1"/>
            <a:r>
              <a:rPr lang="en-US" i="1" dirty="0" smtClean="0"/>
              <a:t>Ternary</a:t>
            </a:r>
          </a:p>
          <a:p>
            <a:r>
              <a:rPr lang="en-US" dirty="0" smtClean="0"/>
              <a:t>Purpose</a:t>
            </a:r>
          </a:p>
          <a:p>
            <a:pPr lvl="1"/>
            <a:r>
              <a:rPr lang="en-US" dirty="0" smtClean="0"/>
              <a:t>Arithmetic computation </a:t>
            </a:r>
            <a:r>
              <a:rPr lang="en-US" dirty="0" smtClean="0">
                <a:sym typeface="Wingdings" pitchFamily="2" charset="2"/>
              </a:rPr>
              <a:t> do this we need</a:t>
            </a:r>
          </a:p>
          <a:p>
            <a:pPr lvl="2"/>
            <a:r>
              <a:rPr lang="en-US" dirty="0" smtClean="0">
                <a:sym typeface="Wingdings" pitchFamily="2" charset="2"/>
              </a:rPr>
              <a:t>Fetching operands</a:t>
            </a:r>
          </a:p>
          <a:p>
            <a:pPr lvl="2"/>
            <a:r>
              <a:rPr lang="en-US" dirty="0" smtClean="0">
                <a:sym typeface="Wingdings" pitchFamily="2" charset="2"/>
              </a:rPr>
              <a:t>Executing</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Selection Statements</a:t>
            </a:r>
            <a:r>
              <a:rPr lang="en-US" sz="3600" dirty="0" smtClean="0"/>
              <a:t/>
            </a:r>
            <a:br>
              <a:rPr lang="en-US" sz="3600" dirty="0" smtClean="0"/>
            </a:br>
            <a:r>
              <a:rPr lang="en-US" sz="3600" dirty="0" smtClean="0"/>
              <a:t>Design Issues – Two Way Selection Statements</a:t>
            </a:r>
            <a:endParaRPr lang="en-US" sz="3600" dirty="0"/>
          </a:p>
        </p:txBody>
      </p:sp>
      <p:sp>
        <p:nvSpPr>
          <p:cNvPr id="3" name="Content Placeholder 2"/>
          <p:cNvSpPr>
            <a:spLocks noGrp="1"/>
          </p:cNvSpPr>
          <p:nvPr>
            <p:ph idx="1"/>
          </p:nvPr>
        </p:nvSpPr>
        <p:spPr>
          <a:xfrm>
            <a:off x="457200" y="1600200"/>
            <a:ext cx="8229600" cy="4648199"/>
          </a:xfrm>
        </p:spPr>
        <p:txBody>
          <a:bodyPr>
            <a:normAutofit/>
          </a:bodyPr>
          <a:lstStyle/>
          <a:p>
            <a:pPr algn="just"/>
            <a:r>
              <a:rPr lang="en-US" dirty="0" smtClean="0"/>
              <a:t>Selector Expressions:</a:t>
            </a:r>
          </a:p>
          <a:p>
            <a:pPr lvl="1"/>
            <a:r>
              <a:rPr lang="en-US" dirty="0" smtClean="0"/>
              <a:t>ML, F#, and LISP (functional lang.’s)</a:t>
            </a:r>
          </a:p>
          <a:p>
            <a:pPr lvl="2"/>
            <a:r>
              <a:rPr lang="en-US" dirty="0" smtClean="0"/>
              <a:t>selector - - </a:t>
            </a:r>
            <a:r>
              <a:rPr lang="en-US" strike="sngStrike" dirty="0" smtClean="0"/>
              <a:t>statement</a:t>
            </a:r>
            <a:r>
              <a:rPr lang="en-US" dirty="0" smtClean="0"/>
              <a:t> ↔ - - expression that results in a value</a:t>
            </a:r>
          </a:p>
          <a:p>
            <a:pPr lvl="2"/>
            <a:r>
              <a:rPr lang="en-US" dirty="0" smtClean="0"/>
              <a:t>Example (F#):</a:t>
            </a:r>
          </a:p>
          <a:p>
            <a:pPr lvl="3">
              <a:buNone/>
            </a:pPr>
            <a:r>
              <a:rPr lang="en-US" dirty="0" smtClean="0"/>
              <a:t>let y =</a:t>
            </a:r>
          </a:p>
          <a:p>
            <a:pPr lvl="3">
              <a:buNone/>
            </a:pPr>
            <a:r>
              <a:rPr lang="en-US" dirty="0" smtClean="0"/>
              <a:t>	if x &gt; 0 then x</a:t>
            </a:r>
          </a:p>
          <a:p>
            <a:pPr lvl="3">
              <a:buNone/>
            </a:pPr>
            <a:r>
              <a:rPr lang="en-US" dirty="0" smtClean="0"/>
              <a:t>	else 2 * x;;</a:t>
            </a:r>
          </a:p>
          <a:p>
            <a:pPr lvl="2"/>
            <a:endParaRPr lang="en-US" dirty="0" smtClean="0"/>
          </a:p>
          <a:p>
            <a:pPr lvl="2"/>
            <a:endParaRPr lang="en-US" dirty="0" smtClean="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Selection Statements</a:t>
            </a:r>
            <a:r>
              <a:rPr lang="en-US" dirty="0" smtClean="0"/>
              <a:t/>
            </a:r>
            <a:br>
              <a:rPr lang="en-US" dirty="0" smtClean="0"/>
            </a:br>
            <a:r>
              <a:rPr lang="en-US" sz="3600" dirty="0" smtClean="0"/>
              <a:t>Design Issues – Multiple Selection Statements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allows the selection = 1 = any number = statements or statement groups.</a:t>
            </a:r>
          </a:p>
          <a:p>
            <a:pPr algn="just"/>
            <a:r>
              <a:rPr lang="en-US" dirty="0" smtClean="0"/>
              <a:t>Design Issues:</a:t>
            </a:r>
          </a:p>
          <a:p>
            <a:pPr lvl="1" algn="just"/>
            <a:r>
              <a:rPr lang="en-US" dirty="0" smtClean="0"/>
              <a:t>W? - - the form &amp; type = expression that controls the selection?</a:t>
            </a:r>
          </a:p>
          <a:p>
            <a:pPr lvl="1" algn="just"/>
            <a:r>
              <a:rPr lang="en-US" dirty="0" smtClean="0"/>
              <a:t>H? selectable segments specified?</a:t>
            </a:r>
          </a:p>
          <a:p>
            <a:pPr lvl="1" algn="just"/>
            <a:r>
              <a:rPr lang="en-US" dirty="0" smtClean="0"/>
              <a:t>Is execution flow thru the structure restricted </a:t>
            </a:r>
            <a:r>
              <a:rPr lang="en-US" dirty="0" smtClean="0">
                <a:sym typeface="Wingdings" pitchFamily="2" charset="2"/>
              </a:rPr>
              <a:t></a:t>
            </a:r>
            <a:r>
              <a:rPr lang="en-US" dirty="0" smtClean="0"/>
              <a:t> +de a single selectable segment?</a:t>
            </a:r>
          </a:p>
          <a:p>
            <a:pPr lvl="1" algn="just"/>
            <a:r>
              <a:rPr lang="en-US" dirty="0" smtClean="0"/>
              <a:t>H? case values specified?</a:t>
            </a:r>
          </a:p>
          <a:p>
            <a:pPr lvl="1" algn="just"/>
            <a:r>
              <a:rPr lang="en-US" dirty="0" smtClean="0"/>
              <a:t>H? should unrepresented selector expression values be handled?</a:t>
            </a:r>
            <a:endParaRPr lang="en-US"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Selection Statements</a:t>
            </a:r>
            <a:r>
              <a:rPr lang="en-US" dirty="0" smtClean="0"/>
              <a:t/>
            </a:r>
            <a:br>
              <a:rPr lang="en-US" dirty="0" smtClean="0"/>
            </a:br>
            <a:r>
              <a:rPr lang="en-US" sz="3600" dirty="0" smtClean="0"/>
              <a:t>Design Issues – Multiple Selection Statements</a:t>
            </a:r>
            <a:endParaRPr lang="en-US" dirty="0"/>
          </a:p>
        </p:txBody>
      </p:sp>
      <p:sp>
        <p:nvSpPr>
          <p:cNvPr id="3" name="Content Placeholder 2"/>
          <p:cNvSpPr>
            <a:spLocks noGrp="1"/>
          </p:cNvSpPr>
          <p:nvPr>
            <p:ph sz="half" idx="1"/>
          </p:nvPr>
        </p:nvSpPr>
        <p:spPr>
          <a:xfrm>
            <a:off x="457200" y="1600200"/>
            <a:ext cx="4191000" cy="4525963"/>
          </a:xfrm>
        </p:spPr>
        <p:txBody>
          <a:bodyPr>
            <a:normAutofit fontScale="92500" lnSpcReduction="20000"/>
          </a:bodyPr>
          <a:lstStyle/>
          <a:p>
            <a:pPr algn="just"/>
            <a:r>
              <a:rPr lang="en-US" dirty="0" smtClean="0"/>
              <a:t>Example: multiple selectors</a:t>
            </a:r>
          </a:p>
          <a:p>
            <a:pPr lvl="1" algn="just"/>
            <a:r>
              <a:rPr lang="en-US" dirty="0" smtClean="0"/>
              <a:t>C multiple-selector stmt (switch)</a:t>
            </a:r>
          </a:p>
          <a:p>
            <a:pPr lvl="2" algn="just"/>
            <a:r>
              <a:rPr lang="en-US" dirty="0" smtClean="0"/>
              <a:t>It - - also part = C++, Java &amp; JavaScript </a:t>
            </a:r>
          </a:p>
          <a:p>
            <a:pPr lvl="2" algn="just"/>
            <a:r>
              <a:rPr lang="en-US" dirty="0" smtClean="0"/>
              <a:t>general form - -</a:t>
            </a:r>
          </a:p>
          <a:p>
            <a:pPr lvl="3" algn="just">
              <a:buNone/>
            </a:pPr>
            <a:r>
              <a:rPr lang="en-US" b="1" dirty="0" smtClean="0"/>
              <a:t>switch</a:t>
            </a:r>
            <a:r>
              <a:rPr lang="en-US" dirty="0" smtClean="0"/>
              <a:t> (expression) {</a:t>
            </a:r>
          </a:p>
          <a:p>
            <a:pPr lvl="4" algn="just">
              <a:buNone/>
            </a:pPr>
            <a:r>
              <a:rPr lang="en-US" b="1" dirty="0" smtClean="0"/>
              <a:t>case</a:t>
            </a:r>
            <a:r>
              <a:rPr lang="en-US" dirty="0" smtClean="0"/>
              <a:t> constant_expression</a:t>
            </a:r>
            <a:r>
              <a:rPr lang="en-US" baseline="-25000" dirty="0" smtClean="0"/>
              <a:t>1</a:t>
            </a:r>
            <a:r>
              <a:rPr lang="en-US" dirty="0" smtClean="0"/>
              <a:t>:statement</a:t>
            </a:r>
            <a:r>
              <a:rPr lang="en-US" baseline="-25000" dirty="0" smtClean="0"/>
              <a:t>1</a:t>
            </a:r>
            <a:r>
              <a:rPr lang="en-US" dirty="0" smtClean="0"/>
              <a:t>;</a:t>
            </a:r>
          </a:p>
          <a:p>
            <a:pPr lvl="4" algn="just">
              <a:buNone/>
            </a:pPr>
            <a:r>
              <a:rPr lang="en-US" dirty="0" smtClean="0"/>
              <a:t>. . .</a:t>
            </a:r>
          </a:p>
          <a:p>
            <a:pPr lvl="4" algn="just">
              <a:buNone/>
            </a:pPr>
            <a:r>
              <a:rPr lang="en-US" b="1" dirty="0" smtClean="0"/>
              <a:t>case</a:t>
            </a:r>
            <a:r>
              <a:rPr lang="en-US" dirty="0" smtClean="0"/>
              <a:t> constant</a:t>
            </a:r>
            <a:r>
              <a:rPr lang="en-US" baseline="-25000" dirty="0" smtClean="0"/>
              <a:t>n</a:t>
            </a:r>
            <a:r>
              <a:rPr lang="en-US" dirty="0" smtClean="0"/>
              <a:t>: statement_n;</a:t>
            </a:r>
          </a:p>
          <a:p>
            <a:pPr lvl="4" algn="just">
              <a:buNone/>
            </a:pPr>
            <a:r>
              <a:rPr lang="en-US" dirty="0" smtClean="0"/>
              <a:t>[</a:t>
            </a:r>
            <a:r>
              <a:rPr lang="en-US" b="1" dirty="0" smtClean="0"/>
              <a:t>default</a:t>
            </a:r>
            <a:r>
              <a:rPr lang="en-US" dirty="0" smtClean="0"/>
              <a:t>: statement</a:t>
            </a:r>
            <a:r>
              <a:rPr lang="en-US" baseline="-25000" dirty="0" smtClean="0"/>
              <a:t>n+1</a:t>
            </a:r>
            <a:r>
              <a:rPr lang="en-US" dirty="0" smtClean="0"/>
              <a:t>]</a:t>
            </a:r>
          </a:p>
          <a:p>
            <a:pPr lvl="3" algn="just">
              <a:buNone/>
            </a:pPr>
            <a:r>
              <a:rPr lang="en-US" dirty="0" smtClean="0"/>
              <a:t>}</a:t>
            </a:r>
            <a:endParaRPr lang="en-US" dirty="0"/>
          </a:p>
        </p:txBody>
      </p:sp>
      <p:sp>
        <p:nvSpPr>
          <p:cNvPr id="5" name="Content Placeholder 4"/>
          <p:cNvSpPr>
            <a:spLocks noGrp="1"/>
          </p:cNvSpPr>
          <p:nvPr>
            <p:ph sz="half" idx="2"/>
          </p:nvPr>
        </p:nvSpPr>
        <p:spPr>
          <a:xfrm>
            <a:off x="4800600" y="1600200"/>
            <a:ext cx="3886200" cy="4525963"/>
          </a:xfrm>
        </p:spPr>
        <p:txBody>
          <a:bodyPr>
            <a:normAutofit fontScale="92500" lnSpcReduction="20000"/>
          </a:bodyPr>
          <a:lstStyle/>
          <a:p>
            <a:pPr algn="just"/>
            <a:r>
              <a:rPr lang="en-US" dirty="0" smtClean="0"/>
              <a:t>Example:</a:t>
            </a:r>
          </a:p>
          <a:p>
            <a:pPr lvl="1" algn="just">
              <a:buNone/>
            </a:pPr>
            <a:r>
              <a:rPr lang="en-US" dirty="0" smtClean="0"/>
              <a:t>switch (index) {</a:t>
            </a:r>
          </a:p>
          <a:p>
            <a:pPr lvl="2" algn="just">
              <a:buNone/>
            </a:pPr>
            <a:r>
              <a:rPr lang="en-US" dirty="0" smtClean="0"/>
              <a:t>case 1:</a:t>
            </a:r>
          </a:p>
          <a:p>
            <a:pPr lvl="2" algn="just">
              <a:buNone/>
            </a:pPr>
            <a:r>
              <a:rPr lang="en-US" dirty="0" smtClean="0"/>
              <a:t>case 3: odd += 1;</a:t>
            </a:r>
          </a:p>
          <a:p>
            <a:pPr lvl="2" algn="just">
              <a:buNone/>
            </a:pPr>
            <a:r>
              <a:rPr lang="en-US" dirty="0" smtClean="0"/>
              <a:t>	         sumodd += index;</a:t>
            </a:r>
          </a:p>
          <a:p>
            <a:pPr lvl="2" algn="just">
              <a:buNone/>
            </a:pPr>
            <a:r>
              <a:rPr lang="en-US" dirty="0" smtClean="0"/>
              <a:t>case 2:</a:t>
            </a:r>
          </a:p>
          <a:p>
            <a:pPr lvl="2" algn="just">
              <a:buNone/>
            </a:pPr>
            <a:r>
              <a:rPr lang="en-US" dirty="0" smtClean="0"/>
              <a:t>case 4: even += 1;</a:t>
            </a:r>
          </a:p>
          <a:p>
            <a:pPr lvl="2" algn="just">
              <a:buNone/>
            </a:pPr>
            <a:r>
              <a:rPr lang="en-US" dirty="0" smtClean="0"/>
              <a:t>	         sumeven += index;</a:t>
            </a:r>
          </a:p>
          <a:p>
            <a:pPr lvl="2" algn="just">
              <a:buNone/>
            </a:pPr>
            <a:r>
              <a:rPr lang="en-US" dirty="0" smtClean="0"/>
              <a:t>default: printf("Error in switch, index = %d\n", index);</a:t>
            </a:r>
          </a:p>
          <a:p>
            <a:pPr lvl="1" algn="just">
              <a:buNone/>
            </a:pPr>
            <a:r>
              <a:rPr lang="en-US" dirty="0" smtClean="0"/>
              <a:t>}</a:t>
            </a:r>
          </a:p>
          <a:p>
            <a:endParaRPr lang="en-US"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Selection Statements</a:t>
            </a:r>
            <a:r>
              <a:rPr lang="en-US" dirty="0" smtClean="0"/>
              <a:t/>
            </a:r>
            <a:br>
              <a:rPr lang="en-US" dirty="0" smtClean="0"/>
            </a:br>
            <a:r>
              <a:rPr lang="en-US" sz="3600" dirty="0" smtClean="0"/>
              <a:t>Design Issues – Multiple Selection Statements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break (switch uses)</a:t>
            </a:r>
          </a:p>
          <a:p>
            <a:pPr lvl="1" algn="just"/>
            <a:r>
              <a:rPr lang="en-US" dirty="0" smtClean="0"/>
              <a:t>Restrict each execution </a:t>
            </a:r>
            <a:r>
              <a:rPr lang="en-US" dirty="0" smtClean="0">
                <a:sym typeface="Wingdings" pitchFamily="2" charset="2"/>
              </a:rPr>
              <a:t> single selectable segment</a:t>
            </a:r>
          </a:p>
          <a:p>
            <a:pPr lvl="1" algn="just"/>
            <a:r>
              <a:rPr lang="en-US" dirty="0" smtClean="0">
                <a:sym typeface="Wingdings" pitchFamily="2" charset="2"/>
              </a:rPr>
              <a:t>Example:</a:t>
            </a:r>
          </a:p>
          <a:p>
            <a:pPr lvl="2" algn="just">
              <a:buNone/>
            </a:pPr>
            <a:r>
              <a:rPr lang="en-US" b="1" dirty="0" smtClean="0"/>
              <a:t>switch</a:t>
            </a:r>
            <a:r>
              <a:rPr lang="en-US" dirty="0" smtClean="0"/>
              <a:t> (index) {</a:t>
            </a:r>
          </a:p>
          <a:p>
            <a:pPr lvl="3" algn="just">
              <a:buNone/>
            </a:pPr>
            <a:r>
              <a:rPr lang="en-US" b="1" dirty="0" smtClean="0"/>
              <a:t>case 1:</a:t>
            </a:r>
          </a:p>
          <a:p>
            <a:pPr lvl="3" algn="just">
              <a:buNone/>
            </a:pPr>
            <a:r>
              <a:rPr lang="en-US" b="1" dirty="0" smtClean="0"/>
              <a:t>case 3: </a:t>
            </a:r>
            <a:r>
              <a:rPr lang="en-US" dirty="0" smtClean="0"/>
              <a:t>odd += 1;</a:t>
            </a:r>
          </a:p>
          <a:p>
            <a:pPr lvl="3" algn="just">
              <a:buNone/>
            </a:pPr>
            <a:r>
              <a:rPr lang="en-US" dirty="0" smtClean="0"/>
              <a:t>	        sumodd += index;</a:t>
            </a:r>
          </a:p>
          <a:p>
            <a:pPr lvl="3" algn="just">
              <a:buNone/>
            </a:pPr>
            <a:r>
              <a:rPr lang="en-US" dirty="0" smtClean="0"/>
              <a:t> 		   break;</a:t>
            </a:r>
          </a:p>
          <a:p>
            <a:pPr lvl="3" algn="just">
              <a:buNone/>
            </a:pPr>
            <a:r>
              <a:rPr lang="en-US" dirty="0" smtClean="0"/>
              <a:t>case 2:</a:t>
            </a:r>
          </a:p>
          <a:p>
            <a:pPr lvl="3" algn="just">
              <a:buNone/>
            </a:pPr>
            <a:r>
              <a:rPr lang="en-US" dirty="0" smtClean="0"/>
              <a:t>case 4: even += 1;</a:t>
            </a:r>
          </a:p>
          <a:p>
            <a:pPr lvl="3" algn="just">
              <a:buNone/>
            </a:pPr>
            <a:r>
              <a:rPr lang="en-US" dirty="0" smtClean="0"/>
              <a:t>		   sumeven += index;</a:t>
            </a:r>
          </a:p>
          <a:p>
            <a:pPr lvl="3" algn="just">
              <a:buNone/>
            </a:pPr>
            <a:r>
              <a:rPr lang="en-US" dirty="0" smtClean="0"/>
              <a:t>		   break;</a:t>
            </a:r>
          </a:p>
          <a:p>
            <a:pPr lvl="3" algn="just">
              <a:buNone/>
            </a:pPr>
            <a:r>
              <a:rPr lang="en-US" dirty="0" smtClean="0"/>
              <a:t>default: printf("Error in switch, index = %d\n", index);</a:t>
            </a:r>
          </a:p>
          <a:p>
            <a:pPr lvl="2" algn="just">
              <a:buNone/>
            </a:pPr>
            <a:r>
              <a:rPr lang="en-US" dirty="0" smtClean="0"/>
              <a:t>}</a:t>
            </a:r>
          </a:p>
          <a:p>
            <a:pPr lvl="2" algn="just"/>
            <a:endParaRPr lang="en-US" dirty="0" smtClean="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Selection Statements</a:t>
            </a:r>
            <a:r>
              <a:rPr lang="en-US" dirty="0" smtClean="0"/>
              <a:t/>
            </a:r>
            <a:br>
              <a:rPr lang="en-US" dirty="0" smtClean="0"/>
            </a:br>
            <a:r>
              <a:rPr lang="en-US" sz="3600" dirty="0" smtClean="0"/>
              <a:t>Design Issues – Multiple Selection Statements</a:t>
            </a:r>
            <a:endParaRPr lang="en-US" dirty="0"/>
          </a:p>
        </p:txBody>
      </p:sp>
      <p:sp>
        <p:nvSpPr>
          <p:cNvPr id="3" name="Content Placeholder 2"/>
          <p:cNvSpPr>
            <a:spLocks noGrp="1"/>
          </p:cNvSpPr>
          <p:nvPr>
            <p:ph idx="1"/>
          </p:nvPr>
        </p:nvSpPr>
        <p:spPr/>
        <p:txBody>
          <a:bodyPr>
            <a:normAutofit/>
          </a:bodyPr>
          <a:lstStyle/>
          <a:p>
            <a:pPr algn="just"/>
            <a:r>
              <a:rPr lang="en-US" dirty="0" smtClean="0"/>
              <a:t>Multiple Selection Using </a:t>
            </a:r>
            <a:r>
              <a:rPr lang="en-US" b="1" dirty="0" smtClean="0"/>
              <a:t>if</a:t>
            </a:r>
          </a:p>
          <a:p>
            <a:pPr lvl="1" algn="just"/>
            <a:r>
              <a:rPr lang="en-US" b="1" dirty="0" smtClean="0"/>
              <a:t>switch</a:t>
            </a:r>
            <a:r>
              <a:rPr lang="en-US" dirty="0" smtClean="0"/>
              <a:t> | </a:t>
            </a:r>
            <a:r>
              <a:rPr lang="en-US" b="1" dirty="0" smtClean="0"/>
              <a:t>case</a:t>
            </a:r>
            <a:r>
              <a:rPr lang="en-US" dirty="0" smtClean="0"/>
              <a:t> </a:t>
            </a:r>
          </a:p>
          <a:p>
            <a:pPr lvl="2" algn="just"/>
            <a:r>
              <a:rPr lang="en-US" dirty="0" smtClean="0"/>
              <a:t>Inadequate (most situations)</a:t>
            </a:r>
          </a:p>
          <a:p>
            <a:pPr lvl="2" algn="just"/>
            <a:r>
              <a:rPr lang="en-US" dirty="0" smtClean="0"/>
              <a:t>Example:</a:t>
            </a:r>
          </a:p>
          <a:p>
            <a:pPr lvl="3" algn="just"/>
            <a:r>
              <a:rPr lang="en-US" dirty="0" smtClean="0"/>
              <a:t>When selection m</a:t>
            </a:r>
            <a:r>
              <a:rPr lang="en-US" dirty="0" smtClean="0">
                <a:sym typeface="Wingdings" pitchFamily="2" charset="2"/>
              </a:rPr>
              <a:t> made on the basis = Boolean expression</a:t>
            </a:r>
            <a:endParaRPr lang="en-US" dirty="0" smtClean="0"/>
          </a:p>
          <a:p>
            <a:pPr lvl="4" algn="just"/>
            <a:r>
              <a:rPr lang="en-US" dirty="0" smtClean="0"/>
              <a:t>Nested 2-way selectors (used)</a:t>
            </a:r>
          </a:p>
          <a:p>
            <a:pPr lvl="4" algn="just"/>
            <a:endParaRPr lang="en-US" dirty="0" smtClean="0"/>
          </a:p>
          <a:p>
            <a:pPr lvl="4" algn="just"/>
            <a:endParaRPr lang="en-US" dirty="0" smtClean="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Selection Statements</a:t>
            </a:r>
            <a:r>
              <a:rPr lang="en-US" dirty="0" smtClean="0"/>
              <a:t/>
            </a:r>
            <a:br>
              <a:rPr lang="en-US" dirty="0" smtClean="0"/>
            </a:br>
            <a:r>
              <a:rPr lang="en-US" sz="3600" dirty="0" smtClean="0"/>
              <a:t>Design Issues – Multiple Selection Statements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Implementing Multiple Selection Structures</a:t>
            </a:r>
          </a:p>
          <a:p>
            <a:pPr lvl="1" algn="just"/>
            <a:r>
              <a:rPr lang="en-US" dirty="0" smtClean="0"/>
              <a:t>Multiple selection stmt - - n-way branch </a:t>
            </a:r>
            <a:r>
              <a:rPr lang="en-US" dirty="0" smtClean="0">
                <a:sym typeface="Wingdings" pitchFamily="2" charset="2"/>
              </a:rPr>
              <a:t> segments = code</a:t>
            </a:r>
          </a:p>
          <a:p>
            <a:pPr lvl="2" algn="just"/>
            <a:r>
              <a:rPr lang="en-US" dirty="0" smtClean="0">
                <a:sym typeface="Wingdings" pitchFamily="2" charset="2"/>
              </a:rPr>
              <a:t>n - - no. = selectable segments</a:t>
            </a:r>
          </a:p>
          <a:p>
            <a:pPr lvl="3" algn="just"/>
            <a:r>
              <a:rPr lang="en-US" dirty="0" smtClean="0">
                <a:sym typeface="Wingdings" pitchFamily="2" charset="2"/>
              </a:rPr>
              <a:t>Implemented?</a:t>
            </a:r>
          </a:p>
          <a:p>
            <a:pPr lvl="4" algn="just"/>
            <a:r>
              <a:rPr lang="en-US" dirty="0" smtClean="0"/>
              <a:t>Conditional branch instructions (multiple)</a:t>
            </a:r>
          </a:p>
          <a:p>
            <a:pPr lvl="4" algn="just"/>
            <a:r>
              <a:rPr lang="en-US" dirty="0" smtClean="0"/>
              <a:t>Example: </a:t>
            </a:r>
          </a:p>
          <a:p>
            <a:pPr lvl="5" algn="just">
              <a:buNone/>
            </a:pPr>
            <a:r>
              <a:rPr lang="en-US" dirty="0" smtClean="0"/>
              <a:t>switch (expression) {</a:t>
            </a:r>
          </a:p>
          <a:p>
            <a:pPr lvl="5" algn="just">
              <a:buNone/>
            </a:pPr>
            <a:r>
              <a:rPr lang="en-US" dirty="0" smtClean="0"/>
              <a:t>case constant_expression</a:t>
            </a:r>
            <a:r>
              <a:rPr lang="en-US" baseline="-25000" dirty="0" smtClean="0"/>
              <a:t>1</a:t>
            </a:r>
            <a:r>
              <a:rPr lang="en-US" dirty="0" smtClean="0"/>
              <a:t>: statement</a:t>
            </a:r>
            <a:r>
              <a:rPr lang="en-US" baseline="-25000" dirty="0" smtClean="0"/>
              <a:t>1</a:t>
            </a:r>
            <a:r>
              <a:rPr lang="en-US" dirty="0" smtClean="0"/>
              <a:t>;</a:t>
            </a:r>
          </a:p>
          <a:p>
            <a:pPr lvl="5" algn="just">
              <a:buNone/>
            </a:pPr>
            <a:r>
              <a:rPr lang="en-US" dirty="0" smtClean="0"/>
              <a:t>break;</a:t>
            </a:r>
          </a:p>
          <a:p>
            <a:pPr lvl="5" algn="just">
              <a:buNone/>
            </a:pPr>
            <a:r>
              <a:rPr lang="en-US" dirty="0" smtClean="0"/>
              <a:t>. . .</a:t>
            </a:r>
          </a:p>
          <a:p>
            <a:pPr lvl="5" algn="just">
              <a:buNone/>
            </a:pPr>
            <a:r>
              <a:rPr lang="en-US" dirty="0" smtClean="0"/>
              <a:t>case constant</a:t>
            </a:r>
            <a:r>
              <a:rPr lang="en-US" baseline="-25000" dirty="0" smtClean="0"/>
              <a:t>n</a:t>
            </a:r>
            <a:r>
              <a:rPr lang="en-US" dirty="0" smtClean="0"/>
              <a:t>: statement</a:t>
            </a:r>
            <a:r>
              <a:rPr lang="en-US" baseline="-25000" dirty="0" smtClean="0"/>
              <a:t>n</a:t>
            </a:r>
            <a:r>
              <a:rPr lang="en-US" dirty="0" smtClean="0"/>
              <a:t>;</a:t>
            </a:r>
          </a:p>
          <a:p>
            <a:pPr lvl="5" algn="just">
              <a:buNone/>
            </a:pPr>
            <a:r>
              <a:rPr lang="en-US" dirty="0" smtClean="0"/>
              <a:t>break;</a:t>
            </a:r>
          </a:p>
          <a:p>
            <a:pPr lvl="5" algn="just">
              <a:buNone/>
            </a:pPr>
            <a:r>
              <a:rPr lang="en-US" dirty="0" smtClean="0"/>
              <a:t>[default: statement</a:t>
            </a:r>
            <a:r>
              <a:rPr lang="en-US" baseline="-25000" dirty="0" smtClean="0"/>
              <a:t>n+1</a:t>
            </a:r>
            <a:r>
              <a:rPr lang="en-US" dirty="0" smtClean="0"/>
              <a:t>]</a:t>
            </a:r>
          </a:p>
          <a:p>
            <a:pPr lvl="5" algn="just">
              <a:buNone/>
            </a:pPr>
            <a:r>
              <a:rPr lang="en-US" dirty="0" smtClean="0"/>
              <a:t>}</a:t>
            </a:r>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Iterative Statements</a:t>
            </a:r>
            <a:endParaRPr lang="en-US" sz="3600" b="1"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Causes a stmt | collection = stmt.’s</a:t>
            </a:r>
          </a:p>
          <a:p>
            <a:pPr lvl="1"/>
            <a:r>
              <a:rPr lang="en-US" dirty="0" smtClean="0"/>
              <a:t>Execute 0 | 1 | more times</a:t>
            </a:r>
          </a:p>
          <a:p>
            <a:pPr lvl="1"/>
            <a:r>
              <a:rPr lang="en-US" dirty="0" smtClean="0"/>
              <a:t>Loop (another name)</a:t>
            </a:r>
          </a:p>
          <a:p>
            <a:pPr lvl="2"/>
            <a:r>
              <a:rPr lang="en-US" dirty="0" smtClean="0"/>
              <a:t>Plankalkül (Procedural Lang.)</a:t>
            </a:r>
          </a:p>
          <a:p>
            <a:pPr lvl="3"/>
            <a:r>
              <a:rPr lang="en-US" dirty="0" smtClean="0"/>
              <a:t>Designed by Konrad Zuse</a:t>
            </a:r>
          </a:p>
          <a:p>
            <a:pPr lvl="2"/>
            <a:r>
              <a:rPr lang="en-US" dirty="0" smtClean="0"/>
              <a:t>Categories:</a:t>
            </a:r>
          </a:p>
          <a:p>
            <a:pPr lvl="3"/>
            <a:r>
              <a:rPr lang="en-US" dirty="0" smtClean="0"/>
              <a:t>based on questions:</a:t>
            </a:r>
          </a:p>
          <a:p>
            <a:pPr lvl="4"/>
            <a:r>
              <a:rPr lang="en-US" dirty="0" smtClean="0"/>
              <a:t>H? - - iteration controlled?</a:t>
            </a:r>
          </a:p>
          <a:p>
            <a:pPr lvl="5"/>
            <a:r>
              <a:rPr lang="en-US" dirty="0" smtClean="0"/>
              <a:t>Primary possibilities r:</a:t>
            </a:r>
          </a:p>
          <a:p>
            <a:pPr lvl="6"/>
            <a:r>
              <a:rPr lang="en-US" dirty="0" smtClean="0"/>
              <a:t>Logical</a:t>
            </a:r>
          </a:p>
          <a:p>
            <a:pPr lvl="6"/>
            <a:r>
              <a:rPr lang="en-US" dirty="0" smtClean="0"/>
              <a:t>Counting |</a:t>
            </a:r>
          </a:p>
          <a:p>
            <a:pPr lvl="6"/>
            <a:r>
              <a:rPr lang="en-US" dirty="0" smtClean="0"/>
              <a:t>Combination = both</a:t>
            </a:r>
          </a:p>
          <a:p>
            <a:pPr lvl="4"/>
            <a:r>
              <a:rPr lang="en-US" dirty="0" smtClean="0"/>
              <a:t>Where should control mechanism appear in loop stmt? </a:t>
            </a:r>
          </a:p>
          <a:p>
            <a:pPr lvl="5"/>
            <a:r>
              <a:rPr lang="en-US" dirty="0" smtClean="0"/>
              <a:t>top of the loop or the bottom of the loop</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600" b="1" kern="1200" dirty="0">
                <a:solidFill>
                  <a:schemeClr val="tx1"/>
                </a:solidFill>
                <a:latin typeface="+mj-lt"/>
                <a:ea typeface="+mj-ea"/>
                <a:cs typeface="+mj-cs"/>
              </a:rPr>
              <a:t>Iterative Statements</a:t>
            </a:r>
            <a:r>
              <a:rPr lang="en-US" sz="3200" kern="1200" dirty="0">
                <a:solidFill>
                  <a:schemeClr val="tx1"/>
                </a:solidFill>
                <a:latin typeface="+mj-lt"/>
                <a:ea typeface="+mj-ea"/>
                <a:cs typeface="+mj-cs"/>
              </a:rPr>
              <a:t/>
            </a: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Categories</a:t>
            </a:r>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
        <p:nvSpPr>
          <p:cNvPr id="5" name="Content Placeholder 4"/>
          <p:cNvSpPr>
            <a:spLocks noGrp="1"/>
          </p:cNvSpPr>
          <p:nvPr>
            <p:ph idx="1"/>
          </p:nvPr>
        </p:nvSpPr>
        <p:spPr/>
        <p:txBody>
          <a:bodyPr>
            <a:normAutofit fontScale="92500" lnSpcReduction="10000"/>
          </a:bodyPr>
          <a:lstStyle/>
          <a:p>
            <a:pPr algn="just"/>
            <a:r>
              <a:rPr lang="en-US" dirty="0" smtClean="0"/>
              <a:t>Counter-Controlled Loops:</a:t>
            </a:r>
          </a:p>
          <a:p>
            <a:pPr lvl="1" algn="just"/>
            <a:r>
              <a:rPr lang="en-US" dirty="0" smtClean="0"/>
              <a:t>Has </a:t>
            </a:r>
            <a:r>
              <a:rPr lang="en-US" u="sng" dirty="0" smtClean="0"/>
              <a:t>variable</a:t>
            </a:r>
            <a:r>
              <a:rPr lang="en-US" dirty="0" smtClean="0"/>
              <a:t> (loop variable)</a:t>
            </a:r>
          </a:p>
          <a:p>
            <a:pPr lvl="2" algn="just"/>
            <a:r>
              <a:rPr lang="en-US" u="sng" dirty="0" smtClean="0"/>
              <a:t>Count</a:t>
            </a:r>
            <a:r>
              <a:rPr lang="en-US" dirty="0" smtClean="0"/>
              <a:t> - - maintained</a:t>
            </a:r>
          </a:p>
          <a:p>
            <a:pPr lvl="2" algn="just"/>
            <a:r>
              <a:rPr lang="en-US" dirty="0" smtClean="0"/>
              <a:t>Also +des</a:t>
            </a:r>
          </a:p>
          <a:p>
            <a:pPr lvl="3" algn="just"/>
            <a:r>
              <a:rPr lang="en-US" dirty="0" smtClean="0"/>
              <a:t>Initial &amp; terminal values &amp;</a:t>
            </a:r>
          </a:p>
          <a:p>
            <a:pPr lvl="3" algn="just"/>
            <a:r>
              <a:rPr lang="en-US" dirty="0" smtClean="0"/>
              <a:t>Stepsize</a:t>
            </a:r>
          </a:p>
          <a:p>
            <a:pPr lvl="1" algn="just"/>
            <a:r>
              <a:rPr lang="en-US" dirty="0" smtClean="0"/>
              <a:t>Design Issues:</a:t>
            </a:r>
          </a:p>
          <a:p>
            <a:pPr lvl="2" algn="just"/>
            <a:r>
              <a:rPr lang="en-US" dirty="0" smtClean="0"/>
              <a:t>type and scope = loop variable?</a:t>
            </a:r>
          </a:p>
          <a:p>
            <a:pPr lvl="2" algn="just"/>
            <a:r>
              <a:rPr lang="en-US" dirty="0" smtClean="0"/>
              <a:t>loop variable or loop parameters </a:t>
            </a:r>
            <a:r>
              <a:rPr lang="en-US" dirty="0" smtClean="0">
                <a:sym typeface="Wingdings" pitchFamily="2" charset="2"/>
              </a:rPr>
              <a:t> </a:t>
            </a:r>
            <a:r>
              <a:rPr lang="en-US" dirty="0" smtClean="0"/>
              <a:t>changed in loop (legal?), </a:t>
            </a:r>
          </a:p>
          <a:p>
            <a:pPr lvl="3" algn="just"/>
            <a:r>
              <a:rPr lang="en-US" dirty="0" smtClean="0"/>
              <a:t>If so, does the change affect loop control?</a:t>
            </a:r>
          </a:p>
          <a:p>
            <a:pPr lvl="2" algn="just"/>
            <a:r>
              <a:rPr lang="en-US" dirty="0" smtClean="0"/>
              <a:t>loop parameters be evaluated only once, or once for every iteration?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600" b="1" kern="1200" dirty="0">
                <a:solidFill>
                  <a:schemeClr val="tx1"/>
                </a:solidFill>
                <a:latin typeface="+mj-lt"/>
                <a:ea typeface="+mj-ea"/>
                <a:cs typeface="+mj-cs"/>
              </a:rPr>
              <a:t>Iterative Statements</a:t>
            </a:r>
            <a:r>
              <a:rPr lang="en-US" sz="3200" kern="1200" dirty="0">
                <a:solidFill>
                  <a:schemeClr val="tx1"/>
                </a:solidFill>
                <a:latin typeface="+mj-lt"/>
                <a:ea typeface="+mj-ea"/>
                <a:cs typeface="+mj-cs"/>
              </a:rPr>
              <a:t/>
            </a: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Categories</a:t>
            </a:r>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
        <p:nvSpPr>
          <p:cNvPr id="5" name="Content Placeholder 4"/>
          <p:cNvSpPr>
            <a:spLocks noGrp="1"/>
          </p:cNvSpPr>
          <p:nvPr>
            <p:ph idx="1"/>
          </p:nvPr>
        </p:nvSpPr>
        <p:spPr/>
        <p:txBody>
          <a:bodyPr>
            <a:normAutofit/>
          </a:bodyPr>
          <a:lstStyle/>
          <a:p>
            <a:pPr lvl="1" algn="just"/>
            <a:r>
              <a:rPr lang="en-US" dirty="0" smtClean="0"/>
              <a:t>Ada for Stmt:</a:t>
            </a:r>
          </a:p>
          <a:p>
            <a:pPr lvl="2" algn="just">
              <a:buNone/>
            </a:pPr>
            <a:r>
              <a:rPr lang="en-US" b="1" dirty="0" smtClean="0"/>
              <a:t>for</a:t>
            </a:r>
            <a:r>
              <a:rPr lang="en-US" dirty="0" smtClean="0"/>
              <a:t> variable </a:t>
            </a:r>
            <a:r>
              <a:rPr lang="en-US" b="1" dirty="0" smtClean="0"/>
              <a:t>in</a:t>
            </a:r>
            <a:r>
              <a:rPr lang="en-US" dirty="0" smtClean="0"/>
              <a:t> </a:t>
            </a:r>
            <a:r>
              <a:rPr lang="en-US" b="1" dirty="0" smtClean="0"/>
              <a:t>[reverse]</a:t>
            </a:r>
            <a:r>
              <a:rPr lang="en-US" dirty="0" smtClean="0"/>
              <a:t> </a:t>
            </a:r>
            <a:r>
              <a:rPr lang="en-US" i="1" dirty="0" smtClean="0">
                <a:effectLst>
                  <a:outerShdw blurRad="38100" dist="38100" dir="2700000" algn="tl">
                    <a:srgbClr val="000000">
                      <a:alpha val="43137"/>
                    </a:srgbClr>
                  </a:outerShdw>
                </a:effectLst>
              </a:rPr>
              <a:t>discrete_range</a:t>
            </a:r>
            <a:r>
              <a:rPr lang="en-US" dirty="0" smtClean="0"/>
              <a:t> loop</a:t>
            </a:r>
          </a:p>
          <a:p>
            <a:pPr lvl="2" algn="just">
              <a:buNone/>
            </a:pPr>
            <a:r>
              <a:rPr lang="en-US" dirty="0" smtClean="0"/>
              <a:t>	. . .</a:t>
            </a:r>
          </a:p>
          <a:p>
            <a:pPr lvl="2" algn="just">
              <a:buNone/>
            </a:pPr>
            <a:r>
              <a:rPr lang="en-US" b="1" dirty="0" smtClean="0"/>
              <a:t>end</a:t>
            </a:r>
            <a:r>
              <a:rPr lang="en-US" dirty="0" smtClean="0"/>
              <a:t> loop;</a:t>
            </a:r>
          </a:p>
          <a:p>
            <a:pPr lvl="3" algn="just"/>
            <a:r>
              <a:rPr lang="en-US" i="1" dirty="0" smtClean="0">
                <a:effectLst>
                  <a:outerShdw blurRad="38100" dist="38100" dir="2700000" algn="tl">
                    <a:srgbClr val="000000">
                      <a:alpha val="43137"/>
                    </a:srgbClr>
                  </a:outerShdw>
                </a:effectLst>
              </a:rPr>
              <a:t>It</a:t>
            </a:r>
            <a:r>
              <a:rPr lang="en-US" dirty="0" smtClean="0"/>
              <a:t> - - a subrange = integer | enumeration type</a:t>
            </a:r>
          </a:p>
          <a:p>
            <a:pPr lvl="4" algn="just"/>
            <a:r>
              <a:rPr lang="en-US" dirty="0" smtClean="0"/>
              <a:t>E.g. 1..10 | Monday..Friday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600" b="1" kern="1200" dirty="0">
                <a:solidFill>
                  <a:schemeClr val="tx1"/>
                </a:solidFill>
                <a:latin typeface="+mj-lt"/>
                <a:ea typeface="+mj-ea"/>
                <a:cs typeface="+mj-cs"/>
              </a:rPr>
              <a:t>Iterative Statements</a:t>
            </a:r>
            <a:r>
              <a:rPr lang="en-US" sz="3200" kern="1200" dirty="0">
                <a:solidFill>
                  <a:schemeClr val="tx1"/>
                </a:solidFill>
                <a:latin typeface="+mj-lt"/>
                <a:ea typeface="+mj-ea"/>
                <a:cs typeface="+mj-cs"/>
              </a:rPr>
              <a:t/>
            </a: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Categories</a:t>
            </a:r>
          </a:p>
        </p:txBody>
      </p:sp>
      <p:sp>
        <p:nvSpPr>
          <p:cNvPr id="5" name="Content Placeholder 4"/>
          <p:cNvSpPr>
            <a:spLocks noGrp="1"/>
          </p:cNvSpPr>
          <p:nvPr>
            <p:ph sz="half" idx="1"/>
          </p:nvPr>
        </p:nvSpPr>
        <p:spPr>
          <a:xfrm>
            <a:off x="333630" y="1600200"/>
            <a:ext cx="5280456" cy="2819399"/>
          </a:xfrm>
        </p:spPr>
        <p:txBody>
          <a:bodyPr>
            <a:normAutofit fontScale="85000" lnSpcReduction="10000"/>
          </a:bodyPr>
          <a:lstStyle/>
          <a:p>
            <a:pPr lvl="1" algn="just"/>
            <a:r>
              <a:rPr lang="en-US" dirty="0" smtClean="0"/>
              <a:t>C based for stmt:</a:t>
            </a:r>
          </a:p>
          <a:p>
            <a:pPr lvl="2">
              <a:buNone/>
            </a:pPr>
            <a:r>
              <a:rPr lang="en-US" b="1" dirty="0" smtClean="0"/>
              <a:t>for</a:t>
            </a:r>
            <a:r>
              <a:rPr lang="en-US" dirty="0" smtClean="0"/>
              <a:t> (expression_1; expression_2; expression_3)</a:t>
            </a:r>
          </a:p>
          <a:p>
            <a:pPr lvl="3">
              <a:buNone/>
            </a:pPr>
            <a:r>
              <a:rPr lang="en-US" u="sng" dirty="0" smtClean="0">
                <a:effectLst>
                  <a:outerShdw blurRad="38100" dist="38100" dir="2700000" algn="tl">
                    <a:srgbClr val="000000">
                      <a:alpha val="43137"/>
                    </a:srgbClr>
                  </a:outerShdw>
                </a:effectLst>
              </a:rPr>
              <a:t>loop</a:t>
            </a:r>
            <a:r>
              <a:rPr lang="en-US" dirty="0" smtClean="0"/>
              <a:t> </a:t>
            </a:r>
            <a:r>
              <a:rPr lang="en-US" u="sng" dirty="0" smtClean="0">
                <a:effectLst>
                  <a:outerShdw blurRad="38100" dist="38100" dir="2700000" algn="tl">
                    <a:srgbClr val="000000">
                      <a:alpha val="43137"/>
                    </a:srgbClr>
                  </a:outerShdw>
                </a:effectLst>
              </a:rPr>
              <a:t>body</a:t>
            </a:r>
          </a:p>
          <a:p>
            <a:pPr lvl="3"/>
            <a:r>
              <a:rPr lang="en-US" u="sng" dirty="0" smtClean="0">
                <a:effectLst>
                  <a:outerShdw blurRad="38100" dist="38100" dir="2700000" algn="tl">
                    <a:srgbClr val="000000">
                      <a:alpha val="43137"/>
                    </a:srgbClr>
                  </a:outerShdw>
                </a:effectLst>
              </a:rPr>
              <a:t>single</a:t>
            </a:r>
            <a:r>
              <a:rPr lang="en-US" dirty="0" smtClean="0"/>
              <a:t> | </a:t>
            </a:r>
            <a:r>
              <a:rPr lang="en-US" u="sng" dirty="0" smtClean="0">
                <a:effectLst>
                  <a:outerShdw blurRad="38100" dist="38100" dir="2700000" algn="tl">
                    <a:srgbClr val="000000">
                      <a:alpha val="43137"/>
                    </a:srgbClr>
                  </a:outerShdw>
                </a:effectLst>
              </a:rPr>
              <a:t>compound</a:t>
            </a:r>
            <a:r>
              <a:rPr lang="en-US" dirty="0" smtClean="0"/>
              <a:t> | </a:t>
            </a:r>
            <a:r>
              <a:rPr lang="en-US" u="sng" dirty="0" smtClean="0">
                <a:effectLst>
                  <a:outerShdw blurRad="38100" dist="38100" dir="2700000" algn="tl">
                    <a:srgbClr val="000000">
                      <a:alpha val="43137"/>
                    </a:srgbClr>
                  </a:outerShdw>
                </a:effectLst>
              </a:rPr>
              <a:t>null</a:t>
            </a:r>
            <a:r>
              <a:rPr lang="en-US" dirty="0" smtClean="0"/>
              <a:t> stmt</a:t>
            </a:r>
          </a:p>
          <a:p>
            <a:pPr lvl="2"/>
            <a:r>
              <a:rPr lang="en-US" dirty="0" smtClean="0"/>
              <a:t>Expression_1</a:t>
            </a:r>
          </a:p>
          <a:p>
            <a:pPr lvl="3"/>
            <a:r>
              <a:rPr lang="en-US" dirty="0" smtClean="0"/>
              <a:t>Initialization stmt</a:t>
            </a:r>
          </a:p>
          <a:p>
            <a:pPr lvl="2"/>
            <a:r>
              <a:rPr lang="en-US" dirty="0" smtClean="0"/>
              <a:t>Expression_2</a:t>
            </a:r>
          </a:p>
          <a:p>
            <a:pPr lvl="3"/>
            <a:r>
              <a:rPr lang="en-US" dirty="0" smtClean="0"/>
              <a:t>Control stmt</a:t>
            </a:r>
          </a:p>
          <a:p>
            <a:pPr lvl="2"/>
            <a:r>
              <a:rPr lang="en-US" dirty="0" smtClean="0"/>
              <a:t>Expression_3</a:t>
            </a:r>
          </a:p>
          <a:p>
            <a:pPr lvl="3"/>
            <a:r>
              <a:rPr lang="en-US" dirty="0" smtClean="0"/>
              <a:t>Increment | decrement</a:t>
            </a:r>
          </a:p>
        </p:txBody>
      </p:sp>
      <p:sp>
        <p:nvSpPr>
          <p:cNvPr id="6" name="Content Placeholder 5"/>
          <p:cNvSpPr>
            <a:spLocks noGrp="1"/>
          </p:cNvSpPr>
          <p:nvPr>
            <p:ph sz="half" idx="2"/>
          </p:nvPr>
        </p:nvSpPr>
        <p:spPr>
          <a:xfrm>
            <a:off x="304800" y="4495800"/>
            <a:ext cx="4419600" cy="1905000"/>
          </a:xfrm>
        </p:spPr>
        <p:txBody>
          <a:bodyPr>
            <a:noAutofit/>
          </a:bodyPr>
          <a:lstStyle/>
          <a:p>
            <a:r>
              <a:rPr lang="en-US" sz="2200" dirty="0" smtClean="0"/>
              <a:t>operational semantics description</a:t>
            </a:r>
          </a:p>
          <a:p>
            <a:pPr marL="0" lvl="0" indent="0" algn="just">
              <a:spcBef>
                <a:spcPts val="0"/>
              </a:spcBef>
              <a:buNone/>
              <a:defRPr/>
            </a:pPr>
            <a:r>
              <a:rPr lang="en-US" sz="1400" dirty="0" smtClean="0">
                <a:solidFill>
                  <a:prstClr val="black"/>
                </a:solidFill>
              </a:rPr>
              <a:t>expression_1</a:t>
            </a:r>
          </a:p>
          <a:p>
            <a:pPr marL="0" lvl="0" indent="0" algn="just">
              <a:spcBef>
                <a:spcPts val="0"/>
              </a:spcBef>
              <a:buNone/>
              <a:defRPr/>
            </a:pPr>
            <a:r>
              <a:rPr lang="en-US" sz="1400" dirty="0" smtClean="0">
                <a:solidFill>
                  <a:prstClr val="black"/>
                </a:solidFill>
              </a:rPr>
              <a:t>loop:</a:t>
            </a:r>
          </a:p>
          <a:p>
            <a:pPr marL="0" lvl="0" indent="0" algn="just">
              <a:spcBef>
                <a:spcPts val="0"/>
              </a:spcBef>
              <a:buNone/>
              <a:defRPr/>
            </a:pPr>
            <a:r>
              <a:rPr lang="en-US" sz="1400" b="1" dirty="0" smtClean="0">
                <a:solidFill>
                  <a:prstClr val="black"/>
                </a:solidFill>
              </a:rPr>
              <a:t>	if</a:t>
            </a:r>
            <a:r>
              <a:rPr lang="en-US" sz="1400" dirty="0" smtClean="0">
                <a:solidFill>
                  <a:prstClr val="black"/>
                </a:solidFill>
              </a:rPr>
              <a:t> expression_2 = 0 </a:t>
            </a:r>
            <a:r>
              <a:rPr lang="en-US" sz="1400" b="1" dirty="0" smtClean="0">
                <a:solidFill>
                  <a:prstClr val="black"/>
                </a:solidFill>
              </a:rPr>
              <a:t>goto</a:t>
            </a:r>
            <a:r>
              <a:rPr lang="en-US" sz="1400" dirty="0" smtClean="0">
                <a:solidFill>
                  <a:prstClr val="black"/>
                </a:solidFill>
              </a:rPr>
              <a:t> out</a:t>
            </a:r>
          </a:p>
          <a:p>
            <a:pPr marL="0" lvl="0" indent="0" algn="just">
              <a:spcBef>
                <a:spcPts val="0"/>
              </a:spcBef>
              <a:buNone/>
              <a:defRPr/>
            </a:pPr>
            <a:r>
              <a:rPr lang="en-US" sz="1400" dirty="0" smtClean="0">
                <a:solidFill>
                  <a:prstClr val="black"/>
                </a:solidFill>
              </a:rPr>
              <a:t>	[loop body]</a:t>
            </a:r>
          </a:p>
          <a:p>
            <a:pPr marL="0" lvl="0" indent="0" algn="just">
              <a:spcBef>
                <a:spcPts val="0"/>
              </a:spcBef>
              <a:buNone/>
              <a:defRPr/>
            </a:pPr>
            <a:r>
              <a:rPr lang="en-US" sz="1400" dirty="0" smtClean="0">
                <a:solidFill>
                  <a:prstClr val="black"/>
                </a:solidFill>
              </a:rPr>
              <a:t>	expression_3</a:t>
            </a:r>
          </a:p>
          <a:p>
            <a:pPr marL="0" lvl="0" indent="0" algn="just">
              <a:spcBef>
                <a:spcPts val="0"/>
              </a:spcBef>
              <a:buNone/>
              <a:defRPr/>
            </a:pPr>
            <a:r>
              <a:rPr lang="en-US" sz="1400" dirty="0" smtClean="0">
                <a:solidFill>
                  <a:prstClr val="black"/>
                </a:solidFill>
              </a:rPr>
              <a:t>	</a:t>
            </a:r>
            <a:r>
              <a:rPr lang="en-US" sz="1400" b="1" dirty="0" smtClean="0">
                <a:solidFill>
                  <a:prstClr val="black"/>
                </a:solidFill>
              </a:rPr>
              <a:t>goto</a:t>
            </a:r>
            <a:r>
              <a:rPr lang="en-US" sz="1400" dirty="0" smtClean="0">
                <a:solidFill>
                  <a:prstClr val="black"/>
                </a:solidFill>
              </a:rPr>
              <a:t> loop</a:t>
            </a:r>
          </a:p>
          <a:p>
            <a:pPr marL="0" lvl="0" indent="0" algn="just">
              <a:spcBef>
                <a:spcPts val="0"/>
              </a:spcBef>
              <a:buNone/>
              <a:defRPr/>
            </a:pPr>
            <a:r>
              <a:rPr lang="en-US" sz="1400" dirty="0" smtClean="0">
                <a:solidFill>
                  <a:prstClr val="black"/>
                </a:solidFill>
              </a:rPr>
              <a:t>out: . . .</a:t>
            </a:r>
            <a:r>
              <a:rPr lang="en-US" sz="1400" dirty="0" smtClean="0"/>
              <a:t> </a:t>
            </a:r>
            <a:endParaRPr lang="en-US" sz="1400"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
        <p:nvSpPr>
          <p:cNvPr id="7" name="Rectangle 6"/>
          <p:cNvSpPr/>
          <p:nvPr/>
        </p:nvSpPr>
        <p:spPr>
          <a:xfrm>
            <a:off x="4953000" y="4876800"/>
            <a:ext cx="4038600" cy="830997"/>
          </a:xfrm>
          <a:prstGeom prst="rect">
            <a:avLst/>
          </a:prstGeom>
        </p:spPr>
        <p:txBody>
          <a:bodyPr wrap="square">
            <a:spAutoFit/>
          </a:bodyPr>
          <a:lstStyle/>
          <a:p>
            <a:pPr algn="just"/>
            <a:r>
              <a:rPr lang="en-US" sz="1600" dirty="0" smtClean="0"/>
              <a:t>for (count1 = 0, count2 = 1.0; count1 &lt;= 10 &amp;&amp; count2 &lt;= 100.0; sum = ++count1 + count2, count2 *= 2.5);</a:t>
            </a:r>
            <a:endParaRPr lang="en-US" sz="1600" dirty="0"/>
          </a:p>
        </p:txBody>
      </p:sp>
      <p:sp>
        <p:nvSpPr>
          <p:cNvPr id="8" name="Rectangle 7"/>
          <p:cNvSpPr/>
          <p:nvPr/>
        </p:nvSpPr>
        <p:spPr>
          <a:xfrm>
            <a:off x="5638800" y="1695033"/>
            <a:ext cx="3352800" cy="2800767"/>
          </a:xfrm>
          <a:prstGeom prst="rect">
            <a:avLst/>
          </a:prstGeom>
        </p:spPr>
        <p:txBody>
          <a:bodyPr wrap="square">
            <a:spAutoFit/>
          </a:bodyPr>
          <a:lstStyle/>
          <a:p>
            <a:pPr marL="342900" indent="-342900">
              <a:buFont typeface="Arial" pitchFamily="34" charset="0"/>
              <a:buChar char="•"/>
            </a:pPr>
            <a:r>
              <a:rPr lang="en-US" sz="1600" dirty="0" smtClean="0"/>
              <a:t>operational semantics description</a:t>
            </a:r>
          </a:p>
          <a:p>
            <a:r>
              <a:rPr lang="en-US" sz="1600" dirty="0" smtClean="0"/>
              <a:t>	count1 = 0</a:t>
            </a:r>
          </a:p>
          <a:p>
            <a:r>
              <a:rPr lang="en-US" sz="1600" dirty="0" smtClean="0"/>
              <a:t>	count2 = 1.0</a:t>
            </a:r>
          </a:p>
          <a:p>
            <a:r>
              <a:rPr lang="en-US" sz="1600" dirty="0" smtClean="0"/>
              <a:t>loop:</a:t>
            </a:r>
          </a:p>
          <a:p>
            <a:pPr lvl="1"/>
            <a:r>
              <a:rPr lang="en-US" sz="1600" b="1" dirty="0" smtClean="0"/>
              <a:t>if</a:t>
            </a:r>
            <a:r>
              <a:rPr lang="en-US" sz="1600" dirty="0" smtClean="0"/>
              <a:t> count1 &gt; 10 </a:t>
            </a:r>
            <a:r>
              <a:rPr lang="en-US" sz="1600" b="1" dirty="0" smtClean="0"/>
              <a:t>goto</a:t>
            </a:r>
            <a:r>
              <a:rPr lang="en-US" sz="1600" dirty="0" smtClean="0"/>
              <a:t> out</a:t>
            </a:r>
          </a:p>
          <a:p>
            <a:pPr lvl="1"/>
            <a:r>
              <a:rPr lang="en-US" sz="1600" b="1" dirty="0" smtClean="0"/>
              <a:t>if</a:t>
            </a:r>
            <a:r>
              <a:rPr lang="en-US" sz="1600" dirty="0" smtClean="0"/>
              <a:t> count2 &gt; 100.0 </a:t>
            </a:r>
            <a:r>
              <a:rPr lang="en-US" sz="1600" b="1" dirty="0" smtClean="0"/>
              <a:t>goto</a:t>
            </a:r>
            <a:r>
              <a:rPr lang="en-US" sz="1600" dirty="0" smtClean="0"/>
              <a:t> out</a:t>
            </a:r>
          </a:p>
          <a:p>
            <a:pPr lvl="1"/>
            <a:r>
              <a:rPr lang="en-US" sz="1600" dirty="0" smtClean="0"/>
              <a:t>count1 = count1 + 1</a:t>
            </a:r>
          </a:p>
          <a:p>
            <a:pPr lvl="1"/>
            <a:r>
              <a:rPr lang="en-US" sz="1600" dirty="0" smtClean="0"/>
              <a:t>sum = count1 + count2</a:t>
            </a:r>
          </a:p>
          <a:p>
            <a:pPr lvl="1"/>
            <a:r>
              <a:rPr lang="en-US" sz="1600" dirty="0" smtClean="0"/>
              <a:t>count2 = count2 * 2.5</a:t>
            </a:r>
          </a:p>
          <a:p>
            <a:pPr lvl="1"/>
            <a:r>
              <a:rPr lang="en-US" sz="1600" b="1" dirty="0" smtClean="0"/>
              <a:t>goto </a:t>
            </a:r>
            <a:r>
              <a:rPr lang="en-US" sz="1600" dirty="0" smtClean="0"/>
              <a:t>loop</a:t>
            </a:r>
          </a:p>
          <a:p>
            <a:r>
              <a:rPr lang="en-US" sz="1600" dirty="0" smtClean="0"/>
              <a:t>out: …</a:t>
            </a:r>
            <a:endParaRPr lang="en-US" sz="1600" dirty="0"/>
          </a:p>
        </p:txBody>
      </p:sp>
      <p:cxnSp>
        <p:nvCxnSpPr>
          <p:cNvPr id="10" name="Straight Arrow Connector 9"/>
          <p:cNvCxnSpPr>
            <a:stCxn id="7" idx="0"/>
          </p:cNvCxnSpPr>
          <p:nvPr/>
        </p:nvCxnSpPr>
        <p:spPr>
          <a:xfrm rot="16200000" flipV="1">
            <a:off x="6724650" y="4629150"/>
            <a:ext cx="457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0"/>
          </p:cNvCxnSpPr>
          <p:nvPr/>
        </p:nvCxnSpPr>
        <p:spPr>
          <a:xfrm rot="5400000" flipH="1" flipV="1">
            <a:off x="2438400" y="44196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Arithmetic expressions</a:t>
            </a:r>
            <a:r>
              <a:rPr lang="en-US" sz="3600" b="1" dirty="0" smtClean="0"/>
              <a:t/>
            </a:r>
            <a:br>
              <a:rPr lang="en-US" sz="3600" b="1" dirty="0" smtClean="0"/>
            </a:br>
            <a:r>
              <a:rPr lang="en-US" sz="3600" dirty="0" smtClean="0"/>
              <a:t>Design Issues</a:t>
            </a:r>
            <a:endParaRPr lang="en-US" sz="3600" dirty="0"/>
          </a:p>
        </p:txBody>
      </p:sp>
      <p:sp>
        <p:nvSpPr>
          <p:cNvPr id="3" name="Content Placeholder 2"/>
          <p:cNvSpPr>
            <a:spLocks noGrp="1"/>
          </p:cNvSpPr>
          <p:nvPr>
            <p:ph idx="1"/>
          </p:nvPr>
        </p:nvSpPr>
        <p:spPr/>
        <p:txBody>
          <a:bodyPr>
            <a:normAutofit/>
          </a:bodyPr>
          <a:lstStyle/>
          <a:p>
            <a:pPr algn="just"/>
            <a:r>
              <a:rPr lang="en-US" dirty="0" smtClean="0"/>
              <a:t>What are the operator precedence rules?</a:t>
            </a:r>
          </a:p>
          <a:p>
            <a:pPr algn="just"/>
            <a:r>
              <a:rPr lang="en-US" dirty="0" smtClean="0"/>
              <a:t>What are the operator associativity rules?</a:t>
            </a:r>
          </a:p>
          <a:p>
            <a:pPr algn="just"/>
            <a:r>
              <a:rPr lang="en-US" dirty="0" smtClean="0"/>
              <a:t>What is the order of operand evaluation?</a:t>
            </a:r>
          </a:p>
          <a:p>
            <a:pPr algn="just"/>
            <a:r>
              <a:rPr lang="en-US" dirty="0" smtClean="0"/>
              <a:t>Are there restrictions on operand evaluation side effects?</a:t>
            </a:r>
          </a:p>
          <a:p>
            <a:pPr algn="just"/>
            <a:r>
              <a:rPr lang="en-US" dirty="0" smtClean="0"/>
              <a:t>Does the language allow user-defined operator overloading?</a:t>
            </a:r>
          </a:p>
          <a:p>
            <a:pPr algn="just"/>
            <a:r>
              <a:rPr lang="en-US" dirty="0" smtClean="0"/>
              <a:t>What type mixing is allowed in expressions?</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600" b="1" kern="1200" dirty="0">
                <a:solidFill>
                  <a:schemeClr val="tx1"/>
                </a:solidFill>
                <a:latin typeface="+mj-lt"/>
                <a:ea typeface="+mj-ea"/>
                <a:cs typeface="+mj-cs"/>
              </a:rPr>
              <a:t>Iterative Statements</a:t>
            </a:r>
            <a:r>
              <a:rPr lang="en-US" sz="3200" kern="1200" dirty="0">
                <a:solidFill>
                  <a:schemeClr val="tx1"/>
                </a:solidFill>
                <a:latin typeface="+mj-lt"/>
                <a:ea typeface="+mj-ea"/>
                <a:cs typeface="+mj-cs"/>
              </a:rPr>
              <a:t/>
            </a: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Categories</a:t>
            </a:r>
          </a:p>
        </p:txBody>
      </p:sp>
      <p:sp>
        <p:nvSpPr>
          <p:cNvPr id="5" name="Content Placeholder 4"/>
          <p:cNvSpPr>
            <a:spLocks noGrp="1"/>
          </p:cNvSpPr>
          <p:nvPr>
            <p:ph sz="half" idx="1"/>
          </p:nvPr>
        </p:nvSpPr>
        <p:spPr/>
        <p:txBody>
          <a:bodyPr>
            <a:normAutofit fontScale="92500" lnSpcReduction="10000"/>
          </a:bodyPr>
          <a:lstStyle/>
          <a:p>
            <a:pPr algn="just"/>
            <a:r>
              <a:rPr lang="en-US" b="1" dirty="0" smtClean="0"/>
              <a:t>Logically</a:t>
            </a:r>
            <a:r>
              <a:rPr lang="en-US" dirty="0" smtClean="0"/>
              <a:t> </a:t>
            </a:r>
            <a:r>
              <a:rPr lang="en-US" b="1" dirty="0" smtClean="0"/>
              <a:t>Controlled</a:t>
            </a:r>
            <a:r>
              <a:rPr lang="en-US" dirty="0" smtClean="0"/>
              <a:t> </a:t>
            </a:r>
            <a:r>
              <a:rPr lang="en-US" b="1" dirty="0" smtClean="0"/>
              <a:t>Loops</a:t>
            </a:r>
            <a:r>
              <a:rPr lang="en-US" dirty="0" smtClean="0"/>
              <a:t>:</a:t>
            </a:r>
          </a:p>
          <a:p>
            <a:pPr lvl="1" algn="just"/>
            <a:r>
              <a:rPr lang="en-US" dirty="0" smtClean="0"/>
              <a:t>Collection = stmt.’s m</a:t>
            </a:r>
            <a:r>
              <a:rPr lang="en-US" dirty="0" smtClean="0">
                <a:sym typeface="Wingdings" pitchFamily="2" charset="2"/>
              </a:rPr>
              <a:t> repeatedly executed</a:t>
            </a:r>
          </a:p>
          <a:p>
            <a:pPr lvl="2" algn="just"/>
            <a:r>
              <a:rPr lang="en-US" dirty="0" smtClean="0">
                <a:sym typeface="Wingdings" pitchFamily="2" charset="2"/>
              </a:rPr>
              <a:t>Repetition control - - based on Boolean expression ↔ counter </a:t>
            </a:r>
          </a:p>
          <a:p>
            <a:pPr lvl="1" algn="just"/>
            <a:r>
              <a:rPr lang="en-US" dirty="0" smtClean="0"/>
              <a:t>Design Issues:</a:t>
            </a:r>
          </a:p>
          <a:p>
            <a:pPr lvl="2"/>
            <a:r>
              <a:rPr lang="en-US" dirty="0" smtClean="0"/>
              <a:t>Should </a:t>
            </a:r>
          </a:p>
          <a:p>
            <a:pPr lvl="3"/>
            <a:r>
              <a:rPr lang="en-US" dirty="0" smtClean="0"/>
              <a:t>control be </a:t>
            </a:r>
            <a:r>
              <a:rPr lang="en-US" b="1" i="1" dirty="0" smtClean="0"/>
              <a:t>pretest</a:t>
            </a:r>
            <a:r>
              <a:rPr lang="en-US" dirty="0" smtClean="0"/>
              <a:t> or </a:t>
            </a:r>
            <a:r>
              <a:rPr lang="en-US" b="1" i="1" dirty="0" smtClean="0"/>
              <a:t>posttest</a:t>
            </a:r>
            <a:r>
              <a:rPr lang="en-US" dirty="0" smtClean="0"/>
              <a:t>?</a:t>
            </a:r>
          </a:p>
          <a:p>
            <a:pPr lvl="3" algn="just"/>
            <a:r>
              <a:rPr lang="en-US" b="1" dirty="0" smtClean="0"/>
              <a:t>It</a:t>
            </a:r>
            <a:r>
              <a:rPr lang="en-US" dirty="0" smtClean="0"/>
              <a:t> be a special form = counting loop |separate stmt?</a:t>
            </a:r>
          </a:p>
        </p:txBody>
      </p:sp>
      <p:sp>
        <p:nvSpPr>
          <p:cNvPr id="6" name="Content Placeholder 5"/>
          <p:cNvSpPr>
            <a:spLocks noGrp="1"/>
          </p:cNvSpPr>
          <p:nvPr>
            <p:ph sz="half" idx="2"/>
          </p:nvPr>
        </p:nvSpPr>
        <p:spPr/>
        <p:txBody>
          <a:bodyPr>
            <a:normAutofit fontScale="92500" lnSpcReduction="10000"/>
          </a:bodyPr>
          <a:lstStyle/>
          <a:p>
            <a:r>
              <a:rPr lang="en-US" dirty="0" smtClean="0"/>
              <a:t>Example:</a:t>
            </a:r>
          </a:p>
          <a:p>
            <a:pPr lvl="1"/>
            <a:r>
              <a:rPr lang="en-US" dirty="0" smtClean="0"/>
              <a:t>Pretest</a:t>
            </a:r>
          </a:p>
          <a:p>
            <a:pPr lvl="2">
              <a:buNone/>
            </a:pPr>
            <a:r>
              <a:rPr lang="en-US" dirty="0" smtClean="0"/>
              <a:t>while (</a:t>
            </a:r>
            <a:r>
              <a:rPr lang="en-US" dirty="0" err="1" smtClean="0"/>
              <a:t>control_expression</a:t>
            </a:r>
            <a:r>
              <a:rPr lang="en-US" dirty="0" smtClean="0"/>
              <a:t>)</a:t>
            </a:r>
          </a:p>
          <a:p>
            <a:pPr lvl="2">
              <a:buNone/>
            </a:pPr>
            <a:r>
              <a:rPr lang="en-US" dirty="0" smtClean="0"/>
              <a:t>loop body</a:t>
            </a:r>
          </a:p>
          <a:p>
            <a:pPr lvl="1"/>
            <a:r>
              <a:rPr lang="en-US" dirty="0" smtClean="0"/>
              <a:t>Posttest</a:t>
            </a:r>
          </a:p>
          <a:p>
            <a:pPr lvl="2">
              <a:buNone/>
            </a:pPr>
            <a:r>
              <a:rPr lang="en-US" dirty="0" smtClean="0"/>
              <a:t>do</a:t>
            </a:r>
          </a:p>
          <a:p>
            <a:pPr lvl="2">
              <a:buNone/>
            </a:pPr>
            <a:r>
              <a:rPr lang="en-US" dirty="0" smtClean="0"/>
              <a:t>loop body</a:t>
            </a:r>
          </a:p>
          <a:p>
            <a:pPr lvl="2">
              <a:buNone/>
            </a:pPr>
            <a:r>
              <a:rPr lang="en-US" dirty="0" smtClean="0"/>
              <a:t>while (</a:t>
            </a:r>
            <a:r>
              <a:rPr lang="en-US" dirty="0" err="1" smtClean="0"/>
              <a:t>control_expression</a:t>
            </a:r>
            <a:r>
              <a:rPr lang="en-US" dirty="0" smtClean="0"/>
              <a:t>);</a:t>
            </a:r>
          </a:p>
          <a:p>
            <a:pPr lvl="2">
              <a:buNone/>
            </a:pPr>
            <a:endParaRPr lang="en-US"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600" b="1" kern="1200" dirty="0">
                <a:solidFill>
                  <a:schemeClr val="tx1"/>
                </a:solidFill>
                <a:latin typeface="+mj-lt"/>
                <a:ea typeface="+mj-ea"/>
                <a:cs typeface="+mj-cs"/>
              </a:rPr>
              <a:t>Iterative Statements</a:t>
            </a:r>
            <a:r>
              <a:rPr lang="en-US" sz="3200" kern="1200" dirty="0">
                <a:solidFill>
                  <a:schemeClr val="tx1"/>
                </a:solidFill>
                <a:latin typeface="+mj-lt"/>
                <a:ea typeface="+mj-ea"/>
                <a:cs typeface="+mj-cs"/>
              </a:rPr>
              <a:t/>
            </a: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Categories</a:t>
            </a:r>
          </a:p>
        </p:txBody>
      </p:sp>
      <p:sp>
        <p:nvSpPr>
          <p:cNvPr id="5" name="Content Placeholder 4"/>
          <p:cNvSpPr>
            <a:spLocks noGrp="1"/>
          </p:cNvSpPr>
          <p:nvPr>
            <p:ph idx="1"/>
          </p:nvPr>
        </p:nvSpPr>
        <p:spPr/>
        <p:txBody>
          <a:bodyPr>
            <a:normAutofit lnSpcReduction="10000"/>
          </a:bodyPr>
          <a:lstStyle/>
          <a:p>
            <a:pPr algn="just"/>
            <a:r>
              <a:rPr lang="en-US" dirty="0" smtClean="0"/>
              <a:t>User-Located Loop Control Mechanisms:</a:t>
            </a:r>
          </a:p>
          <a:p>
            <a:pPr lvl="1" algn="just"/>
            <a:r>
              <a:rPr lang="en-US" dirty="0" smtClean="0"/>
              <a:t>Design issues:</a:t>
            </a:r>
          </a:p>
          <a:p>
            <a:pPr lvl="2" algn="just"/>
            <a:r>
              <a:rPr lang="en-US" dirty="0" smtClean="0"/>
              <a:t>Should</a:t>
            </a:r>
          </a:p>
          <a:p>
            <a:pPr lvl="3" algn="just"/>
            <a:r>
              <a:rPr lang="en-US" dirty="0" smtClean="0"/>
              <a:t>conditional mechanism be an integral part =  exit?</a:t>
            </a:r>
          </a:p>
          <a:p>
            <a:pPr lvl="3" algn="just"/>
            <a:r>
              <a:rPr lang="en-US" dirty="0" smtClean="0"/>
              <a:t>only one loop body be exited | can enclosing loops also be exited?</a:t>
            </a:r>
          </a:p>
          <a:p>
            <a:pPr lvl="3" algn="just"/>
            <a:r>
              <a:rPr lang="en-US" dirty="0" smtClean="0"/>
              <a:t>C, C++, Python, Ruby, and C# </a:t>
            </a:r>
          </a:p>
          <a:p>
            <a:pPr lvl="4" algn="just"/>
            <a:r>
              <a:rPr lang="en-US" dirty="0" smtClean="0"/>
              <a:t>unconditional unlabeled exits (</a:t>
            </a:r>
            <a:r>
              <a:rPr lang="en-US" i="1" dirty="0" smtClean="0"/>
              <a:t>break</a:t>
            </a:r>
            <a:r>
              <a:rPr lang="en-US" dirty="0" smtClean="0"/>
              <a:t>)</a:t>
            </a:r>
          </a:p>
          <a:p>
            <a:pPr lvl="3" algn="just"/>
            <a:r>
              <a:rPr lang="en-US" dirty="0" smtClean="0"/>
              <a:t>Java &amp; Perl </a:t>
            </a:r>
          </a:p>
          <a:p>
            <a:pPr lvl="4" algn="just"/>
            <a:r>
              <a:rPr lang="en-US" dirty="0" smtClean="0"/>
              <a:t>unconditional labeled exits (</a:t>
            </a:r>
            <a:r>
              <a:rPr lang="en-US" i="1" dirty="0" smtClean="0"/>
              <a:t>break</a:t>
            </a:r>
            <a:r>
              <a:rPr lang="en-US" dirty="0" smtClean="0"/>
              <a:t> in Java, </a:t>
            </a:r>
            <a:r>
              <a:rPr lang="en-US" i="1" dirty="0" smtClean="0"/>
              <a:t>last</a:t>
            </a:r>
            <a:r>
              <a:rPr lang="en-US" dirty="0" smtClean="0"/>
              <a:t> in Perl)</a:t>
            </a:r>
          </a:p>
          <a:p>
            <a:pPr lvl="3" algn="just"/>
            <a:r>
              <a:rPr lang="en-US" dirty="0" smtClean="0"/>
              <a:t>C, C++, and Python</a:t>
            </a:r>
          </a:p>
          <a:p>
            <a:pPr lvl="4" algn="just"/>
            <a:r>
              <a:rPr lang="en-US" dirty="0" smtClean="0"/>
              <a:t>unlabeled control statement (</a:t>
            </a:r>
            <a:r>
              <a:rPr lang="en-US" i="1" dirty="0" smtClean="0"/>
              <a:t>continue</a:t>
            </a:r>
            <a:r>
              <a:rPr lang="en-US" dirty="0" smtClean="0"/>
              <a:t>)</a:t>
            </a:r>
          </a:p>
          <a:p>
            <a:pPr lvl="2" algn="just"/>
            <a:endParaRPr lang="en-US" dirty="0" smtClean="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Unconditional Branching</a:t>
            </a:r>
            <a:endParaRPr lang="en-US" sz="3600" b="1" dirty="0"/>
          </a:p>
        </p:txBody>
      </p:sp>
      <p:sp>
        <p:nvSpPr>
          <p:cNvPr id="3" name="Content Placeholder 2"/>
          <p:cNvSpPr>
            <a:spLocks noGrp="1"/>
          </p:cNvSpPr>
          <p:nvPr>
            <p:ph idx="1"/>
          </p:nvPr>
        </p:nvSpPr>
        <p:spPr/>
        <p:txBody>
          <a:bodyPr/>
          <a:lstStyle/>
          <a:p>
            <a:pPr lvl="1" algn="just"/>
            <a:r>
              <a:rPr lang="en-US" dirty="0" smtClean="0"/>
              <a:t>transfers execution control</a:t>
            </a:r>
          </a:p>
          <a:p>
            <a:pPr lvl="1" algn="just"/>
            <a:r>
              <a:rPr lang="en-US" dirty="0" smtClean="0"/>
              <a:t>Java, Python &amp; Ruby (</a:t>
            </a:r>
            <a:r>
              <a:rPr lang="en-US" strike="sngStrike" dirty="0" smtClean="0"/>
              <a:t>goto</a:t>
            </a:r>
            <a:r>
              <a:rPr lang="en-US" dirty="0" smtClean="0"/>
              <a:t>)</a:t>
            </a:r>
          </a:p>
          <a:p>
            <a:pPr lvl="1" algn="just"/>
            <a:r>
              <a:rPr lang="en-US" dirty="0" smtClean="0"/>
              <a:t>C# (goto)</a:t>
            </a:r>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Guarded Commands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sz="2800" smtClean="0"/>
              <a:t>Dijkstra’s selection statement has the form</a:t>
            </a:r>
          </a:p>
          <a:p>
            <a:pPr lvl="2" algn="just">
              <a:buNone/>
            </a:pPr>
            <a:r>
              <a:rPr lang="en-US" smtClean="0"/>
              <a:t>if &lt;Boolean expression&gt; -&gt; &lt;statement&gt;</a:t>
            </a:r>
          </a:p>
          <a:p>
            <a:pPr lvl="2" algn="just">
              <a:buNone/>
            </a:pPr>
            <a:r>
              <a:rPr lang="en-US" smtClean="0"/>
              <a:t>[] &lt;Boolean expression&gt; -&gt; &lt;statement&gt;</a:t>
            </a:r>
          </a:p>
          <a:p>
            <a:pPr lvl="2" algn="just">
              <a:buNone/>
            </a:pPr>
            <a:r>
              <a:rPr lang="en-US" smtClean="0"/>
              <a:t>[] . . .</a:t>
            </a:r>
          </a:p>
          <a:p>
            <a:pPr lvl="2" algn="just">
              <a:buNone/>
            </a:pPr>
            <a:r>
              <a:rPr lang="en-US" smtClean="0"/>
              <a:t>[] &lt;Boolean expression&gt; -&gt; &lt;statement&gt;</a:t>
            </a:r>
          </a:p>
          <a:p>
            <a:pPr lvl="2" algn="just">
              <a:buNone/>
            </a:pPr>
            <a:r>
              <a:rPr lang="en-US" smtClean="0"/>
              <a:t>fi</a:t>
            </a:r>
          </a:p>
          <a:p>
            <a:pPr algn="just"/>
            <a:r>
              <a:rPr lang="en-US" sz="2800" smtClean="0"/>
              <a:t>fi taken </a:t>
            </a:r>
            <a:r>
              <a:rPr lang="en-US" sz="2800" smtClean="0">
                <a:sym typeface="Wingdings" pitchFamily="2" charset="2"/>
              </a:rPr>
              <a:t> ALGOL68</a:t>
            </a:r>
            <a:endParaRPr lang="en-US" sz="2800" smtClean="0"/>
          </a:p>
          <a:p>
            <a:pPr algn="just"/>
            <a:r>
              <a:rPr lang="en-US" sz="2800" smtClean="0"/>
              <a:t>[] (fatbars)</a:t>
            </a:r>
          </a:p>
          <a:p>
            <a:pPr lvl="1" algn="just"/>
            <a:r>
              <a:rPr lang="en-US" smtClean="0"/>
              <a:t>Used </a:t>
            </a:r>
            <a:r>
              <a:rPr lang="en-US" smtClean="0">
                <a:sym typeface="Wingdings" pitchFamily="2" charset="2"/>
              </a:rPr>
              <a:t></a:t>
            </a:r>
            <a:r>
              <a:rPr lang="en-US" smtClean="0"/>
              <a:t> separate the guarded clauses &amp; allow them </a:t>
            </a:r>
            <a:r>
              <a:rPr lang="en-US" smtClean="0">
                <a:sym typeface="Wingdings" pitchFamily="2" charset="2"/>
              </a:rPr>
              <a:t> stmt</a:t>
            </a:r>
            <a:r>
              <a:rPr lang="en-US" smtClean="0"/>
              <a:t> sequences.</a:t>
            </a:r>
          </a:p>
          <a:p>
            <a:pPr lvl="1" algn="just"/>
            <a:r>
              <a:rPr lang="en-US" smtClean="0"/>
              <a:t>Each line in the selection stmt</a:t>
            </a:r>
          </a:p>
          <a:p>
            <a:pPr lvl="2" algn="just"/>
            <a:r>
              <a:rPr lang="en-US" smtClean="0"/>
              <a:t>Consisting = Boolean expression (a guard) &amp; stmt or stmt sequence (guarded command)</a:t>
            </a:r>
            <a:endParaRPr lang="en-US"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Guarded Commands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sz="2800" dirty="0" smtClean="0"/>
              <a:t>Dijkstra’s selection statement has the form</a:t>
            </a:r>
          </a:p>
          <a:p>
            <a:pPr lvl="2" algn="just">
              <a:buNone/>
            </a:pPr>
            <a:r>
              <a:rPr lang="en-US" dirty="0" smtClean="0"/>
              <a:t>if &lt;Boolean expression&gt; -&gt; &lt;statement&gt;</a:t>
            </a:r>
          </a:p>
          <a:p>
            <a:pPr lvl="2" algn="just">
              <a:buNone/>
            </a:pPr>
            <a:r>
              <a:rPr lang="en-US" dirty="0" smtClean="0"/>
              <a:t>[] &lt;Boolean expression&gt; -&gt; &lt;statement&gt;</a:t>
            </a:r>
          </a:p>
          <a:p>
            <a:pPr lvl="2" algn="just">
              <a:buNone/>
            </a:pPr>
            <a:r>
              <a:rPr lang="en-US" dirty="0" smtClean="0"/>
              <a:t>[] . . .</a:t>
            </a:r>
          </a:p>
          <a:p>
            <a:pPr lvl="2" algn="just">
              <a:buNone/>
            </a:pPr>
            <a:r>
              <a:rPr lang="en-US" dirty="0" smtClean="0"/>
              <a:t>[] &lt;Boolean expression&gt; -&gt; &lt;statement&gt;</a:t>
            </a:r>
          </a:p>
          <a:p>
            <a:pPr lvl="2" algn="just">
              <a:buNone/>
            </a:pPr>
            <a:r>
              <a:rPr lang="en-US" dirty="0" smtClean="0"/>
              <a:t>fi</a:t>
            </a:r>
          </a:p>
          <a:p>
            <a:pPr algn="just"/>
            <a:r>
              <a:rPr lang="en-US" sz="2800" dirty="0" smtClean="0"/>
              <a:t>fi taken </a:t>
            </a:r>
            <a:r>
              <a:rPr lang="en-US" sz="2800" dirty="0" smtClean="0">
                <a:sym typeface="Wingdings" pitchFamily="2" charset="2"/>
              </a:rPr>
              <a:t> ALGOL68</a:t>
            </a:r>
            <a:endParaRPr lang="en-US" sz="2800" dirty="0" smtClean="0"/>
          </a:p>
          <a:p>
            <a:pPr algn="just"/>
            <a:r>
              <a:rPr lang="en-US" sz="2800" dirty="0" smtClean="0"/>
              <a:t>[] (fatbars)</a:t>
            </a:r>
          </a:p>
          <a:p>
            <a:pPr lvl="1" algn="just"/>
            <a:r>
              <a:rPr lang="en-US" dirty="0" smtClean="0"/>
              <a:t>Used </a:t>
            </a:r>
            <a:r>
              <a:rPr lang="en-US" dirty="0" smtClean="0">
                <a:sym typeface="Wingdings" pitchFamily="2" charset="2"/>
              </a:rPr>
              <a:t></a:t>
            </a:r>
            <a:r>
              <a:rPr lang="en-US" dirty="0" smtClean="0"/>
              <a:t> separate the guarded clauses &amp; allow them </a:t>
            </a:r>
            <a:r>
              <a:rPr lang="en-US" dirty="0" smtClean="0">
                <a:sym typeface="Wingdings" pitchFamily="2" charset="2"/>
              </a:rPr>
              <a:t> stmt</a:t>
            </a:r>
            <a:r>
              <a:rPr lang="en-US" dirty="0" smtClean="0"/>
              <a:t> sequences.</a:t>
            </a:r>
          </a:p>
          <a:p>
            <a:pPr lvl="1" algn="just"/>
            <a:r>
              <a:rPr lang="en-US" dirty="0" smtClean="0"/>
              <a:t>Each line in the selection stmt</a:t>
            </a:r>
          </a:p>
          <a:p>
            <a:pPr lvl="2" algn="just"/>
            <a:r>
              <a:rPr lang="en-US" dirty="0" smtClean="0"/>
              <a:t>Consisting = Boolean expression (a guard) &amp; stmt or stmt sequence (guarded command)</a:t>
            </a:r>
            <a:endParaRPr lang="en-US"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377</a:t>
            </a:r>
            <a:endParaRPr lang="en-US" dirty="0"/>
          </a:p>
        </p:txBody>
      </p:sp>
      <p:sp>
        <p:nvSpPr>
          <p:cNvPr id="4" name="Footer Placeholder 3"/>
          <p:cNvSpPr>
            <a:spLocks noGrp="1"/>
          </p:cNvSpPr>
          <p:nvPr>
            <p:ph type="ftr" sz="quarter" idx="11"/>
          </p:nvPr>
        </p:nvSpPr>
        <p:spPr/>
        <p:txBody>
          <a:bodyPr/>
          <a:lstStyle/>
          <a:p>
            <a:r>
              <a:rPr lang="en-US" dirty="0" smtClean="0"/>
              <a:t>Statement-Level Control Structures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sz="half" idx="2"/>
          </p:nvPr>
        </p:nvPicPr>
        <p:blipFill>
          <a:blip r:embed="rId3" cstate="print"/>
          <a:srcRect/>
          <a:stretch>
            <a:fillRect/>
          </a:stretch>
        </p:blipFill>
        <p:spPr bwMode="auto">
          <a:xfrm>
            <a:off x="4358639" y="3032760"/>
            <a:ext cx="4542021" cy="13716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4000" b="1" dirty="0" smtClean="0"/>
              <a:t>Arithmetic expressions</a:t>
            </a:r>
            <a:r>
              <a:rPr lang="en-US" sz="3600" b="1" dirty="0" smtClean="0"/>
              <a:t/>
            </a:r>
            <a:br>
              <a:rPr lang="en-US" sz="3600" b="1" dirty="0" smtClean="0"/>
            </a:br>
            <a:r>
              <a:rPr lang="en-US" sz="3600" dirty="0" smtClean="0"/>
              <a:t> Operator Evaluation Order</a:t>
            </a:r>
            <a:endParaRPr lang="en-US" sz="3600" dirty="0"/>
          </a:p>
        </p:txBody>
      </p:sp>
      <p:sp>
        <p:nvSpPr>
          <p:cNvPr id="3" name="Content Placeholder 2"/>
          <p:cNvSpPr>
            <a:spLocks noGrp="1"/>
          </p:cNvSpPr>
          <p:nvPr>
            <p:ph sz="half" idx="1"/>
          </p:nvPr>
        </p:nvSpPr>
        <p:spPr/>
        <p:txBody>
          <a:bodyPr>
            <a:normAutofit/>
          </a:bodyPr>
          <a:lstStyle/>
          <a:p>
            <a:pPr algn="just"/>
            <a:r>
              <a:rPr lang="en-US" dirty="0" smtClean="0"/>
              <a:t>Operator precedence &amp; associativity rules</a:t>
            </a:r>
          </a:p>
          <a:p>
            <a:pPr lvl="1" algn="just"/>
            <a:r>
              <a:rPr lang="en-US" dirty="0" smtClean="0"/>
              <a:t>dictate</a:t>
            </a:r>
          </a:p>
          <a:p>
            <a:pPr lvl="2" algn="just"/>
            <a:r>
              <a:rPr lang="en-US" dirty="0" smtClean="0"/>
              <a:t>Order = evaluation = operators</a:t>
            </a:r>
          </a:p>
          <a:p>
            <a:pPr algn="just"/>
            <a:r>
              <a:rPr lang="en-US" dirty="0" smtClean="0"/>
              <a:t>Precedences = arithmetic operators = Ruby &amp; C-based lang.’s:</a:t>
            </a:r>
          </a:p>
          <a:p>
            <a:pPr lvl="1" algn="just">
              <a:buNone/>
            </a:pPr>
            <a:r>
              <a:rPr lang="en-US" b="1" dirty="0" smtClean="0"/>
              <a:t>Note:</a:t>
            </a:r>
            <a:r>
              <a:rPr lang="en-US" dirty="0" smtClean="0"/>
              <a:t> ** exponentiation</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Arithmetic expressions</a:t>
            </a:r>
            <a:r>
              <a:rPr lang="en-US" sz="3600" b="1" dirty="0" smtClean="0"/>
              <a:t/>
            </a:r>
            <a:br>
              <a:rPr lang="en-US" sz="3600" b="1" dirty="0" smtClean="0"/>
            </a:br>
            <a:r>
              <a:rPr lang="en-US" sz="3600" dirty="0" smtClean="0"/>
              <a:t>Associativity</a:t>
            </a:r>
            <a:endParaRPr lang="en-US" sz="3600" dirty="0"/>
          </a:p>
        </p:txBody>
      </p:sp>
      <p:sp>
        <p:nvSpPr>
          <p:cNvPr id="3" name="Content Placeholder 2"/>
          <p:cNvSpPr>
            <a:spLocks noGrp="1"/>
          </p:cNvSpPr>
          <p:nvPr>
            <p:ph sz="half" idx="1"/>
          </p:nvPr>
        </p:nvSpPr>
        <p:spPr/>
        <p:txBody>
          <a:bodyPr>
            <a:normAutofit fontScale="85000" lnSpcReduction="20000"/>
          </a:bodyPr>
          <a:lstStyle/>
          <a:p>
            <a:pPr algn="just"/>
            <a:r>
              <a:rPr lang="en-US" dirty="0" smtClean="0"/>
              <a:t>expression contains 2 adjacent occurrences of operators w</a:t>
            </a:r>
            <a:r>
              <a:rPr lang="en-US" dirty="0" smtClean="0">
                <a:sym typeface="Wingdings" pitchFamily="2" charset="2"/>
              </a:rPr>
              <a:t> </a:t>
            </a:r>
            <a:r>
              <a:rPr lang="en-US" dirty="0" smtClean="0"/>
              <a:t>same level = precedence</a:t>
            </a:r>
          </a:p>
          <a:p>
            <a:pPr algn="just"/>
            <a:r>
              <a:rPr lang="en-US" dirty="0" smtClean="0"/>
              <a:t>Question?</a:t>
            </a:r>
          </a:p>
          <a:p>
            <a:pPr lvl="1" algn="just"/>
            <a:r>
              <a:rPr lang="en-US" dirty="0" smtClean="0"/>
              <a:t>which operator - - evaluated 1</a:t>
            </a:r>
            <a:r>
              <a:rPr lang="en-US" baseline="30000" dirty="0" smtClean="0"/>
              <a:t>st</a:t>
            </a:r>
            <a:r>
              <a:rPr lang="en-US" dirty="0" smtClean="0"/>
              <a:t> </a:t>
            </a:r>
          </a:p>
          <a:p>
            <a:pPr lvl="2" algn="just"/>
            <a:r>
              <a:rPr lang="en-US" b="1" dirty="0" smtClean="0"/>
              <a:t>associativity </a:t>
            </a:r>
            <a:r>
              <a:rPr lang="en-US" dirty="0" smtClean="0"/>
              <a:t>rules of the language (answer)</a:t>
            </a:r>
          </a:p>
          <a:p>
            <a:pPr algn="just"/>
            <a:r>
              <a:rPr lang="en-US" dirty="0" smtClean="0"/>
              <a:t>Operator can have either</a:t>
            </a:r>
          </a:p>
          <a:p>
            <a:pPr lvl="1" algn="just"/>
            <a:r>
              <a:rPr lang="en-US" i="1" dirty="0" smtClean="0"/>
              <a:t>left associativity (most common lang.’s except **) </a:t>
            </a:r>
            <a:r>
              <a:rPr lang="en-US" dirty="0" smtClean="0"/>
              <a:t>| right associativity</a:t>
            </a:r>
          </a:p>
          <a:p>
            <a:pPr lvl="2" algn="just"/>
            <a:r>
              <a:rPr lang="en-US" i="1" dirty="0" smtClean="0"/>
              <a:t>Left operator evaluated 1</a:t>
            </a:r>
            <a:r>
              <a:rPr lang="en-US" i="1" baseline="30000" dirty="0" smtClean="0"/>
              <a:t>st</a:t>
            </a:r>
            <a:r>
              <a:rPr lang="en-US" i="1" dirty="0" smtClean="0"/>
              <a:t>  </a:t>
            </a:r>
            <a:r>
              <a:rPr lang="en-US" dirty="0" smtClean="0"/>
              <a:t>| right</a:t>
            </a:r>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4572000" y="2982634"/>
            <a:ext cx="4267200" cy="18275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Arithmetic expressions</a:t>
            </a:r>
            <a:r>
              <a:rPr lang="en-US" sz="3600" b="1" dirty="0" smtClean="0"/>
              <a:t/>
            </a:r>
            <a:br>
              <a:rPr lang="en-US" sz="3600" b="1" dirty="0" smtClean="0"/>
            </a:br>
            <a:r>
              <a:rPr lang="en-US" sz="3600" dirty="0" smtClean="0"/>
              <a:t>Operand Evaluation Order</a:t>
            </a:r>
            <a:endParaRPr lang="en-US" sz="3600" dirty="0"/>
          </a:p>
        </p:txBody>
      </p:sp>
      <p:sp>
        <p:nvSpPr>
          <p:cNvPr id="3" name="Content Placeholder 2"/>
          <p:cNvSpPr>
            <a:spLocks noGrp="1"/>
          </p:cNvSpPr>
          <p:nvPr>
            <p:ph sz="half" idx="1"/>
          </p:nvPr>
        </p:nvSpPr>
        <p:spPr/>
        <p:txBody>
          <a:bodyPr>
            <a:normAutofit fontScale="85000" lnSpcReduction="10000"/>
          </a:bodyPr>
          <a:lstStyle/>
          <a:p>
            <a:pPr algn="just"/>
            <a:r>
              <a:rPr lang="en-US" dirty="0" smtClean="0"/>
              <a:t>Parentheses:</a:t>
            </a:r>
          </a:p>
          <a:p>
            <a:pPr lvl="1" algn="just"/>
            <a:r>
              <a:rPr lang="en-US" dirty="0" smtClean="0"/>
              <a:t>alter the precedence &amp; associativity rules by placing parentheses in expressions.</a:t>
            </a:r>
          </a:p>
          <a:p>
            <a:pPr lvl="2" algn="just"/>
            <a:r>
              <a:rPr lang="en-US" dirty="0" smtClean="0"/>
              <a:t>parenthesized part = expression has precedence over its adjacent  unparenthesized parts</a:t>
            </a:r>
          </a:p>
        </p:txBody>
      </p:sp>
      <p:sp>
        <p:nvSpPr>
          <p:cNvPr id="7" name="Content Placeholder 6"/>
          <p:cNvSpPr>
            <a:spLocks noGrp="1"/>
          </p:cNvSpPr>
          <p:nvPr>
            <p:ph sz="half" idx="2"/>
          </p:nvPr>
        </p:nvSpPr>
        <p:spPr/>
        <p:txBody>
          <a:bodyPr>
            <a:normAutofit fontScale="85000" lnSpcReduction="10000"/>
          </a:bodyPr>
          <a:lstStyle/>
          <a:p>
            <a:pPr algn="just"/>
            <a:r>
              <a:rPr lang="en-US" dirty="0" smtClean="0"/>
              <a:t>Operand Evaluation Order:</a:t>
            </a:r>
          </a:p>
          <a:p>
            <a:pPr lvl="1" algn="just"/>
            <a:r>
              <a:rPr lang="en-US" dirty="0" smtClean="0"/>
              <a:t>Variables in expressions r evaluated by fetching their values </a:t>
            </a:r>
            <a:r>
              <a:rPr lang="en-US" dirty="0" smtClean="0">
                <a:sym typeface="Wingdings" pitchFamily="2" charset="2"/>
              </a:rPr>
              <a:t></a:t>
            </a:r>
            <a:r>
              <a:rPr lang="en-US" dirty="0" smtClean="0"/>
              <a:t> memory. </a:t>
            </a:r>
          </a:p>
          <a:p>
            <a:pPr lvl="1" algn="just"/>
            <a:r>
              <a:rPr lang="en-US" dirty="0" smtClean="0"/>
              <a:t>Constants r sometimes evaluated the same way. </a:t>
            </a:r>
          </a:p>
          <a:p>
            <a:pPr lvl="2" algn="just"/>
            <a:r>
              <a:rPr lang="en-US" dirty="0" smtClean="0"/>
              <a:t>In other cases, a constant may be part = machine lang.  instruction and not require a memory fetch. </a:t>
            </a:r>
          </a:p>
          <a:p>
            <a:pPr lvl="1" algn="just"/>
            <a:r>
              <a:rPr lang="en-US" dirty="0" smtClean="0"/>
              <a:t>If an operand is a parenthesized expression, all = operators it contains must be evaluated before its value can be used as an operand.</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Arithmetic expressions</a:t>
            </a:r>
            <a:r>
              <a:rPr lang="en-US" sz="3600" b="1" dirty="0" smtClean="0"/>
              <a:t/>
            </a:r>
            <a:br>
              <a:rPr lang="en-US" sz="3600" b="1" dirty="0" smtClean="0"/>
            </a:br>
            <a:r>
              <a:rPr lang="en-US" sz="3600" dirty="0" smtClean="0"/>
              <a:t>Operand Evaluation Order – </a:t>
            </a:r>
            <a:r>
              <a:rPr lang="en-US" sz="3600" i="1" dirty="0" smtClean="0"/>
              <a:t>side effects</a:t>
            </a:r>
            <a:endParaRPr lang="en-US" sz="3600" i="1" dirty="0"/>
          </a:p>
        </p:txBody>
      </p:sp>
      <p:sp>
        <p:nvSpPr>
          <p:cNvPr id="7" name="Content Placeholder 6"/>
          <p:cNvSpPr>
            <a:spLocks noGrp="1"/>
          </p:cNvSpPr>
          <p:nvPr>
            <p:ph idx="1"/>
          </p:nvPr>
        </p:nvSpPr>
        <p:spPr/>
        <p:txBody>
          <a:bodyPr>
            <a:normAutofit fontScale="92500" lnSpcReduction="20000"/>
          </a:bodyPr>
          <a:lstStyle/>
          <a:p>
            <a:pPr algn="just"/>
            <a:r>
              <a:rPr lang="en-US" dirty="0" smtClean="0"/>
              <a:t>If neither = operands = an operator has side effects</a:t>
            </a:r>
          </a:p>
          <a:p>
            <a:pPr lvl="1" algn="just"/>
            <a:r>
              <a:rPr lang="en-US" dirty="0" smtClean="0"/>
              <a:t>then operand evaluation order - - irrelevant</a:t>
            </a:r>
          </a:p>
          <a:p>
            <a:pPr lvl="2" algn="just"/>
            <a:r>
              <a:rPr lang="en-US" dirty="0" smtClean="0"/>
              <a:t>the only interesting case arises wn? the evaluation = an operand does have </a:t>
            </a:r>
            <a:r>
              <a:rPr lang="en-US" i="1" dirty="0" smtClean="0"/>
              <a:t>side effects</a:t>
            </a:r>
            <a:r>
              <a:rPr lang="en-US" dirty="0" smtClean="0"/>
              <a:t>.</a:t>
            </a:r>
          </a:p>
          <a:p>
            <a:pPr lvl="2" algn="just"/>
            <a:r>
              <a:rPr lang="en-US" dirty="0" smtClean="0"/>
              <a:t>Consider the expression:</a:t>
            </a:r>
          </a:p>
          <a:p>
            <a:pPr lvl="3" algn="just"/>
            <a:r>
              <a:rPr lang="en-US" dirty="0" smtClean="0"/>
              <a:t>a + fun(a)</a:t>
            </a:r>
          </a:p>
          <a:p>
            <a:pPr lvl="3" algn="just"/>
            <a:r>
              <a:rPr lang="en-US" dirty="0" smtClean="0"/>
              <a:t>fun doesn’t have side effect = changing a</a:t>
            </a:r>
          </a:p>
          <a:p>
            <a:pPr lvl="4" algn="just"/>
            <a:r>
              <a:rPr lang="en-US" dirty="0" smtClean="0"/>
              <a:t>Order = evaluation = 2 operands has </a:t>
            </a:r>
            <a:r>
              <a:rPr lang="en-US" strike="sngStrike" dirty="0" smtClean="0"/>
              <a:t>effect</a:t>
            </a:r>
          </a:p>
          <a:p>
            <a:pPr lvl="3" algn="just"/>
            <a:r>
              <a:rPr lang="en-US" dirty="0" smtClean="0"/>
              <a:t>Otherwise</a:t>
            </a:r>
          </a:p>
          <a:p>
            <a:pPr lvl="4" algn="just"/>
            <a:r>
              <a:rPr lang="en-US" dirty="0" smtClean="0"/>
              <a:t>effect</a:t>
            </a:r>
          </a:p>
          <a:p>
            <a:pPr lvl="5" algn="just"/>
            <a:r>
              <a:rPr lang="en-US" dirty="0" smtClean="0"/>
              <a:t>Example:</a:t>
            </a:r>
          </a:p>
          <a:p>
            <a:pPr lvl="6"/>
            <a:r>
              <a:rPr lang="en-US" dirty="0" smtClean="0"/>
              <a:t>a = 10;</a:t>
            </a:r>
          </a:p>
          <a:p>
            <a:pPr lvl="6"/>
            <a:r>
              <a:rPr lang="en-US" dirty="0" smtClean="0"/>
              <a:t>b = a + fun(a);</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cxnSp>
        <p:nvCxnSpPr>
          <p:cNvPr id="9" name="Straight Arrow Connector 8"/>
          <p:cNvCxnSpPr/>
          <p:nvPr/>
        </p:nvCxnSpPr>
        <p:spPr>
          <a:xfrm>
            <a:off x="4419600" y="55626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029200" y="5942012"/>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096000" y="5410200"/>
            <a:ext cx="381000" cy="369332"/>
          </a:xfrm>
          <a:prstGeom prst="rect">
            <a:avLst/>
          </a:prstGeom>
          <a:noFill/>
        </p:spPr>
        <p:txBody>
          <a:bodyPr wrap="square" rtlCol="0">
            <a:spAutoFit/>
          </a:bodyPr>
          <a:lstStyle/>
          <a:p>
            <a:r>
              <a:rPr lang="en-US" dirty="0" smtClean="0"/>
              <a:t>1</a:t>
            </a:r>
            <a:endParaRPr lang="en-US" dirty="0"/>
          </a:p>
        </p:txBody>
      </p:sp>
      <p:sp>
        <p:nvSpPr>
          <p:cNvPr id="14" name="TextBox 13"/>
          <p:cNvSpPr txBox="1"/>
          <p:nvPr/>
        </p:nvSpPr>
        <p:spPr>
          <a:xfrm>
            <a:off x="6096000" y="5715000"/>
            <a:ext cx="381000" cy="369332"/>
          </a:xfrm>
          <a:prstGeom prst="rect">
            <a:avLst/>
          </a:prstGeom>
          <a:noFill/>
        </p:spPr>
        <p:txBody>
          <a:bodyPr wrap="square" rtlCol="0">
            <a:spAutoFit/>
          </a:bodyPr>
          <a:lstStyle/>
          <a:p>
            <a:r>
              <a:rPr lang="en-US" dirty="0" smtClean="0"/>
              <a:t>2</a:t>
            </a:r>
            <a:endParaRPr lang="en-US" dirty="0"/>
          </a:p>
        </p:txBody>
      </p:sp>
      <p:sp>
        <p:nvSpPr>
          <p:cNvPr id="15" name="TextBox 14"/>
          <p:cNvSpPr txBox="1"/>
          <p:nvPr/>
        </p:nvSpPr>
        <p:spPr>
          <a:xfrm>
            <a:off x="6553200" y="4800600"/>
            <a:ext cx="2209800" cy="1754326"/>
          </a:xfrm>
          <a:prstGeom prst="rect">
            <a:avLst/>
          </a:prstGeom>
          <a:noFill/>
          <a:ln w="9525">
            <a:solidFill>
              <a:schemeClr val="tx1"/>
            </a:solidFill>
          </a:ln>
        </p:spPr>
        <p:txBody>
          <a:bodyPr wrap="square" rtlCol="0">
            <a:spAutoFit/>
          </a:bodyPr>
          <a:lstStyle/>
          <a:p>
            <a:r>
              <a:rPr lang="en-US" dirty="0" smtClean="0"/>
              <a:t>Executing  1 and 2 will result in a = 10 &amp; b = 20</a:t>
            </a:r>
          </a:p>
          <a:p>
            <a:r>
              <a:rPr lang="en-US" dirty="0" smtClean="0"/>
              <a:t>Executing  2 , 1 and 2 will result </a:t>
            </a:r>
            <a:r>
              <a:rPr lang="en-US" smtClean="0"/>
              <a:t>in b </a:t>
            </a:r>
            <a:r>
              <a:rPr lang="en-US" dirty="0" smtClean="0"/>
              <a:t>= </a:t>
            </a:r>
            <a:r>
              <a:rPr lang="en-US" smtClean="0"/>
              <a:t>20 &amp; a = 10 </a:t>
            </a:r>
            <a:r>
              <a:rPr lang="en-US" dirty="0" smtClean="0"/>
              <a:t>b = 30</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Arithmetic expressions</a:t>
            </a:r>
            <a:r>
              <a:rPr lang="en-US" sz="3600" b="1" dirty="0" smtClean="0"/>
              <a:t/>
            </a:r>
            <a:br>
              <a:rPr lang="en-US" sz="3600" b="1" dirty="0" smtClean="0"/>
            </a:br>
            <a:r>
              <a:rPr lang="en-US" sz="3600" dirty="0" smtClean="0"/>
              <a:t>Operand Evaluation Order – </a:t>
            </a:r>
            <a:r>
              <a:rPr lang="en-US" sz="3600" i="1" dirty="0" smtClean="0"/>
              <a:t>side effects</a:t>
            </a:r>
            <a:endParaRPr lang="en-US" sz="3600" i="1" dirty="0"/>
          </a:p>
        </p:txBody>
      </p:sp>
      <p:sp>
        <p:nvSpPr>
          <p:cNvPr id="7" name="Content Placeholder 6"/>
          <p:cNvSpPr>
            <a:spLocks noGrp="1"/>
          </p:cNvSpPr>
          <p:nvPr>
            <p:ph idx="1"/>
          </p:nvPr>
        </p:nvSpPr>
        <p:spPr/>
        <p:txBody>
          <a:bodyPr>
            <a:normAutofit fontScale="92500" lnSpcReduction="10000"/>
          </a:bodyPr>
          <a:lstStyle/>
          <a:p>
            <a:pPr algn="just"/>
            <a:r>
              <a:rPr lang="en-US" dirty="0" smtClean="0"/>
              <a:t>2 possible solutions </a:t>
            </a:r>
            <a:r>
              <a:rPr lang="en-US" dirty="0" smtClean="0">
                <a:sym typeface="Wingdings" pitchFamily="2" charset="2"/>
              </a:rPr>
              <a:t></a:t>
            </a:r>
            <a:r>
              <a:rPr lang="en-US" dirty="0" smtClean="0"/>
              <a:t> problem = operand evaluation order &amp; side effects</a:t>
            </a:r>
          </a:p>
          <a:p>
            <a:pPr lvl="1" algn="just"/>
            <a:r>
              <a:rPr lang="en-US" i="1" dirty="0" smtClean="0"/>
              <a:t>language designer could disallow functional side effects.</a:t>
            </a:r>
          </a:p>
          <a:p>
            <a:pPr lvl="2" algn="just"/>
            <a:r>
              <a:rPr lang="en-US" i="1" dirty="0" smtClean="0"/>
              <a:t>Difficult in imperative lang.’s</a:t>
            </a:r>
          </a:p>
          <a:p>
            <a:pPr lvl="1" algn="just"/>
            <a:r>
              <a:rPr lang="en-US" dirty="0" smtClean="0"/>
              <a:t>language definition could state that operands in expressions r </a:t>
            </a:r>
            <a:r>
              <a:rPr lang="en-US" dirty="0" smtClean="0">
                <a:sym typeface="Wingdings" pitchFamily="2" charset="2"/>
              </a:rPr>
              <a:t></a:t>
            </a:r>
            <a:r>
              <a:rPr lang="en-US" dirty="0" smtClean="0"/>
              <a:t> evaluated in a particular order</a:t>
            </a:r>
          </a:p>
          <a:p>
            <a:pPr lvl="2" algn="just"/>
            <a:r>
              <a:rPr lang="en-US" dirty="0" smtClean="0"/>
              <a:t>demand that implementers guarantee that order</a:t>
            </a:r>
          </a:p>
          <a:p>
            <a:pPr lvl="2" algn="just"/>
            <a:r>
              <a:rPr lang="en-US" dirty="0" smtClean="0"/>
              <a:t>Problem w</a:t>
            </a:r>
            <a:r>
              <a:rPr lang="en-US" dirty="0" smtClean="0">
                <a:sym typeface="Wingdings" pitchFamily="2" charset="2"/>
              </a:rPr>
              <a:t> </a:t>
            </a:r>
            <a:r>
              <a:rPr lang="en-US" dirty="0" smtClean="0"/>
              <a:t>strict evaluation order - -</a:t>
            </a:r>
          </a:p>
          <a:p>
            <a:pPr lvl="3" algn="just"/>
            <a:r>
              <a:rPr lang="en-US" dirty="0" smtClean="0"/>
              <a:t>code optimization techniques used by compilers involve reordering operand evaluations</a:t>
            </a:r>
            <a:endParaRPr lang="en-US" dirty="0"/>
          </a:p>
        </p:txBody>
      </p:sp>
      <p:sp>
        <p:nvSpPr>
          <p:cNvPr id="4" name="Footer Placeholder 3"/>
          <p:cNvSpPr>
            <a:spLocks noGrp="1"/>
          </p:cNvSpPr>
          <p:nvPr>
            <p:ph type="ftr" sz="quarter" idx="11"/>
          </p:nvPr>
        </p:nvSpPr>
        <p:spPr/>
        <p:txBody>
          <a:bodyPr/>
          <a:lstStyle/>
          <a:p>
            <a:r>
              <a:rPr lang="en-US" smtClean="0"/>
              <a:t>Expressions and Assignment Statements: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1868</TotalTime>
  <Words>7920</Words>
  <Application>Microsoft Office PowerPoint</Application>
  <PresentationFormat>On-screen Show (4:3)</PresentationFormat>
  <Paragraphs>914</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UNIT-II</vt:lpstr>
      <vt:lpstr>Expressions and Assignment Statements</vt:lpstr>
      <vt:lpstr>Arithmetic expressions</vt:lpstr>
      <vt:lpstr>Arithmetic expressions Design Issues</vt:lpstr>
      <vt:lpstr>Arithmetic expressions  Operator Evaluation Order</vt:lpstr>
      <vt:lpstr>Arithmetic expressions Associativity</vt:lpstr>
      <vt:lpstr>Arithmetic expressions Operand Evaluation Order</vt:lpstr>
      <vt:lpstr>Arithmetic expressions Operand Evaluation Order – side effects</vt:lpstr>
      <vt:lpstr>Arithmetic expressions Operand Evaluation Order – side effects</vt:lpstr>
      <vt:lpstr>Arithmetic expressions Operand Evaluation Order Referential Transparency &amp; Side Effects</vt:lpstr>
      <vt:lpstr>Overloaded Operators</vt:lpstr>
      <vt:lpstr>Overloaded Operators</vt:lpstr>
      <vt:lpstr>Type Conversions</vt:lpstr>
      <vt:lpstr>Type Conversions</vt:lpstr>
      <vt:lpstr>Relational and Boolean Expressions Relational Expressions</vt:lpstr>
      <vt:lpstr>Relational and Boolean Expressions Boolean Expressions</vt:lpstr>
      <vt:lpstr>Relational and Boolean Expressions Boolean Expressions</vt:lpstr>
      <vt:lpstr>Relational and Boolean Expressions Boolean Expressions</vt:lpstr>
      <vt:lpstr>Short-Circuit Evaluation</vt:lpstr>
      <vt:lpstr>Assignment Statements</vt:lpstr>
      <vt:lpstr>Assignment Statements</vt:lpstr>
      <vt:lpstr>Assignment Statements</vt:lpstr>
      <vt:lpstr>Assignment Statements</vt:lpstr>
      <vt:lpstr>Mixed-Mode Assignment</vt:lpstr>
      <vt:lpstr>Statement-Level Control Structures</vt:lpstr>
      <vt:lpstr>Selection Statements</vt:lpstr>
      <vt:lpstr>Selection Statements Design Issues – Two Way Selection Statements</vt:lpstr>
      <vt:lpstr>Selection Statements Design Issues – Two Way Selection Statements</vt:lpstr>
      <vt:lpstr>Selection Statements Design Issues – Two Way Selection Statements</vt:lpstr>
      <vt:lpstr>Selection Statements Design Issues – Two Way Selection Statements</vt:lpstr>
      <vt:lpstr>Selection Statements Design Issues – Multiple Selection Statements</vt:lpstr>
      <vt:lpstr>Selection Statements Design Issues – Multiple Selection Statements</vt:lpstr>
      <vt:lpstr>Selection Statements Design Issues – Multiple Selection Statements</vt:lpstr>
      <vt:lpstr>Selection Statements Design Issues – Multiple Selection Statements</vt:lpstr>
      <vt:lpstr>Selection Statements Design Issues – Multiple Selection Statements</vt:lpstr>
      <vt:lpstr>Iterative Statements</vt:lpstr>
      <vt:lpstr>Iterative Statements Categories</vt:lpstr>
      <vt:lpstr>Iterative Statements Categories</vt:lpstr>
      <vt:lpstr>Iterative Statements Categories</vt:lpstr>
      <vt:lpstr>Iterative Statements Categories</vt:lpstr>
      <vt:lpstr>Iterative Statements Categories</vt:lpstr>
      <vt:lpstr>Unconditional Branching</vt:lpstr>
      <vt:lpstr>Guarded Commands</vt:lpstr>
      <vt:lpstr>Guarded Commands</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dc:title>
  <dc:creator>JK</dc:creator>
  <cp:lastModifiedBy>JK</cp:lastModifiedBy>
  <cp:revision>2055</cp:revision>
  <dcterms:created xsi:type="dcterms:W3CDTF">2018-12-18T09:05:05Z</dcterms:created>
  <dcterms:modified xsi:type="dcterms:W3CDTF">2019-02-10T13:46:28Z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