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8" r:id="rId6"/>
    <p:sldId id="269" r:id="rId7"/>
    <p:sldId id="261" r:id="rId8"/>
    <p:sldId id="262" r:id="rId9"/>
    <p:sldId id="270" r:id="rId10"/>
    <p:sldId id="271" r:id="rId11"/>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25" autoAdjust="0"/>
  </p:normalViewPr>
  <p:slideViewPr>
    <p:cSldViewPr>
      <p:cViewPr varScale="1">
        <p:scale>
          <a:sx n="62" d="100"/>
          <a:sy n="62" d="100"/>
        </p:scale>
        <p:origin x="-15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3D888BF-D001-4364-A699-89472457FB19}" type="datetimeFigureOut">
              <a:rPr lang="en-US" smtClean="0"/>
              <a:pPr/>
              <a:t>21/4/2019</a:t>
            </a:fld>
            <a:endParaRPr lang="en-US" dirty="0"/>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DD3C65E1-19FF-4DF0-BD76-2067C775B3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i="0" kern="1200" baseline="0" dirty="0" smtClean="0">
                <a:solidFill>
                  <a:schemeClr val="tx1"/>
                </a:solidFill>
                <a:latin typeface="+mn-lt"/>
                <a:ea typeface="+mn-ea"/>
                <a:cs typeface="+mn-cs"/>
              </a:rPr>
              <a:t>Cont..  </a:t>
            </a:r>
            <a:r>
              <a:rPr lang="en-US" sz="1100" kern="1200" baseline="0" dirty="0" smtClean="0">
                <a:solidFill>
                  <a:schemeClr val="tx1"/>
                </a:solidFill>
                <a:latin typeface="+mn-lt"/>
                <a:ea typeface="+mn-ea"/>
                <a:cs typeface="+mn-cs"/>
              </a:rPr>
              <a:t>Notice that no create or destroy operations are included, because they are not necessary. The body package for Stack_Pack is as follows:</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with</a:t>
            </a:r>
            <a:r>
              <a:rPr lang="en-US" sz="1100" b="0" i="0" dirty="0" smtClean="0"/>
              <a:t> Ada.Text_IO; </a:t>
            </a:r>
            <a:r>
              <a:rPr lang="en-US" sz="1100" b="1" i="0" dirty="0" smtClean="0"/>
              <a:t>use</a:t>
            </a:r>
            <a:r>
              <a:rPr lang="en-US" sz="1100" b="0" i="0" dirty="0" smtClean="0"/>
              <a:t> Ada.Text_IO;</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package</a:t>
            </a:r>
            <a:r>
              <a:rPr lang="en-US" sz="1100" b="0" i="0" dirty="0" smtClean="0"/>
              <a:t> </a:t>
            </a:r>
            <a:r>
              <a:rPr lang="en-US" sz="1100" b="1" i="0" dirty="0" smtClean="0"/>
              <a:t>body</a:t>
            </a:r>
            <a:r>
              <a:rPr lang="en-US" sz="1100" b="0" i="0" dirty="0" smtClean="0"/>
              <a:t> Stack_Pack </a:t>
            </a:r>
            <a:r>
              <a:rPr lang="en-US" sz="1100" b="1" i="0" dirty="0" smtClean="0"/>
              <a:t>is</a:t>
            </a:r>
            <a:endParaRPr lang="en-US" sz="1100" b="0" i="0" dirty="0" smtClean="0"/>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function </a:t>
            </a:r>
            <a:r>
              <a:rPr lang="en-US" sz="1100" b="0" i="0" dirty="0" smtClean="0"/>
              <a:t>Empty(Stk : </a:t>
            </a:r>
            <a:r>
              <a:rPr lang="en-US" sz="1100" b="1" i="0" dirty="0" smtClean="0"/>
              <a:t>in </a:t>
            </a:r>
            <a:r>
              <a:rPr lang="en-US" sz="1100" b="0" i="0" dirty="0" smtClean="0"/>
              <a:t>Stack_Type)</a:t>
            </a:r>
            <a:r>
              <a:rPr lang="en-US" sz="1100" b="1" i="0" dirty="0" smtClean="0"/>
              <a:t> return </a:t>
            </a:r>
            <a:r>
              <a:rPr lang="en-US" sz="1100" b="0" i="0" dirty="0" smtClean="0"/>
              <a:t>Boolean</a:t>
            </a:r>
            <a:r>
              <a:rPr lang="en-US" sz="1100" b="1" i="0" dirty="0" smtClean="0"/>
              <a:t> is</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begin</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return </a:t>
            </a:r>
            <a:r>
              <a:rPr lang="en-US" sz="1100" b="0" i="0" dirty="0" smtClean="0"/>
              <a:t>Stk.Topsub = 0;</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a:t>
            </a:r>
            <a:r>
              <a:rPr lang="en-US" sz="1100" b="0" i="0" dirty="0" smtClean="0"/>
              <a:t>Empty</a:t>
            </a:r>
            <a:r>
              <a:rPr lang="en-US" sz="1100" b="1" i="0" dirty="0" smtClean="0"/>
              <a:t>;</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procedure </a:t>
            </a:r>
            <a:r>
              <a:rPr lang="en-US" sz="1100" b="0" i="0" dirty="0" smtClean="0"/>
              <a:t>Push(Stk</a:t>
            </a:r>
            <a:r>
              <a:rPr lang="en-US" sz="1100" b="1" i="0" dirty="0" smtClean="0"/>
              <a:t> </a:t>
            </a:r>
            <a:r>
              <a:rPr lang="en-US" sz="1100" b="0" i="0" dirty="0" smtClean="0"/>
              <a:t>:</a:t>
            </a:r>
            <a:r>
              <a:rPr lang="en-US" sz="1100" b="1" i="0" dirty="0" smtClean="0"/>
              <a:t> in </a:t>
            </a:r>
            <a:r>
              <a:rPr lang="en-US" sz="1100" b="0" i="0" dirty="0" smtClean="0"/>
              <a:t>out Stack_Type;</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0" i="0" dirty="0" smtClean="0"/>
              <a:t>Element</a:t>
            </a:r>
            <a:r>
              <a:rPr lang="en-US" sz="1100" b="1" i="0" dirty="0" smtClean="0"/>
              <a:t> </a:t>
            </a:r>
            <a:r>
              <a:rPr lang="en-US" sz="1100" b="0" i="0" dirty="0" smtClean="0"/>
              <a:t>:</a:t>
            </a:r>
            <a:r>
              <a:rPr lang="en-US" sz="1100" b="1" i="0" dirty="0" smtClean="0"/>
              <a:t> in </a:t>
            </a:r>
            <a:r>
              <a:rPr lang="en-US" sz="1100" b="0" i="0" dirty="0" smtClean="0"/>
              <a:t>Integer)</a:t>
            </a:r>
            <a:r>
              <a:rPr lang="en-US" sz="1100" b="1" i="0" dirty="0" smtClean="0"/>
              <a:t> is</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begin</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if </a:t>
            </a:r>
            <a:r>
              <a:rPr lang="en-US" sz="1100" b="0" i="0" dirty="0" smtClean="0"/>
              <a:t>Stk.Topsub</a:t>
            </a:r>
            <a:r>
              <a:rPr lang="en-US" sz="1100" b="1" i="0" dirty="0" smtClean="0"/>
              <a:t> </a:t>
            </a:r>
            <a:r>
              <a:rPr lang="en-US" sz="1100" b="0" i="0" dirty="0" smtClean="0"/>
              <a:t>&gt;= Max_Size </a:t>
            </a:r>
            <a:r>
              <a:rPr lang="en-US" sz="1100" b="1" i="0" dirty="0" smtClean="0"/>
              <a:t>then</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0" i="0" dirty="0" smtClean="0"/>
              <a:t>Put_Line("ERROR - Stack overflow");</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else</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0" i="0" dirty="0" smtClean="0"/>
              <a:t>Stk.Topsub := Stk.Topsub + 1;</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0" i="0" dirty="0" smtClean="0"/>
              <a:t>Stk.List(Topsub) := Element;</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if;</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a:t>
            </a:r>
            <a:r>
              <a:rPr lang="en-US" sz="1100" b="0" i="0" dirty="0" smtClean="0"/>
              <a:t>Push;</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procedure </a:t>
            </a:r>
            <a:r>
              <a:rPr lang="en-US" sz="1100" b="0" i="0" dirty="0" smtClean="0"/>
              <a:t>Pop(Stk</a:t>
            </a:r>
            <a:r>
              <a:rPr lang="en-US" sz="1100" b="1" i="0" dirty="0" smtClean="0"/>
              <a:t> </a:t>
            </a:r>
            <a:r>
              <a:rPr lang="en-US" sz="1100" b="0" i="0" dirty="0" smtClean="0"/>
              <a:t>:</a:t>
            </a:r>
            <a:r>
              <a:rPr lang="en-US" sz="1100" b="1" i="0" dirty="0" smtClean="0"/>
              <a:t> in </a:t>
            </a:r>
            <a:r>
              <a:rPr lang="en-US" sz="1100" b="0" i="0" dirty="0" smtClean="0"/>
              <a:t>out Stack_Type)</a:t>
            </a:r>
            <a:r>
              <a:rPr lang="en-US" sz="1100" b="1" i="0" dirty="0" smtClean="0"/>
              <a:t> is</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begin</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if </a:t>
            </a:r>
            <a:r>
              <a:rPr lang="en-US" sz="1100" b="0" i="0" dirty="0" smtClean="0"/>
              <a:t>Empty(Stk)</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then </a:t>
            </a:r>
            <a:r>
              <a:rPr lang="en-US" sz="1100" b="0" i="0" dirty="0" smtClean="0"/>
              <a:t>Put_Line("ERROR - Stack underflow");</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else </a:t>
            </a:r>
            <a:r>
              <a:rPr lang="en-US" sz="1100" b="0" i="0" dirty="0" smtClean="0"/>
              <a:t>Stk.Topsub := Stk.Topsub - 1;</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if;</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a:t>
            </a:r>
            <a:r>
              <a:rPr lang="en-US" sz="1100" b="0" i="0" dirty="0" smtClean="0"/>
              <a:t>Pop;</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function </a:t>
            </a:r>
            <a:r>
              <a:rPr lang="en-US" sz="1100" b="0" i="0" dirty="0" smtClean="0"/>
              <a:t>Top(Stk</a:t>
            </a:r>
            <a:r>
              <a:rPr lang="en-US" sz="1100" b="1" i="0" dirty="0" smtClean="0"/>
              <a:t> </a:t>
            </a:r>
            <a:r>
              <a:rPr lang="en-US" sz="1100" b="0" i="0" dirty="0" smtClean="0"/>
              <a:t>:</a:t>
            </a:r>
            <a:r>
              <a:rPr lang="en-US" sz="1100" b="1" i="0" dirty="0" smtClean="0"/>
              <a:t> in </a:t>
            </a:r>
            <a:r>
              <a:rPr lang="en-US" sz="1100" b="0" i="0" dirty="0" smtClean="0"/>
              <a:t>Stack_Type)</a:t>
            </a:r>
            <a:r>
              <a:rPr lang="en-US" sz="1100" b="1" i="0" dirty="0" smtClean="0"/>
              <a:t> return </a:t>
            </a:r>
            <a:r>
              <a:rPr lang="en-US" sz="1100" b="0" i="0" dirty="0" smtClean="0"/>
              <a:t>Integer</a:t>
            </a:r>
            <a:r>
              <a:rPr lang="en-US" sz="1100" b="1" i="0" dirty="0" smtClean="0"/>
              <a:t> is</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begin</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if </a:t>
            </a:r>
            <a:r>
              <a:rPr lang="en-US" sz="1100" b="0" i="0" dirty="0" smtClean="0"/>
              <a:t>Empty(Stk)</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then </a:t>
            </a:r>
            <a:r>
              <a:rPr lang="en-US" sz="1100" b="0" i="0" dirty="0" smtClean="0"/>
              <a:t>Put_Line("ERROR - Stack is empty");</a:t>
            </a:r>
          </a:p>
          <a:p>
            <a:pPr marL="1371600" marR="0" lvl="3"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else return</a:t>
            </a:r>
            <a:r>
              <a:rPr lang="en-US" sz="1100" b="0" i="0" dirty="0" smtClean="0"/>
              <a:t> Stk.List(Stk.Topsub);</a:t>
            </a:r>
          </a:p>
          <a:p>
            <a:pPr marL="914400" marR="0" lvl="2"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if;</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a:t>
            </a:r>
            <a:r>
              <a:rPr lang="en-US" sz="1100" b="0" i="0" dirty="0" smtClean="0"/>
              <a:t>Top;</a:t>
            </a:r>
          </a:p>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100" b="1" i="0" dirty="0" smtClean="0"/>
              <a:t>end </a:t>
            </a:r>
            <a:r>
              <a:rPr lang="en-US" sz="1100" b="0" i="0" dirty="0" smtClean="0"/>
              <a:t>Stack_Pack;</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i="0" dirty="0" smtClean="0"/>
              <a:t>The first line of the code of this body package contains two clauses: a with and a use. The with clause makes the names defined in external packages visible; in this case Ada.Text_IO, which provides functions for input and output of text. The use clause eliminates the need for explicit qualification of the references to entities from the named package. The body package must have subprogram definitions with headings that match the subprogram headings in the associated package specification.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smtClean="0"/>
              <a:t>Evaluation: </a:t>
            </a:r>
            <a:r>
              <a:rPr lang="en-US" sz="1600" dirty="0" smtClean="0"/>
              <a:t>Ada, along with Modula-2, was the first  commercial language to support abstract data types. Remaining concepts from textbook</a:t>
            </a:r>
            <a:endParaRPr lang="en-US" sz="1600"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kern="1200" baseline="0" dirty="0" smtClean="0">
                <a:solidFill>
                  <a:schemeClr val="tx1"/>
                </a:solidFill>
                <a:latin typeface="+mn-lt"/>
                <a:ea typeface="+mn-ea"/>
                <a:cs typeface="+mn-cs"/>
              </a:rPr>
              <a:t>An </a:t>
            </a:r>
            <a:r>
              <a:rPr lang="en-US" sz="1200" b="1" kern="1200" baseline="0" dirty="0" smtClean="0">
                <a:solidFill>
                  <a:schemeClr val="tx1"/>
                </a:solidFill>
                <a:latin typeface="+mn-lt"/>
                <a:ea typeface="+mn-ea"/>
                <a:cs typeface="+mn-cs"/>
              </a:rPr>
              <a:t>abstraction </a:t>
            </a:r>
            <a:r>
              <a:rPr lang="en-US" sz="1200" b="0" kern="1200" baseline="0" dirty="0" smtClean="0">
                <a:solidFill>
                  <a:schemeClr val="tx1"/>
                </a:solidFill>
                <a:latin typeface="+mn-lt"/>
                <a:ea typeface="+mn-ea"/>
                <a:cs typeface="+mn-cs"/>
              </a:rPr>
              <a:t>is a view or representation of an entity that includes only the </a:t>
            </a:r>
            <a:r>
              <a:rPr lang="en-US" sz="1200" kern="1200" baseline="0" dirty="0" smtClean="0">
                <a:solidFill>
                  <a:schemeClr val="tx1"/>
                </a:solidFill>
                <a:latin typeface="+mn-lt"/>
                <a:ea typeface="+mn-ea"/>
                <a:cs typeface="+mn-cs"/>
              </a:rPr>
              <a:t>most significant attributes. In a general sense, abstraction allows one to collect instances of entities into groups in which their common attributes need not be considered.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For example, suppose we define birds to be creatures with the following attributes: two wings, two legs, a tail, and feathers. Then, if we say a crow is a bird, a description of a crow need not include those attributes.</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the world of programming languages, abstraction is a weapon against the complexity of programming; its purpose is to simplify the programming process. It is an effective weapon because it allows programmers to focus on essential attributes, while ignoring subordinate attributes. The two fundamental kinds of abstraction in contemporary programming languages are process abstraction and data abstraction.</a:t>
            </a:r>
          </a:p>
          <a:p>
            <a:pPr algn="just"/>
            <a:endParaRPr lang="en-US" sz="1200" b="0" i="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The concept of process abstraction is among the oldest in programming language design (Plankalkül  pronounced</a:t>
            </a:r>
            <a:r>
              <a:rPr lang="en-US" b="0" i="0" baseline="0" dirty="0" smtClean="0"/>
              <a:t> as plan calcul i.e. plan calculus </a:t>
            </a:r>
            <a:r>
              <a:rPr lang="en-US" b="0" i="0" dirty="0" smtClean="0"/>
              <a:t>(1</a:t>
            </a:r>
            <a:r>
              <a:rPr lang="en-US" b="0" i="0" baseline="30000" dirty="0" smtClean="0"/>
              <a:t>st</a:t>
            </a:r>
            <a:r>
              <a:rPr lang="en-US" b="0" i="0" dirty="0" smtClean="0"/>
              <a:t> procedural language) supported process abstraction in the 1940s).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All subprograms are process abstractions because they provide a way for a program to specify a process, without providing the details of how it performs its task (at least in the calling program).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For example, when a program needs to sort an array of numeric data of some type, it usually uses a subprogram for the sorting process. At the point where the sorting process is required, a statement such as </a:t>
            </a:r>
            <a:r>
              <a:rPr lang="en-US" b="0" i="1" dirty="0" smtClean="0"/>
              <a:t>sortInt(list, listLen)</a:t>
            </a:r>
            <a:r>
              <a:rPr lang="en-US" b="0" i="0" dirty="0" smtClean="0"/>
              <a:t> is placed in the program.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This call is an abstraction of the actual sorting process, whose algorithm is not specified. The call is independent of the algorithm implemented in the called subprogram.</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i="0" dirty="0" smtClean="0"/>
          </a:p>
          <a:p>
            <a:pPr algn="just"/>
            <a:r>
              <a:rPr lang="en-US" sz="1200" kern="1200" baseline="0" dirty="0" smtClean="0">
                <a:solidFill>
                  <a:schemeClr val="tx1"/>
                </a:solidFill>
                <a:latin typeface="+mn-lt"/>
                <a:ea typeface="+mn-ea"/>
                <a:cs typeface="+mn-cs"/>
              </a:rPr>
              <a:t>In the case of the subprogram sortInt, the only essential attributes are the name of the array to be sorted, the type of its elements, the array’s length, and the fact that the call to sortInt will result in the array being sorted. The particular algorithm that sortInt implements is an attribute that is not essential to the user.</a:t>
            </a:r>
            <a:endParaRPr lang="en-US" b="0" i="0"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lnSpc>
                <a:spcPct val="100000"/>
              </a:lnSpc>
            </a:pPr>
            <a:r>
              <a:rPr lang="en-US" sz="1200" kern="1200" baseline="0" dirty="0" smtClean="0">
                <a:solidFill>
                  <a:schemeClr val="tx1"/>
                </a:solidFill>
                <a:latin typeface="+mn-lt"/>
                <a:ea typeface="+mn-ea"/>
                <a:cs typeface="+mn-cs"/>
              </a:rPr>
              <a:t>The evolution of data abstraction began in 1960 with the first version of COBOL, which included the record data structure. The C-based languages have </a:t>
            </a:r>
            <a:r>
              <a:rPr lang="en-US" sz="1200" i="1" kern="1200" baseline="0" dirty="0" smtClean="0">
                <a:solidFill>
                  <a:schemeClr val="tx1"/>
                </a:solidFill>
                <a:latin typeface="+mn-lt"/>
                <a:ea typeface="+mn-ea"/>
                <a:cs typeface="+mn-cs"/>
              </a:rPr>
              <a:t>structs</a:t>
            </a:r>
            <a:r>
              <a:rPr lang="en-US" sz="1200" kern="1200" baseline="0" dirty="0" smtClean="0">
                <a:solidFill>
                  <a:schemeClr val="tx1"/>
                </a:solidFill>
                <a:latin typeface="+mn-lt"/>
                <a:ea typeface="+mn-ea"/>
                <a:cs typeface="+mn-cs"/>
              </a:rPr>
              <a:t>, which are also records (</a:t>
            </a:r>
            <a:r>
              <a:rPr lang="en-US" sz="1200" i="1" kern="1200" baseline="0" dirty="0" smtClean="0">
                <a:solidFill>
                  <a:schemeClr val="tx1"/>
                </a:solidFill>
                <a:latin typeface="+mn-lt"/>
                <a:ea typeface="+mn-ea"/>
                <a:cs typeface="+mn-cs"/>
              </a:rPr>
              <a:t>is a data structure that stores fields, which have names and can be of different types</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An abstract data type is a data structure, in the form of a record, but which includes subprograms that manipulate its data.</a:t>
            </a:r>
          </a:p>
          <a:p>
            <a:pPr algn="just">
              <a:lnSpc>
                <a:spcPct val="100000"/>
              </a:lnSpc>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Syntactically, an abstract data type is an enclosure that includes only the data representation of one specific data type and the subprograms that provide the operations for that type. Through access controls, unnecessary details of the type can be hidden from units outside the enclosure that use the type. Program units that use an abstract data type can declare variables of that type, even though the actual representation is hidden from them. An instance of an abstract data type is called an </a:t>
            </a:r>
            <a:r>
              <a:rPr lang="en-US" b="1" i="0" dirty="0" smtClean="0"/>
              <a:t>object</a:t>
            </a:r>
            <a:r>
              <a:rPr lang="en-US" b="0" i="0" dirty="0" smtClean="0"/>
              <a:t>. </a:t>
            </a:r>
            <a:r>
              <a:rPr lang="en-US" sz="1200" kern="1200" baseline="0" dirty="0" smtClean="0">
                <a:solidFill>
                  <a:schemeClr val="tx1"/>
                </a:solidFill>
                <a:latin typeface="+mn-lt"/>
                <a:ea typeface="+mn-ea"/>
                <a:cs typeface="+mn-cs"/>
              </a:rPr>
              <a:t>One of the motivations for data abstraction is similar to that of process abstraction. It is a weapon against complexity; a means of making large and/or complicated programs more manageable.</a:t>
            </a:r>
          </a:p>
          <a:p>
            <a:pPr algn="just">
              <a:lnSpc>
                <a:spcPct val="100000"/>
              </a:lnSpc>
            </a:pPr>
            <a:endParaRPr lang="en-US" sz="1200" b="0" i="0" kern="1200" baseline="0" dirty="0" smtClean="0">
              <a:solidFill>
                <a:schemeClr val="tx1"/>
              </a:solidFill>
              <a:latin typeface="+mn-lt"/>
              <a:ea typeface="+mn-ea"/>
              <a:cs typeface="+mn-cs"/>
            </a:endParaRPr>
          </a:p>
          <a:p>
            <a:pPr algn="just">
              <a:lnSpc>
                <a:spcPct val="100000"/>
              </a:lnSpc>
            </a:pPr>
            <a:r>
              <a:rPr lang="en-US" b="1" dirty="0" smtClean="0"/>
              <a:t>Floating-Point as an Abstract Data Type:</a:t>
            </a:r>
            <a:endParaRPr lang="en-US" b="0" dirty="0" smtClean="0"/>
          </a:p>
          <a:p>
            <a:pPr algn="just">
              <a:lnSpc>
                <a:spcPct val="100000"/>
              </a:lnSpc>
            </a:pPr>
            <a:r>
              <a:rPr lang="en-US" sz="1200" kern="1200" baseline="0" dirty="0" smtClean="0">
                <a:solidFill>
                  <a:schemeClr val="tx1"/>
                </a:solidFill>
                <a:latin typeface="+mn-lt"/>
                <a:ea typeface="+mn-ea"/>
                <a:cs typeface="+mn-cs"/>
              </a:rPr>
              <a:t>The concept of an abstract data type, at least in terms of built-in types, is not a recent development. All built-in data types, even those of Fortran I, are abstract data types, although they are rarely called that. For example, consider a floating-point data type. Most programming languages include at least one of these. A floating-point type provides the means to create variables to store floating-point data and also provides a set of arithmetic operations for manipulating objects of the type.</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i="1" kern="1200" baseline="0" dirty="0" smtClean="0">
                <a:solidFill>
                  <a:schemeClr val="tx1"/>
                </a:solidFill>
                <a:latin typeface="+mn-lt"/>
                <a:ea typeface="+mn-ea"/>
                <a:cs typeface="+mn-cs"/>
              </a:rPr>
              <a:t>Floating-point types in high-level languages employ a key concept in data abstraction: information hiding. The actual format of the floating-point data value in a memory cell is hidden from the user, and the only operations available are those provided by the language.</a:t>
            </a:r>
            <a:r>
              <a:rPr lang="en-US" sz="1200" kern="1200" baseline="0" dirty="0" smtClean="0">
                <a:solidFill>
                  <a:schemeClr val="tx1"/>
                </a:solidFill>
                <a:latin typeface="+mn-lt"/>
                <a:ea typeface="+mn-ea"/>
                <a:cs typeface="+mn-cs"/>
              </a:rPr>
              <a:t> The user is not allowed to create new operations on data of the type, except those that can be constructed using the built-in operations. </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The user cannot directly manipulate the parts of the actual representation of values because that representation is hidden. It is this feature that allows program portability between implementations of a particular language, even though the implementations may use different representations for particular data types.</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kern="1200" baseline="0" dirty="0" smtClean="0">
                <a:solidFill>
                  <a:schemeClr val="tx1"/>
                </a:solidFill>
                <a:latin typeface="+mn-lt"/>
                <a:ea typeface="+mn-ea"/>
                <a:cs typeface="+mn-cs"/>
              </a:rPr>
              <a:t>A user-defined abstract data type should provide the same characteristics as those of language-defined types, such as a floating-point type: (1) a type definition that allows program units to declare variables of the type but hides the representation of objects of the type; and (2) a set of operations for manipulating objects of the type.</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We now formally define an abstract data type in the context of user-defined types. An </a:t>
            </a:r>
            <a:r>
              <a:rPr lang="en-US" sz="1200" b="1" kern="1200" baseline="0" dirty="0" smtClean="0">
                <a:solidFill>
                  <a:schemeClr val="tx1"/>
                </a:solidFill>
                <a:latin typeface="+mn-lt"/>
                <a:ea typeface="+mn-ea"/>
                <a:cs typeface="+mn-cs"/>
              </a:rPr>
              <a:t>abstract data type </a:t>
            </a:r>
            <a:r>
              <a:rPr lang="en-US" sz="1200" b="0" kern="1200" baseline="0" dirty="0" smtClean="0">
                <a:solidFill>
                  <a:schemeClr val="tx1"/>
                </a:solidFill>
                <a:latin typeface="+mn-lt"/>
                <a:ea typeface="+mn-ea"/>
                <a:cs typeface="+mn-cs"/>
              </a:rPr>
              <a:t>is a data type that satisfies the following conditions:</a:t>
            </a:r>
            <a:endParaRPr lang="en-US" sz="1200" b="0" i="0" kern="1200" baseline="0" dirty="0" smtClean="0">
              <a:solidFill>
                <a:schemeClr val="tx1"/>
              </a:solidFill>
              <a:latin typeface="+mn-lt"/>
              <a:ea typeface="+mn-ea"/>
              <a:cs typeface="+mn-cs"/>
            </a:endParaRPr>
          </a:p>
          <a:p>
            <a:pPr marL="228600" indent="-228600" algn="just">
              <a:buFont typeface="+mj-lt"/>
              <a:buAutoNum type="arabicPeriod"/>
            </a:pPr>
            <a:r>
              <a:rPr lang="en-US" sz="1200" kern="1200" baseline="0" dirty="0" smtClean="0">
                <a:solidFill>
                  <a:schemeClr val="tx1"/>
                </a:solidFill>
                <a:latin typeface="+mn-lt"/>
                <a:ea typeface="+mn-ea"/>
                <a:cs typeface="+mn-cs"/>
              </a:rPr>
              <a:t>The representation of objects of the type is hidden from the program units that use the type, so the only direct operations possible on those objects are those provided in the type’s definition.</a:t>
            </a:r>
          </a:p>
          <a:p>
            <a:pPr marL="228600" indent="-228600" algn="just">
              <a:buFont typeface="+mj-lt"/>
              <a:buAutoNum type="arabicPeriod"/>
            </a:pPr>
            <a:endParaRPr lang="en-US" sz="1200" kern="1200" baseline="0" dirty="0" smtClean="0">
              <a:solidFill>
                <a:schemeClr val="tx1"/>
              </a:solidFill>
              <a:latin typeface="+mn-lt"/>
              <a:ea typeface="+mn-ea"/>
              <a:cs typeface="+mn-cs"/>
            </a:endParaRPr>
          </a:p>
          <a:p>
            <a:pPr marL="228600" indent="-228600" algn="just">
              <a:buFont typeface="+mj-lt"/>
              <a:buAutoNum type="arabicPeriod"/>
            </a:pPr>
            <a:r>
              <a:rPr lang="en-US" sz="1200" kern="1200" baseline="0" dirty="0" smtClean="0">
                <a:solidFill>
                  <a:schemeClr val="tx1"/>
                </a:solidFill>
                <a:latin typeface="+mn-lt"/>
                <a:ea typeface="+mn-ea"/>
                <a:cs typeface="+mn-cs"/>
              </a:rPr>
              <a:t>The declarations of the type and the protocols of the operations on objects of the type, which provide the type’s interface, are contained in a single syntactic unit. The type’s interface does not depend on the representation of the objects or the implementation of the operations. Also, other program units are allowed to create variables of the defined type.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There are several benefits of information hiding:</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One of these is increased reliability. Program units that use a specific abstract data type are called clients of that type. Clients cannot manipulate the underlying representations of objects directly, either intentionally or by accident, thus increasing the integrity (meaning </a:t>
            </a:r>
            <a:r>
              <a:rPr lang="en-US" sz="1200" b="1" i="1" kern="1200" baseline="0" dirty="0" smtClean="0">
                <a:solidFill>
                  <a:schemeClr val="tx1"/>
                </a:solidFill>
                <a:latin typeface="+mn-lt"/>
                <a:ea typeface="+mn-ea"/>
                <a:cs typeface="+mn-cs"/>
              </a:rPr>
              <a:t>honesty</a:t>
            </a:r>
            <a:r>
              <a:rPr lang="en-US" sz="1200" kern="1200" baseline="0" dirty="0" smtClean="0">
                <a:solidFill>
                  <a:schemeClr val="tx1"/>
                </a:solidFill>
                <a:latin typeface="+mn-lt"/>
                <a:ea typeface="+mn-ea"/>
                <a:cs typeface="+mn-cs"/>
              </a:rPr>
              <a:t>) of such objects. Objects can be changed only through the provided operations.</a:t>
            </a:r>
          </a:p>
          <a:p>
            <a:pPr algn="just"/>
            <a:endParaRPr lang="en-US" b="0" i="0" dirty="0" smtClean="0"/>
          </a:p>
          <a:p>
            <a:pPr algn="just"/>
            <a:r>
              <a:rPr lang="en-US" sz="1200" kern="1200" baseline="0" dirty="0" smtClean="0">
                <a:solidFill>
                  <a:schemeClr val="tx1"/>
                </a:solidFill>
                <a:latin typeface="+mn-lt"/>
                <a:ea typeface="+mn-ea"/>
                <a:cs typeface="+mn-cs"/>
              </a:rPr>
              <a:t>Another benefit of information hiding is it reduces the range of code and number of variables of which a programmer must be aware when writing or reading a part of the program. The value of a particular variable can only be changed by code in a restricted range, making the code easier to understand and less challenging to find sources of incorrect changes.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Information hiding also makes name conflicts less likely, because the scope of variables is smaller.	Cont..</a:t>
            </a:r>
          </a:p>
        </p:txBody>
      </p:sp>
      <p:sp>
        <p:nvSpPr>
          <p:cNvPr id="4" name="Slide Number Placeholder 3"/>
          <p:cNvSpPr>
            <a:spLocks noGrp="1"/>
          </p:cNvSpPr>
          <p:nvPr>
            <p:ph type="sldNum" sz="quarter" idx="10"/>
          </p:nvPr>
        </p:nvSpPr>
        <p:spPr/>
        <p:txBody>
          <a:bodyPr/>
          <a:lstStyle/>
          <a:p>
            <a:fld id="{DD3C65E1-19FF-4DF0-BD76-2067C775B35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b="0" kern="1200" baseline="0" dirty="0" smtClean="0">
                <a:solidFill>
                  <a:schemeClr val="tx1"/>
                </a:solidFill>
                <a:latin typeface="+mn-lt"/>
                <a:ea typeface="+mn-ea"/>
                <a:cs typeface="+mn-cs"/>
              </a:rPr>
              <a:t>Although the definition of abstract data types specifies that data members of objects must be hidden from clients, many situations arise in which clients  need to access these data members. The common solution is to provide accessor methods, sometimes called </a:t>
            </a:r>
            <a:r>
              <a:rPr lang="en-US" sz="1200" b="1" kern="1200" baseline="0" dirty="0" smtClean="0">
                <a:solidFill>
                  <a:schemeClr val="tx1"/>
                </a:solidFill>
                <a:latin typeface="+mn-lt"/>
                <a:ea typeface="+mn-ea"/>
                <a:cs typeface="+mn-cs"/>
              </a:rPr>
              <a:t>getters</a:t>
            </a:r>
            <a:r>
              <a:rPr lang="en-US" sz="1200" b="0" kern="1200" baseline="0" dirty="0" smtClean="0">
                <a:solidFill>
                  <a:schemeClr val="tx1"/>
                </a:solidFill>
                <a:latin typeface="+mn-lt"/>
                <a:ea typeface="+mn-ea"/>
                <a:cs typeface="+mn-cs"/>
              </a:rPr>
              <a:t> and </a:t>
            </a:r>
            <a:r>
              <a:rPr lang="en-US" sz="1200" b="1" kern="1200" baseline="0" dirty="0" smtClean="0">
                <a:solidFill>
                  <a:schemeClr val="tx1"/>
                </a:solidFill>
                <a:latin typeface="+mn-lt"/>
                <a:ea typeface="+mn-ea"/>
                <a:cs typeface="+mn-cs"/>
              </a:rPr>
              <a:t>setters</a:t>
            </a:r>
            <a:r>
              <a:rPr lang="en-US" sz="1200" b="0" kern="1200" baseline="0" dirty="0" smtClean="0">
                <a:solidFill>
                  <a:schemeClr val="tx1"/>
                </a:solidFill>
                <a:latin typeface="+mn-lt"/>
                <a:ea typeface="+mn-ea"/>
                <a:cs typeface="+mn-cs"/>
              </a:rPr>
              <a:t>, that allow clients indirect access to the so called hidden data—a better solution than simply making the data public, which would provide direct access.</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There are three reasons why accessors are better:</a:t>
            </a:r>
          </a:p>
          <a:p>
            <a:pPr marL="228600" indent="-228600" algn="just">
              <a:buFont typeface="+mj-lt"/>
              <a:buAutoNum type="arabicPeriod"/>
            </a:pPr>
            <a:r>
              <a:rPr lang="en-US" sz="1200" kern="1200" baseline="0" dirty="0" smtClean="0">
                <a:solidFill>
                  <a:schemeClr val="tx1"/>
                </a:solidFill>
                <a:latin typeface="+mn-lt"/>
                <a:ea typeface="+mn-ea"/>
                <a:cs typeface="+mn-cs"/>
              </a:rPr>
              <a:t>Read-only access can be provided, by having a getter method but no corresponding setter method.</a:t>
            </a:r>
          </a:p>
          <a:p>
            <a:pPr marL="228600" indent="-228600" algn="just">
              <a:buFont typeface="+mj-lt"/>
              <a:buAutoNum type="arabicPeriod"/>
            </a:pPr>
            <a:r>
              <a:rPr lang="en-US" sz="1200" kern="1200" baseline="0" dirty="0" smtClean="0">
                <a:solidFill>
                  <a:schemeClr val="tx1"/>
                </a:solidFill>
                <a:latin typeface="+mn-lt"/>
                <a:ea typeface="+mn-ea"/>
                <a:cs typeface="+mn-cs"/>
              </a:rPr>
              <a:t>Constraints can be included in setters. For example, if the data value should be restricted to a particular range, the setter can enforce that.</a:t>
            </a:r>
          </a:p>
          <a:p>
            <a:pPr marL="228600" indent="-228600" algn="just">
              <a:buFont typeface="+mj-lt"/>
              <a:buAutoNum type="arabicPeriod"/>
            </a:pPr>
            <a:r>
              <a:rPr lang="en-US" sz="1200" kern="1200" baseline="0" dirty="0" smtClean="0">
                <a:solidFill>
                  <a:schemeClr val="tx1"/>
                </a:solidFill>
                <a:latin typeface="+mn-lt"/>
                <a:ea typeface="+mn-ea"/>
                <a:cs typeface="+mn-cs"/>
              </a:rPr>
              <a:t>The actual implementation of the data member can be changed without affecting the clients if getters and setters are the only access.</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Both specifying data in an abstract data type to be public and providing accessor methods for that data are violations of the principles of abstract data types.</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D3C65E1-19FF-4DF0-BD76-2067C775B35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A facility for defining abstract data types in a language must provide a syntactic unit that encloses the declaration of the type and the prototypes of the subprograms that implement the operations on objects of the type. It must be possible to make these visible to clients of the abstraction. This allows clients to declare variables of the abstract type and manipulate their values. Although the type name must have external visibility, the type representation must be hidden. The type representation and the definitions of the subprograms that implement the operations may appear inside or outside this syntactic unit.</a:t>
            </a:r>
          </a:p>
          <a:p>
            <a:pPr algn="just"/>
            <a:endParaRPr lang="en-US" b="0" i="0" dirty="0" smtClean="0"/>
          </a:p>
          <a:p>
            <a:pPr algn="just"/>
            <a:r>
              <a:rPr lang="en-US" sz="1200" kern="1200" baseline="0" dirty="0" smtClean="0">
                <a:solidFill>
                  <a:schemeClr val="tx1"/>
                </a:solidFill>
                <a:latin typeface="+mn-lt"/>
                <a:ea typeface="+mn-ea"/>
                <a:cs typeface="+mn-cs"/>
              </a:rPr>
              <a:t>Few, if any, general built-in operations should be provided for objects of abstract data types, other than those provided with the type definition. There simply are not many operations that apply to a broad range of abstract data types. Among these are assignment and comparisons for equality and inequality. If the language does not allow users to overload assignment, the assignment operation must be included in the abstraction. Comparisons for equality and  inequality should be predefined in the abstraction in some cases but not in others.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For example, if the type is implemented as a pointer, equality may mean pointer equality, but the designer may want it to mean equality of the structures referenced by the pointers. Some operations are required by many abstract data types, but because they are not universal, they often must be provided by the designer of the type. Among these are </a:t>
            </a:r>
            <a:r>
              <a:rPr lang="en-US" sz="1200" i="1" kern="1200" baseline="0" dirty="0" smtClean="0">
                <a:solidFill>
                  <a:schemeClr val="tx1"/>
                </a:solidFill>
                <a:latin typeface="+mn-lt"/>
                <a:ea typeface="+mn-ea"/>
                <a:cs typeface="+mn-cs"/>
              </a:rPr>
              <a:t>iterators</a:t>
            </a:r>
            <a:r>
              <a:rPr lang="en-US" sz="1200"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accessors</a:t>
            </a:r>
            <a:r>
              <a:rPr lang="en-US" sz="1200"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constructors</a:t>
            </a:r>
            <a:r>
              <a:rPr lang="en-US" sz="1200" kern="1200" baseline="0" dirty="0" smtClean="0">
                <a:solidFill>
                  <a:schemeClr val="tx1"/>
                </a:solidFill>
                <a:latin typeface="+mn-lt"/>
                <a:ea typeface="+mn-ea"/>
                <a:cs typeface="+mn-cs"/>
              </a:rPr>
              <a:t>, and </a:t>
            </a:r>
            <a:r>
              <a:rPr lang="en-US" sz="1200" i="1" kern="1200" baseline="0" dirty="0" smtClean="0">
                <a:solidFill>
                  <a:schemeClr val="tx1"/>
                </a:solidFill>
                <a:latin typeface="+mn-lt"/>
                <a:ea typeface="+mn-ea"/>
                <a:cs typeface="+mn-cs"/>
              </a:rPr>
              <a:t>destructors</a:t>
            </a:r>
            <a:r>
              <a:rPr lang="en-US" sz="1200" kern="1200" baseline="0" dirty="0" smtClean="0">
                <a:solidFill>
                  <a:schemeClr val="tx1"/>
                </a:solidFill>
                <a:latin typeface="+mn-lt"/>
                <a:ea typeface="+mn-ea"/>
                <a:cs typeface="+mn-cs"/>
              </a:rPr>
              <a:t>.</a:t>
            </a:r>
          </a:p>
          <a:p>
            <a:pPr marL="228600" indent="-228600" algn="just">
              <a:buFont typeface="+mj-lt"/>
              <a:buAutoNum type="arabicPeriod"/>
            </a:pPr>
            <a:r>
              <a:rPr lang="en-US" sz="1200" i="1" kern="1200" baseline="0" dirty="0" smtClean="0">
                <a:solidFill>
                  <a:schemeClr val="tx1"/>
                </a:solidFill>
                <a:latin typeface="+mn-lt"/>
                <a:ea typeface="+mn-ea"/>
                <a:cs typeface="+mn-cs"/>
              </a:rPr>
              <a:t>Accessors</a:t>
            </a:r>
            <a:r>
              <a:rPr lang="en-US" sz="1200" kern="1200" baseline="0" dirty="0" smtClean="0">
                <a:solidFill>
                  <a:schemeClr val="tx1"/>
                </a:solidFill>
                <a:latin typeface="+mn-lt"/>
                <a:ea typeface="+mn-ea"/>
                <a:cs typeface="+mn-cs"/>
              </a:rPr>
              <a:t> provide a form of access to data that is hidden from direct access by clients.</a:t>
            </a:r>
          </a:p>
          <a:p>
            <a:pPr marL="228600" indent="-228600" algn="just">
              <a:buFont typeface="+mj-lt"/>
              <a:buAutoNum type="arabicPeriod"/>
            </a:pPr>
            <a:r>
              <a:rPr lang="en-US" sz="1200" i="1" kern="1200" baseline="0" dirty="0" smtClean="0">
                <a:solidFill>
                  <a:schemeClr val="tx1"/>
                </a:solidFill>
                <a:latin typeface="+mn-lt"/>
                <a:ea typeface="+mn-ea"/>
                <a:cs typeface="+mn-cs"/>
              </a:rPr>
              <a:t>Constructors</a:t>
            </a:r>
            <a:r>
              <a:rPr lang="en-US" sz="1200" kern="1200" baseline="0" dirty="0" smtClean="0">
                <a:solidFill>
                  <a:schemeClr val="tx1"/>
                </a:solidFill>
                <a:latin typeface="+mn-lt"/>
                <a:ea typeface="+mn-ea"/>
                <a:cs typeface="+mn-cs"/>
              </a:rPr>
              <a:t> are used to initialize parts of newly created objects.</a:t>
            </a:r>
          </a:p>
          <a:p>
            <a:pPr marL="228600" indent="-228600" algn="just">
              <a:buFont typeface="+mj-lt"/>
              <a:buAutoNum type="arabicPeriod"/>
            </a:pPr>
            <a:r>
              <a:rPr lang="en-US" sz="1200" i="1" kern="1200" baseline="0" dirty="0" smtClean="0">
                <a:solidFill>
                  <a:schemeClr val="tx1"/>
                </a:solidFill>
                <a:latin typeface="+mn-lt"/>
                <a:ea typeface="+mn-ea"/>
                <a:cs typeface="+mn-cs"/>
              </a:rPr>
              <a:t>Destructors</a:t>
            </a:r>
            <a:r>
              <a:rPr lang="en-US" sz="1200" kern="1200" baseline="0" dirty="0" smtClean="0">
                <a:solidFill>
                  <a:schemeClr val="tx1"/>
                </a:solidFill>
                <a:latin typeface="+mn-lt"/>
                <a:ea typeface="+mn-ea"/>
                <a:cs typeface="+mn-cs"/>
              </a:rPr>
              <a:t> are often used to reclaim heap storage that may be used by parts of abstract data type objects in languages that do not do implicit storage reclamation.</a:t>
            </a:r>
          </a:p>
          <a:p>
            <a:pPr marL="228600" lvl="0" indent="-228600" algn="just">
              <a:buFont typeface="+mj-lt"/>
              <a:buNone/>
            </a:pPr>
            <a:r>
              <a:rPr lang="en-US" sz="1200" kern="1200" baseline="0" dirty="0" smtClean="0">
                <a:solidFill>
                  <a:schemeClr val="tx1"/>
                </a:solidFill>
                <a:latin typeface="+mn-lt"/>
                <a:ea typeface="+mn-ea"/>
                <a:cs typeface="+mn-cs"/>
              </a:rPr>
              <a:t>As stated earlier, the enclosure for an abstract data type defines a single data type and its operations. </a:t>
            </a:r>
          </a:p>
          <a:p>
            <a:pPr marL="228600" lvl="0" indent="-228600" algn="just">
              <a:buFont typeface="+mj-lt"/>
              <a:buNone/>
            </a:pPr>
            <a:r>
              <a:rPr lang="en-US" sz="1200" kern="1200" baseline="0" dirty="0" smtClean="0">
                <a:solidFill>
                  <a:schemeClr val="tx1"/>
                </a:solidFill>
                <a:latin typeface="+mn-lt"/>
                <a:ea typeface="+mn-ea"/>
                <a:cs typeface="+mn-cs"/>
              </a:rPr>
              <a:t>Many contemporary languages, including C++,Objective-C, Java, and C#, directly support abstract data types.</a:t>
            </a:r>
          </a:p>
        </p:txBody>
      </p:sp>
      <p:sp>
        <p:nvSpPr>
          <p:cNvPr id="4" name="Slide Number Placeholder 3"/>
          <p:cNvSpPr>
            <a:spLocks noGrp="1"/>
          </p:cNvSpPr>
          <p:nvPr>
            <p:ph type="sldNum" sz="quarter" idx="10"/>
          </p:nvPr>
        </p:nvSpPr>
        <p:spPr/>
        <p:txBody>
          <a:bodyPr/>
          <a:lstStyle/>
          <a:p>
            <a:fld id="{DD3C65E1-19FF-4DF0-BD76-2067C775B35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The concept of data abstraction had its origins in SIMULA 67, although that language did not provide complete support for abstract data types, because it did not include a way to hide implementation details.</a:t>
            </a:r>
          </a:p>
          <a:p>
            <a:pPr algn="just"/>
            <a:endParaRPr lang="en-US" sz="1200" b="0" i="0" kern="1200" baseline="0" dirty="0" smtClean="0">
              <a:solidFill>
                <a:schemeClr val="tx1"/>
              </a:solidFill>
              <a:latin typeface="+mn-lt"/>
              <a:ea typeface="+mn-ea"/>
              <a:cs typeface="+mn-cs"/>
            </a:endParaRPr>
          </a:p>
          <a:p>
            <a:pPr algn="just"/>
            <a:r>
              <a:rPr lang="en-US" sz="1200" b="0" i="0" kern="1200" baseline="0" dirty="0" smtClean="0">
                <a:solidFill>
                  <a:schemeClr val="tx1"/>
                </a:solidFill>
                <a:latin typeface="+mn-lt"/>
                <a:ea typeface="+mn-ea"/>
                <a:cs typeface="+mn-cs"/>
              </a:rPr>
              <a:t>The following languages </a:t>
            </a:r>
            <a:r>
              <a:rPr lang="en-US" sz="1200" kern="1200" baseline="0" dirty="0" smtClean="0">
                <a:solidFill>
                  <a:schemeClr val="tx1"/>
                </a:solidFill>
                <a:latin typeface="+mn-lt"/>
                <a:ea typeface="+mn-ea"/>
                <a:cs typeface="+mn-cs"/>
              </a:rPr>
              <a:t>support for data abstraction:</a:t>
            </a:r>
          </a:p>
          <a:p>
            <a:pPr algn="just"/>
            <a:r>
              <a:rPr lang="en-US" sz="1200" kern="1200" baseline="0" dirty="0" smtClean="0">
                <a:solidFill>
                  <a:schemeClr val="tx1"/>
                </a:solidFill>
                <a:latin typeface="+mn-lt"/>
                <a:ea typeface="+mn-ea"/>
                <a:cs typeface="+mn-cs"/>
              </a:rPr>
              <a:t>Ada, C++, Objective-C </a:t>
            </a:r>
            <a:r>
              <a:rPr lang="en-US" sz="1200" b="0" kern="1200" baseline="0" dirty="0" smtClean="0">
                <a:solidFill>
                  <a:schemeClr val="tx1"/>
                </a:solidFill>
                <a:latin typeface="+mn-lt"/>
                <a:ea typeface="+mn-ea"/>
                <a:cs typeface="+mn-cs"/>
              </a:rPr>
              <a:t>(https://en.wikipedia.org/wiki/Objective-C),</a:t>
            </a:r>
            <a:r>
              <a:rPr lang="en-US" sz="1200" kern="1200" baseline="0" dirty="0" smtClean="0">
                <a:solidFill>
                  <a:schemeClr val="tx1"/>
                </a:solidFill>
                <a:latin typeface="+mn-lt"/>
                <a:ea typeface="+mn-ea"/>
                <a:cs typeface="+mn-cs"/>
              </a:rPr>
              <a:t> Java, C#, and Ruby</a:t>
            </a:r>
          </a:p>
          <a:p>
            <a:pPr algn="just"/>
            <a:endParaRPr lang="en-US" b="0" i="0" dirty="0" smtClean="0"/>
          </a:p>
          <a:p>
            <a:pPr algn="just"/>
            <a:r>
              <a:rPr lang="en-US" sz="1200" b="1" kern="1200" baseline="0" dirty="0" smtClean="0">
                <a:solidFill>
                  <a:schemeClr val="tx1"/>
                </a:solidFill>
                <a:latin typeface="+mn-lt"/>
                <a:ea typeface="+mn-ea"/>
                <a:cs typeface="+mn-cs"/>
              </a:rPr>
              <a:t>Abstract Data Types in Ada:</a:t>
            </a:r>
          </a:p>
          <a:p>
            <a:pPr algn="just"/>
            <a:r>
              <a:rPr lang="en-US" sz="1200" kern="1200" baseline="0" dirty="0" smtClean="0">
                <a:solidFill>
                  <a:schemeClr val="tx1"/>
                </a:solidFill>
                <a:latin typeface="+mn-lt"/>
                <a:ea typeface="+mn-ea"/>
                <a:cs typeface="+mn-cs"/>
              </a:rPr>
              <a:t>Ada provides an </a:t>
            </a:r>
            <a:r>
              <a:rPr lang="en-US" sz="1200" b="1" i="1" kern="1200" baseline="0" dirty="0" smtClean="0">
                <a:solidFill>
                  <a:schemeClr val="tx1"/>
                </a:solidFill>
                <a:latin typeface="+mn-lt"/>
                <a:ea typeface="+mn-ea"/>
                <a:cs typeface="+mn-cs"/>
              </a:rPr>
              <a:t>encapsulation</a:t>
            </a:r>
            <a:r>
              <a:rPr lang="en-US" sz="1200" kern="1200" baseline="0" dirty="0" smtClean="0">
                <a:solidFill>
                  <a:schemeClr val="tx1"/>
                </a:solidFill>
                <a:latin typeface="+mn-lt"/>
                <a:ea typeface="+mn-ea"/>
                <a:cs typeface="+mn-cs"/>
              </a:rPr>
              <a:t> construct that can be used to define a single abstract data type, including the ability to hide its representation. Ada 83 was one of the first languages to offer full support for abstract data types.</a:t>
            </a:r>
          </a:p>
          <a:p>
            <a:pPr algn="just"/>
            <a:endParaRPr lang="en-US" sz="1200" b="0" i="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b="1" i="0" dirty="0" smtClean="0"/>
              <a:t>Encapsulation: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The encapsulating constructs in Ada are called packages. A package can have two parts, each of which is also is called a package. These are called the package specification, which provides the interface of the encapsulation (and perhaps more), and the body package, which provides the implementation of most, if not all, of the entities named in the associated package specification. Not all packages have a body part (packages that encapsulate only types and constants do not have or need bodies).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0" i="0" dirty="0" smtClean="0"/>
              <a:t>A package specification and its associated body package share the same name. The reserved word body in a package header identifies it as being a body package. A package specification and its body package may be compiled separately, provided the package specification is compiled first. Client code can also be compiled before the body package is compiled or even written, for that matter. This means that once the package specification is written, work can begin on both the client code and the body package.	Cont..</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Cont.. </a:t>
            </a:r>
            <a:r>
              <a:rPr lang="en-US" sz="1200" b="1" i="0" dirty="0" smtClean="0"/>
              <a:t>Information Hiding:</a:t>
            </a:r>
          </a:p>
          <a:p>
            <a:pPr algn="just">
              <a:lnSpc>
                <a:spcPct val="100000"/>
              </a:lnSpc>
            </a:pPr>
            <a:r>
              <a:rPr lang="en-US" sz="1200" kern="1200" baseline="0" dirty="0" smtClean="0">
                <a:solidFill>
                  <a:schemeClr val="tx1"/>
                </a:solidFill>
                <a:latin typeface="+mn-lt"/>
                <a:ea typeface="+mn-ea"/>
                <a:cs typeface="+mn-cs"/>
              </a:rPr>
              <a:t>The designer of an Ada package that defines a data type can choose to make the type entirely visible to clients or provide only the interface information. Of course, if the representation is not hidden, then the defined type is not an abstract data type. </a:t>
            </a:r>
            <a:r>
              <a:rPr lang="en-US" sz="1200" b="0" i="0" dirty="0" smtClean="0"/>
              <a:t>There are two approaches to hiding the representation from clients in the package specification:</a:t>
            </a:r>
          </a:p>
          <a:p>
            <a:pPr algn="just">
              <a:lnSpc>
                <a:spcPct val="100000"/>
              </a:lnSpc>
            </a:pPr>
            <a:endParaRPr lang="en-US" sz="1200" b="0" i="0" dirty="0" smtClean="0"/>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0" i="0" dirty="0" smtClean="0"/>
              <a:t>One is to include two sections in the package specification</a:t>
            </a:r>
            <a:r>
              <a:rPr lang="en-US" sz="1200" b="0" i="0" baseline="0" dirty="0" smtClean="0"/>
              <a:t> – </a:t>
            </a:r>
            <a:r>
              <a:rPr lang="en-US" sz="1200" b="0" i="0" dirty="0" smtClean="0"/>
              <a:t>one in which entities are visible to clients and one that hides its contents. For an abstract data type, a declaration appears in the visible part of the specification, providing only the name of the type and the fact that its representation is hidden. The representation of the type appears in a part of the specification called the private part, which is introduced by the reserved word private. The private clause is always at the end of the package specification. The private clause is visible to the compiler but not to client program units. </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dirty="0" smtClean="0"/>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sz="1200" b="0" i="0" dirty="0" smtClean="0"/>
              <a:t>The second way to hide the representation is to define the abstract data type as a pointer and provide the pointed-to structure’s definition in the body package, whose entire contents are hidden from clients. </a:t>
            </a:r>
          </a:p>
          <a:p>
            <a:pPr algn="just">
              <a:lnSpc>
                <a:spcPct val="100000"/>
              </a:lnSpc>
            </a:pPr>
            <a:r>
              <a:rPr lang="en-US" sz="1200" kern="1200" baseline="0" dirty="0" smtClean="0">
                <a:solidFill>
                  <a:schemeClr val="tx1"/>
                </a:solidFill>
                <a:latin typeface="+mn-lt"/>
                <a:ea typeface="+mn-ea"/>
                <a:cs typeface="+mn-cs"/>
              </a:rPr>
              <a:t>Types that are declared to be private are called </a:t>
            </a:r>
            <a:r>
              <a:rPr lang="en-US" sz="1200" b="1" kern="1200" baseline="0" dirty="0" smtClean="0">
                <a:solidFill>
                  <a:schemeClr val="tx1"/>
                </a:solidFill>
                <a:latin typeface="+mn-lt"/>
                <a:ea typeface="+mn-ea"/>
                <a:cs typeface="+mn-cs"/>
              </a:rPr>
              <a:t>private types</a:t>
            </a:r>
            <a:r>
              <a:rPr lang="en-US" sz="1200" b="0" kern="1200" baseline="0" dirty="0" smtClean="0">
                <a:solidFill>
                  <a:schemeClr val="tx1"/>
                </a:solidFill>
                <a:latin typeface="+mn-lt"/>
                <a:ea typeface="+mn-ea"/>
                <a:cs typeface="+mn-cs"/>
              </a:rPr>
              <a:t>. Private data </a:t>
            </a:r>
            <a:r>
              <a:rPr lang="en-US" sz="1200" kern="1200" baseline="0" dirty="0" smtClean="0">
                <a:solidFill>
                  <a:schemeClr val="tx1"/>
                </a:solidFill>
                <a:latin typeface="+mn-lt"/>
                <a:ea typeface="+mn-ea"/>
                <a:cs typeface="+mn-cs"/>
              </a:rPr>
              <a:t>types have built-in operations for assignment and comparisons for equality and inequality. </a:t>
            </a:r>
            <a:r>
              <a:rPr lang="en-US" sz="1200" b="0" i="0" dirty="0" smtClean="0"/>
              <a:t>An alternative to private types is a more restricted form: </a:t>
            </a:r>
            <a:r>
              <a:rPr lang="en-US" sz="1200" b="1" i="0" dirty="0" smtClean="0"/>
              <a:t>limited</a:t>
            </a:r>
            <a:r>
              <a:rPr lang="en-US" sz="1200" b="0" i="0" dirty="0" smtClean="0"/>
              <a:t> </a:t>
            </a:r>
            <a:r>
              <a:rPr lang="en-US" sz="1200" b="1" i="0" dirty="0" smtClean="0"/>
              <a:t>private</a:t>
            </a:r>
            <a:r>
              <a:rPr lang="en-US" sz="1200" b="0" i="0" dirty="0" smtClean="0"/>
              <a:t> </a:t>
            </a:r>
            <a:r>
              <a:rPr lang="en-US" sz="1200" b="1" i="0" dirty="0" smtClean="0"/>
              <a:t>types</a:t>
            </a:r>
            <a:r>
              <a:rPr lang="en-US" sz="1200" b="0" i="0" dirty="0" smtClean="0"/>
              <a:t>. </a:t>
            </a:r>
            <a:r>
              <a:rPr lang="en-US" sz="1200" kern="1200" baseline="0" dirty="0" smtClean="0">
                <a:solidFill>
                  <a:schemeClr val="tx1"/>
                </a:solidFill>
                <a:latin typeface="+mn-lt"/>
                <a:ea typeface="+mn-ea"/>
                <a:cs typeface="+mn-cs"/>
              </a:rPr>
              <a:t>The only syntactic difference is that limited private types are declared to be </a:t>
            </a:r>
            <a:r>
              <a:rPr lang="en-US" sz="1200" b="1" kern="1200" baseline="0" dirty="0" smtClean="0">
                <a:solidFill>
                  <a:schemeClr val="tx1"/>
                </a:solidFill>
                <a:latin typeface="+mn-lt"/>
                <a:ea typeface="+mn-ea"/>
                <a:cs typeface="+mn-cs"/>
              </a:rPr>
              <a:t>limited private </a:t>
            </a:r>
            <a:r>
              <a:rPr lang="en-US" sz="1200" kern="1200" baseline="0" dirty="0" smtClean="0">
                <a:solidFill>
                  <a:schemeClr val="tx1"/>
                </a:solidFill>
                <a:latin typeface="+mn-lt"/>
                <a:ea typeface="+mn-ea"/>
                <a:cs typeface="+mn-cs"/>
              </a:rPr>
              <a:t>in the visible part of the package specification. The semantic difference is that objects of a type that is declared limited private have no built-in operations. </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Such a type is useful when the usual predefined operations of assignment and comparison are not meaningful or useful. For example, assignment and comparison are rarely used for stacks. The following is the package specification for a stack abstract data type:</a:t>
            </a:r>
          </a:p>
          <a:p>
            <a:pPr algn="just">
              <a:lnSpc>
                <a:spcPct val="100000"/>
              </a:lnSpc>
            </a:pPr>
            <a:r>
              <a:rPr lang="en-US" sz="1200" b="1" kern="1200" baseline="0" dirty="0" smtClean="0">
                <a:solidFill>
                  <a:schemeClr val="tx1"/>
                </a:solidFill>
                <a:latin typeface="+mn-lt"/>
                <a:ea typeface="+mn-ea"/>
                <a:cs typeface="+mn-cs"/>
              </a:rPr>
              <a:t>package </a:t>
            </a:r>
            <a:r>
              <a:rPr lang="en-US" sz="1200" b="0" kern="1200" baseline="0" dirty="0" smtClean="0">
                <a:solidFill>
                  <a:schemeClr val="tx1"/>
                </a:solidFill>
                <a:latin typeface="+mn-lt"/>
                <a:ea typeface="+mn-ea"/>
                <a:cs typeface="+mn-cs"/>
              </a:rPr>
              <a:t>Stack_Pack</a:t>
            </a:r>
            <a:r>
              <a:rPr lang="en-US" sz="1200" b="1" kern="1200" baseline="0" dirty="0" smtClean="0">
                <a:solidFill>
                  <a:schemeClr val="tx1"/>
                </a:solidFill>
                <a:latin typeface="+mn-lt"/>
                <a:ea typeface="+mn-ea"/>
                <a:cs typeface="+mn-cs"/>
              </a:rPr>
              <a:t> is</a:t>
            </a:r>
          </a:p>
          <a:p>
            <a:pPr algn="just">
              <a:lnSpc>
                <a:spcPct val="100000"/>
              </a:lnSpc>
            </a:pPr>
            <a:r>
              <a:rPr lang="en-US" sz="1200" kern="1200" baseline="0" dirty="0" smtClean="0">
                <a:solidFill>
                  <a:schemeClr val="tx1"/>
                </a:solidFill>
                <a:latin typeface="+mn-lt"/>
                <a:ea typeface="+mn-ea"/>
                <a:cs typeface="+mn-cs"/>
              </a:rPr>
              <a:t>-- The visible entities, or public interface</a:t>
            </a:r>
          </a:p>
          <a:p>
            <a:pPr lvl="1" algn="just">
              <a:lnSpc>
                <a:spcPct val="100000"/>
              </a:lnSpc>
            </a:pPr>
            <a:r>
              <a:rPr lang="en-US" sz="1200" b="1" kern="1200" baseline="0" dirty="0" smtClean="0">
                <a:solidFill>
                  <a:schemeClr val="tx1"/>
                </a:solidFill>
                <a:latin typeface="+mn-lt"/>
                <a:ea typeface="+mn-ea"/>
                <a:cs typeface="+mn-cs"/>
              </a:rPr>
              <a:t>type </a:t>
            </a:r>
            <a:r>
              <a:rPr lang="en-US" sz="1200" b="0" kern="1200" baseline="0" dirty="0" smtClean="0">
                <a:solidFill>
                  <a:schemeClr val="tx1"/>
                </a:solidFill>
                <a:latin typeface="+mn-lt"/>
                <a:ea typeface="+mn-ea"/>
                <a:cs typeface="+mn-cs"/>
              </a:rPr>
              <a:t>Stack_Type</a:t>
            </a:r>
            <a:r>
              <a:rPr lang="en-US" sz="1200" b="1" kern="1200" baseline="0" dirty="0" smtClean="0">
                <a:solidFill>
                  <a:schemeClr val="tx1"/>
                </a:solidFill>
                <a:latin typeface="+mn-lt"/>
                <a:ea typeface="+mn-ea"/>
                <a:cs typeface="+mn-cs"/>
              </a:rPr>
              <a:t> is limited private</a:t>
            </a:r>
            <a:r>
              <a:rPr lang="en-US" sz="1200" b="0" kern="1200" baseline="0" dirty="0" smtClean="0">
                <a:solidFill>
                  <a:schemeClr val="tx1"/>
                </a:solidFill>
                <a:latin typeface="+mn-lt"/>
                <a:ea typeface="+mn-ea"/>
                <a:cs typeface="+mn-cs"/>
              </a:rPr>
              <a:t>;</a:t>
            </a:r>
          </a:p>
          <a:p>
            <a:pPr lvl="1" algn="just">
              <a:lnSpc>
                <a:spcPct val="100000"/>
              </a:lnSpc>
            </a:pPr>
            <a:r>
              <a:rPr lang="en-US" sz="1200" kern="1200" baseline="0" dirty="0" smtClean="0">
                <a:solidFill>
                  <a:schemeClr val="tx1"/>
                </a:solidFill>
                <a:latin typeface="+mn-lt"/>
                <a:ea typeface="+mn-ea"/>
                <a:cs typeface="+mn-cs"/>
              </a:rPr>
              <a:t>Max_Size : </a:t>
            </a:r>
            <a:r>
              <a:rPr lang="en-US" sz="1200" b="1" kern="1200" baseline="0" dirty="0" smtClean="0">
                <a:solidFill>
                  <a:schemeClr val="tx1"/>
                </a:solidFill>
                <a:latin typeface="+mn-lt"/>
                <a:ea typeface="+mn-ea"/>
                <a:cs typeface="+mn-cs"/>
              </a:rPr>
              <a:t>constant </a:t>
            </a:r>
            <a:r>
              <a:rPr lang="en-US" sz="1200" b="0" kern="1200" baseline="0" dirty="0" smtClean="0">
                <a:solidFill>
                  <a:schemeClr val="tx1"/>
                </a:solidFill>
                <a:latin typeface="+mn-lt"/>
                <a:ea typeface="+mn-ea"/>
                <a:cs typeface="+mn-cs"/>
              </a:rPr>
              <a:t>:= 100;</a:t>
            </a:r>
          </a:p>
          <a:p>
            <a:pPr lvl="1" algn="just">
              <a:lnSpc>
                <a:spcPct val="100000"/>
              </a:lnSpc>
            </a:pPr>
            <a:r>
              <a:rPr lang="en-US" sz="1200" b="1" kern="1200" baseline="0" dirty="0" smtClean="0">
                <a:solidFill>
                  <a:schemeClr val="tx1"/>
                </a:solidFill>
                <a:latin typeface="+mn-lt"/>
                <a:ea typeface="+mn-ea"/>
                <a:cs typeface="+mn-cs"/>
              </a:rPr>
              <a:t>function </a:t>
            </a:r>
            <a:r>
              <a:rPr lang="en-US" sz="1200" b="0" kern="1200" baseline="0" dirty="0" smtClean="0">
                <a:solidFill>
                  <a:schemeClr val="tx1"/>
                </a:solidFill>
                <a:latin typeface="+mn-lt"/>
                <a:ea typeface="+mn-ea"/>
                <a:cs typeface="+mn-cs"/>
              </a:rPr>
              <a:t>Empty(Stk</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in </a:t>
            </a:r>
            <a:r>
              <a:rPr lang="en-US" sz="1200" b="0" kern="1200" baseline="0" dirty="0" smtClean="0">
                <a:solidFill>
                  <a:schemeClr val="tx1"/>
                </a:solidFill>
                <a:latin typeface="+mn-lt"/>
                <a:ea typeface="+mn-ea"/>
                <a:cs typeface="+mn-cs"/>
              </a:rPr>
              <a:t>Stack_Type)</a:t>
            </a:r>
            <a:r>
              <a:rPr lang="en-US" sz="1200" b="1" kern="1200" baseline="0" dirty="0" smtClean="0">
                <a:solidFill>
                  <a:schemeClr val="tx1"/>
                </a:solidFill>
                <a:latin typeface="+mn-lt"/>
                <a:ea typeface="+mn-ea"/>
                <a:cs typeface="+mn-cs"/>
              </a:rPr>
              <a:t> return </a:t>
            </a:r>
            <a:r>
              <a:rPr lang="en-US" sz="1200" b="0" kern="1200" baseline="0" dirty="0" smtClean="0">
                <a:solidFill>
                  <a:schemeClr val="tx1"/>
                </a:solidFill>
                <a:latin typeface="+mn-lt"/>
                <a:ea typeface="+mn-ea"/>
                <a:cs typeface="+mn-cs"/>
              </a:rPr>
              <a:t>Boolean;</a:t>
            </a:r>
          </a:p>
          <a:p>
            <a:pPr lvl="1" algn="just">
              <a:lnSpc>
                <a:spcPct val="100000"/>
              </a:lnSpc>
            </a:pPr>
            <a:r>
              <a:rPr lang="en-US" sz="1200" b="1" kern="1200" baseline="0" dirty="0" smtClean="0">
                <a:solidFill>
                  <a:schemeClr val="tx1"/>
                </a:solidFill>
                <a:latin typeface="+mn-lt"/>
                <a:ea typeface="+mn-ea"/>
                <a:cs typeface="+mn-cs"/>
              </a:rPr>
              <a:t>procedure </a:t>
            </a:r>
            <a:r>
              <a:rPr lang="en-US" sz="1200" b="0" kern="1200" baseline="0" dirty="0" smtClean="0">
                <a:solidFill>
                  <a:schemeClr val="tx1"/>
                </a:solidFill>
                <a:latin typeface="+mn-lt"/>
                <a:ea typeface="+mn-ea"/>
                <a:cs typeface="+mn-cs"/>
              </a:rPr>
              <a:t>Push(Stk</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in out </a:t>
            </a:r>
            <a:r>
              <a:rPr lang="en-US" sz="1200" b="0" kern="1200" baseline="0" dirty="0" smtClean="0">
                <a:solidFill>
                  <a:schemeClr val="tx1"/>
                </a:solidFill>
                <a:latin typeface="+mn-lt"/>
                <a:ea typeface="+mn-ea"/>
                <a:cs typeface="+mn-cs"/>
              </a:rPr>
              <a:t>Stack_Type;</a:t>
            </a:r>
          </a:p>
          <a:p>
            <a:pPr lvl="3" algn="just">
              <a:lnSpc>
                <a:spcPct val="100000"/>
              </a:lnSpc>
            </a:pPr>
            <a:r>
              <a:rPr lang="en-US" sz="1200" kern="1200" baseline="0" dirty="0" smtClean="0">
                <a:solidFill>
                  <a:schemeClr val="tx1"/>
                </a:solidFill>
                <a:latin typeface="+mn-lt"/>
                <a:ea typeface="+mn-ea"/>
                <a:cs typeface="+mn-cs"/>
              </a:rPr>
              <a:t>	Element : </a:t>
            </a:r>
            <a:r>
              <a:rPr lang="en-US" sz="1200" b="1" kern="1200" baseline="0" dirty="0" smtClean="0">
                <a:solidFill>
                  <a:schemeClr val="tx1"/>
                </a:solidFill>
                <a:latin typeface="+mn-lt"/>
                <a:ea typeface="+mn-ea"/>
                <a:cs typeface="+mn-cs"/>
              </a:rPr>
              <a:t>in Integer)</a:t>
            </a:r>
            <a:r>
              <a:rPr lang="en-US" sz="1200" b="0" kern="1200" baseline="0" dirty="0" smtClean="0">
                <a:solidFill>
                  <a:schemeClr val="tx1"/>
                </a:solidFill>
                <a:latin typeface="+mn-lt"/>
                <a:ea typeface="+mn-ea"/>
                <a:cs typeface="+mn-cs"/>
              </a:rPr>
              <a:t>;</a:t>
            </a:r>
          </a:p>
          <a:p>
            <a:pPr lvl="1" algn="just">
              <a:lnSpc>
                <a:spcPct val="100000"/>
              </a:lnSpc>
            </a:pPr>
            <a:r>
              <a:rPr lang="en-US" sz="1200" b="1" kern="1200" baseline="0" dirty="0" smtClean="0">
                <a:solidFill>
                  <a:schemeClr val="tx1"/>
                </a:solidFill>
                <a:latin typeface="+mn-lt"/>
                <a:ea typeface="+mn-ea"/>
                <a:cs typeface="+mn-cs"/>
              </a:rPr>
              <a:t>procedure </a:t>
            </a:r>
            <a:r>
              <a:rPr lang="en-US" sz="1200" b="0" kern="1200" baseline="0" dirty="0" smtClean="0">
                <a:solidFill>
                  <a:schemeClr val="tx1"/>
                </a:solidFill>
                <a:latin typeface="+mn-lt"/>
                <a:ea typeface="+mn-ea"/>
                <a:cs typeface="+mn-cs"/>
              </a:rPr>
              <a:t>Pop(Stk</a:t>
            </a:r>
            <a:r>
              <a:rPr lang="en-US" sz="1200" b="1" kern="1200" baseline="0" dirty="0" smtClean="0">
                <a:solidFill>
                  <a:schemeClr val="tx1"/>
                </a:solidFill>
                <a:latin typeface="+mn-lt"/>
                <a:ea typeface="+mn-ea"/>
                <a:cs typeface="+mn-cs"/>
              </a:rPr>
              <a:t> : in out </a:t>
            </a:r>
            <a:r>
              <a:rPr lang="en-US" sz="1200" b="0" kern="1200" baseline="0" dirty="0" smtClean="0">
                <a:solidFill>
                  <a:schemeClr val="tx1"/>
                </a:solidFill>
                <a:latin typeface="+mn-lt"/>
                <a:ea typeface="+mn-ea"/>
                <a:cs typeface="+mn-cs"/>
              </a:rPr>
              <a:t>Stack_Type);</a:t>
            </a:r>
          </a:p>
          <a:p>
            <a:pPr lvl="1" algn="just">
              <a:lnSpc>
                <a:spcPct val="100000"/>
              </a:lnSpc>
            </a:pPr>
            <a:r>
              <a:rPr lang="en-US" sz="1200" b="1" kern="1200" baseline="0" dirty="0" smtClean="0">
                <a:solidFill>
                  <a:schemeClr val="tx1"/>
                </a:solidFill>
                <a:latin typeface="+mn-lt"/>
                <a:ea typeface="+mn-ea"/>
                <a:cs typeface="+mn-cs"/>
              </a:rPr>
              <a:t>function </a:t>
            </a:r>
            <a:r>
              <a:rPr lang="en-US" sz="1200" b="0" kern="1200" baseline="0" dirty="0" smtClean="0">
                <a:solidFill>
                  <a:schemeClr val="tx1"/>
                </a:solidFill>
                <a:latin typeface="+mn-lt"/>
                <a:ea typeface="+mn-ea"/>
                <a:cs typeface="+mn-cs"/>
              </a:rPr>
              <a:t>Top(Stk</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in </a:t>
            </a:r>
            <a:r>
              <a:rPr lang="en-US" sz="1200" b="0" kern="1200" baseline="0" dirty="0" smtClean="0">
                <a:solidFill>
                  <a:schemeClr val="tx1"/>
                </a:solidFill>
                <a:latin typeface="+mn-lt"/>
                <a:ea typeface="+mn-ea"/>
                <a:cs typeface="+mn-cs"/>
              </a:rPr>
              <a:t>Stack_Type)</a:t>
            </a:r>
            <a:r>
              <a:rPr lang="en-US" sz="1200" b="1" kern="1200" baseline="0" dirty="0" smtClean="0">
                <a:solidFill>
                  <a:schemeClr val="tx1"/>
                </a:solidFill>
                <a:latin typeface="+mn-lt"/>
                <a:ea typeface="+mn-ea"/>
                <a:cs typeface="+mn-cs"/>
              </a:rPr>
              <a:t> return </a:t>
            </a:r>
            <a:r>
              <a:rPr lang="en-US" sz="1200" b="0" kern="1200" baseline="0" dirty="0" smtClean="0">
                <a:solidFill>
                  <a:schemeClr val="tx1"/>
                </a:solidFill>
                <a:latin typeface="+mn-lt"/>
                <a:ea typeface="+mn-ea"/>
                <a:cs typeface="+mn-cs"/>
              </a:rPr>
              <a:t>Integer</a:t>
            </a:r>
            <a:r>
              <a:rPr lang="en-US" sz="1200" b="1" kern="1200" baseline="0" dirty="0" smtClean="0">
                <a:solidFill>
                  <a:schemeClr val="tx1"/>
                </a:solidFill>
                <a:latin typeface="+mn-lt"/>
                <a:ea typeface="+mn-ea"/>
                <a:cs typeface="+mn-cs"/>
              </a:rPr>
              <a:t>;</a:t>
            </a:r>
          </a:p>
          <a:p>
            <a:pPr lvl="1" algn="just">
              <a:lnSpc>
                <a:spcPct val="100000"/>
              </a:lnSpc>
            </a:pPr>
            <a:r>
              <a:rPr lang="en-US" sz="1200" kern="1200" baseline="0" dirty="0" smtClean="0">
                <a:solidFill>
                  <a:schemeClr val="tx1"/>
                </a:solidFill>
                <a:latin typeface="+mn-lt"/>
                <a:ea typeface="+mn-ea"/>
                <a:cs typeface="+mn-cs"/>
              </a:rPr>
              <a:t>-- The part that is hidden from clients</a:t>
            </a:r>
          </a:p>
          <a:p>
            <a:pPr lvl="1" algn="just">
              <a:lnSpc>
                <a:spcPct val="100000"/>
              </a:lnSpc>
            </a:pPr>
            <a:r>
              <a:rPr lang="en-US" sz="1200" b="1" kern="1200" baseline="0" dirty="0" smtClean="0">
                <a:solidFill>
                  <a:schemeClr val="tx1"/>
                </a:solidFill>
                <a:latin typeface="+mn-lt"/>
                <a:ea typeface="+mn-ea"/>
                <a:cs typeface="+mn-cs"/>
              </a:rPr>
              <a:t>private</a:t>
            </a:r>
          </a:p>
          <a:p>
            <a:pPr lvl="2" algn="just">
              <a:lnSpc>
                <a:spcPct val="100000"/>
              </a:lnSpc>
            </a:pPr>
            <a:r>
              <a:rPr lang="en-US" sz="1200" b="1" kern="1200" baseline="0" dirty="0" smtClean="0">
                <a:solidFill>
                  <a:schemeClr val="tx1"/>
                </a:solidFill>
                <a:latin typeface="+mn-lt"/>
                <a:ea typeface="+mn-ea"/>
                <a:cs typeface="+mn-cs"/>
              </a:rPr>
              <a:t>type </a:t>
            </a:r>
            <a:r>
              <a:rPr lang="en-US" sz="1200" b="0" kern="1200" baseline="0" dirty="0" smtClean="0">
                <a:solidFill>
                  <a:schemeClr val="tx1"/>
                </a:solidFill>
                <a:latin typeface="+mn-lt"/>
                <a:ea typeface="+mn-ea"/>
                <a:cs typeface="+mn-cs"/>
              </a:rPr>
              <a:t>List_Type</a:t>
            </a:r>
            <a:r>
              <a:rPr lang="en-US" sz="1200" b="1" kern="1200" baseline="0" dirty="0" smtClean="0">
                <a:solidFill>
                  <a:schemeClr val="tx1"/>
                </a:solidFill>
                <a:latin typeface="+mn-lt"/>
                <a:ea typeface="+mn-ea"/>
                <a:cs typeface="+mn-cs"/>
              </a:rPr>
              <a:t> is array </a:t>
            </a:r>
            <a:r>
              <a:rPr lang="en-US" sz="1200" b="0" kern="1200" baseline="0" dirty="0" smtClean="0">
                <a:solidFill>
                  <a:schemeClr val="tx1"/>
                </a:solidFill>
                <a:latin typeface="+mn-lt"/>
                <a:ea typeface="+mn-ea"/>
                <a:cs typeface="+mn-cs"/>
              </a:rPr>
              <a:t>(1..Max_Size) </a:t>
            </a:r>
            <a:r>
              <a:rPr lang="en-US" sz="1200" b="1" kern="1200" baseline="0" dirty="0" smtClean="0">
                <a:solidFill>
                  <a:schemeClr val="tx1"/>
                </a:solidFill>
                <a:latin typeface="+mn-lt"/>
                <a:ea typeface="+mn-ea"/>
                <a:cs typeface="+mn-cs"/>
              </a:rPr>
              <a:t>of</a:t>
            </a:r>
            <a:r>
              <a:rPr lang="en-US" sz="1200" b="0" kern="1200" baseline="0" dirty="0" smtClean="0">
                <a:solidFill>
                  <a:schemeClr val="tx1"/>
                </a:solidFill>
                <a:latin typeface="+mn-lt"/>
                <a:ea typeface="+mn-ea"/>
                <a:cs typeface="+mn-cs"/>
              </a:rPr>
              <a:t> Integer;</a:t>
            </a:r>
          </a:p>
          <a:p>
            <a:pPr lvl="2" algn="just">
              <a:lnSpc>
                <a:spcPct val="100000"/>
              </a:lnSpc>
            </a:pPr>
            <a:r>
              <a:rPr lang="en-US" sz="1200" b="1" kern="1200" baseline="0" dirty="0" smtClean="0">
                <a:solidFill>
                  <a:schemeClr val="tx1"/>
                </a:solidFill>
                <a:latin typeface="+mn-lt"/>
                <a:ea typeface="+mn-ea"/>
                <a:cs typeface="+mn-cs"/>
              </a:rPr>
              <a:t>type </a:t>
            </a:r>
            <a:r>
              <a:rPr lang="en-US" sz="1200" b="0" kern="1200" baseline="0" dirty="0" smtClean="0">
                <a:solidFill>
                  <a:schemeClr val="tx1"/>
                </a:solidFill>
                <a:latin typeface="+mn-lt"/>
                <a:ea typeface="+mn-ea"/>
                <a:cs typeface="+mn-cs"/>
              </a:rPr>
              <a:t>Stack_Type</a:t>
            </a:r>
            <a:r>
              <a:rPr lang="en-US" sz="1200" b="1" kern="1200" baseline="0" dirty="0" smtClean="0">
                <a:solidFill>
                  <a:schemeClr val="tx1"/>
                </a:solidFill>
                <a:latin typeface="+mn-lt"/>
                <a:ea typeface="+mn-ea"/>
                <a:cs typeface="+mn-cs"/>
              </a:rPr>
              <a:t> is</a:t>
            </a:r>
          </a:p>
          <a:p>
            <a:pPr lvl="3" algn="just">
              <a:lnSpc>
                <a:spcPct val="100000"/>
              </a:lnSpc>
            </a:pPr>
            <a:r>
              <a:rPr lang="en-US" sz="1200" b="1" kern="1200" baseline="0" dirty="0" smtClean="0">
                <a:solidFill>
                  <a:schemeClr val="tx1"/>
                </a:solidFill>
                <a:latin typeface="+mn-lt"/>
                <a:ea typeface="+mn-ea"/>
                <a:cs typeface="+mn-cs"/>
              </a:rPr>
              <a:t>record</a:t>
            </a:r>
          </a:p>
          <a:p>
            <a:pPr lvl="3" algn="just">
              <a:lnSpc>
                <a:spcPct val="100000"/>
              </a:lnSpc>
            </a:pPr>
            <a:r>
              <a:rPr lang="en-US" sz="1200" kern="1200" baseline="0" dirty="0" smtClean="0">
                <a:solidFill>
                  <a:schemeClr val="tx1"/>
                </a:solidFill>
                <a:latin typeface="+mn-lt"/>
                <a:ea typeface="+mn-ea"/>
                <a:cs typeface="+mn-cs"/>
              </a:rPr>
              <a:t>List : List_Type;</a:t>
            </a:r>
          </a:p>
          <a:p>
            <a:pPr lvl="3" algn="just">
              <a:lnSpc>
                <a:spcPct val="100000"/>
              </a:lnSpc>
            </a:pPr>
            <a:r>
              <a:rPr lang="en-US" sz="1200" kern="1200" baseline="0" dirty="0" smtClean="0">
                <a:solidFill>
                  <a:schemeClr val="tx1"/>
                </a:solidFill>
                <a:latin typeface="+mn-lt"/>
                <a:ea typeface="+mn-ea"/>
                <a:cs typeface="+mn-cs"/>
              </a:rPr>
              <a:t>Topsub : Integer </a:t>
            </a:r>
            <a:r>
              <a:rPr lang="en-US" sz="1200" b="1" kern="1200" baseline="0" dirty="0" smtClean="0">
                <a:solidFill>
                  <a:schemeClr val="tx1"/>
                </a:solidFill>
                <a:latin typeface="+mn-lt"/>
                <a:ea typeface="+mn-ea"/>
                <a:cs typeface="+mn-cs"/>
              </a:rPr>
              <a:t>range </a:t>
            </a:r>
            <a:r>
              <a:rPr lang="en-US" sz="1200" b="0" kern="1200" baseline="0" dirty="0" smtClean="0">
                <a:solidFill>
                  <a:schemeClr val="tx1"/>
                </a:solidFill>
                <a:latin typeface="+mn-lt"/>
                <a:ea typeface="+mn-ea"/>
                <a:cs typeface="+mn-cs"/>
              </a:rPr>
              <a:t>0..Max_Size := 0;</a:t>
            </a:r>
          </a:p>
          <a:p>
            <a:pPr lvl="3" algn="just">
              <a:lnSpc>
                <a:spcPct val="100000"/>
              </a:lnSpc>
            </a:pPr>
            <a:r>
              <a:rPr lang="en-US" sz="1200" b="1" kern="1200" baseline="0" dirty="0" smtClean="0">
                <a:solidFill>
                  <a:schemeClr val="tx1"/>
                </a:solidFill>
                <a:latin typeface="+mn-lt"/>
                <a:ea typeface="+mn-ea"/>
                <a:cs typeface="+mn-cs"/>
              </a:rPr>
              <a:t>end record;</a:t>
            </a:r>
          </a:p>
          <a:p>
            <a:pPr lvl="1" algn="just">
              <a:lnSpc>
                <a:spcPct val="100000"/>
              </a:lnSpc>
            </a:pPr>
            <a:r>
              <a:rPr lang="en-US" sz="1200" b="1" kern="1200" baseline="0" dirty="0" smtClean="0">
                <a:solidFill>
                  <a:schemeClr val="tx1"/>
                </a:solidFill>
                <a:latin typeface="+mn-lt"/>
                <a:ea typeface="+mn-ea"/>
                <a:cs typeface="+mn-cs"/>
              </a:rPr>
              <a:t>end </a:t>
            </a:r>
            <a:r>
              <a:rPr lang="en-US" sz="1200" b="0" kern="1200" baseline="0" dirty="0" smtClean="0">
                <a:solidFill>
                  <a:schemeClr val="tx1"/>
                </a:solidFill>
                <a:latin typeface="+mn-lt"/>
                <a:ea typeface="+mn-ea"/>
                <a:cs typeface="+mn-cs"/>
              </a:rPr>
              <a:t>Stack_Pack;			</a:t>
            </a:r>
            <a:r>
              <a:rPr lang="en-US" sz="1200" b="1" kern="1200" baseline="0" dirty="0" smtClean="0">
                <a:solidFill>
                  <a:schemeClr val="tx1"/>
                </a:solidFill>
                <a:latin typeface="+mn-lt"/>
                <a:ea typeface="+mn-ea"/>
                <a:cs typeface="+mn-cs"/>
              </a:rPr>
              <a:t>Cont..</a:t>
            </a:r>
          </a:p>
        </p:txBody>
      </p:sp>
      <p:sp>
        <p:nvSpPr>
          <p:cNvPr id="4" name="Slide Number Placeholder 3"/>
          <p:cNvSpPr>
            <a:spLocks noGrp="1"/>
          </p:cNvSpPr>
          <p:nvPr>
            <p:ph type="sldNum" sz="quarter" idx="10"/>
          </p:nvPr>
        </p:nvSpPr>
        <p:spPr/>
        <p:txBody>
          <a:bodyPr/>
          <a:lstStyle/>
          <a:p>
            <a:fld id="{DD3C65E1-19FF-4DF0-BD76-2067C775B35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l="23000" t="77000" r="7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UNIT-III</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p>
            <a:r>
              <a:rPr lang="en-US" b="1" dirty="0" smtClean="0"/>
              <a:t>ABSTRACT DATA TYPES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Language Examples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Lang.’s support data abstraction:</a:t>
            </a:r>
          </a:p>
          <a:p>
            <a:pPr lvl="1" algn="just"/>
            <a:r>
              <a:rPr lang="en-US" b="1" dirty="0" smtClean="0"/>
              <a:t>Ada</a:t>
            </a:r>
          </a:p>
          <a:p>
            <a:pPr lvl="1" algn="just"/>
            <a:r>
              <a:rPr lang="en-US" dirty="0" smtClean="0"/>
              <a:t>C++</a:t>
            </a:r>
          </a:p>
          <a:p>
            <a:pPr lvl="1" algn="just"/>
            <a:r>
              <a:rPr lang="en-US" dirty="0" smtClean="0"/>
              <a:t>Objective-C</a:t>
            </a:r>
          </a:p>
          <a:p>
            <a:pPr lvl="1" algn="just"/>
            <a:r>
              <a:rPr lang="en-US" dirty="0" smtClean="0"/>
              <a:t>Java</a:t>
            </a:r>
          </a:p>
          <a:p>
            <a:pPr lvl="1" algn="just"/>
            <a:r>
              <a:rPr lang="en-US" dirty="0" smtClean="0"/>
              <a:t>C#</a:t>
            </a:r>
          </a:p>
          <a:p>
            <a:pPr lvl="1" algn="just"/>
            <a:r>
              <a:rPr lang="en-US" dirty="0" smtClean="0"/>
              <a:t>Ruby</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1015058">
            <a:off x="439278" y="2551469"/>
            <a:ext cx="8229600" cy="1143000"/>
          </a:xfrm>
        </p:spPr>
        <p:txBody>
          <a:bodyPr>
            <a:normAutofit/>
          </a:bodyPr>
          <a:lstStyle/>
          <a:p>
            <a:r>
              <a:rPr lang="en-US" b="1" dirty="0" smtClean="0"/>
              <a:t>Abstract Data Types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The Concept of Abstraction</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View | representation = entity</a:t>
            </a:r>
          </a:p>
          <a:p>
            <a:pPr lvl="1" algn="just"/>
            <a:r>
              <a:rPr lang="en-US" dirty="0" smtClean="0"/>
              <a:t>+des only most significant attributes</a:t>
            </a:r>
          </a:p>
          <a:p>
            <a:pPr algn="just"/>
            <a:r>
              <a:rPr lang="en-US" dirty="0" smtClean="0"/>
              <a:t>In the world = prog. Lang. abstraction</a:t>
            </a:r>
          </a:p>
          <a:p>
            <a:pPr lvl="1" algn="just"/>
            <a:r>
              <a:rPr lang="en-US" dirty="0" smtClean="0"/>
              <a:t>A weapon against complexity = programming</a:t>
            </a:r>
          </a:p>
          <a:p>
            <a:pPr lvl="2" algn="just"/>
            <a:r>
              <a:rPr lang="en-US" dirty="0" smtClean="0"/>
              <a:t>Purpose – simplify programming process</a:t>
            </a:r>
          </a:p>
          <a:p>
            <a:pPr lvl="1" algn="just"/>
            <a:r>
              <a:rPr lang="en-US" dirty="0" smtClean="0"/>
              <a:t>Two kinds</a:t>
            </a:r>
          </a:p>
          <a:p>
            <a:pPr lvl="2" algn="just"/>
            <a:r>
              <a:rPr lang="en-US" dirty="0" smtClean="0"/>
              <a:t>Process abstraction</a:t>
            </a:r>
          </a:p>
          <a:p>
            <a:pPr lvl="2" algn="just"/>
            <a:r>
              <a:rPr lang="en-US" dirty="0" smtClean="0"/>
              <a:t>Data abstraction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Introduction to Data Abstraction</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Evolution = data abstraction began (1960) w</a:t>
            </a:r>
            <a:r>
              <a:rPr lang="en-US" dirty="0" smtClean="0">
                <a:sym typeface="Wingdings" pitchFamily="2" charset="2"/>
              </a:rPr>
              <a:t> 1</a:t>
            </a:r>
            <a:r>
              <a:rPr lang="en-US" baseline="30000" dirty="0" smtClean="0">
                <a:sym typeface="Wingdings" pitchFamily="2" charset="2"/>
              </a:rPr>
              <a:t>st</a:t>
            </a:r>
            <a:r>
              <a:rPr lang="en-US" dirty="0" smtClean="0">
                <a:sym typeface="Wingdings" pitchFamily="2" charset="2"/>
              </a:rPr>
              <a:t> version = COBOL</a:t>
            </a:r>
          </a:p>
          <a:p>
            <a:pPr algn="just"/>
            <a:r>
              <a:rPr lang="en-US" b="1" dirty="0" smtClean="0"/>
              <a:t>Floating-Point as an Abstract Data Type:</a:t>
            </a:r>
          </a:p>
          <a:p>
            <a:pPr lvl="1" algn="just"/>
            <a:r>
              <a:rPr lang="en-US" dirty="0" smtClean="0"/>
              <a:t>Provides means </a:t>
            </a:r>
            <a:r>
              <a:rPr lang="en-US" dirty="0" smtClean="0">
                <a:sym typeface="Wingdings" pitchFamily="2" charset="2"/>
              </a:rPr>
              <a:t> create variables  store floating-point data &amp;</a:t>
            </a:r>
          </a:p>
          <a:p>
            <a:pPr lvl="1" algn="just"/>
            <a:r>
              <a:rPr lang="en-US" dirty="0" smtClean="0">
                <a:sym typeface="Wingdings" pitchFamily="2" charset="2"/>
              </a:rPr>
              <a:t>Provides set = arithmetic operations  manipulating objects = type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Introduction to Data Abstraction</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Evolution = data abstraction began (1960) w</a:t>
            </a:r>
            <a:r>
              <a:rPr lang="en-US" dirty="0" smtClean="0">
                <a:sym typeface="Wingdings" pitchFamily="2" charset="2"/>
              </a:rPr>
              <a:t> 1</a:t>
            </a:r>
            <a:r>
              <a:rPr lang="en-US" baseline="30000" dirty="0" smtClean="0">
                <a:sym typeface="Wingdings" pitchFamily="2" charset="2"/>
              </a:rPr>
              <a:t>st</a:t>
            </a:r>
            <a:r>
              <a:rPr lang="en-US" dirty="0" smtClean="0">
                <a:sym typeface="Wingdings" pitchFamily="2" charset="2"/>
              </a:rPr>
              <a:t> version = COBOL</a:t>
            </a:r>
          </a:p>
          <a:p>
            <a:pPr algn="just"/>
            <a:r>
              <a:rPr lang="en-US" b="1" dirty="0" smtClean="0"/>
              <a:t>User-Defined Abstract Data Types:</a:t>
            </a:r>
          </a:p>
          <a:p>
            <a:pPr lvl="1" algn="just"/>
            <a:r>
              <a:rPr lang="en-US" dirty="0" smtClean="0"/>
              <a:t>Same characteristics as those = lang.’s defined types like floating point type:</a:t>
            </a:r>
          </a:p>
          <a:p>
            <a:pPr lvl="2" algn="just"/>
            <a:r>
              <a:rPr lang="en-US" dirty="0" smtClean="0"/>
              <a:t>Type definition allows prog. Units </a:t>
            </a:r>
            <a:r>
              <a:rPr lang="en-US" dirty="0" smtClean="0">
                <a:sym typeface="Wingdings" pitchFamily="2" charset="2"/>
              </a:rPr>
              <a:t> declare variables</a:t>
            </a:r>
          </a:p>
          <a:p>
            <a:pPr lvl="3" algn="just"/>
            <a:r>
              <a:rPr lang="en-US" dirty="0" smtClean="0">
                <a:sym typeface="Wingdings" pitchFamily="2" charset="2"/>
              </a:rPr>
              <a:t>Hides the representation = objects = type</a:t>
            </a:r>
          </a:p>
          <a:p>
            <a:pPr lvl="2" algn="just"/>
            <a:r>
              <a:rPr lang="en-US" dirty="0" smtClean="0">
                <a:sym typeface="Wingdings" pitchFamily="2" charset="2"/>
              </a:rPr>
              <a:t>Set = operations  manipulating objects = type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Introduction to Data Abstraction</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Evolution = data abstraction began (1960) w</a:t>
            </a:r>
            <a:r>
              <a:rPr lang="en-US" dirty="0" smtClean="0">
                <a:sym typeface="Wingdings" pitchFamily="2" charset="2"/>
              </a:rPr>
              <a:t> 1</a:t>
            </a:r>
            <a:r>
              <a:rPr lang="en-US" baseline="30000" dirty="0" smtClean="0">
                <a:sym typeface="Wingdings" pitchFamily="2" charset="2"/>
              </a:rPr>
              <a:t>st</a:t>
            </a:r>
            <a:r>
              <a:rPr lang="en-US" dirty="0" smtClean="0">
                <a:sym typeface="Wingdings" pitchFamily="2" charset="2"/>
              </a:rPr>
              <a:t> version = COBOL</a:t>
            </a:r>
          </a:p>
          <a:p>
            <a:pPr algn="just"/>
            <a:r>
              <a:rPr lang="en-US" b="1" dirty="0" smtClean="0"/>
              <a:t>User-Defined Abstract Data Types:</a:t>
            </a:r>
          </a:p>
          <a:p>
            <a:pPr lvl="1" algn="just"/>
            <a:r>
              <a:rPr lang="en-US" dirty="0" smtClean="0"/>
              <a:t>Same characteristics as those = lang.’s defined types like floating point type:</a:t>
            </a:r>
          </a:p>
          <a:p>
            <a:pPr lvl="2" algn="just"/>
            <a:r>
              <a:rPr lang="en-US" dirty="0" smtClean="0"/>
              <a:t>Type definition allows prog. Units </a:t>
            </a:r>
            <a:r>
              <a:rPr lang="en-US" dirty="0" smtClean="0">
                <a:sym typeface="Wingdings" pitchFamily="2" charset="2"/>
              </a:rPr>
              <a:t> declare variables</a:t>
            </a:r>
          </a:p>
          <a:p>
            <a:pPr lvl="3" algn="just"/>
            <a:r>
              <a:rPr lang="en-US" dirty="0" smtClean="0">
                <a:sym typeface="Wingdings" pitchFamily="2" charset="2"/>
              </a:rPr>
              <a:t>Hides the representation = objects = type</a:t>
            </a:r>
          </a:p>
          <a:p>
            <a:pPr lvl="2" algn="just"/>
            <a:r>
              <a:rPr lang="en-US" dirty="0" smtClean="0">
                <a:sym typeface="Wingdings" pitchFamily="2" charset="2"/>
              </a:rPr>
              <a:t>Set = operations  manipulating objects = type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Design Issues for Abstract Data Types</a:t>
            </a:r>
            <a:endParaRPr lang="en-US" sz="3600" b="1" dirty="0"/>
          </a:p>
        </p:txBody>
      </p:sp>
      <p:sp>
        <p:nvSpPr>
          <p:cNvPr id="5" name="Content Placeholder 4"/>
          <p:cNvSpPr>
            <a:spLocks noGrp="1"/>
          </p:cNvSpPr>
          <p:nvPr>
            <p:ph idx="1"/>
          </p:nvPr>
        </p:nvSpPr>
        <p:spPr>
          <a:xfrm>
            <a:off x="457200" y="1600200"/>
            <a:ext cx="8229600" cy="4648200"/>
          </a:xfrm>
        </p:spPr>
        <p:txBody>
          <a:bodyPr>
            <a:normAutofit lnSpcReduction="10000"/>
          </a:bodyPr>
          <a:lstStyle/>
          <a:p>
            <a:pPr algn="just"/>
            <a:r>
              <a:rPr lang="en-US" dirty="0" smtClean="0"/>
              <a:t>The form =  container </a:t>
            </a:r>
            <a:r>
              <a:rPr lang="en-US" dirty="0" smtClean="0">
                <a:sym typeface="Wingdings" pitchFamily="2" charset="2"/>
              </a:rPr>
              <a:t></a:t>
            </a:r>
            <a:r>
              <a:rPr lang="en-US" dirty="0" smtClean="0"/>
              <a:t>  interface </a:t>
            </a:r>
            <a:r>
              <a:rPr lang="en-US" dirty="0" smtClean="0">
                <a:sym typeface="Wingdings" pitchFamily="2" charset="2"/>
              </a:rPr>
              <a:t></a:t>
            </a:r>
            <a:r>
              <a:rPr lang="en-US" dirty="0" smtClean="0"/>
              <a:t> type</a:t>
            </a:r>
          </a:p>
          <a:p>
            <a:pPr algn="just"/>
            <a:r>
              <a:rPr lang="en-US" dirty="0" smtClean="0"/>
              <a:t>whether abstract data types c</a:t>
            </a:r>
            <a:r>
              <a:rPr lang="en-US" dirty="0" smtClean="0">
                <a:sym typeface="Wingdings" pitchFamily="2" charset="2"/>
              </a:rPr>
              <a:t> </a:t>
            </a:r>
            <a:r>
              <a:rPr lang="en-US" dirty="0" smtClean="0"/>
              <a:t>parameterized</a:t>
            </a:r>
          </a:p>
          <a:p>
            <a:pPr algn="just"/>
            <a:r>
              <a:rPr lang="en-US" dirty="0" smtClean="0"/>
              <a:t>Wh? access controls r provided &amp; H? such controls r specified</a:t>
            </a:r>
          </a:p>
          <a:p>
            <a:pPr algn="just"/>
            <a:r>
              <a:rPr lang="en-US" dirty="0" smtClean="0"/>
              <a:t>The lang. designer must decide whether </a:t>
            </a:r>
          </a:p>
          <a:p>
            <a:pPr lvl="1" algn="just"/>
            <a:r>
              <a:rPr lang="en-US" dirty="0" smtClean="0"/>
              <a:t>specification = type - - physically separate from its implementation | </a:t>
            </a:r>
          </a:p>
          <a:p>
            <a:pPr lvl="1" algn="just"/>
            <a:r>
              <a:rPr lang="en-US" dirty="0" smtClean="0"/>
              <a:t>a developer choice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Language Examples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Lang.’s support data abstraction:</a:t>
            </a:r>
          </a:p>
          <a:p>
            <a:pPr lvl="1" algn="just"/>
            <a:r>
              <a:rPr lang="en-US" b="1" dirty="0" smtClean="0"/>
              <a:t>Ada</a:t>
            </a:r>
          </a:p>
          <a:p>
            <a:pPr lvl="1" algn="just"/>
            <a:r>
              <a:rPr lang="en-US" dirty="0" smtClean="0"/>
              <a:t>C++</a:t>
            </a:r>
          </a:p>
          <a:p>
            <a:pPr lvl="1" algn="just"/>
            <a:r>
              <a:rPr lang="en-US" dirty="0" smtClean="0"/>
              <a:t>Objective-C</a:t>
            </a:r>
          </a:p>
          <a:p>
            <a:pPr lvl="1" algn="just"/>
            <a:r>
              <a:rPr lang="en-US" dirty="0" smtClean="0"/>
              <a:t>Java</a:t>
            </a:r>
          </a:p>
          <a:p>
            <a:pPr lvl="1" algn="just"/>
            <a:r>
              <a:rPr lang="en-US" dirty="0" smtClean="0"/>
              <a:t>C#</a:t>
            </a:r>
          </a:p>
          <a:p>
            <a:pPr lvl="1" algn="just"/>
            <a:r>
              <a:rPr lang="en-US" dirty="0" smtClean="0"/>
              <a:t>Ruby</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Language Examples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dirty="0" smtClean="0"/>
              <a:t>Lang.’s support data abstraction:</a:t>
            </a:r>
          </a:p>
          <a:p>
            <a:pPr lvl="1" algn="just"/>
            <a:r>
              <a:rPr lang="en-US" b="1" dirty="0" smtClean="0"/>
              <a:t>Ada</a:t>
            </a:r>
          </a:p>
          <a:p>
            <a:pPr lvl="1" algn="just"/>
            <a:r>
              <a:rPr lang="en-US" dirty="0" smtClean="0"/>
              <a:t>C++</a:t>
            </a:r>
          </a:p>
          <a:p>
            <a:pPr lvl="1" algn="just"/>
            <a:r>
              <a:rPr lang="en-US" dirty="0" smtClean="0"/>
              <a:t>Objective-C</a:t>
            </a:r>
          </a:p>
          <a:p>
            <a:pPr lvl="1" algn="just"/>
            <a:r>
              <a:rPr lang="en-US" dirty="0" smtClean="0"/>
              <a:t>Java</a:t>
            </a:r>
          </a:p>
          <a:p>
            <a:pPr lvl="1" algn="just"/>
            <a:r>
              <a:rPr lang="en-US" dirty="0" smtClean="0"/>
              <a:t>C#</a:t>
            </a:r>
          </a:p>
          <a:p>
            <a:pPr lvl="1" algn="just"/>
            <a:r>
              <a:rPr lang="en-US" dirty="0" smtClean="0"/>
              <a:t>Ruby</a:t>
            </a:r>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1892</TotalTime>
  <Words>2987</Words>
  <Application>Microsoft Office PowerPoint</Application>
  <PresentationFormat>On-screen Show (4:3)</PresentationFormat>
  <Paragraphs>203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UNIT-III</vt:lpstr>
      <vt:lpstr>Abstract Data Types</vt:lpstr>
      <vt:lpstr>The Concept of Abstraction</vt:lpstr>
      <vt:lpstr>Introduction to Data Abstraction</vt:lpstr>
      <vt:lpstr>Introduction to Data Abstraction</vt:lpstr>
      <vt:lpstr>Introduction to Data Abstraction</vt:lpstr>
      <vt:lpstr>Design Issues for Abstract Data Types</vt:lpstr>
      <vt:lpstr>Language Examples</vt:lpstr>
      <vt:lpstr>Language Examples</vt:lpstr>
      <vt:lpstr>Language Examples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 Part-2</dc:title>
  <dc:creator>JK</dc:creator>
  <cp:lastModifiedBy>JK</cp:lastModifiedBy>
  <cp:revision>2093</cp:revision>
  <dcterms:created xsi:type="dcterms:W3CDTF">2018-12-18T09:05:05Z</dcterms:created>
  <dcterms:modified xsi:type="dcterms:W3CDTF">2019-04-21T15:44:08Z</dcterms:modified>
</cp:coreProperties>
</file>