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3"/>
  </p:notesMasterIdLst>
  <p:sldIdLst>
    <p:sldId id="256" r:id="rId2"/>
    <p:sldId id="258" r:id="rId3"/>
    <p:sldId id="257" r:id="rId4"/>
    <p:sldId id="259" r:id="rId5"/>
    <p:sldId id="276" r:id="rId6"/>
    <p:sldId id="277" r:id="rId7"/>
    <p:sldId id="279" r:id="rId8"/>
    <p:sldId id="280" r:id="rId9"/>
    <p:sldId id="281" r:id="rId10"/>
    <p:sldId id="282" r:id="rId11"/>
    <p:sldId id="283" r:id="rId12"/>
    <p:sldId id="260" r:id="rId13"/>
    <p:sldId id="261" r:id="rId14"/>
    <p:sldId id="284" r:id="rId15"/>
    <p:sldId id="285" r:id="rId16"/>
    <p:sldId id="262" r:id="rId17"/>
    <p:sldId id="263" r:id="rId18"/>
    <p:sldId id="264" r:id="rId19"/>
    <p:sldId id="286" r:id="rId20"/>
    <p:sldId id="287" r:id="rId21"/>
    <p:sldId id="288" r:id="rId22"/>
    <p:sldId id="289" r:id="rId23"/>
    <p:sldId id="265" r:id="rId24"/>
    <p:sldId id="290" r:id="rId25"/>
    <p:sldId id="266" r:id="rId26"/>
    <p:sldId id="291" r:id="rId27"/>
    <p:sldId id="267" r:id="rId28"/>
    <p:sldId id="292" r:id="rId29"/>
    <p:sldId id="293" r:id="rId30"/>
    <p:sldId id="294" r:id="rId31"/>
    <p:sldId id="295" r:id="rId32"/>
    <p:sldId id="298" r:id="rId33"/>
    <p:sldId id="296" r:id="rId34"/>
    <p:sldId id="297" r:id="rId35"/>
    <p:sldId id="299" r:id="rId36"/>
    <p:sldId id="268" r:id="rId37"/>
    <p:sldId id="300" r:id="rId38"/>
    <p:sldId id="302" r:id="rId39"/>
    <p:sldId id="269" r:id="rId40"/>
    <p:sldId id="303" r:id="rId41"/>
    <p:sldId id="304" r:id="rId42"/>
    <p:sldId id="305" r:id="rId43"/>
    <p:sldId id="270" r:id="rId44"/>
    <p:sldId id="306" r:id="rId45"/>
    <p:sldId id="271" r:id="rId46"/>
    <p:sldId id="272" r:id="rId47"/>
    <p:sldId id="273" r:id="rId48"/>
    <p:sldId id="274" r:id="rId49"/>
    <p:sldId id="308" r:id="rId50"/>
    <p:sldId id="307" r:id="rId51"/>
    <p:sldId id="275" r:id="rId52"/>
  </p:sldIdLst>
  <p:sldSz cx="9144000" cy="6858000" type="screen4x3"/>
  <p:notesSz cx="7104063"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125" autoAdjust="0"/>
  </p:normalViewPr>
  <p:slideViewPr>
    <p:cSldViewPr>
      <p:cViewPr varScale="1">
        <p:scale>
          <a:sx n="62" d="100"/>
          <a:sy n="62" d="100"/>
        </p:scale>
        <p:origin x="-159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546"/>
    </p:cViewPr>
  </p:sorterViewPr>
  <p:notesViewPr>
    <p:cSldViewPr>
      <p:cViewPr>
        <p:scale>
          <a:sx n="100" d="100"/>
          <a:sy n="100" d="100"/>
        </p:scale>
        <p:origin x="-1812" y="2712"/>
      </p:cViewPr>
      <p:guideLst>
        <p:guide orient="horz" pos="3223"/>
        <p:guide pos="2237"/>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427" cy="511731"/>
          </a:xfrm>
          <a:prstGeom prst="rect">
            <a:avLst/>
          </a:prstGeom>
        </p:spPr>
        <p:txBody>
          <a:bodyPr vert="horz" lIns="99075" tIns="49538" rIns="99075" bIns="49538" rtlCol="0"/>
          <a:lstStyle>
            <a:lvl1pPr algn="l">
              <a:defRPr sz="1300"/>
            </a:lvl1pPr>
          </a:lstStyle>
          <a:p>
            <a:endParaRPr lang="en-US" dirty="0"/>
          </a:p>
        </p:txBody>
      </p:sp>
      <p:sp>
        <p:nvSpPr>
          <p:cNvPr id="3" name="Date Placeholder 2"/>
          <p:cNvSpPr>
            <a:spLocks noGrp="1"/>
          </p:cNvSpPr>
          <p:nvPr>
            <p:ph type="dt" idx="1"/>
          </p:nvPr>
        </p:nvSpPr>
        <p:spPr>
          <a:xfrm>
            <a:off x="4023992" y="0"/>
            <a:ext cx="3078427" cy="511731"/>
          </a:xfrm>
          <a:prstGeom prst="rect">
            <a:avLst/>
          </a:prstGeom>
        </p:spPr>
        <p:txBody>
          <a:bodyPr vert="horz" lIns="99075" tIns="49538" rIns="99075" bIns="49538" rtlCol="0"/>
          <a:lstStyle>
            <a:lvl1pPr algn="r">
              <a:defRPr sz="1300"/>
            </a:lvl1pPr>
          </a:lstStyle>
          <a:p>
            <a:fld id="{83D888BF-D001-4364-A699-89472457FB19}" type="datetimeFigureOut">
              <a:rPr lang="en-US" smtClean="0"/>
              <a:pPr/>
              <a:t>21/4/2019</a:t>
            </a:fld>
            <a:endParaRPr lang="en-US" dirty="0"/>
          </a:p>
        </p:txBody>
      </p:sp>
      <p:sp>
        <p:nvSpPr>
          <p:cNvPr id="4" name="Slide Image Placeholder 3"/>
          <p:cNvSpPr>
            <a:spLocks noGrp="1" noRot="1" noChangeAspect="1"/>
          </p:cNvSpPr>
          <p:nvPr>
            <p:ph type="sldImg" idx="2"/>
          </p:nvPr>
        </p:nvSpPr>
        <p:spPr>
          <a:xfrm>
            <a:off x="995363" y="768350"/>
            <a:ext cx="5113337" cy="3836988"/>
          </a:xfrm>
          <a:prstGeom prst="rect">
            <a:avLst/>
          </a:prstGeom>
          <a:noFill/>
          <a:ln w="12700">
            <a:solidFill>
              <a:prstClr val="black"/>
            </a:solidFill>
          </a:ln>
        </p:spPr>
        <p:txBody>
          <a:bodyPr vert="horz" lIns="99075" tIns="49538" rIns="99075" bIns="49538" rtlCol="0" anchor="ctr"/>
          <a:lstStyle/>
          <a:p>
            <a:endParaRPr lang="en-US" dirty="0"/>
          </a:p>
        </p:txBody>
      </p:sp>
      <p:sp>
        <p:nvSpPr>
          <p:cNvPr id="5" name="Notes Placeholder 4"/>
          <p:cNvSpPr>
            <a:spLocks noGrp="1"/>
          </p:cNvSpPr>
          <p:nvPr>
            <p:ph type="body" sz="quarter" idx="3"/>
          </p:nvPr>
        </p:nvSpPr>
        <p:spPr>
          <a:xfrm>
            <a:off x="710407" y="4861441"/>
            <a:ext cx="5683250" cy="4605576"/>
          </a:xfrm>
          <a:prstGeom prst="rect">
            <a:avLst/>
          </a:prstGeom>
        </p:spPr>
        <p:txBody>
          <a:bodyPr vert="horz" lIns="99075" tIns="49538" rIns="99075" bIns="4953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721106"/>
            <a:ext cx="3078427" cy="511731"/>
          </a:xfrm>
          <a:prstGeom prst="rect">
            <a:avLst/>
          </a:prstGeom>
        </p:spPr>
        <p:txBody>
          <a:bodyPr vert="horz" lIns="99075" tIns="49538" rIns="99075" bIns="49538" rtlCol="0" anchor="b"/>
          <a:lstStyle>
            <a:lvl1pPr algn="l">
              <a:defRPr sz="1300"/>
            </a:lvl1pPr>
          </a:lstStyle>
          <a:p>
            <a:endParaRPr lang="en-US" dirty="0"/>
          </a:p>
        </p:txBody>
      </p:sp>
      <p:sp>
        <p:nvSpPr>
          <p:cNvPr id="7" name="Slide Number Placeholder 6"/>
          <p:cNvSpPr>
            <a:spLocks noGrp="1"/>
          </p:cNvSpPr>
          <p:nvPr>
            <p:ph type="sldNum" sz="quarter" idx="5"/>
          </p:nvPr>
        </p:nvSpPr>
        <p:spPr>
          <a:xfrm>
            <a:off x="4023992" y="9721106"/>
            <a:ext cx="3078427" cy="511731"/>
          </a:xfrm>
          <a:prstGeom prst="rect">
            <a:avLst/>
          </a:prstGeom>
        </p:spPr>
        <p:txBody>
          <a:bodyPr vert="horz" lIns="99075" tIns="49538" rIns="99075" bIns="49538" rtlCol="0" anchor="b"/>
          <a:lstStyle>
            <a:lvl1pPr algn="r">
              <a:defRPr sz="1300"/>
            </a:lvl1pPr>
          </a:lstStyle>
          <a:p>
            <a:fld id="{DD3C65E1-19FF-4DF0-BD76-2067C775B354}"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34207" y="4736306"/>
            <a:ext cx="6042024" cy="5181600"/>
          </a:xfrm>
        </p:spPr>
        <p:txBody>
          <a:bodyPr>
            <a:normAutofit lnSpcReduction="10000"/>
          </a:bodyPr>
          <a:lstStyle/>
          <a:p>
            <a:pPr algn="just">
              <a:spcAft>
                <a:spcPts val="600"/>
              </a:spcAft>
            </a:pPr>
            <a:r>
              <a:rPr lang="en-US" sz="1400" dirty="0" smtClean="0"/>
              <a:t>The FETCH subprogram has the opposite sequence of DEPOSIT. It checks the fullspots semaphore to see whether the buffer contains at least one item. If it does, an item is removed and the emptyspots semaphore has its counter incremented by 1. </a:t>
            </a:r>
          </a:p>
          <a:p>
            <a:pPr algn="just">
              <a:spcAft>
                <a:spcPts val="600"/>
              </a:spcAft>
            </a:pPr>
            <a:r>
              <a:rPr lang="en-US" sz="1400" dirty="0" smtClean="0"/>
              <a:t>If the buffer is empty, the calling task is put in the fullspots queue to wait until an item appears. When FETCH is finished, it must increment the counter of emptyspots. </a:t>
            </a:r>
          </a:p>
          <a:p>
            <a:pPr algn="just">
              <a:spcAft>
                <a:spcPts val="600"/>
              </a:spcAft>
            </a:pPr>
            <a:r>
              <a:rPr lang="en-US" sz="1400" dirty="0" smtClean="0"/>
              <a:t>The operations on semaphore types often are not direct—they are done through wait and release subprograms. Therefore, the DEPOSIT operation just described is actually accomplished in part by calls to wait and release. Note that wait and release must be able to access the task-ready queue.</a:t>
            </a:r>
          </a:p>
          <a:p>
            <a:pPr algn="just">
              <a:spcAft>
                <a:spcPts val="600"/>
              </a:spcAft>
            </a:pPr>
            <a:r>
              <a:rPr lang="en-US" sz="1400" dirty="0" smtClean="0"/>
              <a:t>The wait semaphore subprogram is used to test the counter of a given semaphore variable. If the value is greater than zero, the caller can carry out its operation. In this case, the counter value of the semaphore variable is decremented to indicate that there is now one fewer of whatever it counts.</a:t>
            </a:r>
          </a:p>
          <a:p>
            <a:pPr algn="just">
              <a:spcAft>
                <a:spcPts val="600"/>
              </a:spcAft>
            </a:pPr>
            <a:r>
              <a:rPr lang="en-US" sz="1400" dirty="0" smtClean="0"/>
              <a:t>If the value of the counter is zero, the caller must be placed on the waiting queue of the semaphore variable, and the processor must be given to some other ready task.</a:t>
            </a:r>
          </a:p>
          <a:p>
            <a:pPr algn="just">
              <a:spcAft>
                <a:spcPts val="600"/>
              </a:spcAft>
            </a:pPr>
            <a:r>
              <a:rPr lang="en-US" sz="1400" dirty="0" smtClean="0"/>
              <a:t>The release semaphore subprogram is used by a task to allow some other task to have one of whatever the counter of the specified semaphore variable counts.</a:t>
            </a:r>
          </a:p>
          <a:p>
            <a:pPr algn="just">
              <a:spcAft>
                <a:spcPts val="600"/>
              </a:spcAft>
            </a:pPr>
            <a:r>
              <a:rPr lang="en-US" sz="1400" dirty="0" smtClean="0"/>
              <a:t>If the queue of the specified semaphore variable is empty, which means no task is waiting, release increments its counter (to indicate there is one more of whatever is being controlled i.e. now available). If one or more tasks are waiting, release moves one of them from the semaphore queue to the ready queue.</a:t>
            </a:r>
            <a:endParaRPr lang="en-US" sz="1400" dirty="0"/>
          </a:p>
        </p:txBody>
      </p:sp>
      <p:sp>
        <p:nvSpPr>
          <p:cNvPr id="4" name="Slide Number Placeholder 3"/>
          <p:cNvSpPr>
            <a:spLocks noGrp="1"/>
          </p:cNvSpPr>
          <p:nvPr>
            <p:ph type="sldNum" sz="quarter" idx="10"/>
          </p:nvPr>
        </p:nvSpPr>
        <p:spPr/>
        <p:txBody>
          <a:bodyPr rIns="274320" anchor="ctr" anchorCtr="0"/>
          <a:lstStyle/>
          <a:p>
            <a:fld id="{DD3C65E1-19FF-4DF0-BD76-2067C775B354}"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34207" y="4736306"/>
            <a:ext cx="6042024" cy="5181600"/>
          </a:xfrm>
        </p:spPr>
        <p:txBody>
          <a:bodyPr>
            <a:normAutofit/>
          </a:bodyPr>
          <a:lstStyle/>
          <a:p>
            <a:pPr algn="just">
              <a:spcAft>
                <a:spcPts val="600"/>
              </a:spcAft>
            </a:pPr>
            <a:r>
              <a:rPr lang="en-US" sz="1400" kern="1200" baseline="0" dirty="0" smtClean="0">
                <a:solidFill>
                  <a:schemeClr val="tx1"/>
                </a:solidFill>
                <a:latin typeface="+mn-lt"/>
                <a:ea typeface="+mn-ea"/>
                <a:cs typeface="+mn-cs"/>
              </a:rPr>
              <a:t>Our buffer example does not provide competition synchronization. Access to the structure can be controlled with an additional semaphore.</a:t>
            </a:r>
          </a:p>
          <a:p>
            <a:pPr algn="just">
              <a:spcAft>
                <a:spcPts val="600"/>
              </a:spcAft>
            </a:pPr>
            <a:r>
              <a:rPr lang="en-US" sz="1400" kern="1200" baseline="0" dirty="0" smtClean="0">
                <a:solidFill>
                  <a:schemeClr val="tx1"/>
                </a:solidFill>
                <a:latin typeface="+mn-lt"/>
                <a:ea typeface="+mn-ea"/>
                <a:cs typeface="+mn-cs"/>
              </a:rPr>
              <a:t>This semaphore need not count anything but can simply indicate with its counter whether the buffer is currently being used.</a:t>
            </a:r>
          </a:p>
          <a:p>
            <a:pPr algn="just">
              <a:spcAft>
                <a:spcPts val="600"/>
              </a:spcAft>
            </a:pPr>
            <a:r>
              <a:rPr lang="en-US" sz="1400" kern="1200" baseline="0" dirty="0" smtClean="0">
                <a:solidFill>
                  <a:schemeClr val="tx1"/>
                </a:solidFill>
                <a:latin typeface="+mn-lt"/>
                <a:ea typeface="+mn-ea"/>
                <a:cs typeface="+mn-cs"/>
              </a:rPr>
              <a:t>The wait statement allows the access only if the semaphore’s counter has the value 1, which indicates that the shared buffer is not currently being accessed. If the semaphore’s counter has a value of 0, there is a current access taking place, and the task is placed in the queue of the semaphore.</a:t>
            </a:r>
          </a:p>
          <a:p>
            <a:pPr algn="just">
              <a:spcAft>
                <a:spcPts val="600"/>
              </a:spcAft>
            </a:pPr>
            <a:r>
              <a:rPr lang="en-US" sz="1400" kern="1200" baseline="0" dirty="0" smtClean="0">
                <a:solidFill>
                  <a:schemeClr val="tx1"/>
                </a:solidFill>
                <a:latin typeface="+mn-lt"/>
                <a:ea typeface="+mn-ea"/>
                <a:cs typeface="+mn-cs"/>
              </a:rPr>
              <a:t>Notice that the semaphore’s counter must be initialized to 1. The queues of semaphores must always be initialized to empty before use of the queue can begin. </a:t>
            </a:r>
          </a:p>
          <a:p>
            <a:pPr algn="just">
              <a:spcAft>
                <a:spcPts val="600"/>
              </a:spcAft>
            </a:pPr>
            <a:r>
              <a:rPr lang="en-US" sz="1400" kern="1200" baseline="0" dirty="0" smtClean="0">
                <a:solidFill>
                  <a:schemeClr val="tx1"/>
                </a:solidFill>
                <a:latin typeface="+mn-lt"/>
                <a:ea typeface="+mn-ea"/>
                <a:cs typeface="+mn-cs"/>
              </a:rPr>
              <a:t>A semaphore that requires only a binary-valued counter, like the one used to provide competition synchronization in the following example, is called a </a:t>
            </a:r>
            <a:r>
              <a:rPr lang="en-US" sz="1400" b="1" kern="1200" baseline="0" dirty="0" smtClean="0">
                <a:solidFill>
                  <a:schemeClr val="tx1"/>
                </a:solidFill>
                <a:latin typeface="+mn-lt"/>
                <a:ea typeface="+mn-ea"/>
                <a:cs typeface="+mn-cs"/>
              </a:rPr>
              <a:t>binary semaphore.</a:t>
            </a:r>
            <a:endParaRPr lang="en-US" sz="1400" kern="1200" baseline="0" dirty="0" smtClean="0">
              <a:solidFill>
                <a:schemeClr val="tx1"/>
              </a:solidFill>
              <a:latin typeface="+mn-lt"/>
              <a:ea typeface="+mn-ea"/>
              <a:cs typeface="+mn-cs"/>
            </a:endParaRPr>
          </a:p>
          <a:p>
            <a:pPr algn="just">
              <a:spcAft>
                <a:spcPts val="600"/>
              </a:spcAft>
            </a:pPr>
            <a:r>
              <a:rPr lang="en-US" sz="1400" dirty="0" smtClean="0"/>
              <a:t>The example pseudo code above illustrates the use of semaphores to provide both competition and cooperation synchronization for a concurrently accessed shared buffer. The access semaphore is used to ensure mutually exclusive access to the buffer. Remember that there may be more than one producer and more than one consumer.</a:t>
            </a:r>
            <a:endParaRPr lang="en-US" sz="1400" dirty="0"/>
          </a:p>
        </p:txBody>
      </p:sp>
      <p:sp>
        <p:nvSpPr>
          <p:cNvPr id="4" name="Slide Number Placeholder 3"/>
          <p:cNvSpPr>
            <a:spLocks noGrp="1"/>
          </p:cNvSpPr>
          <p:nvPr>
            <p:ph type="sldNum" sz="quarter" idx="10"/>
          </p:nvPr>
        </p:nvSpPr>
        <p:spPr/>
        <p:txBody>
          <a:bodyPr rIns="274320" anchor="ctr" anchorCtr="0"/>
          <a:lstStyle/>
          <a:p>
            <a:fld id="{DD3C65E1-19FF-4DF0-BD76-2067C775B354}"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407" y="4861440"/>
            <a:ext cx="5965824" cy="4751665"/>
          </a:xfrm>
        </p:spPr>
        <p:txBody>
          <a:bodyPr>
            <a:normAutofit/>
          </a:bodyPr>
          <a:lstStyle/>
          <a:p>
            <a:pPr algn="just">
              <a:spcAft>
                <a:spcPts val="600"/>
              </a:spcAft>
            </a:pPr>
            <a:r>
              <a:rPr lang="en-US" sz="1400" dirty="0" smtClean="0"/>
              <a:t>Using semaphores to provide cooperation synchronization creates an unsafe programming environment.</a:t>
            </a:r>
          </a:p>
          <a:p>
            <a:pPr algn="just">
              <a:spcAft>
                <a:spcPts val="600"/>
              </a:spcAft>
            </a:pPr>
            <a:r>
              <a:rPr lang="en-US" sz="1400" dirty="0" smtClean="0"/>
              <a:t>There is no way to check statically for the correctness of their use, which depends on the semantics of the program in which they appear.</a:t>
            </a:r>
          </a:p>
          <a:p>
            <a:pPr algn="just">
              <a:spcAft>
                <a:spcPts val="600"/>
              </a:spcAft>
            </a:pPr>
            <a:r>
              <a:rPr lang="en-US" sz="1400" dirty="0" smtClean="0"/>
              <a:t>In the buffer example, leaving out the wait(</a:t>
            </a:r>
            <a:r>
              <a:rPr lang="en-US" sz="1400" dirty="0" err="1" smtClean="0"/>
              <a:t>emptyspots</a:t>
            </a:r>
            <a:r>
              <a:rPr lang="en-US" sz="1400" dirty="0" smtClean="0"/>
              <a:t>) statement of the producer task would result in buffer overflow.</a:t>
            </a:r>
          </a:p>
          <a:p>
            <a:pPr algn="just">
              <a:spcAft>
                <a:spcPts val="600"/>
              </a:spcAft>
            </a:pPr>
            <a:r>
              <a:rPr lang="en-US" sz="1400" dirty="0" smtClean="0"/>
              <a:t>Leaving out the wait(</a:t>
            </a:r>
            <a:r>
              <a:rPr lang="en-US" sz="1400" dirty="0" err="1" smtClean="0"/>
              <a:t>fullspots</a:t>
            </a:r>
            <a:r>
              <a:rPr lang="en-US" sz="1400" dirty="0" smtClean="0"/>
              <a:t>) statement of the consumer task would result in buffer underflow.</a:t>
            </a:r>
          </a:p>
          <a:p>
            <a:pPr algn="just">
              <a:spcAft>
                <a:spcPts val="600"/>
              </a:spcAft>
            </a:pPr>
            <a:r>
              <a:rPr lang="en-US" sz="1400" dirty="0" smtClean="0"/>
              <a:t>Leaving out either of the releases would result in deadlock. These are cooperation synchronization failures.</a:t>
            </a:r>
          </a:p>
          <a:p>
            <a:pPr algn="just">
              <a:spcAft>
                <a:spcPts val="600"/>
              </a:spcAft>
            </a:pPr>
            <a:r>
              <a:rPr lang="en-US" sz="1400" dirty="0" smtClean="0"/>
              <a:t>The reliability problems that semaphores cause in providing cooperation synchronization also arise when using them for competition synchronization.</a:t>
            </a:r>
          </a:p>
          <a:p>
            <a:pPr algn="just">
              <a:spcAft>
                <a:spcPts val="600"/>
              </a:spcAft>
            </a:pPr>
            <a:r>
              <a:rPr lang="en-US" sz="1400" dirty="0" smtClean="0"/>
              <a:t>Leaving out the wait(access) statement in either task can cause insecure access to the buffer. Leaving out the release(access) statement in either task results in deadlock.</a:t>
            </a:r>
            <a:endParaRPr lang="en-US" sz="1400"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spcAft>
                <a:spcPts val="600"/>
              </a:spcAft>
            </a:pPr>
            <a:r>
              <a:rPr lang="en-US" dirty="0" smtClean="0"/>
              <a:t>One solution to some of the problems of semaphores in a concurrent environment is to encapsulate shared data structures with their operations and hide their  representations—that is, to make shared data structures abstract data types with some special restrictions. This solution can provide competition synchronization without semaphores by transferring responsibility for synchronization to the run-time system.</a:t>
            </a:r>
          </a:p>
          <a:p>
            <a:pPr algn="just">
              <a:spcAft>
                <a:spcPts val="600"/>
              </a:spcAft>
            </a:pPr>
            <a:r>
              <a:rPr lang="en-US" b="1" dirty="0" smtClean="0"/>
              <a:t>Introduction:</a:t>
            </a:r>
          </a:p>
          <a:p>
            <a:pPr algn="just">
              <a:spcAft>
                <a:spcPts val="600"/>
              </a:spcAft>
            </a:pPr>
            <a:r>
              <a:rPr lang="en-US" dirty="0" smtClean="0"/>
              <a:t>When the concepts of data abstraction were being formulated, the people involved in that effort applied the same concepts to shared data in concurrent programming environments to produce monitors.</a:t>
            </a:r>
          </a:p>
          <a:p>
            <a:pPr algn="just">
              <a:spcAft>
                <a:spcPts val="600"/>
              </a:spcAft>
            </a:pPr>
            <a:r>
              <a:rPr lang="en-US" dirty="0" smtClean="0"/>
              <a:t>According to Per Brinch Hansen (Brinch Hansen, 1977), Edsger Dijkstra suggested in 1971 that all synchronization operations on shared data be gathered into a single program unit. Brinch Hansen (1973) formalized this concept in the environment of operating systems. The following year, Hoare (1974) named these structures </a:t>
            </a:r>
            <a:r>
              <a:rPr lang="en-US" b="1" i="1" dirty="0" smtClean="0"/>
              <a:t>monitors</a:t>
            </a:r>
            <a:r>
              <a:rPr lang="en-US" dirty="0" smtClean="0"/>
              <a:t>.</a:t>
            </a:r>
            <a:endParaRPr lang="en-US" b="1" dirty="0" smtClean="0"/>
          </a:p>
          <a:p>
            <a:pPr algn="just"/>
            <a:r>
              <a:rPr lang="en-US" dirty="0" smtClean="0"/>
              <a:t>The first programming language to incorporate monitors was Concurrent Pascal (Brinch Hansen, 1975). Modula (Wirth, 1977), CSP/k (Structured Concurrent Programming), and Mesa (ALGOL like language) also provide monitors. Among contemporary languages, monitors are supported by Ada, Java, and C#.</a:t>
            </a:r>
          </a:p>
          <a:p>
            <a:pPr algn="just"/>
            <a:endParaRPr lang="en-US"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spcAft>
                <a:spcPts val="600"/>
              </a:spcAft>
            </a:pPr>
            <a:r>
              <a:rPr lang="en-US" b="1" dirty="0" smtClean="0"/>
              <a:t>Competition Synchronization:</a:t>
            </a:r>
          </a:p>
          <a:p>
            <a:pPr algn="just">
              <a:spcAft>
                <a:spcPts val="600"/>
              </a:spcAft>
            </a:pPr>
            <a:r>
              <a:rPr lang="en-US" dirty="0" smtClean="0"/>
              <a:t>One of the most important features of monitors is that shared data is resident in the monitor rather than in any of the client units.</a:t>
            </a:r>
          </a:p>
          <a:p>
            <a:pPr algn="just">
              <a:spcAft>
                <a:spcPts val="600"/>
              </a:spcAft>
            </a:pPr>
            <a:r>
              <a:rPr lang="en-US" dirty="0" smtClean="0"/>
              <a:t>The programmer does not synchronize mutually exclusive access to shared data through the use of semaphores or other mechanisms.</a:t>
            </a:r>
          </a:p>
          <a:p>
            <a:pPr algn="just">
              <a:spcAft>
                <a:spcPts val="600"/>
              </a:spcAft>
            </a:pPr>
            <a:r>
              <a:rPr lang="en-US" dirty="0" smtClean="0"/>
              <a:t>Because the access mechanisms are part of the monitor, implementation of a monitor can be made to guarantee synchronized access by allowing only one access at a time. </a:t>
            </a:r>
          </a:p>
          <a:p>
            <a:pPr algn="just">
              <a:spcAft>
                <a:spcPts val="600"/>
              </a:spcAft>
            </a:pPr>
            <a:r>
              <a:rPr lang="en-US" dirty="0" smtClean="0"/>
              <a:t>Calls to monitor procedures are implicitly blocked and stored in a queue if the monitor is busy at the time of the call.</a:t>
            </a:r>
          </a:p>
        </p:txBody>
      </p:sp>
      <p:sp>
        <p:nvSpPr>
          <p:cNvPr id="4" name="Slide Number Placeholder 3"/>
          <p:cNvSpPr>
            <a:spLocks noGrp="1"/>
          </p:cNvSpPr>
          <p:nvPr>
            <p:ph type="sldNum" sz="quarter" idx="10"/>
          </p:nvPr>
        </p:nvSpPr>
        <p:spPr>
          <a:xfrm>
            <a:off x="4023992" y="9710975"/>
            <a:ext cx="3017520" cy="457200"/>
          </a:xfrm>
        </p:spPr>
        <p:txBody>
          <a:bodyPr anchor="ctr" anchorCtr="0"/>
          <a:lstStyle/>
          <a:p>
            <a:fld id="{DD3C65E1-19FF-4DF0-BD76-2067C775B354}"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407" y="4861440"/>
            <a:ext cx="6042024" cy="4904065"/>
          </a:xfrm>
        </p:spPr>
        <p:txBody>
          <a:bodyPr>
            <a:normAutofit lnSpcReduction="10000"/>
          </a:bodyPr>
          <a:lstStyle/>
          <a:p>
            <a:pPr algn="just">
              <a:spcAft>
                <a:spcPts val="600"/>
              </a:spcAft>
            </a:pPr>
            <a:r>
              <a:rPr lang="en-US" b="1" dirty="0" smtClean="0"/>
              <a:t>Cooperation Synchronization:</a:t>
            </a:r>
            <a:endParaRPr lang="en-US" dirty="0" smtClean="0"/>
          </a:p>
          <a:p>
            <a:pPr algn="just">
              <a:spcAft>
                <a:spcPts val="600"/>
              </a:spcAft>
            </a:pPr>
            <a:r>
              <a:rPr lang="en-US" dirty="0" smtClean="0"/>
              <a:t>Although mutually exclusive access to shared data is intrinsic (meaning </a:t>
            </a:r>
            <a:r>
              <a:rPr lang="te-IN" dirty="0" smtClean="0"/>
              <a:t>సహజంగా చెందియున్న</a:t>
            </a:r>
            <a:r>
              <a:rPr lang="en-US" dirty="0" smtClean="0"/>
              <a:t>) with a monitor, cooperation between processes is still the task of the programmer. </a:t>
            </a:r>
          </a:p>
          <a:p>
            <a:pPr algn="just">
              <a:spcAft>
                <a:spcPts val="600"/>
              </a:spcAft>
            </a:pPr>
            <a:r>
              <a:rPr lang="en-US" dirty="0" smtClean="0"/>
              <a:t>In particular, the programmer must guarantee that a shared buffer does not experience underflow or overflow. Different languages provide different ways of programming cooperation synchronization, all of which are related to semaphores.</a:t>
            </a:r>
          </a:p>
          <a:p>
            <a:pPr algn="just">
              <a:spcAft>
                <a:spcPts val="600"/>
              </a:spcAft>
            </a:pPr>
            <a:r>
              <a:rPr lang="en-US" dirty="0" smtClean="0"/>
              <a:t>A program containing four tasks and a monitor that provides synchronized access to a concurrently shared buffer is shown in Figure above.</a:t>
            </a:r>
          </a:p>
          <a:p>
            <a:pPr algn="just">
              <a:spcAft>
                <a:spcPts val="600"/>
              </a:spcAft>
            </a:pPr>
            <a:r>
              <a:rPr lang="en-US" dirty="0" smtClean="0"/>
              <a:t>In this figure, the interface to the monitor is shown as the two boxes labeled insert and remove (for the insertion and removal of data). The monitor appears exactly like an abstract data type – a data structure with limited access – which is what a monitor is.</a:t>
            </a:r>
          </a:p>
          <a:p>
            <a:pPr algn="just">
              <a:spcAft>
                <a:spcPts val="600"/>
              </a:spcAft>
            </a:pPr>
            <a:r>
              <a:rPr lang="en-US" b="1" dirty="0" smtClean="0"/>
              <a:t>Evaluation:</a:t>
            </a:r>
          </a:p>
          <a:p>
            <a:pPr algn="just">
              <a:spcAft>
                <a:spcPts val="600"/>
              </a:spcAft>
            </a:pPr>
            <a:r>
              <a:rPr lang="en-US" dirty="0" smtClean="0"/>
              <a:t>Monitors are a better way to provide competition synchronization than are semaphores, primarily because of the problems of semaphores. </a:t>
            </a:r>
          </a:p>
          <a:p>
            <a:pPr algn="just">
              <a:spcAft>
                <a:spcPts val="600"/>
              </a:spcAft>
            </a:pPr>
            <a:r>
              <a:rPr lang="en-US" dirty="0" smtClean="0"/>
              <a:t>The cooperation synchronization is still a problem with monitors. Semaphores and monitors are equally powerful at expressing concurrency control – semaphores can be used to implement monitors and monitors can be used to implement semaphores.</a:t>
            </a:r>
          </a:p>
          <a:p>
            <a:pPr algn="just">
              <a:spcAft>
                <a:spcPts val="600"/>
              </a:spcAft>
            </a:pPr>
            <a:r>
              <a:rPr lang="en-US" dirty="0" smtClean="0"/>
              <a:t>Ada provides two ways to implement monitors. Ada 83 includes a general tasking model that can be used to support monitors. Ada 95 added a cleaner and more efficient way of constructing monitors, called protected objects. </a:t>
            </a:r>
          </a:p>
          <a:p>
            <a:pPr algn="just">
              <a:spcAft>
                <a:spcPts val="600"/>
              </a:spcAft>
            </a:pPr>
            <a:r>
              <a:rPr lang="en-US" dirty="0" smtClean="0"/>
              <a:t>Both of these approaches use message passing as a basic model for supporting concurrency. The message-passing model allows concurrent units to be distributed, which monitors do not allow.</a:t>
            </a:r>
            <a:endParaRPr lang="en-US" dirty="0"/>
          </a:p>
        </p:txBody>
      </p:sp>
      <p:sp>
        <p:nvSpPr>
          <p:cNvPr id="4" name="Slide Number Placeholder 3"/>
          <p:cNvSpPr>
            <a:spLocks noGrp="1"/>
          </p:cNvSpPr>
          <p:nvPr>
            <p:ph type="sldNum" sz="quarter" idx="10"/>
          </p:nvPr>
        </p:nvSpPr>
        <p:spPr/>
        <p:txBody>
          <a:bodyPr anchor="ctr" anchorCtr="0"/>
          <a:lstStyle/>
          <a:p>
            <a:pPr>
              <a:spcAft>
                <a:spcPts val="600"/>
              </a:spcAft>
            </a:pPr>
            <a:fld id="{DD3C65E1-19FF-4DF0-BD76-2067C775B354}" type="slidenum">
              <a:rPr lang="en-US" smtClean="0"/>
              <a:pPr>
                <a:spcAft>
                  <a:spcPts val="600"/>
                </a:spcAft>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407" y="4861440"/>
            <a:ext cx="5889624" cy="5056466"/>
          </a:xfrm>
        </p:spPr>
        <p:txBody>
          <a:bodyPr>
            <a:normAutofit fontScale="92500" lnSpcReduction="10000"/>
          </a:bodyPr>
          <a:lstStyle/>
          <a:p>
            <a:pPr algn="just">
              <a:spcAft>
                <a:spcPts val="600"/>
              </a:spcAft>
            </a:pPr>
            <a:r>
              <a:rPr lang="en-US" sz="1400" b="1" dirty="0" smtClean="0"/>
              <a:t>Introduction:</a:t>
            </a:r>
          </a:p>
          <a:p>
            <a:pPr algn="just">
              <a:spcAft>
                <a:spcPts val="600"/>
              </a:spcAft>
            </a:pPr>
            <a:r>
              <a:rPr lang="en-US" sz="1400" kern="1200" baseline="0" dirty="0" smtClean="0">
                <a:solidFill>
                  <a:schemeClr val="tx1"/>
                </a:solidFill>
                <a:latin typeface="+mn-lt"/>
                <a:ea typeface="+mn-ea"/>
                <a:cs typeface="+mn-cs"/>
              </a:rPr>
              <a:t>The first efforts to design languages that provide the capability for message passing among concurrent tasks were those of Brinch Hansen (1978) and Hoare (1978).</a:t>
            </a:r>
          </a:p>
          <a:p>
            <a:pPr algn="just">
              <a:spcAft>
                <a:spcPts val="600"/>
              </a:spcAft>
            </a:pPr>
            <a:r>
              <a:rPr lang="en-US" sz="1400" b="1" dirty="0" smtClean="0"/>
              <a:t>Concept of Synchronous Message passing:</a:t>
            </a:r>
          </a:p>
          <a:p>
            <a:pPr algn="just">
              <a:spcAft>
                <a:spcPts val="600"/>
              </a:spcAft>
            </a:pPr>
            <a:r>
              <a:rPr lang="en-US" sz="1400" dirty="0" smtClean="0"/>
              <a:t>Message passing can be either synchronous or asynchronous. Here, we describe synchronous message passing. </a:t>
            </a:r>
          </a:p>
          <a:p>
            <a:pPr algn="just">
              <a:spcAft>
                <a:spcPts val="600"/>
              </a:spcAft>
            </a:pPr>
            <a:r>
              <a:rPr lang="en-US" sz="1400" dirty="0" smtClean="0"/>
              <a:t>The basic concept of synchronous message passing is that tasks are often busy, and when busy, they cannot be interrupted by other units.</a:t>
            </a:r>
          </a:p>
          <a:p>
            <a:pPr algn="just">
              <a:spcAft>
                <a:spcPts val="600"/>
              </a:spcAft>
            </a:pPr>
            <a:r>
              <a:rPr lang="en-US" sz="1400" dirty="0" smtClean="0"/>
              <a:t>Suppose task A and task B are both in execution, and A wishes to send a message to B. </a:t>
            </a:r>
          </a:p>
          <a:p>
            <a:pPr algn="just">
              <a:spcAft>
                <a:spcPts val="600"/>
              </a:spcAft>
            </a:pPr>
            <a:r>
              <a:rPr lang="en-US" sz="1400" dirty="0" smtClean="0"/>
              <a:t>Clearly, if B is busy, it is not desirable to allow another task to interrupt it. That would disrupt B’s current processing.</a:t>
            </a:r>
          </a:p>
          <a:p>
            <a:pPr algn="just">
              <a:spcAft>
                <a:spcPts val="600"/>
              </a:spcAft>
            </a:pPr>
            <a:r>
              <a:rPr lang="en-US" sz="1400" dirty="0" smtClean="0"/>
              <a:t>Furthermore, messages usually cause associated processing in the receiver, which might not be sensible if other processing is incomplete.</a:t>
            </a:r>
          </a:p>
          <a:p>
            <a:pPr algn="just">
              <a:spcAft>
                <a:spcPts val="600"/>
              </a:spcAft>
            </a:pPr>
            <a:r>
              <a:rPr lang="en-US" sz="1400" dirty="0" smtClean="0"/>
              <a:t>The alternative is to provide a linguistic mechanism that allows a task to specify to other tasks when it is ready to receive messages. This approach is somewhat like an executive who instructs his or her secretary to hold all incoming calls until another activity, perhaps an important conversation, is completed. </a:t>
            </a:r>
          </a:p>
          <a:p>
            <a:pPr algn="just">
              <a:spcAft>
                <a:spcPts val="600"/>
              </a:spcAft>
            </a:pPr>
            <a:r>
              <a:rPr lang="en-US" sz="1400" dirty="0" smtClean="0"/>
              <a:t>Later, when the current conversation is complete, the executive tells the secretary that he or she is now willing to talk to one of the callers who has been placed on hold.</a:t>
            </a:r>
          </a:p>
          <a:p>
            <a:pPr algn="just">
              <a:spcAft>
                <a:spcPts val="600"/>
              </a:spcAft>
            </a:pPr>
            <a:r>
              <a:rPr lang="en-US" sz="1400" dirty="0" smtClean="0"/>
              <a:t>Both cooperation and competition synchronization of tasks can be conveniently handled with the message-passing model.</a:t>
            </a:r>
            <a:endParaRPr lang="en-US" sz="1400"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407" y="4861440"/>
            <a:ext cx="5683250" cy="4827865"/>
          </a:xfrm>
        </p:spPr>
        <p:txBody>
          <a:bodyPr>
            <a:normAutofit/>
          </a:bodyPr>
          <a:lstStyle/>
          <a:p>
            <a:pPr algn="just">
              <a:spcAft>
                <a:spcPts val="600"/>
              </a:spcAft>
            </a:pPr>
            <a:r>
              <a:rPr lang="en-US" sz="1200" kern="1200" baseline="0" dirty="0" smtClean="0">
                <a:solidFill>
                  <a:schemeClr val="tx1"/>
                </a:solidFill>
                <a:latin typeface="+mn-lt"/>
                <a:ea typeface="+mn-ea"/>
                <a:cs typeface="+mn-cs"/>
              </a:rPr>
              <a:t>The concurrent units in Java are methods named run, whose code can be in concurrent execution with other such methods (of other objects) and with the main method.</a:t>
            </a:r>
          </a:p>
          <a:p>
            <a:pPr algn="just">
              <a:spcAft>
                <a:spcPts val="600"/>
              </a:spcAft>
            </a:pPr>
            <a:r>
              <a:rPr lang="en-US" sz="1200" kern="1200" baseline="0" dirty="0" smtClean="0">
                <a:solidFill>
                  <a:schemeClr val="tx1"/>
                </a:solidFill>
                <a:latin typeface="+mn-lt"/>
                <a:ea typeface="+mn-ea"/>
                <a:cs typeface="+mn-cs"/>
              </a:rPr>
              <a:t>The process in which the run methods execute is called a </a:t>
            </a:r>
            <a:r>
              <a:rPr lang="en-US" sz="1200" b="1" kern="1200" baseline="0" dirty="0" smtClean="0">
                <a:solidFill>
                  <a:schemeClr val="tx1"/>
                </a:solidFill>
                <a:latin typeface="+mn-lt"/>
                <a:ea typeface="+mn-ea"/>
                <a:cs typeface="+mn-cs"/>
              </a:rPr>
              <a:t>thread</a:t>
            </a:r>
            <a:r>
              <a:rPr lang="en-US" sz="1200" kern="1200" baseline="0" dirty="0" smtClean="0">
                <a:solidFill>
                  <a:schemeClr val="tx1"/>
                </a:solidFill>
                <a:latin typeface="+mn-lt"/>
                <a:ea typeface="+mn-ea"/>
                <a:cs typeface="+mn-cs"/>
              </a:rPr>
              <a:t>. Java’s threads are lightweight tasks, which means that they all run in the same address space.</a:t>
            </a:r>
          </a:p>
          <a:p>
            <a:pPr algn="just">
              <a:spcAft>
                <a:spcPts val="600"/>
              </a:spcAft>
            </a:pPr>
            <a:r>
              <a:rPr lang="en-US" sz="1200" kern="1200" baseline="0" dirty="0" smtClean="0">
                <a:solidFill>
                  <a:schemeClr val="tx1"/>
                </a:solidFill>
                <a:latin typeface="+mn-lt"/>
                <a:ea typeface="+mn-ea"/>
                <a:cs typeface="+mn-cs"/>
              </a:rPr>
              <a:t>This is different from Ada tasks, which are heavyweight </a:t>
            </a:r>
            <a:r>
              <a:rPr lang="en-US" dirty="0" smtClean="0"/>
              <a:t>threads (they run in their own address spaces). One important result of this difference is that threads require far less overhead than Ada’s tasks.</a:t>
            </a:r>
          </a:p>
          <a:p>
            <a:pPr algn="just">
              <a:spcAft>
                <a:spcPts val="600"/>
              </a:spcAft>
            </a:pPr>
            <a:r>
              <a:rPr lang="en-US" dirty="0" smtClean="0"/>
              <a:t>There are two ways to define a class with a run method. One of these is to define a subclass of the predefined class Thread and override its run method. However, if the new subclass has a necessary natural parent, then defining it as a subclass of Thread obviously will not work.</a:t>
            </a:r>
          </a:p>
          <a:p>
            <a:pPr algn="just">
              <a:spcAft>
                <a:spcPts val="600"/>
              </a:spcAft>
            </a:pPr>
            <a:r>
              <a:rPr lang="en-US" dirty="0" smtClean="0"/>
              <a:t>In these situations, we define a subclass that inherits from its natural parent and implements the Runnable interface. </a:t>
            </a:r>
          </a:p>
          <a:p>
            <a:pPr algn="just">
              <a:spcAft>
                <a:spcPts val="600"/>
              </a:spcAft>
            </a:pPr>
            <a:r>
              <a:rPr lang="en-US" dirty="0" smtClean="0"/>
              <a:t>Runnable provides the run method protocol, so any class that implements Runnable must define run. An object of the class that implements Runnable is passed to the Thread constructor. So, this approach still requires a Thread object.</a:t>
            </a:r>
          </a:p>
          <a:p>
            <a:pPr algn="just">
              <a:spcAft>
                <a:spcPts val="600"/>
              </a:spcAft>
            </a:pPr>
            <a:r>
              <a:rPr lang="en-US" dirty="0" smtClean="0"/>
              <a:t>In Ada, tasks can be either actors or servers and tasks communicate with each other through accept clauses. Java run methods are all actors and there is no mechanism for them to communicate with each other, except for the join method and through shared data.</a:t>
            </a:r>
          </a:p>
          <a:p>
            <a:pPr algn="just"/>
            <a:r>
              <a:rPr lang="en-US" dirty="0" smtClean="0"/>
              <a:t>Java threads is a complex topic—this section only provides an introduction to its simplest but most useful parts.</a:t>
            </a:r>
          </a:p>
        </p:txBody>
      </p:sp>
      <p:sp>
        <p:nvSpPr>
          <p:cNvPr id="4" name="Slide Number Placeholder 3"/>
          <p:cNvSpPr>
            <a:spLocks noGrp="1"/>
          </p:cNvSpPr>
          <p:nvPr>
            <p:ph type="sldNum" sz="quarter" idx="10"/>
          </p:nvPr>
        </p:nvSpPr>
        <p:spPr/>
        <p:txBody>
          <a:bodyPr/>
          <a:lstStyle/>
          <a:p>
            <a:fld id="{DD3C65E1-19FF-4DF0-BD76-2067C775B354}"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407" y="4861440"/>
            <a:ext cx="5889624" cy="4904066"/>
          </a:xfrm>
        </p:spPr>
        <p:txBody>
          <a:bodyPr>
            <a:normAutofit lnSpcReduction="10000"/>
          </a:bodyPr>
          <a:lstStyle/>
          <a:p>
            <a:pPr algn="just">
              <a:spcAft>
                <a:spcPts val="600"/>
              </a:spcAft>
            </a:pPr>
            <a:r>
              <a:rPr lang="en-US" sz="1200" kern="1200" baseline="0" dirty="0" smtClean="0">
                <a:solidFill>
                  <a:schemeClr val="tx1"/>
                </a:solidFill>
                <a:latin typeface="+mn-lt"/>
                <a:ea typeface="+mn-ea"/>
                <a:cs typeface="+mn-cs"/>
              </a:rPr>
              <a:t>The Thread class is not the natural parent of any other classes. It provides some services for its subclasses, but it is not related in any natural way to their computational purposes. </a:t>
            </a:r>
            <a:r>
              <a:rPr lang="en-US" sz="1200" i="1" kern="1200" baseline="0" dirty="0" smtClean="0">
                <a:solidFill>
                  <a:schemeClr val="tx1"/>
                </a:solidFill>
                <a:latin typeface="+mn-lt"/>
                <a:ea typeface="+mn-ea"/>
                <a:cs typeface="+mn-cs"/>
              </a:rPr>
              <a:t>Thread</a:t>
            </a:r>
            <a:r>
              <a:rPr lang="en-US" sz="1200" kern="1200" baseline="0" dirty="0" smtClean="0">
                <a:solidFill>
                  <a:schemeClr val="tx1"/>
                </a:solidFill>
                <a:latin typeface="+mn-lt"/>
                <a:ea typeface="+mn-ea"/>
                <a:cs typeface="+mn-cs"/>
              </a:rPr>
              <a:t> is the only class available for creating concurrent Java programs.</a:t>
            </a:r>
          </a:p>
          <a:p>
            <a:pPr algn="just">
              <a:spcAft>
                <a:spcPts val="600"/>
              </a:spcAft>
            </a:pPr>
            <a:r>
              <a:rPr lang="en-US" dirty="0" smtClean="0"/>
              <a:t>The </a:t>
            </a:r>
            <a:r>
              <a:rPr lang="en-US" i="1" dirty="0" smtClean="0"/>
              <a:t>Thread</a:t>
            </a:r>
            <a:r>
              <a:rPr lang="en-US" dirty="0" smtClean="0"/>
              <a:t> class includes five constructors and a collection of methods and constants. The </a:t>
            </a:r>
            <a:r>
              <a:rPr lang="en-US" i="1" dirty="0" smtClean="0"/>
              <a:t>run</a:t>
            </a:r>
            <a:r>
              <a:rPr lang="en-US" dirty="0" smtClean="0"/>
              <a:t> method, which describes the actions of the thread, is always overridden by subclasses of Thread.</a:t>
            </a:r>
          </a:p>
          <a:p>
            <a:pPr algn="just">
              <a:spcAft>
                <a:spcPts val="600"/>
              </a:spcAft>
            </a:pPr>
            <a:r>
              <a:rPr lang="en-US" dirty="0" smtClean="0"/>
              <a:t>The </a:t>
            </a:r>
            <a:r>
              <a:rPr lang="en-US" i="1" dirty="0" smtClean="0"/>
              <a:t>start</a:t>
            </a:r>
            <a:r>
              <a:rPr lang="en-US" dirty="0" smtClean="0"/>
              <a:t> method of Thread starts its thread as a concurrent unit by calling its </a:t>
            </a:r>
            <a:r>
              <a:rPr lang="en-US" i="1" dirty="0" smtClean="0"/>
              <a:t>run</a:t>
            </a:r>
            <a:r>
              <a:rPr lang="en-US" dirty="0" smtClean="0"/>
              <a:t> method. The call to </a:t>
            </a:r>
            <a:r>
              <a:rPr lang="en-US" i="1" dirty="0" smtClean="0"/>
              <a:t>start</a:t>
            </a:r>
            <a:r>
              <a:rPr lang="en-US" dirty="0" smtClean="0"/>
              <a:t> is unusual in that control returns immediately to the caller, which then continues its execution, in parallel with the newly started </a:t>
            </a:r>
            <a:r>
              <a:rPr lang="en-US" i="1" dirty="0" smtClean="0"/>
              <a:t>run</a:t>
            </a:r>
            <a:r>
              <a:rPr lang="en-US" dirty="0" smtClean="0"/>
              <a:t> method.</a:t>
            </a:r>
          </a:p>
          <a:p>
            <a:pPr algn="just">
              <a:spcAft>
                <a:spcPts val="600"/>
              </a:spcAft>
            </a:pPr>
            <a:r>
              <a:rPr lang="en-US" dirty="0" smtClean="0"/>
              <a:t>Following is a skeletal subclass of Thread and a code fragment that creates an object of the subclass and starts the run method’s execution in the new thread:</a:t>
            </a:r>
          </a:p>
          <a:p>
            <a:pPr algn="just"/>
            <a:r>
              <a:rPr lang="en-US" b="1" dirty="0" smtClean="0"/>
              <a:t>class </a:t>
            </a:r>
            <a:r>
              <a:rPr lang="en-US" dirty="0" smtClean="0"/>
              <a:t>MyThread</a:t>
            </a:r>
            <a:r>
              <a:rPr lang="en-US" b="1" dirty="0" smtClean="0"/>
              <a:t> extends </a:t>
            </a:r>
            <a:r>
              <a:rPr lang="en-US" dirty="0" smtClean="0"/>
              <a:t>Thread</a:t>
            </a:r>
            <a:r>
              <a:rPr lang="en-US" b="1" dirty="0" smtClean="0"/>
              <a:t> </a:t>
            </a:r>
            <a:r>
              <a:rPr lang="en-US" dirty="0" smtClean="0"/>
              <a:t>{	</a:t>
            </a:r>
            <a:r>
              <a:rPr lang="en-US" b="1" dirty="0" smtClean="0"/>
              <a:t>public void </a:t>
            </a:r>
            <a:r>
              <a:rPr lang="en-US" dirty="0" smtClean="0"/>
              <a:t>run() { . . . }	}</a:t>
            </a:r>
          </a:p>
          <a:p>
            <a:pPr algn="just"/>
            <a:r>
              <a:rPr lang="en-US" dirty="0" smtClean="0"/>
              <a:t>. . .</a:t>
            </a:r>
          </a:p>
          <a:p>
            <a:pPr algn="just"/>
            <a:r>
              <a:rPr lang="en-US" dirty="0" smtClean="0"/>
              <a:t>Thread myTh = </a:t>
            </a:r>
            <a:r>
              <a:rPr lang="en-US" b="1" dirty="0" smtClean="0"/>
              <a:t>new </a:t>
            </a:r>
            <a:r>
              <a:rPr lang="en-US" dirty="0" smtClean="0"/>
              <a:t>MyThread();</a:t>
            </a:r>
          </a:p>
          <a:p>
            <a:pPr algn="just"/>
            <a:r>
              <a:rPr lang="en-US" dirty="0" smtClean="0"/>
              <a:t>myTh.start();</a:t>
            </a:r>
          </a:p>
          <a:p>
            <a:pPr algn="just">
              <a:spcAft>
                <a:spcPts val="600"/>
              </a:spcAft>
            </a:pPr>
            <a:r>
              <a:rPr lang="en-US" dirty="0" smtClean="0"/>
              <a:t>When a Java application program begins execution, a new thread is created (in which the main method will run) and main is called. Therefore, all Java application programs run in threads.</a:t>
            </a:r>
          </a:p>
          <a:p>
            <a:pPr algn="just">
              <a:spcAft>
                <a:spcPts val="600"/>
              </a:spcAft>
            </a:pPr>
            <a:r>
              <a:rPr lang="en-US" dirty="0" smtClean="0"/>
              <a:t>When a program has multiple threads, a scheduler must determine which thread or threads will run at any given time.</a:t>
            </a:r>
          </a:p>
          <a:p>
            <a:pPr algn="just"/>
            <a:r>
              <a:rPr lang="en-US" dirty="0" smtClean="0"/>
              <a:t>The Thread class provides several methods for controlling the execution of threads. The </a:t>
            </a:r>
            <a:r>
              <a:rPr lang="en-US" i="1" dirty="0" smtClean="0"/>
              <a:t>yield</a:t>
            </a:r>
            <a:r>
              <a:rPr lang="en-US" dirty="0" smtClean="0"/>
              <a:t> method, which takes no parameters, is a request from the running thread to surrender the processor voluntarily. The thread is put immediately in the task-ready queue, making it ready to run.</a:t>
            </a:r>
          </a:p>
          <a:p>
            <a:pPr algn="just"/>
            <a:r>
              <a:rPr lang="en-US" dirty="0" smtClean="0"/>
              <a:t>The sleep method has a single parameter, which is the integer number of milliseconds that the caller of sleep wants the thread to be blocked.</a:t>
            </a:r>
            <a:endParaRPr lang="en-US"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407" y="4861440"/>
            <a:ext cx="5889624" cy="4904066"/>
          </a:xfrm>
        </p:spPr>
        <p:txBody>
          <a:bodyPr>
            <a:normAutofit/>
          </a:bodyPr>
          <a:lstStyle/>
          <a:p>
            <a:pPr algn="just">
              <a:spcAft>
                <a:spcPts val="600"/>
              </a:spcAft>
            </a:pPr>
            <a:r>
              <a:rPr lang="en-US" dirty="0" smtClean="0"/>
              <a:t>The join method is used to force a method to delay its execution until the run method of another thread has completed its execution. join is used when the processing of a method cannot continue until the work of the other thread is complete.</a:t>
            </a:r>
          </a:p>
          <a:p>
            <a:pPr algn="just">
              <a:spcAft>
                <a:spcPts val="600"/>
              </a:spcAft>
            </a:pPr>
            <a:r>
              <a:rPr lang="en-US" dirty="0" smtClean="0"/>
              <a:t>For example, we might have the following run method:</a:t>
            </a:r>
          </a:p>
          <a:p>
            <a:pPr algn="just"/>
            <a:r>
              <a:rPr lang="en-US" b="1" dirty="0" smtClean="0"/>
              <a:t>public void </a:t>
            </a:r>
            <a:r>
              <a:rPr lang="en-US" dirty="0" smtClean="0"/>
              <a:t>run() {</a:t>
            </a:r>
          </a:p>
          <a:p>
            <a:pPr algn="just"/>
            <a:r>
              <a:rPr lang="en-US" dirty="0" smtClean="0"/>
              <a:t>. . .</a:t>
            </a:r>
          </a:p>
          <a:p>
            <a:pPr algn="just"/>
            <a:r>
              <a:rPr lang="en-US" dirty="0" smtClean="0"/>
              <a:t>Thread myTh = </a:t>
            </a:r>
            <a:r>
              <a:rPr lang="en-US" b="1" dirty="0" smtClean="0"/>
              <a:t>new</a:t>
            </a:r>
            <a:r>
              <a:rPr lang="en-US" dirty="0" smtClean="0"/>
              <a:t> Thread();</a:t>
            </a:r>
          </a:p>
          <a:p>
            <a:pPr algn="just"/>
            <a:r>
              <a:rPr lang="en-US" dirty="0" smtClean="0"/>
              <a:t>myTh.start();</a:t>
            </a:r>
          </a:p>
          <a:p>
            <a:pPr algn="just"/>
            <a:r>
              <a:rPr lang="en-US" dirty="0" smtClean="0"/>
              <a:t>// do part of the computation of this thread</a:t>
            </a:r>
          </a:p>
          <a:p>
            <a:pPr algn="just"/>
            <a:r>
              <a:rPr lang="en-US" dirty="0" smtClean="0"/>
              <a:t>myTh.join(); // Wait for myTh to complete</a:t>
            </a:r>
          </a:p>
          <a:p>
            <a:pPr algn="just"/>
            <a:r>
              <a:rPr lang="en-US" dirty="0" smtClean="0"/>
              <a:t>// do the rest of the computation of this thread</a:t>
            </a:r>
          </a:p>
          <a:p>
            <a:pPr algn="just"/>
            <a:r>
              <a:rPr lang="en-US" dirty="0" smtClean="0"/>
              <a:t>}</a:t>
            </a:r>
          </a:p>
          <a:p>
            <a:pPr algn="just">
              <a:spcAft>
                <a:spcPts val="600"/>
              </a:spcAft>
            </a:pPr>
            <a:r>
              <a:rPr lang="en-US" dirty="0" smtClean="0"/>
              <a:t>The join method puts the thread that calls it in the blocked state, which can be ended only by the completion of the thread on which join was called. If that thread happens to be blocked, there is the possibility of deadlock.</a:t>
            </a:r>
          </a:p>
          <a:p>
            <a:pPr algn="just">
              <a:spcAft>
                <a:spcPts val="600"/>
              </a:spcAft>
            </a:pPr>
            <a:r>
              <a:rPr lang="en-US" dirty="0" smtClean="0"/>
              <a:t>To prevent this, join can be called with a parameter, which is the time limit in milliseconds of how long the calling thread will wait for the called thread to complete. For example, </a:t>
            </a:r>
          </a:p>
          <a:p>
            <a:pPr algn="ctr">
              <a:spcAft>
                <a:spcPts val="600"/>
              </a:spcAft>
            </a:pPr>
            <a:r>
              <a:rPr lang="en-US" dirty="0" smtClean="0"/>
              <a:t>myTh.join(2000);</a:t>
            </a:r>
          </a:p>
          <a:p>
            <a:pPr algn="just">
              <a:spcAft>
                <a:spcPts val="600"/>
              </a:spcAft>
            </a:pPr>
            <a:r>
              <a:rPr lang="en-US" dirty="0" smtClean="0"/>
              <a:t>will cause the calling thread to wait two seconds for myTh to complete. If it has not completed its execution after two seconds have passed, the calling thread is put back in the ready queue, which means that it will continue its execution as soon as it is scheduled.</a:t>
            </a:r>
          </a:p>
        </p:txBody>
      </p:sp>
      <p:sp>
        <p:nvSpPr>
          <p:cNvPr id="4" name="Slide Number Placeholder 3"/>
          <p:cNvSpPr>
            <a:spLocks noGrp="1"/>
          </p:cNvSpPr>
          <p:nvPr>
            <p:ph type="sldNum" sz="quarter" idx="10"/>
          </p:nvPr>
        </p:nvSpPr>
        <p:spPr/>
        <p:txBody>
          <a:bodyPr/>
          <a:lstStyle/>
          <a:p>
            <a:fld id="{DD3C65E1-19FF-4DF0-BD76-2067C775B354}"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407" y="4861440"/>
            <a:ext cx="5889624" cy="4904066"/>
          </a:xfrm>
        </p:spPr>
        <p:txBody>
          <a:bodyPr>
            <a:normAutofit/>
          </a:bodyPr>
          <a:lstStyle/>
          <a:p>
            <a:pPr algn="just"/>
            <a:r>
              <a:rPr lang="en-US" dirty="0" smtClean="0"/>
              <a:t>The priorities of threads need not all be the same. A thread’s default priority initially is the same as the thread that created it. If main creates a thread, its default priority is the constant NORM_PRIORITY, which is usually 5. Thread defines two other priority constants, MAX_PRIORITY and MIN_PRIORITY, whose values are usually 10 and 1, respectively.</a:t>
            </a:r>
          </a:p>
          <a:p>
            <a:pPr algn="just"/>
            <a:r>
              <a:rPr lang="en-US" dirty="0" smtClean="0"/>
              <a:t>The priority of a thread can be changed with the method setPriority. The new priority can be any of the predefined constants or any other number between MIN_PRIORITY and MAX_PRIORITY. The getPriority method returns the current priority of a thread. The priority constants are defined in Thread.</a:t>
            </a:r>
          </a:p>
        </p:txBody>
      </p:sp>
      <p:sp>
        <p:nvSpPr>
          <p:cNvPr id="4" name="Slide Number Placeholder 3"/>
          <p:cNvSpPr>
            <a:spLocks noGrp="1"/>
          </p:cNvSpPr>
          <p:nvPr>
            <p:ph type="sldNum" sz="quarter" idx="10"/>
          </p:nvPr>
        </p:nvSpPr>
        <p:spPr/>
        <p:txBody>
          <a:bodyPr/>
          <a:lstStyle/>
          <a:p>
            <a:fld id="{DD3C65E1-19FF-4DF0-BD76-2067C775B354}" type="slidenum">
              <a:rPr lang="en-US" smtClean="0"/>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407" y="4861440"/>
            <a:ext cx="5889624" cy="4904066"/>
          </a:xfrm>
        </p:spPr>
        <p:txBody>
          <a:bodyPr>
            <a:normAutofit/>
          </a:bodyPr>
          <a:lstStyle/>
          <a:p>
            <a:pPr algn="just">
              <a:spcAft>
                <a:spcPts val="600"/>
              </a:spcAft>
            </a:pPr>
            <a:r>
              <a:rPr lang="en-US" dirty="0" smtClean="0"/>
              <a:t>The java.util.concurrent.Semaphore package defines the Semaphore class. Objects of this class implement counting semaphores. A counting semaphore has a counter, but no queue for storing thread descriptors. The Semaphore class defines two methods, acquire and release, which correspond to the wait and release operations.</a:t>
            </a:r>
          </a:p>
          <a:p>
            <a:pPr algn="just">
              <a:spcAft>
                <a:spcPts val="600"/>
              </a:spcAft>
            </a:pPr>
            <a:r>
              <a:rPr lang="en-US" dirty="0" smtClean="0"/>
              <a:t>The basic constructor for Semaphore takes one integer parameter, which initializes the semaphore’s counter. For example, the following could be used to initialize the fullspots and emptyspots semaphores for the buffer example.</a:t>
            </a:r>
          </a:p>
          <a:p>
            <a:pPr lvl="1" algn="just"/>
            <a:r>
              <a:rPr lang="en-US" dirty="0" smtClean="0"/>
              <a:t>fullspots = </a:t>
            </a:r>
            <a:r>
              <a:rPr lang="en-US" b="1" dirty="0" smtClean="0"/>
              <a:t>new</a:t>
            </a:r>
            <a:r>
              <a:rPr lang="en-US" dirty="0" smtClean="0"/>
              <a:t> Semaphore(0);</a:t>
            </a:r>
          </a:p>
          <a:p>
            <a:pPr lvl="1" algn="just">
              <a:spcAft>
                <a:spcPts val="600"/>
              </a:spcAft>
            </a:pPr>
            <a:r>
              <a:rPr lang="en-US" dirty="0" smtClean="0"/>
              <a:t>emptyspots = </a:t>
            </a:r>
            <a:r>
              <a:rPr lang="en-US" b="1" dirty="0" smtClean="0"/>
              <a:t>new</a:t>
            </a:r>
            <a:r>
              <a:rPr lang="en-US" dirty="0" smtClean="0"/>
              <a:t> Semaphore(BUFLEN);</a:t>
            </a:r>
          </a:p>
          <a:p>
            <a:pPr algn="just">
              <a:spcAft>
                <a:spcPts val="600"/>
              </a:spcAft>
            </a:pPr>
            <a:r>
              <a:rPr lang="en-US" dirty="0" smtClean="0"/>
              <a:t>The deposit operation of the producer method would appear as follows:</a:t>
            </a:r>
          </a:p>
          <a:p>
            <a:pPr lvl="1" algn="just"/>
            <a:r>
              <a:rPr lang="en-US" dirty="0" smtClean="0"/>
              <a:t>emptyspots.acquire();</a:t>
            </a:r>
          </a:p>
          <a:p>
            <a:pPr lvl="1" algn="just"/>
            <a:r>
              <a:rPr lang="en-US" dirty="0" smtClean="0"/>
              <a:t>deposit(value);</a:t>
            </a:r>
          </a:p>
          <a:p>
            <a:pPr lvl="1" algn="just">
              <a:spcAft>
                <a:spcPts val="600"/>
              </a:spcAft>
            </a:pPr>
            <a:r>
              <a:rPr lang="en-US" dirty="0" smtClean="0"/>
              <a:t>fullspots.release();</a:t>
            </a:r>
          </a:p>
          <a:p>
            <a:pPr algn="just">
              <a:spcAft>
                <a:spcPts val="600"/>
              </a:spcAft>
            </a:pPr>
            <a:r>
              <a:rPr lang="en-US" dirty="0" smtClean="0"/>
              <a:t>Likewise, the fetch operation of the consumer method would appear as follows:</a:t>
            </a:r>
          </a:p>
          <a:p>
            <a:pPr lvl="1" algn="just"/>
            <a:r>
              <a:rPr lang="en-US" dirty="0" smtClean="0"/>
              <a:t>fullspots.acquire();</a:t>
            </a:r>
          </a:p>
          <a:p>
            <a:pPr lvl="1" algn="just"/>
            <a:r>
              <a:rPr lang="en-US" dirty="0" smtClean="0"/>
              <a:t>fetch(value);</a:t>
            </a:r>
          </a:p>
          <a:p>
            <a:pPr lvl="1" algn="just"/>
            <a:r>
              <a:rPr lang="en-US" dirty="0" smtClean="0"/>
              <a:t>emptyspots.release();</a:t>
            </a:r>
          </a:p>
          <a:p>
            <a:pPr algn="just"/>
            <a:endParaRPr lang="en-US" dirty="0" smtClean="0"/>
          </a:p>
        </p:txBody>
      </p:sp>
      <p:sp>
        <p:nvSpPr>
          <p:cNvPr id="4" name="Slide Number Placeholder 3"/>
          <p:cNvSpPr>
            <a:spLocks noGrp="1"/>
          </p:cNvSpPr>
          <p:nvPr>
            <p:ph type="sldNum" sz="quarter" idx="10"/>
          </p:nvPr>
        </p:nvSpPr>
        <p:spPr/>
        <p:txBody>
          <a:bodyPr/>
          <a:lstStyle/>
          <a:p>
            <a:fld id="{DD3C65E1-19FF-4DF0-BD76-2067C775B354}" type="slidenum">
              <a:rPr lang="en-US" smtClean="0"/>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407" y="4861440"/>
            <a:ext cx="5889624" cy="4904066"/>
          </a:xfrm>
        </p:spPr>
        <p:txBody>
          <a:bodyPr>
            <a:normAutofit/>
          </a:bodyPr>
          <a:lstStyle/>
          <a:p>
            <a:pPr algn="just">
              <a:spcAft>
                <a:spcPts val="600"/>
              </a:spcAft>
            </a:pPr>
            <a:r>
              <a:rPr lang="en-US" dirty="0" smtClean="0"/>
              <a:t>Java methods (but not constructors) can be specified to be </a:t>
            </a:r>
            <a:r>
              <a:rPr lang="en-US" b="1" dirty="0" smtClean="0"/>
              <a:t>synchronized</a:t>
            </a:r>
            <a:r>
              <a:rPr lang="en-US" dirty="0" smtClean="0"/>
              <a:t>. A synchronized method called through a specific object must complete its execution before any other synchronized method can run on that object. </a:t>
            </a:r>
          </a:p>
          <a:p>
            <a:pPr algn="just">
              <a:spcAft>
                <a:spcPts val="600"/>
              </a:spcAft>
            </a:pPr>
            <a:r>
              <a:rPr lang="en-US" dirty="0" smtClean="0"/>
              <a:t>Competition synchronization on an object is implemented by specifying that the methods that access shared data are synchronized. The synchronized mechanism is implemented as follows: Every Java object has a lock.</a:t>
            </a:r>
          </a:p>
          <a:p>
            <a:pPr algn="just">
              <a:spcAft>
                <a:spcPts val="600"/>
              </a:spcAft>
            </a:pPr>
            <a:r>
              <a:rPr lang="en-US" dirty="0" smtClean="0"/>
              <a:t>Synchronized methods must acquire the lock of the object before they are allowed to execute, which prevents other synchronized methods from executing on the object during that time.</a:t>
            </a:r>
          </a:p>
          <a:p>
            <a:pPr algn="just">
              <a:spcAft>
                <a:spcPts val="600"/>
              </a:spcAft>
            </a:pPr>
            <a:r>
              <a:rPr lang="en-US" dirty="0" smtClean="0"/>
              <a:t>A synchronized method releases the lock on the object on which it runs when it completes its execution, even if that completion is due to an exception.</a:t>
            </a:r>
          </a:p>
          <a:p>
            <a:pPr algn="just">
              <a:spcAft>
                <a:spcPts val="600"/>
              </a:spcAft>
            </a:pPr>
            <a:r>
              <a:rPr lang="en-US" dirty="0" smtClean="0"/>
              <a:t>Consider the following skeletal class definition:</a:t>
            </a:r>
          </a:p>
          <a:p>
            <a:pPr algn="just"/>
            <a:r>
              <a:rPr lang="en-US" b="1" dirty="0" smtClean="0"/>
              <a:t>class</a:t>
            </a:r>
            <a:r>
              <a:rPr lang="en-US" dirty="0" smtClean="0"/>
              <a:t> ManageBuf {</a:t>
            </a:r>
          </a:p>
          <a:p>
            <a:pPr algn="just"/>
            <a:r>
              <a:rPr lang="en-US" b="1" dirty="0" smtClean="0"/>
              <a:t>private</a:t>
            </a:r>
            <a:r>
              <a:rPr lang="en-US" dirty="0" smtClean="0"/>
              <a:t> </a:t>
            </a:r>
            <a:r>
              <a:rPr lang="en-US" b="1" dirty="0" smtClean="0"/>
              <a:t>int</a:t>
            </a:r>
            <a:r>
              <a:rPr lang="en-US" dirty="0" smtClean="0"/>
              <a:t> [100] buf;</a:t>
            </a:r>
          </a:p>
          <a:p>
            <a:pPr algn="just"/>
            <a:r>
              <a:rPr lang="en-US" dirty="0" smtClean="0"/>
              <a:t>. . .</a:t>
            </a:r>
          </a:p>
          <a:p>
            <a:pPr algn="just"/>
            <a:r>
              <a:rPr lang="en-US" b="1" dirty="0" smtClean="0"/>
              <a:t>public</a:t>
            </a:r>
            <a:r>
              <a:rPr lang="en-US" dirty="0" smtClean="0"/>
              <a:t> </a:t>
            </a:r>
            <a:r>
              <a:rPr lang="en-US" b="1" dirty="0" smtClean="0"/>
              <a:t>synchronized</a:t>
            </a:r>
            <a:r>
              <a:rPr lang="en-US" dirty="0" smtClean="0"/>
              <a:t> </a:t>
            </a:r>
            <a:r>
              <a:rPr lang="en-US" b="1" dirty="0" smtClean="0"/>
              <a:t>void</a:t>
            </a:r>
            <a:r>
              <a:rPr lang="en-US" dirty="0" smtClean="0"/>
              <a:t> </a:t>
            </a:r>
            <a:r>
              <a:rPr lang="en-US" b="1" dirty="0" smtClean="0"/>
              <a:t>deposit(int</a:t>
            </a:r>
            <a:r>
              <a:rPr lang="en-US" dirty="0" smtClean="0"/>
              <a:t> item) { . . . }</a:t>
            </a:r>
          </a:p>
          <a:p>
            <a:pPr algn="just"/>
            <a:r>
              <a:rPr lang="en-US" b="1" dirty="0" smtClean="0"/>
              <a:t>public</a:t>
            </a:r>
            <a:r>
              <a:rPr lang="en-US" dirty="0" smtClean="0"/>
              <a:t> </a:t>
            </a:r>
            <a:r>
              <a:rPr lang="en-US" b="1" dirty="0" smtClean="0"/>
              <a:t>synchronized</a:t>
            </a:r>
            <a:r>
              <a:rPr lang="en-US" dirty="0" smtClean="0"/>
              <a:t> </a:t>
            </a:r>
            <a:r>
              <a:rPr lang="en-US" b="1" dirty="0" smtClean="0"/>
              <a:t>int</a:t>
            </a:r>
            <a:r>
              <a:rPr lang="en-US" dirty="0" smtClean="0"/>
              <a:t> fetch() { . . . }</a:t>
            </a:r>
          </a:p>
          <a:p>
            <a:pPr algn="just"/>
            <a:r>
              <a:rPr lang="en-US" dirty="0" smtClean="0"/>
              <a:t>. . .</a:t>
            </a:r>
          </a:p>
          <a:p>
            <a:pPr algn="just">
              <a:spcAft>
                <a:spcPts val="600"/>
              </a:spcAft>
            </a:pPr>
            <a:r>
              <a:rPr lang="en-US" dirty="0" smtClean="0"/>
              <a:t>}</a:t>
            </a:r>
          </a:p>
          <a:p>
            <a:pPr algn="just">
              <a:spcAft>
                <a:spcPts val="600"/>
              </a:spcAft>
            </a:pPr>
            <a:r>
              <a:rPr lang="en-US" dirty="0" smtClean="0"/>
              <a:t>The two methods defined in ManageBuf are both defined to be synchronized, which prevents them from interfering with each other while executing on the same object, when they are called by separate threads.</a:t>
            </a:r>
          </a:p>
        </p:txBody>
      </p:sp>
      <p:sp>
        <p:nvSpPr>
          <p:cNvPr id="4" name="Slide Number Placeholder 3"/>
          <p:cNvSpPr>
            <a:spLocks noGrp="1"/>
          </p:cNvSpPr>
          <p:nvPr>
            <p:ph type="sldNum" sz="quarter" idx="10"/>
          </p:nvPr>
        </p:nvSpPr>
        <p:spPr/>
        <p:txBody>
          <a:bodyPr/>
          <a:lstStyle/>
          <a:p>
            <a:fld id="{DD3C65E1-19FF-4DF0-BD76-2067C775B354}" type="slidenum">
              <a:rPr lang="en-US" smtClean="0"/>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spcAft>
                <a:spcPts val="600"/>
              </a:spcAft>
            </a:pPr>
            <a:r>
              <a:rPr lang="en-US" sz="1200" kern="1200" baseline="0" dirty="0" smtClean="0">
                <a:solidFill>
                  <a:schemeClr val="tx1"/>
                </a:solidFill>
                <a:latin typeface="+mn-lt"/>
                <a:ea typeface="+mn-ea"/>
                <a:cs typeface="+mn-cs"/>
              </a:rPr>
              <a:t>Cooperation synchronization in Java is implemented with the wait, notify, and notifyAll methods, all of which are defined in Object, the root class of all Java classes. All classes except Object inherit these methods.</a:t>
            </a:r>
          </a:p>
          <a:p>
            <a:pPr algn="just">
              <a:spcAft>
                <a:spcPts val="600"/>
              </a:spcAft>
            </a:pPr>
            <a:r>
              <a:rPr lang="en-US" dirty="0" smtClean="0"/>
              <a:t>Object has a wait list of all of the threads that have called wait on the object. The notify method is called to tell one waiting thread that an event that it may have been waiting for has occurred. </a:t>
            </a:r>
          </a:p>
          <a:p>
            <a:pPr algn="just">
              <a:spcAft>
                <a:spcPts val="600"/>
              </a:spcAft>
            </a:pPr>
            <a:r>
              <a:rPr lang="en-US" dirty="0" smtClean="0"/>
              <a:t>The specific thread that is awakened by notify cannot be determined, because the Java Virtual Machine ( JVM) chooses one from the wait list of the thread object at random. Because of this, along with the fact that the waiting threads may be waiting for different conditions, the notifyAll method is often used, rather than notify. </a:t>
            </a:r>
          </a:p>
          <a:p>
            <a:pPr algn="just">
              <a:spcAft>
                <a:spcPts val="600"/>
              </a:spcAft>
            </a:pPr>
            <a:r>
              <a:rPr lang="en-US" dirty="0" smtClean="0"/>
              <a:t>The notifyAll method awakens all of the threads on the object’s wait list by putting them in the task ready queue.</a:t>
            </a:r>
          </a:p>
          <a:p>
            <a:pPr algn="just">
              <a:spcAft>
                <a:spcPts val="600"/>
              </a:spcAft>
            </a:pPr>
            <a:r>
              <a:rPr lang="en-US" dirty="0" smtClean="0"/>
              <a:t>The methods wait, notify, and notifyAll can be called only from within a synchronized method, because they use the lock placed on an object by such a method. The call to wait is always put in a while loop that is controlled by the condition for which the method is waiting.</a:t>
            </a:r>
          </a:p>
          <a:p>
            <a:pPr algn="just">
              <a:spcAft>
                <a:spcPts val="600"/>
              </a:spcAft>
            </a:pPr>
            <a:r>
              <a:rPr lang="en-US" dirty="0" smtClean="0"/>
              <a:t>The while loop is necessary because the notify or notifyAll that awakened the thread may have been called because of a change in a condition other than the one for which the thread was waiting. If it was a call to notifyAll, there is even a smaller chance that the condition being waited for is now true. Because of the use of notifyAll, some other thread may have changed the condition to false since it was last tested.</a:t>
            </a:r>
            <a:endParaRPr lang="en-US"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dirty="0" smtClean="0"/>
              <a:t>The wait method can throw </a:t>
            </a:r>
            <a:r>
              <a:rPr lang="en-US" i="1" dirty="0" smtClean="0"/>
              <a:t>InterruptedException</a:t>
            </a:r>
            <a:r>
              <a:rPr lang="en-US" dirty="0" smtClean="0"/>
              <a:t>, which is a descendant of Exception. Therefore, any code that calls wait must also catch </a:t>
            </a:r>
            <a:r>
              <a:rPr lang="en-US" i="1" dirty="0" smtClean="0"/>
              <a:t>InterruptedException</a:t>
            </a:r>
            <a:r>
              <a:rPr lang="en-US" dirty="0" smtClean="0"/>
              <a:t>. Assuming the condition being waited for is called </a:t>
            </a:r>
            <a:r>
              <a:rPr lang="en-US" i="1" dirty="0" smtClean="0"/>
              <a:t>theCondition</a:t>
            </a:r>
            <a:r>
              <a:rPr lang="en-US" dirty="0" smtClean="0"/>
              <a:t>, the conventional way to use wait is as follows:</a:t>
            </a:r>
          </a:p>
          <a:p>
            <a:pPr algn="just"/>
            <a:r>
              <a:rPr lang="en-US" b="1" dirty="0" smtClean="0"/>
              <a:t>try</a:t>
            </a:r>
            <a:r>
              <a:rPr lang="en-US" dirty="0" smtClean="0"/>
              <a:t> {</a:t>
            </a:r>
          </a:p>
          <a:p>
            <a:pPr algn="just"/>
            <a:r>
              <a:rPr lang="en-US" b="1" dirty="0" smtClean="0"/>
              <a:t>while</a:t>
            </a:r>
            <a:r>
              <a:rPr lang="en-US" dirty="0" smtClean="0"/>
              <a:t> (!theCondition)</a:t>
            </a:r>
          </a:p>
          <a:p>
            <a:pPr algn="just"/>
            <a:r>
              <a:rPr lang="en-US" dirty="0" smtClean="0"/>
              <a:t>wait();</a:t>
            </a:r>
          </a:p>
          <a:p>
            <a:pPr algn="just"/>
            <a:r>
              <a:rPr lang="en-US" dirty="0" smtClean="0"/>
              <a:t>-- Do whatever is needed after theCondition comes true</a:t>
            </a:r>
          </a:p>
          <a:p>
            <a:pPr algn="just"/>
            <a:r>
              <a:rPr lang="en-US" dirty="0" smtClean="0"/>
              <a:t>}</a:t>
            </a:r>
          </a:p>
          <a:p>
            <a:pPr algn="just"/>
            <a:r>
              <a:rPr lang="en-US" b="1" dirty="0" smtClean="0"/>
              <a:t>catch</a:t>
            </a:r>
            <a:r>
              <a:rPr lang="en-US" dirty="0" smtClean="0"/>
              <a:t>(InterruptedException myProblem) { . . . }</a:t>
            </a:r>
          </a:p>
          <a:p>
            <a:pPr algn="just"/>
            <a:r>
              <a:rPr lang="en-US" dirty="0" smtClean="0"/>
              <a:t>The Example program implements a circular queue for storing </a:t>
            </a:r>
            <a:r>
              <a:rPr lang="en-US" b="1" dirty="0" smtClean="0"/>
              <a:t>int</a:t>
            </a:r>
            <a:r>
              <a:rPr lang="en-US" dirty="0" smtClean="0"/>
              <a:t> values. It illustrates both cooperation and competition synchronization. Page number 609-611 in text book “</a:t>
            </a:r>
            <a:r>
              <a:rPr lang="en-US" i="1" dirty="0" smtClean="0"/>
              <a:t>Concepts of Programming Languages- 10</a:t>
            </a:r>
            <a:r>
              <a:rPr lang="en-US" i="1" baseline="30000" dirty="0" smtClean="0"/>
              <a:t>th</a:t>
            </a:r>
            <a:r>
              <a:rPr lang="en-US" i="1" dirty="0" smtClean="0"/>
              <a:t> edition- Sebesta“</a:t>
            </a:r>
            <a:endParaRPr lang="en-US"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spcAft>
                <a:spcPts val="600"/>
              </a:spcAft>
            </a:pPr>
            <a:r>
              <a:rPr lang="en-US" dirty="0" smtClean="0"/>
              <a:t>Java includes some classes for controlling accesses to certain variables that do not include blocking or waiting. The </a:t>
            </a:r>
            <a:r>
              <a:rPr lang="en-US" b="1" i="1" dirty="0" smtClean="0"/>
              <a:t>java.util.concurrent.atomic</a:t>
            </a:r>
            <a:r>
              <a:rPr lang="en-US" dirty="0" smtClean="0"/>
              <a:t> package defines classes that allow certain nonblocking synchronized access to int, long, and Boolean primitive type variables, as well as references and arrays.</a:t>
            </a:r>
          </a:p>
          <a:p>
            <a:pPr algn="just">
              <a:spcAft>
                <a:spcPts val="600"/>
              </a:spcAft>
            </a:pPr>
            <a:r>
              <a:rPr lang="en-US" dirty="0" smtClean="0"/>
              <a:t>For example, the </a:t>
            </a:r>
            <a:r>
              <a:rPr lang="en-US" b="1" i="1" dirty="0" smtClean="0"/>
              <a:t>AtomicInteger</a:t>
            </a:r>
            <a:r>
              <a:rPr lang="en-US" dirty="0" smtClean="0"/>
              <a:t> class defines getter and setter methods, as well as methods for add, increment, and decrement operations.</a:t>
            </a:r>
          </a:p>
          <a:p>
            <a:pPr algn="just">
              <a:spcAft>
                <a:spcPts val="600"/>
              </a:spcAft>
            </a:pPr>
            <a:r>
              <a:rPr lang="en-US" dirty="0" smtClean="0"/>
              <a:t>These operations are all atomic; that is, they cannot be interrupted, so locks are not required to guarantee the integrity of the values of the affected variables in a multithreaded program. This is fine-grained synchronization – just a single variable.</a:t>
            </a:r>
          </a:p>
          <a:p>
            <a:pPr algn="just">
              <a:spcAft>
                <a:spcPts val="600"/>
              </a:spcAft>
            </a:pPr>
            <a:r>
              <a:rPr lang="en-US" dirty="0" smtClean="0"/>
              <a:t>Most machines now have atomic instructions for these operations on int and long types, so they are often easy to implement (implicit locks are not required).</a:t>
            </a:r>
          </a:p>
          <a:p>
            <a:pPr algn="just">
              <a:spcAft>
                <a:spcPts val="600"/>
              </a:spcAft>
            </a:pPr>
            <a:r>
              <a:rPr lang="en-US" dirty="0" smtClean="0"/>
              <a:t>The advantage of nonblocking synchronization is efficiency. A nonblocking access that does not occur during contention will be no slower, and usually faster than one that uses synchronized.</a:t>
            </a:r>
          </a:p>
          <a:p>
            <a:pPr algn="just">
              <a:spcAft>
                <a:spcPts val="600"/>
              </a:spcAft>
            </a:pPr>
            <a:r>
              <a:rPr lang="en-US" dirty="0" smtClean="0"/>
              <a:t>A nonblocking access that occurs during contention definitely will be faster than one that uses synchronized, because the latter will require suspension and rescheduling of threads.</a:t>
            </a:r>
            <a:endParaRPr lang="en-US"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407" y="4861440"/>
            <a:ext cx="5889624" cy="4751665"/>
          </a:xfrm>
        </p:spPr>
        <p:txBody>
          <a:bodyPr numCol="2" spcCol="274320">
            <a:normAutofit lnSpcReduction="10000"/>
          </a:bodyPr>
          <a:lstStyle/>
          <a:p>
            <a:pPr algn="just">
              <a:spcAft>
                <a:spcPts val="600"/>
              </a:spcAft>
            </a:pPr>
            <a:r>
              <a:rPr lang="en-US" dirty="0" smtClean="0"/>
              <a:t>Java 5.0 introduced explicit locks as an alternative to synchronized method and blocks, which provide implicit locks. </a:t>
            </a:r>
          </a:p>
          <a:p>
            <a:pPr algn="just">
              <a:spcAft>
                <a:spcPts val="600"/>
              </a:spcAft>
            </a:pPr>
            <a:r>
              <a:rPr lang="en-US" dirty="0" smtClean="0"/>
              <a:t>The Lock interface declares the lock, unlock, and tryLock methods. The predefined </a:t>
            </a:r>
            <a:r>
              <a:rPr lang="en-US" b="1" i="1" dirty="0" smtClean="0"/>
              <a:t>ReentrantLock</a:t>
            </a:r>
            <a:r>
              <a:rPr lang="en-US" dirty="0" smtClean="0"/>
              <a:t> class Implements the Lock interface. To lock a block of code, the following idiom can be used:</a:t>
            </a:r>
          </a:p>
          <a:p>
            <a:pPr algn="just"/>
            <a:r>
              <a:rPr lang="en-US" dirty="0" smtClean="0"/>
              <a:t>Lock lock = new ReentrantLock();</a:t>
            </a:r>
          </a:p>
          <a:p>
            <a:pPr algn="just"/>
            <a:r>
              <a:rPr lang="en-US" dirty="0" smtClean="0"/>
              <a:t>. . .</a:t>
            </a:r>
          </a:p>
          <a:p>
            <a:pPr algn="just"/>
            <a:r>
              <a:rPr lang="en-US" dirty="0" smtClean="0"/>
              <a:t>Lock.lock();</a:t>
            </a:r>
          </a:p>
          <a:p>
            <a:pPr algn="just"/>
            <a:r>
              <a:rPr lang="en-US" b="1" dirty="0" smtClean="0"/>
              <a:t>try</a:t>
            </a:r>
            <a:r>
              <a:rPr lang="en-US" dirty="0" smtClean="0"/>
              <a:t> {</a:t>
            </a:r>
          </a:p>
          <a:p>
            <a:pPr algn="just"/>
            <a:r>
              <a:rPr lang="en-US" dirty="0" smtClean="0"/>
              <a:t>// The code that accesses the shared data</a:t>
            </a:r>
          </a:p>
          <a:p>
            <a:pPr algn="just"/>
            <a:r>
              <a:rPr lang="en-US" dirty="0" smtClean="0"/>
              <a:t>} </a:t>
            </a:r>
            <a:r>
              <a:rPr lang="en-US" b="1" dirty="0" smtClean="0"/>
              <a:t>finally</a:t>
            </a:r>
            <a:r>
              <a:rPr lang="en-US" dirty="0" smtClean="0"/>
              <a:t> {</a:t>
            </a:r>
          </a:p>
          <a:p>
            <a:pPr algn="just"/>
            <a:r>
              <a:rPr lang="en-US" dirty="0" smtClean="0"/>
              <a:t>Lock.unlock();</a:t>
            </a:r>
          </a:p>
          <a:p>
            <a:pPr algn="just"/>
            <a:r>
              <a:rPr lang="en-US" dirty="0" smtClean="0"/>
              <a:t>}</a:t>
            </a:r>
          </a:p>
          <a:p>
            <a:pPr algn="just">
              <a:spcAft>
                <a:spcPts val="600"/>
              </a:spcAft>
            </a:pPr>
            <a:r>
              <a:rPr lang="en-US" dirty="0" smtClean="0"/>
              <a:t>This skeletal code creates a Lock object and calls the lock method on the Lock object. Then, it uses a try block to enclose the critical code. </a:t>
            </a:r>
          </a:p>
          <a:p>
            <a:pPr algn="just">
              <a:spcAft>
                <a:spcPts val="600"/>
              </a:spcAft>
            </a:pPr>
            <a:r>
              <a:rPr lang="en-US" dirty="0" smtClean="0"/>
              <a:t>The call to unlock is in a finally clause to guarantee the lock is released, regardless of what happens in the try block.</a:t>
            </a:r>
          </a:p>
          <a:p>
            <a:pPr algn="just">
              <a:spcAft>
                <a:spcPts val="600"/>
              </a:spcAft>
            </a:pPr>
            <a:r>
              <a:rPr lang="en-US" dirty="0" smtClean="0"/>
              <a:t>There are at least </a:t>
            </a:r>
            <a:r>
              <a:rPr lang="en-US" b="1" dirty="0" smtClean="0"/>
              <a:t>two</a:t>
            </a:r>
            <a:r>
              <a:rPr lang="en-US" dirty="0" smtClean="0"/>
              <a:t> </a:t>
            </a:r>
            <a:r>
              <a:rPr lang="en-US" b="1" dirty="0" smtClean="0"/>
              <a:t>situations</a:t>
            </a:r>
            <a:r>
              <a:rPr lang="en-US" dirty="0" smtClean="0"/>
              <a:t> in which </a:t>
            </a:r>
            <a:r>
              <a:rPr lang="en-US" b="1" dirty="0" smtClean="0"/>
              <a:t>explicit locks are used </a:t>
            </a:r>
            <a:r>
              <a:rPr lang="en-US" dirty="0" smtClean="0"/>
              <a:t>rather than implicit locks: </a:t>
            </a:r>
          </a:p>
          <a:p>
            <a:pPr algn="just">
              <a:spcAft>
                <a:spcPts val="600"/>
              </a:spcAft>
            </a:pPr>
            <a:r>
              <a:rPr lang="en-US" b="1" dirty="0" smtClean="0"/>
              <a:t>First</a:t>
            </a:r>
            <a:r>
              <a:rPr lang="en-US" dirty="0" smtClean="0"/>
              <a:t>, if the application needs to try to acquire a lock but cannot wait forever for it, the Lock interface includes a method, tryLock, that takes a time limit parameter.</a:t>
            </a:r>
          </a:p>
          <a:p>
            <a:pPr lvl="1" algn="just">
              <a:spcAft>
                <a:spcPts val="600"/>
              </a:spcAft>
            </a:pPr>
            <a:r>
              <a:rPr lang="en-US" dirty="0" smtClean="0"/>
              <a:t>If the lock is not acquired within the time limit, execution continues at the statement following the call to tryLock. </a:t>
            </a:r>
          </a:p>
          <a:p>
            <a:pPr algn="just">
              <a:spcAft>
                <a:spcPts val="600"/>
              </a:spcAft>
            </a:pPr>
            <a:r>
              <a:rPr lang="en-US" b="1" dirty="0" smtClean="0"/>
              <a:t>Second</a:t>
            </a:r>
            <a:r>
              <a:rPr lang="en-US" dirty="0" smtClean="0"/>
              <a:t>, explicit locks are used when it is not convenient to have the lock-unlock pairs block structured. Implicit locks are always unlocked at the end of the compound statement in which they are locked. Explicit locks can be unlocked anywhere in the code, regardless of the structure of the program.</a:t>
            </a:r>
          </a:p>
          <a:p>
            <a:pPr algn="just">
              <a:spcAft>
                <a:spcPts val="600"/>
              </a:spcAft>
            </a:pPr>
            <a:r>
              <a:rPr lang="en-US" dirty="0" smtClean="0"/>
              <a:t>One danger of using explicit locks (and is not the case with using implicit locks) is that of omitting the unlock.</a:t>
            </a:r>
          </a:p>
          <a:p>
            <a:pPr algn="just">
              <a:spcAft>
                <a:spcPts val="600"/>
              </a:spcAft>
            </a:pPr>
            <a:r>
              <a:rPr lang="en-US" dirty="0" smtClean="0"/>
              <a:t>Implicit locks are implicitly unlocked at the end of the locked block. However, explicit locks stay locked until explicitly unlocked, which can potentially be never.</a:t>
            </a:r>
            <a:endParaRPr lang="en-US"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407" y="4861440"/>
            <a:ext cx="5683250" cy="4751665"/>
          </a:xfrm>
        </p:spPr>
        <p:txBody>
          <a:bodyPr>
            <a:normAutofit fontScale="92500" lnSpcReduction="10000"/>
          </a:bodyPr>
          <a:lstStyle/>
          <a:p>
            <a:pPr algn="just">
              <a:spcAft>
                <a:spcPts val="600"/>
              </a:spcAft>
            </a:pPr>
            <a:r>
              <a:rPr lang="en-US" sz="1200" kern="1200" baseline="0" dirty="0" smtClean="0">
                <a:solidFill>
                  <a:schemeClr val="tx1"/>
                </a:solidFill>
                <a:latin typeface="+mn-lt"/>
                <a:ea typeface="+mn-ea"/>
                <a:cs typeface="+mn-cs"/>
              </a:rPr>
              <a:t>Although C#’s threads are loosely based on those of Java, there are significant differences.</a:t>
            </a:r>
          </a:p>
          <a:p>
            <a:pPr algn="just">
              <a:spcAft>
                <a:spcPts val="600"/>
              </a:spcAft>
            </a:pPr>
            <a:r>
              <a:rPr lang="en-US" b="1" dirty="0" smtClean="0"/>
              <a:t>Basic Thread Operations:</a:t>
            </a:r>
          </a:p>
          <a:p>
            <a:pPr algn="just">
              <a:spcAft>
                <a:spcPts val="600"/>
              </a:spcAft>
            </a:pPr>
            <a:r>
              <a:rPr lang="en-US" dirty="0" smtClean="0"/>
              <a:t>Rather than just methods named run, as in Java, any C# method can run in its own thread. When C# threads are created, they are associated with an instance of a predefined delegate, </a:t>
            </a:r>
            <a:r>
              <a:rPr lang="en-US" b="1" i="1" dirty="0" smtClean="0"/>
              <a:t>ThreadStart</a:t>
            </a:r>
            <a:r>
              <a:rPr lang="en-US" dirty="0" smtClean="0"/>
              <a:t>.</a:t>
            </a:r>
          </a:p>
          <a:p>
            <a:pPr algn="just">
              <a:spcAft>
                <a:spcPts val="600"/>
              </a:spcAft>
            </a:pPr>
            <a:r>
              <a:rPr lang="en-US" dirty="0" smtClean="0"/>
              <a:t>When execution of a thread is started, its delegate has the address of the method it is supposed to run. So, execution of a thread is controlled through its associated delegate.</a:t>
            </a:r>
          </a:p>
          <a:p>
            <a:pPr algn="just">
              <a:spcAft>
                <a:spcPts val="600"/>
              </a:spcAft>
            </a:pPr>
            <a:r>
              <a:rPr lang="en-US" dirty="0" smtClean="0"/>
              <a:t>A C# thread is created by creating a </a:t>
            </a:r>
            <a:r>
              <a:rPr lang="en-US" b="1" i="1" dirty="0" smtClean="0"/>
              <a:t>Thread</a:t>
            </a:r>
            <a:r>
              <a:rPr lang="en-US" dirty="0" smtClean="0"/>
              <a:t> object. The Thread constructor must be sent an instantiation of ThreadStart, to which must be sent the name of the method that is to run in the thread.</a:t>
            </a:r>
          </a:p>
          <a:p>
            <a:pPr algn="just">
              <a:spcAft>
                <a:spcPts val="600"/>
              </a:spcAft>
            </a:pPr>
            <a:r>
              <a:rPr lang="en-US" dirty="0" smtClean="0"/>
              <a:t>For example, we might have </a:t>
            </a:r>
          </a:p>
          <a:p>
            <a:pPr algn="just"/>
            <a:r>
              <a:rPr lang="en-US" b="1" dirty="0" smtClean="0"/>
              <a:t>public</a:t>
            </a:r>
            <a:r>
              <a:rPr lang="en-US" dirty="0" smtClean="0"/>
              <a:t> </a:t>
            </a:r>
            <a:r>
              <a:rPr lang="en-US" b="1" dirty="0" smtClean="0"/>
              <a:t>void</a:t>
            </a:r>
            <a:r>
              <a:rPr lang="en-US" dirty="0" smtClean="0"/>
              <a:t> MyRun1() { . . . }</a:t>
            </a:r>
          </a:p>
          <a:p>
            <a:pPr algn="just"/>
            <a:r>
              <a:rPr lang="en-US" dirty="0" smtClean="0"/>
              <a:t>. . .</a:t>
            </a:r>
          </a:p>
          <a:p>
            <a:pPr algn="just"/>
            <a:r>
              <a:rPr lang="en-US" dirty="0" smtClean="0"/>
              <a:t>Thread myThread = </a:t>
            </a:r>
            <a:r>
              <a:rPr lang="en-US" b="1" dirty="0" smtClean="0"/>
              <a:t>new</a:t>
            </a:r>
            <a:r>
              <a:rPr lang="en-US" dirty="0" smtClean="0"/>
              <a:t> Thread(</a:t>
            </a:r>
            <a:r>
              <a:rPr lang="en-US" b="1" dirty="0" smtClean="0"/>
              <a:t>new</a:t>
            </a:r>
            <a:r>
              <a:rPr lang="en-US" dirty="0" smtClean="0"/>
              <a:t> ThreadStart(MyRun1));</a:t>
            </a:r>
          </a:p>
          <a:p>
            <a:pPr algn="just">
              <a:spcAft>
                <a:spcPts val="600"/>
              </a:spcAft>
            </a:pPr>
            <a:r>
              <a:rPr lang="en-US" dirty="0" smtClean="0"/>
              <a:t>In this example, we create a thread named myThread, whose delegate points to the method MyRun1. So, when the thread begins execution it calls the method whose address is in its delegate. In this example, myThread is the delegate and MyRun1 is the method.</a:t>
            </a:r>
          </a:p>
          <a:p>
            <a:pPr algn="just">
              <a:spcAft>
                <a:spcPts val="600"/>
              </a:spcAft>
            </a:pPr>
            <a:r>
              <a:rPr lang="en-US" dirty="0" smtClean="0"/>
              <a:t>As with (as we find in) Java, in C#, there are two categories of threads: </a:t>
            </a:r>
            <a:r>
              <a:rPr lang="en-US" b="1" dirty="0" smtClean="0"/>
              <a:t>actors</a:t>
            </a:r>
            <a:r>
              <a:rPr lang="en-US" dirty="0" smtClean="0"/>
              <a:t> &amp; </a:t>
            </a:r>
            <a:r>
              <a:rPr lang="en-US" b="1" dirty="0" smtClean="0"/>
              <a:t>servers</a:t>
            </a:r>
            <a:r>
              <a:rPr lang="en-US" dirty="0" smtClean="0"/>
              <a:t>. Actor threads are not called specifically; rather, they are started. Also, the methods that they execute do not take parameters or return values.</a:t>
            </a:r>
          </a:p>
          <a:p>
            <a:pPr algn="just">
              <a:spcAft>
                <a:spcPts val="600"/>
              </a:spcAft>
            </a:pPr>
            <a:r>
              <a:rPr lang="en-US" dirty="0" smtClean="0"/>
              <a:t>As with Java, creating a thread does not start its concurrent execution. For actor threads, execution must be requested through a method of the </a:t>
            </a:r>
            <a:r>
              <a:rPr lang="en-US" i="1" dirty="0" smtClean="0"/>
              <a:t>Thread</a:t>
            </a:r>
            <a:r>
              <a:rPr lang="en-US" dirty="0" smtClean="0"/>
              <a:t> class, in this case named </a:t>
            </a:r>
            <a:r>
              <a:rPr lang="en-US" i="1" dirty="0" smtClean="0"/>
              <a:t>Start</a:t>
            </a:r>
            <a:r>
              <a:rPr lang="en-US" dirty="0" smtClean="0"/>
              <a:t>, as in</a:t>
            </a:r>
          </a:p>
          <a:p>
            <a:pPr algn="just"/>
            <a:r>
              <a:rPr lang="en-US" i="1" dirty="0" err="1" smtClean="0"/>
              <a:t>myThread.Start</a:t>
            </a:r>
            <a:r>
              <a:rPr lang="en-US" dirty="0" smtClean="0"/>
              <a:t>();</a:t>
            </a:r>
            <a:endParaRPr lang="en-US"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407" y="4861440"/>
            <a:ext cx="5683250" cy="4751665"/>
          </a:xfrm>
        </p:spPr>
        <p:txBody>
          <a:bodyPr>
            <a:normAutofit/>
          </a:bodyPr>
          <a:lstStyle/>
          <a:p>
            <a:pPr algn="just">
              <a:spcAft>
                <a:spcPts val="600"/>
              </a:spcAft>
            </a:pPr>
            <a:r>
              <a:rPr lang="en-US" dirty="0" smtClean="0"/>
              <a:t>As in Java, a thread can be made to wait for another thread to finish its execution before continuing, using the similarly named method Join. For example, suppose thread A has the following call: </a:t>
            </a:r>
          </a:p>
          <a:p>
            <a:pPr algn="just">
              <a:spcAft>
                <a:spcPts val="600"/>
              </a:spcAft>
            </a:pPr>
            <a:r>
              <a:rPr lang="en-US" dirty="0" smtClean="0"/>
              <a:t>B.Join();</a:t>
            </a:r>
          </a:p>
          <a:p>
            <a:pPr algn="just">
              <a:spcAft>
                <a:spcPts val="600"/>
              </a:spcAft>
            </a:pPr>
            <a:r>
              <a:rPr lang="en-US" dirty="0" smtClean="0"/>
              <a:t>Thread A will be blocked until thread B exits.</a:t>
            </a:r>
          </a:p>
          <a:p>
            <a:pPr algn="just">
              <a:spcAft>
                <a:spcPts val="600"/>
              </a:spcAft>
            </a:pPr>
            <a:r>
              <a:rPr lang="en-US" dirty="0" smtClean="0"/>
              <a:t>The Join method can take an int parameter, which specifies a time limit in milliseconds that the caller will wait for the thread to finish.</a:t>
            </a:r>
          </a:p>
          <a:p>
            <a:pPr algn="just">
              <a:spcAft>
                <a:spcPts val="600"/>
              </a:spcAft>
            </a:pPr>
            <a:r>
              <a:rPr lang="en-US" dirty="0" smtClean="0"/>
              <a:t>A thread can be suspended for a specified amount of time with Sleep, which is a public static method of </a:t>
            </a:r>
            <a:r>
              <a:rPr lang="en-US" i="1" dirty="0" smtClean="0"/>
              <a:t>Thread</a:t>
            </a:r>
            <a:r>
              <a:rPr lang="en-US" dirty="0" smtClean="0"/>
              <a:t>.</a:t>
            </a:r>
          </a:p>
          <a:p>
            <a:pPr algn="just">
              <a:spcAft>
                <a:spcPts val="600"/>
              </a:spcAft>
            </a:pPr>
            <a:r>
              <a:rPr lang="en-US" dirty="0" smtClean="0"/>
              <a:t>The parameter to </a:t>
            </a:r>
            <a:r>
              <a:rPr lang="en-US" i="1" dirty="0" smtClean="0"/>
              <a:t>Sleep</a:t>
            </a:r>
            <a:r>
              <a:rPr lang="en-US" dirty="0" smtClean="0"/>
              <a:t> is an integer number of milliseconds. Unlike its Java relative, C#’s </a:t>
            </a:r>
            <a:r>
              <a:rPr lang="en-US" i="1" dirty="0" smtClean="0"/>
              <a:t>Sleep</a:t>
            </a:r>
            <a:r>
              <a:rPr lang="en-US" dirty="0" smtClean="0"/>
              <a:t> does not raise any exceptions, so it need not be called in a </a:t>
            </a:r>
            <a:r>
              <a:rPr lang="en-US" b="1" dirty="0" smtClean="0"/>
              <a:t>try</a:t>
            </a:r>
            <a:r>
              <a:rPr lang="en-US" dirty="0" smtClean="0"/>
              <a:t> block.</a:t>
            </a:r>
          </a:p>
          <a:p>
            <a:pPr algn="just">
              <a:spcAft>
                <a:spcPts val="600"/>
              </a:spcAft>
            </a:pPr>
            <a:r>
              <a:rPr lang="en-US" dirty="0" smtClean="0"/>
              <a:t>A thread can be terminated with the Abort method, although it does not literally kill the thread. Instead, it throws </a:t>
            </a:r>
            <a:r>
              <a:rPr lang="en-US" i="1" dirty="0" smtClean="0"/>
              <a:t>ThreadAbortException</a:t>
            </a:r>
            <a:r>
              <a:rPr lang="en-US" dirty="0" smtClean="0"/>
              <a:t>, which the thread can catch.</a:t>
            </a:r>
          </a:p>
          <a:p>
            <a:pPr algn="just">
              <a:spcAft>
                <a:spcPts val="600"/>
              </a:spcAft>
            </a:pPr>
            <a:r>
              <a:rPr lang="en-US" dirty="0" smtClean="0"/>
              <a:t>When the thread catches this exception, it usually deallocates any resources it allocated, and then ends (by getting to the end of its code).</a:t>
            </a:r>
          </a:p>
          <a:p>
            <a:pPr algn="just">
              <a:spcAft>
                <a:spcPts val="600"/>
              </a:spcAft>
            </a:pPr>
            <a:r>
              <a:rPr lang="en-US" dirty="0" smtClean="0"/>
              <a:t>A server thread runs only when called through its delegate. These threads are called servers because they provide some service when it is requested.</a:t>
            </a:r>
          </a:p>
          <a:p>
            <a:pPr algn="just">
              <a:spcAft>
                <a:spcPts val="600"/>
              </a:spcAft>
            </a:pPr>
            <a:r>
              <a:rPr lang="en-US" dirty="0" smtClean="0"/>
              <a:t>Server threads are more interesting than actor threads because they usually interact with other threads and often must have their execution synchronized with other threads.</a:t>
            </a:r>
            <a:endParaRPr lang="en-US"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28</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407" y="4861440"/>
            <a:ext cx="5683250" cy="4751665"/>
          </a:xfrm>
        </p:spPr>
        <p:txBody>
          <a:bodyPr>
            <a:normAutofit/>
          </a:bodyPr>
          <a:lstStyle/>
          <a:p>
            <a:pPr algn="just">
              <a:spcAft>
                <a:spcPts val="600"/>
              </a:spcAft>
            </a:pPr>
            <a:r>
              <a:rPr lang="en-US" dirty="0" smtClean="0"/>
              <a:t>There are three different ways that C# threads can be synchronized: </a:t>
            </a:r>
          </a:p>
          <a:p>
            <a:pPr marL="228600" indent="-228600" algn="just">
              <a:spcAft>
                <a:spcPts val="600"/>
              </a:spcAft>
              <a:buFont typeface="+mj-lt"/>
              <a:buAutoNum type="arabicPeriod"/>
            </a:pPr>
            <a:r>
              <a:rPr lang="en-US" dirty="0" smtClean="0"/>
              <a:t>the </a:t>
            </a:r>
            <a:r>
              <a:rPr lang="en-US" i="1" dirty="0" smtClean="0"/>
              <a:t>Interlocked</a:t>
            </a:r>
            <a:r>
              <a:rPr lang="en-US" dirty="0" smtClean="0"/>
              <a:t> class</a:t>
            </a:r>
          </a:p>
          <a:p>
            <a:pPr marL="228600" indent="-228600" algn="just">
              <a:spcAft>
                <a:spcPts val="600"/>
              </a:spcAft>
              <a:buFont typeface="+mj-lt"/>
              <a:buAutoNum type="arabicPeriod"/>
            </a:pPr>
            <a:r>
              <a:rPr lang="en-US" dirty="0" smtClean="0"/>
              <a:t>the </a:t>
            </a:r>
            <a:r>
              <a:rPr lang="en-US" i="1" dirty="0" smtClean="0"/>
              <a:t>Monitor</a:t>
            </a:r>
            <a:r>
              <a:rPr lang="en-US" dirty="0" smtClean="0"/>
              <a:t> class from the </a:t>
            </a:r>
            <a:r>
              <a:rPr lang="en-US" i="1" dirty="0" smtClean="0"/>
              <a:t>System.Threading</a:t>
            </a:r>
            <a:r>
              <a:rPr lang="en-US" dirty="0" smtClean="0"/>
              <a:t> namespace &amp;</a:t>
            </a:r>
          </a:p>
          <a:p>
            <a:pPr marL="228600" indent="-228600" algn="just">
              <a:spcAft>
                <a:spcPts val="600"/>
              </a:spcAft>
              <a:buFont typeface="+mj-lt"/>
              <a:buAutoNum type="arabicPeriod"/>
            </a:pPr>
            <a:r>
              <a:rPr lang="en-US" dirty="0" smtClean="0"/>
              <a:t>the </a:t>
            </a:r>
            <a:r>
              <a:rPr lang="en-US" i="1" dirty="0" smtClean="0"/>
              <a:t>lock</a:t>
            </a:r>
            <a:r>
              <a:rPr lang="en-US" dirty="0" smtClean="0"/>
              <a:t> statement</a:t>
            </a:r>
          </a:p>
          <a:p>
            <a:pPr algn="just">
              <a:spcAft>
                <a:spcPts val="600"/>
              </a:spcAft>
            </a:pPr>
            <a:r>
              <a:rPr lang="en-US" dirty="0" smtClean="0"/>
              <a:t>Each of these mechanisms is designed for a specific need. The Interlocked class is used when the only operations that need to be synchronized are the incrementing and decrementing of an integer.</a:t>
            </a:r>
          </a:p>
          <a:p>
            <a:pPr algn="just">
              <a:spcAft>
                <a:spcPts val="600"/>
              </a:spcAft>
            </a:pPr>
            <a:r>
              <a:rPr lang="en-US" dirty="0" smtClean="0"/>
              <a:t>These operations are done atomically with the two methods of </a:t>
            </a:r>
            <a:r>
              <a:rPr lang="en-US" i="1" dirty="0" smtClean="0"/>
              <a:t>Interlocked</a:t>
            </a:r>
            <a:r>
              <a:rPr lang="en-US" dirty="0" smtClean="0"/>
              <a:t>, </a:t>
            </a:r>
            <a:r>
              <a:rPr lang="en-US" i="1" dirty="0" smtClean="0"/>
              <a:t>Increment</a:t>
            </a:r>
            <a:r>
              <a:rPr lang="en-US" dirty="0" smtClean="0"/>
              <a:t> and </a:t>
            </a:r>
            <a:r>
              <a:rPr lang="en-US" i="1" dirty="0" smtClean="0"/>
              <a:t>Decrement</a:t>
            </a:r>
            <a:r>
              <a:rPr lang="en-US" dirty="0" smtClean="0"/>
              <a:t>, which take a reference to an integer as  the parameter. For example, to increment a shared integer named counter in a thread, we could use:</a:t>
            </a:r>
          </a:p>
          <a:p>
            <a:pPr algn="just">
              <a:spcAft>
                <a:spcPts val="600"/>
              </a:spcAft>
            </a:pPr>
            <a:r>
              <a:rPr lang="en-US" i="1" dirty="0" smtClean="0"/>
              <a:t>Interlocked.Increment</a:t>
            </a:r>
            <a:r>
              <a:rPr lang="en-US" dirty="0" smtClean="0"/>
              <a:t>(</a:t>
            </a:r>
            <a:r>
              <a:rPr lang="en-US" b="1" dirty="0" smtClean="0"/>
              <a:t>ref</a:t>
            </a:r>
            <a:r>
              <a:rPr lang="en-US" dirty="0" smtClean="0"/>
              <a:t> counter);</a:t>
            </a:r>
          </a:p>
          <a:p>
            <a:pPr algn="just">
              <a:spcAft>
                <a:spcPts val="600"/>
              </a:spcAft>
            </a:pPr>
            <a:r>
              <a:rPr lang="en-US" dirty="0" smtClean="0"/>
              <a:t>The lock statement is used to mark a critical section of code in a thread. The syntax of this is as follows:</a:t>
            </a:r>
          </a:p>
          <a:p>
            <a:pPr algn="just"/>
            <a:r>
              <a:rPr lang="en-US" dirty="0" smtClean="0"/>
              <a:t>lock(token) {</a:t>
            </a:r>
          </a:p>
          <a:p>
            <a:pPr algn="just"/>
            <a:r>
              <a:rPr lang="en-US" dirty="0" smtClean="0"/>
              <a:t>// The critical section</a:t>
            </a:r>
          </a:p>
          <a:p>
            <a:pPr algn="just">
              <a:spcAft>
                <a:spcPts val="600"/>
              </a:spcAft>
            </a:pPr>
            <a:r>
              <a:rPr lang="en-US" dirty="0" smtClean="0"/>
              <a:t>}</a:t>
            </a:r>
          </a:p>
          <a:p>
            <a:pPr algn="just"/>
            <a:r>
              <a:rPr lang="en-US" dirty="0" smtClean="0"/>
              <a:t>If the code to be synchronized is in a private instance method, the token is the current object, so </a:t>
            </a:r>
            <a:r>
              <a:rPr lang="en-US" b="1" dirty="0" smtClean="0"/>
              <a:t>this</a:t>
            </a:r>
            <a:r>
              <a:rPr lang="en-US" dirty="0" smtClean="0"/>
              <a:t> is used as the token for lock. If the code to be synchronized is in a public instance method, a new instance of object is created (in the class of the method with the code to be synchronized) and a reference to it is used as the token for lock.</a:t>
            </a:r>
            <a:endParaRPr lang="en-US"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29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200" kern="1200" baseline="0" dirty="0" smtClean="0">
                <a:solidFill>
                  <a:schemeClr val="tx1"/>
                </a:solidFill>
                <a:latin typeface="+mn-lt"/>
                <a:ea typeface="+mn-ea"/>
                <a:cs typeface="+mn-cs"/>
              </a:rPr>
              <a:t>Concurrency in software execution can occur at four different levels:</a:t>
            </a:r>
          </a:p>
          <a:p>
            <a:pPr algn="just"/>
            <a:r>
              <a:rPr lang="en-US" sz="1200" b="1" kern="1200" baseline="0" dirty="0" smtClean="0">
                <a:solidFill>
                  <a:schemeClr val="tx1"/>
                </a:solidFill>
                <a:latin typeface="+mn-lt"/>
                <a:ea typeface="+mn-ea"/>
                <a:cs typeface="+mn-cs"/>
              </a:rPr>
              <a:t>Instruction level</a:t>
            </a:r>
            <a:r>
              <a:rPr lang="en-US" sz="1200" kern="1200" baseline="0" dirty="0" smtClean="0">
                <a:solidFill>
                  <a:schemeClr val="tx1"/>
                </a:solidFill>
                <a:latin typeface="+mn-lt"/>
                <a:ea typeface="+mn-ea"/>
                <a:cs typeface="+mn-cs"/>
              </a:rPr>
              <a:t> (executing two or more machine instructions simultaneously)</a:t>
            </a:r>
          </a:p>
          <a:p>
            <a:pPr algn="just"/>
            <a:r>
              <a:rPr lang="en-US" sz="1200" b="1" kern="1200" baseline="0" dirty="0" smtClean="0">
                <a:solidFill>
                  <a:schemeClr val="tx1"/>
                </a:solidFill>
                <a:latin typeface="+mn-lt"/>
                <a:ea typeface="+mn-ea"/>
                <a:cs typeface="+mn-cs"/>
              </a:rPr>
              <a:t>Statement level</a:t>
            </a:r>
            <a:r>
              <a:rPr lang="en-US" sz="1200" kern="1200" baseline="0" dirty="0" smtClean="0">
                <a:solidFill>
                  <a:schemeClr val="tx1"/>
                </a:solidFill>
                <a:latin typeface="+mn-lt"/>
                <a:ea typeface="+mn-ea"/>
                <a:cs typeface="+mn-cs"/>
              </a:rPr>
              <a:t> (executing two or more high-level language statements simultaneously)</a:t>
            </a:r>
          </a:p>
          <a:p>
            <a:pPr algn="just"/>
            <a:r>
              <a:rPr lang="en-US" sz="1200" b="1" kern="1200" baseline="0" dirty="0" smtClean="0">
                <a:solidFill>
                  <a:schemeClr val="tx1"/>
                </a:solidFill>
                <a:latin typeface="+mn-lt"/>
                <a:ea typeface="+mn-ea"/>
                <a:cs typeface="+mn-cs"/>
              </a:rPr>
              <a:t>Unit level</a:t>
            </a:r>
            <a:r>
              <a:rPr lang="en-US" sz="1200" kern="1200" baseline="0" dirty="0" smtClean="0">
                <a:solidFill>
                  <a:schemeClr val="tx1"/>
                </a:solidFill>
                <a:latin typeface="+mn-lt"/>
                <a:ea typeface="+mn-ea"/>
                <a:cs typeface="+mn-cs"/>
              </a:rPr>
              <a:t> (executing two or more subprogram units  simultaneously)</a:t>
            </a:r>
          </a:p>
          <a:p>
            <a:pPr algn="just"/>
            <a:r>
              <a:rPr lang="en-US" sz="1200" b="1" kern="1200" baseline="0" dirty="0" smtClean="0">
                <a:solidFill>
                  <a:schemeClr val="tx1"/>
                </a:solidFill>
                <a:latin typeface="+mn-lt"/>
                <a:ea typeface="+mn-ea"/>
                <a:cs typeface="+mn-cs"/>
              </a:rPr>
              <a:t>Program level</a:t>
            </a:r>
            <a:r>
              <a:rPr lang="en-US" sz="1200" kern="1200" baseline="0" dirty="0" smtClean="0">
                <a:solidFill>
                  <a:schemeClr val="tx1"/>
                </a:solidFill>
                <a:latin typeface="+mn-lt"/>
                <a:ea typeface="+mn-ea"/>
                <a:cs typeface="+mn-cs"/>
              </a:rPr>
              <a:t> (executing two or more programs simultaneously)</a:t>
            </a:r>
            <a:endParaRPr lang="en-US"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407" y="4861440"/>
            <a:ext cx="5683250" cy="4751665"/>
          </a:xfrm>
        </p:spPr>
        <p:txBody>
          <a:bodyPr>
            <a:normAutofit/>
          </a:bodyPr>
          <a:lstStyle/>
          <a:p>
            <a:pPr algn="just">
              <a:spcAft>
                <a:spcPts val="600"/>
              </a:spcAft>
            </a:pPr>
            <a:r>
              <a:rPr lang="en-US" dirty="0" smtClean="0"/>
              <a:t>The Monitor class defines five methods, </a:t>
            </a:r>
            <a:r>
              <a:rPr lang="en-US" i="1" dirty="0" smtClean="0"/>
              <a:t>Enter</a:t>
            </a:r>
            <a:r>
              <a:rPr lang="en-US" dirty="0" smtClean="0"/>
              <a:t>, </a:t>
            </a:r>
            <a:r>
              <a:rPr lang="en-US" i="1" dirty="0" smtClean="0"/>
              <a:t>Wait</a:t>
            </a:r>
            <a:r>
              <a:rPr lang="en-US" dirty="0" smtClean="0"/>
              <a:t>, </a:t>
            </a:r>
            <a:r>
              <a:rPr lang="en-US" i="1" dirty="0" smtClean="0"/>
              <a:t>Pulse</a:t>
            </a:r>
            <a:r>
              <a:rPr lang="en-US" dirty="0" smtClean="0"/>
              <a:t>, </a:t>
            </a:r>
            <a:r>
              <a:rPr lang="en-US" i="1" dirty="0" smtClean="0"/>
              <a:t>PulseAll</a:t>
            </a:r>
            <a:r>
              <a:rPr lang="en-US" dirty="0" smtClean="0"/>
              <a:t>, and </a:t>
            </a:r>
            <a:r>
              <a:rPr lang="en-US" i="1" dirty="0" smtClean="0"/>
              <a:t>Exit</a:t>
            </a:r>
            <a:r>
              <a:rPr lang="en-US" dirty="0" smtClean="0"/>
              <a:t>, which can be used to provide more control of the synchronization of threads.</a:t>
            </a:r>
          </a:p>
          <a:p>
            <a:pPr marL="228600" indent="-228600" algn="just">
              <a:spcAft>
                <a:spcPts val="600"/>
              </a:spcAft>
              <a:buFont typeface="+mj-lt"/>
              <a:buAutoNum type="arabicPeriod"/>
            </a:pPr>
            <a:r>
              <a:rPr lang="en-US" dirty="0" smtClean="0"/>
              <a:t>The </a:t>
            </a:r>
            <a:r>
              <a:rPr lang="en-US" i="1" dirty="0" smtClean="0"/>
              <a:t>Enter</a:t>
            </a:r>
            <a:r>
              <a:rPr lang="en-US" dirty="0" smtClean="0"/>
              <a:t> method, which takes an object reference as its parameter, marks the beginning of synchronization of the thread on that object.</a:t>
            </a:r>
          </a:p>
          <a:p>
            <a:pPr marL="228600" indent="-228600" algn="just">
              <a:spcAft>
                <a:spcPts val="600"/>
              </a:spcAft>
              <a:buFont typeface="+mj-lt"/>
              <a:buAutoNum type="arabicPeriod"/>
            </a:pPr>
            <a:r>
              <a:rPr lang="en-US" dirty="0" smtClean="0"/>
              <a:t>The </a:t>
            </a:r>
            <a:r>
              <a:rPr lang="en-US" i="1" dirty="0" smtClean="0"/>
              <a:t>Wait</a:t>
            </a:r>
            <a:r>
              <a:rPr lang="en-US" dirty="0" smtClean="0"/>
              <a:t> method suspends execution of the thread and instructs the Common Language Runtime (CLR) of .NET that this thread wants to resume its execution the next time there is an opportunity.</a:t>
            </a:r>
          </a:p>
          <a:p>
            <a:pPr marL="228600" indent="-228600" algn="just">
              <a:spcAft>
                <a:spcPts val="600"/>
              </a:spcAft>
              <a:buFont typeface="+mj-lt"/>
              <a:buAutoNum type="arabicPeriod"/>
            </a:pPr>
            <a:r>
              <a:rPr lang="en-US" dirty="0" smtClean="0"/>
              <a:t>The </a:t>
            </a:r>
            <a:r>
              <a:rPr lang="en-US" i="1" dirty="0" smtClean="0"/>
              <a:t>Pulse</a:t>
            </a:r>
            <a:r>
              <a:rPr lang="en-US" dirty="0" smtClean="0"/>
              <a:t> method, which also takes an object reference as its parameter, notifies one waiting thread that it now has a chance to run again.</a:t>
            </a:r>
          </a:p>
          <a:p>
            <a:pPr marL="228600" indent="-228600" algn="just">
              <a:spcAft>
                <a:spcPts val="600"/>
              </a:spcAft>
              <a:buFont typeface="+mj-lt"/>
              <a:buAutoNum type="arabicPeriod"/>
            </a:pPr>
            <a:r>
              <a:rPr lang="en-US" i="1" dirty="0" smtClean="0"/>
              <a:t>PulseAll</a:t>
            </a:r>
            <a:r>
              <a:rPr lang="en-US" dirty="0" smtClean="0"/>
              <a:t> is similar to Java’s </a:t>
            </a:r>
            <a:r>
              <a:rPr lang="en-US" i="1" dirty="0" smtClean="0"/>
              <a:t>notifyAll</a:t>
            </a:r>
            <a:r>
              <a:rPr lang="en-US" dirty="0" smtClean="0"/>
              <a:t>. Threads that have been waiting are run in the order in which they called the </a:t>
            </a:r>
            <a:r>
              <a:rPr lang="en-US" i="1" dirty="0" smtClean="0"/>
              <a:t>Wait</a:t>
            </a:r>
            <a:r>
              <a:rPr lang="en-US" dirty="0" smtClean="0"/>
              <a:t> method.</a:t>
            </a:r>
          </a:p>
          <a:p>
            <a:pPr marL="228600" indent="-228600" algn="just">
              <a:spcAft>
                <a:spcPts val="600"/>
              </a:spcAft>
              <a:buFont typeface="+mj-lt"/>
              <a:buAutoNum type="arabicPeriod"/>
            </a:pPr>
            <a:r>
              <a:rPr lang="en-US" dirty="0" smtClean="0"/>
              <a:t>The Exit method ends the critical section of the thread.</a:t>
            </a:r>
          </a:p>
          <a:p>
            <a:pPr algn="just"/>
            <a:r>
              <a:rPr lang="en-US" dirty="0" smtClean="0"/>
              <a:t>The </a:t>
            </a:r>
            <a:r>
              <a:rPr lang="en-US" i="1" dirty="0" smtClean="0"/>
              <a:t>lock</a:t>
            </a:r>
            <a:r>
              <a:rPr lang="en-US" dirty="0" smtClean="0"/>
              <a:t> statement is compiled into a monitor, so lock is shorthand for a monitor. A monitor is used when the additional control (for example, with </a:t>
            </a:r>
            <a:r>
              <a:rPr lang="en-US" i="1" dirty="0" smtClean="0"/>
              <a:t>Wait</a:t>
            </a:r>
            <a:r>
              <a:rPr lang="en-US" dirty="0" smtClean="0"/>
              <a:t> and </a:t>
            </a:r>
            <a:r>
              <a:rPr lang="en-US" i="1" dirty="0" smtClean="0"/>
              <a:t>PulseAll</a:t>
            </a:r>
            <a:r>
              <a:rPr lang="en-US" dirty="0" smtClean="0"/>
              <a:t>) is needed.</a:t>
            </a:r>
            <a:endParaRPr lang="en-US"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30</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407" y="4861440"/>
            <a:ext cx="5683250" cy="4751665"/>
          </a:xfrm>
        </p:spPr>
        <p:txBody>
          <a:bodyPr>
            <a:normAutofit/>
          </a:bodyPr>
          <a:lstStyle/>
          <a:p>
            <a:pPr algn="just">
              <a:spcAft>
                <a:spcPts val="600"/>
              </a:spcAft>
            </a:pPr>
            <a:r>
              <a:rPr lang="en-US" dirty="0" smtClean="0"/>
              <a:t>C#’s threads are a slight improvement over those of its predecessor, Java. For one thing, any method can be run in its own thread.</a:t>
            </a:r>
          </a:p>
          <a:p>
            <a:pPr algn="just">
              <a:spcAft>
                <a:spcPts val="600"/>
              </a:spcAft>
            </a:pPr>
            <a:r>
              <a:rPr lang="en-US" dirty="0" smtClean="0"/>
              <a:t>Java supports actor threads only, but C# supports both actor and server threads.</a:t>
            </a:r>
          </a:p>
          <a:p>
            <a:pPr algn="just">
              <a:spcAft>
                <a:spcPts val="600"/>
              </a:spcAft>
            </a:pPr>
            <a:r>
              <a:rPr lang="en-US" dirty="0" smtClean="0"/>
              <a:t>Thread termination is also cleaner with C# (calling a method (Abort) is more elegant than setting the thread’s pointer to </a:t>
            </a:r>
            <a:r>
              <a:rPr lang="en-US" b="1" dirty="0" smtClean="0"/>
              <a:t>null</a:t>
            </a:r>
            <a:r>
              <a:rPr lang="en-US" dirty="0" smtClean="0"/>
              <a:t>).</a:t>
            </a:r>
          </a:p>
          <a:p>
            <a:pPr algn="just">
              <a:spcAft>
                <a:spcPts val="600"/>
              </a:spcAft>
            </a:pPr>
            <a:r>
              <a:rPr lang="en-US" dirty="0" smtClean="0"/>
              <a:t>Synchronization of thread execution is more sophisticated in C#, because C# has several different mechanisms, each for a specific application.</a:t>
            </a:r>
          </a:p>
          <a:p>
            <a:pPr algn="just">
              <a:spcAft>
                <a:spcPts val="600"/>
              </a:spcAft>
            </a:pPr>
            <a:r>
              <a:rPr lang="en-US" dirty="0" smtClean="0"/>
              <a:t>Java’s Lock variables are similar to the locks of C#, except that in Java, a lock must be explicitly unlocked with a call to unlock. This provides one more way to create erroneous code.</a:t>
            </a:r>
          </a:p>
          <a:p>
            <a:pPr algn="just">
              <a:spcAft>
                <a:spcPts val="600"/>
              </a:spcAft>
            </a:pPr>
            <a:r>
              <a:rPr lang="en-US" dirty="0" smtClean="0"/>
              <a:t>C# threads, like those of Java, are lightweight, so although they are more efficient, they cannot be as versatile as Ada’s tasks.</a:t>
            </a:r>
          </a:p>
          <a:p>
            <a:pPr algn="just">
              <a:spcAft>
                <a:spcPts val="600"/>
              </a:spcAft>
            </a:pPr>
            <a:r>
              <a:rPr lang="en-US" dirty="0" smtClean="0"/>
              <a:t>The availability of the concurrent collection classes is another advantage C# has over the other nonfunctional languages.</a:t>
            </a:r>
            <a:endParaRPr lang="en-US"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31</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32</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dirty="0" smtClean="0"/>
              <a:t>The designers of most contemporary languages have included mechanisms that allow programs to react in a standard way to certain run-time errors, as well as other program-detected unusual events.</a:t>
            </a:r>
          </a:p>
          <a:p>
            <a:pPr algn="just"/>
            <a:r>
              <a:rPr lang="en-US" dirty="0" smtClean="0"/>
              <a:t>Programs may also be notified when certain events are detected by hardware or system software, so that they also can react to these events. These mechanisms are collectively called </a:t>
            </a:r>
            <a:r>
              <a:rPr lang="en-US" i="1" dirty="0" smtClean="0"/>
              <a:t>exception handling</a:t>
            </a:r>
            <a:r>
              <a:rPr lang="en-US" dirty="0" smtClean="0"/>
              <a:t>.</a:t>
            </a:r>
            <a:endParaRPr lang="en-US"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33</a:t>
            </a:fld>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407" y="4861440"/>
            <a:ext cx="5683250" cy="4827865"/>
          </a:xfrm>
        </p:spPr>
        <p:txBody>
          <a:bodyPr>
            <a:normAutofit/>
          </a:bodyPr>
          <a:lstStyle/>
          <a:p>
            <a:pPr algn="just">
              <a:spcAft>
                <a:spcPts val="600"/>
              </a:spcAft>
            </a:pPr>
            <a:r>
              <a:rPr lang="en-US" dirty="0" smtClean="0"/>
              <a:t>We consider both the errors detected by hardware, such as disk read errors, and unusual conditions, such as end-of-file (which is also detected by hardware), to be exceptions.</a:t>
            </a:r>
          </a:p>
          <a:p>
            <a:pPr algn="just">
              <a:spcAft>
                <a:spcPts val="600"/>
              </a:spcAft>
            </a:pPr>
            <a:r>
              <a:rPr lang="en-US" dirty="0" smtClean="0"/>
              <a:t>We further extend the concept of an exception to include errors or unusual conditions that are software-detectable (by either a software interpreter or the user code itself). </a:t>
            </a:r>
          </a:p>
          <a:p>
            <a:pPr algn="just">
              <a:spcAft>
                <a:spcPts val="600"/>
              </a:spcAft>
            </a:pPr>
            <a:r>
              <a:rPr lang="en-US" dirty="0" smtClean="0"/>
              <a:t>Accordingly, we define </a:t>
            </a:r>
            <a:r>
              <a:rPr lang="en-US" b="1" dirty="0" smtClean="0"/>
              <a:t>exception </a:t>
            </a:r>
            <a:r>
              <a:rPr lang="en-US" dirty="0" smtClean="0"/>
              <a:t>to be any unusual event, erroneous or not, that is detectable by either hardware or software and that may require special processing.</a:t>
            </a:r>
          </a:p>
          <a:p>
            <a:pPr algn="just">
              <a:spcAft>
                <a:spcPts val="600"/>
              </a:spcAft>
            </a:pPr>
            <a:r>
              <a:rPr lang="en-US" dirty="0" smtClean="0"/>
              <a:t>The special processing that may be required when an exception is detected is called </a:t>
            </a:r>
            <a:r>
              <a:rPr lang="en-US" b="1" dirty="0" smtClean="0"/>
              <a:t>exception handling.</a:t>
            </a:r>
          </a:p>
          <a:p>
            <a:pPr algn="just">
              <a:spcAft>
                <a:spcPts val="600"/>
              </a:spcAft>
            </a:pPr>
            <a:r>
              <a:rPr lang="en-US" dirty="0" smtClean="0"/>
              <a:t>This processing is done by a code unit or segment called an </a:t>
            </a:r>
            <a:r>
              <a:rPr lang="en-US" b="1" dirty="0" smtClean="0"/>
              <a:t>exception handler</a:t>
            </a:r>
            <a:r>
              <a:rPr lang="en-US" dirty="0" smtClean="0"/>
              <a:t>. An exception is raised when its associated event occurs. In some C-based languages, exceptions are said to be thrown, rather than raised.</a:t>
            </a:r>
          </a:p>
          <a:p>
            <a:pPr algn="just">
              <a:spcAft>
                <a:spcPts val="600"/>
              </a:spcAft>
            </a:pPr>
            <a:r>
              <a:rPr lang="en-US" b="1" dirty="0" smtClean="0"/>
              <a:t>Note:</a:t>
            </a:r>
            <a:r>
              <a:rPr lang="en-US" dirty="0" smtClean="0"/>
              <a:t> C++ was the first C-based language that included exception handling. The word </a:t>
            </a:r>
            <a:r>
              <a:rPr lang="en-US" i="1" dirty="0" smtClean="0"/>
              <a:t>throw</a:t>
            </a:r>
            <a:r>
              <a:rPr lang="en-US" dirty="0" smtClean="0"/>
              <a:t> was used, rather than </a:t>
            </a:r>
            <a:r>
              <a:rPr lang="en-US" i="1" dirty="0" smtClean="0"/>
              <a:t>raise</a:t>
            </a:r>
            <a:r>
              <a:rPr lang="en-US" dirty="0" smtClean="0"/>
              <a:t>, because the standard C library includes a function named </a:t>
            </a:r>
            <a:r>
              <a:rPr lang="en-US" i="1" dirty="0" smtClean="0"/>
              <a:t>raise</a:t>
            </a:r>
            <a:r>
              <a:rPr lang="en-US" dirty="0" smtClean="0"/>
              <a:t>.</a:t>
            </a:r>
          </a:p>
          <a:p>
            <a:pPr algn="just">
              <a:spcAft>
                <a:spcPts val="600"/>
              </a:spcAft>
            </a:pPr>
            <a:r>
              <a:rPr lang="en-US" dirty="0" smtClean="0"/>
              <a:t>Different kinds of exceptions require different exception handlers. Detection of end-of-file nearly always requires some specific program action. But, clearly, that action would not also be appropriate for an array index range error exception.</a:t>
            </a:r>
          </a:p>
          <a:p>
            <a:pPr algn="just">
              <a:spcAft>
                <a:spcPts val="600"/>
              </a:spcAft>
            </a:pPr>
            <a:r>
              <a:rPr lang="en-US" dirty="0" smtClean="0"/>
              <a:t>In some cases, the only action is the generation of an error message and an orderly termination of the program.</a:t>
            </a:r>
          </a:p>
          <a:p>
            <a:pPr algn="just"/>
            <a:r>
              <a:rPr lang="en-US" dirty="0" smtClean="0"/>
              <a:t>In some situations, it may be desirable to ignore certain hardware-detectable Exceptions – for example, division by zero – for a time. This action would be done by disabling the exception and could be enabled again at a later time.</a:t>
            </a:r>
          </a:p>
        </p:txBody>
      </p:sp>
      <p:sp>
        <p:nvSpPr>
          <p:cNvPr id="4" name="Slide Number Placeholder 3"/>
          <p:cNvSpPr>
            <a:spLocks noGrp="1"/>
          </p:cNvSpPr>
          <p:nvPr>
            <p:ph type="sldNum" sz="quarter" idx="10"/>
          </p:nvPr>
        </p:nvSpPr>
        <p:spPr/>
        <p:txBody>
          <a:bodyPr rIns="274320" anchor="ctr" anchorCtr="0"/>
          <a:lstStyle/>
          <a:p>
            <a:fld id="{DD3C65E1-19FF-4DF0-BD76-2067C775B354}" type="slidenum">
              <a:rPr lang="en-US" smtClean="0"/>
              <a:pPr/>
              <a:t>34</a:t>
            </a:fld>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407" y="4861440"/>
            <a:ext cx="5889624" cy="4980266"/>
          </a:xfrm>
        </p:spPr>
        <p:txBody>
          <a:bodyPr>
            <a:normAutofit lnSpcReduction="10000"/>
          </a:bodyPr>
          <a:lstStyle/>
          <a:p>
            <a:pPr algn="just">
              <a:spcAft>
                <a:spcPts val="600"/>
              </a:spcAft>
            </a:pPr>
            <a:r>
              <a:rPr lang="en-US" dirty="0" smtClean="0"/>
              <a:t>The absence of separate or specific exception-handling facilities in a language does not preclude (meaning </a:t>
            </a:r>
            <a:r>
              <a:rPr lang="en-US" b="1" i="1" dirty="0" smtClean="0"/>
              <a:t>prevent</a:t>
            </a:r>
            <a:r>
              <a:rPr lang="en-US" dirty="0" smtClean="0"/>
              <a:t> or </a:t>
            </a:r>
            <a:r>
              <a:rPr lang="en-US" b="1" i="1" dirty="0" smtClean="0"/>
              <a:t>exclude</a:t>
            </a:r>
            <a:r>
              <a:rPr lang="en-US" dirty="0" smtClean="0"/>
              <a:t>) the handling of user-defined, software-detected exceptions. Such an exception detected within a program unit is often handled by the unit’s caller, or invoker.</a:t>
            </a:r>
          </a:p>
          <a:p>
            <a:pPr algn="just">
              <a:spcAft>
                <a:spcPts val="600"/>
              </a:spcAft>
            </a:pPr>
            <a:r>
              <a:rPr lang="en-US" dirty="0" smtClean="0"/>
              <a:t>One possible design is to send an auxiliary parameter, which is used as a status variable. The status variable is assigned a value in the called subprogram according to the correctness and/or normalness of its computation.</a:t>
            </a:r>
          </a:p>
          <a:p>
            <a:pPr algn="just">
              <a:spcAft>
                <a:spcPts val="600"/>
              </a:spcAft>
            </a:pPr>
            <a:r>
              <a:rPr lang="en-US" dirty="0" smtClean="0"/>
              <a:t>Immediately upon return from the called unit, the caller tests the status variable. If the value indicates that an exception has occurred, the handler, which may reside in the calling unit, can be enacted.</a:t>
            </a:r>
          </a:p>
          <a:p>
            <a:pPr algn="just">
              <a:spcAft>
                <a:spcPts val="600"/>
              </a:spcAft>
            </a:pPr>
            <a:r>
              <a:rPr lang="en-US" dirty="0" smtClean="0"/>
              <a:t>Many of the C standard library functions use a variant of this approach: The return values are used as error indicators.</a:t>
            </a:r>
          </a:p>
          <a:p>
            <a:pPr algn="just">
              <a:spcAft>
                <a:spcPts val="600"/>
              </a:spcAft>
            </a:pPr>
            <a:r>
              <a:rPr lang="en-US" dirty="0" smtClean="0"/>
              <a:t>Another possibility is to pass a label parameter to the subprogram. Of course, this  approach is possible only in languages that allow labels to be used as parameters. Passing a label allows the called unit to return to a different point in the caller if an exception has occurred.</a:t>
            </a:r>
          </a:p>
          <a:p>
            <a:pPr algn="just">
              <a:spcAft>
                <a:spcPts val="600"/>
              </a:spcAft>
            </a:pPr>
            <a:r>
              <a:rPr lang="en-US" dirty="0" smtClean="0"/>
              <a:t>A third possibility is to have the handler defined as a separate subprogram whose name is passed as a parameter to the called unit. In this case, the handler subprogram is provided by the caller, but the called unit calls the handler when an exception is raised. </a:t>
            </a:r>
          </a:p>
          <a:p>
            <a:pPr algn="just">
              <a:spcAft>
                <a:spcPts val="600"/>
              </a:spcAft>
            </a:pPr>
            <a:r>
              <a:rPr lang="en-US" dirty="0" smtClean="0"/>
              <a:t>One problem with this approach is that one is required to send a handler subprogram with </a:t>
            </a:r>
            <a:r>
              <a:rPr lang="en-US" i="1" dirty="0" smtClean="0"/>
              <a:t>every </a:t>
            </a:r>
            <a:r>
              <a:rPr lang="en-US" dirty="0" smtClean="0"/>
              <a:t>call to </a:t>
            </a:r>
            <a:r>
              <a:rPr lang="en-US" i="1" dirty="0" smtClean="0"/>
              <a:t>every </a:t>
            </a:r>
            <a:r>
              <a:rPr lang="en-US" dirty="0" smtClean="0"/>
              <a:t>subprogram</a:t>
            </a:r>
            <a:r>
              <a:rPr lang="en-US" i="1" dirty="0" smtClean="0"/>
              <a:t> </a:t>
            </a:r>
            <a:r>
              <a:rPr lang="en-US" dirty="0" smtClean="0"/>
              <a:t>that takes a handler subprogram as a parameter, whether it is needed or not. Furthermore, to deal with several different kinds of exceptions, several different handler routines would need to be passed, complicating the code.</a:t>
            </a:r>
          </a:p>
          <a:p>
            <a:pPr algn="just"/>
            <a:r>
              <a:rPr lang="en-US" dirty="0" smtClean="0"/>
              <a:t>If it is desirable to handle an exception in the unit in which it is detected, the handler is included as a segment of code in that unit.</a:t>
            </a:r>
          </a:p>
        </p:txBody>
      </p:sp>
      <p:sp>
        <p:nvSpPr>
          <p:cNvPr id="4" name="Slide Number Placeholder 3"/>
          <p:cNvSpPr>
            <a:spLocks noGrp="1"/>
          </p:cNvSpPr>
          <p:nvPr>
            <p:ph type="sldNum" sz="quarter" idx="10"/>
          </p:nvPr>
        </p:nvSpPr>
        <p:spPr/>
        <p:txBody>
          <a:bodyPr rIns="274320" anchor="ctr" anchorCtr="0"/>
          <a:lstStyle/>
          <a:p>
            <a:fld id="{DD3C65E1-19FF-4DF0-BD76-2067C775B354}" type="slidenum">
              <a:rPr lang="en-US" smtClean="0"/>
              <a:pPr/>
              <a:t>35</a:t>
            </a:fld>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407" y="4861440"/>
            <a:ext cx="5965824" cy="4980266"/>
          </a:xfrm>
        </p:spPr>
        <p:txBody>
          <a:bodyPr numCol="1" spcCol="274320">
            <a:normAutofit fontScale="92500" lnSpcReduction="10000"/>
          </a:bodyPr>
          <a:lstStyle/>
          <a:p>
            <a:pPr algn="just">
              <a:spcAft>
                <a:spcPts val="600"/>
              </a:spcAft>
            </a:pPr>
            <a:r>
              <a:rPr lang="en-US" dirty="0" smtClean="0"/>
              <a:t>We now explore some of the design issues for an exception-handling system when it is part of a programming language. Such a system might allow both predefined and user-defined exceptions and exception handlers.</a:t>
            </a:r>
          </a:p>
          <a:p>
            <a:pPr algn="just">
              <a:spcAft>
                <a:spcPts val="600"/>
              </a:spcAft>
            </a:pPr>
            <a:r>
              <a:rPr lang="en-US" dirty="0" smtClean="0"/>
              <a:t>Note that predefined exceptions are implicitly raised, whereas user-defined exceptions must be explicitly raised by user code. Consider the following skeletal subprogram that includes an exception-handling mechanism for an implicitly raised exception:</a:t>
            </a:r>
          </a:p>
          <a:p>
            <a:pPr algn="just">
              <a:spcAft>
                <a:spcPts val="600"/>
              </a:spcAft>
            </a:pPr>
            <a:r>
              <a:rPr lang="en-US" b="1" dirty="0" smtClean="0"/>
              <a:t>void</a:t>
            </a:r>
            <a:r>
              <a:rPr lang="en-US" dirty="0" smtClean="0"/>
              <a:t> example() {</a:t>
            </a:r>
          </a:p>
          <a:p>
            <a:pPr algn="just"/>
            <a:r>
              <a:rPr lang="en-US" dirty="0" smtClean="0"/>
              <a:t>. . .</a:t>
            </a:r>
          </a:p>
          <a:p>
            <a:pPr algn="just"/>
            <a:r>
              <a:rPr lang="en-US" dirty="0" smtClean="0"/>
              <a:t>average = sum / total;</a:t>
            </a:r>
          </a:p>
          <a:p>
            <a:pPr algn="just"/>
            <a:r>
              <a:rPr lang="en-US" dirty="0" smtClean="0"/>
              <a:t>. . .</a:t>
            </a:r>
          </a:p>
          <a:p>
            <a:pPr algn="just"/>
            <a:r>
              <a:rPr lang="en-US" b="1" dirty="0" smtClean="0"/>
              <a:t>return;</a:t>
            </a:r>
          </a:p>
          <a:p>
            <a:pPr algn="just"/>
            <a:r>
              <a:rPr lang="en-US" dirty="0" smtClean="0"/>
              <a:t>/* Exception handlers */</a:t>
            </a:r>
          </a:p>
          <a:p>
            <a:pPr algn="just"/>
            <a:r>
              <a:rPr lang="en-US" b="1" dirty="0" smtClean="0"/>
              <a:t>when</a:t>
            </a:r>
            <a:r>
              <a:rPr lang="en-US" dirty="0" smtClean="0"/>
              <a:t> zero_divide {</a:t>
            </a:r>
          </a:p>
          <a:p>
            <a:pPr algn="just"/>
            <a:r>
              <a:rPr lang="en-US" dirty="0" smtClean="0"/>
              <a:t>average = 0;</a:t>
            </a:r>
          </a:p>
          <a:p>
            <a:pPr algn="just"/>
            <a:r>
              <a:rPr lang="pt-BR" dirty="0" smtClean="0"/>
              <a:t>printf("Error–divisor (total) is zero\n");</a:t>
            </a:r>
          </a:p>
          <a:p>
            <a:pPr algn="just"/>
            <a:r>
              <a:rPr lang="en-US" dirty="0" smtClean="0"/>
              <a:t>}</a:t>
            </a:r>
          </a:p>
          <a:p>
            <a:pPr algn="just"/>
            <a:r>
              <a:rPr lang="en-US" dirty="0" smtClean="0"/>
              <a:t>. . .</a:t>
            </a:r>
          </a:p>
          <a:p>
            <a:pPr algn="just">
              <a:spcAft>
                <a:spcPts val="600"/>
              </a:spcAft>
            </a:pPr>
            <a:r>
              <a:rPr lang="en-US" dirty="0" smtClean="0"/>
              <a:t>}</a:t>
            </a:r>
          </a:p>
          <a:p>
            <a:pPr algn="just">
              <a:spcAft>
                <a:spcPts val="600"/>
              </a:spcAft>
            </a:pPr>
            <a:r>
              <a:rPr lang="en-US" dirty="0" smtClean="0"/>
              <a:t>The exception of division by zero, which is implicitly raised, causes control to transfer to the appropriate handler, which is then executed.</a:t>
            </a:r>
          </a:p>
          <a:p>
            <a:pPr marL="228600" indent="-228600" algn="just">
              <a:spcAft>
                <a:spcPts val="600"/>
              </a:spcAft>
              <a:buFont typeface="+mj-lt"/>
              <a:buAutoNum type="arabicPeriod"/>
            </a:pPr>
            <a:r>
              <a:rPr lang="en-US" dirty="0" smtClean="0"/>
              <a:t>The </a:t>
            </a:r>
            <a:r>
              <a:rPr lang="en-US" b="1" dirty="0" smtClean="0"/>
              <a:t>first design issue</a:t>
            </a:r>
            <a:r>
              <a:rPr lang="en-US" dirty="0" smtClean="0"/>
              <a:t> for exception handling is </a:t>
            </a:r>
            <a:r>
              <a:rPr lang="en-US" i="1" dirty="0" smtClean="0"/>
              <a:t>how an exception occurrence is bound to an exception handler.</a:t>
            </a:r>
            <a:r>
              <a:rPr lang="en-US" dirty="0" smtClean="0"/>
              <a:t> This issue occurs on two different levels.</a:t>
            </a:r>
          </a:p>
          <a:p>
            <a:pPr algn="just">
              <a:spcAft>
                <a:spcPts val="600"/>
              </a:spcAft>
            </a:pPr>
            <a:r>
              <a:rPr lang="en-US" dirty="0" smtClean="0"/>
              <a:t>On the unit level, there is the question of how the same exception being raised at different points in a unit can be bound to different handlers within the unit. At a higher level, the binding question  arises when there is no exception handler local to the unit in which the exception is raised.</a:t>
            </a:r>
          </a:p>
          <a:p>
            <a:pPr algn="just">
              <a:spcAft>
                <a:spcPts val="600"/>
              </a:spcAft>
            </a:pPr>
            <a:r>
              <a:rPr lang="en-US" dirty="0" smtClean="0"/>
              <a:t>In this case, the language designer must decide whether to propagate (meaning </a:t>
            </a:r>
            <a:r>
              <a:rPr lang="en-US" b="1" i="1" dirty="0" smtClean="0"/>
              <a:t>spread</a:t>
            </a:r>
            <a:r>
              <a:rPr lang="en-US" dirty="0" smtClean="0"/>
              <a:t>) the exception to some other unit and, if so, where. How this propagation takes place and how far it goes have an important impact on the writability of exception handlers.</a:t>
            </a:r>
            <a:endParaRPr lang="en-US" dirty="0"/>
          </a:p>
        </p:txBody>
      </p:sp>
      <p:sp>
        <p:nvSpPr>
          <p:cNvPr id="4" name="Slide Number Placeholder 3"/>
          <p:cNvSpPr>
            <a:spLocks noGrp="1"/>
          </p:cNvSpPr>
          <p:nvPr>
            <p:ph type="sldNum" sz="quarter" idx="10"/>
          </p:nvPr>
        </p:nvSpPr>
        <p:spPr/>
        <p:txBody>
          <a:bodyPr rIns="182880" anchor="ctr" anchorCtr="0"/>
          <a:lstStyle/>
          <a:p>
            <a:fld id="{DD3C65E1-19FF-4DF0-BD76-2067C775B354}" type="slidenum">
              <a:rPr lang="en-US" smtClean="0"/>
              <a:pPr/>
              <a:t>36</a:t>
            </a:fld>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407" y="4861440"/>
            <a:ext cx="5965824" cy="4980266"/>
          </a:xfrm>
        </p:spPr>
        <p:txBody>
          <a:bodyPr numCol="1" spcCol="274320">
            <a:normAutofit/>
          </a:bodyPr>
          <a:lstStyle/>
          <a:p>
            <a:pPr algn="just">
              <a:spcAft>
                <a:spcPts val="600"/>
              </a:spcAft>
            </a:pPr>
            <a:r>
              <a:rPr lang="en-US" dirty="0" smtClean="0"/>
              <a:t>An issue that is related to the binding of an exception to an exception handler is whether information about the exception is made available to the handler.</a:t>
            </a:r>
          </a:p>
          <a:p>
            <a:pPr algn="just">
              <a:spcAft>
                <a:spcPts val="600"/>
              </a:spcAft>
            </a:pPr>
            <a:r>
              <a:rPr lang="en-US" dirty="0" smtClean="0"/>
              <a:t>After an exception handler executes, either control can transfer to somewhere in the program outside of the handler code or program execution can simply terminate.</a:t>
            </a:r>
          </a:p>
          <a:p>
            <a:pPr algn="just">
              <a:spcAft>
                <a:spcPts val="600"/>
              </a:spcAft>
            </a:pPr>
            <a:r>
              <a:rPr lang="en-US" dirty="0" smtClean="0"/>
              <a:t>We term this the question of control continuation after handler execution, or simply </a:t>
            </a:r>
            <a:r>
              <a:rPr lang="en-US" b="1" dirty="0" smtClean="0"/>
              <a:t>continuation</a:t>
            </a:r>
            <a:r>
              <a:rPr lang="en-US" dirty="0" smtClean="0"/>
              <a:t>. Termination is obviously the simplest choice, and in many error exception conditions, the best.</a:t>
            </a:r>
          </a:p>
          <a:p>
            <a:pPr algn="just">
              <a:spcAft>
                <a:spcPts val="600"/>
              </a:spcAft>
            </a:pPr>
            <a:r>
              <a:rPr lang="en-US" dirty="0" smtClean="0"/>
              <a:t>However, in other situations, particularly those associated with unusual but not erroneous events, the choice of continuing execution is best. This design is called </a:t>
            </a:r>
            <a:r>
              <a:rPr lang="en-US" b="1" dirty="0" smtClean="0"/>
              <a:t>resumption</a:t>
            </a:r>
            <a:r>
              <a:rPr lang="en-US" dirty="0" smtClean="0"/>
              <a:t>.</a:t>
            </a:r>
          </a:p>
          <a:p>
            <a:pPr algn="just">
              <a:spcAft>
                <a:spcPts val="600"/>
              </a:spcAft>
            </a:pPr>
            <a:r>
              <a:rPr lang="en-US" dirty="0" smtClean="0"/>
              <a:t>The two issues of binding of exceptions to handlers and continuation are illustrated in Figure above.</a:t>
            </a:r>
          </a:p>
          <a:p>
            <a:pPr algn="just">
              <a:spcAft>
                <a:spcPts val="600"/>
              </a:spcAft>
            </a:pPr>
            <a:r>
              <a:rPr lang="en-US" dirty="0" smtClean="0"/>
              <a:t>When exception handling is included, a subprogram’s execution can terminate in two ways: when its execution is complete or when it encounters an exception.</a:t>
            </a:r>
          </a:p>
          <a:p>
            <a:pPr algn="just">
              <a:spcAft>
                <a:spcPts val="600"/>
              </a:spcAft>
            </a:pPr>
            <a:r>
              <a:rPr lang="en-US" dirty="0" smtClean="0"/>
              <a:t>In some situations, it is necessary to complete some computation regardless of how subprogram execution  terminates. The ability to specify such a computation is called </a:t>
            </a:r>
            <a:r>
              <a:rPr lang="en-US" i="1" dirty="0" smtClean="0"/>
              <a:t>finalization</a:t>
            </a:r>
            <a:r>
              <a:rPr lang="en-US" dirty="0" smtClean="0"/>
              <a:t>. The </a:t>
            </a:r>
            <a:r>
              <a:rPr lang="en-US" i="1" dirty="0" smtClean="0"/>
              <a:t>choice of whether to support finalization is obviously </a:t>
            </a:r>
            <a:r>
              <a:rPr lang="en-US" dirty="0" smtClean="0"/>
              <a:t>a </a:t>
            </a:r>
            <a:r>
              <a:rPr lang="en-US" b="1" dirty="0" smtClean="0"/>
              <a:t>design issue </a:t>
            </a:r>
            <a:r>
              <a:rPr lang="en-US" dirty="0" smtClean="0"/>
              <a:t>for exception handling.</a:t>
            </a:r>
          </a:p>
          <a:p>
            <a:pPr algn="just">
              <a:spcAft>
                <a:spcPts val="600"/>
              </a:spcAft>
            </a:pPr>
            <a:r>
              <a:rPr lang="en-US" dirty="0" smtClean="0"/>
              <a:t>Another </a:t>
            </a:r>
            <a:r>
              <a:rPr lang="en-US" b="1" dirty="0" smtClean="0"/>
              <a:t>design issue </a:t>
            </a:r>
            <a:r>
              <a:rPr lang="en-US" dirty="0" smtClean="0"/>
              <a:t>is the following: </a:t>
            </a:r>
            <a:r>
              <a:rPr lang="en-US" i="1" dirty="0" smtClean="0"/>
              <a:t>If users are allowed to define exceptions, how are these exceptions specified?</a:t>
            </a:r>
          </a:p>
          <a:p>
            <a:pPr algn="just">
              <a:spcAft>
                <a:spcPts val="600"/>
              </a:spcAft>
            </a:pPr>
            <a:r>
              <a:rPr lang="en-US" dirty="0" smtClean="0"/>
              <a:t>The usual answer is to require that they be declared in the specification parts of the program units in which they can be raised. The scope of a declared exception is usually the scope of the program unit that contains the declaration.</a:t>
            </a:r>
            <a:endParaRPr lang="en-US" dirty="0"/>
          </a:p>
        </p:txBody>
      </p:sp>
      <p:sp>
        <p:nvSpPr>
          <p:cNvPr id="4" name="Slide Number Placeholder 3"/>
          <p:cNvSpPr>
            <a:spLocks noGrp="1"/>
          </p:cNvSpPr>
          <p:nvPr>
            <p:ph type="sldNum" sz="quarter" idx="10"/>
          </p:nvPr>
        </p:nvSpPr>
        <p:spPr/>
        <p:txBody>
          <a:bodyPr anchor="ctr" anchorCtr="0"/>
          <a:lstStyle/>
          <a:p>
            <a:fld id="{DD3C65E1-19FF-4DF0-BD76-2067C775B354}" type="slidenum">
              <a:rPr lang="en-US" smtClean="0"/>
              <a:pPr/>
              <a:t>37</a:t>
            </a:fld>
            <a:endParaRPr 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407" y="4861440"/>
            <a:ext cx="5965824" cy="4980266"/>
          </a:xfrm>
        </p:spPr>
        <p:txBody>
          <a:bodyPr numCol="1" spcCol="274320">
            <a:normAutofit/>
          </a:bodyPr>
          <a:lstStyle/>
          <a:p>
            <a:pPr algn="just">
              <a:spcAft>
                <a:spcPts val="600"/>
              </a:spcAft>
            </a:pPr>
            <a:r>
              <a:rPr lang="en-US" dirty="0" smtClean="0"/>
              <a:t>The exception-handling design issues can be summarized as follows:</a:t>
            </a:r>
          </a:p>
          <a:p>
            <a:pPr marL="685800" lvl="1" indent="-228600" algn="just">
              <a:spcAft>
                <a:spcPts val="600"/>
              </a:spcAft>
              <a:buFont typeface="Arial" pitchFamily="34" charset="0"/>
              <a:buChar char="•"/>
            </a:pPr>
            <a:r>
              <a:rPr lang="en-US" dirty="0" smtClean="0"/>
              <a:t>How and where are exception handlers specified, and what is their scope?</a:t>
            </a:r>
          </a:p>
          <a:p>
            <a:pPr marL="685800" lvl="1" indent="-228600" algn="just">
              <a:spcAft>
                <a:spcPts val="600"/>
              </a:spcAft>
              <a:buFont typeface="Arial" pitchFamily="34" charset="0"/>
              <a:buChar char="•"/>
            </a:pPr>
            <a:r>
              <a:rPr lang="en-US" dirty="0" smtClean="0"/>
              <a:t>How is an exception occurrence bound to an exception handler?</a:t>
            </a:r>
          </a:p>
          <a:p>
            <a:pPr marL="685800" lvl="1" indent="-228600" algn="just">
              <a:spcAft>
                <a:spcPts val="600"/>
              </a:spcAft>
              <a:buFont typeface="Arial" pitchFamily="34" charset="0"/>
              <a:buChar char="•"/>
            </a:pPr>
            <a:r>
              <a:rPr lang="en-US" dirty="0" smtClean="0"/>
              <a:t>Can information about an exception be passed to the handler?</a:t>
            </a:r>
          </a:p>
          <a:p>
            <a:pPr marL="685800" lvl="1" indent="-228600" algn="just">
              <a:spcAft>
                <a:spcPts val="600"/>
              </a:spcAft>
              <a:buFont typeface="Arial" pitchFamily="34" charset="0"/>
              <a:buChar char="•"/>
            </a:pPr>
            <a:r>
              <a:rPr lang="en-US" dirty="0" smtClean="0"/>
              <a:t>Where does execution continue, if at all, after an exception handler completes its execution? (This is the question of continuation or resumption.)</a:t>
            </a:r>
          </a:p>
          <a:p>
            <a:pPr marL="685800" lvl="1" indent="-228600" algn="just">
              <a:spcAft>
                <a:spcPts val="600"/>
              </a:spcAft>
              <a:buFont typeface="Arial" pitchFamily="34" charset="0"/>
              <a:buChar char="•"/>
            </a:pPr>
            <a:r>
              <a:rPr lang="en-US" dirty="0" smtClean="0"/>
              <a:t>Is some form of finalization provided?</a:t>
            </a:r>
          </a:p>
          <a:p>
            <a:pPr marL="685800" lvl="1" indent="-228600" algn="just">
              <a:spcAft>
                <a:spcPts val="600"/>
              </a:spcAft>
              <a:buFont typeface="Arial" pitchFamily="34" charset="0"/>
              <a:buChar char="•"/>
            </a:pPr>
            <a:r>
              <a:rPr lang="en-US" dirty="0" smtClean="0"/>
              <a:t>How are user-defined exceptions specified?</a:t>
            </a:r>
          </a:p>
          <a:p>
            <a:pPr marL="685800" lvl="1" indent="-228600" algn="just">
              <a:spcAft>
                <a:spcPts val="600"/>
              </a:spcAft>
              <a:buFont typeface="Arial" pitchFamily="34" charset="0"/>
              <a:buChar char="•"/>
            </a:pPr>
            <a:r>
              <a:rPr lang="en-US" dirty="0" smtClean="0"/>
              <a:t>If there are predefined exceptions, should there be default exception handlers for programs that do not provide their own?</a:t>
            </a:r>
          </a:p>
          <a:p>
            <a:pPr marL="685800" lvl="1" indent="-228600" algn="just">
              <a:spcAft>
                <a:spcPts val="600"/>
              </a:spcAft>
              <a:buFont typeface="Arial" pitchFamily="34" charset="0"/>
              <a:buChar char="•"/>
            </a:pPr>
            <a:r>
              <a:rPr lang="en-US" dirty="0" smtClean="0"/>
              <a:t>Can predefined exceptions be explicitly raised?</a:t>
            </a:r>
          </a:p>
          <a:p>
            <a:pPr marL="685800" lvl="1" indent="-228600" algn="just">
              <a:spcAft>
                <a:spcPts val="600"/>
              </a:spcAft>
              <a:buFont typeface="Arial" pitchFamily="34" charset="0"/>
              <a:buChar char="•"/>
            </a:pPr>
            <a:r>
              <a:rPr lang="en-US" dirty="0" smtClean="0"/>
              <a:t>Are hardware-detectable errors treated as exceptions that may be handled?</a:t>
            </a:r>
          </a:p>
          <a:p>
            <a:pPr marL="685800" lvl="1" indent="-228600" algn="just">
              <a:spcAft>
                <a:spcPts val="600"/>
              </a:spcAft>
              <a:buFont typeface="Arial" pitchFamily="34" charset="0"/>
              <a:buChar char="•"/>
            </a:pPr>
            <a:r>
              <a:rPr lang="en-US" dirty="0" smtClean="0"/>
              <a:t>Are there any predefined exceptions?</a:t>
            </a:r>
          </a:p>
          <a:p>
            <a:pPr marL="685800" lvl="1" indent="-228600" algn="just">
              <a:spcAft>
                <a:spcPts val="600"/>
              </a:spcAft>
              <a:buFont typeface="Arial" pitchFamily="34" charset="0"/>
              <a:buChar char="•"/>
            </a:pPr>
            <a:r>
              <a:rPr lang="en-US" dirty="0" smtClean="0"/>
              <a:t>Should it be possible to disable predefined exceptions?</a:t>
            </a:r>
            <a:endParaRPr lang="en-US" dirty="0"/>
          </a:p>
        </p:txBody>
      </p:sp>
      <p:sp>
        <p:nvSpPr>
          <p:cNvPr id="4" name="Slide Number Placeholder 3"/>
          <p:cNvSpPr>
            <a:spLocks noGrp="1"/>
          </p:cNvSpPr>
          <p:nvPr>
            <p:ph type="sldNum" sz="quarter" idx="10"/>
          </p:nvPr>
        </p:nvSpPr>
        <p:spPr/>
        <p:txBody>
          <a:bodyPr rIns="182880" anchor="ctr" anchorCtr="0"/>
          <a:lstStyle/>
          <a:p>
            <a:fld id="{DD3C65E1-19FF-4DF0-BD76-2067C775B354}" type="slidenum">
              <a:rPr lang="en-US" smtClean="0"/>
              <a:pPr/>
              <a:t>38</a:t>
            </a:fld>
            <a:endParaRPr 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407" y="4861440"/>
            <a:ext cx="5813424" cy="4980266"/>
          </a:xfrm>
        </p:spPr>
        <p:txBody>
          <a:bodyPr numCol="2" spcCol="274320">
            <a:normAutofit lnSpcReduction="10000"/>
          </a:bodyPr>
          <a:lstStyle/>
          <a:p>
            <a:pPr algn="just">
              <a:spcAft>
                <a:spcPts val="600"/>
              </a:spcAft>
            </a:pPr>
            <a:r>
              <a:rPr lang="en-US" sz="1200" kern="1200" baseline="0" dirty="0" smtClean="0">
                <a:solidFill>
                  <a:schemeClr val="tx1"/>
                </a:solidFill>
                <a:latin typeface="+mn-lt"/>
                <a:ea typeface="+mn-ea"/>
                <a:cs typeface="+mn-cs"/>
              </a:rPr>
              <a:t>Exception handling in Ada is a powerful tool for constructing more reliable software systems. It is based on the good parts of the exception-handling design of two earlier languages with exception handling—PL/I and CLU (</a:t>
            </a:r>
            <a:r>
              <a:rPr lang="en-US" sz="1200" i="1" kern="1200" baseline="0" dirty="0" smtClean="0">
                <a:solidFill>
                  <a:schemeClr val="tx1"/>
                </a:solidFill>
                <a:latin typeface="+mn-lt"/>
                <a:ea typeface="+mn-ea"/>
                <a:cs typeface="+mn-cs"/>
              </a:rPr>
              <a:t>CLU is a programming language created at the Massachusetts Institute of Technology (MIT) by Barbara Liskov and her students between 1974 and 1975. The syntax of CLU was based on ALGOL. The key addition was the concept of a cluster, CLU's type extension system and the root of the language's name (CLUster). Clusters correspond generally to the concept of a "class" in an OO language, and have similar syntax.</a:t>
            </a:r>
            <a:r>
              <a:rPr lang="en-US" sz="1200" kern="1200" baseline="0" dirty="0" smtClean="0">
                <a:solidFill>
                  <a:schemeClr val="tx1"/>
                </a:solidFill>
                <a:latin typeface="+mn-lt"/>
                <a:ea typeface="+mn-ea"/>
                <a:cs typeface="+mn-cs"/>
              </a:rPr>
              <a:t>).</a:t>
            </a:r>
          </a:p>
          <a:p>
            <a:pPr algn="just">
              <a:spcAft>
                <a:spcPts val="600"/>
              </a:spcAft>
            </a:pPr>
            <a:r>
              <a:rPr lang="en-US" b="1" dirty="0" smtClean="0"/>
              <a:t>Exception Handlers:</a:t>
            </a:r>
          </a:p>
          <a:p>
            <a:pPr algn="just">
              <a:spcAft>
                <a:spcPts val="600"/>
              </a:spcAft>
            </a:pPr>
            <a:r>
              <a:rPr lang="en-US" dirty="0" smtClean="0"/>
              <a:t>Ada exception handlers are often local to the code in which the exception can be raised (although they can be propagated to other program units). Because this provides them with the same referencing environment, parameters for handlers are not necessary and are not allowed.</a:t>
            </a:r>
          </a:p>
          <a:p>
            <a:pPr algn="just">
              <a:spcAft>
                <a:spcPts val="600"/>
              </a:spcAft>
            </a:pPr>
            <a:r>
              <a:rPr lang="en-US" dirty="0" smtClean="0"/>
              <a:t>Therefore, if an exception is handled in a unit different from the unit that raised the exception, no information about the exception can be passed to the handler. Exception handlers have the following general form, given here in EBNF (Extended Backus Naur Form):</a:t>
            </a:r>
          </a:p>
          <a:p>
            <a:pPr algn="just">
              <a:spcAft>
                <a:spcPts val="600"/>
              </a:spcAft>
            </a:pPr>
            <a:r>
              <a:rPr lang="en-US" b="1" dirty="0" smtClean="0"/>
              <a:t>when</a:t>
            </a:r>
            <a:r>
              <a:rPr lang="en-US" dirty="0" smtClean="0"/>
              <a:t> exception_choice {| exception_choice} =&gt; statement_sequence</a:t>
            </a:r>
          </a:p>
          <a:p>
            <a:pPr algn="just">
              <a:spcAft>
                <a:spcPts val="600"/>
              </a:spcAft>
            </a:pPr>
            <a:r>
              <a:rPr lang="en-US" dirty="0" smtClean="0"/>
              <a:t>Recall that the braces are meta symbols that mean that what they contain may be left out or repeated any number of times. The exception_choice has the form:</a:t>
            </a:r>
          </a:p>
          <a:p>
            <a:pPr algn="just">
              <a:spcAft>
                <a:spcPts val="600"/>
              </a:spcAft>
            </a:pPr>
            <a:r>
              <a:rPr lang="en-US" dirty="0" smtClean="0"/>
              <a:t>exception_name | </a:t>
            </a:r>
            <a:r>
              <a:rPr lang="en-US" b="1" dirty="0" smtClean="0"/>
              <a:t>others</a:t>
            </a:r>
          </a:p>
          <a:p>
            <a:pPr algn="just">
              <a:spcAft>
                <a:spcPts val="600"/>
              </a:spcAft>
            </a:pPr>
            <a:r>
              <a:rPr lang="en-US" dirty="0" smtClean="0"/>
              <a:t>The exception_name indicates a particular exception that this handler is meant to handle. The statement sequence is the handler body. The reserved word </a:t>
            </a:r>
            <a:r>
              <a:rPr lang="en-US" b="1" dirty="0" smtClean="0"/>
              <a:t>others</a:t>
            </a:r>
            <a:r>
              <a:rPr lang="en-US" dirty="0" smtClean="0"/>
              <a:t> indicates that the handler is meant to handle any exceptions not named in any other local handler.</a:t>
            </a:r>
          </a:p>
          <a:p>
            <a:pPr algn="just">
              <a:spcAft>
                <a:spcPts val="600"/>
              </a:spcAft>
            </a:pPr>
            <a:r>
              <a:rPr lang="en-US" dirty="0" smtClean="0"/>
              <a:t>Exception handlers can be included in blocks or in the bodies of subprograms, packages, or tasks. Regardless of the block or unit in which they appear, handlers are gathered together in an exception clause, which must be placed at the end of the block or unit. For example, the usual form of an exception clause is shown above.</a:t>
            </a:r>
            <a:endParaRPr lang="en-US" dirty="0"/>
          </a:p>
        </p:txBody>
      </p:sp>
      <p:sp>
        <p:nvSpPr>
          <p:cNvPr id="4" name="Slide Number Placeholder 3"/>
          <p:cNvSpPr>
            <a:spLocks noGrp="1"/>
          </p:cNvSpPr>
          <p:nvPr>
            <p:ph type="sldNum" sz="quarter" idx="10"/>
          </p:nvPr>
        </p:nvSpPr>
        <p:spPr/>
        <p:txBody>
          <a:bodyPr rIns="274320" anchor="ctr" anchorCtr="0"/>
          <a:lstStyle/>
          <a:p>
            <a:fld id="{DD3C65E1-19FF-4DF0-BD76-2067C775B354}" type="slidenum">
              <a:rPr lang="en-US" smtClean="0"/>
              <a:pPr/>
              <a:t>39</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407" y="4861440"/>
            <a:ext cx="5889624" cy="4827865"/>
          </a:xfrm>
        </p:spPr>
        <p:txBody>
          <a:bodyPr>
            <a:normAutofit fontScale="92500" lnSpcReduction="10000"/>
          </a:bodyPr>
          <a:lstStyle/>
          <a:p>
            <a:pPr algn="just">
              <a:lnSpc>
                <a:spcPct val="108000"/>
              </a:lnSpc>
              <a:spcAft>
                <a:spcPts val="600"/>
              </a:spcAft>
            </a:pPr>
            <a:r>
              <a:rPr lang="en-US" sz="1400" dirty="0" smtClean="0"/>
              <a:t>A </a:t>
            </a:r>
            <a:r>
              <a:rPr lang="en-US" sz="1400" b="1" dirty="0" smtClean="0"/>
              <a:t>task </a:t>
            </a:r>
            <a:r>
              <a:rPr lang="en-US" sz="1400" dirty="0" smtClean="0"/>
              <a:t>is a unit of a program, similar to a subprogram, that can be in concurrent execution with other units of the same program. Each task in a program can support one thread of control. Tasks are sometimes called </a:t>
            </a:r>
            <a:r>
              <a:rPr lang="en-US" sz="1400" b="1" dirty="0" smtClean="0"/>
              <a:t>processes</a:t>
            </a:r>
            <a:r>
              <a:rPr lang="en-US" sz="1400" dirty="0" smtClean="0"/>
              <a:t>. In some languages, for example Java and C#, certain methods serve as tasks. Such methods are executed in objects called </a:t>
            </a:r>
            <a:r>
              <a:rPr lang="en-US" sz="1400" b="1" dirty="0" smtClean="0"/>
              <a:t>threads</a:t>
            </a:r>
            <a:r>
              <a:rPr lang="en-US" sz="1400" dirty="0" smtClean="0"/>
              <a:t>.</a:t>
            </a:r>
          </a:p>
          <a:p>
            <a:pPr algn="just">
              <a:lnSpc>
                <a:spcPct val="108000"/>
              </a:lnSpc>
              <a:spcAft>
                <a:spcPts val="600"/>
              </a:spcAft>
            </a:pPr>
            <a:r>
              <a:rPr lang="en-US" sz="1400" dirty="0" smtClean="0"/>
              <a:t>Three characteristics of tasks distinguish them from subprograms.</a:t>
            </a:r>
          </a:p>
          <a:p>
            <a:pPr marL="342900" indent="-342900" algn="just">
              <a:lnSpc>
                <a:spcPct val="120000"/>
              </a:lnSpc>
              <a:spcAft>
                <a:spcPts val="600"/>
              </a:spcAft>
              <a:buFont typeface="+mj-lt"/>
              <a:buAutoNum type="arabicPeriod"/>
            </a:pPr>
            <a:r>
              <a:rPr lang="en-US" sz="1400" dirty="0" smtClean="0"/>
              <a:t>A task may be implicitly started, whereas a subprogram must be explicitly called.</a:t>
            </a:r>
          </a:p>
          <a:p>
            <a:pPr marL="342900" indent="-342900" algn="just">
              <a:lnSpc>
                <a:spcPct val="120000"/>
              </a:lnSpc>
              <a:spcAft>
                <a:spcPts val="600"/>
              </a:spcAft>
              <a:buFont typeface="+mj-lt"/>
              <a:buAutoNum type="arabicPeriod"/>
            </a:pPr>
            <a:r>
              <a:rPr lang="en-US" sz="1400" dirty="0" smtClean="0"/>
              <a:t>When a program unit invokes a task, in some cases it need not wait for the task to complete its execution before continuing its own.</a:t>
            </a:r>
          </a:p>
          <a:p>
            <a:pPr marL="342900" indent="-342900" algn="just">
              <a:lnSpc>
                <a:spcPct val="120000"/>
              </a:lnSpc>
              <a:spcAft>
                <a:spcPts val="600"/>
              </a:spcAft>
              <a:buFont typeface="+mj-lt"/>
              <a:buAutoNum type="arabicPeriod"/>
            </a:pPr>
            <a:r>
              <a:rPr lang="en-US" sz="1400" dirty="0" smtClean="0"/>
              <a:t>when the execution of a task is completed, control may or may not return to the unit that started that execution.</a:t>
            </a:r>
          </a:p>
          <a:p>
            <a:pPr algn="just">
              <a:lnSpc>
                <a:spcPct val="108000"/>
              </a:lnSpc>
              <a:spcAft>
                <a:spcPts val="600"/>
              </a:spcAft>
            </a:pPr>
            <a:r>
              <a:rPr lang="en-US" sz="1400" dirty="0" smtClean="0"/>
              <a:t>Tasks fall into two general categories: </a:t>
            </a:r>
            <a:r>
              <a:rPr lang="en-US" sz="1400" b="1" dirty="0" smtClean="0"/>
              <a:t>heavyweight</a:t>
            </a:r>
            <a:r>
              <a:rPr lang="en-US" sz="1400" dirty="0" smtClean="0"/>
              <a:t> and </a:t>
            </a:r>
            <a:r>
              <a:rPr lang="en-US" sz="1400" b="1" dirty="0" smtClean="0"/>
              <a:t>lightweight</a:t>
            </a:r>
            <a:r>
              <a:rPr lang="en-US" sz="1400" dirty="0" smtClean="0"/>
              <a:t>.</a:t>
            </a:r>
          </a:p>
          <a:p>
            <a:pPr algn="just">
              <a:lnSpc>
                <a:spcPct val="108000"/>
              </a:lnSpc>
              <a:spcAft>
                <a:spcPts val="600"/>
              </a:spcAft>
            </a:pPr>
            <a:r>
              <a:rPr lang="en-US" sz="1400" b="1" dirty="0" smtClean="0"/>
              <a:t>	Heavyweight </a:t>
            </a:r>
            <a:r>
              <a:rPr lang="en-US" sz="1400" dirty="0" smtClean="0"/>
              <a:t>task executes in its own address space.</a:t>
            </a:r>
          </a:p>
          <a:p>
            <a:pPr algn="just">
              <a:lnSpc>
                <a:spcPct val="108000"/>
              </a:lnSpc>
              <a:spcAft>
                <a:spcPts val="600"/>
              </a:spcAft>
            </a:pPr>
            <a:r>
              <a:rPr lang="en-US" sz="1400" b="1" dirty="0" smtClean="0"/>
              <a:t>	Lightweight</a:t>
            </a:r>
            <a:r>
              <a:rPr lang="en-US" sz="1400" dirty="0" smtClean="0"/>
              <a:t> tasks all run in the same address space.</a:t>
            </a:r>
          </a:p>
          <a:p>
            <a:pPr algn="just">
              <a:lnSpc>
                <a:spcPct val="108000"/>
              </a:lnSpc>
              <a:spcAft>
                <a:spcPts val="600"/>
              </a:spcAft>
            </a:pPr>
            <a:r>
              <a:rPr lang="en-US" sz="1400" dirty="0" smtClean="0"/>
              <a:t>It is easier to implement lightweight tasks than heavyweight tasks.  Furthermore, lightweight tasks can be more efficient than heavyweight tasks, because less effort is required to manage their execution.</a:t>
            </a:r>
          </a:p>
          <a:p>
            <a:pPr algn="just">
              <a:lnSpc>
                <a:spcPct val="108000"/>
              </a:lnSpc>
              <a:spcAft>
                <a:spcPts val="600"/>
              </a:spcAft>
            </a:pPr>
            <a:r>
              <a:rPr lang="en-US" sz="1400" dirty="0" smtClean="0"/>
              <a:t>A task can communicate with other tasks through shared nonlocal  variables, through message passing, or through parameters.</a:t>
            </a:r>
            <a:endParaRPr lang="en-US" sz="1400"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4</a:t>
            </a:fld>
            <a:endParaRPr 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rIns="274320" anchor="ctr" anchorCtr="0"/>
          <a:lstStyle/>
          <a:p>
            <a:fld id="{DD3C65E1-19FF-4DF0-BD76-2067C775B354}" type="slidenum">
              <a:rPr lang="en-US" smtClean="0"/>
              <a:pPr/>
              <a:t>40</a:t>
            </a:fld>
            <a:endParaRPr lang="en-US" dirty="0"/>
          </a:p>
        </p:txBody>
      </p:sp>
      <p:sp>
        <p:nvSpPr>
          <p:cNvPr id="5" name="Notes Placeholder 2"/>
          <p:cNvSpPr>
            <a:spLocks noGrp="1"/>
          </p:cNvSpPr>
          <p:nvPr>
            <p:ph type="body" idx="3"/>
          </p:nvPr>
        </p:nvSpPr>
        <p:spPr>
          <a:xfrm>
            <a:off x="710407" y="4861441"/>
            <a:ext cx="5683250" cy="4605576"/>
          </a:xfrm>
        </p:spPr>
        <p:txBody>
          <a:bodyPr>
            <a:normAutofit/>
          </a:bodyPr>
          <a:lstStyle/>
          <a:p>
            <a:pPr algn="just">
              <a:spcAft>
                <a:spcPts val="600"/>
              </a:spcAft>
            </a:pPr>
            <a:r>
              <a:rPr lang="en-US" dirty="0" smtClean="0"/>
              <a:t>When the block or unit that raises an exception includes a handler for that exception, the exception is statically bound to that handler. If an exception is raised in a block or unit that does not have a handler for that particular exception, the exception is propagated (meaning </a:t>
            </a:r>
            <a:r>
              <a:rPr lang="en-US" b="1" i="1" dirty="0" smtClean="0"/>
              <a:t>spread</a:t>
            </a:r>
            <a:r>
              <a:rPr lang="en-US" dirty="0" smtClean="0"/>
              <a:t>) to some other block or unit. The way exceptions are propagated depends on the program entity in which the exception occurs.</a:t>
            </a:r>
          </a:p>
          <a:p>
            <a:pPr algn="just">
              <a:spcAft>
                <a:spcPts val="600"/>
              </a:spcAft>
            </a:pPr>
            <a:r>
              <a:rPr lang="en-US" dirty="0" smtClean="0"/>
              <a:t>When an exception is raised in a procedure, whether in the elaboration of its declarations or in the execution of its body, and the procedure has no handler for it, the exception is implicitly propagated to the calling program unit at the point of the call.</a:t>
            </a:r>
          </a:p>
          <a:p>
            <a:pPr algn="just">
              <a:spcAft>
                <a:spcPts val="600"/>
              </a:spcAft>
            </a:pPr>
            <a:r>
              <a:rPr lang="en-US" dirty="0" smtClean="0"/>
              <a:t>If the calling unit to which an exception has been propagated also has no handler for the exception, it is again propagated to that unit’s caller. This continues, if necessary, to the main procedure, which is the dynamic root of every Ada program. If an exception is propagated to the main procedure and a handler is still not found, the program is terminated.</a:t>
            </a:r>
          </a:p>
          <a:p>
            <a:pPr algn="just">
              <a:spcAft>
                <a:spcPts val="600"/>
              </a:spcAft>
            </a:pPr>
            <a:r>
              <a:rPr lang="en-US" dirty="0" smtClean="0"/>
              <a:t>In the realm (meaning </a:t>
            </a:r>
            <a:r>
              <a:rPr lang="en-US" b="1" i="1" dirty="0" smtClean="0"/>
              <a:t>domain</a:t>
            </a:r>
            <a:r>
              <a:rPr lang="en-US" dirty="0" smtClean="0"/>
              <a:t> or </a:t>
            </a:r>
            <a:r>
              <a:rPr lang="en-US" b="1" i="1" dirty="0" smtClean="0"/>
              <a:t>field</a:t>
            </a:r>
            <a:r>
              <a:rPr lang="en-US" dirty="0" smtClean="0"/>
              <a:t>) of exception handling, an Ada block is considered to be a parameter less procedure that is “called” by its parent block when execution control reaches the block’s first statement.</a:t>
            </a:r>
          </a:p>
          <a:p>
            <a:pPr algn="just">
              <a:spcAft>
                <a:spcPts val="600"/>
              </a:spcAft>
            </a:pPr>
            <a:r>
              <a:rPr lang="en-US" dirty="0" smtClean="0"/>
              <a:t>When an exception is raised in a block, in either its declarations or executable statements, and the block has no handler for it, the exception is propagated to the next larger enclosing static scope, which is the code that “called” it. The point to which the exception is propagated is just after the end of the block in which it occurred, which is its “return” point.</a:t>
            </a: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rIns="365760" anchor="ctr" anchorCtr="0"/>
          <a:lstStyle/>
          <a:p>
            <a:fld id="{DD3C65E1-19FF-4DF0-BD76-2067C775B354}" type="slidenum">
              <a:rPr lang="en-US" smtClean="0"/>
              <a:pPr/>
              <a:t>41</a:t>
            </a:fld>
            <a:endParaRPr lang="en-US" dirty="0"/>
          </a:p>
        </p:txBody>
      </p:sp>
      <p:sp>
        <p:nvSpPr>
          <p:cNvPr id="5" name="Notes Placeholder 2"/>
          <p:cNvSpPr>
            <a:spLocks noGrp="1"/>
          </p:cNvSpPr>
          <p:nvPr>
            <p:ph type="body" idx="3"/>
          </p:nvPr>
        </p:nvSpPr>
        <p:spPr>
          <a:xfrm>
            <a:off x="710407" y="4861440"/>
            <a:ext cx="6194424" cy="5056466"/>
          </a:xfrm>
        </p:spPr>
        <p:txBody>
          <a:bodyPr numCol="2" spcCol="182880">
            <a:normAutofit fontScale="92500" lnSpcReduction="10000"/>
          </a:bodyPr>
          <a:lstStyle/>
          <a:p>
            <a:pPr algn="just">
              <a:spcAft>
                <a:spcPts val="600"/>
              </a:spcAft>
            </a:pPr>
            <a:r>
              <a:rPr lang="en-US" dirty="0" smtClean="0"/>
              <a:t>In Ada, the block or unit that raises an exception, along with all units to which (w?) the exception was propagated but that did not handle it, is always terminated.</a:t>
            </a:r>
          </a:p>
          <a:p>
            <a:pPr algn="just">
              <a:spcAft>
                <a:spcPts val="600"/>
              </a:spcAft>
            </a:pPr>
            <a:r>
              <a:rPr lang="en-US" dirty="0" smtClean="0"/>
              <a:t>Control never returns implicitly to the raising block or unit after the exception is handled. Control simply continues after the exception clause, which is always at the end of a block or unit. This causes an immediate return to a higher level of control.</a:t>
            </a:r>
          </a:p>
          <a:p>
            <a:pPr algn="just">
              <a:spcAft>
                <a:spcPts val="600"/>
              </a:spcAft>
            </a:pPr>
            <a:r>
              <a:rPr lang="en-US" dirty="0" smtClean="0"/>
              <a:t>When deciding where execution would continue after exception handler execution was completed in a program unit, the Ada design team had little choice, because the requirements specification for Ada (Department of Defense, 1980a (meaning act of 1980)), clearly states that program units that raise exceptions cannot be continued or resumed.</a:t>
            </a:r>
          </a:p>
          <a:p>
            <a:pPr algn="just">
              <a:spcAft>
                <a:spcPts val="600"/>
              </a:spcAft>
            </a:pPr>
            <a:r>
              <a:rPr lang="en-US" b="1" dirty="0" smtClean="0"/>
              <a:t>Other Design Choices:</a:t>
            </a:r>
          </a:p>
          <a:p>
            <a:pPr algn="just">
              <a:spcAft>
                <a:spcPts val="600"/>
              </a:spcAft>
            </a:pPr>
            <a:r>
              <a:rPr lang="en-US" dirty="0" smtClean="0"/>
              <a:t>There are four exceptions that are defined in the default package, </a:t>
            </a:r>
            <a:r>
              <a:rPr lang="en-US" b="1" i="1" dirty="0" smtClean="0"/>
              <a:t>Standard</a:t>
            </a:r>
            <a:r>
              <a:rPr lang="en-US" dirty="0" smtClean="0"/>
              <a:t>:</a:t>
            </a:r>
          </a:p>
          <a:p>
            <a:pPr algn="just"/>
            <a:r>
              <a:rPr lang="en-US" b="1" dirty="0" smtClean="0"/>
              <a:t>Constraint_Error:</a:t>
            </a:r>
            <a:r>
              <a:rPr lang="en-US" dirty="0" smtClean="0"/>
              <a:t> raise upon an attempt to violate a range constraint, an index constraint</a:t>
            </a:r>
          </a:p>
          <a:p>
            <a:pPr algn="just"/>
            <a:r>
              <a:rPr lang="en-US" b="1" dirty="0" smtClean="0"/>
              <a:t>Program_Error:</a:t>
            </a:r>
            <a:r>
              <a:rPr lang="en-US" baseline="0" dirty="0" smtClean="0"/>
              <a:t> </a:t>
            </a:r>
            <a:r>
              <a:rPr lang="en-US" dirty="0" smtClean="0"/>
              <a:t>raised upon an attempt to call a subprogram, to activate a task</a:t>
            </a:r>
          </a:p>
          <a:p>
            <a:pPr algn="just"/>
            <a:r>
              <a:rPr lang="en-US" b="1" dirty="0" smtClean="0"/>
              <a:t>Storage_Error:</a:t>
            </a:r>
            <a:r>
              <a:rPr lang="en-US" dirty="0" smtClean="0"/>
              <a:t> raised when the dynamic storage allocated to a task is exceeded</a:t>
            </a:r>
          </a:p>
          <a:p>
            <a:pPr algn="just">
              <a:spcAft>
                <a:spcPts val="600"/>
              </a:spcAft>
            </a:pPr>
            <a:r>
              <a:rPr lang="en-US" b="1" dirty="0" smtClean="0"/>
              <a:t>Tasking_Error:</a:t>
            </a:r>
            <a:r>
              <a:rPr lang="en-US" dirty="0" smtClean="0"/>
              <a:t> raised when exceptions arise during intertask communication</a:t>
            </a:r>
          </a:p>
          <a:p>
            <a:pPr algn="just">
              <a:spcAft>
                <a:spcPts val="600"/>
              </a:spcAft>
            </a:pPr>
            <a:r>
              <a:rPr lang="en-US" dirty="0" smtClean="0"/>
              <a:t>Each of these is actually a category of exceptions. For example, the exception Constraint_Error is raised when an array subscript is out of range. </a:t>
            </a:r>
          </a:p>
          <a:p>
            <a:pPr algn="just">
              <a:spcAft>
                <a:spcPts val="600"/>
              </a:spcAft>
            </a:pPr>
            <a:r>
              <a:rPr lang="en-US" dirty="0" smtClean="0"/>
              <a:t>In addition to the exceptions defined in  Standard, other predefined packages define other exceptions.</a:t>
            </a:r>
          </a:p>
          <a:p>
            <a:pPr algn="just">
              <a:spcAft>
                <a:spcPts val="600"/>
              </a:spcAft>
            </a:pPr>
            <a:r>
              <a:rPr lang="en-US" dirty="0" smtClean="0"/>
              <a:t>For example, </a:t>
            </a:r>
            <a:r>
              <a:rPr lang="en-US" b="1" i="1" dirty="0" smtClean="0"/>
              <a:t>Ada.Text_IO</a:t>
            </a:r>
            <a:r>
              <a:rPr lang="en-US" dirty="0" smtClean="0"/>
              <a:t> defines the End_Error exception.</a:t>
            </a:r>
          </a:p>
          <a:p>
            <a:pPr algn="just">
              <a:spcAft>
                <a:spcPts val="600"/>
              </a:spcAft>
            </a:pPr>
            <a:r>
              <a:rPr lang="en-US" dirty="0" smtClean="0"/>
              <a:t>User-defined exceptions are defined with the following declaration form:</a:t>
            </a:r>
          </a:p>
          <a:p>
            <a:pPr algn="just">
              <a:spcAft>
                <a:spcPts val="600"/>
              </a:spcAft>
            </a:pPr>
            <a:r>
              <a:rPr lang="en-US" dirty="0" smtClean="0"/>
              <a:t>exception_name_list : </a:t>
            </a:r>
            <a:r>
              <a:rPr lang="en-US" b="1" dirty="0" smtClean="0"/>
              <a:t>exception</a:t>
            </a:r>
          </a:p>
          <a:p>
            <a:pPr algn="just">
              <a:spcAft>
                <a:spcPts val="600"/>
              </a:spcAft>
            </a:pPr>
            <a:r>
              <a:rPr lang="en-US" dirty="0" smtClean="0"/>
              <a:t>Such exceptions are treated exactly as predefined exceptions, except that they must be raised explicitly.</a:t>
            </a:r>
          </a:p>
          <a:p>
            <a:pPr algn="just">
              <a:spcAft>
                <a:spcPts val="600"/>
              </a:spcAft>
            </a:pPr>
            <a:r>
              <a:rPr lang="en-US" dirty="0" smtClean="0"/>
              <a:t>There are default handlers for the predefined exceptions, all of which result in program termination. Exceptions are explicitly raised with the </a:t>
            </a:r>
            <a:r>
              <a:rPr lang="en-US" b="1" dirty="0" smtClean="0"/>
              <a:t>raise </a:t>
            </a:r>
            <a:r>
              <a:rPr lang="en-US" dirty="0" smtClean="0"/>
              <a:t>statement, which has the general form: </a:t>
            </a:r>
            <a:r>
              <a:rPr lang="en-US" b="1" dirty="0" smtClean="0"/>
              <a:t>raise</a:t>
            </a:r>
            <a:r>
              <a:rPr lang="en-US" dirty="0" smtClean="0"/>
              <a:t> [exception_name]</a:t>
            </a:r>
          </a:p>
          <a:p>
            <a:pPr algn="just">
              <a:spcAft>
                <a:spcPts val="600"/>
              </a:spcAft>
            </a:pPr>
            <a:r>
              <a:rPr lang="en-US" dirty="0" smtClean="0"/>
              <a:t>The only place a raise statement can appear without naming an exception is within an exception handler. </a:t>
            </a:r>
          </a:p>
          <a:p>
            <a:pPr algn="just">
              <a:spcAft>
                <a:spcPts val="600"/>
              </a:spcAft>
            </a:pPr>
            <a:r>
              <a:rPr lang="en-US" dirty="0" smtClean="0"/>
              <a:t>In that case, it reraises the same exception that caused execution of the handler. This has the effect of propagating the exception according to the propagation rules stated previously. </a:t>
            </a:r>
          </a:p>
          <a:p>
            <a:pPr algn="just">
              <a:spcAft>
                <a:spcPts val="600"/>
              </a:spcAft>
            </a:pPr>
            <a:r>
              <a:rPr lang="en-US" dirty="0" smtClean="0"/>
              <a:t>A </a:t>
            </a:r>
            <a:r>
              <a:rPr lang="en-US" b="1" dirty="0" smtClean="0"/>
              <a:t>raise </a:t>
            </a:r>
            <a:r>
              <a:rPr lang="en-US" dirty="0" smtClean="0"/>
              <a:t>in an exception handler is useful when one wishes to print an error message where an exception is raised but handle the exception elsewhere.</a:t>
            </a:r>
          </a:p>
        </p:txBody>
      </p:sp>
      <p:cxnSp>
        <p:nvCxnSpPr>
          <p:cNvPr id="7" name="Straight Connector 6"/>
          <p:cNvCxnSpPr>
            <a:stCxn id="5" idx="0"/>
            <a:endCxn id="5" idx="2"/>
          </p:cNvCxnSpPr>
          <p:nvPr/>
        </p:nvCxnSpPr>
        <p:spPr>
          <a:xfrm rot="16200000" flipH="1">
            <a:off x="1279386" y="7389673"/>
            <a:ext cx="5056466"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rIns="365760" anchor="ctr" anchorCtr="0"/>
          <a:lstStyle/>
          <a:p>
            <a:fld id="{DD3C65E1-19FF-4DF0-BD76-2067C775B354}" type="slidenum">
              <a:rPr lang="en-US" smtClean="0"/>
              <a:pPr/>
              <a:t>42</a:t>
            </a:fld>
            <a:endParaRPr lang="en-US" dirty="0"/>
          </a:p>
        </p:txBody>
      </p:sp>
      <p:sp>
        <p:nvSpPr>
          <p:cNvPr id="5" name="Notes Placeholder 2"/>
          <p:cNvSpPr>
            <a:spLocks noGrp="1"/>
          </p:cNvSpPr>
          <p:nvPr>
            <p:ph type="body" idx="3"/>
          </p:nvPr>
        </p:nvSpPr>
        <p:spPr>
          <a:xfrm>
            <a:off x="710407" y="4861440"/>
            <a:ext cx="6194424" cy="5056466"/>
          </a:xfrm>
        </p:spPr>
        <p:txBody>
          <a:bodyPr numCol="1" spcCol="182880">
            <a:normAutofit/>
          </a:bodyPr>
          <a:lstStyle/>
          <a:p>
            <a:pPr algn="just">
              <a:spcAft>
                <a:spcPts val="600"/>
              </a:spcAft>
            </a:pPr>
            <a:r>
              <a:rPr lang="en-US" dirty="0" smtClean="0"/>
              <a:t>There are several problems with Ada’s exception handling. One problem is the propagation model, which allows exceptions to be propagated to an outer scope in which the exception is not visible. Also, it is not always possible to determine the origin of propagated exceptions.</a:t>
            </a:r>
          </a:p>
          <a:p>
            <a:pPr algn="just">
              <a:spcAft>
                <a:spcPts val="600"/>
              </a:spcAft>
            </a:pPr>
            <a:r>
              <a:rPr lang="en-US" dirty="0" smtClean="0"/>
              <a:t>Another problem is the inadequacy of exception handling for tasks. For example, a task that raises an exception but does not handle it simply dies.</a:t>
            </a:r>
          </a:p>
          <a:p>
            <a:pPr algn="just">
              <a:spcAft>
                <a:spcPts val="600"/>
              </a:spcAft>
            </a:pPr>
            <a:r>
              <a:rPr lang="en-US" dirty="0" smtClean="0"/>
              <a:t>Finally, when support for object-oriented programming was added in Ada 95, its exception handling was not extended to deal with the new constructs. For example, when several objects of a class are created and used in a block and one of them propagates an exception, it is impossible to determine which one raised the exception.</a:t>
            </a: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407" y="4861440"/>
            <a:ext cx="5965824" cy="5056466"/>
          </a:xfrm>
        </p:spPr>
        <p:txBody>
          <a:bodyPr>
            <a:normAutofit fontScale="92500"/>
          </a:bodyPr>
          <a:lstStyle/>
          <a:p>
            <a:pPr algn="just">
              <a:spcAft>
                <a:spcPts val="600"/>
              </a:spcAft>
            </a:pPr>
            <a:r>
              <a:rPr lang="en-US" sz="1200" kern="1200" baseline="0" dirty="0" smtClean="0">
                <a:solidFill>
                  <a:schemeClr val="tx1"/>
                </a:solidFill>
                <a:latin typeface="+mn-lt"/>
                <a:ea typeface="+mn-ea"/>
                <a:cs typeface="+mn-cs"/>
              </a:rPr>
              <a:t>The exception handling of C++ was accepted by the ANSI C++ standardization committee in 1990 and subsequently found its way into C++ implementations. The design is based in part on the exception handling of CLU, Ada, and ML.</a:t>
            </a:r>
          </a:p>
          <a:p>
            <a:pPr algn="just">
              <a:spcAft>
                <a:spcPts val="600"/>
              </a:spcAft>
            </a:pPr>
            <a:r>
              <a:rPr lang="en-US" sz="1200" kern="1200" baseline="0" dirty="0" smtClean="0">
                <a:solidFill>
                  <a:schemeClr val="tx1"/>
                </a:solidFill>
                <a:latin typeface="+mn-lt"/>
                <a:ea typeface="+mn-ea"/>
                <a:cs typeface="+mn-cs"/>
              </a:rPr>
              <a:t>One major difference between the exception handling of C++ and that of Ada is the absence of predefined exceptions in C++. </a:t>
            </a:r>
            <a:r>
              <a:rPr lang="en-US" dirty="0" smtClean="0"/>
              <a:t>Thus, in C++, exceptions are user or library defined and explicitly raised.</a:t>
            </a:r>
          </a:p>
          <a:p>
            <a:pPr algn="just">
              <a:spcAft>
                <a:spcPts val="600"/>
              </a:spcAft>
            </a:pPr>
            <a:r>
              <a:rPr lang="en-US" dirty="0" smtClean="0"/>
              <a:t>we saw that Ada uses program units or blocks to specify the scope for exception handlers. C++ uses a special construct that is introduced with the reserved word </a:t>
            </a:r>
            <a:r>
              <a:rPr lang="en-US" b="1" dirty="0" smtClean="0"/>
              <a:t>try</a:t>
            </a:r>
            <a:r>
              <a:rPr lang="en-US" dirty="0" smtClean="0"/>
              <a:t> for this purpose. A </a:t>
            </a:r>
            <a:r>
              <a:rPr lang="en-US" b="1" dirty="0" smtClean="0"/>
              <a:t>try</a:t>
            </a:r>
            <a:r>
              <a:rPr lang="en-US" dirty="0" smtClean="0"/>
              <a:t> construct includes a compound statement called the </a:t>
            </a:r>
            <a:r>
              <a:rPr lang="en-US" b="1" dirty="0" smtClean="0"/>
              <a:t>try clause</a:t>
            </a:r>
            <a:r>
              <a:rPr lang="en-US" dirty="0" smtClean="0"/>
              <a:t> and a list of exception handlers. </a:t>
            </a:r>
          </a:p>
          <a:p>
            <a:pPr algn="just">
              <a:spcAft>
                <a:spcPts val="600"/>
              </a:spcAft>
            </a:pPr>
            <a:r>
              <a:rPr lang="en-US" dirty="0" smtClean="0"/>
              <a:t>The compound statement defines the scope of the following handlers. The general form of this construct is:</a:t>
            </a:r>
          </a:p>
          <a:p>
            <a:pPr algn="just"/>
            <a:r>
              <a:rPr lang="en-US" b="1" dirty="0" smtClean="0"/>
              <a:t>try</a:t>
            </a:r>
            <a:r>
              <a:rPr lang="en-US" dirty="0" smtClean="0"/>
              <a:t> {</a:t>
            </a:r>
          </a:p>
          <a:p>
            <a:pPr algn="just"/>
            <a:r>
              <a:rPr lang="en-US" dirty="0" smtClean="0"/>
              <a:t>//** Code that might raise an exception</a:t>
            </a:r>
          </a:p>
          <a:p>
            <a:pPr algn="just"/>
            <a:r>
              <a:rPr lang="en-US" dirty="0" smtClean="0"/>
              <a:t>}</a:t>
            </a:r>
          </a:p>
          <a:p>
            <a:pPr algn="just"/>
            <a:r>
              <a:rPr lang="en-US" b="1" dirty="0" smtClean="0"/>
              <a:t>catch</a:t>
            </a:r>
            <a:r>
              <a:rPr lang="en-US" dirty="0" smtClean="0"/>
              <a:t>(formal parameter) {</a:t>
            </a:r>
          </a:p>
          <a:p>
            <a:pPr algn="just"/>
            <a:r>
              <a:rPr lang="en-US" dirty="0" smtClean="0"/>
              <a:t>//** A handler body</a:t>
            </a:r>
          </a:p>
          <a:p>
            <a:pPr algn="just"/>
            <a:r>
              <a:rPr lang="en-US" dirty="0" smtClean="0"/>
              <a:t>}</a:t>
            </a:r>
          </a:p>
          <a:p>
            <a:pPr algn="just"/>
            <a:r>
              <a:rPr lang="en-US" dirty="0" smtClean="0"/>
              <a:t>. . .</a:t>
            </a:r>
          </a:p>
          <a:p>
            <a:pPr algn="just"/>
            <a:r>
              <a:rPr lang="en-US" b="1" dirty="0" smtClean="0"/>
              <a:t>catch</a:t>
            </a:r>
            <a:r>
              <a:rPr lang="en-US" dirty="0" smtClean="0"/>
              <a:t>(formal parameter) {</a:t>
            </a:r>
          </a:p>
          <a:p>
            <a:pPr algn="just"/>
            <a:r>
              <a:rPr lang="en-US" dirty="0" smtClean="0"/>
              <a:t>//** A handler body</a:t>
            </a:r>
          </a:p>
          <a:p>
            <a:pPr algn="just"/>
            <a:r>
              <a:rPr lang="en-US" dirty="0" smtClean="0"/>
              <a:t>}</a:t>
            </a:r>
          </a:p>
          <a:p>
            <a:pPr algn="just">
              <a:spcAft>
                <a:spcPts val="600"/>
              </a:spcAft>
            </a:pPr>
            <a:r>
              <a:rPr lang="en-US" dirty="0" smtClean="0"/>
              <a:t>Each </a:t>
            </a:r>
            <a:r>
              <a:rPr lang="en-US" b="1" dirty="0" smtClean="0"/>
              <a:t>catch</a:t>
            </a:r>
            <a:r>
              <a:rPr lang="en-US" dirty="0" smtClean="0"/>
              <a:t> function is an exception handler. A </a:t>
            </a:r>
            <a:r>
              <a:rPr lang="en-US" b="1" dirty="0" smtClean="0"/>
              <a:t>catch</a:t>
            </a:r>
            <a:r>
              <a:rPr lang="en-US" dirty="0" smtClean="0"/>
              <a:t> function can have only a single formal parameter, which is similar to a formal parameter in a function definition in C++, including the possibility of it being an ellipsis (meaning </a:t>
            </a:r>
            <a:r>
              <a:rPr lang="en-US" i="1" dirty="0" smtClean="0"/>
              <a:t>C++ provides a special specifier known as ellipsis</a:t>
            </a:r>
            <a:r>
              <a:rPr lang="en-US" dirty="0" smtClean="0"/>
              <a:t> </a:t>
            </a:r>
            <a:r>
              <a:rPr lang="en-US" i="1" dirty="0" smtClean="0"/>
              <a:t>to be able to pass a variable number of parameters to a function</a:t>
            </a:r>
            <a:r>
              <a:rPr lang="en-US" dirty="0" smtClean="0"/>
              <a:t>) (. . .).</a:t>
            </a:r>
          </a:p>
          <a:p>
            <a:pPr algn="just">
              <a:spcAft>
                <a:spcPts val="600"/>
              </a:spcAft>
            </a:pPr>
            <a:r>
              <a:rPr lang="en-US" dirty="0" smtClean="0"/>
              <a:t>A handler with an ellipsis formal parameter is the catch-all handler; it is enacted for any raised exception if no appropriate handler was found.</a:t>
            </a:r>
            <a:endParaRPr lang="en-US"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43</a:t>
            </a:fld>
            <a:endParaRPr lang="en-US"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407" y="4861440"/>
            <a:ext cx="6042024" cy="5056465"/>
          </a:xfrm>
        </p:spPr>
        <p:txBody>
          <a:bodyPr numCol="2" spcCol="91440">
            <a:normAutofit/>
          </a:bodyPr>
          <a:lstStyle/>
          <a:p>
            <a:pPr algn="just">
              <a:spcAft>
                <a:spcPts val="600"/>
              </a:spcAft>
            </a:pPr>
            <a:r>
              <a:rPr lang="en-US" dirty="0" smtClean="0"/>
              <a:t>C++ exceptions are raised only by the explicit statement throw, whose general form in EBNF is</a:t>
            </a:r>
          </a:p>
          <a:p>
            <a:pPr algn="just">
              <a:spcAft>
                <a:spcPts val="600"/>
              </a:spcAft>
            </a:pPr>
            <a:r>
              <a:rPr lang="en-US" b="1" dirty="0" smtClean="0"/>
              <a:t>throw</a:t>
            </a:r>
            <a:r>
              <a:rPr lang="en-US" dirty="0" smtClean="0"/>
              <a:t> [expression];</a:t>
            </a:r>
          </a:p>
          <a:p>
            <a:pPr algn="just">
              <a:spcAft>
                <a:spcPts val="600"/>
              </a:spcAft>
            </a:pPr>
            <a:r>
              <a:rPr lang="en-US" dirty="0" smtClean="0"/>
              <a:t>The brackets here are meta symbols used to specify that the expression is optional. A throw without an operand can appear only in a handler. When it appears there, it reraises the exception, which is then handled elsewhere. This effect is exactly as with Ada.</a:t>
            </a:r>
          </a:p>
          <a:p>
            <a:pPr algn="just">
              <a:spcAft>
                <a:spcPts val="600"/>
              </a:spcAft>
            </a:pPr>
            <a:r>
              <a:rPr lang="en-US" dirty="0" smtClean="0"/>
              <a:t>The type of the </a:t>
            </a:r>
            <a:r>
              <a:rPr lang="en-US" b="1" dirty="0" smtClean="0"/>
              <a:t>throw</a:t>
            </a:r>
            <a:r>
              <a:rPr lang="en-US" dirty="0" smtClean="0"/>
              <a:t> expression selects the particular handler, which of course must have a “matching” type formal parameter. In this case, </a:t>
            </a:r>
            <a:r>
              <a:rPr lang="en-US" i="1" dirty="0" smtClean="0"/>
              <a:t>matching </a:t>
            </a:r>
            <a:r>
              <a:rPr lang="en-US" dirty="0" smtClean="0"/>
              <a:t>means the following: A handler with a formal parameter of type T, </a:t>
            </a:r>
            <a:r>
              <a:rPr lang="en-US" b="1" dirty="0" smtClean="0"/>
              <a:t>const T, T&amp; </a:t>
            </a:r>
            <a:r>
              <a:rPr lang="en-US" dirty="0" smtClean="0"/>
              <a:t>(a reference to an object of type T), or </a:t>
            </a:r>
            <a:r>
              <a:rPr lang="en-US" b="1" dirty="0" smtClean="0"/>
              <a:t>const T&amp; </a:t>
            </a:r>
            <a:r>
              <a:rPr lang="en-US" dirty="0" smtClean="0"/>
              <a:t>matches a throw with an expression of type T. In the case where T is a class, a handler whose parameter is type T or any class that is an ancestor of T matches.</a:t>
            </a:r>
          </a:p>
          <a:p>
            <a:pPr algn="just">
              <a:spcAft>
                <a:spcPts val="600"/>
              </a:spcAft>
            </a:pPr>
            <a:r>
              <a:rPr lang="en-US" dirty="0" smtClean="0"/>
              <a:t>An exception raised in a </a:t>
            </a:r>
            <a:r>
              <a:rPr lang="en-US" b="1" dirty="0" smtClean="0"/>
              <a:t>try</a:t>
            </a:r>
            <a:r>
              <a:rPr lang="en-US" dirty="0" smtClean="0"/>
              <a:t> clause causes an immediate end to the execution of the in that </a:t>
            </a:r>
            <a:r>
              <a:rPr lang="en-US" b="1" dirty="0" smtClean="0"/>
              <a:t>try</a:t>
            </a:r>
            <a:r>
              <a:rPr lang="en-US" dirty="0" smtClean="0"/>
              <a:t> clause. The search for a matching handler begins with the handlers that immediately follow the </a:t>
            </a:r>
            <a:r>
              <a:rPr lang="en-US" b="1" dirty="0" smtClean="0"/>
              <a:t>try</a:t>
            </a:r>
            <a:r>
              <a:rPr lang="en-US" dirty="0" smtClean="0"/>
              <a:t> clause.</a:t>
            </a:r>
          </a:p>
          <a:p>
            <a:pPr algn="just">
              <a:spcAft>
                <a:spcPts val="600"/>
              </a:spcAft>
            </a:pPr>
            <a:r>
              <a:rPr lang="en-US" dirty="0" smtClean="0"/>
              <a:t>The matching process is done sequentially on the handlers until a match is found. This means that if any other match precedes an exactly matching handler, the exactly matching handler will not be used.</a:t>
            </a:r>
          </a:p>
          <a:p>
            <a:pPr algn="just">
              <a:spcAft>
                <a:spcPts val="600"/>
              </a:spcAft>
            </a:pPr>
            <a:r>
              <a:rPr lang="en-US" dirty="0" smtClean="0"/>
              <a:t>Therefore, handlers for specific exceptions are placed at the top of the list, followed by more generic handlers. The last handler is often one with an ellipsis (. . .) formal parameter, which matches any exception. This would guarantee that all exceptions were caught.</a:t>
            </a:r>
          </a:p>
          <a:p>
            <a:pPr algn="just">
              <a:spcAft>
                <a:spcPts val="600"/>
              </a:spcAft>
            </a:pPr>
            <a:r>
              <a:rPr lang="en-US" dirty="0" smtClean="0"/>
              <a:t>If an exception is raised in a try clause and there is no matching handler associated with that try clause, the exception is propagated. If the try clause is nested inside another try clause, the exception is propagated to the handlers associated with the outer try clause. If none of the enclosing try clauses yields a matching handler, the exception is propagated to the caller of the function in which it was raised. If the call to the function was not in a try clause, the exception is propagated to that function’s caller. If no matching handler is found in the program through this propagation process, the default handler is called.</a:t>
            </a:r>
            <a:endParaRPr lang="en-US" dirty="0"/>
          </a:p>
        </p:txBody>
      </p:sp>
      <p:sp>
        <p:nvSpPr>
          <p:cNvPr id="4" name="Slide Number Placeholder 3"/>
          <p:cNvSpPr>
            <a:spLocks noGrp="1"/>
          </p:cNvSpPr>
          <p:nvPr>
            <p:ph type="sldNum" sz="quarter" idx="10"/>
          </p:nvPr>
        </p:nvSpPr>
        <p:spPr/>
        <p:txBody>
          <a:bodyPr rIns="182880" anchor="ctr" anchorCtr="0"/>
          <a:lstStyle/>
          <a:p>
            <a:fld id="{DD3C65E1-19FF-4DF0-BD76-2067C775B354}" type="slidenum">
              <a:rPr lang="en-US" smtClean="0"/>
              <a:pPr/>
              <a:t>44</a:t>
            </a:fld>
            <a:endParaRPr lang="en-US" dirty="0"/>
          </a:p>
        </p:txBody>
      </p:sp>
      <p:cxnSp>
        <p:nvCxnSpPr>
          <p:cNvPr id="6" name="Straight Connector 5"/>
          <p:cNvCxnSpPr>
            <a:stCxn id="3" idx="2"/>
            <a:endCxn id="3" idx="0"/>
          </p:cNvCxnSpPr>
          <p:nvPr/>
        </p:nvCxnSpPr>
        <p:spPr>
          <a:xfrm rot="5400000" flipH="1">
            <a:off x="1203186" y="7389673"/>
            <a:ext cx="5056465"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407" y="4861440"/>
            <a:ext cx="6042024" cy="5056465"/>
          </a:xfrm>
        </p:spPr>
        <p:txBody>
          <a:bodyPr numCol="2" spcCol="91440">
            <a:normAutofit/>
          </a:bodyPr>
          <a:lstStyle/>
          <a:p>
            <a:pPr algn="just">
              <a:spcAft>
                <a:spcPts val="600"/>
              </a:spcAft>
            </a:pPr>
            <a:r>
              <a:rPr lang="en-US" dirty="0" smtClean="0"/>
              <a:t>After a handler has completed its execution, control flows to the first statement following the </a:t>
            </a:r>
            <a:r>
              <a:rPr lang="en-US" b="1" dirty="0" smtClean="0"/>
              <a:t>try</a:t>
            </a:r>
            <a:r>
              <a:rPr lang="en-US" dirty="0" smtClean="0"/>
              <a:t> construct (the statement immediately after the last handler in the sequence of handlers of which it is an element). A handler may reraise an exception, using a throw without an expression, in which case that exception is propagated.</a:t>
            </a:r>
          </a:p>
          <a:p>
            <a:pPr algn="just">
              <a:spcAft>
                <a:spcPts val="600"/>
              </a:spcAft>
            </a:pPr>
            <a:r>
              <a:rPr lang="en-US" b="1" dirty="0" smtClean="0"/>
              <a:t>Other Design Choices:</a:t>
            </a:r>
          </a:p>
          <a:p>
            <a:pPr algn="just">
              <a:spcAft>
                <a:spcPts val="600"/>
              </a:spcAft>
            </a:pPr>
            <a:r>
              <a:rPr lang="en-US" dirty="0" smtClean="0"/>
              <a:t>The exception handling of C++ is simple. There are </a:t>
            </a:r>
            <a:r>
              <a:rPr lang="en-US" i="1" dirty="0" smtClean="0"/>
              <a:t>only</a:t>
            </a:r>
            <a:r>
              <a:rPr lang="en-US" dirty="0" smtClean="0"/>
              <a:t> user-defined exceptions, and they are not specified (though they might be declared as new classes). There is a default exception handler, </a:t>
            </a:r>
            <a:r>
              <a:rPr lang="en-US" i="1" dirty="0" smtClean="0"/>
              <a:t>unexpected</a:t>
            </a:r>
            <a:r>
              <a:rPr lang="en-US" dirty="0" smtClean="0"/>
              <a:t>, whose only action is to terminate the program.</a:t>
            </a:r>
          </a:p>
          <a:p>
            <a:pPr algn="just">
              <a:spcAft>
                <a:spcPts val="600"/>
              </a:spcAft>
            </a:pPr>
            <a:r>
              <a:rPr lang="en-US" dirty="0" smtClean="0"/>
              <a:t>This handler catches all exceptions not caught by the program. It can be replaced by a user-defined handler. The replacement handler must be a function that returns </a:t>
            </a:r>
            <a:r>
              <a:rPr lang="en-US" b="1" dirty="0" smtClean="0"/>
              <a:t>void</a:t>
            </a:r>
            <a:r>
              <a:rPr lang="en-US" dirty="0" smtClean="0"/>
              <a:t> and takes no parameters. The replacement function is set by assigning its name to </a:t>
            </a:r>
            <a:r>
              <a:rPr lang="en-US" i="1" dirty="0" smtClean="0"/>
              <a:t>set_terminate</a:t>
            </a:r>
            <a:r>
              <a:rPr lang="en-US" dirty="0" smtClean="0"/>
              <a:t>. Exceptions cannot be disabled.</a:t>
            </a:r>
          </a:p>
          <a:p>
            <a:pPr algn="just">
              <a:spcAft>
                <a:spcPts val="600"/>
              </a:spcAft>
            </a:pPr>
            <a:r>
              <a:rPr lang="en-US" dirty="0" smtClean="0"/>
              <a:t>A C++ function can list the types of the exceptions (the types of the </a:t>
            </a:r>
            <a:r>
              <a:rPr lang="en-US" b="1" dirty="0" smtClean="0"/>
              <a:t>throw </a:t>
            </a:r>
            <a:r>
              <a:rPr lang="en-US" dirty="0" smtClean="0"/>
              <a:t>expressions) that it could raise. This is done by attaching the reserved word </a:t>
            </a:r>
            <a:r>
              <a:rPr lang="en-US" b="1" dirty="0" smtClean="0"/>
              <a:t>throw,</a:t>
            </a:r>
            <a:r>
              <a:rPr lang="en-US" dirty="0" smtClean="0"/>
              <a:t> followed by a parenthesized list of these types, to the function header. For example,</a:t>
            </a:r>
          </a:p>
          <a:p>
            <a:pPr algn="just">
              <a:spcAft>
                <a:spcPts val="600"/>
              </a:spcAft>
            </a:pPr>
            <a:r>
              <a:rPr lang="en-US" b="1" dirty="0" smtClean="0"/>
              <a:t>int </a:t>
            </a:r>
            <a:r>
              <a:rPr lang="en-US" dirty="0" smtClean="0"/>
              <a:t>fun() </a:t>
            </a:r>
            <a:r>
              <a:rPr lang="en-US" b="1" dirty="0" smtClean="0"/>
              <a:t>throw</a:t>
            </a:r>
            <a:r>
              <a:rPr lang="en-US" dirty="0" smtClean="0"/>
              <a:t> (</a:t>
            </a:r>
            <a:r>
              <a:rPr lang="en-US" b="1" dirty="0" smtClean="0"/>
              <a:t>int</a:t>
            </a:r>
            <a:r>
              <a:rPr lang="en-US" dirty="0" smtClean="0"/>
              <a:t>, </a:t>
            </a:r>
            <a:r>
              <a:rPr lang="en-US" b="1" dirty="0" smtClean="0"/>
              <a:t>char *</a:t>
            </a:r>
            <a:r>
              <a:rPr lang="en-US" dirty="0" smtClean="0"/>
              <a:t>) { . . . }</a:t>
            </a:r>
          </a:p>
          <a:p>
            <a:pPr algn="just">
              <a:spcAft>
                <a:spcPts val="600"/>
              </a:spcAft>
            </a:pPr>
            <a:r>
              <a:rPr lang="en-US" dirty="0" smtClean="0"/>
              <a:t>specifies that the function fun could raise exceptions of type </a:t>
            </a:r>
            <a:r>
              <a:rPr lang="en-US" b="1" dirty="0" smtClean="0"/>
              <a:t>int </a:t>
            </a:r>
            <a:r>
              <a:rPr lang="en-US" dirty="0" smtClean="0"/>
              <a:t>and</a:t>
            </a:r>
            <a:r>
              <a:rPr lang="en-US" b="1" dirty="0" smtClean="0"/>
              <a:t> char *</a:t>
            </a:r>
            <a:r>
              <a:rPr lang="en-US" dirty="0" smtClean="0"/>
              <a:t> but no others. The purpose of the </a:t>
            </a:r>
            <a:r>
              <a:rPr lang="en-US" b="1" dirty="0" smtClean="0"/>
              <a:t>throw</a:t>
            </a:r>
            <a:r>
              <a:rPr lang="en-US" dirty="0" smtClean="0"/>
              <a:t> clause is to notify users of the function what exceptions might be raised by the function. </a:t>
            </a:r>
          </a:p>
          <a:p>
            <a:pPr algn="just">
              <a:spcAft>
                <a:spcPts val="600"/>
              </a:spcAft>
            </a:pPr>
            <a:r>
              <a:rPr lang="en-US" dirty="0" smtClean="0"/>
              <a:t>The </a:t>
            </a:r>
            <a:r>
              <a:rPr lang="en-US" b="1" dirty="0" smtClean="0"/>
              <a:t>throw</a:t>
            </a:r>
            <a:r>
              <a:rPr lang="en-US" dirty="0" smtClean="0"/>
              <a:t> clause is in effect a contract between the function and its callers. It guarantees that no other exception will be raised in the function. If the function does throw some unlisted exception, the program will be terminated. Note that the compiler ignores </a:t>
            </a:r>
            <a:r>
              <a:rPr lang="en-US" b="1" dirty="0" smtClean="0"/>
              <a:t>throw</a:t>
            </a:r>
            <a:r>
              <a:rPr lang="en-US" dirty="0" smtClean="0"/>
              <a:t> clauses.</a:t>
            </a:r>
          </a:p>
          <a:p>
            <a:pPr algn="just">
              <a:spcAft>
                <a:spcPts val="600"/>
              </a:spcAft>
            </a:pPr>
            <a:r>
              <a:rPr lang="en-US" dirty="0" smtClean="0"/>
              <a:t>If the types in the </a:t>
            </a:r>
            <a:r>
              <a:rPr lang="en-US" b="1" dirty="0" smtClean="0"/>
              <a:t>throw</a:t>
            </a:r>
            <a:r>
              <a:rPr lang="en-US" dirty="0" smtClean="0"/>
              <a:t> clause are classes, then the function can raise any exception that is derived from the listed classes.</a:t>
            </a:r>
          </a:p>
          <a:p>
            <a:pPr algn="just"/>
            <a:r>
              <a:rPr lang="en-US" dirty="0" smtClean="0"/>
              <a:t>If a function header has a </a:t>
            </a:r>
            <a:r>
              <a:rPr lang="en-US" b="1" dirty="0" smtClean="0"/>
              <a:t>throw</a:t>
            </a:r>
            <a:r>
              <a:rPr lang="en-US" dirty="0" smtClean="0"/>
              <a:t> clause and raises an exception that is not listed in the </a:t>
            </a:r>
            <a:r>
              <a:rPr lang="en-US" b="1" dirty="0" smtClean="0"/>
              <a:t>throw</a:t>
            </a:r>
            <a:r>
              <a:rPr lang="en-US" dirty="0" smtClean="0"/>
              <a:t> clause and is not derived from a class listed there, the default handler is called. Note that this error cannot be detected at compile time.</a:t>
            </a:r>
            <a:endParaRPr lang="en-US" dirty="0"/>
          </a:p>
        </p:txBody>
      </p:sp>
      <p:sp>
        <p:nvSpPr>
          <p:cNvPr id="4" name="Slide Number Placeholder 3"/>
          <p:cNvSpPr>
            <a:spLocks noGrp="1"/>
          </p:cNvSpPr>
          <p:nvPr>
            <p:ph type="sldNum" sz="quarter" idx="10"/>
          </p:nvPr>
        </p:nvSpPr>
        <p:spPr/>
        <p:txBody>
          <a:bodyPr rIns="182880" anchor="ctr" anchorCtr="0"/>
          <a:lstStyle/>
          <a:p>
            <a:fld id="{DD3C65E1-19FF-4DF0-BD76-2067C775B354}" type="slidenum">
              <a:rPr lang="en-US" smtClean="0"/>
              <a:pPr/>
              <a:t>45</a:t>
            </a:fld>
            <a:endParaRPr lang="en-US" dirty="0"/>
          </a:p>
        </p:txBody>
      </p:sp>
      <p:cxnSp>
        <p:nvCxnSpPr>
          <p:cNvPr id="8" name="Straight Connector 7"/>
          <p:cNvCxnSpPr>
            <a:stCxn id="3" idx="0"/>
            <a:endCxn id="3" idx="2"/>
          </p:cNvCxnSpPr>
          <p:nvPr/>
        </p:nvCxnSpPr>
        <p:spPr>
          <a:xfrm rot="16200000" flipH="1">
            <a:off x="1203186" y="7389672"/>
            <a:ext cx="5056465"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spcAft>
                <a:spcPts val="600"/>
              </a:spcAft>
            </a:pPr>
            <a:r>
              <a:rPr lang="en-US" dirty="0" smtClean="0"/>
              <a:t>Java’s exception handling is based on that of C++, but it is designed to be more in line with the object-oriented language paradigm. Furthermore, Java includes a collection of predefined exceptions that are implicitly raised by the Java Virtual Machine ( JVM).</a:t>
            </a:r>
          </a:p>
          <a:p>
            <a:pPr algn="just">
              <a:spcAft>
                <a:spcPts val="600"/>
              </a:spcAft>
            </a:pPr>
            <a:r>
              <a:rPr lang="en-US" b="1" dirty="0" smtClean="0"/>
              <a:t>Classes of Exceptions:</a:t>
            </a:r>
          </a:p>
          <a:p>
            <a:pPr marL="0" marR="0" indent="0" algn="just" defTabSz="914400" rtl="0" eaLnBrk="1" fontAlgn="auto" latinLnBrk="0" hangingPunct="1">
              <a:lnSpc>
                <a:spcPct val="100000"/>
              </a:lnSpc>
              <a:spcBef>
                <a:spcPts val="0"/>
              </a:spcBef>
              <a:spcAft>
                <a:spcPts val="600"/>
              </a:spcAft>
              <a:buClrTx/>
              <a:buSzTx/>
              <a:buFontTx/>
              <a:buNone/>
              <a:tabLst/>
              <a:defRPr/>
            </a:pPr>
            <a:r>
              <a:rPr lang="en-US" dirty="0" smtClean="0"/>
              <a:t>All Java exceptions are objects of classes that are descendants (meaning </a:t>
            </a:r>
            <a:r>
              <a:rPr lang="en-US" b="1" i="1" dirty="0" smtClean="0"/>
              <a:t>family</a:t>
            </a:r>
            <a:r>
              <a:rPr lang="en-US" dirty="0" smtClean="0"/>
              <a:t> | </a:t>
            </a:r>
            <a:r>
              <a:rPr lang="te-IN" b="1" i="1" dirty="0" smtClean="0"/>
              <a:t>వారసులు</a:t>
            </a:r>
            <a:r>
              <a:rPr lang="en-US" dirty="0" smtClean="0"/>
              <a:t>) of the </a:t>
            </a:r>
            <a:r>
              <a:rPr lang="en-US" b="1" dirty="0" smtClean="0"/>
              <a:t>Throwable</a:t>
            </a:r>
            <a:r>
              <a:rPr lang="en-US" dirty="0" smtClean="0"/>
              <a:t> class. The Java system includes two predefined exception classes that are subclasses of </a:t>
            </a:r>
            <a:r>
              <a:rPr lang="en-US" b="1" dirty="0" smtClean="0"/>
              <a:t>Throwable</a:t>
            </a:r>
            <a:r>
              <a:rPr lang="en-US" dirty="0" smtClean="0"/>
              <a:t>: </a:t>
            </a:r>
            <a:r>
              <a:rPr lang="en-US" b="1" i="1" dirty="0" smtClean="0"/>
              <a:t>Error</a:t>
            </a:r>
            <a:r>
              <a:rPr lang="en-US" dirty="0" smtClean="0"/>
              <a:t> and </a:t>
            </a:r>
            <a:r>
              <a:rPr lang="en-US" b="1" i="1" dirty="0" smtClean="0"/>
              <a:t>Exception</a:t>
            </a:r>
            <a:r>
              <a:rPr lang="en-US" dirty="0" smtClean="0"/>
              <a:t>.</a:t>
            </a:r>
          </a:p>
          <a:p>
            <a:pPr algn="just">
              <a:spcAft>
                <a:spcPts val="600"/>
              </a:spcAft>
            </a:pPr>
            <a:r>
              <a:rPr lang="en-US" dirty="0" smtClean="0"/>
              <a:t>The </a:t>
            </a:r>
            <a:r>
              <a:rPr lang="en-US" b="1" i="1" dirty="0" smtClean="0"/>
              <a:t>Error</a:t>
            </a:r>
            <a:r>
              <a:rPr lang="en-US" dirty="0" smtClean="0"/>
              <a:t> class and its descendants are related to errors that are thrown by the Java run-time system, such as running out of heap memory. These exceptions are never thrown by user programs, and they should never be handled there.</a:t>
            </a:r>
          </a:p>
          <a:p>
            <a:pPr algn="just">
              <a:spcAft>
                <a:spcPts val="600"/>
              </a:spcAft>
            </a:pPr>
            <a:r>
              <a:rPr lang="en-US" dirty="0" smtClean="0"/>
              <a:t>There are two system-defined direct descendants of </a:t>
            </a:r>
            <a:r>
              <a:rPr lang="en-US" b="1" i="1" dirty="0" smtClean="0"/>
              <a:t>Exception:</a:t>
            </a:r>
            <a:r>
              <a:rPr lang="en-US" dirty="0" smtClean="0"/>
              <a:t> </a:t>
            </a:r>
            <a:r>
              <a:rPr lang="en-US" i="1" dirty="0" smtClean="0"/>
              <a:t>RuntimeException</a:t>
            </a:r>
            <a:r>
              <a:rPr lang="en-US" dirty="0" smtClean="0"/>
              <a:t> &amp; </a:t>
            </a:r>
            <a:r>
              <a:rPr lang="en-US" i="1" dirty="0" smtClean="0"/>
              <a:t>IOException</a:t>
            </a:r>
            <a:r>
              <a:rPr lang="en-US" dirty="0" smtClean="0"/>
              <a:t>. As its name indicates, </a:t>
            </a:r>
            <a:r>
              <a:rPr lang="en-US" i="1" dirty="0" smtClean="0"/>
              <a:t>IOException</a:t>
            </a:r>
            <a:r>
              <a:rPr lang="en-US" dirty="0" smtClean="0"/>
              <a:t> is thrown when an error has occurred in an input or output operation, all of which are defined as methods in the various classes defined in the package java.io.</a:t>
            </a:r>
          </a:p>
          <a:p>
            <a:pPr algn="just">
              <a:spcAft>
                <a:spcPts val="600"/>
              </a:spcAft>
            </a:pPr>
            <a:r>
              <a:rPr lang="en-US" dirty="0" smtClean="0"/>
              <a:t>There are predefined classes that are descendants of RuntimeException. In most cases, RuntimeException is thrown (by the JVM) when a user program causes an error. For example, </a:t>
            </a:r>
            <a:r>
              <a:rPr lang="en-US" i="1" dirty="0" smtClean="0"/>
              <a:t>ArrayIndexOutOfBoundsException</a:t>
            </a:r>
            <a:r>
              <a:rPr lang="en-US" dirty="0" smtClean="0"/>
              <a:t>, which is defined in java.util, is a commonly thrown exception that descends from RuntimeException.</a:t>
            </a:r>
          </a:p>
          <a:p>
            <a:pPr algn="just">
              <a:spcAft>
                <a:spcPts val="600"/>
              </a:spcAft>
            </a:pPr>
            <a:r>
              <a:rPr lang="en-US" dirty="0" smtClean="0"/>
              <a:t>Another commonly thrown exception that descends from RuntimeException is </a:t>
            </a:r>
            <a:r>
              <a:rPr lang="en-US" i="1" dirty="0" smtClean="0"/>
              <a:t>NullPointer</a:t>
            </a:r>
            <a:r>
              <a:rPr lang="en-US" dirty="0" smtClean="0"/>
              <a:t> Exception. User programs can define their own exception classes. The convention in Java is that user-defined exceptions are subclasses of Exception.</a:t>
            </a:r>
            <a:endParaRPr lang="en-US" dirty="0"/>
          </a:p>
        </p:txBody>
      </p:sp>
      <p:sp>
        <p:nvSpPr>
          <p:cNvPr id="4" name="Slide Number Placeholder 3"/>
          <p:cNvSpPr>
            <a:spLocks noGrp="1"/>
          </p:cNvSpPr>
          <p:nvPr>
            <p:ph type="sldNum" sz="quarter" idx="10"/>
          </p:nvPr>
        </p:nvSpPr>
        <p:spPr/>
        <p:txBody>
          <a:bodyPr rIns="274320" anchor="ctr" anchorCtr="0"/>
          <a:lstStyle/>
          <a:p>
            <a:fld id="{DD3C65E1-19FF-4DF0-BD76-2067C775B354}" type="slidenum">
              <a:rPr lang="en-US" smtClean="0"/>
              <a:pPr/>
              <a:t>46</a:t>
            </a:fld>
            <a:endParaRPr lang="en-US" dirty="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407" y="4861440"/>
            <a:ext cx="5965824" cy="5056466"/>
          </a:xfrm>
        </p:spPr>
        <p:txBody>
          <a:bodyPr numCol="2" spcCol="182880">
            <a:normAutofit fontScale="85000" lnSpcReduction="20000"/>
          </a:bodyPr>
          <a:lstStyle/>
          <a:p>
            <a:pPr algn="just">
              <a:lnSpc>
                <a:spcPct val="120000"/>
              </a:lnSpc>
              <a:spcAft>
                <a:spcPts val="600"/>
              </a:spcAft>
            </a:pPr>
            <a:r>
              <a:rPr lang="en-US" dirty="0" smtClean="0"/>
              <a:t>The exception handlers of Java have the same form as those of C++, except that every </a:t>
            </a:r>
            <a:r>
              <a:rPr lang="en-US" b="1" dirty="0" smtClean="0"/>
              <a:t>catch</a:t>
            </a:r>
            <a:r>
              <a:rPr lang="en-US" dirty="0" smtClean="0"/>
              <a:t> must have a parameter and the class of the parameter must be a descendant of the predefined class </a:t>
            </a:r>
            <a:r>
              <a:rPr lang="en-US" i="1" dirty="0" smtClean="0"/>
              <a:t>Throwable</a:t>
            </a:r>
            <a:r>
              <a:rPr lang="en-US" dirty="0" smtClean="0"/>
              <a:t>. </a:t>
            </a:r>
          </a:p>
          <a:p>
            <a:pPr algn="just">
              <a:lnSpc>
                <a:spcPct val="120000"/>
              </a:lnSpc>
              <a:spcAft>
                <a:spcPts val="600"/>
              </a:spcAft>
            </a:pPr>
            <a:r>
              <a:rPr lang="en-US" dirty="0" smtClean="0"/>
              <a:t>The syntax of the </a:t>
            </a:r>
            <a:r>
              <a:rPr lang="en-US" b="1" dirty="0" smtClean="0"/>
              <a:t>try</a:t>
            </a:r>
            <a:r>
              <a:rPr lang="en-US" dirty="0" smtClean="0"/>
              <a:t> construct in Java is exactly as that of C++, except for the </a:t>
            </a:r>
            <a:r>
              <a:rPr lang="en-US" b="1" dirty="0" smtClean="0"/>
              <a:t>finally</a:t>
            </a:r>
            <a:r>
              <a:rPr lang="en-US" dirty="0" smtClean="0"/>
              <a:t> clause.</a:t>
            </a:r>
          </a:p>
          <a:p>
            <a:pPr algn="just">
              <a:lnSpc>
                <a:spcPct val="120000"/>
              </a:lnSpc>
              <a:spcAft>
                <a:spcPts val="600"/>
              </a:spcAft>
            </a:pPr>
            <a:r>
              <a:rPr lang="en-US" dirty="0" smtClean="0"/>
              <a:t>Throwing an exception is quite simple. An instance of the exception class is given as the operand of the throw statement. For example, suppose we define an exception named MyException as</a:t>
            </a:r>
          </a:p>
          <a:p>
            <a:pPr lvl="1" algn="just"/>
            <a:r>
              <a:rPr lang="en-US" b="1" i="1" dirty="0" smtClean="0"/>
              <a:t>class</a:t>
            </a:r>
            <a:r>
              <a:rPr lang="en-US" i="1" dirty="0" smtClean="0"/>
              <a:t> MyException </a:t>
            </a:r>
            <a:r>
              <a:rPr lang="en-US" b="1" i="1" dirty="0" smtClean="0"/>
              <a:t>extends</a:t>
            </a:r>
            <a:r>
              <a:rPr lang="en-US" i="1" dirty="0" smtClean="0"/>
              <a:t> Exception {</a:t>
            </a:r>
          </a:p>
          <a:p>
            <a:pPr lvl="1" algn="just"/>
            <a:r>
              <a:rPr lang="en-US" b="1" i="1" dirty="0" smtClean="0"/>
              <a:t>public</a:t>
            </a:r>
            <a:r>
              <a:rPr lang="en-US" i="1" dirty="0" smtClean="0"/>
              <a:t> MyException() {}</a:t>
            </a:r>
          </a:p>
          <a:p>
            <a:pPr lvl="1" algn="just"/>
            <a:r>
              <a:rPr lang="en-US" b="1" i="1" dirty="0" smtClean="0"/>
              <a:t>public</a:t>
            </a:r>
            <a:r>
              <a:rPr lang="en-US" i="1" dirty="0" smtClean="0"/>
              <a:t> MyException(String message) {</a:t>
            </a:r>
          </a:p>
          <a:p>
            <a:pPr lvl="1" algn="just"/>
            <a:r>
              <a:rPr lang="en-US" b="1" i="1" dirty="0" smtClean="0"/>
              <a:t>super</a:t>
            </a:r>
            <a:r>
              <a:rPr lang="en-US" i="1" dirty="0" smtClean="0"/>
              <a:t> (message);</a:t>
            </a:r>
          </a:p>
          <a:p>
            <a:pPr lvl="1" algn="just"/>
            <a:r>
              <a:rPr lang="en-US" i="1" dirty="0" smtClean="0"/>
              <a:t>}	}</a:t>
            </a:r>
          </a:p>
          <a:p>
            <a:pPr algn="just">
              <a:spcAft>
                <a:spcPts val="600"/>
              </a:spcAft>
            </a:pPr>
            <a:r>
              <a:rPr lang="en-US" dirty="0" smtClean="0"/>
              <a:t>This exception can be thrown with</a:t>
            </a:r>
          </a:p>
          <a:p>
            <a:pPr lvl="1" algn="just">
              <a:spcAft>
                <a:spcPts val="600"/>
              </a:spcAft>
            </a:pPr>
            <a:r>
              <a:rPr lang="en-US" b="1" i="1" dirty="0" smtClean="0"/>
              <a:t>throw new </a:t>
            </a:r>
            <a:r>
              <a:rPr lang="en-US" i="1" dirty="0" smtClean="0"/>
              <a:t>MyException();</a:t>
            </a:r>
          </a:p>
          <a:p>
            <a:pPr algn="just">
              <a:spcAft>
                <a:spcPts val="600"/>
              </a:spcAft>
            </a:pPr>
            <a:r>
              <a:rPr lang="en-US" dirty="0" smtClean="0"/>
              <a:t>The creation of the instance of the exception for the </a:t>
            </a:r>
            <a:r>
              <a:rPr lang="en-US" b="1" dirty="0" smtClean="0"/>
              <a:t>throw</a:t>
            </a:r>
            <a:r>
              <a:rPr lang="en-US" dirty="0" smtClean="0"/>
              <a:t> could be done separately from the </a:t>
            </a:r>
            <a:r>
              <a:rPr lang="en-US" b="1" dirty="0" smtClean="0"/>
              <a:t>throw</a:t>
            </a:r>
            <a:r>
              <a:rPr lang="en-US" dirty="0" smtClean="0"/>
              <a:t> statement, as in </a:t>
            </a:r>
          </a:p>
          <a:p>
            <a:pPr lvl="1" algn="just">
              <a:spcAft>
                <a:spcPts val="300"/>
              </a:spcAft>
            </a:pPr>
            <a:r>
              <a:rPr lang="en-US" i="1" dirty="0" smtClean="0"/>
              <a:t>MyException myExceptionObject = </a:t>
            </a:r>
            <a:r>
              <a:rPr lang="en-US" b="1" i="1" dirty="0" smtClean="0"/>
              <a:t>new</a:t>
            </a:r>
            <a:r>
              <a:rPr lang="en-US" i="1" dirty="0" smtClean="0"/>
              <a:t> MyException();</a:t>
            </a:r>
          </a:p>
          <a:p>
            <a:pPr lvl="1" algn="just">
              <a:spcAft>
                <a:spcPts val="300"/>
              </a:spcAft>
            </a:pPr>
            <a:r>
              <a:rPr lang="en-US" i="1" dirty="0" smtClean="0"/>
              <a:t>. . .</a:t>
            </a:r>
          </a:p>
          <a:p>
            <a:pPr lvl="1" algn="just">
              <a:spcAft>
                <a:spcPts val="600"/>
              </a:spcAft>
            </a:pPr>
            <a:r>
              <a:rPr lang="en-US" b="1" i="1" dirty="0" smtClean="0"/>
              <a:t>throw</a:t>
            </a:r>
            <a:r>
              <a:rPr lang="en-US" i="1" dirty="0" smtClean="0"/>
              <a:t> myExceptionObject;</a:t>
            </a:r>
          </a:p>
          <a:p>
            <a:pPr algn="just">
              <a:lnSpc>
                <a:spcPct val="120000"/>
              </a:lnSpc>
              <a:spcAft>
                <a:spcPts val="600"/>
              </a:spcAft>
            </a:pPr>
            <a:r>
              <a:rPr lang="en-US" dirty="0" smtClean="0"/>
              <a:t>One of the two constructors we have included in our new class has no parameter and the other has a String object parameter that it sends to the superclass (Exception), which displays it. Therefore, our new exception could be thrown with</a:t>
            </a:r>
          </a:p>
          <a:p>
            <a:pPr lvl="1" algn="just">
              <a:spcAft>
                <a:spcPts val="300"/>
              </a:spcAft>
            </a:pPr>
            <a:r>
              <a:rPr lang="en-US" b="1" i="1" dirty="0" smtClean="0"/>
              <a:t>throw</a:t>
            </a:r>
            <a:r>
              <a:rPr lang="en-US" i="1" dirty="0" smtClean="0"/>
              <a:t> </a:t>
            </a:r>
            <a:r>
              <a:rPr lang="en-US" b="1" i="1" dirty="0" smtClean="0"/>
              <a:t>new</a:t>
            </a:r>
            <a:r>
              <a:rPr lang="en-US" i="1" dirty="0" smtClean="0"/>
              <a:t> MyException("a message to specify the location of the error");</a:t>
            </a:r>
          </a:p>
          <a:p>
            <a:pPr algn="just">
              <a:lnSpc>
                <a:spcPct val="120000"/>
              </a:lnSpc>
              <a:spcAft>
                <a:spcPts val="600"/>
              </a:spcAft>
            </a:pPr>
            <a:r>
              <a:rPr lang="en-US" dirty="0" smtClean="0"/>
              <a:t>The binding of exceptions to handlers in Java is similar to that of C++. If an exception is thrown in the compound statement of a try construct, it is bound to the first handler (</a:t>
            </a:r>
            <a:r>
              <a:rPr lang="en-US" b="1" dirty="0" smtClean="0"/>
              <a:t>catch</a:t>
            </a:r>
            <a:r>
              <a:rPr lang="en-US" dirty="0" smtClean="0"/>
              <a:t> function) immediately following the try clause whose parameter is the same class as the thrown object, or an ancestor of it. If a matching handler is found, the throw is bound to it and it is executed.</a:t>
            </a:r>
          </a:p>
          <a:p>
            <a:pPr algn="just">
              <a:lnSpc>
                <a:spcPct val="120000"/>
              </a:lnSpc>
              <a:spcAft>
                <a:spcPts val="600"/>
              </a:spcAft>
            </a:pPr>
            <a:r>
              <a:rPr lang="en-US" dirty="0" smtClean="0"/>
              <a:t>Exceptions can be handled and then rethrown by including a throw statement without an operand at the end of the handler.</a:t>
            </a:r>
          </a:p>
          <a:p>
            <a:pPr algn="just">
              <a:lnSpc>
                <a:spcPct val="120000"/>
              </a:lnSpc>
              <a:spcAft>
                <a:spcPts val="600"/>
              </a:spcAft>
            </a:pPr>
            <a:r>
              <a:rPr lang="en-US" dirty="0" smtClean="0"/>
              <a:t>The newly thrown exception will not be handled in the same try where it was originally thrown, so looping is not a concern. This rethrowing is usually done when some local action is useful, but further handling by an enclosing try clause or a try clause in the caller is necessary.</a:t>
            </a:r>
          </a:p>
          <a:p>
            <a:pPr algn="just">
              <a:lnSpc>
                <a:spcPct val="120000"/>
              </a:lnSpc>
              <a:spcAft>
                <a:spcPts val="600"/>
              </a:spcAft>
            </a:pPr>
            <a:r>
              <a:rPr lang="en-US" dirty="0" smtClean="0"/>
              <a:t>A throw statement in a handler could also throw some exception other than the one that transferred control to this handler. </a:t>
            </a:r>
          </a:p>
          <a:p>
            <a:pPr algn="just">
              <a:lnSpc>
                <a:spcPct val="120000"/>
              </a:lnSpc>
              <a:spcAft>
                <a:spcPts val="600"/>
              </a:spcAft>
            </a:pPr>
            <a:r>
              <a:rPr lang="en-US" dirty="0" smtClean="0"/>
              <a:t>To ensure that exceptions that can be thrown in a try clause are always handled in a method, a special handler can be written that matches all exceptions that are derived from Exception simply by defining the handler with an Exception type parameter, as in</a:t>
            </a:r>
          </a:p>
          <a:p>
            <a:pPr algn="just">
              <a:spcAft>
                <a:spcPts val="600"/>
              </a:spcAft>
            </a:pPr>
            <a:r>
              <a:rPr lang="en-US" b="1" dirty="0" smtClean="0"/>
              <a:t>catch</a:t>
            </a:r>
            <a:r>
              <a:rPr lang="en-US" dirty="0" smtClean="0"/>
              <a:t> (Exception genericObject) {</a:t>
            </a:r>
          </a:p>
          <a:p>
            <a:pPr algn="just">
              <a:spcAft>
                <a:spcPts val="600"/>
              </a:spcAft>
            </a:pPr>
            <a:r>
              <a:rPr lang="en-US" dirty="0" smtClean="0"/>
              <a:t>. . .</a:t>
            </a:r>
          </a:p>
          <a:p>
            <a:pPr algn="just">
              <a:spcAft>
                <a:spcPts val="600"/>
              </a:spcAft>
            </a:pPr>
            <a:r>
              <a:rPr lang="en-US" dirty="0" smtClean="0"/>
              <a:t>}</a:t>
            </a:r>
            <a:endParaRPr lang="en-US" dirty="0"/>
          </a:p>
        </p:txBody>
      </p:sp>
      <p:sp>
        <p:nvSpPr>
          <p:cNvPr id="4" name="Slide Number Placeholder 3"/>
          <p:cNvSpPr>
            <a:spLocks noGrp="1"/>
          </p:cNvSpPr>
          <p:nvPr>
            <p:ph type="sldNum" sz="quarter" idx="10"/>
          </p:nvPr>
        </p:nvSpPr>
        <p:spPr>
          <a:xfrm>
            <a:off x="4023992" y="9721107"/>
            <a:ext cx="3078427" cy="425400"/>
          </a:xfrm>
        </p:spPr>
        <p:txBody>
          <a:bodyPr rIns="274320" anchor="ctr" anchorCtr="0"/>
          <a:lstStyle/>
          <a:p>
            <a:fld id="{DD3C65E1-19FF-4DF0-BD76-2067C775B354}" type="slidenum">
              <a:rPr lang="en-US" smtClean="0"/>
              <a:pPr/>
              <a:t>47</a:t>
            </a:fld>
            <a:endParaRPr lang="en-US" dirty="0"/>
          </a:p>
        </p:txBody>
      </p:sp>
      <p:cxnSp>
        <p:nvCxnSpPr>
          <p:cNvPr id="6" name="Straight Connector 5"/>
          <p:cNvCxnSpPr>
            <a:stCxn id="3" idx="0"/>
            <a:endCxn id="3" idx="2"/>
          </p:cNvCxnSpPr>
          <p:nvPr/>
        </p:nvCxnSpPr>
        <p:spPr>
          <a:xfrm rot="16200000" flipH="1">
            <a:off x="1165086" y="7389673"/>
            <a:ext cx="5056466"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407" y="4861441"/>
            <a:ext cx="5965824" cy="4980266"/>
          </a:xfrm>
        </p:spPr>
        <p:txBody>
          <a:bodyPr>
            <a:normAutofit/>
          </a:bodyPr>
          <a:lstStyle/>
          <a:p>
            <a:pPr algn="just"/>
            <a:r>
              <a:rPr lang="en-US" dirty="0" smtClean="0"/>
              <a:t>During program execution, the Java run-time system stores the class name of every object in the program. The method </a:t>
            </a:r>
            <a:r>
              <a:rPr lang="en-US" b="1" i="1" dirty="0" smtClean="0"/>
              <a:t>getClass</a:t>
            </a:r>
            <a:r>
              <a:rPr lang="en-US" dirty="0" smtClean="0"/>
              <a:t> can be used to get an object that stores the class name, which itself can be gotten with the </a:t>
            </a:r>
            <a:r>
              <a:rPr lang="en-US" b="1" i="1" dirty="0" smtClean="0"/>
              <a:t>getName</a:t>
            </a:r>
            <a:r>
              <a:rPr lang="en-US" dirty="0" smtClean="0"/>
              <a:t> method. So, we can retrieve the name of the class of the actual parameter from the throw statement that caused the handler’s execution. For the handler shown in previous slide, this is done with</a:t>
            </a:r>
          </a:p>
          <a:p>
            <a:pPr lvl="2" algn="just">
              <a:spcAft>
                <a:spcPts val="300"/>
              </a:spcAft>
            </a:pPr>
            <a:r>
              <a:rPr lang="en-US" dirty="0" smtClean="0"/>
              <a:t>genericObject.getClass().getName()</a:t>
            </a:r>
          </a:p>
          <a:p>
            <a:pPr algn="just">
              <a:spcAft>
                <a:spcPts val="600"/>
              </a:spcAft>
            </a:pPr>
            <a:r>
              <a:rPr lang="en-US" dirty="0" smtClean="0"/>
              <a:t>In addition, the message associated with the parameter object, which is created by the constructor, can be gotten with</a:t>
            </a:r>
          </a:p>
          <a:p>
            <a:pPr lvl="2" algn="just">
              <a:spcAft>
                <a:spcPts val="300"/>
              </a:spcAft>
            </a:pPr>
            <a:r>
              <a:rPr lang="en-US" dirty="0" smtClean="0"/>
              <a:t>genericObject.getMessage()</a:t>
            </a:r>
          </a:p>
          <a:p>
            <a:pPr algn="just">
              <a:spcAft>
                <a:spcPts val="600"/>
              </a:spcAft>
            </a:pPr>
            <a:r>
              <a:rPr lang="en-US" dirty="0" smtClean="0"/>
              <a:t>Furthermore, in the case of user-defined exceptions, the thrown object could include any number of data fields that might be useful in the handler.</a:t>
            </a:r>
          </a:p>
          <a:p>
            <a:pPr algn="just">
              <a:spcAft>
                <a:spcPts val="600"/>
              </a:spcAft>
            </a:pPr>
            <a:r>
              <a:rPr lang="en-US" dirty="0" smtClean="0"/>
              <a:t>The </a:t>
            </a:r>
            <a:r>
              <a:rPr lang="en-US" b="1" dirty="0" smtClean="0"/>
              <a:t>throws</a:t>
            </a:r>
            <a:r>
              <a:rPr lang="en-US" dirty="0" smtClean="0"/>
              <a:t> clause of Java has the appearance and placement (in a program) that is similar to that of the </a:t>
            </a:r>
            <a:r>
              <a:rPr lang="en-US" b="1" dirty="0" smtClean="0"/>
              <a:t>throw</a:t>
            </a:r>
            <a:r>
              <a:rPr lang="en-US" dirty="0" smtClean="0"/>
              <a:t> specification of C++. However, the semantics of </a:t>
            </a:r>
            <a:r>
              <a:rPr lang="en-US" b="1" dirty="0" smtClean="0"/>
              <a:t>throws</a:t>
            </a:r>
            <a:r>
              <a:rPr lang="en-US" dirty="0" smtClean="0"/>
              <a:t> is somewhat different from that of the C++ throw clause.</a:t>
            </a:r>
          </a:p>
          <a:p>
            <a:pPr algn="just">
              <a:spcAft>
                <a:spcPts val="600"/>
              </a:spcAft>
            </a:pPr>
            <a:r>
              <a:rPr lang="en-US" dirty="0" smtClean="0"/>
              <a:t>The appearance of an exception class name in the </a:t>
            </a:r>
            <a:r>
              <a:rPr lang="en-US" b="1" dirty="0" smtClean="0"/>
              <a:t>throws</a:t>
            </a:r>
            <a:r>
              <a:rPr lang="en-US" dirty="0" smtClean="0"/>
              <a:t> clause of a Java method specifies that that exception class or any of its descendant exception classes can be thrown but not handled by the method.</a:t>
            </a:r>
          </a:p>
          <a:p>
            <a:pPr algn="just">
              <a:spcAft>
                <a:spcPts val="600"/>
              </a:spcAft>
            </a:pPr>
            <a:r>
              <a:rPr lang="en-US" dirty="0" smtClean="0"/>
              <a:t>Exceptions of class </a:t>
            </a:r>
            <a:r>
              <a:rPr lang="en-US" b="1" i="1" dirty="0" smtClean="0"/>
              <a:t>Error</a:t>
            </a:r>
            <a:r>
              <a:rPr lang="en-US" dirty="0" smtClean="0"/>
              <a:t> and </a:t>
            </a:r>
            <a:r>
              <a:rPr lang="en-US" b="1" i="1" dirty="0" smtClean="0"/>
              <a:t>RuntimeException</a:t>
            </a:r>
            <a:r>
              <a:rPr lang="en-US" dirty="0" smtClean="0"/>
              <a:t> and their descendants are called </a:t>
            </a:r>
            <a:r>
              <a:rPr lang="en-US" b="1" dirty="0" smtClean="0"/>
              <a:t>unchecked</a:t>
            </a:r>
            <a:r>
              <a:rPr lang="en-US" dirty="0" smtClean="0"/>
              <a:t> </a:t>
            </a:r>
            <a:r>
              <a:rPr lang="en-US" b="1" dirty="0" smtClean="0"/>
              <a:t>exceptions</a:t>
            </a:r>
            <a:r>
              <a:rPr lang="en-US" dirty="0" smtClean="0"/>
              <a:t>. All other exceptions are called </a:t>
            </a:r>
            <a:r>
              <a:rPr lang="en-US" b="1" dirty="0" smtClean="0"/>
              <a:t>checked exceptions</a:t>
            </a:r>
            <a:r>
              <a:rPr lang="en-US" dirty="0" smtClean="0"/>
              <a:t>. </a:t>
            </a:r>
            <a:r>
              <a:rPr lang="en-US" b="1" dirty="0" smtClean="0"/>
              <a:t>Unchecked</a:t>
            </a:r>
            <a:r>
              <a:rPr lang="en-US" dirty="0" smtClean="0"/>
              <a:t> </a:t>
            </a:r>
            <a:r>
              <a:rPr lang="en-US" b="1" dirty="0" smtClean="0"/>
              <a:t>exceptions</a:t>
            </a:r>
            <a:r>
              <a:rPr lang="en-US" dirty="0" smtClean="0"/>
              <a:t> are never a concern of the compiler. However, the compiler ensures that all </a:t>
            </a:r>
            <a:r>
              <a:rPr lang="en-US" b="1" dirty="0" smtClean="0"/>
              <a:t>checked exceptions</a:t>
            </a:r>
            <a:r>
              <a:rPr lang="en-US" dirty="0" smtClean="0"/>
              <a:t> a method can throw are either listed in its throws clause or handled in the method. Note that checking this at compile time differs from C++, in which it is done at run time.</a:t>
            </a:r>
          </a:p>
          <a:p>
            <a:pPr algn="just"/>
            <a:r>
              <a:rPr lang="en-US" dirty="0" smtClean="0"/>
              <a:t>The reason why exceptions of the classes Error and RuntimeException and their descendants are unchecked is that any method could throw them.</a:t>
            </a:r>
            <a:endParaRPr lang="en-US" dirty="0"/>
          </a:p>
        </p:txBody>
      </p:sp>
      <p:sp>
        <p:nvSpPr>
          <p:cNvPr id="4" name="Slide Number Placeholder 3"/>
          <p:cNvSpPr>
            <a:spLocks noGrp="1"/>
          </p:cNvSpPr>
          <p:nvPr>
            <p:ph type="sldNum" sz="quarter" idx="10"/>
          </p:nvPr>
        </p:nvSpPr>
        <p:spPr>
          <a:xfrm>
            <a:off x="5685631" y="9721107"/>
            <a:ext cx="1416788" cy="425400"/>
          </a:xfrm>
        </p:spPr>
        <p:txBody>
          <a:bodyPr rIns="274320" anchor="ctr" anchorCtr="0"/>
          <a:lstStyle/>
          <a:p>
            <a:fld id="{DD3C65E1-19FF-4DF0-BD76-2067C775B354}" type="slidenum">
              <a:rPr lang="en-US" smtClean="0"/>
              <a:pPr/>
              <a:t>48</a:t>
            </a:fld>
            <a:endParaRPr lang="en-US" dirty="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407" y="4861441"/>
            <a:ext cx="5965824" cy="4980266"/>
          </a:xfrm>
        </p:spPr>
        <p:txBody>
          <a:bodyPr>
            <a:normAutofit/>
          </a:bodyPr>
          <a:lstStyle/>
          <a:p>
            <a:pPr algn="just">
              <a:spcAft>
                <a:spcPts val="600"/>
              </a:spcAft>
            </a:pPr>
            <a:r>
              <a:rPr lang="en-US" dirty="0" smtClean="0"/>
              <a:t>As is the case with C++, a method cannot declare more exceptions in its </a:t>
            </a:r>
            <a:r>
              <a:rPr lang="en-US" b="1" dirty="0" smtClean="0"/>
              <a:t>throws</a:t>
            </a:r>
            <a:r>
              <a:rPr lang="en-US" dirty="0" smtClean="0"/>
              <a:t> clause than the method it overrides, though it may declare fewer. So if a method has no </a:t>
            </a:r>
            <a:r>
              <a:rPr lang="en-US" b="1" dirty="0" smtClean="0"/>
              <a:t>throws</a:t>
            </a:r>
            <a:r>
              <a:rPr lang="en-US" dirty="0" smtClean="0"/>
              <a:t> clause, neither can any method that overrides it. A method can throw any exception listed in its </a:t>
            </a:r>
            <a:r>
              <a:rPr lang="en-US" b="1" dirty="0" smtClean="0"/>
              <a:t>throws</a:t>
            </a:r>
            <a:r>
              <a:rPr lang="en-US" dirty="0" smtClean="0"/>
              <a:t> clause, along with any of its descendant classes. </a:t>
            </a:r>
          </a:p>
          <a:p>
            <a:pPr algn="just">
              <a:spcAft>
                <a:spcPts val="600"/>
              </a:spcAft>
            </a:pPr>
            <a:r>
              <a:rPr lang="en-US" dirty="0" smtClean="0"/>
              <a:t>A method that does not directly throw a particular exception, but calls another method that could throw that exception, must list the exception in its </a:t>
            </a:r>
            <a:r>
              <a:rPr lang="en-US" b="1" dirty="0" smtClean="0"/>
              <a:t>throws</a:t>
            </a:r>
            <a:r>
              <a:rPr lang="en-US" dirty="0" smtClean="0"/>
              <a:t> clause.</a:t>
            </a:r>
          </a:p>
          <a:p>
            <a:pPr algn="just">
              <a:spcAft>
                <a:spcPts val="600"/>
              </a:spcAft>
            </a:pPr>
            <a:r>
              <a:rPr lang="en-US" dirty="0" smtClean="0"/>
              <a:t>A method that does not include a </a:t>
            </a:r>
            <a:r>
              <a:rPr lang="en-US" b="1" dirty="0" smtClean="0"/>
              <a:t>throws</a:t>
            </a:r>
            <a:r>
              <a:rPr lang="en-US" dirty="0" smtClean="0"/>
              <a:t> clause cannot propagate any checked exception. Recall that in C++, a function without a </a:t>
            </a:r>
            <a:r>
              <a:rPr lang="en-US" b="1" dirty="0" smtClean="0"/>
              <a:t>throw</a:t>
            </a:r>
            <a:r>
              <a:rPr lang="en-US" dirty="0" smtClean="0"/>
              <a:t> clause can throw any exception.</a:t>
            </a:r>
          </a:p>
          <a:p>
            <a:pPr algn="just">
              <a:spcAft>
                <a:spcPts val="600"/>
              </a:spcAft>
            </a:pPr>
            <a:r>
              <a:rPr lang="en-US" dirty="0" smtClean="0"/>
              <a:t>A method that calls a method that lists a particular checked exception in its </a:t>
            </a:r>
            <a:r>
              <a:rPr lang="en-US" b="1" dirty="0" smtClean="0"/>
              <a:t>throws</a:t>
            </a:r>
            <a:r>
              <a:rPr lang="en-US" dirty="0" smtClean="0"/>
              <a:t> clause has three alternatives for dealing with that exception:</a:t>
            </a:r>
          </a:p>
          <a:p>
            <a:pPr marL="228600" indent="-228600" algn="just">
              <a:spcAft>
                <a:spcPts val="600"/>
              </a:spcAft>
              <a:buFont typeface="+mj-lt"/>
              <a:buAutoNum type="arabicPeriod"/>
            </a:pPr>
            <a:r>
              <a:rPr lang="en-US" dirty="0" smtClean="0"/>
              <a:t>it can catch the exception and handle it.</a:t>
            </a:r>
          </a:p>
          <a:p>
            <a:pPr marL="228600" indent="-228600" algn="just">
              <a:spcAft>
                <a:spcPts val="600"/>
              </a:spcAft>
              <a:buFont typeface="+mj-lt"/>
              <a:buAutoNum type="arabicPeriod"/>
            </a:pPr>
            <a:r>
              <a:rPr lang="en-US" dirty="0" smtClean="0"/>
              <a:t>it can catch the exception and throw an exception that is listed in its own </a:t>
            </a:r>
            <a:r>
              <a:rPr lang="en-US" b="1" dirty="0" smtClean="0"/>
              <a:t>throws</a:t>
            </a:r>
            <a:r>
              <a:rPr lang="en-US" dirty="0" smtClean="0"/>
              <a:t> clause.</a:t>
            </a:r>
          </a:p>
          <a:p>
            <a:pPr marL="228600" indent="-228600" algn="just">
              <a:spcAft>
                <a:spcPts val="600"/>
              </a:spcAft>
              <a:buFont typeface="+mj-lt"/>
              <a:buAutoNum type="arabicPeriod"/>
            </a:pPr>
            <a:r>
              <a:rPr lang="en-US" dirty="0" smtClean="0"/>
              <a:t>it could declare the exception in its own </a:t>
            </a:r>
            <a:r>
              <a:rPr lang="en-US" b="1" dirty="0" smtClean="0"/>
              <a:t>throws</a:t>
            </a:r>
            <a:r>
              <a:rPr lang="en-US" dirty="0" smtClean="0"/>
              <a:t> clause and not handle it, which effectively propagates the exception to an enclosing </a:t>
            </a:r>
            <a:r>
              <a:rPr lang="en-US" b="1" dirty="0" smtClean="0"/>
              <a:t>try</a:t>
            </a:r>
            <a:r>
              <a:rPr lang="en-US" dirty="0" smtClean="0"/>
              <a:t> clause, if there is one, or to the method’s caller, if there is no enclosing </a:t>
            </a:r>
            <a:r>
              <a:rPr lang="en-US" b="1" dirty="0" smtClean="0"/>
              <a:t>try</a:t>
            </a:r>
            <a:r>
              <a:rPr lang="en-US" dirty="0" smtClean="0"/>
              <a:t> clause.</a:t>
            </a:r>
          </a:p>
          <a:p>
            <a:pPr algn="just">
              <a:spcAft>
                <a:spcPts val="600"/>
              </a:spcAft>
            </a:pPr>
            <a:r>
              <a:rPr lang="en-US" dirty="0" smtClean="0"/>
              <a:t>There are no default exception handlers, and it is not possible to disable exceptions. Continuation in Java is exactly as in C++.</a:t>
            </a:r>
          </a:p>
          <a:p>
            <a:pPr algn="just">
              <a:spcAft>
                <a:spcPts val="600"/>
              </a:spcAft>
            </a:pPr>
            <a:r>
              <a:rPr lang="en-US" sz="1100" b="1" dirty="0" smtClean="0"/>
              <a:t>Example</a:t>
            </a:r>
            <a:r>
              <a:rPr lang="en-US" sz="1100" dirty="0" smtClean="0"/>
              <a:t> </a:t>
            </a:r>
            <a:r>
              <a:rPr lang="en-US" sz="1100" b="1" dirty="0" smtClean="0"/>
              <a:t>Program</a:t>
            </a:r>
            <a:r>
              <a:rPr lang="en-US" sz="1100" dirty="0" smtClean="0"/>
              <a:t>: Concepts of programming languages – Sebesta – 10</a:t>
            </a:r>
            <a:r>
              <a:rPr lang="en-US" sz="1100" baseline="30000" dirty="0" smtClean="0"/>
              <a:t>th</a:t>
            </a:r>
            <a:r>
              <a:rPr lang="en-US" sz="1100" dirty="0" smtClean="0"/>
              <a:t> edition page number: 651 &amp; 652</a:t>
            </a:r>
            <a:endParaRPr lang="en-US" dirty="0"/>
          </a:p>
        </p:txBody>
      </p:sp>
      <p:sp>
        <p:nvSpPr>
          <p:cNvPr id="4" name="Slide Number Placeholder 3"/>
          <p:cNvSpPr>
            <a:spLocks noGrp="1"/>
          </p:cNvSpPr>
          <p:nvPr>
            <p:ph type="sldNum" sz="quarter" idx="10"/>
          </p:nvPr>
        </p:nvSpPr>
        <p:spPr>
          <a:xfrm>
            <a:off x="5685631" y="9721107"/>
            <a:ext cx="1416788" cy="425400"/>
          </a:xfrm>
        </p:spPr>
        <p:txBody>
          <a:bodyPr rIns="274320" anchor="ctr" anchorCtr="0"/>
          <a:lstStyle/>
          <a:p>
            <a:fld id="{DD3C65E1-19FF-4DF0-BD76-2067C775B354}" type="slidenum">
              <a:rPr lang="en-US" smtClean="0"/>
              <a:pPr/>
              <a:t>49</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407" y="4861440"/>
            <a:ext cx="5889624" cy="4827865"/>
          </a:xfrm>
        </p:spPr>
        <p:txBody>
          <a:bodyPr>
            <a:normAutofit lnSpcReduction="10000"/>
          </a:bodyPr>
          <a:lstStyle/>
          <a:p>
            <a:pPr algn="just">
              <a:lnSpc>
                <a:spcPct val="108000"/>
              </a:lnSpc>
              <a:spcAft>
                <a:spcPts val="600"/>
              </a:spcAft>
            </a:pPr>
            <a:r>
              <a:rPr lang="en-US" sz="1400" dirty="0" smtClean="0"/>
              <a:t>A task can communicate with other tasks through shared nonlocal variables, through message passing, or through parameters. </a:t>
            </a:r>
          </a:p>
          <a:p>
            <a:pPr algn="just">
              <a:lnSpc>
                <a:spcPct val="108000"/>
              </a:lnSpc>
              <a:spcAft>
                <a:spcPts val="600"/>
              </a:spcAft>
            </a:pPr>
            <a:r>
              <a:rPr lang="en-US" sz="1400" dirty="0" smtClean="0"/>
              <a:t>If a task does not communicate with or affect the execution of any other task in the program in any way, it is said to be disjoint. </a:t>
            </a:r>
          </a:p>
          <a:p>
            <a:pPr algn="just">
              <a:lnSpc>
                <a:spcPct val="108000"/>
              </a:lnSpc>
              <a:spcAft>
                <a:spcPts val="600"/>
              </a:spcAft>
            </a:pPr>
            <a:r>
              <a:rPr lang="en-US" sz="1400" dirty="0" smtClean="0"/>
              <a:t>Because tasks often work together to create simulations or solve problems and therefore are not disjoint, they must use some form of communication to either synchronize their executions or share data or both.</a:t>
            </a:r>
          </a:p>
          <a:p>
            <a:pPr algn="just">
              <a:lnSpc>
                <a:spcPct val="108000"/>
              </a:lnSpc>
              <a:spcAft>
                <a:spcPts val="600"/>
              </a:spcAft>
            </a:pPr>
            <a:r>
              <a:rPr lang="en-US" sz="1400" dirty="0" smtClean="0"/>
              <a:t>Synchronization is a mechanism that controls the order in which tasks execute. Two kinds of synchronization are required when tasks share data: </a:t>
            </a:r>
            <a:r>
              <a:rPr lang="en-US" sz="1400" b="1" dirty="0" smtClean="0"/>
              <a:t>cooperation</a:t>
            </a:r>
            <a:r>
              <a:rPr lang="en-US" sz="1400" dirty="0" smtClean="0"/>
              <a:t> and </a:t>
            </a:r>
            <a:r>
              <a:rPr lang="en-US" sz="1400" b="1" dirty="0" smtClean="0"/>
              <a:t>competition</a:t>
            </a:r>
            <a:r>
              <a:rPr lang="en-US" sz="1400" dirty="0" smtClean="0"/>
              <a:t>.</a:t>
            </a:r>
          </a:p>
          <a:p>
            <a:pPr marL="342900" indent="-342900" algn="just">
              <a:lnSpc>
                <a:spcPct val="108000"/>
              </a:lnSpc>
              <a:spcAft>
                <a:spcPts val="600"/>
              </a:spcAft>
              <a:buFont typeface="+mj-lt"/>
              <a:buAutoNum type="arabicPeriod"/>
            </a:pPr>
            <a:r>
              <a:rPr lang="en-US" sz="1400" dirty="0" smtClean="0"/>
              <a:t>Cooperation synchronization is required  between task A and task B when task A must wait for task B to complete some specific activity before task A can begin or continue its execution. 	</a:t>
            </a:r>
          </a:p>
          <a:p>
            <a:pPr marL="342900" indent="-342900" algn="just">
              <a:lnSpc>
                <a:spcPct val="108000"/>
              </a:lnSpc>
              <a:spcAft>
                <a:spcPts val="600"/>
              </a:spcAft>
              <a:buFont typeface="+mj-lt"/>
              <a:buAutoNum type="arabicPeriod"/>
            </a:pPr>
            <a:r>
              <a:rPr lang="en-US" sz="1400" dirty="0" smtClean="0"/>
              <a:t>Competition synchronization is required between two tasks when both require the use of some resource that cannot be simultaneously used.</a:t>
            </a:r>
          </a:p>
          <a:p>
            <a:pPr algn="just">
              <a:spcAft>
                <a:spcPts val="600"/>
              </a:spcAft>
            </a:pPr>
            <a:r>
              <a:rPr lang="en-US" sz="1400" dirty="0" smtClean="0"/>
              <a:t>Specifically, if task A needs to access shared data location x while task B is accessing x, task A must wait for task B to complete its processing of x.</a:t>
            </a:r>
          </a:p>
          <a:p>
            <a:pPr algn="just"/>
            <a:r>
              <a:rPr lang="en-US" sz="1400" dirty="0" smtClean="0"/>
              <a:t>A simple form of cooperation synchronization can be illustrated by a common problem called the </a:t>
            </a:r>
            <a:r>
              <a:rPr lang="en-US" sz="1400" b="1" dirty="0" smtClean="0"/>
              <a:t>producer-consumer problem.</a:t>
            </a:r>
            <a:endParaRPr lang="en-US" sz="1400"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5</a:t>
            </a:fld>
            <a:endParaRPr lang="en-US" dirty="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407" y="4861440"/>
            <a:ext cx="5965824" cy="5056466"/>
          </a:xfrm>
        </p:spPr>
        <p:txBody>
          <a:bodyPr numCol="2" spcCol="182880">
            <a:normAutofit fontScale="92500" lnSpcReduction="10000"/>
          </a:bodyPr>
          <a:lstStyle/>
          <a:p>
            <a:pPr algn="just">
              <a:spcAft>
                <a:spcPts val="600"/>
              </a:spcAft>
            </a:pPr>
            <a:r>
              <a:rPr lang="en-US" dirty="0" smtClean="0"/>
              <a:t>There are some situations in which a process must be executed regardless of whether a </a:t>
            </a:r>
            <a:r>
              <a:rPr lang="en-US" b="1" dirty="0" smtClean="0"/>
              <a:t>try</a:t>
            </a:r>
            <a:r>
              <a:rPr lang="en-US" dirty="0" smtClean="0"/>
              <a:t> clause throws an exception and regardless of whether a thrown exception is caught in a method. One example of such a situation is a file that must be closed. Another is if the method has some external resource that must be freed in the method regardless of how the execution of the method terminates.</a:t>
            </a:r>
          </a:p>
          <a:p>
            <a:pPr algn="just">
              <a:spcAft>
                <a:spcPts val="600"/>
              </a:spcAft>
            </a:pPr>
            <a:r>
              <a:rPr lang="en-US" dirty="0" smtClean="0"/>
              <a:t>The </a:t>
            </a:r>
            <a:r>
              <a:rPr lang="en-US" b="1" dirty="0" smtClean="0"/>
              <a:t>finally</a:t>
            </a:r>
            <a:r>
              <a:rPr lang="en-US" dirty="0" smtClean="0"/>
              <a:t> clause was designed for these kinds of needs. A </a:t>
            </a:r>
            <a:r>
              <a:rPr lang="en-US" b="1" dirty="0" smtClean="0"/>
              <a:t>finally </a:t>
            </a:r>
            <a:r>
              <a:rPr lang="en-US" dirty="0" smtClean="0"/>
              <a:t>clause is placed at the end of the list of handlers just after a complete </a:t>
            </a:r>
            <a:r>
              <a:rPr lang="en-US" b="1" dirty="0" smtClean="0"/>
              <a:t>try</a:t>
            </a:r>
            <a:r>
              <a:rPr lang="en-US" dirty="0" smtClean="0"/>
              <a:t> construct. In general, the </a:t>
            </a:r>
            <a:r>
              <a:rPr lang="en-US" b="1" dirty="0" smtClean="0"/>
              <a:t>try</a:t>
            </a:r>
            <a:r>
              <a:rPr lang="en-US" dirty="0" smtClean="0"/>
              <a:t> construct and its </a:t>
            </a:r>
            <a:r>
              <a:rPr lang="en-US" b="1" dirty="0" smtClean="0"/>
              <a:t>finally</a:t>
            </a:r>
            <a:r>
              <a:rPr lang="en-US" dirty="0" smtClean="0"/>
              <a:t> clause appear as</a:t>
            </a:r>
          </a:p>
          <a:p>
            <a:pPr algn="just"/>
            <a:r>
              <a:rPr lang="en-US" b="1" dirty="0" smtClean="0"/>
              <a:t>try</a:t>
            </a:r>
            <a:r>
              <a:rPr lang="en-US" dirty="0" smtClean="0"/>
              <a:t> {</a:t>
            </a:r>
          </a:p>
          <a:p>
            <a:pPr algn="just"/>
            <a:r>
              <a:rPr lang="en-US" dirty="0" smtClean="0"/>
              <a:t>. . .</a:t>
            </a:r>
          </a:p>
          <a:p>
            <a:pPr algn="just"/>
            <a:r>
              <a:rPr lang="en-US" dirty="0" smtClean="0"/>
              <a:t>}</a:t>
            </a:r>
          </a:p>
          <a:p>
            <a:pPr algn="just"/>
            <a:r>
              <a:rPr lang="en-US" b="1" dirty="0" smtClean="0"/>
              <a:t>catch</a:t>
            </a:r>
            <a:r>
              <a:rPr lang="en-US" dirty="0" smtClean="0"/>
              <a:t> (. . .) {</a:t>
            </a:r>
          </a:p>
          <a:p>
            <a:pPr algn="just"/>
            <a:r>
              <a:rPr lang="en-US" dirty="0" smtClean="0"/>
              <a:t>. . .</a:t>
            </a:r>
          </a:p>
          <a:p>
            <a:pPr algn="just"/>
            <a:r>
              <a:rPr lang="en-US" dirty="0" smtClean="0"/>
              <a:t>}</a:t>
            </a:r>
          </a:p>
          <a:p>
            <a:pPr algn="just"/>
            <a:r>
              <a:rPr lang="en-US" dirty="0" smtClean="0"/>
              <a:t>. . . //** More handlers</a:t>
            </a:r>
          </a:p>
          <a:p>
            <a:pPr algn="just"/>
            <a:r>
              <a:rPr lang="en-US" b="1" dirty="0" smtClean="0"/>
              <a:t>finally</a:t>
            </a:r>
            <a:r>
              <a:rPr lang="en-US" dirty="0" smtClean="0"/>
              <a:t> {</a:t>
            </a:r>
          </a:p>
          <a:p>
            <a:pPr algn="just"/>
            <a:r>
              <a:rPr lang="en-US" dirty="0" smtClean="0"/>
              <a:t>. . .</a:t>
            </a:r>
          </a:p>
          <a:p>
            <a:pPr algn="just"/>
            <a:r>
              <a:rPr lang="en-US" dirty="0" smtClean="0"/>
              <a:t>}</a:t>
            </a:r>
          </a:p>
          <a:p>
            <a:pPr algn="just">
              <a:spcAft>
                <a:spcPts val="600"/>
              </a:spcAft>
            </a:pPr>
            <a:r>
              <a:rPr lang="en-US" dirty="0" smtClean="0"/>
              <a:t>The semantics of this construct is as follows:</a:t>
            </a:r>
          </a:p>
          <a:p>
            <a:pPr marL="228600" indent="-228600" algn="just">
              <a:spcAft>
                <a:spcPts val="600"/>
              </a:spcAft>
              <a:buFont typeface="+mj-lt"/>
              <a:buAutoNum type="arabicPeriod"/>
            </a:pPr>
            <a:r>
              <a:rPr lang="en-US" dirty="0" smtClean="0"/>
              <a:t>If the try clause throws no exceptions, the finally clause is executed before execution continues after the try construct.</a:t>
            </a:r>
          </a:p>
          <a:p>
            <a:pPr marL="228600" indent="-228600" algn="just">
              <a:spcAft>
                <a:spcPts val="600"/>
              </a:spcAft>
              <a:buFont typeface="+mj-lt"/>
              <a:buAutoNum type="arabicPeriod"/>
            </a:pPr>
            <a:r>
              <a:rPr lang="en-US" dirty="0" smtClean="0"/>
              <a:t>If the try clause throws an exception and it is caught by a following handler, the finally clause is executed after the handler completes its execution.</a:t>
            </a:r>
          </a:p>
          <a:p>
            <a:pPr marL="228600" indent="-228600" algn="just">
              <a:spcAft>
                <a:spcPts val="600"/>
              </a:spcAft>
              <a:buFont typeface="+mj-lt"/>
              <a:buAutoNum type="arabicPeriod"/>
            </a:pPr>
            <a:r>
              <a:rPr lang="en-US" dirty="0" smtClean="0"/>
              <a:t>If the try clause throws an exception but it is not caught by a handler following the try construct, the finally clause is executed before the exception is propagated.</a:t>
            </a:r>
          </a:p>
          <a:p>
            <a:pPr algn="just">
              <a:spcAft>
                <a:spcPts val="600"/>
              </a:spcAft>
            </a:pPr>
            <a:r>
              <a:rPr lang="en-US" dirty="0" smtClean="0"/>
              <a:t>A try construct with no exception handlers can be followed by a finally clause. This makes sense, of course, only if the compound statement has a throw, break, continue, or return statement.</a:t>
            </a:r>
          </a:p>
          <a:p>
            <a:pPr algn="just">
              <a:spcAft>
                <a:spcPts val="600"/>
              </a:spcAft>
            </a:pPr>
            <a:r>
              <a:rPr lang="en-US" dirty="0" smtClean="0"/>
              <a:t>Its purpose in these cases is the same as when it is used with exception handling. For example, consider the following:</a:t>
            </a:r>
          </a:p>
          <a:p>
            <a:pPr algn="just"/>
            <a:r>
              <a:rPr lang="en-US" b="1" dirty="0" smtClean="0"/>
              <a:t>try</a:t>
            </a:r>
            <a:r>
              <a:rPr lang="en-US" dirty="0" smtClean="0"/>
              <a:t> {</a:t>
            </a:r>
          </a:p>
          <a:p>
            <a:pPr algn="just"/>
            <a:r>
              <a:rPr lang="en-US" b="1" dirty="0" smtClean="0"/>
              <a:t>for</a:t>
            </a:r>
            <a:r>
              <a:rPr lang="en-US" dirty="0" smtClean="0"/>
              <a:t> (index = 0; index &lt; 100; index++) {</a:t>
            </a:r>
          </a:p>
          <a:p>
            <a:pPr algn="just"/>
            <a:r>
              <a:rPr lang="en-US" dirty="0" smtClean="0"/>
              <a:t>. . .</a:t>
            </a:r>
          </a:p>
          <a:p>
            <a:pPr algn="just"/>
            <a:r>
              <a:rPr lang="en-US" b="1" dirty="0" smtClean="0"/>
              <a:t>if</a:t>
            </a:r>
            <a:r>
              <a:rPr lang="en-US" dirty="0" smtClean="0"/>
              <a:t> (. . . ) {</a:t>
            </a:r>
          </a:p>
          <a:p>
            <a:pPr algn="just"/>
            <a:r>
              <a:rPr lang="en-US" b="1" dirty="0" smtClean="0"/>
              <a:t>return</a:t>
            </a:r>
            <a:r>
              <a:rPr lang="en-US" dirty="0" smtClean="0"/>
              <a:t>;</a:t>
            </a:r>
          </a:p>
          <a:p>
            <a:pPr algn="just"/>
            <a:r>
              <a:rPr lang="en-US" dirty="0" smtClean="0"/>
              <a:t>} //** end of if</a:t>
            </a:r>
          </a:p>
          <a:p>
            <a:pPr algn="just"/>
            <a:r>
              <a:rPr lang="en-US" dirty="0" smtClean="0"/>
              <a:t>. . .</a:t>
            </a:r>
          </a:p>
          <a:p>
            <a:pPr algn="just"/>
            <a:r>
              <a:rPr lang="en-US" dirty="0" smtClean="0"/>
              <a:t>} //** end of for</a:t>
            </a:r>
          </a:p>
          <a:p>
            <a:pPr algn="just"/>
            <a:r>
              <a:rPr lang="en-US" dirty="0" smtClean="0"/>
              <a:t>} //** end of try clause</a:t>
            </a:r>
          </a:p>
          <a:p>
            <a:pPr algn="just"/>
            <a:r>
              <a:rPr lang="en-US" b="1" dirty="0" smtClean="0"/>
              <a:t>finally</a:t>
            </a:r>
            <a:r>
              <a:rPr lang="en-US" dirty="0" smtClean="0"/>
              <a:t> {</a:t>
            </a:r>
          </a:p>
          <a:p>
            <a:pPr algn="just"/>
            <a:r>
              <a:rPr lang="en-US" dirty="0" smtClean="0"/>
              <a:t>. . .</a:t>
            </a:r>
          </a:p>
          <a:p>
            <a:pPr algn="just">
              <a:spcAft>
                <a:spcPts val="600"/>
              </a:spcAft>
            </a:pPr>
            <a:r>
              <a:rPr lang="en-US" dirty="0" smtClean="0"/>
              <a:t>} //** end of try construct</a:t>
            </a:r>
          </a:p>
          <a:p>
            <a:pPr algn="just"/>
            <a:r>
              <a:rPr lang="en-US" dirty="0" smtClean="0"/>
              <a:t>The </a:t>
            </a:r>
            <a:r>
              <a:rPr lang="en-US" b="1" dirty="0" smtClean="0"/>
              <a:t>finally</a:t>
            </a:r>
            <a:r>
              <a:rPr lang="en-US" dirty="0" smtClean="0"/>
              <a:t> clause here will be executed, regardless of whether the return terminates the loop or it ends normally.</a:t>
            </a:r>
            <a:endParaRPr lang="en-US" dirty="0"/>
          </a:p>
        </p:txBody>
      </p:sp>
      <p:sp>
        <p:nvSpPr>
          <p:cNvPr id="4" name="Slide Number Placeholder 3"/>
          <p:cNvSpPr>
            <a:spLocks noGrp="1"/>
          </p:cNvSpPr>
          <p:nvPr>
            <p:ph type="sldNum" sz="quarter" idx="10"/>
          </p:nvPr>
        </p:nvSpPr>
        <p:spPr>
          <a:xfrm>
            <a:off x="5990431" y="9721107"/>
            <a:ext cx="1111988" cy="425400"/>
          </a:xfrm>
        </p:spPr>
        <p:txBody>
          <a:bodyPr rIns="274320" anchor="ctr" anchorCtr="0"/>
          <a:lstStyle/>
          <a:p>
            <a:fld id="{DD3C65E1-19FF-4DF0-BD76-2067C775B354}" type="slidenum">
              <a:rPr lang="en-US" smtClean="0"/>
              <a:pPr/>
              <a:t>50</a:t>
            </a:fld>
            <a:endParaRPr lang="en-US" dirty="0"/>
          </a:p>
        </p:txBody>
      </p:sp>
      <p:cxnSp>
        <p:nvCxnSpPr>
          <p:cNvPr id="6" name="Straight Connector 5"/>
          <p:cNvCxnSpPr>
            <a:stCxn id="3" idx="2"/>
            <a:endCxn id="3" idx="0"/>
          </p:cNvCxnSpPr>
          <p:nvPr/>
        </p:nvCxnSpPr>
        <p:spPr>
          <a:xfrm rot="5400000" flipH="1">
            <a:off x="1165086" y="7389673"/>
            <a:ext cx="5056466"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spcAft>
                <a:spcPts val="600"/>
              </a:spcAft>
            </a:pPr>
            <a:r>
              <a:rPr lang="en-US" dirty="0" smtClean="0"/>
              <a:t>The Java mechanisms for exception handling are an improvement over the C++ version on which they are based.</a:t>
            </a:r>
          </a:p>
          <a:p>
            <a:pPr algn="just">
              <a:spcAft>
                <a:spcPts val="600"/>
              </a:spcAft>
            </a:pPr>
            <a:r>
              <a:rPr lang="en-US" dirty="0" smtClean="0"/>
              <a:t>First, a C++ program can throw any type defined in the program or by the system. In Java, only objects that are instances of Throwable or some class that descends from it can be thrown. This separates the objects that can be thrown from all of the other objects (and nonobjects) that inhabit a program. What significance can be attached to an exception that causes an int value to be thrown?</a:t>
            </a:r>
          </a:p>
          <a:p>
            <a:pPr algn="just">
              <a:spcAft>
                <a:spcPts val="600"/>
              </a:spcAft>
            </a:pPr>
            <a:r>
              <a:rPr lang="en-US" dirty="0" smtClean="0"/>
              <a:t>Second, a C++ program unit that does not include a throw clause can throw any exception, which tells the reader nothing. A Java method that does not include a throws clause cannot throw any checked exception that it does not handle. Therefore, the reader of a Java method knows from its header what exceptions it could throw but does not handle. A C++ compiler ignores throw clauses, but a Java compiler ensures that all exceptions that a method can throw are listed in its throws clause.</a:t>
            </a:r>
          </a:p>
          <a:p>
            <a:pPr algn="just">
              <a:spcAft>
                <a:spcPts val="600"/>
              </a:spcAft>
            </a:pPr>
            <a:r>
              <a:rPr lang="en-US" dirty="0" smtClean="0"/>
              <a:t>Third, the addition of the finally clause is a great convenience in certain situations. It allows cleanup kinds of actions to take place regardless of how a compound statement terminated. </a:t>
            </a:r>
          </a:p>
          <a:p>
            <a:pPr algn="just">
              <a:spcAft>
                <a:spcPts val="600"/>
              </a:spcAft>
            </a:pPr>
            <a:r>
              <a:rPr lang="en-US" dirty="0" smtClean="0"/>
              <a:t>Finally, the Java run-time system implicitly throws a variety of predefined exceptions, such as for array indices out of range and dereferencing null references, which can be handled by any user program. A C++ program can handle only those exceptions that it explicitly throws (or that are thrown by library classes it uses).</a:t>
            </a:r>
            <a:endParaRPr lang="en-US"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51</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34207" y="4736306"/>
            <a:ext cx="5889624" cy="5105400"/>
          </a:xfrm>
        </p:spPr>
        <p:txBody>
          <a:bodyPr>
            <a:normAutofit fontScale="92500" lnSpcReduction="10000"/>
          </a:bodyPr>
          <a:lstStyle/>
          <a:p>
            <a:pPr algn="just">
              <a:spcAft>
                <a:spcPts val="600"/>
              </a:spcAft>
            </a:pPr>
            <a:r>
              <a:rPr lang="en-US" sz="1400" dirty="0" smtClean="0"/>
              <a:t>Mechanisms for synchronization must be able to delay task execution. Synchronization imposes an order of execution on tasks that is enforced with these delays. </a:t>
            </a:r>
          </a:p>
          <a:p>
            <a:pPr algn="just">
              <a:spcAft>
                <a:spcPts val="600"/>
              </a:spcAft>
            </a:pPr>
            <a:r>
              <a:rPr lang="en-US" sz="1400" dirty="0" smtClean="0"/>
              <a:t>To understand what happens to tasks through their lifetimes, we must consider how task execution is controlled. Regardless of whether a machine has a single processor or more than one, there is always the possibility of there being more tasks than there are processors. </a:t>
            </a:r>
          </a:p>
          <a:p>
            <a:pPr algn="just">
              <a:spcAft>
                <a:spcPts val="600"/>
              </a:spcAft>
            </a:pPr>
            <a:r>
              <a:rPr lang="en-US" sz="1400" dirty="0" smtClean="0"/>
              <a:t>A run-time system program called a </a:t>
            </a:r>
            <a:r>
              <a:rPr lang="en-US" sz="1400" b="1" dirty="0" smtClean="0"/>
              <a:t>scheduler </a:t>
            </a:r>
            <a:r>
              <a:rPr lang="en-US" sz="1400" dirty="0" smtClean="0"/>
              <a:t>manages the sharing of processors among the tasks.</a:t>
            </a:r>
          </a:p>
          <a:p>
            <a:pPr algn="just">
              <a:spcAft>
                <a:spcPts val="600"/>
              </a:spcAft>
            </a:pPr>
            <a:r>
              <a:rPr lang="en-US" sz="1400" dirty="0" smtClean="0"/>
              <a:t>If there were never any interruptions and tasks all had the same priority, the scheduler could simply give each task a time slice, such as 0.1 second, and when a task’s turn came, the scheduler could let it execute on a processor for that amount of time.</a:t>
            </a:r>
          </a:p>
          <a:p>
            <a:pPr algn="just">
              <a:spcAft>
                <a:spcPts val="600"/>
              </a:spcAft>
            </a:pPr>
            <a:r>
              <a:rPr lang="en-US" sz="1400" dirty="0" smtClean="0"/>
              <a:t>Tasks can be in several different states:</a:t>
            </a:r>
          </a:p>
          <a:p>
            <a:pPr marL="342900" indent="-342900" algn="just">
              <a:spcAft>
                <a:spcPts val="600"/>
              </a:spcAft>
              <a:buFont typeface="+mj-lt"/>
              <a:buAutoNum type="arabicPeriod"/>
            </a:pPr>
            <a:r>
              <a:rPr lang="en-US" sz="1400" b="1" dirty="0" smtClean="0"/>
              <a:t>New:</a:t>
            </a:r>
            <a:r>
              <a:rPr lang="en-US" sz="1400" dirty="0" smtClean="0"/>
              <a:t> A task is in the new state when it has been created but has not yet begun its execution.</a:t>
            </a:r>
          </a:p>
          <a:p>
            <a:pPr marL="342900" indent="-342900" algn="just">
              <a:spcAft>
                <a:spcPts val="600"/>
              </a:spcAft>
              <a:buFont typeface="+mj-lt"/>
              <a:buAutoNum type="arabicPeriod"/>
            </a:pPr>
            <a:r>
              <a:rPr lang="en-US" sz="1400" b="1" dirty="0" smtClean="0"/>
              <a:t>Ready: </a:t>
            </a:r>
            <a:r>
              <a:rPr lang="en-US" sz="1400" dirty="0" smtClean="0"/>
              <a:t>A ready task is ready to run but is not currently running. Tasks that are ready to run are stored in a queue that is often called the task ready queue.</a:t>
            </a:r>
          </a:p>
          <a:p>
            <a:pPr marL="342900" indent="-342900" algn="just">
              <a:spcAft>
                <a:spcPts val="600"/>
              </a:spcAft>
              <a:buFont typeface="+mj-lt"/>
              <a:buAutoNum type="arabicPeriod"/>
            </a:pPr>
            <a:r>
              <a:rPr lang="en-US" sz="1400" b="1" dirty="0" smtClean="0"/>
              <a:t>Running:</a:t>
            </a:r>
            <a:r>
              <a:rPr lang="en-US" sz="1400" dirty="0" smtClean="0"/>
              <a:t> It is one that is currently executing; i.e. it has a processor and its code is being executed.</a:t>
            </a:r>
          </a:p>
          <a:p>
            <a:pPr marL="342900" indent="-342900" algn="just">
              <a:spcAft>
                <a:spcPts val="600"/>
              </a:spcAft>
              <a:buFont typeface="+mj-lt"/>
              <a:buAutoNum type="arabicPeriod"/>
            </a:pPr>
            <a:r>
              <a:rPr lang="en-US" sz="1400" b="1" dirty="0" smtClean="0"/>
              <a:t>Blocked:</a:t>
            </a:r>
            <a:r>
              <a:rPr lang="en-US" sz="1400" dirty="0" smtClean="0"/>
              <a:t> A task that is blocked has been running, but that execution was interrupted by one of several different events, the most common of which is an input or output operation.</a:t>
            </a:r>
          </a:p>
          <a:p>
            <a:pPr marL="342900" indent="-342900" algn="just">
              <a:spcAft>
                <a:spcPts val="600"/>
              </a:spcAft>
              <a:buFont typeface="+mj-lt"/>
              <a:buAutoNum type="arabicPeriod"/>
            </a:pPr>
            <a:r>
              <a:rPr lang="en-US" sz="1400" b="1" dirty="0" smtClean="0"/>
              <a:t>Dead:</a:t>
            </a:r>
            <a:r>
              <a:rPr lang="en-US" sz="1400" dirty="0" smtClean="0"/>
              <a:t> A dead task is no longer active in any sense.</a:t>
            </a:r>
            <a:endParaRPr lang="en-US" sz="1400" dirty="0"/>
          </a:p>
        </p:txBody>
      </p:sp>
      <p:sp>
        <p:nvSpPr>
          <p:cNvPr id="4" name="Slide Number Placeholder 3"/>
          <p:cNvSpPr>
            <a:spLocks noGrp="1"/>
          </p:cNvSpPr>
          <p:nvPr>
            <p:ph type="sldNum" sz="quarter" idx="10"/>
          </p:nvPr>
        </p:nvSpPr>
        <p:spPr/>
        <p:txBody>
          <a:bodyPr rIns="274320" anchor="ctr" anchorCtr="0"/>
          <a:lstStyle/>
          <a:p>
            <a:fld id="{DD3C65E1-19FF-4DF0-BD76-2067C775B354}"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34207" y="4736306"/>
            <a:ext cx="5889624" cy="5105400"/>
          </a:xfrm>
        </p:spPr>
        <p:txBody>
          <a:bodyPr>
            <a:normAutofit/>
          </a:bodyPr>
          <a:lstStyle/>
          <a:p>
            <a:pPr algn="just">
              <a:spcAft>
                <a:spcPts val="600"/>
              </a:spcAft>
            </a:pPr>
            <a:r>
              <a:rPr lang="en-US" sz="1400" dirty="0" smtClean="0"/>
              <a:t>In some cases, concurrency is implemented through libraries.</a:t>
            </a:r>
          </a:p>
          <a:p>
            <a:pPr algn="just">
              <a:spcAft>
                <a:spcPts val="600"/>
              </a:spcAft>
            </a:pPr>
            <a:r>
              <a:rPr lang="en-US" sz="1400" dirty="0" smtClean="0"/>
              <a:t>Among these is OpenMP, an applications programming interface to support shared memory multiprocessor programming in C, C++, and Fortran on a variety of platforms.</a:t>
            </a:r>
          </a:p>
          <a:p>
            <a:pPr algn="just">
              <a:spcAft>
                <a:spcPts val="600"/>
              </a:spcAft>
            </a:pPr>
            <a:r>
              <a:rPr lang="en-US" sz="1400" dirty="0" smtClean="0"/>
              <a:t>A number of languages have been designed to support concurrency, beginning with </a:t>
            </a:r>
            <a:r>
              <a:rPr lang="en-US" sz="1400" b="1" dirty="0" smtClean="0"/>
              <a:t>PL</a:t>
            </a:r>
            <a:r>
              <a:rPr lang="en-US" sz="1400" dirty="0" smtClean="0"/>
              <a:t>/</a:t>
            </a:r>
            <a:r>
              <a:rPr lang="en-US" sz="1400" b="1" dirty="0" smtClean="0"/>
              <a:t>I</a:t>
            </a:r>
            <a:r>
              <a:rPr lang="en-US" sz="1400" dirty="0" smtClean="0"/>
              <a:t> (</a:t>
            </a:r>
            <a:r>
              <a:rPr lang="en-US" sz="1400" b="1" dirty="0" smtClean="0"/>
              <a:t>P</a:t>
            </a:r>
            <a:r>
              <a:rPr lang="en-US" sz="1400" dirty="0" smtClean="0"/>
              <a:t>rogramming </a:t>
            </a:r>
            <a:r>
              <a:rPr lang="en-US" sz="1400" b="1" dirty="0" smtClean="0"/>
              <a:t>L</a:t>
            </a:r>
            <a:r>
              <a:rPr lang="en-US" sz="1400" dirty="0" smtClean="0"/>
              <a:t>anguage </a:t>
            </a:r>
            <a:r>
              <a:rPr lang="en-US" sz="1400" b="1" dirty="0" smtClean="0"/>
              <a:t>1</a:t>
            </a:r>
            <a:r>
              <a:rPr lang="en-US" sz="1400" dirty="0" smtClean="0"/>
              <a:t>) in the middle 1960s and including the contemporary languages Ada 95, Java, C#, F#, Python, and Ruby.</a:t>
            </a:r>
          </a:p>
          <a:p>
            <a:pPr algn="just">
              <a:spcAft>
                <a:spcPts val="600"/>
              </a:spcAft>
            </a:pPr>
            <a:r>
              <a:rPr lang="en-US" sz="1400" b="1" dirty="0" smtClean="0"/>
              <a:t>Design Issues:</a:t>
            </a:r>
          </a:p>
          <a:p>
            <a:pPr algn="just">
              <a:spcAft>
                <a:spcPts val="600"/>
              </a:spcAft>
            </a:pPr>
            <a:r>
              <a:rPr lang="en-US" sz="1400" dirty="0" smtClean="0"/>
              <a:t>The most important design issues for language support for concurrency is competition and cooperation synchronization, In addition to these, there are several design issues of secondary importance.</a:t>
            </a:r>
          </a:p>
          <a:p>
            <a:pPr algn="just">
              <a:spcAft>
                <a:spcPts val="600"/>
              </a:spcAft>
            </a:pPr>
            <a:r>
              <a:rPr lang="en-US" sz="1400" dirty="0" smtClean="0"/>
              <a:t>Prominent (famous) among them is how an application can influence task scheduling. Also, there are the issues of how and when tasks start and end their executions, and how and when they are created.</a:t>
            </a:r>
          </a:p>
          <a:p>
            <a:pPr algn="just"/>
            <a:r>
              <a:rPr lang="en-US" sz="1400" dirty="0" smtClean="0"/>
              <a:t>The following sections discuss three alternative answers to the design issues for concurrency: </a:t>
            </a:r>
            <a:r>
              <a:rPr lang="en-US" sz="1400" b="1" i="1" dirty="0" smtClean="0"/>
              <a:t>semaphores</a:t>
            </a:r>
            <a:r>
              <a:rPr lang="en-US" sz="1400" dirty="0" smtClean="0"/>
              <a:t>, </a:t>
            </a:r>
            <a:r>
              <a:rPr lang="en-US" sz="1400" b="1" i="1" dirty="0" smtClean="0"/>
              <a:t>monitors</a:t>
            </a:r>
            <a:r>
              <a:rPr lang="en-US" sz="1400" dirty="0" smtClean="0"/>
              <a:t>, and </a:t>
            </a:r>
            <a:r>
              <a:rPr lang="en-US" sz="1400" b="1" i="1" dirty="0" smtClean="0"/>
              <a:t>message</a:t>
            </a:r>
            <a:r>
              <a:rPr lang="en-US" sz="1400" dirty="0" smtClean="0"/>
              <a:t> </a:t>
            </a:r>
            <a:r>
              <a:rPr lang="en-US" sz="1400" b="1" i="1" dirty="0" smtClean="0"/>
              <a:t>passing</a:t>
            </a:r>
            <a:r>
              <a:rPr lang="en-US" sz="1400" dirty="0" smtClean="0"/>
              <a:t>.</a:t>
            </a:r>
            <a:endParaRPr lang="en-US" sz="1400" dirty="0"/>
          </a:p>
        </p:txBody>
      </p:sp>
      <p:sp>
        <p:nvSpPr>
          <p:cNvPr id="4" name="Slide Number Placeholder 3"/>
          <p:cNvSpPr>
            <a:spLocks noGrp="1"/>
          </p:cNvSpPr>
          <p:nvPr>
            <p:ph type="sldNum" sz="quarter" idx="10"/>
          </p:nvPr>
        </p:nvSpPr>
        <p:spPr/>
        <p:txBody>
          <a:bodyPr rIns="274320" anchor="ctr" anchorCtr="0"/>
          <a:lstStyle/>
          <a:p>
            <a:fld id="{DD3C65E1-19FF-4DF0-BD76-2067C775B354}"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34207" y="4736306"/>
            <a:ext cx="5889624" cy="5105400"/>
          </a:xfrm>
        </p:spPr>
        <p:txBody>
          <a:bodyPr>
            <a:normAutofit/>
          </a:bodyPr>
          <a:lstStyle/>
          <a:p>
            <a:pPr algn="just">
              <a:spcAft>
                <a:spcPts val="600"/>
              </a:spcAft>
            </a:pPr>
            <a:r>
              <a:rPr lang="en-US" sz="1400" dirty="0" smtClean="0"/>
              <a:t>A semaphore is a simple mechanism that can be used to provide synchronization of tasks.</a:t>
            </a:r>
          </a:p>
          <a:p>
            <a:pPr algn="just">
              <a:spcAft>
                <a:spcPts val="600"/>
              </a:spcAft>
            </a:pPr>
            <a:r>
              <a:rPr lang="en-US" sz="1400" b="1" dirty="0" smtClean="0"/>
              <a:t>Introduction:</a:t>
            </a:r>
          </a:p>
          <a:p>
            <a:pPr algn="just">
              <a:spcAft>
                <a:spcPts val="600"/>
              </a:spcAft>
            </a:pPr>
            <a:r>
              <a:rPr lang="en-US" sz="1400" dirty="0" smtClean="0"/>
              <a:t>In an effort to provide competition synchronization through mutually exclusive access to shared data structures, Edsger Dijkstra devised semaphores in 1965. Semaphores can also be used to provide cooperation synchronization. </a:t>
            </a:r>
          </a:p>
          <a:p>
            <a:pPr algn="just">
              <a:spcAft>
                <a:spcPts val="600"/>
              </a:spcAft>
            </a:pPr>
            <a:r>
              <a:rPr lang="en-US" sz="1400" dirty="0" smtClean="0"/>
              <a:t>To provide limited access to a data structure, guards can be placed around the code that accesses the structure. A guard is a linguistic device that allows the guarded code to be executed only when a specified condition is true.</a:t>
            </a:r>
          </a:p>
          <a:p>
            <a:pPr algn="just">
              <a:spcAft>
                <a:spcPts val="600"/>
              </a:spcAft>
            </a:pPr>
            <a:r>
              <a:rPr lang="en-US" sz="1400" dirty="0" smtClean="0"/>
              <a:t>So, a guard can be used to allow only one task to access a shared data structure at a time. A semaphore is an implementation of a guard. Specifically, a semaphore is a data structure that consists of an integer and a queue that stores task descriptors. </a:t>
            </a:r>
          </a:p>
          <a:p>
            <a:pPr algn="just">
              <a:spcAft>
                <a:spcPts val="600"/>
              </a:spcAft>
            </a:pPr>
            <a:r>
              <a:rPr lang="en-US" sz="1400" dirty="0" smtClean="0"/>
              <a:t>A task descriptor is a data structure that stores all of the relevant information about the execution state of a task.</a:t>
            </a:r>
          </a:p>
          <a:p>
            <a:pPr algn="just">
              <a:spcAft>
                <a:spcPts val="600"/>
              </a:spcAft>
            </a:pPr>
            <a:r>
              <a:rPr lang="en-US" sz="1400" dirty="0" smtClean="0"/>
              <a:t>The only two operations provided for semaphores were originally named P and V by Dijkstra, after the two Dutch words passeren (to pass) and vrygeren (to release) (Andrews and Schneider, 1983). We will refer to these as wait and release, respectively, in the remainder of this section.</a:t>
            </a:r>
            <a:endParaRPr lang="en-US" sz="1400" dirty="0"/>
          </a:p>
        </p:txBody>
      </p:sp>
      <p:sp>
        <p:nvSpPr>
          <p:cNvPr id="4" name="Slide Number Placeholder 3"/>
          <p:cNvSpPr>
            <a:spLocks noGrp="1"/>
          </p:cNvSpPr>
          <p:nvPr>
            <p:ph type="sldNum" sz="quarter" idx="10"/>
          </p:nvPr>
        </p:nvSpPr>
        <p:spPr/>
        <p:txBody>
          <a:bodyPr rIns="274320" anchor="ctr" anchorCtr="0"/>
          <a:lstStyle/>
          <a:p>
            <a:fld id="{DD3C65E1-19FF-4DF0-BD76-2067C775B354}"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34207" y="4736306"/>
            <a:ext cx="6042024" cy="5181600"/>
          </a:xfrm>
        </p:spPr>
        <p:txBody>
          <a:bodyPr>
            <a:normAutofit fontScale="92500" lnSpcReduction="10000"/>
          </a:bodyPr>
          <a:lstStyle/>
          <a:p>
            <a:pPr algn="just">
              <a:spcAft>
                <a:spcPts val="600"/>
              </a:spcAft>
            </a:pPr>
            <a:r>
              <a:rPr lang="en-US" sz="1400" dirty="0" smtClean="0"/>
              <a:t>we use the example of a shared buffer used by producers and consumers to illustrate the different approaches to providing cooperation and competition synchronization. </a:t>
            </a:r>
          </a:p>
          <a:p>
            <a:pPr algn="just">
              <a:spcAft>
                <a:spcPts val="600"/>
              </a:spcAft>
            </a:pPr>
            <a:r>
              <a:rPr lang="en-US" sz="1400" dirty="0" smtClean="0"/>
              <a:t>For cooperation synchronization, such a buffer must have some way of recording both the number of empty positions and the number of filled positions in the buffer (to prevent buffer underflow and overflow). </a:t>
            </a:r>
          </a:p>
          <a:p>
            <a:pPr algn="just">
              <a:spcAft>
                <a:spcPts val="600"/>
              </a:spcAft>
            </a:pPr>
            <a:r>
              <a:rPr lang="en-US" sz="1400" dirty="0" smtClean="0"/>
              <a:t>The counter component of a semaphore can be used for this purpose. One semaphore variable—for example, </a:t>
            </a:r>
            <a:r>
              <a:rPr lang="en-US" sz="1400" b="1" i="1" dirty="0" smtClean="0"/>
              <a:t>emptyspots—can</a:t>
            </a:r>
            <a:r>
              <a:rPr lang="en-US" sz="1400" dirty="0" smtClean="0"/>
              <a:t> use its counter to maintain the number of empty locations in a shared buffer used by producers and consumers, and another—say, </a:t>
            </a:r>
            <a:r>
              <a:rPr lang="en-US" sz="1400" b="1" i="1" dirty="0" smtClean="0"/>
              <a:t>fullspots—can</a:t>
            </a:r>
            <a:r>
              <a:rPr lang="en-US" sz="1400" dirty="0" smtClean="0"/>
              <a:t> use its counter to maintain the number of filled locations in the buffer. </a:t>
            </a:r>
          </a:p>
          <a:p>
            <a:pPr algn="just">
              <a:spcAft>
                <a:spcPts val="600"/>
              </a:spcAft>
            </a:pPr>
            <a:r>
              <a:rPr lang="en-US" sz="1400" dirty="0" smtClean="0"/>
              <a:t>The queues of these semaphores can store the descriptors of tasks that have been forced to wait for access to the buffer. The queue of emptyspots can store producer tasks that are waiting for available positions in the buffer; the queue of fullspots can store consumer tasks waiting for values to be placed in the buffer.</a:t>
            </a:r>
          </a:p>
          <a:p>
            <a:pPr algn="just">
              <a:spcAft>
                <a:spcPts val="600"/>
              </a:spcAft>
            </a:pPr>
            <a:r>
              <a:rPr lang="en-US" sz="1400" dirty="0" smtClean="0"/>
              <a:t>Our example buffer is designed as an abstract data type in which all data enters the buffer through the subprogram DEPOSIT, and all data leaves the buffer through the subprogram FETCH. </a:t>
            </a:r>
          </a:p>
          <a:p>
            <a:pPr algn="just">
              <a:spcAft>
                <a:spcPts val="600"/>
              </a:spcAft>
            </a:pPr>
            <a:r>
              <a:rPr lang="en-US" sz="1400" dirty="0" smtClean="0"/>
              <a:t>The DEPOSIT subprogram needs only to check with the emptyspots semaphore to see whether there are any empty positions. If there is at least one, it can proceed with the DEPOSIT, which must have the side effect of decrementing the counter of emptyspots. </a:t>
            </a:r>
          </a:p>
          <a:p>
            <a:pPr algn="just">
              <a:spcAft>
                <a:spcPts val="600"/>
              </a:spcAft>
            </a:pPr>
            <a:r>
              <a:rPr lang="en-US" sz="1400" dirty="0" smtClean="0"/>
              <a:t>If the buffer is full, the caller to DEPOSIT must be made to wait in the emptyspots queue for an empty spot to become available. When the DEPOSIT is complete, the DEPOSIT subprogram increments the counter of the fullspots semaphore to indicate that there is one more filled location in the buffer.</a:t>
            </a:r>
            <a:endParaRPr lang="en-US" sz="1400" dirty="0"/>
          </a:p>
        </p:txBody>
      </p:sp>
      <p:sp>
        <p:nvSpPr>
          <p:cNvPr id="4" name="Slide Number Placeholder 3"/>
          <p:cNvSpPr>
            <a:spLocks noGrp="1"/>
          </p:cNvSpPr>
          <p:nvPr>
            <p:ph type="sldNum" sz="quarter" idx="10"/>
          </p:nvPr>
        </p:nvSpPr>
        <p:spPr/>
        <p:txBody>
          <a:bodyPr rIns="274320" anchor="ctr" anchorCtr="0"/>
          <a:lstStyle/>
          <a:p>
            <a:fld id="{DD3C65E1-19FF-4DF0-BD76-2067C775B354}"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74232D2-765A-4E9F-8A4E-963217BB86B9}" type="datetimeFigureOut">
              <a:rPr lang="en-US" smtClean="0"/>
              <a:pPr/>
              <a:t>21/4/2019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4232D2-765A-4E9F-8A4E-963217BB86B9}" type="datetimeFigureOut">
              <a:rPr lang="en-US" smtClean="0"/>
              <a:pPr/>
              <a:t>21/4/2019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4232D2-765A-4E9F-8A4E-963217BB86B9}" type="datetimeFigureOut">
              <a:rPr lang="en-US" smtClean="0"/>
              <a:pPr/>
              <a:t>21/4/2019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4232D2-765A-4E9F-8A4E-963217BB86B9}" type="datetimeFigureOut">
              <a:rPr lang="en-US" smtClean="0"/>
              <a:pPr/>
              <a:t>21/4/2019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4232D2-765A-4E9F-8A4E-963217BB86B9}" type="datetimeFigureOut">
              <a:rPr lang="en-US" smtClean="0"/>
              <a:pPr/>
              <a:t>21/4/2019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74232D2-765A-4E9F-8A4E-963217BB86B9}" type="datetimeFigureOut">
              <a:rPr lang="en-US" smtClean="0"/>
              <a:pPr/>
              <a:t>21/4/2019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74232D2-765A-4E9F-8A4E-963217BB86B9}" type="datetimeFigureOut">
              <a:rPr lang="en-US" smtClean="0"/>
              <a:pPr/>
              <a:t>21/4/2019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74232D2-765A-4E9F-8A4E-963217BB86B9}" type="datetimeFigureOut">
              <a:rPr lang="en-US" smtClean="0"/>
              <a:pPr/>
              <a:t>21/4/2019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4232D2-765A-4E9F-8A4E-963217BB86B9}" type="datetimeFigureOut">
              <a:rPr lang="en-US" smtClean="0"/>
              <a:pPr/>
              <a:t>21/4/2019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4232D2-765A-4E9F-8A4E-963217BB86B9}" type="datetimeFigureOut">
              <a:rPr lang="en-US" smtClean="0"/>
              <a:pPr/>
              <a:t>21/4/2019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4232D2-765A-4E9F-8A4E-963217BB86B9}" type="datetimeFigureOut">
              <a:rPr lang="en-US" smtClean="0"/>
              <a:pPr/>
              <a:t>21/4/2019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26000"/>
            <a:lum/>
          </a:blip>
          <a:srcRect/>
          <a:stretch>
            <a:fillRect l="23000" t="77000" r="7000" b="-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4232D2-765A-4E9F-8A4E-963217BB86B9}" type="datetimeFigureOut">
              <a:rPr lang="en-US" smtClean="0"/>
              <a:pPr/>
              <a:t>21/4/2019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C1155D-4249-4ADC-B2C6-463A3023204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smtClean="0"/>
              <a:t>UNIT-IV</a:t>
            </a:r>
            <a:endParaRPr lang="en-US" dirty="0"/>
          </a:p>
        </p:txBody>
      </p:sp>
      <p:sp>
        <p:nvSpPr>
          <p:cNvPr id="3" name="Subtitle 2"/>
          <p:cNvSpPr>
            <a:spLocks noGrp="1"/>
          </p:cNvSpPr>
          <p:nvPr>
            <p:ph type="subTitle" idx="1"/>
          </p:nvPr>
        </p:nvSpPr>
        <p:spPr/>
        <p:txBody>
          <a:bodyPr>
            <a:normAutofit lnSpcReduction="10000"/>
          </a:bodyPr>
          <a:lstStyle/>
          <a:p>
            <a:r>
              <a:rPr lang="en-US" b="1" dirty="0" smtClean="0"/>
              <a:t>CONCURRENCY AND EXCEPTION HANDLING</a:t>
            </a:r>
          </a:p>
          <a:p>
            <a:r>
              <a:rPr lang="en-US" sz="1800" b="1" i="1" dirty="0" smtClean="0"/>
              <a:t>By</a:t>
            </a:r>
          </a:p>
          <a:p>
            <a:r>
              <a:rPr lang="en-US" sz="2000" b="1" i="1" dirty="0" smtClean="0"/>
              <a:t>Mr. T. M. Jaya Krishna</a:t>
            </a:r>
            <a:r>
              <a:rPr lang="en-US" sz="2000" b="1" i="1" baseline="-25000" dirty="0"/>
              <a:t> </a:t>
            </a:r>
            <a:r>
              <a:rPr lang="en-US" sz="2000" b="1" i="1" baseline="-25000" dirty="0" smtClean="0"/>
              <a:t>M.Tech</a:t>
            </a:r>
            <a:endParaRPr lang="en-US" sz="2000" i="1"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4000" b="1" dirty="0" smtClean="0"/>
              <a:t>Subprogram-Level Concurrency</a:t>
            </a:r>
            <a:r>
              <a:rPr lang="en-US" sz="3600" b="1" dirty="0" smtClean="0"/>
              <a:t/>
            </a:r>
            <a:br>
              <a:rPr lang="en-US" sz="3600" b="1" dirty="0" smtClean="0"/>
            </a:br>
            <a:r>
              <a:rPr lang="en-US" sz="3600" dirty="0" smtClean="0"/>
              <a:t> Cooperation Synchronization</a:t>
            </a:r>
            <a:endParaRPr lang="en-US" dirty="0"/>
          </a:p>
        </p:txBody>
      </p:sp>
      <p:sp>
        <p:nvSpPr>
          <p:cNvPr id="5" name="Content Placeholder 4"/>
          <p:cNvSpPr>
            <a:spLocks noGrp="1"/>
          </p:cNvSpPr>
          <p:nvPr>
            <p:ph idx="1"/>
          </p:nvPr>
        </p:nvSpPr>
        <p:spPr/>
        <p:txBody>
          <a:bodyPr>
            <a:normAutofit fontScale="62500" lnSpcReduction="20000"/>
          </a:bodyPr>
          <a:lstStyle/>
          <a:p>
            <a:r>
              <a:rPr lang="en-US" dirty="0" smtClean="0"/>
              <a:t>pseudo code descriptions – wait &amp; release:</a:t>
            </a:r>
          </a:p>
          <a:p>
            <a:pPr lvl="1">
              <a:buNone/>
            </a:pPr>
            <a:r>
              <a:rPr lang="en-US" dirty="0" smtClean="0"/>
              <a:t>wait(</a:t>
            </a:r>
            <a:r>
              <a:rPr lang="en-US" dirty="0" err="1" smtClean="0"/>
              <a:t>aSemaphore</a:t>
            </a:r>
            <a:r>
              <a:rPr lang="en-US" dirty="0" smtClean="0"/>
              <a:t>)</a:t>
            </a:r>
          </a:p>
          <a:p>
            <a:pPr lvl="1">
              <a:buNone/>
            </a:pPr>
            <a:r>
              <a:rPr lang="en-US" b="1" dirty="0" smtClean="0"/>
              <a:t>if aSemaphore’s counter &gt; 0 then</a:t>
            </a:r>
          </a:p>
          <a:p>
            <a:pPr lvl="2">
              <a:buNone/>
            </a:pPr>
            <a:r>
              <a:rPr lang="en-US" dirty="0" smtClean="0"/>
              <a:t>decrement aSemaphore’s counter</a:t>
            </a:r>
          </a:p>
          <a:p>
            <a:pPr lvl="1">
              <a:buNone/>
            </a:pPr>
            <a:r>
              <a:rPr lang="en-US" b="1" dirty="0" smtClean="0"/>
              <a:t>else</a:t>
            </a:r>
          </a:p>
          <a:p>
            <a:pPr lvl="2">
              <a:buNone/>
            </a:pPr>
            <a:r>
              <a:rPr lang="en-US" dirty="0" smtClean="0"/>
              <a:t>put the caller in aSemaphore’s queue</a:t>
            </a:r>
          </a:p>
          <a:p>
            <a:pPr lvl="2">
              <a:buNone/>
            </a:pPr>
            <a:r>
              <a:rPr lang="en-US" dirty="0" smtClean="0"/>
              <a:t>attempt to transfer control to some ready task</a:t>
            </a:r>
          </a:p>
          <a:p>
            <a:pPr lvl="2">
              <a:buNone/>
            </a:pPr>
            <a:r>
              <a:rPr lang="en-US" dirty="0" smtClean="0"/>
              <a:t>(if the task ready queue is empty, deadlock occurs)</a:t>
            </a:r>
          </a:p>
          <a:p>
            <a:pPr lvl="1">
              <a:buNone/>
            </a:pPr>
            <a:r>
              <a:rPr lang="en-US" b="1" dirty="0" smtClean="0"/>
              <a:t>end if</a:t>
            </a:r>
          </a:p>
          <a:p>
            <a:pPr lvl="2">
              <a:buNone/>
            </a:pPr>
            <a:r>
              <a:rPr lang="en-US" dirty="0" smtClean="0"/>
              <a:t>release(</a:t>
            </a:r>
            <a:r>
              <a:rPr lang="en-US" dirty="0" err="1" smtClean="0"/>
              <a:t>aSemaphore</a:t>
            </a:r>
            <a:r>
              <a:rPr lang="en-US" dirty="0" smtClean="0"/>
              <a:t>)</a:t>
            </a:r>
          </a:p>
          <a:p>
            <a:pPr lvl="1">
              <a:buNone/>
            </a:pPr>
            <a:r>
              <a:rPr lang="en-US" b="1" dirty="0" smtClean="0"/>
              <a:t>if aSemaphore’s queue is empty (no task is waiting) then</a:t>
            </a:r>
          </a:p>
          <a:p>
            <a:pPr lvl="2">
              <a:buNone/>
            </a:pPr>
            <a:r>
              <a:rPr lang="en-US" dirty="0" smtClean="0"/>
              <a:t>increment aSemaphore’s counter</a:t>
            </a:r>
          </a:p>
          <a:p>
            <a:pPr lvl="1">
              <a:buNone/>
            </a:pPr>
            <a:r>
              <a:rPr lang="en-US" b="1" dirty="0" smtClean="0"/>
              <a:t>else</a:t>
            </a:r>
          </a:p>
          <a:p>
            <a:pPr lvl="2">
              <a:buNone/>
            </a:pPr>
            <a:r>
              <a:rPr lang="en-US" dirty="0" smtClean="0"/>
              <a:t>put the calling task in the task-ready queue</a:t>
            </a:r>
          </a:p>
          <a:p>
            <a:pPr lvl="2">
              <a:buNone/>
            </a:pPr>
            <a:r>
              <a:rPr lang="en-US" dirty="0" smtClean="0"/>
              <a:t>transfer control to a task from aSemaphore’s queue</a:t>
            </a:r>
          </a:p>
          <a:p>
            <a:pPr lvl="1">
              <a:buNone/>
            </a:pPr>
            <a:r>
              <a:rPr lang="en-US" b="1" dirty="0" smtClean="0"/>
              <a:t>end</a:t>
            </a:r>
            <a:endParaRPr lang="en-US" dirty="0" smtClean="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4000" b="1" dirty="0" smtClean="0"/>
              <a:t>Subprogram-Level Concurrency</a:t>
            </a:r>
            <a:r>
              <a:rPr lang="en-US" sz="3600" b="1" dirty="0" smtClean="0"/>
              <a:t/>
            </a:r>
            <a:br>
              <a:rPr lang="en-US" sz="3600" b="1" dirty="0" smtClean="0"/>
            </a:br>
            <a:r>
              <a:rPr lang="en-US" sz="3600" dirty="0" smtClean="0"/>
              <a:t> Competition Synchronization</a:t>
            </a:r>
            <a:endParaRPr lang="en-US" dirty="0"/>
          </a:p>
        </p:txBody>
      </p:sp>
      <p:sp>
        <p:nvSpPr>
          <p:cNvPr id="5" name="Content Placeholder 4"/>
          <p:cNvSpPr>
            <a:spLocks noGrp="1"/>
          </p:cNvSpPr>
          <p:nvPr>
            <p:ph sz="half" idx="1"/>
          </p:nvPr>
        </p:nvSpPr>
        <p:spPr>
          <a:xfrm>
            <a:off x="3581400" y="1524001"/>
            <a:ext cx="4876800" cy="2438399"/>
          </a:xfrm>
        </p:spPr>
        <p:txBody>
          <a:bodyPr>
            <a:normAutofit lnSpcReduction="10000"/>
          </a:bodyPr>
          <a:lstStyle/>
          <a:p>
            <a:pPr algn="just"/>
            <a:r>
              <a:rPr lang="en-US" sz="1800" dirty="0" smtClean="0"/>
              <a:t>Buffer example provide competition synchronization</a:t>
            </a:r>
          </a:p>
          <a:p>
            <a:pPr algn="just"/>
            <a:r>
              <a:rPr lang="en-US" sz="1800" dirty="0" smtClean="0"/>
              <a:t>Access </a:t>
            </a:r>
            <a:r>
              <a:rPr lang="en-US" sz="1800" dirty="0" smtClean="0">
                <a:sym typeface="Wingdings" pitchFamily="2" charset="2"/>
              </a:rPr>
              <a:t> structure c controlled w additional semaphore</a:t>
            </a:r>
          </a:p>
          <a:p>
            <a:pPr lvl="1" algn="just"/>
            <a:r>
              <a:rPr lang="en-US" sz="1600" dirty="0" smtClean="0">
                <a:sym typeface="Wingdings" pitchFamily="2" charset="2"/>
              </a:rPr>
              <a:t>Binary semaphore</a:t>
            </a:r>
          </a:p>
          <a:p>
            <a:pPr lvl="1" algn="just"/>
            <a:r>
              <a:rPr lang="en-US" sz="1600" dirty="0" smtClean="0">
                <a:sym typeface="Wingdings" pitchFamily="2" charset="2"/>
              </a:rPr>
              <a:t>Value – 1</a:t>
            </a:r>
          </a:p>
          <a:p>
            <a:pPr lvl="2" algn="just"/>
            <a:r>
              <a:rPr lang="en-US" sz="1400" dirty="0" smtClean="0">
                <a:sym typeface="Wingdings" pitchFamily="2" charset="2"/>
              </a:rPr>
              <a:t>Wait stmt allow access</a:t>
            </a:r>
          </a:p>
          <a:p>
            <a:pPr lvl="1" algn="just"/>
            <a:r>
              <a:rPr lang="en-US" sz="1600" dirty="0" smtClean="0">
                <a:sym typeface="Wingdings" pitchFamily="2" charset="2"/>
              </a:rPr>
              <a:t>Value – 0</a:t>
            </a:r>
          </a:p>
          <a:p>
            <a:pPr lvl="2" algn="just"/>
            <a:r>
              <a:rPr lang="en-US" sz="1400" dirty="0" smtClean="0"/>
              <a:t>Placed in queue</a:t>
            </a:r>
          </a:p>
        </p:txBody>
      </p:sp>
      <p:sp>
        <p:nvSpPr>
          <p:cNvPr id="6" name="Content Placeholder 5"/>
          <p:cNvSpPr>
            <a:spLocks noGrp="1"/>
          </p:cNvSpPr>
          <p:nvPr>
            <p:ph sz="half" idx="2"/>
          </p:nvPr>
        </p:nvSpPr>
        <p:spPr>
          <a:xfrm>
            <a:off x="304800" y="2514600"/>
            <a:ext cx="3581400" cy="3962400"/>
          </a:xfrm>
        </p:spPr>
        <p:txBody>
          <a:bodyPr>
            <a:normAutofit fontScale="92500"/>
          </a:bodyPr>
          <a:lstStyle/>
          <a:p>
            <a:pPr>
              <a:buNone/>
            </a:pPr>
            <a:r>
              <a:rPr lang="en-US" sz="1600" b="1" dirty="0" smtClean="0"/>
              <a:t>semaphore access, fullspots, emptyspots;</a:t>
            </a:r>
          </a:p>
          <a:p>
            <a:pPr>
              <a:buNone/>
            </a:pPr>
            <a:r>
              <a:rPr lang="en-US" sz="1600" dirty="0" smtClean="0"/>
              <a:t>access.count = 1;</a:t>
            </a:r>
          </a:p>
          <a:p>
            <a:pPr>
              <a:buNone/>
            </a:pPr>
            <a:r>
              <a:rPr lang="en-US" sz="1600" dirty="0" smtClean="0"/>
              <a:t>fullspots.count = 0;</a:t>
            </a:r>
          </a:p>
          <a:p>
            <a:pPr>
              <a:buNone/>
            </a:pPr>
            <a:r>
              <a:rPr lang="en-US" sz="1600" dirty="0" smtClean="0"/>
              <a:t>emptyspots.count = BUFLEN;</a:t>
            </a:r>
          </a:p>
          <a:p>
            <a:pPr>
              <a:buNone/>
            </a:pPr>
            <a:r>
              <a:rPr lang="en-US" sz="1600" b="1" dirty="0" smtClean="0"/>
              <a:t>task producer;</a:t>
            </a:r>
          </a:p>
          <a:p>
            <a:pPr>
              <a:buNone/>
            </a:pPr>
            <a:r>
              <a:rPr lang="en-US" sz="1600" b="1" dirty="0" smtClean="0"/>
              <a:t>loop</a:t>
            </a:r>
          </a:p>
          <a:p>
            <a:pPr>
              <a:buNone/>
            </a:pPr>
            <a:r>
              <a:rPr lang="en-US" sz="1600" dirty="0" smtClean="0"/>
              <a:t>-- produce VALUE --</a:t>
            </a:r>
          </a:p>
          <a:p>
            <a:pPr>
              <a:buNone/>
            </a:pPr>
            <a:r>
              <a:rPr lang="en-US" sz="1600" dirty="0" smtClean="0"/>
              <a:t>wait(emptyspots); { wait for a space }</a:t>
            </a:r>
          </a:p>
          <a:p>
            <a:pPr>
              <a:buNone/>
            </a:pPr>
            <a:r>
              <a:rPr lang="en-US" sz="1600" dirty="0" smtClean="0"/>
              <a:t>wait(access); { wait for access }</a:t>
            </a:r>
          </a:p>
          <a:p>
            <a:pPr>
              <a:buNone/>
            </a:pPr>
            <a:r>
              <a:rPr lang="en-US" sz="1600" dirty="0" smtClean="0"/>
              <a:t>DEPOSIT(VALUE);</a:t>
            </a:r>
          </a:p>
          <a:p>
            <a:pPr>
              <a:buNone/>
            </a:pPr>
            <a:r>
              <a:rPr lang="en-US" sz="1600" dirty="0" smtClean="0"/>
              <a:t>release(access); { relinquish access }</a:t>
            </a:r>
          </a:p>
          <a:p>
            <a:pPr>
              <a:buNone/>
            </a:pPr>
            <a:r>
              <a:rPr lang="en-US" sz="1600" dirty="0" smtClean="0"/>
              <a:t>release(fullspots); { increase filled spaces }</a:t>
            </a:r>
          </a:p>
          <a:p>
            <a:pPr>
              <a:buNone/>
            </a:pPr>
            <a:r>
              <a:rPr lang="en-US" sz="1600" b="1" dirty="0" smtClean="0"/>
              <a:t>end loop;</a:t>
            </a:r>
          </a:p>
          <a:p>
            <a:pPr>
              <a:buNone/>
            </a:pPr>
            <a:r>
              <a:rPr lang="en-US" sz="1600" b="1" dirty="0" smtClean="0"/>
              <a:t>end producer;</a:t>
            </a:r>
            <a:endParaRPr lang="en-US" sz="1600" dirty="0"/>
          </a:p>
        </p:txBody>
      </p:sp>
      <p:sp>
        <p:nvSpPr>
          <p:cNvPr id="7" name="Rectangle 6"/>
          <p:cNvSpPr/>
          <p:nvPr/>
        </p:nvSpPr>
        <p:spPr>
          <a:xfrm>
            <a:off x="3962400" y="4191000"/>
            <a:ext cx="3962400" cy="2400657"/>
          </a:xfrm>
          <a:prstGeom prst="rect">
            <a:avLst/>
          </a:prstGeom>
        </p:spPr>
        <p:txBody>
          <a:bodyPr wrap="square">
            <a:spAutoFit/>
          </a:bodyPr>
          <a:lstStyle/>
          <a:p>
            <a:r>
              <a:rPr lang="en-US" sz="1500" b="1" dirty="0" smtClean="0"/>
              <a:t>task consumer;</a:t>
            </a:r>
          </a:p>
          <a:p>
            <a:r>
              <a:rPr lang="en-US" sz="1500" b="1" dirty="0" smtClean="0"/>
              <a:t>loop</a:t>
            </a:r>
          </a:p>
          <a:p>
            <a:pPr marL="342900" indent="-342900">
              <a:lnSpc>
                <a:spcPct val="80000"/>
              </a:lnSpc>
              <a:spcBef>
                <a:spcPct val="20000"/>
              </a:spcBef>
            </a:pPr>
            <a:r>
              <a:rPr lang="en-US" sz="1500" dirty="0" smtClean="0"/>
              <a:t>wait(fullspots); { make sure it is not empty }</a:t>
            </a:r>
          </a:p>
          <a:p>
            <a:pPr marL="342900" indent="-342900">
              <a:lnSpc>
                <a:spcPct val="80000"/>
              </a:lnSpc>
              <a:spcBef>
                <a:spcPct val="20000"/>
              </a:spcBef>
            </a:pPr>
            <a:r>
              <a:rPr lang="en-US" sz="1500" dirty="0" smtClean="0"/>
              <a:t>wait(access); { wait for access }</a:t>
            </a:r>
          </a:p>
          <a:p>
            <a:pPr marL="342900" indent="-342900">
              <a:lnSpc>
                <a:spcPct val="80000"/>
              </a:lnSpc>
              <a:spcBef>
                <a:spcPct val="20000"/>
              </a:spcBef>
            </a:pPr>
            <a:r>
              <a:rPr lang="en-US" sz="1500" dirty="0" smtClean="0"/>
              <a:t>FETCH(VALUE);</a:t>
            </a:r>
          </a:p>
          <a:p>
            <a:pPr marL="342900" indent="-342900">
              <a:lnSpc>
                <a:spcPct val="80000"/>
              </a:lnSpc>
              <a:spcBef>
                <a:spcPct val="20000"/>
              </a:spcBef>
            </a:pPr>
            <a:r>
              <a:rPr lang="en-US" sz="1500" dirty="0" smtClean="0"/>
              <a:t>release(access); { relinquish access }</a:t>
            </a:r>
          </a:p>
          <a:p>
            <a:pPr marL="342900" indent="-342900">
              <a:lnSpc>
                <a:spcPct val="80000"/>
              </a:lnSpc>
              <a:spcBef>
                <a:spcPct val="20000"/>
              </a:spcBef>
            </a:pPr>
            <a:r>
              <a:rPr lang="en-US" sz="1500" dirty="0" smtClean="0"/>
              <a:t>release(emptyspots); { increase empty spaces }</a:t>
            </a:r>
          </a:p>
          <a:p>
            <a:pPr marL="342900" indent="-342900">
              <a:lnSpc>
                <a:spcPct val="80000"/>
              </a:lnSpc>
              <a:spcBef>
                <a:spcPct val="20000"/>
              </a:spcBef>
            </a:pPr>
            <a:r>
              <a:rPr lang="en-US" sz="1500" dirty="0" smtClean="0"/>
              <a:t>-- consume VALUE --</a:t>
            </a:r>
          </a:p>
          <a:p>
            <a:r>
              <a:rPr lang="en-US" sz="1500" b="1" dirty="0" smtClean="0"/>
              <a:t>end loop</a:t>
            </a:r>
          </a:p>
          <a:p>
            <a:r>
              <a:rPr lang="en-US" sz="1500" b="1" dirty="0" smtClean="0"/>
              <a:t>end consumer;</a:t>
            </a:r>
            <a:endParaRPr lang="en-US" sz="1500"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3600" b="1" dirty="0" smtClean="0"/>
              <a:t>Subprogram-Level Concurrency</a:t>
            </a:r>
            <a:br>
              <a:rPr lang="en-US" sz="3600" b="1" dirty="0" smtClean="0"/>
            </a:br>
            <a:r>
              <a:rPr lang="en-US" sz="3200" dirty="0" smtClean="0"/>
              <a:t>Evaluation</a:t>
            </a:r>
            <a:endParaRPr lang="en-US" sz="3600" dirty="0"/>
          </a:p>
        </p:txBody>
      </p:sp>
      <p:sp>
        <p:nvSpPr>
          <p:cNvPr id="5" name="Content Placeholder 4"/>
          <p:cNvSpPr>
            <a:spLocks noGrp="1"/>
          </p:cNvSpPr>
          <p:nvPr>
            <p:ph idx="1"/>
          </p:nvPr>
        </p:nvSpPr>
        <p:spPr/>
        <p:txBody>
          <a:bodyPr>
            <a:normAutofit fontScale="92500" lnSpcReduction="10000"/>
          </a:bodyPr>
          <a:lstStyle/>
          <a:p>
            <a:pPr algn="just"/>
            <a:r>
              <a:rPr lang="en-US" sz="2400" dirty="0" smtClean="0"/>
              <a:t>Using semaphores </a:t>
            </a:r>
            <a:r>
              <a:rPr lang="en-US" sz="2400" dirty="0" smtClean="0">
                <a:sym typeface="Wingdings" pitchFamily="2" charset="2"/>
              </a:rPr>
              <a:t></a:t>
            </a:r>
            <a:r>
              <a:rPr lang="en-US" sz="2400" dirty="0" smtClean="0"/>
              <a:t> provide </a:t>
            </a:r>
          </a:p>
          <a:p>
            <a:pPr lvl="1" algn="just"/>
            <a:r>
              <a:rPr lang="en-US" sz="2400" dirty="0" smtClean="0"/>
              <a:t>cooperation synchronization creates an unsafe programming environment (reason)</a:t>
            </a:r>
          </a:p>
          <a:p>
            <a:pPr lvl="1" algn="just"/>
            <a:r>
              <a:rPr lang="en-US" sz="2400" dirty="0" smtClean="0"/>
              <a:t>no way </a:t>
            </a:r>
            <a:r>
              <a:rPr lang="en-US" sz="2400" dirty="0" smtClean="0">
                <a:sym typeface="Wingdings" pitchFamily="2" charset="2"/>
              </a:rPr>
              <a:t></a:t>
            </a:r>
            <a:r>
              <a:rPr lang="en-US" sz="2400" dirty="0" smtClean="0"/>
              <a:t> check statically </a:t>
            </a:r>
            <a:r>
              <a:rPr lang="en-US" sz="2400" dirty="0" smtClean="0">
                <a:sym typeface="Wingdings" pitchFamily="2" charset="2"/>
              </a:rPr>
              <a:t> </a:t>
            </a:r>
            <a:r>
              <a:rPr lang="en-US" sz="2400" dirty="0" smtClean="0"/>
              <a:t>the correctness  = their use</a:t>
            </a:r>
          </a:p>
          <a:p>
            <a:pPr lvl="1" algn="just"/>
            <a:r>
              <a:rPr lang="en-US" sz="2400" dirty="0" smtClean="0"/>
              <a:t>In the buffer example</a:t>
            </a:r>
          </a:p>
          <a:p>
            <a:pPr lvl="2" algn="just"/>
            <a:r>
              <a:rPr lang="en-US" sz="1800" dirty="0" smtClean="0"/>
              <a:t>Leaving out the wait(emptyspots) result in buffer overflow.</a:t>
            </a:r>
          </a:p>
          <a:p>
            <a:pPr lvl="2" algn="just"/>
            <a:r>
              <a:rPr lang="en-US" sz="1800" dirty="0" smtClean="0"/>
              <a:t>Leaving out the wait(fullspots) result in buffer underflow. </a:t>
            </a:r>
          </a:p>
          <a:p>
            <a:pPr lvl="2" algn="just"/>
            <a:r>
              <a:rPr lang="en-US" sz="1800" dirty="0" smtClean="0"/>
              <a:t>Leaving out either of the releases would result in deadlock </a:t>
            </a:r>
          </a:p>
          <a:p>
            <a:pPr algn="just"/>
            <a:r>
              <a:rPr lang="en-US" sz="2400" dirty="0" smtClean="0"/>
              <a:t>Reliability problems also arise in competition synchronization.</a:t>
            </a:r>
          </a:p>
          <a:p>
            <a:pPr lvl="1" algn="just"/>
            <a:r>
              <a:rPr lang="en-US" sz="2400" dirty="0" smtClean="0"/>
              <a:t>Leaving out wait(access) stmt in either task can cause insecure access </a:t>
            </a:r>
            <a:r>
              <a:rPr lang="en-US" sz="2400" dirty="0" smtClean="0">
                <a:sym typeface="Wingdings" pitchFamily="2" charset="2"/>
              </a:rPr>
              <a:t></a:t>
            </a:r>
            <a:r>
              <a:rPr lang="en-US" sz="2400" dirty="0" smtClean="0"/>
              <a:t> the buffer.</a:t>
            </a:r>
          </a:p>
          <a:p>
            <a:pPr lvl="1" algn="just"/>
            <a:r>
              <a:rPr lang="en-US" sz="2400" dirty="0" smtClean="0"/>
              <a:t>Leaving out the release(access) stmt in either task results in deadlock.</a:t>
            </a:r>
            <a:endParaRPr lang="en-US" sz="2400"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b="1" dirty="0" smtClean="0"/>
              <a:t>Monitors</a:t>
            </a:r>
            <a:br>
              <a:rPr lang="en-US" sz="3600" b="1" dirty="0" smtClean="0"/>
            </a:br>
            <a:r>
              <a:rPr lang="en-US" sz="3200" dirty="0" smtClean="0"/>
              <a:t>Introduction</a:t>
            </a:r>
            <a:endParaRPr lang="en-US" sz="3600" b="1" dirty="0"/>
          </a:p>
        </p:txBody>
      </p:sp>
      <p:sp>
        <p:nvSpPr>
          <p:cNvPr id="5" name="Content Placeholder 4"/>
          <p:cNvSpPr>
            <a:spLocks noGrp="1"/>
          </p:cNvSpPr>
          <p:nvPr>
            <p:ph idx="1"/>
          </p:nvPr>
        </p:nvSpPr>
        <p:spPr/>
        <p:txBody>
          <a:bodyPr/>
          <a:lstStyle/>
          <a:p>
            <a:r>
              <a:rPr lang="en-US" dirty="0" smtClean="0"/>
              <a:t>First prog. lang. incorporates monitors:</a:t>
            </a:r>
          </a:p>
          <a:p>
            <a:pPr lvl="1"/>
            <a:r>
              <a:rPr lang="en-US" dirty="0" smtClean="0"/>
              <a:t>Concurrent Pascal</a:t>
            </a:r>
          </a:p>
          <a:p>
            <a:pPr lvl="1"/>
            <a:r>
              <a:rPr lang="en-US" dirty="0" smtClean="0"/>
              <a:t>Modula</a:t>
            </a:r>
          </a:p>
          <a:p>
            <a:pPr lvl="1"/>
            <a:r>
              <a:rPr lang="en-US" dirty="0" smtClean="0"/>
              <a:t>CSP/k</a:t>
            </a:r>
          </a:p>
          <a:p>
            <a:pPr lvl="1"/>
            <a:r>
              <a:rPr lang="en-US" dirty="0" smtClean="0"/>
              <a:t>Mesa</a:t>
            </a:r>
          </a:p>
          <a:p>
            <a:pPr lvl="1"/>
            <a:r>
              <a:rPr lang="en-US" dirty="0" smtClean="0"/>
              <a:t>Contemporary lang.’s support monitors:</a:t>
            </a:r>
          </a:p>
          <a:p>
            <a:pPr lvl="2"/>
            <a:r>
              <a:rPr lang="en-US" dirty="0" smtClean="0"/>
              <a:t>Ada</a:t>
            </a:r>
          </a:p>
          <a:p>
            <a:pPr lvl="2"/>
            <a:r>
              <a:rPr lang="en-US" dirty="0" smtClean="0"/>
              <a:t>Java</a:t>
            </a:r>
          </a:p>
          <a:p>
            <a:pPr lvl="2"/>
            <a:r>
              <a:rPr lang="en-US" dirty="0" smtClean="0"/>
              <a:t>C# </a:t>
            </a:r>
            <a:endParaRPr lang="en-US"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b="1" dirty="0" smtClean="0"/>
              <a:t>Monitors</a:t>
            </a:r>
            <a:br>
              <a:rPr lang="en-US" sz="3600" b="1" dirty="0" smtClean="0"/>
            </a:br>
            <a:r>
              <a:rPr lang="en-US" sz="3200" dirty="0" smtClean="0"/>
              <a:t>Competition Synchronization</a:t>
            </a:r>
            <a:endParaRPr lang="en-US" sz="3600" b="1" dirty="0"/>
          </a:p>
        </p:txBody>
      </p:sp>
      <p:sp>
        <p:nvSpPr>
          <p:cNvPr id="5" name="Content Placeholder 4"/>
          <p:cNvSpPr>
            <a:spLocks noGrp="1"/>
          </p:cNvSpPr>
          <p:nvPr>
            <p:ph idx="1"/>
          </p:nvPr>
        </p:nvSpPr>
        <p:spPr/>
        <p:txBody>
          <a:bodyPr>
            <a:normAutofit/>
          </a:bodyPr>
          <a:lstStyle/>
          <a:p>
            <a:pPr algn="just"/>
            <a:r>
              <a:rPr lang="en-US" dirty="0" smtClean="0"/>
              <a:t>Most imp feature of monitor</a:t>
            </a:r>
          </a:p>
          <a:p>
            <a:pPr lvl="1" algn="just"/>
            <a:r>
              <a:rPr lang="en-US" dirty="0" smtClean="0"/>
              <a:t>shared data - - resident in monitor rather than in any = client units</a:t>
            </a:r>
          </a:p>
          <a:p>
            <a:pPr algn="just"/>
            <a:r>
              <a:rPr lang="en-US" dirty="0" smtClean="0"/>
              <a:t>Programmer </a:t>
            </a:r>
            <a:r>
              <a:rPr lang="en-US" strike="sngStrike" dirty="0" smtClean="0"/>
              <a:t>does</a:t>
            </a:r>
            <a:r>
              <a:rPr lang="en-US" dirty="0" smtClean="0"/>
              <a:t> synchronize mutually exclusive access </a:t>
            </a:r>
            <a:r>
              <a:rPr lang="en-US" dirty="0" smtClean="0">
                <a:sym typeface="Wingdings" pitchFamily="2" charset="2"/>
              </a:rPr>
              <a:t> </a:t>
            </a:r>
            <a:r>
              <a:rPr lang="en-US" dirty="0" smtClean="0"/>
              <a:t>shared data thru use = semaphores or other mechanisms</a:t>
            </a:r>
          </a:p>
          <a:p>
            <a:pPr lvl="1" algn="just"/>
            <a:r>
              <a:rPr lang="en-US" dirty="0" smtClean="0"/>
              <a:t>access mechanisms are part of the monitor (reason)</a:t>
            </a:r>
            <a:endParaRPr lang="en-US"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p:cNvPicPr>
            <a:picLocks noGrp="1" noChangeAspect="1" noChangeArrowheads="1"/>
          </p:cNvPicPr>
          <p:nvPr>
            <p:ph sz="half" idx="2"/>
          </p:nvPr>
        </p:nvPicPr>
        <p:blipFill>
          <a:blip r:embed="rId3" cstate="print"/>
          <a:srcRect/>
          <a:stretch>
            <a:fillRect/>
          </a:stretch>
        </p:blipFill>
        <p:spPr bwMode="auto">
          <a:xfrm>
            <a:off x="2057400" y="3307080"/>
            <a:ext cx="5334000" cy="3467796"/>
          </a:xfrm>
          <a:prstGeom prst="rect">
            <a:avLst/>
          </a:prstGeom>
          <a:noFill/>
          <a:ln w="9525">
            <a:noFill/>
            <a:miter lim="800000"/>
            <a:headEnd/>
            <a:tailEnd/>
          </a:ln>
        </p:spPr>
      </p:pic>
      <p:sp>
        <p:nvSpPr>
          <p:cNvPr id="4" name="Title 3"/>
          <p:cNvSpPr>
            <a:spLocks noGrp="1"/>
          </p:cNvSpPr>
          <p:nvPr>
            <p:ph type="title"/>
          </p:nvPr>
        </p:nvSpPr>
        <p:spPr/>
        <p:txBody>
          <a:bodyPr>
            <a:normAutofit/>
          </a:bodyPr>
          <a:lstStyle/>
          <a:p>
            <a:r>
              <a:rPr lang="en-US" sz="3600" b="1" dirty="0" smtClean="0"/>
              <a:t>Monitors</a:t>
            </a:r>
            <a:br>
              <a:rPr lang="en-US" sz="3600" b="1" dirty="0" smtClean="0"/>
            </a:br>
            <a:r>
              <a:rPr lang="en-US" sz="3200" dirty="0" smtClean="0"/>
              <a:t>Cooperation Synchronization</a:t>
            </a:r>
            <a:endParaRPr lang="en-US" sz="3600" b="1" dirty="0"/>
          </a:p>
        </p:txBody>
      </p:sp>
      <p:sp>
        <p:nvSpPr>
          <p:cNvPr id="5" name="Content Placeholder 4"/>
          <p:cNvSpPr>
            <a:spLocks noGrp="1"/>
          </p:cNvSpPr>
          <p:nvPr>
            <p:ph sz="half" idx="1"/>
          </p:nvPr>
        </p:nvSpPr>
        <p:spPr>
          <a:xfrm>
            <a:off x="457200" y="1600201"/>
            <a:ext cx="8153400" cy="1905000"/>
          </a:xfrm>
        </p:spPr>
        <p:txBody>
          <a:bodyPr>
            <a:normAutofit fontScale="77500" lnSpcReduction="20000"/>
          </a:bodyPr>
          <a:lstStyle/>
          <a:p>
            <a:pPr algn="just"/>
            <a:r>
              <a:rPr lang="en-US" dirty="0" smtClean="0"/>
              <a:t>mutually exclusive access </a:t>
            </a:r>
            <a:r>
              <a:rPr lang="en-US" dirty="0" smtClean="0">
                <a:sym typeface="Wingdings" pitchFamily="2" charset="2"/>
              </a:rPr>
              <a:t></a:t>
            </a:r>
            <a:r>
              <a:rPr lang="en-US" dirty="0" smtClean="0"/>
              <a:t> shared data - - intrinsic with a monitor</a:t>
            </a:r>
          </a:p>
          <a:p>
            <a:pPr lvl="1" algn="just"/>
            <a:r>
              <a:rPr lang="en-US" dirty="0" smtClean="0"/>
              <a:t>cooperation between processes is still the task of the programmer</a:t>
            </a:r>
          </a:p>
          <a:p>
            <a:pPr algn="just"/>
            <a:r>
              <a:rPr lang="en-US" dirty="0" smtClean="0"/>
              <a:t>programmer (guarantee)</a:t>
            </a:r>
          </a:p>
          <a:p>
            <a:pPr lvl="1" algn="just"/>
            <a:r>
              <a:rPr lang="en-US" dirty="0" smtClean="0"/>
              <a:t>shared buffer </a:t>
            </a:r>
            <a:r>
              <a:rPr lang="en-US" strike="sngStrike" dirty="0" smtClean="0"/>
              <a:t>does</a:t>
            </a:r>
            <a:r>
              <a:rPr lang="en-US" dirty="0" smtClean="0"/>
              <a:t> experience underflow or overflow. </a:t>
            </a:r>
          </a:p>
          <a:p>
            <a:pPr algn="just"/>
            <a:r>
              <a:rPr lang="en-US" dirty="0" smtClean="0"/>
              <a:t>program containing 4 tasks &amp; a monitor provides synchronized access </a:t>
            </a:r>
            <a:r>
              <a:rPr lang="en-US" dirty="0" smtClean="0">
                <a:sym typeface="Wingdings" pitchFamily="2" charset="2"/>
              </a:rPr>
              <a:t> </a:t>
            </a:r>
            <a:r>
              <a:rPr lang="en-US" dirty="0" smtClean="0"/>
              <a:t>concurrently shared buffer (figure)</a:t>
            </a:r>
            <a:endParaRPr lang="en-US"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4000" b="1" dirty="0" smtClean="0"/>
              <a:t>Message passing</a:t>
            </a:r>
            <a:r>
              <a:rPr lang="en-US" sz="3600" b="1" dirty="0" smtClean="0"/>
              <a:t/>
            </a:r>
            <a:br>
              <a:rPr lang="en-US" sz="3600" b="1" dirty="0" smtClean="0"/>
            </a:br>
            <a:r>
              <a:rPr lang="en-US" sz="3600" dirty="0" smtClean="0"/>
              <a:t>The Concept of Synchronous Message Passing</a:t>
            </a:r>
            <a:endParaRPr lang="en-US" sz="3600" dirty="0"/>
          </a:p>
        </p:txBody>
      </p:sp>
      <p:sp>
        <p:nvSpPr>
          <p:cNvPr id="5" name="Content Placeholder 4"/>
          <p:cNvSpPr>
            <a:spLocks noGrp="1"/>
          </p:cNvSpPr>
          <p:nvPr>
            <p:ph idx="1"/>
          </p:nvPr>
        </p:nvSpPr>
        <p:spPr/>
        <p:txBody>
          <a:bodyPr/>
          <a:lstStyle/>
          <a:p>
            <a:r>
              <a:rPr lang="en-US" dirty="0" smtClean="0"/>
              <a:t>Synchronous Message passing</a:t>
            </a:r>
          </a:p>
          <a:p>
            <a:pPr lvl="1"/>
            <a:r>
              <a:rPr lang="en-US" dirty="0" smtClean="0"/>
              <a:t>Tasks r often busy</a:t>
            </a:r>
          </a:p>
          <a:p>
            <a:pPr lvl="2"/>
            <a:r>
              <a:rPr lang="en-US" dirty="0" smtClean="0"/>
              <a:t>Wn? Busy</a:t>
            </a:r>
          </a:p>
          <a:p>
            <a:pPr lvl="3"/>
            <a:r>
              <a:rPr lang="en-US" strike="sngStrike" dirty="0" smtClean="0"/>
              <a:t>interrupted</a:t>
            </a:r>
            <a:r>
              <a:rPr lang="en-US" dirty="0" smtClean="0"/>
              <a:t> by other units</a:t>
            </a:r>
          </a:p>
          <a:p>
            <a:pPr lvl="3"/>
            <a:r>
              <a:rPr lang="en-US" dirty="0" smtClean="0"/>
              <a:t>Suppose task A and task B r both in execution</a:t>
            </a:r>
          </a:p>
          <a:p>
            <a:pPr lvl="4"/>
            <a:r>
              <a:rPr lang="en-US" dirty="0" smtClean="0"/>
              <a:t>A wishes </a:t>
            </a:r>
            <a:r>
              <a:rPr lang="en-US" dirty="0" smtClean="0">
                <a:sym typeface="Wingdings" pitchFamily="2" charset="2"/>
              </a:rPr>
              <a:t></a:t>
            </a:r>
            <a:r>
              <a:rPr lang="en-US" dirty="0" smtClean="0"/>
              <a:t> send message </a:t>
            </a:r>
            <a:r>
              <a:rPr lang="en-US" dirty="0" smtClean="0">
                <a:sym typeface="Wingdings" pitchFamily="2" charset="2"/>
              </a:rPr>
              <a:t> </a:t>
            </a:r>
            <a:r>
              <a:rPr lang="en-US" dirty="0" smtClean="0"/>
              <a:t>B. </a:t>
            </a:r>
          </a:p>
          <a:p>
            <a:pPr lvl="4"/>
            <a:r>
              <a:rPr lang="en-US" dirty="0" smtClean="0"/>
              <a:t>if B is busy</a:t>
            </a:r>
          </a:p>
          <a:p>
            <a:pPr lvl="5"/>
            <a:r>
              <a:rPr lang="en-US" strike="sngStrike" dirty="0" smtClean="0"/>
              <a:t>desirable</a:t>
            </a:r>
            <a:r>
              <a:rPr lang="en-US" dirty="0" smtClean="0"/>
              <a:t> </a:t>
            </a:r>
            <a:r>
              <a:rPr lang="en-US" dirty="0" smtClean="0">
                <a:sym typeface="Wingdings" pitchFamily="2" charset="2"/>
              </a:rPr>
              <a:t></a:t>
            </a:r>
            <a:r>
              <a:rPr lang="en-US" dirty="0" smtClean="0"/>
              <a:t> allow another task </a:t>
            </a:r>
            <a:r>
              <a:rPr lang="en-US" dirty="0" smtClean="0">
                <a:sym typeface="Wingdings" pitchFamily="2" charset="2"/>
              </a:rPr>
              <a:t></a:t>
            </a:r>
            <a:r>
              <a:rPr lang="en-US" dirty="0" smtClean="0"/>
              <a:t> interrupt it</a:t>
            </a:r>
            <a:endParaRPr lang="en-US"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b="1" dirty="0" smtClean="0"/>
              <a:t>Java Threads</a:t>
            </a:r>
            <a:endParaRPr lang="en-US" sz="3600" b="1" dirty="0"/>
          </a:p>
        </p:txBody>
      </p:sp>
      <p:sp>
        <p:nvSpPr>
          <p:cNvPr id="5" name="Content Placeholder 4"/>
          <p:cNvSpPr>
            <a:spLocks noGrp="1"/>
          </p:cNvSpPr>
          <p:nvPr>
            <p:ph idx="1"/>
          </p:nvPr>
        </p:nvSpPr>
        <p:spPr/>
        <p:txBody>
          <a:bodyPr/>
          <a:lstStyle/>
          <a:p>
            <a:pPr algn="just"/>
            <a:r>
              <a:rPr lang="en-US" dirty="0" smtClean="0"/>
              <a:t>Concurrent units in Java r methods named </a:t>
            </a:r>
            <a:r>
              <a:rPr lang="en-US" i="1" dirty="0" smtClean="0"/>
              <a:t>run</a:t>
            </a:r>
            <a:endParaRPr lang="en-US" dirty="0" smtClean="0"/>
          </a:p>
          <a:p>
            <a:pPr lvl="1" algn="just"/>
            <a:r>
              <a:rPr lang="en-US" dirty="0" smtClean="0">
                <a:sym typeface="Wingdings" pitchFamily="2" charset="2"/>
              </a:rPr>
              <a:t>Process</a:t>
            </a:r>
          </a:p>
          <a:p>
            <a:pPr lvl="2" algn="just"/>
            <a:r>
              <a:rPr lang="en-US" dirty="0" smtClean="0">
                <a:sym typeface="Wingdings" pitchFamily="2" charset="2"/>
              </a:rPr>
              <a:t>Run methods execute</a:t>
            </a:r>
          </a:p>
          <a:p>
            <a:pPr lvl="3" algn="just"/>
            <a:r>
              <a:rPr lang="en-US" dirty="0" smtClean="0">
                <a:sym typeface="Wingdings" pitchFamily="2" charset="2"/>
              </a:rPr>
              <a:t>Thread</a:t>
            </a:r>
          </a:p>
          <a:p>
            <a:pPr lvl="2" algn="just"/>
            <a:r>
              <a:rPr lang="en-US" dirty="0" smtClean="0">
                <a:sym typeface="Wingdings" pitchFamily="2" charset="2"/>
              </a:rPr>
              <a:t>Java thread</a:t>
            </a:r>
          </a:p>
          <a:p>
            <a:pPr lvl="3" algn="just"/>
            <a:r>
              <a:rPr lang="en-US" dirty="0" smtClean="0">
                <a:sym typeface="Wingdings" pitchFamily="2" charset="2"/>
              </a:rPr>
              <a:t>Lightweight tasks</a:t>
            </a:r>
          </a:p>
          <a:p>
            <a:pPr lvl="3" algn="just"/>
            <a:r>
              <a:rPr lang="en-US" dirty="0" smtClean="0">
                <a:sym typeface="Wingdings" pitchFamily="2" charset="2"/>
              </a:rPr>
              <a:t>2 ways  define class w run method</a:t>
            </a:r>
          </a:p>
          <a:p>
            <a:pPr lvl="4" algn="just"/>
            <a:r>
              <a:rPr lang="en-US" dirty="0" smtClean="0">
                <a:sym typeface="Wingdings" pitchFamily="2" charset="2"/>
              </a:rPr>
              <a:t>Define subclass = predefined class Thread &amp; override its run method</a:t>
            </a:r>
          </a:p>
          <a:p>
            <a:pPr lvl="4" algn="just"/>
            <a:r>
              <a:rPr lang="en-US" dirty="0" smtClean="0">
                <a:sym typeface="Wingdings" pitchFamily="2" charset="2"/>
              </a:rPr>
              <a:t>Define subclass that inherits  its natural parent &amp; implements Runnable interface</a:t>
            </a:r>
          </a:p>
          <a:p>
            <a:pPr lvl="4" algn="just"/>
            <a:endParaRPr lang="en-US" dirty="0" smtClean="0">
              <a:sym typeface="Wingdings" pitchFamily="2" charset="2"/>
            </a:endParaRPr>
          </a:p>
          <a:p>
            <a:pPr lvl="3" algn="just"/>
            <a:endParaRPr lang="en-US" dirty="0" smtClean="0">
              <a:sym typeface="Wingdings" pitchFamily="2" charset="2"/>
            </a:endParaRPr>
          </a:p>
          <a:p>
            <a:pPr lvl="1" algn="just"/>
            <a:endParaRPr lang="en-US"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600" b="1" dirty="0" smtClean="0">
                <a:solidFill>
                  <a:prstClr val="black"/>
                </a:solidFill>
              </a:rPr>
              <a:t>Java Threads</a:t>
            </a:r>
            <a:br>
              <a:rPr lang="en-US" sz="3600" b="1" dirty="0" smtClean="0">
                <a:solidFill>
                  <a:prstClr val="black"/>
                </a:solidFill>
              </a:rPr>
            </a:br>
            <a:r>
              <a:rPr lang="en-US" sz="3600" dirty="0" smtClean="0">
                <a:solidFill>
                  <a:prstClr val="black"/>
                </a:solidFill>
              </a:rPr>
              <a:t>Thread class</a:t>
            </a:r>
            <a:endParaRPr lang="en-US" dirty="0"/>
          </a:p>
        </p:txBody>
      </p:sp>
      <p:sp>
        <p:nvSpPr>
          <p:cNvPr id="5" name="Content Placeholder 4"/>
          <p:cNvSpPr>
            <a:spLocks noGrp="1"/>
          </p:cNvSpPr>
          <p:nvPr>
            <p:ph idx="1"/>
          </p:nvPr>
        </p:nvSpPr>
        <p:spPr/>
        <p:txBody>
          <a:bodyPr numCol="2">
            <a:normAutofit lnSpcReduction="10000"/>
          </a:bodyPr>
          <a:lstStyle/>
          <a:p>
            <a:pPr algn="just"/>
            <a:r>
              <a:rPr lang="en-US" dirty="0" smtClean="0"/>
              <a:t>Thread class</a:t>
            </a:r>
          </a:p>
          <a:p>
            <a:pPr lvl="1" algn="just"/>
            <a:r>
              <a:rPr lang="en-US" strike="sngStrike" dirty="0" smtClean="0"/>
              <a:t>Natural </a:t>
            </a:r>
            <a:r>
              <a:rPr lang="en-US" dirty="0" smtClean="0"/>
              <a:t>parent = other classes (any)</a:t>
            </a:r>
          </a:p>
          <a:p>
            <a:pPr lvl="1" algn="just"/>
            <a:r>
              <a:rPr lang="en-US" dirty="0" smtClean="0"/>
              <a:t>Provides services</a:t>
            </a:r>
          </a:p>
          <a:p>
            <a:pPr lvl="2" algn="just"/>
            <a:r>
              <a:rPr lang="en-US" dirty="0" smtClean="0"/>
              <a:t>Subclass </a:t>
            </a:r>
            <a:r>
              <a:rPr lang="en-US" strike="sngStrike" dirty="0" smtClean="0"/>
              <a:t>related</a:t>
            </a:r>
            <a:r>
              <a:rPr lang="en-US" dirty="0" smtClean="0"/>
              <a:t> </a:t>
            </a:r>
            <a:r>
              <a:rPr lang="en-US" dirty="0" smtClean="0">
                <a:sym typeface="Wingdings" pitchFamily="2" charset="2"/>
              </a:rPr>
              <a:t>in natural way</a:t>
            </a:r>
          </a:p>
          <a:p>
            <a:pPr lvl="1" algn="just"/>
            <a:r>
              <a:rPr lang="en-US" dirty="0" smtClean="0">
                <a:sym typeface="Wingdings" pitchFamily="2" charset="2"/>
              </a:rPr>
              <a:t>Only class available</a:t>
            </a:r>
          </a:p>
          <a:p>
            <a:pPr lvl="2" algn="just"/>
            <a:r>
              <a:rPr lang="en-US" dirty="0" smtClean="0">
                <a:sym typeface="Wingdings" pitchFamily="2" charset="2"/>
              </a:rPr>
              <a:t>Concurrent java programs (create)</a:t>
            </a:r>
          </a:p>
          <a:p>
            <a:pPr lvl="1" algn="just"/>
            <a:r>
              <a:rPr lang="en-US" dirty="0" smtClean="0">
                <a:sym typeface="Wingdings" pitchFamily="2" charset="2"/>
              </a:rPr>
              <a:t>+des 5 constructors &amp; collection = methods &amp; constants</a:t>
            </a:r>
            <a:endParaRPr lang="en-US" dirty="0" smtClean="0"/>
          </a:p>
          <a:p>
            <a:pPr lvl="2" algn="just"/>
            <a:r>
              <a:rPr lang="en-US" b="1" dirty="0" smtClean="0"/>
              <a:t>run method</a:t>
            </a:r>
          </a:p>
          <a:p>
            <a:pPr lvl="2" algn="just"/>
            <a:r>
              <a:rPr lang="en-US" b="1" dirty="0" smtClean="0"/>
              <a:t>start method</a:t>
            </a:r>
          </a:p>
          <a:p>
            <a:pPr lvl="2" algn="just"/>
            <a:r>
              <a:rPr lang="en-US" b="1" dirty="0" smtClean="0"/>
              <a:t>yield method</a:t>
            </a:r>
          </a:p>
          <a:p>
            <a:pPr lvl="2" algn="just"/>
            <a:r>
              <a:rPr lang="en-US" b="1" dirty="0" smtClean="0"/>
              <a:t>sleep method</a:t>
            </a:r>
          </a:p>
          <a:p>
            <a:pPr lvl="2" algn="just"/>
            <a:r>
              <a:rPr lang="en-US" dirty="0" smtClean="0"/>
              <a:t>join method</a:t>
            </a:r>
          </a:p>
          <a:p>
            <a:pPr lvl="2" algn="just"/>
            <a:r>
              <a:rPr lang="en-US" dirty="0" smtClean="0"/>
              <a:t>stop method</a:t>
            </a:r>
          </a:p>
          <a:p>
            <a:pPr lvl="2" algn="just"/>
            <a:r>
              <a:rPr lang="en-US" dirty="0" smtClean="0"/>
              <a:t>suspend method</a:t>
            </a:r>
          </a:p>
          <a:p>
            <a:pPr lvl="2" algn="just"/>
            <a:r>
              <a:rPr lang="en-US" dirty="0" smtClean="0"/>
              <a:t>resume method</a:t>
            </a:r>
          </a:p>
          <a:p>
            <a:pPr lvl="2" algn="just"/>
            <a:endParaRPr lang="en-US"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600" b="1" dirty="0" smtClean="0">
                <a:solidFill>
                  <a:prstClr val="black"/>
                </a:solidFill>
              </a:rPr>
              <a:t>Java Threads</a:t>
            </a:r>
            <a:br>
              <a:rPr lang="en-US" sz="3600" b="1" dirty="0" smtClean="0">
                <a:solidFill>
                  <a:prstClr val="black"/>
                </a:solidFill>
              </a:rPr>
            </a:br>
            <a:r>
              <a:rPr lang="en-US" sz="3600" dirty="0" smtClean="0">
                <a:solidFill>
                  <a:prstClr val="black"/>
                </a:solidFill>
              </a:rPr>
              <a:t>Thread class</a:t>
            </a:r>
            <a:endParaRPr lang="en-US" dirty="0"/>
          </a:p>
        </p:txBody>
      </p:sp>
      <p:sp>
        <p:nvSpPr>
          <p:cNvPr id="5" name="Content Placeholder 4"/>
          <p:cNvSpPr>
            <a:spLocks noGrp="1"/>
          </p:cNvSpPr>
          <p:nvPr>
            <p:ph idx="1"/>
          </p:nvPr>
        </p:nvSpPr>
        <p:spPr/>
        <p:txBody>
          <a:bodyPr numCol="2">
            <a:normAutofit lnSpcReduction="10000"/>
          </a:bodyPr>
          <a:lstStyle/>
          <a:p>
            <a:pPr algn="just"/>
            <a:r>
              <a:rPr lang="en-US" dirty="0" smtClean="0"/>
              <a:t>Thread class</a:t>
            </a:r>
          </a:p>
          <a:p>
            <a:pPr lvl="1" algn="just"/>
            <a:r>
              <a:rPr lang="en-US" strike="sngStrike" dirty="0" smtClean="0"/>
              <a:t>Natural </a:t>
            </a:r>
            <a:r>
              <a:rPr lang="en-US" dirty="0" smtClean="0"/>
              <a:t>parent = other classes (any)</a:t>
            </a:r>
          </a:p>
          <a:p>
            <a:pPr lvl="1" algn="just"/>
            <a:r>
              <a:rPr lang="en-US" dirty="0" smtClean="0"/>
              <a:t>Provides services</a:t>
            </a:r>
          </a:p>
          <a:p>
            <a:pPr lvl="2" algn="just"/>
            <a:r>
              <a:rPr lang="en-US" dirty="0" smtClean="0"/>
              <a:t>Subclass </a:t>
            </a:r>
            <a:r>
              <a:rPr lang="en-US" strike="sngStrike" dirty="0" smtClean="0"/>
              <a:t>related</a:t>
            </a:r>
            <a:r>
              <a:rPr lang="en-US" dirty="0" smtClean="0"/>
              <a:t> </a:t>
            </a:r>
            <a:r>
              <a:rPr lang="en-US" dirty="0" smtClean="0">
                <a:sym typeface="Wingdings" pitchFamily="2" charset="2"/>
              </a:rPr>
              <a:t>in natural way</a:t>
            </a:r>
          </a:p>
          <a:p>
            <a:pPr lvl="1" algn="just"/>
            <a:r>
              <a:rPr lang="en-US" dirty="0" smtClean="0">
                <a:sym typeface="Wingdings" pitchFamily="2" charset="2"/>
              </a:rPr>
              <a:t>Only class available</a:t>
            </a:r>
          </a:p>
          <a:p>
            <a:pPr lvl="2" algn="just"/>
            <a:r>
              <a:rPr lang="en-US" dirty="0" smtClean="0">
                <a:sym typeface="Wingdings" pitchFamily="2" charset="2"/>
              </a:rPr>
              <a:t>Concurrent java programs (create)</a:t>
            </a:r>
          </a:p>
          <a:p>
            <a:pPr lvl="1" algn="just"/>
            <a:r>
              <a:rPr lang="en-US" dirty="0" smtClean="0">
                <a:sym typeface="Wingdings" pitchFamily="2" charset="2"/>
              </a:rPr>
              <a:t>+des 5 constructors &amp; collection = methods &amp; constants</a:t>
            </a:r>
            <a:endParaRPr lang="en-US" dirty="0" smtClean="0"/>
          </a:p>
          <a:p>
            <a:pPr lvl="2" algn="just"/>
            <a:r>
              <a:rPr lang="en-US" dirty="0" smtClean="0"/>
              <a:t>run method</a:t>
            </a:r>
          </a:p>
          <a:p>
            <a:pPr lvl="2" algn="just"/>
            <a:r>
              <a:rPr lang="en-US" dirty="0" smtClean="0"/>
              <a:t>start method</a:t>
            </a:r>
          </a:p>
          <a:p>
            <a:pPr lvl="2" algn="just"/>
            <a:r>
              <a:rPr lang="en-US" dirty="0" smtClean="0"/>
              <a:t>yield method</a:t>
            </a:r>
          </a:p>
          <a:p>
            <a:pPr lvl="2" algn="just"/>
            <a:r>
              <a:rPr lang="en-US" dirty="0" smtClean="0"/>
              <a:t>sleep method</a:t>
            </a:r>
          </a:p>
          <a:p>
            <a:pPr lvl="2" algn="just"/>
            <a:r>
              <a:rPr lang="en-US" b="1" dirty="0" smtClean="0"/>
              <a:t>join method</a:t>
            </a:r>
          </a:p>
          <a:p>
            <a:pPr lvl="2" algn="just"/>
            <a:r>
              <a:rPr lang="en-US" dirty="0" smtClean="0"/>
              <a:t>stop method</a:t>
            </a:r>
          </a:p>
          <a:p>
            <a:pPr lvl="2" algn="just"/>
            <a:r>
              <a:rPr lang="en-US" dirty="0" smtClean="0"/>
              <a:t>suspend method</a:t>
            </a:r>
          </a:p>
          <a:p>
            <a:pPr lvl="2" algn="just"/>
            <a:r>
              <a:rPr lang="en-US" dirty="0" smtClean="0"/>
              <a:t>resume method</a:t>
            </a:r>
          </a:p>
          <a:p>
            <a:pPr lvl="2" algn="just"/>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rot="20994103">
            <a:off x="439278" y="2551469"/>
            <a:ext cx="8229600" cy="1143000"/>
          </a:xfrm>
        </p:spPr>
        <p:txBody>
          <a:bodyPr/>
          <a:lstStyle/>
          <a:p>
            <a:r>
              <a:rPr lang="en-US" b="1" dirty="0" smtClean="0"/>
              <a:t>Concurrency</a:t>
            </a:r>
            <a:endParaRPr lang="en-US"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600" b="1" dirty="0" smtClean="0">
                <a:solidFill>
                  <a:prstClr val="black"/>
                </a:solidFill>
              </a:rPr>
              <a:t>Java Threads</a:t>
            </a:r>
            <a:br>
              <a:rPr lang="en-US" sz="3600" b="1" dirty="0" smtClean="0">
                <a:solidFill>
                  <a:prstClr val="black"/>
                </a:solidFill>
              </a:rPr>
            </a:br>
            <a:r>
              <a:rPr lang="en-US" sz="3600" dirty="0" smtClean="0">
                <a:solidFill>
                  <a:prstClr val="black"/>
                </a:solidFill>
              </a:rPr>
              <a:t>Priorities</a:t>
            </a:r>
            <a:endParaRPr lang="en-US" dirty="0"/>
          </a:p>
        </p:txBody>
      </p:sp>
      <p:sp>
        <p:nvSpPr>
          <p:cNvPr id="5" name="Content Placeholder 4"/>
          <p:cNvSpPr>
            <a:spLocks noGrp="1"/>
          </p:cNvSpPr>
          <p:nvPr>
            <p:ph idx="1"/>
          </p:nvPr>
        </p:nvSpPr>
        <p:spPr/>
        <p:txBody>
          <a:bodyPr numCol="1">
            <a:normAutofit fontScale="92500" lnSpcReduction="10000"/>
          </a:bodyPr>
          <a:lstStyle/>
          <a:p>
            <a:pPr algn="just"/>
            <a:r>
              <a:rPr lang="en-US" dirty="0" smtClean="0"/>
              <a:t>Initially </a:t>
            </a:r>
          </a:p>
          <a:p>
            <a:pPr lvl="1" algn="just"/>
            <a:r>
              <a:rPr lang="en-US" dirty="0" smtClean="0"/>
              <a:t>thread’s default priority </a:t>
            </a:r>
          </a:p>
          <a:p>
            <a:pPr lvl="2" algn="just"/>
            <a:r>
              <a:rPr lang="en-US" dirty="0" smtClean="0"/>
              <a:t>thread that created it (same)</a:t>
            </a:r>
          </a:p>
          <a:p>
            <a:pPr lvl="1" algn="just"/>
            <a:r>
              <a:rPr lang="en-US" dirty="0" smtClean="0"/>
              <a:t>If main creates thread</a:t>
            </a:r>
          </a:p>
          <a:p>
            <a:pPr lvl="2" algn="just"/>
            <a:r>
              <a:rPr lang="en-US" dirty="0" smtClean="0"/>
              <a:t>Default priority - - constant NORM_PRIORITY (5)</a:t>
            </a:r>
          </a:p>
          <a:p>
            <a:pPr lvl="2" algn="just"/>
            <a:r>
              <a:rPr lang="en-US" dirty="0" smtClean="0"/>
              <a:t>2 other priorities:</a:t>
            </a:r>
          </a:p>
          <a:p>
            <a:pPr lvl="3" algn="just"/>
            <a:r>
              <a:rPr lang="en-US" dirty="0" smtClean="0"/>
              <a:t>MAX_PRIORITY (10)</a:t>
            </a:r>
          </a:p>
          <a:p>
            <a:pPr lvl="3" algn="just"/>
            <a:r>
              <a:rPr lang="en-US" dirty="0" smtClean="0"/>
              <a:t>MIN_PRIORITY (1)</a:t>
            </a:r>
          </a:p>
          <a:p>
            <a:pPr lvl="3" algn="just"/>
            <a:r>
              <a:rPr lang="en-US" dirty="0" smtClean="0"/>
              <a:t>Priority changed </a:t>
            </a:r>
          </a:p>
          <a:p>
            <a:pPr lvl="4" algn="just"/>
            <a:r>
              <a:rPr lang="en-US" dirty="0" smtClean="0"/>
              <a:t>setPriority()</a:t>
            </a:r>
          </a:p>
          <a:p>
            <a:pPr lvl="3" algn="just"/>
            <a:r>
              <a:rPr lang="en-US" dirty="0" smtClean="0"/>
              <a:t>Current priority</a:t>
            </a:r>
          </a:p>
          <a:p>
            <a:pPr lvl="4" algn="just"/>
            <a:r>
              <a:rPr lang="en-US" dirty="0" smtClean="0"/>
              <a:t>getPriority()</a:t>
            </a:r>
            <a:endParaRPr lang="en-US" dirty="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600" b="1" dirty="0" smtClean="0">
                <a:solidFill>
                  <a:prstClr val="black"/>
                </a:solidFill>
              </a:rPr>
              <a:t>Java Threads</a:t>
            </a:r>
            <a:br>
              <a:rPr lang="en-US" sz="3600" b="1" dirty="0" smtClean="0">
                <a:solidFill>
                  <a:prstClr val="black"/>
                </a:solidFill>
              </a:rPr>
            </a:br>
            <a:r>
              <a:rPr lang="en-US" sz="3600" dirty="0" smtClean="0">
                <a:solidFill>
                  <a:prstClr val="black"/>
                </a:solidFill>
              </a:rPr>
              <a:t>Semaphores</a:t>
            </a:r>
            <a:endParaRPr lang="en-US" dirty="0"/>
          </a:p>
        </p:txBody>
      </p:sp>
      <p:sp>
        <p:nvSpPr>
          <p:cNvPr id="5" name="Content Placeholder 4"/>
          <p:cNvSpPr>
            <a:spLocks noGrp="1"/>
          </p:cNvSpPr>
          <p:nvPr>
            <p:ph idx="1"/>
          </p:nvPr>
        </p:nvSpPr>
        <p:spPr/>
        <p:txBody>
          <a:bodyPr numCol="1">
            <a:normAutofit/>
          </a:bodyPr>
          <a:lstStyle/>
          <a:p>
            <a:pPr algn="just"/>
            <a:r>
              <a:rPr lang="en-US" dirty="0" smtClean="0"/>
              <a:t>java.util.concurrent.Semaphore package</a:t>
            </a:r>
          </a:p>
          <a:p>
            <a:pPr lvl="1" algn="just"/>
            <a:r>
              <a:rPr lang="en-US" dirty="0" smtClean="0"/>
              <a:t>Defines semaphore class</a:t>
            </a:r>
          </a:p>
          <a:p>
            <a:pPr lvl="2" algn="just"/>
            <a:r>
              <a:rPr lang="en-US" dirty="0" smtClean="0"/>
              <a:t>Objects - implement</a:t>
            </a:r>
          </a:p>
          <a:p>
            <a:pPr lvl="3" algn="just"/>
            <a:r>
              <a:rPr lang="en-US" dirty="0" smtClean="0"/>
              <a:t>Counting semaphores</a:t>
            </a:r>
          </a:p>
          <a:p>
            <a:pPr lvl="4" algn="just"/>
            <a:r>
              <a:rPr lang="en-US" dirty="0" smtClean="0"/>
              <a:t>Has counter, </a:t>
            </a:r>
            <a:r>
              <a:rPr lang="en-US" strike="sngStrike" dirty="0" smtClean="0"/>
              <a:t>queue</a:t>
            </a:r>
            <a:r>
              <a:rPr lang="en-US" dirty="0" smtClean="0"/>
              <a:t> (storing thread descriptors)</a:t>
            </a:r>
          </a:p>
          <a:p>
            <a:pPr lvl="2" algn="just"/>
            <a:r>
              <a:rPr lang="en-US" dirty="0" smtClean="0"/>
              <a:t>Semaphore class defines</a:t>
            </a:r>
          </a:p>
          <a:p>
            <a:pPr lvl="3" algn="just"/>
            <a:r>
              <a:rPr lang="en-US" dirty="0" smtClean="0"/>
              <a:t>acquire()</a:t>
            </a:r>
          </a:p>
          <a:p>
            <a:pPr lvl="3" algn="just"/>
            <a:r>
              <a:rPr lang="en-US" dirty="0" smtClean="0"/>
              <a:t>release()</a:t>
            </a:r>
            <a:endParaRPr lang="en-US" dirty="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4000" b="1" dirty="0" smtClean="0">
                <a:solidFill>
                  <a:prstClr val="black"/>
                </a:solidFill>
              </a:rPr>
              <a:t>Java Threads</a:t>
            </a:r>
            <a:r>
              <a:rPr lang="en-US" sz="3600" b="1" dirty="0" smtClean="0">
                <a:solidFill>
                  <a:prstClr val="black"/>
                </a:solidFill>
              </a:rPr>
              <a:t/>
            </a:r>
            <a:br>
              <a:rPr lang="en-US" sz="3600" b="1" dirty="0" smtClean="0">
                <a:solidFill>
                  <a:prstClr val="black"/>
                </a:solidFill>
              </a:rPr>
            </a:br>
            <a:r>
              <a:rPr lang="en-US" sz="3600" dirty="0" smtClean="0">
                <a:solidFill>
                  <a:prstClr val="black"/>
                </a:solidFill>
              </a:rPr>
              <a:t> Competition Synchronization</a:t>
            </a:r>
            <a:endParaRPr lang="en-US" dirty="0"/>
          </a:p>
        </p:txBody>
      </p:sp>
      <p:sp>
        <p:nvSpPr>
          <p:cNvPr id="5" name="Content Placeholder 4"/>
          <p:cNvSpPr>
            <a:spLocks noGrp="1"/>
          </p:cNvSpPr>
          <p:nvPr>
            <p:ph idx="1"/>
          </p:nvPr>
        </p:nvSpPr>
        <p:spPr/>
        <p:txBody>
          <a:bodyPr numCol="1">
            <a:normAutofit lnSpcReduction="10000"/>
          </a:bodyPr>
          <a:lstStyle/>
          <a:p>
            <a:pPr algn="just"/>
            <a:r>
              <a:rPr lang="en-US" dirty="0" smtClean="0"/>
              <a:t>Java methods</a:t>
            </a:r>
          </a:p>
          <a:p>
            <a:pPr lvl="1" algn="just"/>
            <a:r>
              <a:rPr lang="en-US" dirty="0" smtClean="0"/>
              <a:t>Synchronized</a:t>
            </a:r>
          </a:p>
          <a:p>
            <a:pPr lvl="2" algn="just"/>
            <a:r>
              <a:rPr lang="en-US" dirty="0" smtClean="0"/>
              <a:t>Synchronized method called thru specific object</a:t>
            </a:r>
          </a:p>
          <a:p>
            <a:pPr algn="just"/>
            <a:r>
              <a:rPr lang="en-US" dirty="0" smtClean="0"/>
              <a:t>Constructors</a:t>
            </a:r>
          </a:p>
          <a:p>
            <a:pPr lvl="1" algn="just"/>
            <a:r>
              <a:rPr lang="en-US" strike="sngStrike" dirty="0" smtClean="0"/>
              <a:t>Synchronized</a:t>
            </a:r>
          </a:p>
          <a:p>
            <a:pPr algn="just"/>
            <a:r>
              <a:rPr lang="en-US" dirty="0" smtClean="0"/>
              <a:t>Competition synchronization on an object</a:t>
            </a:r>
          </a:p>
          <a:p>
            <a:pPr lvl="1" algn="just"/>
            <a:r>
              <a:rPr lang="en-US" dirty="0" smtClean="0"/>
              <a:t>Implemented</a:t>
            </a:r>
          </a:p>
          <a:p>
            <a:pPr lvl="2" algn="just"/>
            <a:r>
              <a:rPr lang="en-US" dirty="0" smtClean="0"/>
              <a:t>Specifying that the methods that access shared data r synchronized</a:t>
            </a:r>
            <a:endParaRPr lang="en-US" dirty="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4000" b="1" dirty="0" smtClean="0"/>
              <a:t>Java Threads</a:t>
            </a:r>
            <a:br>
              <a:rPr lang="en-US" sz="4000" b="1" dirty="0" smtClean="0"/>
            </a:br>
            <a:r>
              <a:rPr lang="en-US" sz="3600" dirty="0" smtClean="0"/>
              <a:t> Cooperation Synchronization</a:t>
            </a:r>
            <a:endParaRPr lang="en-US" sz="3600" dirty="0"/>
          </a:p>
        </p:txBody>
      </p:sp>
      <p:sp>
        <p:nvSpPr>
          <p:cNvPr id="5" name="Content Placeholder 4"/>
          <p:cNvSpPr>
            <a:spLocks noGrp="1"/>
          </p:cNvSpPr>
          <p:nvPr>
            <p:ph idx="1"/>
          </p:nvPr>
        </p:nvSpPr>
        <p:spPr/>
        <p:txBody>
          <a:bodyPr>
            <a:normAutofit lnSpcReduction="10000"/>
          </a:bodyPr>
          <a:lstStyle/>
          <a:p>
            <a:pPr algn="just"/>
            <a:r>
              <a:rPr lang="en-US" dirty="0" smtClean="0"/>
              <a:t>Implemented:</a:t>
            </a:r>
          </a:p>
          <a:p>
            <a:pPr marL="971550" lvl="1" indent="-514350" algn="just">
              <a:buFont typeface="+mj-lt"/>
              <a:buAutoNum type="arabicPeriod"/>
            </a:pPr>
            <a:r>
              <a:rPr lang="en-US" dirty="0" smtClean="0"/>
              <a:t>wait()</a:t>
            </a:r>
          </a:p>
          <a:p>
            <a:pPr lvl="2" algn="just"/>
            <a:r>
              <a:rPr lang="en-US" dirty="0" smtClean="0"/>
              <a:t>object has wait list = all = the threads - called wait on object.</a:t>
            </a:r>
          </a:p>
          <a:p>
            <a:pPr marL="971550" lvl="1" indent="-514350" algn="just">
              <a:buFont typeface="+mj-lt"/>
              <a:buAutoNum type="arabicPeriod"/>
            </a:pPr>
            <a:r>
              <a:rPr lang="en-US" dirty="0" smtClean="0"/>
              <a:t>notify()</a:t>
            </a:r>
          </a:p>
          <a:p>
            <a:pPr lvl="2" algn="just"/>
            <a:r>
              <a:rPr lang="en-US" dirty="0" smtClean="0"/>
              <a:t>tell 1 waiting thread – event waiting </a:t>
            </a:r>
            <a:r>
              <a:rPr lang="en-US" dirty="0" smtClean="0">
                <a:sym typeface="Wingdings" pitchFamily="2" charset="2"/>
              </a:rPr>
              <a:t> occurred</a:t>
            </a:r>
            <a:endParaRPr lang="en-US" dirty="0" smtClean="0"/>
          </a:p>
          <a:p>
            <a:pPr marL="971550" lvl="1" indent="-514350" algn="just">
              <a:buFont typeface="+mj-lt"/>
              <a:buAutoNum type="arabicPeriod"/>
            </a:pPr>
            <a:r>
              <a:rPr lang="en-US" dirty="0" smtClean="0"/>
              <a:t>notifyAll()</a:t>
            </a:r>
          </a:p>
          <a:p>
            <a:pPr lvl="2" algn="just"/>
            <a:r>
              <a:rPr lang="en-US" dirty="0" smtClean="0"/>
              <a:t>awakens all threads (place – ready queue)</a:t>
            </a:r>
          </a:p>
          <a:p>
            <a:pPr lvl="1" algn="just"/>
            <a:r>
              <a:rPr lang="en-US" dirty="0" smtClean="0"/>
              <a:t>All the above defined in Object (root class = all java classes)</a:t>
            </a:r>
            <a:endParaRPr lang="en-US" dirty="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4000" b="1" dirty="0" smtClean="0"/>
              <a:t>Java Threads</a:t>
            </a:r>
            <a:br>
              <a:rPr lang="en-US" sz="4000" b="1" dirty="0" smtClean="0"/>
            </a:br>
            <a:r>
              <a:rPr lang="en-US" sz="3600" dirty="0" smtClean="0"/>
              <a:t> Cooperation Synchronization</a:t>
            </a:r>
            <a:endParaRPr lang="en-US" sz="3600" dirty="0"/>
          </a:p>
        </p:txBody>
      </p:sp>
      <p:sp>
        <p:nvSpPr>
          <p:cNvPr id="5" name="Content Placeholder 4"/>
          <p:cNvSpPr>
            <a:spLocks noGrp="1"/>
          </p:cNvSpPr>
          <p:nvPr>
            <p:ph idx="1"/>
          </p:nvPr>
        </p:nvSpPr>
        <p:spPr/>
        <p:txBody>
          <a:bodyPr>
            <a:normAutofit fontScale="92500" lnSpcReduction="10000"/>
          </a:bodyPr>
          <a:lstStyle/>
          <a:p>
            <a:pPr algn="just"/>
            <a:r>
              <a:rPr lang="en-US" dirty="0" smtClean="0"/>
              <a:t>Implemented:</a:t>
            </a:r>
          </a:p>
          <a:p>
            <a:pPr marL="971550" lvl="1" indent="-514350" algn="just">
              <a:buFont typeface="+mj-lt"/>
              <a:buAutoNum type="arabicPeriod"/>
            </a:pPr>
            <a:r>
              <a:rPr lang="en-US" dirty="0" smtClean="0"/>
              <a:t>wait()</a:t>
            </a:r>
          </a:p>
          <a:p>
            <a:pPr marL="971550" lvl="1" indent="-514350" algn="just">
              <a:buFont typeface="+mj-lt"/>
              <a:buAutoNum type="arabicPeriod"/>
            </a:pPr>
            <a:r>
              <a:rPr lang="en-US" dirty="0" smtClean="0"/>
              <a:t>notify()</a:t>
            </a:r>
          </a:p>
          <a:p>
            <a:pPr marL="971550" lvl="1" indent="-514350" algn="just">
              <a:buFont typeface="+mj-lt"/>
              <a:buAutoNum type="arabicPeriod"/>
            </a:pPr>
            <a:r>
              <a:rPr lang="en-US" dirty="0" smtClean="0"/>
              <a:t>notifyAll()</a:t>
            </a:r>
          </a:p>
          <a:p>
            <a:pPr marL="971550" lvl="1" indent="-514350" algn="just"/>
            <a:r>
              <a:rPr lang="en-US" dirty="0" smtClean="0"/>
              <a:t>All methods c</a:t>
            </a:r>
            <a:r>
              <a:rPr lang="en-US" dirty="0" smtClean="0">
                <a:sym typeface="Wingdings" pitchFamily="2" charset="2"/>
              </a:rPr>
              <a:t></a:t>
            </a:r>
            <a:r>
              <a:rPr lang="en-US" dirty="0" smtClean="0"/>
              <a:t> called only </a:t>
            </a:r>
            <a:r>
              <a:rPr lang="en-US" dirty="0" smtClean="0">
                <a:sym typeface="Wingdings" pitchFamily="2" charset="2"/>
              </a:rPr>
              <a:t> w in</a:t>
            </a:r>
            <a:r>
              <a:rPr lang="en-US" dirty="0" smtClean="0"/>
              <a:t> a synchronized method</a:t>
            </a:r>
          </a:p>
          <a:p>
            <a:pPr marL="971550" lvl="1" indent="-514350" algn="just"/>
            <a:r>
              <a:rPr lang="en-US" dirty="0" smtClean="0"/>
              <a:t>Call </a:t>
            </a:r>
            <a:r>
              <a:rPr lang="en-US" dirty="0" smtClean="0">
                <a:sym typeface="Wingdings" pitchFamily="2" charset="2"/>
              </a:rPr>
              <a:t> wait()</a:t>
            </a:r>
          </a:p>
          <a:p>
            <a:pPr marL="1371600" lvl="2" indent="-514350" algn="just"/>
            <a:r>
              <a:rPr lang="en-US" dirty="0" smtClean="0">
                <a:sym typeface="Wingdings" pitchFamily="2" charset="2"/>
              </a:rPr>
              <a:t>While loop (always)</a:t>
            </a:r>
          </a:p>
          <a:p>
            <a:pPr marL="1828800" lvl="3" indent="-514350" algn="just"/>
            <a:r>
              <a:rPr lang="en-US" dirty="0" smtClean="0">
                <a:sym typeface="Wingdings" pitchFamily="2" charset="2"/>
              </a:rPr>
              <a:t>Reason</a:t>
            </a:r>
          </a:p>
          <a:p>
            <a:pPr marL="2286000" lvl="4" indent="-514350" algn="just"/>
            <a:r>
              <a:rPr lang="en-US" dirty="0" smtClean="0"/>
              <a:t>notify or notifyAll that awakened the thread – called because = change in a condition</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4000" b="1" dirty="0" smtClean="0"/>
              <a:t>Java Threads</a:t>
            </a:r>
            <a:r>
              <a:rPr lang="en-US" b="1" dirty="0" smtClean="0"/>
              <a:t/>
            </a:r>
            <a:br>
              <a:rPr lang="en-US" b="1" dirty="0" smtClean="0"/>
            </a:br>
            <a:r>
              <a:rPr lang="en-US" sz="3600" dirty="0" smtClean="0"/>
              <a:t>Nonblocking Synchronization</a:t>
            </a:r>
            <a:endParaRPr lang="en-US" dirty="0"/>
          </a:p>
        </p:txBody>
      </p:sp>
      <p:sp>
        <p:nvSpPr>
          <p:cNvPr id="5" name="Content Placeholder 4"/>
          <p:cNvSpPr>
            <a:spLocks noGrp="1"/>
          </p:cNvSpPr>
          <p:nvPr>
            <p:ph idx="1"/>
          </p:nvPr>
        </p:nvSpPr>
        <p:spPr/>
        <p:txBody>
          <a:bodyPr/>
          <a:lstStyle/>
          <a:p>
            <a:pPr algn="just"/>
            <a:r>
              <a:rPr lang="en-US" dirty="0" smtClean="0"/>
              <a:t>java.util.concurrent.atomic package</a:t>
            </a:r>
          </a:p>
          <a:p>
            <a:pPr lvl="1" algn="just"/>
            <a:r>
              <a:rPr lang="en-US" dirty="0" smtClean="0"/>
              <a:t>Defines classes</a:t>
            </a:r>
          </a:p>
          <a:p>
            <a:pPr lvl="2" algn="just"/>
            <a:r>
              <a:rPr lang="en-US" dirty="0" smtClean="0"/>
              <a:t>Allow nonblocking synchronized access </a:t>
            </a:r>
            <a:r>
              <a:rPr lang="en-US" dirty="0" smtClean="0">
                <a:sym typeface="Wingdings" pitchFamily="2" charset="2"/>
              </a:rPr>
              <a:t> int, long &amp; Boolean, references &amp; arrays</a:t>
            </a:r>
          </a:p>
          <a:p>
            <a:pPr lvl="1" algn="just"/>
            <a:r>
              <a:rPr lang="en-US" dirty="0" smtClean="0"/>
              <a:t>Advantage</a:t>
            </a:r>
          </a:p>
          <a:p>
            <a:pPr lvl="2" algn="just"/>
            <a:r>
              <a:rPr lang="en-US" dirty="0" smtClean="0"/>
              <a:t>Efficiency</a:t>
            </a:r>
          </a:p>
          <a:p>
            <a:pPr lvl="3" algn="just"/>
            <a:r>
              <a:rPr lang="en-US" dirty="0" smtClean="0"/>
              <a:t>Nonblocking access during contention</a:t>
            </a:r>
          </a:p>
          <a:p>
            <a:pPr lvl="4" algn="just"/>
            <a:r>
              <a:rPr lang="en-US" dirty="0" smtClean="0"/>
              <a:t>Faster (usually no slower)</a:t>
            </a:r>
            <a:endParaRPr lang="en-US" dirty="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4000" b="1" dirty="0" smtClean="0"/>
              <a:t>Java Threads</a:t>
            </a:r>
            <a:r>
              <a:rPr lang="en-US" b="1" dirty="0" smtClean="0"/>
              <a:t/>
            </a:r>
            <a:br>
              <a:rPr lang="en-US" b="1" dirty="0" smtClean="0"/>
            </a:br>
            <a:r>
              <a:rPr lang="en-US" sz="3600" dirty="0" smtClean="0"/>
              <a:t> Explicit Locks</a:t>
            </a:r>
            <a:endParaRPr lang="en-US" dirty="0"/>
          </a:p>
        </p:txBody>
      </p:sp>
      <p:sp>
        <p:nvSpPr>
          <p:cNvPr id="5" name="Content Placeholder 4"/>
          <p:cNvSpPr>
            <a:spLocks noGrp="1"/>
          </p:cNvSpPr>
          <p:nvPr>
            <p:ph idx="1"/>
          </p:nvPr>
        </p:nvSpPr>
        <p:spPr/>
        <p:txBody>
          <a:bodyPr>
            <a:normAutofit lnSpcReduction="10000"/>
          </a:bodyPr>
          <a:lstStyle/>
          <a:p>
            <a:pPr algn="just"/>
            <a:r>
              <a:rPr lang="en-US" dirty="0" smtClean="0"/>
              <a:t>Java5.0</a:t>
            </a:r>
          </a:p>
          <a:p>
            <a:pPr lvl="1" algn="just"/>
            <a:r>
              <a:rPr lang="en-US" dirty="0" smtClean="0"/>
              <a:t>Explicit locks</a:t>
            </a:r>
          </a:p>
          <a:p>
            <a:pPr lvl="2" algn="just"/>
            <a:r>
              <a:rPr lang="en-US" dirty="0" smtClean="0"/>
              <a:t>Alternative </a:t>
            </a:r>
            <a:r>
              <a:rPr lang="en-US" dirty="0" smtClean="0">
                <a:sym typeface="Wingdings" pitchFamily="2" charset="2"/>
              </a:rPr>
              <a:t> synchronized method &amp; blocks (implicit locks)</a:t>
            </a:r>
          </a:p>
          <a:p>
            <a:pPr lvl="2" algn="just"/>
            <a:r>
              <a:rPr lang="en-US" dirty="0" smtClean="0"/>
              <a:t>Lock interface declares</a:t>
            </a:r>
          </a:p>
          <a:p>
            <a:pPr lvl="3" algn="just"/>
            <a:r>
              <a:rPr lang="en-US" dirty="0" smtClean="0"/>
              <a:t>lock(), unlock() &amp; tryLock()</a:t>
            </a:r>
          </a:p>
          <a:p>
            <a:pPr lvl="2" algn="just"/>
            <a:r>
              <a:rPr lang="en-US" dirty="0" smtClean="0"/>
              <a:t>Predefined class</a:t>
            </a:r>
          </a:p>
          <a:p>
            <a:pPr lvl="3" algn="just"/>
            <a:r>
              <a:rPr lang="en-US" dirty="0" smtClean="0"/>
              <a:t>ReentrantLock implements Lock interface</a:t>
            </a:r>
          </a:p>
          <a:p>
            <a:pPr lvl="2" algn="just"/>
            <a:r>
              <a:rPr lang="en-US" dirty="0" smtClean="0"/>
              <a:t>2 situations where explicit locks r used:</a:t>
            </a:r>
          </a:p>
          <a:p>
            <a:pPr lvl="3" algn="just"/>
            <a:r>
              <a:rPr lang="en-US" dirty="0" smtClean="0"/>
              <a:t>Application needs </a:t>
            </a:r>
            <a:r>
              <a:rPr lang="en-US" dirty="0" smtClean="0">
                <a:sym typeface="Wingdings" pitchFamily="2" charset="2"/>
              </a:rPr>
              <a:t> try  acquire lock but cannot wait forever  it</a:t>
            </a:r>
            <a:endParaRPr lang="en-US" dirty="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600" b="1" dirty="0" smtClean="0"/>
              <a:t>C# Threads</a:t>
            </a:r>
            <a:endParaRPr lang="en-US" sz="3600" b="1" dirty="0"/>
          </a:p>
        </p:txBody>
      </p:sp>
      <p:sp>
        <p:nvSpPr>
          <p:cNvPr id="5" name="Content Placeholder 4"/>
          <p:cNvSpPr>
            <a:spLocks noGrp="1"/>
          </p:cNvSpPr>
          <p:nvPr>
            <p:ph idx="1"/>
          </p:nvPr>
        </p:nvSpPr>
        <p:spPr/>
        <p:txBody>
          <a:bodyPr>
            <a:normAutofit fontScale="92500" lnSpcReduction="10000"/>
          </a:bodyPr>
          <a:lstStyle/>
          <a:p>
            <a:r>
              <a:rPr lang="en-US" dirty="0" smtClean="0"/>
              <a:t>C# threads</a:t>
            </a:r>
          </a:p>
          <a:p>
            <a:pPr lvl="1"/>
            <a:r>
              <a:rPr lang="en-US" dirty="0" smtClean="0"/>
              <a:t>Loosely based on those = java (differences)</a:t>
            </a:r>
          </a:p>
          <a:p>
            <a:pPr lvl="1"/>
            <a:r>
              <a:rPr lang="en-US" dirty="0" smtClean="0"/>
              <a:t>Any method can run its own thread </a:t>
            </a:r>
          </a:p>
          <a:p>
            <a:pPr lvl="2"/>
            <a:r>
              <a:rPr lang="en-US" dirty="0" smtClean="0"/>
              <a:t>unlike java only </a:t>
            </a:r>
            <a:r>
              <a:rPr lang="en-US" i="1" dirty="0" smtClean="0"/>
              <a:t>run</a:t>
            </a:r>
            <a:r>
              <a:rPr lang="en-US" dirty="0" smtClean="0"/>
              <a:t> method</a:t>
            </a:r>
          </a:p>
          <a:p>
            <a:pPr lvl="1"/>
            <a:r>
              <a:rPr lang="en-US" dirty="0" smtClean="0"/>
              <a:t>Wn? threads r created</a:t>
            </a:r>
          </a:p>
          <a:p>
            <a:pPr lvl="2"/>
            <a:r>
              <a:rPr lang="en-US" dirty="0" smtClean="0"/>
              <a:t>r associated w</a:t>
            </a:r>
            <a:r>
              <a:rPr lang="en-US" dirty="0" smtClean="0">
                <a:sym typeface="Wingdings" pitchFamily="2" charset="2"/>
              </a:rPr>
              <a:t> instance = predefined </a:t>
            </a:r>
            <a:r>
              <a:rPr lang="en-US" u="sng" dirty="0" smtClean="0">
                <a:effectLst>
                  <a:outerShdw blurRad="38100" dist="38100" dir="2700000" algn="tl">
                    <a:srgbClr val="000000">
                      <a:alpha val="43137"/>
                    </a:srgbClr>
                  </a:outerShdw>
                </a:effectLst>
                <a:sym typeface="Wingdings" pitchFamily="2" charset="2"/>
              </a:rPr>
              <a:t>delegate</a:t>
            </a:r>
          </a:p>
          <a:p>
            <a:pPr lvl="3"/>
            <a:r>
              <a:rPr lang="en-US" u="sng" dirty="0" smtClean="0">
                <a:effectLst>
                  <a:outerShdw blurRad="38100" dist="38100" dir="2700000" algn="tl">
                    <a:srgbClr val="000000">
                      <a:alpha val="43137"/>
                    </a:srgbClr>
                  </a:outerShdw>
                </a:effectLst>
                <a:sym typeface="Wingdings" pitchFamily="2" charset="2"/>
              </a:rPr>
              <a:t>ThreadStart</a:t>
            </a:r>
          </a:p>
          <a:p>
            <a:pPr lvl="1"/>
            <a:r>
              <a:rPr lang="en-US" dirty="0" smtClean="0"/>
              <a:t>thread - -  created</a:t>
            </a:r>
          </a:p>
          <a:p>
            <a:pPr lvl="2"/>
            <a:r>
              <a:rPr lang="en-US" dirty="0" smtClean="0"/>
              <a:t>Creating </a:t>
            </a:r>
            <a:r>
              <a:rPr lang="en-US" i="1" dirty="0" smtClean="0"/>
              <a:t>Thread</a:t>
            </a:r>
            <a:r>
              <a:rPr lang="en-US" dirty="0" smtClean="0"/>
              <a:t> object</a:t>
            </a:r>
          </a:p>
          <a:p>
            <a:pPr lvl="3"/>
            <a:r>
              <a:rPr lang="en-US" i="1" dirty="0" smtClean="0"/>
              <a:t>Thread</a:t>
            </a:r>
            <a:r>
              <a:rPr lang="en-US" dirty="0" smtClean="0"/>
              <a:t> constructor m</a:t>
            </a:r>
            <a:r>
              <a:rPr lang="en-US" dirty="0" smtClean="0">
                <a:sym typeface="Wingdings" pitchFamily="2" charset="2"/>
              </a:rPr>
              <a:t> sent an instantiation = </a:t>
            </a:r>
            <a:r>
              <a:rPr lang="en-US" u="sng" dirty="0" smtClean="0">
                <a:effectLst>
                  <a:outerShdw blurRad="38100" dist="38100" dir="2700000" algn="tl">
                    <a:srgbClr val="000000">
                      <a:alpha val="43137"/>
                    </a:srgbClr>
                  </a:outerShdw>
                </a:effectLst>
                <a:sym typeface="Wingdings" pitchFamily="2" charset="2"/>
              </a:rPr>
              <a:t>ThreadStart</a:t>
            </a:r>
            <a:endParaRPr lang="en-US" u="sng" dirty="0" smtClean="0">
              <a:effectLst>
                <a:outerShdw blurRad="38100" dist="38100" dir="2700000" algn="tl">
                  <a:srgbClr val="000000">
                    <a:alpha val="43137"/>
                  </a:srgbClr>
                </a:outerShdw>
              </a:effectLst>
            </a:endParaRPr>
          </a:p>
          <a:p>
            <a:pPr lvl="4"/>
            <a:r>
              <a:rPr lang="en-US" dirty="0" smtClean="0"/>
              <a:t>method name i.e. </a:t>
            </a:r>
            <a:r>
              <a:rPr lang="en-US" dirty="0" smtClean="0">
                <a:sym typeface="Wingdings" pitchFamily="2" charset="2"/>
              </a:rPr>
              <a:t> run in thread</a:t>
            </a:r>
            <a:endParaRPr lang="en-US" dirty="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600" b="1" dirty="0" smtClean="0"/>
              <a:t>C# Threads</a:t>
            </a:r>
            <a:endParaRPr lang="en-US" sz="3600" b="1" dirty="0"/>
          </a:p>
        </p:txBody>
      </p:sp>
      <p:sp>
        <p:nvSpPr>
          <p:cNvPr id="5" name="Content Placeholder 4"/>
          <p:cNvSpPr>
            <a:spLocks noGrp="1"/>
          </p:cNvSpPr>
          <p:nvPr>
            <p:ph idx="1"/>
          </p:nvPr>
        </p:nvSpPr>
        <p:spPr/>
        <p:txBody>
          <a:bodyPr>
            <a:normAutofit fontScale="77500" lnSpcReduction="20000"/>
          </a:bodyPr>
          <a:lstStyle/>
          <a:p>
            <a:pPr algn="just"/>
            <a:r>
              <a:rPr lang="en-US" dirty="0" smtClean="0"/>
              <a:t>As in java</a:t>
            </a:r>
          </a:p>
          <a:p>
            <a:pPr lvl="1" algn="just"/>
            <a:r>
              <a:rPr lang="en-US" dirty="0" smtClean="0"/>
              <a:t>thread c</a:t>
            </a:r>
            <a:r>
              <a:rPr lang="en-US" dirty="0" smtClean="0">
                <a:sym typeface="Wingdings" pitchFamily="2" charset="2"/>
              </a:rPr>
              <a:t> made  wait another thread  finish its execution before continuing (Join)</a:t>
            </a:r>
          </a:p>
          <a:p>
            <a:pPr lvl="1" algn="just"/>
            <a:r>
              <a:rPr lang="en-US" dirty="0" smtClean="0"/>
              <a:t>Example:</a:t>
            </a:r>
          </a:p>
          <a:p>
            <a:pPr lvl="2" algn="just"/>
            <a:r>
              <a:rPr lang="en-US" dirty="0" smtClean="0"/>
              <a:t>Suppose thread A has following call:</a:t>
            </a:r>
          </a:p>
          <a:p>
            <a:pPr lvl="3" algn="just"/>
            <a:r>
              <a:rPr lang="en-US" dirty="0" smtClean="0"/>
              <a:t>B.Join()</a:t>
            </a:r>
          </a:p>
          <a:p>
            <a:pPr lvl="3" algn="just"/>
            <a:r>
              <a:rPr lang="en-US" dirty="0" smtClean="0"/>
              <a:t>Thread A blocked</a:t>
            </a:r>
          </a:p>
          <a:p>
            <a:pPr lvl="2" algn="just"/>
            <a:r>
              <a:rPr lang="en-US" dirty="0" smtClean="0"/>
              <a:t>Join()</a:t>
            </a:r>
          </a:p>
          <a:p>
            <a:pPr lvl="3" algn="just"/>
            <a:r>
              <a:rPr lang="en-US" b="1" dirty="0" smtClean="0"/>
              <a:t>int</a:t>
            </a:r>
            <a:r>
              <a:rPr lang="en-US" dirty="0" smtClean="0"/>
              <a:t> parameter</a:t>
            </a:r>
          </a:p>
          <a:p>
            <a:pPr lvl="4" algn="just"/>
            <a:r>
              <a:rPr lang="en-US" dirty="0" smtClean="0"/>
              <a:t>Specifies time limit (milliseconds) that the caller will wait </a:t>
            </a:r>
            <a:r>
              <a:rPr lang="en-US" dirty="0" smtClean="0">
                <a:sym typeface="Wingdings" pitchFamily="2" charset="2"/>
              </a:rPr>
              <a:t> thread  finish</a:t>
            </a:r>
          </a:p>
          <a:p>
            <a:pPr lvl="1" algn="just"/>
            <a:r>
              <a:rPr lang="en-US" dirty="0" smtClean="0"/>
              <a:t>thread suspended</a:t>
            </a:r>
          </a:p>
          <a:p>
            <a:pPr lvl="2" algn="just"/>
            <a:r>
              <a:rPr lang="en-US" dirty="0" smtClean="0"/>
              <a:t>sleep</a:t>
            </a:r>
          </a:p>
          <a:p>
            <a:pPr lvl="2" algn="just"/>
            <a:r>
              <a:rPr lang="en-US" dirty="0" smtClean="0"/>
              <a:t>C# sleep </a:t>
            </a:r>
            <a:r>
              <a:rPr lang="en-US" strike="sngStrike" dirty="0" smtClean="0"/>
              <a:t>raise</a:t>
            </a:r>
            <a:r>
              <a:rPr lang="en-US" dirty="0" smtClean="0"/>
              <a:t> any exceptions</a:t>
            </a:r>
          </a:p>
          <a:p>
            <a:pPr lvl="3" algn="just"/>
            <a:r>
              <a:rPr lang="en-US" strike="sngStrike" dirty="0" smtClean="0"/>
              <a:t>Need</a:t>
            </a:r>
            <a:r>
              <a:rPr lang="en-US" dirty="0" smtClean="0"/>
              <a:t> called in try block</a:t>
            </a:r>
            <a:endParaRPr lang="en-US" dirty="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600" b="1" dirty="0" smtClean="0"/>
              <a:t>Synchronizing Threads</a:t>
            </a:r>
            <a:endParaRPr lang="en-US" sz="3600" b="1" dirty="0"/>
          </a:p>
        </p:txBody>
      </p:sp>
      <p:sp>
        <p:nvSpPr>
          <p:cNvPr id="5" name="Content Placeholder 4"/>
          <p:cNvSpPr>
            <a:spLocks noGrp="1"/>
          </p:cNvSpPr>
          <p:nvPr>
            <p:ph idx="1"/>
          </p:nvPr>
        </p:nvSpPr>
        <p:spPr/>
        <p:txBody>
          <a:bodyPr/>
          <a:lstStyle/>
          <a:p>
            <a:r>
              <a:rPr lang="en-US" dirty="0" smtClean="0"/>
              <a:t>C# threads synchronized (3ways)</a:t>
            </a:r>
          </a:p>
          <a:p>
            <a:pPr lvl="1"/>
            <a:r>
              <a:rPr lang="en-US" i="1" dirty="0" smtClean="0"/>
              <a:t>Interlocked</a:t>
            </a:r>
            <a:r>
              <a:rPr lang="en-US" dirty="0" smtClean="0"/>
              <a:t> class</a:t>
            </a:r>
          </a:p>
          <a:p>
            <a:pPr lvl="2"/>
            <a:r>
              <a:rPr lang="en-US" dirty="0" smtClean="0"/>
              <a:t>Used wn? Only operations need </a:t>
            </a:r>
            <a:r>
              <a:rPr lang="en-US" dirty="0" smtClean="0">
                <a:sym typeface="Wingdings" pitchFamily="2" charset="2"/>
              </a:rPr>
              <a:t> synchronized r ++ &amp; -- = integer</a:t>
            </a:r>
          </a:p>
          <a:p>
            <a:pPr lvl="3"/>
            <a:r>
              <a:rPr lang="en-US" dirty="0" smtClean="0">
                <a:sym typeface="Wingdings" pitchFamily="2" charset="2"/>
              </a:rPr>
              <a:t>Done w 2 methods (</a:t>
            </a:r>
            <a:r>
              <a:rPr lang="en-US" i="1" dirty="0" smtClean="0">
                <a:sym typeface="Wingdings" pitchFamily="2" charset="2"/>
              </a:rPr>
              <a:t>Increment</a:t>
            </a:r>
            <a:r>
              <a:rPr lang="en-US" dirty="0" smtClean="0">
                <a:sym typeface="Wingdings" pitchFamily="2" charset="2"/>
              </a:rPr>
              <a:t> &amp; </a:t>
            </a:r>
            <a:r>
              <a:rPr lang="en-US" i="1" dirty="0" smtClean="0">
                <a:sym typeface="Wingdings" pitchFamily="2" charset="2"/>
              </a:rPr>
              <a:t>Decrement</a:t>
            </a:r>
            <a:r>
              <a:rPr lang="en-US" dirty="0" smtClean="0">
                <a:sym typeface="Wingdings" pitchFamily="2" charset="2"/>
              </a:rPr>
              <a:t>) atomically</a:t>
            </a:r>
            <a:endParaRPr lang="en-US" dirty="0" smtClean="0"/>
          </a:p>
          <a:p>
            <a:pPr lvl="1"/>
            <a:r>
              <a:rPr lang="en-US" i="1" dirty="0" smtClean="0"/>
              <a:t>Monitor</a:t>
            </a:r>
            <a:r>
              <a:rPr lang="en-US" dirty="0" smtClean="0"/>
              <a:t> class </a:t>
            </a:r>
            <a:r>
              <a:rPr lang="en-US" dirty="0" smtClean="0">
                <a:sym typeface="Wingdings" pitchFamily="2" charset="2"/>
              </a:rPr>
              <a:t> System.Threading namespace</a:t>
            </a:r>
          </a:p>
          <a:p>
            <a:pPr lvl="1"/>
            <a:r>
              <a:rPr lang="en-US" i="1" dirty="0" smtClean="0"/>
              <a:t>lock</a:t>
            </a:r>
            <a:r>
              <a:rPr lang="en-US" dirty="0" smtClean="0"/>
              <a:t> statement</a:t>
            </a:r>
          </a:p>
          <a:p>
            <a:pPr lvl="1"/>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b="1" dirty="0" smtClean="0"/>
              <a:t>Introduction</a:t>
            </a:r>
            <a:endParaRPr lang="en-US" sz="3600" b="1" dirty="0"/>
          </a:p>
        </p:txBody>
      </p:sp>
      <p:sp>
        <p:nvSpPr>
          <p:cNvPr id="5" name="Content Placeholder 4"/>
          <p:cNvSpPr>
            <a:spLocks noGrp="1"/>
          </p:cNvSpPr>
          <p:nvPr>
            <p:ph idx="1"/>
          </p:nvPr>
        </p:nvSpPr>
        <p:spPr/>
        <p:txBody>
          <a:bodyPr/>
          <a:lstStyle/>
          <a:p>
            <a:r>
              <a:rPr lang="en-US" dirty="0" smtClean="0"/>
              <a:t>Concurrency in s/w execution</a:t>
            </a:r>
          </a:p>
          <a:p>
            <a:pPr lvl="1"/>
            <a:r>
              <a:rPr lang="en-US" dirty="0" smtClean="0"/>
              <a:t>Occurs at 4 levels</a:t>
            </a:r>
          </a:p>
          <a:p>
            <a:pPr lvl="2"/>
            <a:r>
              <a:rPr lang="en-US" dirty="0" smtClean="0"/>
              <a:t>Instruction level</a:t>
            </a:r>
          </a:p>
          <a:p>
            <a:pPr lvl="2"/>
            <a:r>
              <a:rPr lang="en-US" dirty="0" smtClean="0"/>
              <a:t>Statement level</a:t>
            </a:r>
          </a:p>
          <a:p>
            <a:pPr lvl="2"/>
            <a:r>
              <a:rPr lang="en-US" dirty="0" smtClean="0"/>
              <a:t>Unit level</a:t>
            </a:r>
          </a:p>
          <a:p>
            <a:pPr lvl="2"/>
            <a:r>
              <a:rPr lang="en-US" dirty="0" smtClean="0"/>
              <a:t>Program level</a:t>
            </a:r>
            <a:endParaRPr lang="en-US" dirty="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600" b="1" dirty="0" smtClean="0"/>
              <a:t>Synchronizing Threads</a:t>
            </a:r>
            <a:endParaRPr lang="en-US" sz="3600" b="1" dirty="0"/>
          </a:p>
        </p:txBody>
      </p:sp>
      <p:sp>
        <p:nvSpPr>
          <p:cNvPr id="5" name="Content Placeholder 4"/>
          <p:cNvSpPr>
            <a:spLocks noGrp="1"/>
          </p:cNvSpPr>
          <p:nvPr>
            <p:ph idx="1"/>
          </p:nvPr>
        </p:nvSpPr>
        <p:spPr/>
        <p:txBody>
          <a:bodyPr>
            <a:normAutofit fontScale="92500" lnSpcReduction="10000"/>
          </a:bodyPr>
          <a:lstStyle/>
          <a:p>
            <a:r>
              <a:rPr lang="en-US" dirty="0" smtClean="0"/>
              <a:t>C# threads synchronized (3ways)</a:t>
            </a:r>
          </a:p>
          <a:p>
            <a:pPr lvl="1"/>
            <a:r>
              <a:rPr lang="en-US" i="1" dirty="0" smtClean="0"/>
              <a:t>Interlocked</a:t>
            </a:r>
            <a:r>
              <a:rPr lang="en-US" dirty="0" smtClean="0"/>
              <a:t> class</a:t>
            </a:r>
          </a:p>
          <a:p>
            <a:pPr lvl="1"/>
            <a:r>
              <a:rPr lang="en-US" i="1" dirty="0" smtClean="0"/>
              <a:t>Monitor</a:t>
            </a:r>
            <a:r>
              <a:rPr lang="en-US" dirty="0" smtClean="0"/>
              <a:t> class </a:t>
            </a:r>
            <a:r>
              <a:rPr lang="en-US" dirty="0" smtClean="0">
                <a:sym typeface="Wingdings" pitchFamily="2" charset="2"/>
              </a:rPr>
              <a:t> System.Threading namespace</a:t>
            </a:r>
          </a:p>
          <a:p>
            <a:pPr lvl="2"/>
            <a:r>
              <a:rPr lang="en-US" dirty="0" smtClean="0">
                <a:sym typeface="Wingdings" pitchFamily="2" charset="2"/>
              </a:rPr>
              <a:t>Defines 5 methods</a:t>
            </a:r>
          </a:p>
          <a:p>
            <a:pPr lvl="3"/>
            <a:r>
              <a:rPr lang="en-US" dirty="0" smtClean="0">
                <a:sym typeface="Wingdings" pitchFamily="2" charset="2"/>
              </a:rPr>
              <a:t>Enter</a:t>
            </a:r>
          </a:p>
          <a:p>
            <a:pPr lvl="3"/>
            <a:r>
              <a:rPr lang="en-US" dirty="0" smtClean="0">
                <a:sym typeface="Wingdings" pitchFamily="2" charset="2"/>
              </a:rPr>
              <a:t>Wait</a:t>
            </a:r>
          </a:p>
          <a:p>
            <a:pPr lvl="3"/>
            <a:r>
              <a:rPr lang="en-US" dirty="0" smtClean="0">
                <a:sym typeface="Wingdings" pitchFamily="2" charset="2"/>
              </a:rPr>
              <a:t>Pulse</a:t>
            </a:r>
          </a:p>
          <a:p>
            <a:pPr lvl="3"/>
            <a:r>
              <a:rPr lang="en-US" dirty="0" smtClean="0">
                <a:sym typeface="Wingdings" pitchFamily="2" charset="2"/>
              </a:rPr>
              <a:t>PulseAll</a:t>
            </a:r>
          </a:p>
          <a:p>
            <a:pPr lvl="3"/>
            <a:r>
              <a:rPr lang="en-US" dirty="0" smtClean="0">
                <a:sym typeface="Wingdings" pitchFamily="2" charset="2"/>
              </a:rPr>
              <a:t>Exit</a:t>
            </a:r>
          </a:p>
          <a:p>
            <a:pPr lvl="1"/>
            <a:r>
              <a:rPr lang="en-US" i="1" dirty="0" smtClean="0"/>
              <a:t>lock</a:t>
            </a:r>
            <a:r>
              <a:rPr lang="en-US" dirty="0" smtClean="0"/>
              <a:t> statement</a:t>
            </a:r>
          </a:p>
          <a:p>
            <a:pPr lvl="2"/>
            <a:r>
              <a:rPr lang="en-US" dirty="0" smtClean="0"/>
              <a:t>Compiler in </a:t>
            </a:r>
            <a:r>
              <a:rPr lang="en-US" dirty="0" smtClean="0">
                <a:sym typeface="Wingdings" pitchFamily="2" charset="2"/>
              </a:rPr>
              <a:t> monitor (shorthand  monitor)</a:t>
            </a:r>
          </a:p>
          <a:p>
            <a:pPr lvl="2"/>
            <a:r>
              <a:rPr lang="en-US" dirty="0" smtClean="0">
                <a:sym typeface="Wingdings" pitchFamily="2" charset="2"/>
              </a:rPr>
              <a:t>Additional control needed (use)</a:t>
            </a:r>
            <a:endParaRPr lang="en-US" dirty="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600" b="1" dirty="0" smtClean="0"/>
              <a:t>Evaluation</a:t>
            </a:r>
            <a:endParaRPr lang="en-US" sz="3600" b="1" dirty="0"/>
          </a:p>
        </p:txBody>
      </p:sp>
      <p:sp>
        <p:nvSpPr>
          <p:cNvPr id="5" name="Content Placeholder 4"/>
          <p:cNvSpPr>
            <a:spLocks noGrp="1"/>
          </p:cNvSpPr>
          <p:nvPr>
            <p:ph idx="1"/>
          </p:nvPr>
        </p:nvSpPr>
        <p:spPr/>
        <p:txBody>
          <a:bodyPr numCol="2" spcCol="274320">
            <a:noAutofit/>
          </a:bodyPr>
          <a:lstStyle/>
          <a:p>
            <a:pPr algn="just">
              <a:spcAft>
                <a:spcPts val="600"/>
              </a:spcAft>
            </a:pPr>
            <a:r>
              <a:rPr lang="en-US" sz="2400" dirty="0" smtClean="0"/>
              <a:t>C#’s threads </a:t>
            </a:r>
          </a:p>
          <a:p>
            <a:pPr lvl="1" algn="just">
              <a:spcAft>
                <a:spcPts val="600"/>
              </a:spcAft>
            </a:pPr>
            <a:r>
              <a:rPr lang="en-US" sz="2000" dirty="0" smtClean="0"/>
              <a:t>slight improvement over those = its predecessor (Java)</a:t>
            </a:r>
          </a:p>
          <a:p>
            <a:pPr algn="just">
              <a:spcAft>
                <a:spcPts val="600"/>
              </a:spcAft>
            </a:pPr>
            <a:r>
              <a:rPr lang="en-US" sz="2400" dirty="0" smtClean="0"/>
              <a:t>C# supports </a:t>
            </a:r>
          </a:p>
          <a:p>
            <a:pPr lvl="1" algn="just">
              <a:spcAft>
                <a:spcPts val="600"/>
              </a:spcAft>
            </a:pPr>
            <a:r>
              <a:rPr lang="en-US" sz="2000" dirty="0" smtClean="0"/>
              <a:t>actor threads  (java) &amp; server threads (</a:t>
            </a:r>
            <a:r>
              <a:rPr lang="en-US" sz="2000" strike="sngStrike" dirty="0" smtClean="0"/>
              <a:t>java</a:t>
            </a:r>
            <a:r>
              <a:rPr lang="en-US" sz="2000" dirty="0" smtClean="0"/>
              <a:t>)</a:t>
            </a:r>
          </a:p>
          <a:p>
            <a:pPr algn="just">
              <a:spcAft>
                <a:spcPts val="600"/>
              </a:spcAft>
            </a:pPr>
            <a:r>
              <a:rPr lang="en-US" sz="2400" dirty="0" smtClean="0"/>
              <a:t>Thread termination </a:t>
            </a:r>
          </a:p>
          <a:p>
            <a:pPr lvl="1" algn="just">
              <a:spcAft>
                <a:spcPts val="600"/>
              </a:spcAft>
            </a:pPr>
            <a:r>
              <a:rPr lang="en-US" sz="2000" dirty="0" smtClean="0"/>
              <a:t>cleaner w</a:t>
            </a:r>
            <a:r>
              <a:rPr lang="en-US" sz="2000" dirty="0" smtClean="0">
                <a:sym typeface="Wingdings" pitchFamily="2" charset="2"/>
              </a:rPr>
              <a:t></a:t>
            </a:r>
            <a:r>
              <a:rPr lang="en-US" sz="2000" dirty="0" smtClean="0"/>
              <a:t> C#</a:t>
            </a:r>
          </a:p>
          <a:p>
            <a:pPr algn="just">
              <a:spcAft>
                <a:spcPts val="600"/>
              </a:spcAft>
            </a:pPr>
            <a:r>
              <a:rPr lang="en-US" sz="2400" dirty="0" smtClean="0"/>
              <a:t>Synchronization = thread execution </a:t>
            </a:r>
          </a:p>
          <a:p>
            <a:pPr lvl="1" algn="just">
              <a:spcAft>
                <a:spcPts val="600"/>
              </a:spcAft>
            </a:pPr>
            <a:r>
              <a:rPr lang="en-US" sz="2000" dirty="0" smtClean="0"/>
              <a:t>sophisticated in C#</a:t>
            </a:r>
          </a:p>
          <a:p>
            <a:pPr algn="just">
              <a:spcAft>
                <a:spcPts val="600"/>
              </a:spcAft>
            </a:pPr>
            <a:r>
              <a:rPr lang="en-US" sz="2400" dirty="0" smtClean="0"/>
              <a:t>Java’s Lock variables</a:t>
            </a:r>
          </a:p>
          <a:p>
            <a:pPr lvl="1" algn="just">
              <a:spcAft>
                <a:spcPts val="600"/>
              </a:spcAft>
            </a:pPr>
            <a:r>
              <a:rPr lang="en-US" sz="2000" dirty="0" smtClean="0"/>
              <a:t>Similar </a:t>
            </a:r>
            <a:r>
              <a:rPr lang="en-US" sz="2000" dirty="0" smtClean="0">
                <a:sym typeface="Wingdings" pitchFamily="2" charset="2"/>
              </a:rPr>
              <a:t> </a:t>
            </a:r>
            <a:r>
              <a:rPr lang="en-US" sz="2000" dirty="0" smtClean="0"/>
              <a:t>locks = C# except </a:t>
            </a:r>
          </a:p>
          <a:p>
            <a:pPr lvl="2" algn="just">
              <a:spcAft>
                <a:spcPts val="600"/>
              </a:spcAft>
            </a:pPr>
            <a:r>
              <a:rPr lang="en-US" sz="1800" dirty="0" smtClean="0"/>
              <a:t>Java, a lock m</a:t>
            </a:r>
            <a:r>
              <a:rPr lang="en-US" sz="1800" dirty="0" smtClean="0">
                <a:sym typeface="Wingdings" pitchFamily="2" charset="2"/>
              </a:rPr>
              <a:t></a:t>
            </a:r>
            <a:r>
              <a:rPr lang="en-US" sz="1800" dirty="0" smtClean="0"/>
              <a:t> explicitly unlocked w</a:t>
            </a:r>
            <a:r>
              <a:rPr lang="en-US" sz="1800" dirty="0" smtClean="0">
                <a:sym typeface="Wingdings" pitchFamily="2" charset="2"/>
              </a:rPr>
              <a:t></a:t>
            </a:r>
            <a:r>
              <a:rPr lang="en-US" sz="1800" dirty="0" smtClean="0"/>
              <a:t> call </a:t>
            </a:r>
            <a:r>
              <a:rPr lang="en-US" sz="1800" dirty="0" smtClean="0">
                <a:sym typeface="Wingdings" pitchFamily="2" charset="2"/>
              </a:rPr>
              <a:t></a:t>
            </a:r>
            <a:r>
              <a:rPr lang="en-US" sz="1800" dirty="0" smtClean="0"/>
              <a:t> unlock</a:t>
            </a:r>
          </a:p>
          <a:p>
            <a:pPr algn="just">
              <a:spcAft>
                <a:spcPts val="600"/>
              </a:spcAft>
            </a:pPr>
            <a:r>
              <a:rPr lang="en-US" sz="2400" dirty="0" smtClean="0"/>
              <a:t>C# threads</a:t>
            </a:r>
          </a:p>
          <a:p>
            <a:pPr lvl="1" algn="just">
              <a:spcAft>
                <a:spcPts val="600"/>
              </a:spcAft>
            </a:pPr>
            <a:r>
              <a:rPr lang="en-US" sz="2000" dirty="0" smtClean="0"/>
              <a:t>Lightweight</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rot="20994103">
            <a:off x="439278" y="2551469"/>
            <a:ext cx="8229600" cy="1143000"/>
          </a:xfrm>
        </p:spPr>
        <p:txBody>
          <a:bodyPr/>
          <a:lstStyle/>
          <a:p>
            <a:r>
              <a:rPr lang="en-US" b="1" dirty="0" smtClean="0"/>
              <a:t>Exception Handling</a:t>
            </a:r>
            <a:endParaRPr lang="en-US" dirty="0"/>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Exception Handling</a:t>
            </a:r>
            <a:endParaRPr lang="en-US" sz="3600" dirty="0"/>
          </a:p>
        </p:txBody>
      </p:sp>
      <p:sp>
        <p:nvSpPr>
          <p:cNvPr id="3" name="Content Placeholder 2"/>
          <p:cNvSpPr>
            <a:spLocks noGrp="1"/>
          </p:cNvSpPr>
          <p:nvPr>
            <p:ph idx="1"/>
          </p:nvPr>
        </p:nvSpPr>
        <p:spPr/>
        <p:txBody>
          <a:bodyPr>
            <a:normAutofit lnSpcReduction="10000"/>
          </a:bodyPr>
          <a:lstStyle/>
          <a:p>
            <a:pPr algn="just"/>
            <a:r>
              <a:rPr lang="en-US" dirty="0" smtClean="0"/>
              <a:t>contemporary languages (designer’s)</a:t>
            </a:r>
          </a:p>
          <a:p>
            <a:pPr lvl="1" algn="just"/>
            <a:r>
              <a:rPr lang="en-US" dirty="0" smtClean="0"/>
              <a:t>+ed mechanisms </a:t>
            </a:r>
          </a:p>
          <a:p>
            <a:pPr lvl="2" algn="just"/>
            <a:r>
              <a:rPr lang="en-US" dirty="0" smtClean="0"/>
              <a:t>allow programs </a:t>
            </a:r>
          </a:p>
          <a:p>
            <a:pPr lvl="3" algn="just"/>
            <a:r>
              <a:rPr lang="en-US" dirty="0" smtClean="0"/>
              <a:t>standard way (react)</a:t>
            </a:r>
          </a:p>
          <a:p>
            <a:pPr lvl="4" algn="just"/>
            <a:r>
              <a:rPr lang="en-US" dirty="0" smtClean="0"/>
              <a:t>certain run-time errors</a:t>
            </a:r>
          </a:p>
          <a:p>
            <a:pPr lvl="4" algn="just"/>
            <a:r>
              <a:rPr lang="en-US" dirty="0" smtClean="0"/>
              <a:t>other program-detected unusual events</a:t>
            </a:r>
          </a:p>
          <a:p>
            <a:pPr algn="just"/>
            <a:r>
              <a:rPr lang="en-US" dirty="0" smtClean="0"/>
              <a:t>Programs </a:t>
            </a:r>
          </a:p>
          <a:p>
            <a:pPr lvl="1" algn="just"/>
            <a:r>
              <a:rPr lang="en-US" dirty="0" smtClean="0"/>
              <a:t>also be notified wn?</a:t>
            </a:r>
          </a:p>
          <a:p>
            <a:pPr lvl="2" algn="just"/>
            <a:r>
              <a:rPr lang="en-US" dirty="0" smtClean="0"/>
              <a:t>certain events</a:t>
            </a:r>
          </a:p>
          <a:p>
            <a:pPr lvl="3" algn="just"/>
            <a:r>
              <a:rPr lang="en-US" dirty="0" smtClean="0"/>
              <a:t>hardware or system software (detected by)</a:t>
            </a:r>
            <a:endParaRPr lang="en-US" dirty="0"/>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Exception Handling</a:t>
            </a:r>
            <a:r>
              <a:rPr lang="en-US" b="1" dirty="0" smtClean="0"/>
              <a:t/>
            </a:r>
            <a:br>
              <a:rPr lang="en-US" b="1" dirty="0" smtClean="0"/>
            </a:br>
            <a:r>
              <a:rPr lang="en-US" sz="3600" dirty="0" smtClean="0"/>
              <a:t>Basic Concepts</a:t>
            </a:r>
            <a:endParaRPr lang="en-US" dirty="0"/>
          </a:p>
        </p:txBody>
      </p:sp>
      <p:sp>
        <p:nvSpPr>
          <p:cNvPr id="3" name="Content Placeholder 2"/>
          <p:cNvSpPr>
            <a:spLocks noGrp="1"/>
          </p:cNvSpPr>
          <p:nvPr>
            <p:ph idx="1"/>
          </p:nvPr>
        </p:nvSpPr>
        <p:spPr/>
        <p:txBody>
          <a:bodyPr>
            <a:normAutofit fontScale="92500" lnSpcReduction="20000"/>
          </a:bodyPr>
          <a:lstStyle/>
          <a:p>
            <a:pPr marL="342900" lvl="1" indent="-342900">
              <a:buFont typeface="Arial" pitchFamily="34" charset="0"/>
              <a:buChar char="•"/>
            </a:pPr>
            <a:r>
              <a:rPr lang="en-US" dirty="0" smtClean="0"/>
              <a:t>Exceptions (considered)</a:t>
            </a:r>
          </a:p>
          <a:p>
            <a:pPr lvl="1"/>
            <a:r>
              <a:rPr lang="en-US" dirty="0" smtClean="0"/>
              <a:t>errors detected by hardware</a:t>
            </a:r>
          </a:p>
          <a:p>
            <a:pPr lvl="2"/>
            <a:r>
              <a:rPr lang="en-US" dirty="0" smtClean="0"/>
              <a:t>disk read errors</a:t>
            </a:r>
          </a:p>
          <a:p>
            <a:pPr lvl="1"/>
            <a:r>
              <a:rPr lang="en-US" dirty="0" smtClean="0"/>
              <a:t>unusual conditions</a:t>
            </a:r>
          </a:p>
          <a:p>
            <a:pPr lvl="2"/>
            <a:r>
              <a:rPr lang="en-US" dirty="0" smtClean="0"/>
              <a:t>end-of-file</a:t>
            </a:r>
          </a:p>
          <a:p>
            <a:pPr lvl="1"/>
            <a:r>
              <a:rPr lang="en-US" dirty="0" smtClean="0"/>
              <a:t>Further extend concept = exception</a:t>
            </a:r>
          </a:p>
          <a:p>
            <a:pPr lvl="2"/>
            <a:r>
              <a:rPr lang="en-US" dirty="0" smtClean="0"/>
              <a:t>+de errors | unusual conditions (s/w detectable)</a:t>
            </a:r>
          </a:p>
          <a:p>
            <a:r>
              <a:rPr lang="en-US" sz="2800" dirty="0" smtClean="0"/>
              <a:t>Definition (exception):</a:t>
            </a:r>
          </a:p>
          <a:p>
            <a:pPr lvl="1"/>
            <a:r>
              <a:rPr lang="en-US" dirty="0" smtClean="0"/>
              <a:t>Any unusual event</a:t>
            </a:r>
          </a:p>
          <a:p>
            <a:pPr lvl="1"/>
            <a:r>
              <a:rPr lang="en-US" dirty="0" smtClean="0"/>
              <a:t>Erroneous | not</a:t>
            </a:r>
          </a:p>
          <a:p>
            <a:pPr lvl="2"/>
            <a:r>
              <a:rPr lang="en-US" dirty="0" smtClean="0"/>
              <a:t>i.e. detectable (h/w | s/w) &amp; require </a:t>
            </a:r>
            <a:r>
              <a:rPr lang="en-US" i="1" u="sng" dirty="0" smtClean="0">
                <a:effectLst>
                  <a:outerShdw blurRad="38100" dist="38100" dir="2700000" algn="tl">
                    <a:srgbClr val="000000">
                      <a:alpha val="43137"/>
                    </a:srgbClr>
                  </a:outerShdw>
                </a:effectLst>
              </a:rPr>
              <a:t>special processing</a:t>
            </a:r>
          </a:p>
          <a:p>
            <a:pPr lvl="3"/>
            <a:r>
              <a:rPr lang="en-US" i="1" u="sng" dirty="0" smtClean="0">
                <a:effectLst>
                  <a:outerShdw blurRad="38100" dist="38100" dir="2700000" algn="tl">
                    <a:srgbClr val="000000">
                      <a:alpha val="43137"/>
                    </a:srgbClr>
                  </a:outerShdw>
                </a:effectLst>
              </a:rPr>
              <a:t>Exception handling</a:t>
            </a:r>
          </a:p>
          <a:p>
            <a:pPr lvl="1"/>
            <a:endParaRPr lang="en-US" dirty="0" smtClean="0"/>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Exception Handling</a:t>
            </a:r>
            <a:r>
              <a:rPr lang="en-US" b="1" dirty="0" smtClean="0"/>
              <a:t/>
            </a:r>
            <a:br>
              <a:rPr lang="en-US" b="1" dirty="0" smtClean="0"/>
            </a:br>
            <a:r>
              <a:rPr lang="en-US" sz="3600" dirty="0" smtClean="0"/>
              <a:t>Basic Concepts</a:t>
            </a:r>
            <a:endParaRPr lang="en-US" dirty="0"/>
          </a:p>
        </p:txBody>
      </p:sp>
      <p:sp>
        <p:nvSpPr>
          <p:cNvPr id="3" name="Content Placeholder 2"/>
          <p:cNvSpPr>
            <a:spLocks noGrp="1"/>
          </p:cNvSpPr>
          <p:nvPr>
            <p:ph idx="1"/>
          </p:nvPr>
        </p:nvSpPr>
        <p:spPr/>
        <p:txBody>
          <a:bodyPr>
            <a:normAutofit fontScale="92500" lnSpcReduction="20000"/>
          </a:bodyPr>
          <a:lstStyle/>
          <a:p>
            <a:pPr marL="342900" lvl="1" indent="-342900">
              <a:buFont typeface="Arial" pitchFamily="34" charset="0"/>
              <a:buChar char="•"/>
            </a:pPr>
            <a:r>
              <a:rPr lang="en-US" dirty="0" smtClean="0"/>
              <a:t>Exceptions (considered)</a:t>
            </a:r>
          </a:p>
          <a:p>
            <a:pPr lvl="1"/>
            <a:r>
              <a:rPr lang="en-US" dirty="0" smtClean="0"/>
              <a:t>errors detected by hardware</a:t>
            </a:r>
          </a:p>
          <a:p>
            <a:pPr lvl="2"/>
            <a:r>
              <a:rPr lang="en-US" dirty="0" smtClean="0"/>
              <a:t>disk read errors</a:t>
            </a:r>
          </a:p>
          <a:p>
            <a:pPr lvl="1"/>
            <a:r>
              <a:rPr lang="en-US" dirty="0" smtClean="0"/>
              <a:t>unusual conditions</a:t>
            </a:r>
          </a:p>
          <a:p>
            <a:pPr lvl="2"/>
            <a:r>
              <a:rPr lang="en-US" dirty="0" smtClean="0"/>
              <a:t>end-of-file</a:t>
            </a:r>
          </a:p>
          <a:p>
            <a:pPr lvl="1"/>
            <a:r>
              <a:rPr lang="en-US" dirty="0" smtClean="0"/>
              <a:t>Further extend concept = exception</a:t>
            </a:r>
          </a:p>
          <a:p>
            <a:pPr lvl="2"/>
            <a:r>
              <a:rPr lang="en-US" dirty="0" smtClean="0"/>
              <a:t>+de errors | unusual conditions (s/w detectable)</a:t>
            </a:r>
          </a:p>
          <a:p>
            <a:r>
              <a:rPr lang="en-US" sz="2800" dirty="0" smtClean="0"/>
              <a:t>Definition (exception):</a:t>
            </a:r>
          </a:p>
          <a:p>
            <a:pPr lvl="1"/>
            <a:r>
              <a:rPr lang="en-US" dirty="0" smtClean="0"/>
              <a:t>Any unusual event</a:t>
            </a:r>
          </a:p>
          <a:p>
            <a:pPr lvl="1"/>
            <a:r>
              <a:rPr lang="en-US" dirty="0" smtClean="0"/>
              <a:t>Erroneous | not</a:t>
            </a:r>
          </a:p>
          <a:p>
            <a:pPr lvl="2"/>
            <a:r>
              <a:rPr lang="en-US" dirty="0" smtClean="0"/>
              <a:t>i.e. detectable (h/w | s/w) &amp; require </a:t>
            </a:r>
            <a:r>
              <a:rPr lang="en-US" i="1" u="sng" dirty="0" smtClean="0">
                <a:effectLst>
                  <a:outerShdw blurRad="38100" dist="38100" dir="2700000" algn="tl">
                    <a:srgbClr val="000000">
                      <a:alpha val="43137"/>
                    </a:srgbClr>
                  </a:outerShdw>
                </a:effectLst>
              </a:rPr>
              <a:t>special processing</a:t>
            </a:r>
          </a:p>
          <a:p>
            <a:pPr lvl="3"/>
            <a:r>
              <a:rPr lang="en-US" i="1" u="sng" dirty="0" smtClean="0">
                <a:effectLst>
                  <a:outerShdw blurRad="38100" dist="38100" dir="2700000" algn="tl">
                    <a:srgbClr val="000000">
                      <a:alpha val="43137"/>
                    </a:srgbClr>
                  </a:outerShdw>
                </a:effectLst>
              </a:rPr>
              <a:t>Exception handling</a:t>
            </a:r>
          </a:p>
          <a:p>
            <a:pPr lvl="1"/>
            <a:endParaRPr lang="en-US" dirty="0" smtClean="0"/>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4000" b="1" dirty="0" smtClean="0"/>
              <a:t>Exception Handling</a:t>
            </a:r>
            <a:br>
              <a:rPr lang="en-US" sz="4000" b="1" dirty="0" smtClean="0"/>
            </a:br>
            <a:r>
              <a:rPr lang="en-US" sz="3600" dirty="0" smtClean="0"/>
              <a:t>Design Issues</a:t>
            </a:r>
            <a:endParaRPr lang="en-US" b="1" dirty="0"/>
          </a:p>
        </p:txBody>
      </p:sp>
      <p:sp>
        <p:nvSpPr>
          <p:cNvPr id="5" name="Content Placeholder 4"/>
          <p:cNvSpPr>
            <a:spLocks noGrp="1"/>
          </p:cNvSpPr>
          <p:nvPr>
            <p:ph idx="1"/>
          </p:nvPr>
        </p:nvSpPr>
        <p:spPr/>
        <p:txBody>
          <a:bodyPr/>
          <a:lstStyle/>
          <a:p>
            <a:pPr algn="just"/>
            <a:r>
              <a:rPr lang="en-US" dirty="0" smtClean="0"/>
              <a:t>H? an exception occurrence - - bound </a:t>
            </a:r>
            <a:r>
              <a:rPr lang="en-US" dirty="0" smtClean="0">
                <a:sym typeface="Wingdings" pitchFamily="2" charset="2"/>
              </a:rPr>
              <a:t></a:t>
            </a:r>
            <a:r>
              <a:rPr lang="en-US" dirty="0" smtClean="0"/>
              <a:t> an exception handler?</a:t>
            </a: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739138" y="2895600"/>
            <a:ext cx="7719062" cy="3657600"/>
            <a:chOff x="914400" y="2971800"/>
            <a:chExt cx="7719062" cy="3657600"/>
          </a:xfrm>
        </p:grpSpPr>
        <p:pic>
          <p:nvPicPr>
            <p:cNvPr id="1026" name="Picture 2"/>
            <p:cNvPicPr>
              <a:picLocks noChangeAspect="1" noChangeArrowheads="1"/>
            </p:cNvPicPr>
            <p:nvPr/>
          </p:nvPicPr>
          <p:blipFill>
            <a:blip r:embed="rId3" cstate="print"/>
            <a:srcRect/>
            <a:stretch>
              <a:fillRect/>
            </a:stretch>
          </p:blipFill>
          <p:spPr bwMode="auto">
            <a:xfrm>
              <a:off x="1828800" y="2971800"/>
              <a:ext cx="6804662" cy="3657600"/>
            </a:xfrm>
            <a:prstGeom prst="rect">
              <a:avLst/>
            </a:prstGeom>
            <a:noFill/>
            <a:ln w="9525">
              <a:noFill/>
              <a:miter lim="800000"/>
              <a:headEnd/>
              <a:tailEnd/>
            </a:ln>
            <a:effectLst/>
          </p:spPr>
        </p:pic>
        <p:sp>
          <p:nvSpPr>
            <p:cNvPr id="6" name="Rectangle 5"/>
            <p:cNvSpPr/>
            <p:nvPr/>
          </p:nvSpPr>
          <p:spPr>
            <a:xfrm>
              <a:off x="914400" y="6248400"/>
              <a:ext cx="3860096" cy="369332"/>
            </a:xfrm>
            <a:prstGeom prst="rect">
              <a:avLst/>
            </a:prstGeom>
          </p:spPr>
          <p:txBody>
            <a:bodyPr wrap="none">
              <a:spAutoFit/>
            </a:bodyPr>
            <a:lstStyle/>
            <a:p>
              <a:r>
                <a:rPr lang="en-US" b="1" dirty="0" smtClean="0"/>
                <a:t>Figure: </a:t>
              </a:r>
              <a:r>
                <a:rPr lang="en-US" dirty="0" smtClean="0"/>
                <a:t>Exception-handling control flow</a:t>
              </a:r>
              <a:endParaRPr lang="en-US" dirty="0"/>
            </a:p>
          </p:txBody>
        </p:sp>
      </p:grpSp>
      <p:sp>
        <p:nvSpPr>
          <p:cNvPr id="4" name="Title 3"/>
          <p:cNvSpPr>
            <a:spLocks noGrp="1"/>
          </p:cNvSpPr>
          <p:nvPr>
            <p:ph type="title"/>
          </p:nvPr>
        </p:nvSpPr>
        <p:spPr/>
        <p:txBody>
          <a:bodyPr>
            <a:normAutofit fontScale="90000"/>
          </a:bodyPr>
          <a:lstStyle/>
          <a:p>
            <a:r>
              <a:rPr lang="en-US" sz="4000" b="1" dirty="0" smtClean="0"/>
              <a:t>Exception Handling</a:t>
            </a:r>
            <a:br>
              <a:rPr lang="en-US" sz="4000" b="1" dirty="0" smtClean="0"/>
            </a:br>
            <a:r>
              <a:rPr lang="en-US" sz="3600" dirty="0" smtClean="0"/>
              <a:t>Design Issues</a:t>
            </a:r>
            <a:endParaRPr lang="en-US" b="1" dirty="0"/>
          </a:p>
        </p:txBody>
      </p:sp>
      <p:sp>
        <p:nvSpPr>
          <p:cNvPr id="5" name="Content Placeholder 4"/>
          <p:cNvSpPr>
            <a:spLocks noGrp="1"/>
          </p:cNvSpPr>
          <p:nvPr>
            <p:ph idx="1"/>
          </p:nvPr>
        </p:nvSpPr>
        <p:spPr>
          <a:xfrm>
            <a:off x="655320" y="1600201"/>
            <a:ext cx="7802880" cy="1142999"/>
          </a:xfrm>
        </p:spPr>
        <p:txBody>
          <a:bodyPr>
            <a:normAutofit fontScale="92500"/>
          </a:bodyPr>
          <a:lstStyle/>
          <a:p>
            <a:pPr algn="just"/>
            <a:r>
              <a:rPr lang="en-US" sz="2400" dirty="0" smtClean="0"/>
              <a:t>Issue related </a:t>
            </a:r>
            <a:r>
              <a:rPr lang="en-US" sz="2400" dirty="0" smtClean="0">
                <a:sym typeface="Wingdings" pitchFamily="2" charset="2"/>
              </a:rPr>
              <a:t></a:t>
            </a:r>
            <a:r>
              <a:rPr lang="en-US" sz="2400" dirty="0" smtClean="0"/>
              <a:t> binding = an exception </a:t>
            </a:r>
            <a:r>
              <a:rPr lang="en-US" sz="2400" dirty="0" smtClean="0">
                <a:sym typeface="Wingdings" pitchFamily="2" charset="2"/>
              </a:rPr>
              <a:t></a:t>
            </a:r>
            <a:r>
              <a:rPr lang="en-US" sz="2400" dirty="0" smtClean="0"/>
              <a:t> an exception handler:  </a:t>
            </a:r>
          </a:p>
          <a:p>
            <a:pPr lvl="1" algn="just"/>
            <a:r>
              <a:rPr lang="en-US" sz="1800" dirty="0" smtClean="0"/>
              <a:t>whether information about the exception - - made available </a:t>
            </a:r>
            <a:r>
              <a:rPr lang="en-US" sz="1800" dirty="0" smtClean="0">
                <a:sym typeface="Wingdings" pitchFamily="2" charset="2"/>
              </a:rPr>
              <a:t> </a:t>
            </a:r>
            <a:r>
              <a:rPr lang="en-US" sz="1800" dirty="0" smtClean="0"/>
              <a:t>handler?</a:t>
            </a:r>
          </a:p>
          <a:p>
            <a:pPr algn="just"/>
            <a:r>
              <a:rPr lang="en-US" sz="2400" dirty="0" smtClean="0"/>
              <a:t>users r allowed </a:t>
            </a:r>
            <a:r>
              <a:rPr lang="en-US" sz="2400" dirty="0" smtClean="0">
                <a:sym typeface="Wingdings" pitchFamily="2" charset="2"/>
              </a:rPr>
              <a:t> </a:t>
            </a:r>
            <a:r>
              <a:rPr lang="en-US" sz="1800" dirty="0" smtClean="0"/>
              <a:t>define exceptions – </a:t>
            </a:r>
            <a:r>
              <a:rPr lang="en-US" sz="1600" dirty="0" smtClean="0"/>
              <a:t>H? r these exceptions specified?</a:t>
            </a:r>
            <a:endParaRPr lang="en-US" sz="1800" dirty="0"/>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4000" b="1" dirty="0" smtClean="0"/>
              <a:t>Exception Handling</a:t>
            </a:r>
            <a:br>
              <a:rPr lang="en-US" sz="4000" b="1" dirty="0" smtClean="0"/>
            </a:br>
            <a:r>
              <a:rPr lang="en-US" sz="3600" dirty="0" smtClean="0"/>
              <a:t>Design Issues</a:t>
            </a:r>
            <a:endParaRPr lang="en-US" b="1" dirty="0"/>
          </a:p>
        </p:txBody>
      </p:sp>
      <p:sp>
        <p:nvSpPr>
          <p:cNvPr id="5" name="Content Placeholder 4"/>
          <p:cNvSpPr>
            <a:spLocks noGrp="1"/>
          </p:cNvSpPr>
          <p:nvPr>
            <p:ph idx="1"/>
          </p:nvPr>
        </p:nvSpPr>
        <p:spPr>
          <a:xfrm>
            <a:off x="457200" y="1600201"/>
            <a:ext cx="8229600" cy="4648199"/>
          </a:xfrm>
        </p:spPr>
        <p:txBody>
          <a:bodyPr>
            <a:normAutofit fontScale="70000" lnSpcReduction="20000"/>
          </a:bodyPr>
          <a:lstStyle/>
          <a:p>
            <a:pPr algn="just"/>
            <a:r>
              <a:rPr lang="en-US" dirty="0" smtClean="0"/>
              <a:t>Summarization = design issues</a:t>
            </a:r>
          </a:p>
          <a:p>
            <a:pPr lvl="1"/>
            <a:r>
              <a:rPr lang="en-US" dirty="0" smtClean="0"/>
              <a:t>H? &amp; where exception handlers specified &amp; wh? - - their scope?</a:t>
            </a:r>
          </a:p>
          <a:p>
            <a:pPr lvl="1"/>
            <a:r>
              <a:rPr lang="en-US" dirty="0" smtClean="0"/>
              <a:t>H? - - an exception occurrence bound </a:t>
            </a:r>
            <a:r>
              <a:rPr lang="en-US" dirty="0" smtClean="0">
                <a:sym typeface="Wingdings" pitchFamily="2" charset="2"/>
              </a:rPr>
              <a:t></a:t>
            </a:r>
            <a:r>
              <a:rPr lang="en-US" dirty="0" smtClean="0"/>
              <a:t> an exception handler?</a:t>
            </a:r>
          </a:p>
          <a:p>
            <a:pPr lvl="1"/>
            <a:r>
              <a:rPr lang="en-US" dirty="0" smtClean="0"/>
              <a:t>Can information about an exception be passed </a:t>
            </a:r>
            <a:r>
              <a:rPr lang="en-US" dirty="0" smtClean="0">
                <a:sym typeface="Wingdings" pitchFamily="2" charset="2"/>
              </a:rPr>
              <a:t></a:t>
            </a:r>
            <a:r>
              <a:rPr lang="en-US" dirty="0" smtClean="0"/>
              <a:t> the handler?</a:t>
            </a:r>
          </a:p>
          <a:p>
            <a:pPr lvl="1"/>
            <a:r>
              <a:rPr lang="en-US" dirty="0" smtClean="0"/>
              <a:t>Where does execution continue, if at all, after an exception handler completes its execution?  (Question = continuation | resumption)</a:t>
            </a:r>
          </a:p>
          <a:p>
            <a:pPr lvl="1"/>
            <a:r>
              <a:rPr lang="en-US" dirty="0" smtClean="0"/>
              <a:t>Is some form = finalization provided?</a:t>
            </a:r>
          </a:p>
          <a:p>
            <a:pPr lvl="1"/>
            <a:r>
              <a:rPr lang="en-US" dirty="0" smtClean="0"/>
              <a:t>H? r user-defined exceptions specified?</a:t>
            </a:r>
          </a:p>
          <a:p>
            <a:pPr lvl="1"/>
            <a:r>
              <a:rPr lang="en-US" dirty="0" smtClean="0"/>
              <a:t>If there r predefined exceptions</a:t>
            </a:r>
          </a:p>
          <a:p>
            <a:pPr lvl="2"/>
            <a:r>
              <a:rPr lang="en-US" dirty="0" smtClean="0"/>
              <a:t>should there be default exception handlers </a:t>
            </a:r>
            <a:r>
              <a:rPr lang="en-US" dirty="0" smtClean="0">
                <a:sym typeface="Wingdings" pitchFamily="2" charset="2"/>
              </a:rPr>
              <a:t></a:t>
            </a:r>
            <a:r>
              <a:rPr lang="en-US" dirty="0" smtClean="0"/>
              <a:t> programs that </a:t>
            </a:r>
            <a:r>
              <a:rPr lang="en-US" strike="sngStrike" dirty="0" smtClean="0"/>
              <a:t>provide</a:t>
            </a:r>
            <a:r>
              <a:rPr lang="en-US" dirty="0" smtClean="0"/>
              <a:t> their own?</a:t>
            </a:r>
          </a:p>
          <a:p>
            <a:pPr lvl="1"/>
            <a:r>
              <a:rPr lang="en-US" dirty="0" smtClean="0"/>
              <a:t>Can predefined exceptions be explicitly raised?</a:t>
            </a:r>
          </a:p>
          <a:p>
            <a:pPr lvl="1"/>
            <a:r>
              <a:rPr lang="en-US" dirty="0" smtClean="0"/>
              <a:t>r hardware-detectable errors treated as exceptions?</a:t>
            </a:r>
          </a:p>
          <a:p>
            <a:pPr lvl="1"/>
            <a:r>
              <a:rPr lang="en-US" dirty="0" smtClean="0"/>
              <a:t>r there any predefined exceptions?</a:t>
            </a:r>
          </a:p>
          <a:p>
            <a:pPr lvl="1"/>
            <a:r>
              <a:rPr lang="en-US" dirty="0" smtClean="0"/>
              <a:t>Should it be possible </a:t>
            </a:r>
            <a:r>
              <a:rPr lang="en-US" dirty="0" smtClean="0">
                <a:sym typeface="Wingdings" pitchFamily="2" charset="2"/>
              </a:rPr>
              <a:t></a:t>
            </a:r>
            <a:r>
              <a:rPr lang="en-US" dirty="0" smtClean="0"/>
              <a:t> disable predefined exceptions?</a:t>
            </a:r>
            <a:endParaRPr lang="en-US" dirty="0"/>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4000" b="1" dirty="0" smtClean="0"/>
              <a:t>Exception Handling in Ada</a:t>
            </a:r>
            <a:r>
              <a:rPr lang="en-US" sz="3600" b="1" dirty="0" smtClean="0"/>
              <a:t/>
            </a:r>
            <a:br>
              <a:rPr lang="en-US" sz="3600" b="1" dirty="0" smtClean="0"/>
            </a:br>
            <a:r>
              <a:rPr lang="en-US" sz="3600" dirty="0" smtClean="0"/>
              <a:t>Exception Handlers</a:t>
            </a:r>
            <a:endParaRPr lang="en-US" sz="3600" dirty="0"/>
          </a:p>
        </p:txBody>
      </p:sp>
      <p:sp>
        <p:nvSpPr>
          <p:cNvPr id="5" name="Content Placeholder 4"/>
          <p:cNvSpPr>
            <a:spLocks noGrp="1"/>
          </p:cNvSpPr>
          <p:nvPr>
            <p:ph sz="half" idx="1"/>
          </p:nvPr>
        </p:nvSpPr>
        <p:spPr/>
        <p:txBody>
          <a:bodyPr>
            <a:normAutofit fontScale="92500" lnSpcReduction="20000"/>
          </a:bodyPr>
          <a:lstStyle/>
          <a:p>
            <a:pPr algn="just"/>
            <a:r>
              <a:rPr lang="en-US" dirty="0" smtClean="0"/>
              <a:t>Powerful tool</a:t>
            </a:r>
          </a:p>
          <a:p>
            <a:pPr lvl="1" algn="just"/>
            <a:r>
              <a:rPr lang="en-US" dirty="0" smtClean="0">
                <a:sym typeface="Wingdings" pitchFamily="2" charset="2"/>
              </a:rPr>
              <a:t>construct reliable s/w systems</a:t>
            </a:r>
          </a:p>
          <a:p>
            <a:pPr lvl="2" algn="just"/>
            <a:r>
              <a:rPr lang="en-US" dirty="0" smtClean="0"/>
              <a:t>based on the good parts = exception-handling design = 2 earlier languages w</a:t>
            </a:r>
            <a:r>
              <a:rPr lang="en-US" dirty="0" smtClean="0">
                <a:sym typeface="Wingdings" pitchFamily="2" charset="2"/>
              </a:rPr>
              <a:t></a:t>
            </a:r>
            <a:r>
              <a:rPr lang="en-US" dirty="0" smtClean="0"/>
              <a:t> exception handling – PL/I &amp; CLU.</a:t>
            </a:r>
          </a:p>
          <a:p>
            <a:pPr algn="just"/>
            <a:r>
              <a:rPr lang="en-US" dirty="0" smtClean="0"/>
              <a:t>Exception Handlers:</a:t>
            </a:r>
          </a:p>
          <a:p>
            <a:pPr lvl="1" algn="just"/>
            <a:r>
              <a:rPr lang="en-US" dirty="0" smtClean="0"/>
              <a:t>r local </a:t>
            </a:r>
            <a:r>
              <a:rPr lang="en-US" dirty="0" smtClean="0">
                <a:sym typeface="Wingdings" pitchFamily="2" charset="2"/>
              </a:rPr>
              <a:t></a:t>
            </a:r>
            <a:r>
              <a:rPr lang="en-US" dirty="0" smtClean="0"/>
              <a:t> code in which exception c</a:t>
            </a:r>
            <a:r>
              <a:rPr lang="en-US" dirty="0" smtClean="0">
                <a:sym typeface="Wingdings" pitchFamily="2" charset="2"/>
              </a:rPr>
              <a:t></a:t>
            </a:r>
            <a:r>
              <a:rPr lang="en-US" dirty="0" smtClean="0"/>
              <a:t> raised</a:t>
            </a:r>
          </a:p>
          <a:p>
            <a:pPr lvl="1" algn="just"/>
            <a:r>
              <a:rPr lang="en-US" dirty="0" smtClean="0"/>
              <a:t>General form:</a:t>
            </a:r>
          </a:p>
          <a:p>
            <a:pPr lvl="2" algn="just"/>
            <a:r>
              <a:rPr lang="en-US" b="1" dirty="0" smtClean="0"/>
              <a:t>when</a:t>
            </a:r>
            <a:r>
              <a:rPr lang="en-US" dirty="0" smtClean="0"/>
              <a:t> exception_choice {| exception_choice} =&gt; statement_sequence</a:t>
            </a:r>
            <a:endParaRPr lang="en-US" dirty="0"/>
          </a:p>
        </p:txBody>
      </p:sp>
      <p:sp>
        <p:nvSpPr>
          <p:cNvPr id="6" name="Content Placeholder 5"/>
          <p:cNvSpPr>
            <a:spLocks noGrp="1"/>
          </p:cNvSpPr>
          <p:nvPr>
            <p:ph sz="half" idx="2"/>
          </p:nvPr>
        </p:nvSpPr>
        <p:spPr/>
        <p:txBody>
          <a:bodyPr>
            <a:normAutofit fontScale="92500" lnSpcReduction="20000"/>
          </a:bodyPr>
          <a:lstStyle/>
          <a:p>
            <a:pPr algn="just"/>
            <a:r>
              <a:rPr lang="en-US" dirty="0" smtClean="0"/>
              <a:t>usual form = an exception clause</a:t>
            </a:r>
          </a:p>
          <a:p>
            <a:pPr lvl="1" algn="just">
              <a:buNone/>
            </a:pPr>
            <a:r>
              <a:rPr lang="en-US" b="1" dirty="0" smtClean="0"/>
              <a:t>begin</a:t>
            </a:r>
          </a:p>
          <a:p>
            <a:pPr lvl="1" algn="just">
              <a:buNone/>
            </a:pPr>
            <a:r>
              <a:rPr lang="en-US" dirty="0" smtClean="0"/>
              <a:t>-- the block or unit body --</a:t>
            </a:r>
          </a:p>
          <a:p>
            <a:pPr lvl="1" algn="just">
              <a:buNone/>
            </a:pPr>
            <a:r>
              <a:rPr lang="en-US" b="1" dirty="0" smtClean="0"/>
              <a:t>exception</a:t>
            </a:r>
          </a:p>
          <a:p>
            <a:pPr lvl="2" algn="just">
              <a:buNone/>
            </a:pPr>
            <a:r>
              <a:rPr lang="en-US" b="1" dirty="0" smtClean="0"/>
              <a:t>when</a:t>
            </a:r>
            <a:r>
              <a:rPr lang="en-US" dirty="0" smtClean="0"/>
              <a:t> exception_name1 =&gt;</a:t>
            </a:r>
          </a:p>
          <a:p>
            <a:pPr lvl="2" algn="just">
              <a:buNone/>
            </a:pPr>
            <a:r>
              <a:rPr lang="en-US" dirty="0" smtClean="0"/>
              <a:t>-- first handler --</a:t>
            </a:r>
          </a:p>
          <a:p>
            <a:pPr lvl="2" algn="just">
              <a:buNone/>
            </a:pPr>
            <a:r>
              <a:rPr lang="en-US" b="1" dirty="0" smtClean="0"/>
              <a:t>when</a:t>
            </a:r>
            <a:r>
              <a:rPr lang="en-US" dirty="0" smtClean="0"/>
              <a:t> exception_name2 =&gt;</a:t>
            </a:r>
          </a:p>
          <a:p>
            <a:pPr lvl="2" algn="just">
              <a:buNone/>
            </a:pPr>
            <a:r>
              <a:rPr lang="en-US" dirty="0" smtClean="0"/>
              <a:t>-- second handler --</a:t>
            </a:r>
          </a:p>
          <a:p>
            <a:pPr lvl="2" algn="just">
              <a:buNone/>
            </a:pPr>
            <a:r>
              <a:rPr lang="en-US" dirty="0" smtClean="0"/>
              <a:t>-- other handlers --</a:t>
            </a:r>
          </a:p>
          <a:p>
            <a:pPr lvl="1" algn="just">
              <a:buNone/>
            </a:pPr>
            <a:r>
              <a:rPr lang="en-US" b="1" dirty="0" smtClean="0"/>
              <a:t>End</a:t>
            </a:r>
            <a:r>
              <a:rPr lang="en-US" dirty="0" smtClean="0"/>
              <a:t>;</a:t>
            </a:r>
            <a:endParaRPr 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600" b="1" dirty="0" smtClean="0"/>
              <a:t>Subprogram-Level Concurrency</a:t>
            </a:r>
            <a:endParaRPr lang="en-US" b="1" dirty="0"/>
          </a:p>
        </p:txBody>
      </p:sp>
      <p:sp>
        <p:nvSpPr>
          <p:cNvPr id="5" name="Content Placeholder 4"/>
          <p:cNvSpPr>
            <a:spLocks noGrp="1"/>
          </p:cNvSpPr>
          <p:nvPr>
            <p:ph idx="1"/>
          </p:nvPr>
        </p:nvSpPr>
        <p:spPr/>
        <p:txBody>
          <a:bodyPr>
            <a:normAutofit fontScale="85000" lnSpcReduction="10000"/>
          </a:bodyPr>
          <a:lstStyle/>
          <a:p>
            <a:pPr algn="just"/>
            <a:r>
              <a:rPr lang="en-US" dirty="0" smtClean="0"/>
              <a:t>Fundamental Concepts:</a:t>
            </a:r>
          </a:p>
          <a:p>
            <a:pPr lvl="1" algn="just"/>
            <a:r>
              <a:rPr lang="en-US" dirty="0" smtClean="0"/>
              <a:t>Task</a:t>
            </a:r>
          </a:p>
          <a:p>
            <a:pPr lvl="2" algn="just"/>
            <a:r>
              <a:rPr lang="en-US" dirty="0" smtClean="0"/>
              <a:t>Unit = prog. Similar </a:t>
            </a:r>
            <a:r>
              <a:rPr lang="en-US" dirty="0" smtClean="0">
                <a:sym typeface="Wingdings" pitchFamily="2" charset="2"/>
              </a:rPr>
              <a:t> subprogram that c in concurrent execution w other unit’s = same prog.</a:t>
            </a:r>
          </a:p>
          <a:p>
            <a:pPr lvl="2" algn="just"/>
            <a:r>
              <a:rPr lang="en-US" dirty="0" smtClean="0">
                <a:sym typeface="Wingdings" pitchFamily="2" charset="2"/>
              </a:rPr>
              <a:t>Support 1 thread = control</a:t>
            </a:r>
          </a:p>
          <a:p>
            <a:pPr lvl="2" algn="just"/>
            <a:r>
              <a:rPr lang="en-US" dirty="0" smtClean="0">
                <a:sym typeface="Wingdings" pitchFamily="2" charset="2"/>
              </a:rPr>
              <a:t>Processes (sometime’s)</a:t>
            </a:r>
          </a:p>
          <a:p>
            <a:pPr lvl="2" algn="just"/>
            <a:r>
              <a:rPr lang="en-US" dirty="0" smtClean="0">
                <a:sym typeface="Wingdings" pitchFamily="2" charset="2"/>
              </a:rPr>
              <a:t>Characteristics distinguish task subprogram:</a:t>
            </a:r>
          </a:p>
          <a:p>
            <a:pPr lvl="3" algn="just"/>
            <a:r>
              <a:rPr lang="en-US" dirty="0" smtClean="0">
                <a:sym typeface="Wingdings" pitchFamily="2" charset="2"/>
              </a:rPr>
              <a:t>Implicitly started</a:t>
            </a:r>
          </a:p>
          <a:p>
            <a:pPr lvl="3" algn="just"/>
            <a:r>
              <a:rPr lang="en-US" dirty="0" smtClean="0">
                <a:sym typeface="Wingdings" pitchFamily="2" charset="2"/>
              </a:rPr>
              <a:t>Prog. Unit invokes – need  not wait  task  complete  before continuing it’s own</a:t>
            </a:r>
          </a:p>
          <a:p>
            <a:pPr lvl="3" algn="just"/>
            <a:r>
              <a:rPr lang="en-US" dirty="0" smtClean="0">
                <a:sym typeface="Wingdings" pitchFamily="2" charset="2"/>
              </a:rPr>
              <a:t>After execution control may | may not return  unit that started it</a:t>
            </a:r>
          </a:p>
          <a:p>
            <a:pPr lvl="2" algn="just"/>
            <a:r>
              <a:rPr lang="en-US" dirty="0" smtClean="0">
                <a:sym typeface="Wingdings" pitchFamily="2" charset="2"/>
              </a:rPr>
              <a:t>Categories:</a:t>
            </a:r>
          </a:p>
          <a:p>
            <a:pPr lvl="3" algn="just"/>
            <a:r>
              <a:rPr lang="en-US" b="1" dirty="0" smtClean="0">
                <a:sym typeface="Wingdings" pitchFamily="2" charset="2"/>
              </a:rPr>
              <a:t>Heavyweight</a:t>
            </a:r>
            <a:r>
              <a:rPr lang="en-US" dirty="0" smtClean="0">
                <a:sym typeface="Wingdings" pitchFamily="2" charset="2"/>
              </a:rPr>
              <a:t> – executes in own address space</a:t>
            </a:r>
          </a:p>
          <a:p>
            <a:pPr lvl="3" algn="just"/>
            <a:r>
              <a:rPr lang="en-US" b="1" dirty="0" smtClean="0">
                <a:sym typeface="Wingdings" pitchFamily="2" charset="2"/>
              </a:rPr>
              <a:t>Lightweight</a:t>
            </a:r>
            <a:r>
              <a:rPr lang="en-US" dirty="0" smtClean="0">
                <a:sym typeface="Wingdings" pitchFamily="2" charset="2"/>
              </a:rPr>
              <a:t> – (all) executes in same address space</a:t>
            </a:r>
            <a:endParaRPr lang="en-US" dirty="0"/>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4000" b="1" dirty="0" smtClean="0"/>
              <a:t>Exception Handling in Ada</a:t>
            </a:r>
            <a:r>
              <a:rPr lang="en-US" sz="3600" b="1" dirty="0" smtClean="0"/>
              <a:t/>
            </a:r>
            <a:br>
              <a:rPr lang="en-US" sz="3600" b="1" dirty="0" smtClean="0"/>
            </a:br>
            <a:r>
              <a:rPr lang="en-US" sz="3600" dirty="0" smtClean="0"/>
              <a:t>Binding Exceptions to Handlers</a:t>
            </a:r>
            <a:endParaRPr lang="en-US" sz="3600" dirty="0"/>
          </a:p>
        </p:txBody>
      </p:sp>
      <p:sp>
        <p:nvSpPr>
          <p:cNvPr id="5" name="Content Placeholder 4"/>
          <p:cNvSpPr>
            <a:spLocks noGrp="1"/>
          </p:cNvSpPr>
          <p:nvPr>
            <p:ph idx="1"/>
          </p:nvPr>
        </p:nvSpPr>
        <p:spPr/>
        <p:txBody>
          <a:bodyPr>
            <a:normAutofit/>
          </a:bodyPr>
          <a:lstStyle/>
          <a:p>
            <a:pPr algn="just"/>
            <a:r>
              <a:rPr lang="en-US" dirty="0" smtClean="0"/>
              <a:t>Block | unit raises </a:t>
            </a:r>
            <a:r>
              <a:rPr lang="en-US" i="1" dirty="0" smtClean="0"/>
              <a:t>exception</a:t>
            </a:r>
            <a:r>
              <a:rPr lang="en-US" dirty="0" smtClean="0"/>
              <a:t> +des handler</a:t>
            </a:r>
          </a:p>
          <a:p>
            <a:pPr lvl="1" algn="just"/>
            <a:r>
              <a:rPr lang="en-US" i="1" dirty="0" smtClean="0"/>
              <a:t>Statically</a:t>
            </a:r>
            <a:r>
              <a:rPr lang="en-US" dirty="0" smtClean="0"/>
              <a:t> </a:t>
            </a:r>
            <a:r>
              <a:rPr lang="en-US" i="1" dirty="0" smtClean="0"/>
              <a:t>bound</a:t>
            </a:r>
            <a:r>
              <a:rPr lang="en-US" dirty="0" smtClean="0"/>
              <a:t> </a:t>
            </a:r>
            <a:r>
              <a:rPr lang="en-US" dirty="0" smtClean="0">
                <a:sym typeface="Wingdings" pitchFamily="2" charset="2"/>
              </a:rPr>
              <a:t> handler</a:t>
            </a:r>
          </a:p>
          <a:p>
            <a:pPr algn="just"/>
            <a:r>
              <a:rPr lang="en-US" dirty="0" smtClean="0">
                <a:sym typeface="Wingdings" pitchFamily="2" charset="2"/>
              </a:rPr>
              <a:t>Block | unit raise exception </a:t>
            </a:r>
            <a:r>
              <a:rPr lang="en-US" strike="sngStrike" dirty="0" smtClean="0">
                <a:sym typeface="Wingdings" pitchFamily="2" charset="2"/>
              </a:rPr>
              <a:t>handler</a:t>
            </a:r>
            <a:endParaRPr lang="en-US" dirty="0" smtClean="0">
              <a:sym typeface="Wingdings" pitchFamily="2" charset="2"/>
            </a:endParaRPr>
          </a:p>
          <a:p>
            <a:pPr lvl="1" algn="just"/>
            <a:r>
              <a:rPr lang="en-US" i="1" dirty="0" smtClean="0">
                <a:sym typeface="Wingdings" pitchFamily="2" charset="2"/>
              </a:rPr>
              <a:t>Propagated</a:t>
            </a:r>
            <a:r>
              <a:rPr lang="en-US" dirty="0" smtClean="0">
                <a:sym typeface="Wingdings" pitchFamily="2" charset="2"/>
              </a:rPr>
              <a:t>  other block | unit</a:t>
            </a:r>
          </a:p>
          <a:p>
            <a:pPr algn="just"/>
            <a:r>
              <a:rPr lang="en-US" dirty="0" smtClean="0"/>
              <a:t>Exception raised in </a:t>
            </a:r>
            <a:r>
              <a:rPr lang="en-US" u="sng" dirty="0" smtClean="0"/>
              <a:t>procedure</a:t>
            </a:r>
            <a:r>
              <a:rPr lang="en-US" dirty="0" smtClean="0"/>
              <a:t> &amp; </a:t>
            </a:r>
            <a:r>
              <a:rPr lang="en-US" u="sng" dirty="0" smtClean="0"/>
              <a:t>has</a:t>
            </a:r>
            <a:r>
              <a:rPr lang="en-US" dirty="0" smtClean="0"/>
              <a:t> </a:t>
            </a:r>
            <a:r>
              <a:rPr lang="en-US" strike="sngStrike" dirty="0" smtClean="0"/>
              <a:t>handler</a:t>
            </a:r>
            <a:endParaRPr lang="en-US" dirty="0" smtClean="0"/>
          </a:p>
          <a:p>
            <a:pPr lvl="1" algn="just"/>
            <a:r>
              <a:rPr lang="en-US" dirty="0" smtClean="0"/>
              <a:t>implicitly propagated </a:t>
            </a:r>
            <a:r>
              <a:rPr lang="en-US" dirty="0" smtClean="0">
                <a:sym typeface="Wingdings" pitchFamily="2" charset="2"/>
              </a:rPr>
              <a:t></a:t>
            </a:r>
            <a:r>
              <a:rPr lang="en-US" dirty="0" smtClean="0"/>
              <a:t> calling program unit at the point = call</a:t>
            </a:r>
          </a:p>
          <a:p>
            <a:pPr lvl="1" algn="just"/>
            <a:endParaRPr lang="en-US" dirty="0" smtClean="0"/>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4000" b="1" dirty="0" smtClean="0"/>
              <a:t>Exception Handling in Ada</a:t>
            </a:r>
            <a:r>
              <a:rPr lang="en-US" sz="3600" b="1" dirty="0" smtClean="0"/>
              <a:t/>
            </a:r>
            <a:br>
              <a:rPr lang="en-US" sz="3600" b="1" dirty="0" smtClean="0"/>
            </a:br>
            <a:r>
              <a:rPr lang="en-US" sz="3600" dirty="0" smtClean="0"/>
              <a:t>Continuation</a:t>
            </a:r>
            <a:endParaRPr lang="en-US" sz="3600" dirty="0"/>
          </a:p>
        </p:txBody>
      </p:sp>
      <p:sp>
        <p:nvSpPr>
          <p:cNvPr id="5" name="Content Placeholder 4"/>
          <p:cNvSpPr>
            <a:spLocks noGrp="1"/>
          </p:cNvSpPr>
          <p:nvPr>
            <p:ph idx="1"/>
          </p:nvPr>
        </p:nvSpPr>
        <p:spPr/>
        <p:txBody>
          <a:bodyPr>
            <a:normAutofit fontScale="85000" lnSpcReduction="20000"/>
          </a:bodyPr>
          <a:lstStyle/>
          <a:p>
            <a:pPr algn="just"/>
            <a:r>
              <a:rPr lang="en-US" dirty="0" smtClean="0"/>
              <a:t>In Ada</a:t>
            </a:r>
          </a:p>
          <a:p>
            <a:pPr lvl="1" algn="just"/>
            <a:r>
              <a:rPr lang="en-US" dirty="0" smtClean="0"/>
              <a:t>Block | unit raises exception along w</a:t>
            </a:r>
            <a:r>
              <a:rPr lang="en-US" dirty="0" smtClean="0">
                <a:sym typeface="Wingdings" pitchFamily="2" charset="2"/>
              </a:rPr>
              <a:t> all units  w?</a:t>
            </a:r>
          </a:p>
          <a:p>
            <a:pPr lvl="2" algn="just"/>
            <a:r>
              <a:rPr lang="en-US" dirty="0" smtClean="0"/>
              <a:t>Exception was propagated – </a:t>
            </a:r>
            <a:r>
              <a:rPr lang="en-US" strike="sngStrike" dirty="0" smtClean="0"/>
              <a:t>handle</a:t>
            </a:r>
            <a:r>
              <a:rPr lang="en-US" dirty="0" smtClean="0"/>
              <a:t> it - - always terminated</a:t>
            </a:r>
          </a:p>
          <a:p>
            <a:pPr lvl="2" algn="just"/>
            <a:r>
              <a:rPr lang="en-US" dirty="0" smtClean="0"/>
              <a:t>Control never returns implicitly </a:t>
            </a:r>
            <a:r>
              <a:rPr lang="en-US" dirty="0" smtClean="0">
                <a:sym typeface="Wingdings" pitchFamily="2" charset="2"/>
              </a:rPr>
              <a:t> raising block | unit after exception handled</a:t>
            </a:r>
          </a:p>
          <a:p>
            <a:pPr lvl="1" algn="just"/>
            <a:r>
              <a:rPr lang="en-US" dirty="0" smtClean="0">
                <a:sym typeface="Wingdings" pitchFamily="2" charset="2"/>
              </a:rPr>
              <a:t>Other design choices:</a:t>
            </a:r>
          </a:p>
          <a:p>
            <a:pPr lvl="2" algn="just"/>
            <a:r>
              <a:rPr lang="en-US" dirty="0" smtClean="0">
                <a:sym typeface="Wingdings" pitchFamily="2" charset="2"/>
              </a:rPr>
              <a:t>4 exceptions defined in default package </a:t>
            </a:r>
            <a:r>
              <a:rPr lang="en-US" b="1" i="1" dirty="0" smtClean="0">
                <a:sym typeface="Wingdings" pitchFamily="2" charset="2"/>
              </a:rPr>
              <a:t>standard</a:t>
            </a:r>
            <a:r>
              <a:rPr lang="en-US" dirty="0" smtClean="0">
                <a:sym typeface="Wingdings" pitchFamily="2" charset="2"/>
              </a:rPr>
              <a:t>:</a:t>
            </a:r>
          </a:p>
          <a:p>
            <a:pPr lvl="3" algn="just"/>
            <a:r>
              <a:rPr lang="en-US" dirty="0" smtClean="0">
                <a:sym typeface="Wingdings" pitchFamily="2" charset="2"/>
              </a:rPr>
              <a:t>Constraint_Error</a:t>
            </a:r>
          </a:p>
          <a:p>
            <a:pPr lvl="4" algn="just"/>
            <a:r>
              <a:rPr lang="en-US" dirty="0" smtClean="0">
                <a:sym typeface="Wingdings" pitchFamily="2" charset="2"/>
              </a:rPr>
              <a:t>Raised – array subscript - - out = range</a:t>
            </a:r>
          </a:p>
          <a:p>
            <a:pPr lvl="3" algn="just"/>
            <a:r>
              <a:rPr lang="en-US" dirty="0" smtClean="0">
                <a:sym typeface="Wingdings" pitchFamily="2" charset="2"/>
              </a:rPr>
              <a:t>Program_Error</a:t>
            </a:r>
          </a:p>
          <a:p>
            <a:pPr lvl="4" algn="just"/>
            <a:r>
              <a:rPr lang="en-US" dirty="0" smtClean="0"/>
              <a:t>Raised – attempt </a:t>
            </a:r>
            <a:r>
              <a:rPr lang="en-US" dirty="0" smtClean="0">
                <a:sym typeface="Wingdings" pitchFamily="2" charset="2"/>
              </a:rPr>
              <a:t></a:t>
            </a:r>
            <a:r>
              <a:rPr lang="en-US" dirty="0" smtClean="0"/>
              <a:t> call subprogram, activate a task</a:t>
            </a:r>
            <a:endParaRPr lang="en-US" dirty="0" smtClean="0">
              <a:sym typeface="Wingdings" pitchFamily="2" charset="2"/>
            </a:endParaRPr>
          </a:p>
          <a:p>
            <a:pPr lvl="3" algn="just"/>
            <a:r>
              <a:rPr lang="en-US" dirty="0" smtClean="0"/>
              <a:t>Storage_Error</a:t>
            </a:r>
          </a:p>
          <a:p>
            <a:pPr lvl="4" algn="just"/>
            <a:r>
              <a:rPr lang="en-US" dirty="0" smtClean="0"/>
              <a:t>Raised wn? Dynamic storage allocated </a:t>
            </a:r>
            <a:r>
              <a:rPr lang="en-US" dirty="0" smtClean="0">
                <a:sym typeface="Wingdings" pitchFamily="2" charset="2"/>
              </a:rPr>
              <a:t> task exceeded</a:t>
            </a:r>
            <a:endParaRPr lang="en-US" dirty="0" smtClean="0"/>
          </a:p>
          <a:p>
            <a:pPr lvl="3" algn="just"/>
            <a:r>
              <a:rPr lang="en-US" dirty="0" smtClean="0"/>
              <a:t>Tasking_Error</a:t>
            </a:r>
          </a:p>
          <a:p>
            <a:pPr lvl="4" algn="just"/>
            <a:r>
              <a:rPr lang="en-US" dirty="0" smtClean="0"/>
              <a:t>Raised wn? exceptions arise during intertask communication</a:t>
            </a:r>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4000" b="1" dirty="0" smtClean="0"/>
              <a:t>Exception Handling in Ada</a:t>
            </a:r>
            <a:r>
              <a:rPr lang="en-US" sz="3600" b="1" dirty="0" smtClean="0"/>
              <a:t/>
            </a:r>
            <a:br>
              <a:rPr lang="en-US" sz="3600" b="1" dirty="0" smtClean="0"/>
            </a:br>
            <a:r>
              <a:rPr lang="en-US" sz="3600" dirty="0" smtClean="0"/>
              <a:t>Evaluation</a:t>
            </a:r>
            <a:endParaRPr lang="en-US" sz="3600" dirty="0"/>
          </a:p>
        </p:txBody>
      </p:sp>
      <p:sp>
        <p:nvSpPr>
          <p:cNvPr id="5" name="Content Placeholder 4"/>
          <p:cNvSpPr>
            <a:spLocks noGrp="1"/>
          </p:cNvSpPr>
          <p:nvPr>
            <p:ph idx="1"/>
          </p:nvPr>
        </p:nvSpPr>
        <p:spPr/>
        <p:txBody>
          <a:bodyPr>
            <a:normAutofit/>
          </a:bodyPr>
          <a:lstStyle/>
          <a:p>
            <a:pPr algn="just"/>
            <a:r>
              <a:rPr lang="en-US" dirty="0" smtClean="0"/>
              <a:t>Problems in exception handling (Ada):</a:t>
            </a:r>
          </a:p>
          <a:p>
            <a:pPr lvl="1" algn="just"/>
            <a:r>
              <a:rPr lang="en-US" dirty="0" smtClean="0"/>
              <a:t>Propagation model</a:t>
            </a:r>
          </a:p>
          <a:p>
            <a:pPr lvl="1" algn="just"/>
            <a:r>
              <a:rPr lang="en-US" dirty="0" smtClean="0"/>
              <a:t>Inadequacy = exception handling </a:t>
            </a:r>
            <a:r>
              <a:rPr lang="en-US" dirty="0" smtClean="0">
                <a:sym typeface="Wingdings" pitchFamily="2" charset="2"/>
              </a:rPr>
              <a:t></a:t>
            </a:r>
            <a:r>
              <a:rPr lang="en-US" dirty="0" smtClean="0"/>
              <a:t> tasks</a:t>
            </a:r>
          </a:p>
          <a:p>
            <a:pPr lvl="1" algn="just"/>
            <a:r>
              <a:rPr lang="en-US" dirty="0" smtClean="0"/>
              <a:t>Exception handling </a:t>
            </a:r>
            <a:r>
              <a:rPr lang="en-US" strike="sngStrike" dirty="0" smtClean="0"/>
              <a:t>extended</a:t>
            </a:r>
            <a:r>
              <a:rPr lang="en-US" dirty="0" smtClean="0"/>
              <a:t> </a:t>
            </a:r>
            <a:r>
              <a:rPr lang="en-US" dirty="0" smtClean="0">
                <a:sym typeface="Wingdings" pitchFamily="2" charset="2"/>
              </a:rPr>
              <a:t> deal w new constructs (Ada95 supports OOP)</a:t>
            </a:r>
            <a:endParaRPr lang="en-US" dirty="0" smtClean="0"/>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3600" b="1" dirty="0" smtClean="0"/>
              <a:t>Exception Handling in C++</a:t>
            </a:r>
            <a:br>
              <a:rPr lang="en-US" sz="3600" b="1" dirty="0" smtClean="0"/>
            </a:br>
            <a:r>
              <a:rPr lang="en-US" sz="3200" dirty="0" smtClean="0"/>
              <a:t>Exception Handlers</a:t>
            </a:r>
            <a:endParaRPr lang="en-US" sz="3200" dirty="0"/>
          </a:p>
        </p:txBody>
      </p:sp>
      <p:sp>
        <p:nvSpPr>
          <p:cNvPr id="5" name="Content Placeholder 4"/>
          <p:cNvSpPr>
            <a:spLocks noGrp="1"/>
          </p:cNvSpPr>
          <p:nvPr>
            <p:ph idx="1"/>
          </p:nvPr>
        </p:nvSpPr>
        <p:spPr/>
        <p:txBody>
          <a:bodyPr>
            <a:normAutofit lnSpcReduction="10000"/>
          </a:bodyPr>
          <a:lstStyle/>
          <a:p>
            <a:pPr algn="just"/>
            <a:r>
              <a:rPr lang="en-US" dirty="0" smtClean="0"/>
              <a:t>exception handling = C++ </a:t>
            </a:r>
          </a:p>
          <a:p>
            <a:pPr lvl="1" algn="just"/>
            <a:r>
              <a:rPr lang="en-US" dirty="0" smtClean="0"/>
              <a:t>accepted by the ANSI C++ standardization committee (1990)</a:t>
            </a:r>
          </a:p>
          <a:p>
            <a:pPr lvl="1" algn="just"/>
            <a:r>
              <a:rPr lang="en-US" dirty="0" smtClean="0"/>
              <a:t>Design - - based on exception handling = CLU, Ada &amp; ML</a:t>
            </a:r>
          </a:p>
          <a:p>
            <a:pPr lvl="1" algn="just"/>
            <a:r>
              <a:rPr lang="en-US" dirty="0" smtClean="0"/>
              <a:t>Difference (</a:t>
            </a:r>
            <a:r>
              <a:rPr lang="en-US" i="1" dirty="0" smtClean="0"/>
              <a:t>C++ </a:t>
            </a:r>
            <a:r>
              <a:rPr lang="en-US" dirty="0" smtClean="0"/>
              <a:t>&amp; Ada)</a:t>
            </a:r>
          </a:p>
          <a:p>
            <a:pPr lvl="2" algn="just"/>
            <a:r>
              <a:rPr lang="en-US" dirty="0" smtClean="0"/>
              <a:t>Absence = exceptions (</a:t>
            </a:r>
            <a:r>
              <a:rPr lang="en-US" i="1" dirty="0" smtClean="0"/>
              <a:t>predefined</a:t>
            </a:r>
            <a:r>
              <a:rPr lang="en-US" dirty="0" smtClean="0"/>
              <a:t>)</a:t>
            </a:r>
          </a:p>
          <a:p>
            <a:pPr lvl="2" algn="just"/>
            <a:r>
              <a:rPr lang="en-US" dirty="0" smtClean="0"/>
              <a:t>Scope </a:t>
            </a:r>
            <a:r>
              <a:rPr lang="en-US" dirty="0" smtClean="0">
                <a:sym typeface="Wingdings" pitchFamily="2" charset="2"/>
              </a:rPr>
              <a:t> exception handlers</a:t>
            </a:r>
            <a:endParaRPr lang="en-US" dirty="0" smtClean="0"/>
          </a:p>
          <a:p>
            <a:pPr lvl="3" algn="just"/>
            <a:r>
              <a:rPr lang="en-US" dirty="0" smtClean="0"/>
              <a:t>Ada – prog. units | blocks</a:t>
            </a:r>
          </a:p>
          <a:p>
            <a:pPr lvl="3" algn="just"/>
            <a:r>
              <a:rPr lang="en-US" dirty="0" smtClean="0"/>
              <a:t>C++ – special construct introduces w</a:t>
            </a:r>
            <a:r>
              <a:rPr lang="en-US" dirty="0" smtClean="0">
                <a:sym typeface="Wingdings" pitchFamily="2" charset="2"/>
              </a:rPr>
              <a:t> reserved word </a:t>
            </a:r>
            <a:r>
              <a:rPr lang="en-US" b="1" dirty="0" smtClean="0">
                <a:sym typeface="Wingdings" pitchFamily="2" charset="2"/>
              </a:rPr>
              <a:t>try</a:t>
            </a:r>
            <a:endParaRPr lang="en-US" dirty="0"/>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lnSpcReduction="10000"/>
          </a:bodyPr>
          <a:lstStyle/>
          <a:p>
            <a:r>
              <a:rPr lang="en-US" dirty="0" smtClean="0"/>
              <a:t>C++ exceptions</a:t>
            </a:r>
          </a:p>
          <a:p>
            <a:pPr lvl="1"/>
            <a:r>
              <a:rPr lang="en-US" dirty="0" smtClean="0"/>
              <a:t>raised only by explicit stmt </a:t>
            </a:r>
            <a:r>
              <a:rPr lang="en-US" i="1" dirty="0" smtClean="0"/>
              <a:t>throw</a:t>
            </a:r>
            <a:endParaRPr lang="en-US" dirty="0" smtClean="0"/>
          </a:p>
          <a:p>
            <a:pPr lvl="1"/>
            <a:r>
              <a:rPr lang="en-US" dirty="0" smtClean="0"/>
              <a:t>General form:</a:t>
            </a:r>
          </a:p>
          <a:p>
            <a:pPr lvl="2">
              <a:buNone/>
            </a:pPr>
            <a:r>
              <a:rPr lang="en-US" b="1" dirty="0" smtClean="0"/>
              <a:t>throw</a:t>
            </a:r>
            <a:r>
              <a:rPr lang="en-US" dirty="0" smtClean="0"/>
              <a:t> [expression];</a:t>
            </a:r>
          </a:p>
          <a:p>
            <a:pPr lvl="2"/>
            <a:r>
              <a:rPr lang="en-US" dirty="0" smtClean="0"/>
              <a:t>[expression]</a:t>
            </a:r>
          </a:p>
          <a:p>
            <a:pPr lvl="3"/>
            <a:r>
              <a:rPr lang="en-US" dirty="0" smtClean="0"/>
              <a:t>Meta symbol specifies optional</a:t>
            </a:r>
          </a:p>
          <a:p>
            <a:pPr lvl="3"/>
            <a:r>
              <a:rPr lang="en-US" dirty="0" smtClean="0"/>
              <a:t>Type = throw expression selects particular handler (</a:t>
            </a:r>
            <a:r>
              <a:rPr lang="en-US" u="sng" dirty="0" smtClean="0"/>
              <a:t>matching</a:t>
            </a:r>
            <a:r>
              <a:rPr lang="en-US" dirty="0" smtClean="0"/>
              <a:t> type formal parameter)</a:t>
            </a:r>
          </a:p>
          <a:p>
            <a:pPr lvl="4"/>
            <a:r>
              <a:rPr lang="en-US" u="sng" dirty="0" smtClean="0"/>
              <a:t>means</a:t>
            </a:r>
          </a:p>
          <a:p>
            <a:pPr lvl="5"/>
            <a:r>
              <a:rPr lang="en-US" dirty="0" smtClean="0"/>
              <a:t>Formal parameter = type T, const T, T&amp; or const T&amp;</a:t>
            </a:r>
          </a:p>
          <a:p>
            <a:pPr lvl="6"/>
            <a:r>
              <a:rPr lang="en-US" dirty="0" smtClean="0"/>
              <a:t>Matches throw in expression type</a:t>
            </a:r>
            <a:endParaRPr lang="en-US" dirty="0"/>
          </a:p>
        </p:txBody>
      </p:sp>
      <p:sp>
        <p:nvSpPr>
          <p:cNvPr id="6" name="Title 3"/>
          <p:cNvSpPr>
            <a:spLocks noGrp="1"/>
          </p:cNvSpPr>
          <p:nvPr>
            <p:ph type="title"/>
          </p:nvPr>
        </p:nvSpPr>
        <p:spPr/>
        <p:txBody>
          <a:bodyPr>
            <a:noAutofit/>
          </a:bodyPr>
          <a:lstStyle/>
          <a:p>
            <a:r>
              <a:rPr lang="en-US" sz="3600" b="1" dirty="0" smtClean="0"/>
              <a:t>Exception Handling in C++</a:t>
            </a:r>
            <a:br>
              <a:rPr lang="en-US" sz="3600" b="1" dirty="0" smtClean="0"/>
            </a:br>
            <a:r>
              <a:rPr lang="en-US" sz="3200" dirty="0" smtClean="0"/>
              <a:t>Binding Exception Handlers</a:t>
            </a:r>
            <a:endParaRPr lang="en-US" sz="3200" dirty="0"/>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85000" lnSpcReduction="20000"/>
          </a:bodyPr>
          <a:lstStyle/>
          <a:p>
            <a:pPr algn="just"/>
            <a:r>
              <a:rPr lang="en-US" dirty="0" smtClean="0"/>
              <a:t>Continuation:</a:t>
            </a:r>
          </a:p>
          <a:p>
            <a:pPr lvl="1" algn="just"/>
            <a:r>
              <a:rPr lang="en-US" dirty="0" smtClean="0"/>
              <a:t>Handler completed its execution</a:t>
            </a:r>
          </a:p>
          <a:p>
            <a:pPr lvl="2" algn="just"/>
            <a:r>
              <a:rPr lang="en-US" dirty="0" smtClean="0"/>
              <a:t>control flows </a:t>
            </a:r>
          </a:p>
          <a:p>
            <a:pPr lvl="3" algn="just"/>
            <a:r>
              <a:rPr lang="en-US" dirty="0" smtClean="0"/>
              <a:t>1</a:t>
            </a:r>
            <a:r>
              <a:rPr lang="en-US" baseline="30000" dirty="0" smtClean="0"/>
              <a:t>st</a:t>
            </a:r>
            <a:r>
              <a:rPr lang="en-US" dirty="0" smtClean="0"/>
              <a:t> stmt following </a:t>
            </a:r>
            <a:r>
              <a:rPr lang="en-US" b="1" dirty="0" smtClean="0"/>
              <a:t>try</a:t>
            </a:r>
            <a:r>
              <a:rPr lang="en-US" dirty="0" smtClean="0"/>
              <a:t> construct </a:t>
            </a:r>
          </a:p>
          <a:p>
            <a:pPr lvl="3" algn="just"/>
            <a:r>
              <a:rPr lang="en-US" dirty="0" smtClean="0"/>
              <a:t>handler may reraise an exception</a:t>
            </a:r>
          </a:p>
          <a:p>
            <a:pPr lvl="4" algn="just"/>
            <a:r>
              <a:rPr lang="en-US" dirty="0" smtClean="0"/>
              <a:t>Using throw w</a:t>
            </a:r>
            <a:r>
              <a:rPr lang="en-US" dirty="0" smtClean="0">
                <a:sym typeface="Wingdings" pitchFamily="2" charset="2"/>
              </a:rPr>
              <a:t> out</a:t>
            </a:r>
            <a:r>
              <a:rPr lang="en-US" dirty="0" smtClean="0"/>
              <a:t> an expression, in which case that exception - - propagated</a:t>
            </a:r>
          </a:p>
          <a:p>
            <a:pPr algn="just"/>
            <a:r>
              <a:rPr lang="en-US" dirty="0" smtClean="0"/>
              <a:t>Other design choices:</a:t>
            </a:r>
          </a:p>
          <a:p>
            <a:pPr lvl="1" algn="just"/>
            <a:r>
              <a:rPr lang="en-US" dirty="0" smtClean="0"/>
              <a:t>C++ exception handling - - simple</a:t>
            </a:r>
          </a:p>
          <a:p>
            <a:pPr lvl="2" algn="just"/>
            <a:r>
              <a:rPr lang="en-US" dirty="0" smtClean="0"/>
              <a:t>Only user-defined exceptions &amp; </a:t>
            </a:r>
            <a:r>
              <a:rPr lang="en-US" strike="sngStrike" dirty="0" smtClean="0"/>
              <a:t>specified</a:t>
            </a:r>
          </a:p>
          <a:p>
            <a:pPr lvl="2" algn="just"/>
            <a:r>
              <a:rPr lang="en-US" dirty="0" smtClean="0"/>
              <a:t>Default exception handler</a:t>
            </a:r>
          </a:p>
          <a:p>
            <a:pPr lvl="3" algn="just"/>
            <a:r>
              <a:rPr lang="en-US" dirty="0" smtClean="0"/>
              <a:t>Unexpected</a:t>
            </a:r>
          </a:p>
          <a:p>
            <a:pPr lvl="4" algn="just"/>
            <a:r>
              <a:rPr lang="en-US" dirty="0" smtClean="0"/>
              <a:t>Action </a:t>
            </a:r>
            <a:r>
              <a:rPr lang="en-US" dirty="0" smtClean="0">
                <a:sym typeface="Wingdings" pitchFamily="2" charset="2"/>
              </a:rPr>
              <a:t> terminate prog.</a:t>
            </a:r>
          </a:p>
          <a:p>
            <a:pPr lvl="4" algn="just"/>
            <a:r>
              <a:rPr lang="en-US" dirty="0" smtClean="0">
                <a:sym typeface="Wingdings" pitchFamily="2" charset="2"/>
              </a:rPr>
              <a:t>Catches all exceptions </a:t>
            </a:r>
            <a:r>
              <a:rPr lang="en-US" strike="sngStrike" dirty="0" smtClean="0">
                <a:sym typeface="Wingdings" pitchFamily="2" charset="2"/>
              </a:rPr>
              <a:t>caught</a:t>
            </a:r>
            <a:r>
              <a:rPr lang="en-US" dirty="0" smtClean="0">
                <a:sym typeface="Wingdings" pitchFamily="2" charset="2"/>
              </a:rPr>
              <a:t> by prog.</a:t>
            </a:r>
          </a:p>
          <a:p>
            <a:pPr lvl="5" algn="just"/>
            <a:r>
              <a:rPr lang="en-US" dirty="0" smtClean="0">
                <a:sym typeface="Wingdings" pitchFamily="2" charset="2"/>
              </a:rPr>
              <a:t>Replaced by user-defined handler</a:t>
            </a:r>
            <a:endParaRPr lang="en-US" dirty="0"/>
          </a:p>
        </p:txBody>
      </p:sp>
      <p:sp>
        <p:nvSpPr>
          <p:cNvPr id="6" name="Title 3"/>
          <p:cNvSpPr>
            <a:spLocks noGrp="1"/>
          </p:cNvSpPr>
          <p:nvPr>
            <p:ph type="title"/>
          </p:nvPr>
        </p:nvSpPr>
        <p:spPr/>
        <p:txBody>
          <a:bodyPr>
            <a:noAutofit/>
          </a:bodyPr>
          <a:lstStyle/>
          <a:p>
            <a:r>
              <a:rPr lang="en-US" sz="3600" b="1" dirty="0" smtClean="0"/>
              <a:t>Exception Handling in C++</a:t>
            </a:r>
            <a:br>
              <a:rPr lang="en-US" sz="3600" b="1" dirty="0" smtClean="0"/>
            </a:br>
            <a:r>
              <a:rPr lang="en-US" sz="3200" dirty="0" smtClean="0"/>
              <a:t>Continuation, Other Design Choices</a:t>
            </a:r>
            <a:endParaRPr lang="en-US" sz="3200" dirty="0"/>
          </a:p>
        </p:txBody>
      </p:sp>
      <p:sp>
        <p:nvSpPr>
          <p:cNvPr id="7" name="TextBox 6"/>
          <p:cNvSpPr txBox="1"/>
          <p:nvPr/>
        </p:nvSpPr>
        <p:spPr>
          <a:xfrm>
            <a:off x="76200" y="6260068"/>
            <a:ext cx="8991600" cy="369332"/>
          </a:xfrm>
          <a:prstGeom prst="rect">
            <a:avLst/>
          </a:prstGeom>
          <a:noFill/>
        </p:spPr>
        <p:txBody>
          <a:bodyPr wrap="square" rtlCol="0">
            <a:spAutoFit/>
          </a:bodyPr>
          <a:lstStyle/>
          <a:p>
            <a:pPr algn="ctr"/>
            <a:r>
              <a:rPr lang="en-US" dirty="0" smtClean="0">
                <a:solidFill>
                  <a:schemeClr val="bg1">
                    <a:lumMod val="65000"/>
                  </a:schemeClr>
                </a:solidFill>
              </a:rPr>
              <a:t>Example Prog. Page No. 646-647 10</a:t>
            </a:r>
            <a:r>
              <a:rPr lang="en-US" baseline="30000" dirty="0" smtClean="0">
                <a:solidFill>
                  <a:schemeClr val="bg1">
                    <a:lumMod val="65000"/>
                  </a:schemeClr>
                </a:solidFill>
              </a:rPr>
              <a:t>th</a:t>
            </a:r>
            <a:r>
              <a:rPr lang="en-US" dirty="0" smtClean="0">
                <a:solidFill>
                  <a:schemeClr val="bg1">
                    <a:lumMod val="65000"/>
                  </a:schemeClr>
                </a:solidFill>
              </a:rPr>
              <a:t> edition Concepts of programming languages by Sebesta</a:t>
            </a:r>
            <a:endParaRPr lang="en-US" dirty="0">
              <a:solidFill>
                <a:schemeClr val="bg1">
                  <a:lumMod val="65000"/>
                </a:schemeClr>
              </a:solidFill>
            </a:endParaRPr>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4000" b="1" dirty="0" smtClean="0"/>
              <a:t>Exception Handling in Java</a:t>
            </a:r>
            <a:r>
              <a:rPr lang="en-US" sz="3600" b="1" dirty="0" smtClean="0"/>
              <a:t/>
            </a:r>
            <a:br>
              <a:rPr lang="en-US" sz="3600" b="1" dirty="0" smtClean="0"/>
            </a:br>
            <a:r>
              <a:rPr lang="en-US" sz="3600" dirty="0" smtClean="0"/>
              <a:t>classes of Exceptions</a:t>
            </a:r>
            <a:endParaRPr lang="en-US" sz="3600" dirty="0"/>
          </a:p>
        </p:txBody>
      </p:sp>
      <p:sp>
        <p:nvSpPr>
          <p:cNvPr id="5" name="Content Placeholder 4"/>
          <p:cNvSpPr>
            <a:spLocks noGrp="1"/>
          </p:cNvSpPr>
          <p:nvPr>
            <p:ph idx="1"/>
          </p:nvPr>
        </p:nvSpPr>
        <p:spPr/>
        <p:txBody>
          <a:bodyPr>
            <a:normAutofit fontScale="92500" lnSpcReduction="20000"/>
          </a:bodyPr>
          <a:lstStyle/>
          <a:p>
            <a:pPr algn="just"/>
            <a:r>
              <a:rPr lang="en-US" dirty="0" smtClean="0"/>
              <a:t>All Java exceptions r objects = classes </a:t>
            </a:r>
          </a:p>
          <a:p>
            <a:pPr lvl="1" algn="just"/>
            <a:r>
              <a:rPr lang="en-US" dirty="0" smtClean="0"/>
              <a:t>Descendants = </a:t>
            </a:r>
            <a:r>
              <a:rPr lang="en-US" b="1" dirty="0" smtClean="0"/>
              <a:t>Throwable</a:t>
            </a:r>
            <a:r>
              <a:rPr lang="en-US" dirty="0" smtClean="0"/>
              <a:t> class</a:t>
            </a:r>
          </a:p>
          <a:p>
            <a:pPr algn="just"/>
            <a:r>
              <a:rPr lang="en-US" dirty="0" smtClean="0"/>
              <a:t>Java system +des 2 predefined exception classes</a:t>
            </a:r>
          </a:p>
          <a:p>
            <a:pPr lvl="1" algn="just"/>
            <a:r>
              <a:rPr lang="en-US" dirty="0" smtClean="0"/>
              <a:t>Subclasses = </a:t>
            </a:r>
            <a:r>
              <a:rPr lang="en-US" b="1" dirty="0" smtClean="0"/>
              <a:t>Throwable</a:t>
            </a:r>
          </a:p>
          <a:p>
            <a:pPr lvl="2" algn="just"/>
            <a:r>
              <a:rPr lang="en-US" b="1" i="1" dirty="0" smtClean="0"/>
              <a:t>Error &amp; Exception</a:t>
            </a:r>
          </a:p>
          <a:p>
            <a:pPr lvl="3" algn="just"/>
            <a:r>
              <a:rPr lang="en-US" dirty="0" smtClean="0"/>
              <a:t>Error class &amp; its descendants</a:t>
            </a:r>
          </a:p>
          <a:p>
            <a:pPr lvl="4" algn="just"/>
            <a:r>
              <a:rPr lang="en-US" dirty="0" smtClean="0"/>
              <a:t>Related </a:t>
            </a:r>
            <a:r>
              <a:rPr lang="en-US" dirty="0" smtClean="0">
                <a:sym typeface="Wingdings" pitchFamily="2" charset="2"/>
              </a:rPr>
              <a:t> errors</a:t>
            </a:r>
          </a:p>
          <a:p>
            <a:pPr lvl="5" algn="just"/>
            <a:r>
              <a:rPr lang="en-US" dirty="0" smtClean="0">
                <a:sym typeface="Wingdings" pitchFamily="2" charset="2"/>
              </a:rPr>
              <a:t>thrown by java run-time system (running out = heap)</a:t>
            </a:r>
          </a:p>
          <a:p>
            <a:pPr lvl="6" algn="just"/>
            <a:r>
              <a:rPr lang="en-US" dirty="0" smtClean="0">
                <a:sym typeface="Wingdings" pitchFamily="2" charset="2"/>
              </a:rPr>
              <a:t>These exceptions r:</a:t>
            </a:r>
          </a:p>
          <a:p>
            <a:pPr lvl="7" algn="just"/>
            <a:r>
              <a:rPr lang="en-US" dirty="0" smtClean="0">
                <a:sym typeface="Wingdings" pitchFamily="2" charset="2"/>
              </a:rPr>
              <a:t>never thrown by User prog.’s &amp; never handled</a:t>
            </a:r>
          </a:p>
          <a:p>
            <a:pPr lvl="2" algn="just"/>
            <a:r>
              <a:rPr lang="en-US" dirty="0" smtClean="0">
                <a:sym typeface="Wingdings" pitchFamily="2" charset="2"/>
              </a:rPr>
              <a:t>2 system defined direct descendants = </a:t>
            </a:r>
            <a:r>
              <a:rPr lang="en-US" b="1" i="1" dirty="0" smtClean="0">
                <a:sym typeface="Wingdings" pitchFamily="2" charset="2"/>
              </a:rPr>
              <a:t>exception</a:t>
            </a:r>
            <a:r>
              <a:rPr lang="en-US" dirty="0" smtClean="0">
                <a:sym typeface="Wingdings" pitchFamily="2" charset="2"/>
              </a:rPr>
              <a:t>:</a:t>
            </a:r>
          </a:p>
          <a:p>
            <a:pPr lvl="3" algn="just"/>
            <a:r>
              <a:rPr lang="en-US" dirty="0" smtClean="0">
                <a:sym typeface="Wingdings" pitchFamily="2" charset="2"/>
              </a:rPr>
              <a:t>RuntimeException</a:t>
            </a:r>
          </a:p>
          <a:p>
            <a:pPr lvl="3" algn="just"/>
            <a:r>
              <a:rPr lang="en-US" dirty="0" smtClean="0">
                <a:sym typeface="Wingdings" pitchFamily="2" charset="2"/>
              </a:rPr>
              <a:t>IOException</a:t>
            </a:r>
            <a:endParaRPr lang="en-US" dirty="0"/>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4000" b="1" dirty="0" smtClean="0"/>
              <a:t>Exception Handling in Java</a:t>
            </a:r>
            <a:r>
              <a:rPr lang="en-US" b="1" dirty="0" smtClean="0"/>
              <a:t/>
            </a:r>
            <a:br>
              <a:rPr lang="en-US" b="1" dirty="0" smtClean="0"/>
            </a:br>
            <a:r>
              <a:rPr lang="en-US" sz="3300" dirty="0" smtClean="0"/>
              <a:t>Exception Handlers, Binding Exceptions to Handlers</a:t>
            </a:r>
            <a:endParaRPr lang="en-US" sz="3300" dirty="0"/>
          </a:p>
        </p:txBody>
      </p:sp>
      <p:sp>
        <p:nvSpPr>
          <p:cNvPr id="5" name="Content Placeholder 4"/>
          <p:cNvSpPr>
            <a:spLocks noGrp="1"/>
          </p:cNvSpPr>
          <p:nvPr>
            <p:ph idx="1"/>
          </p:nvPr>
        </p:nvSpPr>
        <p:spPr/>
        <p:txBody>
          <a:bodyPr/>
          <a:lstStyle/>
          <a:p>
            <a:r>
              <a:rPr lang="en-US" dirty="0" smtClean="0"/>
              <a:t>exception handlers = Java</a:t>
            </a:r>
          </a:p>
          <a:p>
            <a:pPr lvl="1"/>
            <a:r>
              <a:rPr lang="en-US" dirty="0" smtClean="0"/>
              <a:t>Similar </a:t>
            </a:r>
            <a:r>
              <a:rPr lang="en-US" dirty="0" smtClean="0">
                <a:sym typeface="Wingdings" pitchFamily="2" charset="2"/>
              </a:rPr>
              <a:t>C++</a:t>
            </a:r>
          </a:p>
          <a:p>
            <a:pPr lvl="1"/>
            <a:r>
              <a:rPr lang="en-US" dirty="0" smtClean="0">
                <a:sym typeface="Wingdings" pitchFamily="2" charset="2"/>
              </a:rPr>
              <a:t>Difference</a:t>
            </a:r>
          </a:p>
          <a:p>
            <a:pPr lvl="2"/>
            <a:r>
              <a:rPr lang="en-US" dirty="0" smtClean="0">
                <a:sym typeface="Wingdings" pitchFamily="2" charset="2"/>
              </a:rPr>
              <a:t>Every catch – parameter (must)</a:t>
            </a:r>
          </a:p>
          <a:p>
            <a:pPr lvl="2"/>
            <a:r>
              <a:rPr lang="en-US" dirty="0" smtClean="0">
                <a:sym typeface="Wingdings" pitchFamily="2" charset="2"/>
              </a:rPr>
              <a:t>Class = parameter m descendant = predefined class </a:t>
            </a:r>
            <a:r>
              <a:rPr lang="en-US" b="1" i="1" dirty="0" smtClean="0">
                <a:sym typeface="Wingdings" pitchFamily="2" charset="2"/>
              </a:rPr>
              <a:t>Throwable</a:t>
            </a:r>
          </a:p>
          <a:p>
            <a:r>
              <a:rPr lang="en-US" dirty="0" smtClean="0"/>
              <a:t>Binding Exceptions to Handlers:</a:t>
            </a:r>
          </a:p>
          <a:p>
            <a:pPr lvl="1"/>
            <a:r>
              <a:rPr lang="en-US" dirty="0" smtClean="0"/>
              <a:t>similar </a:t>
            </a:r>
            <a:r>
              <a:rPr lang="en-US" dirty="0" smtClean="0">
                <a:sym typeface="Wingdings" pitchFamily="2" charset="2"/>
              </a:rPr>
              <a:t> </a:t>
            </a:r>
            <a:r>
              <a:rPr lang="en-US" dirty="0" smtClean="0"/>
              <a:t>C++</a:t>
            </a:r>
            <a:endParaRPr lang="en-US" dirty="0"/>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4000" b="1" dirty="0" smtClean="0"/>
              <a:t>Exception Handling in Java</a:t>
            </a:r>
            <a:r>
              <a:rPr lang="en-US" b="1" dirty="0" smtClean="0"/>
              <a:t/>
            </a:r>
            <a:br>
              <a:rPr lang="en-US" b="1" dirty="0" smtClean="0"/>
            </a:br>
            <a:r>
              <a:rPr lang="en-US" sz="3600" dirty="0" smtClean="0"/>
              <a:t>Other Design Choices</a:t>
            </a:r>
            <a:endParaRPr lang="en-US" sz="3600" dirty="0"/>
          </a:p>
        </p:txBody>
      </p:sp>
      <p:sp>
        <p:nvSpPr>
          <p:cNvPr id="5" name="Content Placeholder 4"/>
          <p:cNvSpPr>
            <a:spLocks noGrp="1"/>
          </p:cNvSpPr>
          <p:nvPr>
            <p:ph idx="1"/>
          </p:nvPr>
        </p:nvSpPr>
        <p:spPr/>
        <p:txBody>
          <a:bodyPr>
            <a:normAutofit lnSpcReduction="10000"/>
          </a:bodyPr>
          <a:lstStyle/>
          <a:p>
            <a:pPr algn="just"/>
            <a:r>
              <a:rPr lang="en-US" dirty="0" smtClean="0"/>
              <a:t>During prog. execution</a:t>
            </a:r>
          </a:p>
          <a:p>
            <a:pPr lvl="1" algn="just"/>
            <a:r>
              <a:rPr lang="en-US" dirty="0" smtClean="0"/>
              <a:t>Java run-time system stores class name = every object</a:t>
            </a:r>
          </a:p>
          <a:p>
            <a:pPr lvl="1" algn="just"/>
            <a:r>
              <a:rPr lang="en-US" dirty="0" smtClean="0"/>
              <a:t>getClass()</a:t>
            </a:r>
          </a:p>
          <a:p>
            <a:pPr lvl="2" algn="just"/>
            <a:r>
              <a:rPr lang="en-US" dirty="0" smtClean="0"/>
              <a:t>Get object that stores class </a:t>
            </a:r>
            <a:r>
              <a:rPr lang="en-US" i="1" dirty="0" smtClean="0"/>
              <a:t>name</a:t>
            </a:r>
            <a:r>
              <a:rPr lang="en-US" dirty="0" smtClean="0"/>
              <a:t> (</a:t>
            </a:r>
            <a:r>
              <a:rPr lang="en-US" i="1" dirty="0" smtClean="0"/>
              <a:t>getName</a:t>
            </a:r>
            <a:r>
              <a:rPr lang="en-US" dirty="0" smtClean="0"/>
              <a:t>())</a:t>
            </a:r>
          </a:p>
          <a:p>
            <a:pPr lvl="1" algn="just"/>
            <a:r>
              <a:rPr lang="en-US" dirty="0" smtClean="0"/>
              <a:t>we can</a:t>
            </a:r>
          </a:p>
          <a:p>
            <a:pPr lvl="2" algn="just"/>
            <a:r>
              <a:rPr lang="en-US" dirty="0" smtClean="0"/>
              <a:t>Retrieve name = class = actual parameter </a:t>
            </a:r>
            <a:r>
              <a:rPr lang="en-US" dirty="0" smtClean="0">
                <a:sym typeface="Wingdings" pitchFamily="2" charset="2"/>
              </a:rPr>
              <a:t> throw stmt that caused handler’s execution</a:t>
            </a:r>
          </a:p>
          <a:p>
            <a:pPr lvl="2" algn="just"/>
            <a:r>
              <a:rPr lang="en-US" dirty="0" smtClean="0"/>
              <a:t>Example:</a:t>
            </a:r>
          </a:p>
          <a:p>
            <a:pPr lvl="3" algn="just"/>
            <a:r>
              <a:rPr lang="en-US" dirty="0" smtClean="0"/>
              <a:t>genericObject.getClass().getName()</a:t>
            </a:r>
            <a:endParaRPr lang="en-US" dirty="0"/>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4000" b="1" dirty="0" smtClean="0"/>
              <a:t>Exception Handling in Java</a:t>
            </a:r>
            <a:r>
              <a:rPr lang="en-US" b="1" dirty="0" smtClean="0"/>
              <a:t/>
            </a:r>
            <a:br>
              <a:rPr lang="en-US" b="1" dirty="0" smtClean="0"/>
            </a:br>
            <a:r>
              <a:rPr lang="en-US" sz="3600" dirty="0" smtClean="0"/>
              <a:t>Other Design Choices</a:t>
            </a:r>
            <a:endParaRPr lang="en-US" sz="3600" dirty="0"/>
          </a:p>
        </p:txBody>
      </p:sp>
      <p:sp>
        <p:nvSpPr>
          <p:cNvPr id="5" name="Content Placeholder 4"/>
          <p:cNvSpPr>
            <a:spLocks noGrp="1"/>
          </p:cNvSpPr>
          <p:nvPr>
            <p:ph idx="1"/>
          </p:nvPr>
        </p:nvSpPr>
        <p:spPr/>
        <p:txBody>
          <a:bodyPr>
            <a:normAutofit lnSpcReduction="10000"/>
          </a:bodyPr>
          <a:lstStyle/>
          <a:p>
            <a:pPr algn="just"/>
            <a:r>
              <a:rPr lang="en-US" dirty="0" smtClean="0"/>
              <a:t>During prog. execution</a:t>
            </a:r>
          </a:p>
          <a:p>
            <a:pPr lvl="1" algn="just"/>
            <a:r>
              <a:rPr lang="en-US" dirty="0" smtClean="0"/>
              <a:t>Java run-time system stores class name = every object</a:t>
            </a:r>
          </a:p>
          <a:p>
            <a:pPr lvl="1" algn="just"/>
            <a:r>
              <a:rPr lang="en-US" dirty="0" smtClean="0"/>
              <a:t>getClass()</a:t>
            </a:r>
          </a:p>
          <a:p>
            <a:pPr lvl="2" algn="just"/>
            <a:r>
              <a:rPr lang="en-US" dirty="0" smtClean="0"/>
              <a:t>Get object that stores class </a:t>
            </a:r>
            <a:r>
              <a:rPr lang="en-US" i="1" dirty="0" smtClean="0"/>
              <a:t>name</a:t>
            </a:r>
            <a:r>
              <a:rPr lang="en-US" dirty="0" smtClean="0"/>
              <a:t> (</a:t>
            </a:r>
            <a:r>
              <a:rPr lang="en-US" i="1" dirty="0" smtClean="0"/>
              <a:t>getName</a:t>
            </a:r>
            <a:r>
              <a:rPr lang="en-US" dirty="0" smtClean="0"/>
              <a:t>())</a:t>
            </a:r>
          </a:p>
          <a:p>
            <a:pPr lvl="1" algn="just"/>
            <a:r>
              <a:rPr lang="en-US" dirty="0" smtClean="0"/>
              <a:t>we can</a:t>
            </a:r>
          </a:p>
          <a:p>
            <a:pPr lvl="2" algn="just"/>
            <a:r>
              <a:rPr lang="en-US" dirty="0" smtClean="0"/>
              <a:t>Retrieve name = class = actual parameter </a:t>
            </a:r>
            <a:r>
              <a:rPr lang="en-US" dirty="0" smtClean="0">
                <a:sym typeface="Wingdings" pitchFamily="2" charset="2"/>
              </a:rPr>
              <a:t> throw stmt that caused handler’s execution</a:t>
            </a:r>
          </a:p>
          <a:p>
            <a:pPr lvl="2" algn="just"/>
            <a:r>
              <a:rPr lang="en-US" dirty="0" smtClean="0"/>
              <a:t>Example:</a:t>
            </a:r>
          </a:p>
          <a:p>
            <a:pPr lvl="3" algn="just"/>
            <a:r>
              <a:rPr lang="en-US" dirty="0" smtClean="0"/>
              <a:t>genericObject.getClass().getName()</a:t>
            </a:r>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600" b="1" dirty="0" smtClean="0"/>
              <a:t>Subprogram-Level Concurrency</a:t>
            </a:r>
            <a:endParaRPr lang="en-US" b="1" dirty="0"/>
          </a:p>
        </p:txBody>
      </p:sp>
      <p:sp>
        <p:nvSpPr>
          <p:cNvPr id="5" name="Content Placeholder 4"/>
          <p:cNvSpPr>
            <a:spLocks noGrp="1"/>
          </p:cNvSpPr>
          <p:nvPr>
            <p:ph idx="1"/>
          </p:nvPr>
        </p:nvSpPr>
        <p:spPr/>
        <p:txBody>
          <a:bodyPr>
            <a:normAutofit lnSpcReduction="10000"/>
          </a:bodyPr>
          <a:lstStyle/>
          <a:p>
            <a:pPr algn="just"/>
            <a:r>
              <a:rPr lang="en-US" dirty="0" smtClean="0"/>
              <a:t>Fundamental Concepts:</a:t>
            </a:r>
          </a:p>
          <a:p>
            <a:pPr lvl="1" algn="just"/>
            <a:r>
              <a:rPr lang="en-US" dirty="0" smtClean="0"/>
              <a:t>Task</a:t>
            </a:r>
          </a:p>
          <a:p>
            <a:pPr lvl="2" algn="just"/>
            <a:r>
              <a:rPr lang="en-US" dirty="0" smtClean="0"/>
              <a:t>Communication b/n tasks thru shared nonlocal variables thru message passing | parameters</a:t>
            </a:r>
          </a:p>
          <a:p>
            <a:pPr lvl="2" algn="just"/>
            <a:r>
              <a:rPr lang="en-US" dirty="0" smtClean="0"/>
              <a:t>Synchronization:</a:t>
            </a:r>
          </a:p>
          <a:p>
            <a:pPr lvl="3" algn="just"/>
            <a:r>
              <a:rPr lang="en-US" dirty="0" smtClean="0"/>
              <a:t>Mechanism </a:t>
            </a:r>
            <a:r>
              <a:rPr lang="en-US" dirty="0" smtClean="0">
                <a:sym typeface="Wingdings" pitchFamily="2" charset="2"/>
              </a:rPr>
              <a:t> control order = execution</a:t>
            </a:r>
          </a:p>
          <a:p>
            <a:pPr lvl="3" algn="just"/>
            <a:r>
              <a:rPr lang="en-US" dirty="0" smtClean="0">
                <a:sym typeface="Wingdings" pitchFamily="2" charset="2"/>
              </a:rPr>
              <a:t>2 types:</a:t>
            </a:r>
          </a:p>
          <a:p>
            <a:pPr lvl="4" algn="just"/>
            <a:r>
              <a:rPr lang="en-US" dirty="0" smtClean="0"/>
              <a:t>Cooperation synchronization</a:t>
            </a:r>
          </a:p>
          <a:p>
            <a:pPr lvl="5" algn="just"/>
            <a:r>
              <a:rPr lang="en-US" dirty="0" smtClean="0"/>
              <a:t>Simple form = it - - producer-consumer problem</a:t>
            </a:r>
          </a:p>
          <a:p>
            <a:pPr lvl="4" algn="just"/>
            <a:r>
              <a:rPr lang="en-US" dirty="0" smtClean="0"/>
              <a:t>Competition synchronization</a:t>
            </a:r>
          </a:p>
          <a:p>
            <a:pPr lvl="5" algn="just"/>
            <a:r>
              <a:rPr lang="en-US" dirty="0" smtClean="0"/>
              <a:t>Race condition occurs (with out competition synch.)</a:t>
            </a:r>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numCol="2" spcCol="182880">
            <a:normAutofit fontScale="92500" lnSpcReduction="20000"/>
          </a:bodyPr>
          <a:lstStyle/>
          <a:p>
            <a:pPr algn="just">
              <a:spcAft>
                <a:spcPts val="600"/>
              </a:spcAft>
            </a:pPr>
            <a:r>
              <a:rPr lang="en-US" dirty="0" smtClean="0"/>
              <a:t>Some situations </a:t>
            </a:r>
          </a:p>
          <a:p>
            <a:pPr lvl="1" algn="just">
              <a:spcAft>
                <a:spcPts val="600"/>
              </a:spcAft>
            </a:pPr>
            <a:r>
              <a:rPr lang="en-US" dirty="0" smtClean="0"/>
              <a:t>process m</a:t>
            </a:r>
            <a:r>
              <a:rPr lang="en-US" dirty="0" smtClean="0">
                <a:sym typeface="Wingdings" pitchFamily="2" charset="2"/>
              </a:rPr>
              <a:t></a:t>
            </a:r>
            <a:r>
              <a:rPr lang="en-US" dirty="0" smtClean="0"/>
              <a:t> executed regardless = whether</a:t>
            </a:r>
          </a:p>
          <a:p>
            <a:pPr lvl="2" algn="just">
              <a:spcAft>
                <a:spcPts val="600"/>
              </a:spcAft>
            </a:pPr>
            <a:r>
              <a:rPr lang="en-US" b="1" dirty="0" smtClean="0"/>
              <a:t>try</a:t>
            </a:r>
            <a:r>
              <a:rPr lang="en-US" dirty="0" smtClean="0"/>
              <a:t> clause throws an exception &amp;</a:t>
            </a:r>
          </a:p>
          <a:p>
            <a:pPr lvl="2" algn="just">
              <a:spcAft>
                <a:spcPts val="600"/>
              </a:spcAft>
            </a:pPr>
            <a:r>
              <a:rPr lang="en-US" dirty="0" smtClean="0"/>
              <a:t>thrown exception - - caught in a method</a:t>
            </a:r>
          </a:p>
          <a:p>
            <a:pPr algn="just">
              <a:spcAft>
                <a:spcPts val="600"/>
              </a:spcAft>
            </a:pPr>
            <a:r>
              <a:rPr lang="en-US" dirty="0" smtClean="0"/>
              <a:t>The </a:t>
            </a:r>
            <a:r>
              <a:rPr lang="en-US" b="1" dirty="0" smtClean="0"/>
              <a:t>finally</a:t>
            </a:r>
            <a:r>
              <a:rPr lang="en-US" dirty="0" smtClean="0"/>
              <a:t> clause was designed </a:t>
            </a:r>
          </a:p>
          <a:p>
            <a:pPr lvl="1" algn="just">
              <a:spcAft>
                <a:spcPts val="600"/>
              </a:spcAft>
            </a:pPr>
            <a:r>
              <a:rPr lang="en-US" dirty="0" smtClean="0"/>
              <a:t>Placed </a:t>
            </a:r>
          </a:p>
          <a:p>
            <a:pPr lvl="2" algn="just">
              <a:spcAft>
                <a:spcPts val="600"/>
              </a:spcAft>
            </a:pPr>
            <a:r>
              <a:rPr lang="en-US" dirty="0" smtClean="0"/>
              <a:t>end = list = handlers </a:t>
            </a:r>
          </a:p>
          <a:p>
            <a:pPr lvl="1" algn="just">
              <a:spcAft>
                <a:spcPts val="600"/>
              </a:spcAft>
            </a:pPr>
            <a:r>
              <a:rPr lang="en-US" b="1" dirty="0" smtClean="0"/>
              <a:t>finally</a:t>
            </a:r>
            <a:r>
              <a:rPr lang="en-US" dirty="0" smtClean="0"/>
              <a:t> clause appear as:</a:t>
            </a:r>
          </a:p>
          <a:p>
            <a:pPr lvl="2" algn="just">
              <a:buNone/>
            </a:pPr>
            <a:r>
              <a:rPr lang="en-US" b="1" dirty="0" smtClean="0"/>
              <a:t>try</a:t>
            </a:r>
            <a:r>
              <a:rPr lang="en-US" dirty="0" smtClean="0"/>
              <a:t> {</a:t>
            </a:r>
          </a:p>
          <a:p>
            <a:pPr lvl="2" algn="just">
              <a:buNone/>
            </a:pPr>
            <a:r>
              <a:rPr lang="en-US" dirty="0" smtClean="0"/>
              <a:t>. . .</a:t>
            </a:r>
          </a:p>
          <a:p>
            <a:pPr lvl="2" algn="just">
              <a:buNone/>
            </a:pPr>
            <a:r>
              <a:rPr lang="en-US" dirty="0" smtClean="0"/>
              <a:t>}</a:t>
            </a:r>
          </a:p>
          <a:p>
            <a:pPr lvl="2" algn="just">
              <a:buNone/>
            </a:pPr>
            <a:r>
              <a:rPr lang="en-US" b="1" dirty="0" smtClean="0"/>
              <a:t>catch</a:t>
            </a:r>
            <a:r>
              <a:rPr lang="en-US" dirty="0" smtClean="0"/>
              <a:t> (. . .) {</a:t>
            </a:r>
          </a:p>
          <a:p>
            <a:pPr lvl="2" algn="just">
              <a:buNone/>
            </a:pPr>
            <a:r>
              <a:rPr lang="en-US" dirty="0" smtClean="0"/>
              <a:t>. . .</a:t>
            </a:r>
          </a:p>
          <a:p>
            <a:pPr lvl="2" algn="just">
              <a:buNone/>
            </a:pPr>
            <a:r>
              <a:rPr lang="en-US" dirty="0" smtClean="0"/>
              <a:t>}</a:t>
            </a:r>
          </a:p>
          <a:p>
            <a:pPr lvl="2" algn="just">
              <a:buNone/>
            </a:pPr>
            <a:r>
              <a:rPr lang="en-US" dirty="0" smtClean="0"/>
              <a:t>. . . //** More handlers</a:t>
            </a:r>
          </a:p>
          <a:p>
            <a:pPr lvl="2" algn="just">
              <a:buNone/>
            </a:pPr>
            <a:r>
              <a:rPr lang="en-US" b="1" dirty="0" smtClean="0"/>
              <a:t>finally</a:t>
            </a:r>
            <a:r>
              <a:rPr lang="en-US" dirty="0" smtClean="0"/>
              <a:t> {</a:t>
            </a:r>
          </a:p>
          <a:p>
            <a:pPr lvl="2" algn="just">
              <a:buNone/>
            </a:pPr>
            <a:r>
              <a:rPr lang="en-US" dirty="0" smtClean="0"/>
              <a:t>. . .</a:t>
            </a:r>
          </a:p>
          <a:p>
            <a:pPr lvl="2" algn="just">
              <a:buNone/>
            </a:pPr>
            <a:r>
              <a:rPr lang="en-US" dirty="0" smtClean="0"/>
              <a:t>}</a:t>
            </a:r>
            <a:endParaRPr lang="en-US" dirty="0"/>
          </a:p>
        </p:txBody>
      </p:sp>
      <p:sp>
        <p:nvSpPr>
          <p:cNvPr id="4" name="Title 3"/>
          <p:cNvSpPr>
            <a:spLocks noGrp="1"/>
          </p:cNvSpPr>
          <p:nvPr>
            <p:ph type="title"/>
          </p:nvPr>
        </p:nvSpPr>
        <p:spPr/>
        <p:txBody>
          <a:bodyPr>
            <a:normAutofit fontScale="90000"/>
          </a:bodyPr>
          <a:lstStyle/>
          <a:p>
            <a:r>
              <a:rPr lang="en-US" sz="4000" b="1" dirty="0" smtClean="0"/>
              <a:t>Exception Handling in Java</a:t>
            </a:r>
            <a:r>
              <a:rPr lang="en-US" b="1" dirty="0" smtClean="0"/>
              <a:t/>
            </a:r>
            <a:br>
              <a:rPr lang="en-US" b="1" dirty="0" smtClean="0"/>
            </a:br>
            <a:r>
              <a:rPr lang="en-US" sz="3600" dirty="0" smtClean="0"/>
              <a:t>The </a:t>
            </a:r>
            <a:r>
              <a:rPr lang="en-US" sz="3600" i="1" dirty="0" smtClean="0"/>
              <a:t>finally</a:t>
            </a:r>
            <a:r>
              <a:rPr lang="en-US" sz="3600" dirty="0" smtClean="0"/>
              <a:t> Clause</a:t>
            </a:r>
            <a:endParaRPr lang="en-US" sz="3600" dirty="0"/>
          </a:p>
        </p:txBody>
      </p:sp>
    </p:spTree>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92500"/>
          </a:bodyPr>
          <a:lstStyle/>
          <a:p>
            <a:pPr algn="just"/>
            <a:r>
              <a:rPr lang="en-US" dirty="0" smtClean="0"/>
              <a:t>Java mechanisms </a:t>
            </a:r>
            <a:r>
              <a:rPr lang="en-US" dirty="0" smtClean="0">
                <a:sym typeface="Wingdings" pitchFamily="2" charset="2"/>
              </a:rPr>
              <a:t> exception handling r improvements over C++</a:t>
            </a:r>
          </a:p>
          <a:p>
            <a:pPr lvl="1" algn="just"/>
            <a:r>
              <a:rPr lang="en-US" dirty="0" smtClean="0">
                <a:sym typeface="Wingdings" pitchFamily="2" charset="2"/>
              </a:rPr>
              <a:t>C++ prog. throw any type defined in prog. | by system</a:t>
            </a:r>
          </a:p>
          <a:p>
            <a:pPr lvl="1" algn="just"/>
            <a:r>
              <a:rPr lang="en-US" dirty="0" smtClean="0">
                <a:sym typeface="Wingdings" pitchFamily="2" charset="2"/>
              </a:rPr>
              <a:t>Java only objects</a:t>
            </a:r>
          </a:p>
          <a:p>
            <a:pPr lvl="2" algn="just"/>
            <a:r>
              <a:rPr lang="en-US" dirty="0" smtClean="0">
                <a:sym typeface="Wingdings" pitchFamily="2" charset="2"/>
              </a:rPr>
              <a:t>Instances = Throwable | some class that descends  it c thrown</a:t>
            </a:r>
          </a:p>
          <a:p>
            <a:pPr lvl="1" algn="just"/>
            <a:r>
              <a:rPr lang="en-US" dirty="0" smtClean="0">
                <a:sym typeface="Wingdings" pitchFamily="2" charset="2"/>
              </a:rPr>
              <a:t>C++ prog. unit </a:t>
            </a:r>
            <a:r>
              <a:rPr lang="en-US" strike="sngStrike" dirty="0" smtClean="0">
                <a:sym typeface="Wingdings" pitchFamily="2" charset="2"/>
              </a:rPr>
              <a:t>does</a:t>
            </a:r>
            <a:r>
              <a:rPr lang="en-US" dirty="0" smtClean="0">
                <a:sym typeface="Wingdings" pitchFamily="2" charset="2"/>
              </a:rPr>
              <a:t> +de throw clause</a:t>
            </a:r>
          </a:p>
          <a:p>
            <a:pPr lvl="2" algn="just"/>
            <a:r>
              <a:rPr lang="en-US" dirty="0" smtClean="0">
                <a:sym typeface="Wingdings" pitchFamily="2" charset="2"/>
              </a:rPr>
              <a:t>throw any exception</a:t>
            </a:r>
          </a:p>
          <a:p>
            <a:pPr lvl="1" algn="just"/>
            <a:r>
              <a:rPr lang="en-US" dirty="0" smtClean="0">
                <a:sym typeface="Wingdings" pitchFamily="2" charset="2"/>
              </a:rPr>
              <a:t>Java method </a:t>
            </a:r>
            <a:r>
              <a:rPr lang="en-US" strike="sngStrike" dirty="0" smtClean="0">
                <a:sym typeface="Wingdings" pitchFamily="2" charset="2"/>
              </a:rPr>
              <a:t>does</a:t>
            </a:r>
            <a:r>
              <a:rPr lang="en-US" dirty="0" smtClean="0">
                <a:sym typeface="Wingdings" pitchFamily="2" charset="2"/>
              </a:rPr>
              <a:t> +de throws clause</a:t>
            </a:r>
          </a:p>
          <a:p>
            <a:pPr lvl="2" algn="just"/>
            <a:r>
              <a:rPr lang="en-US" strike="sngStrike" dirty="0" smtClean="0">
                <a:sym typeface="Wingdings" pitchFamily="2" charset="2"/>
              </a:rPr>
              <a:t>throw</a:t>
            </a:r>
            <a:r>
              <a:rPr lang="en-US" dirty="0" smtClean="0">
                <a:sym typeface="Wingdings" pitchFamily="2" charset="2"/>
              </a:rPr>
              <a:t> any check exception that it </a:t>
            </a:r>
            <a:r>
              <a:rPr lang="en-US" strike="sngStrike" dirty="0" smtClean="0">
                <a:sym typeface="Wingdings" pitchFamily="2" charset="2"/>
              </a:rPr>
              <a:t>handle</a:t>
            </a:r>
            <a:endParaRPr lang="en-US" dirty="0"/>
          </a:p>
        </p:txBody>
      </p:sp>
      <p:sp>
        <p:nvSpPr>
          <p:cNvPr id="6" name="Title 3"/>
          <p:cNvSpPr>
            <a:spLocks noGrp="1"/>
          </p:cNvSpPr>
          <p:nvPr>
            <p:ph type="title"/>
          </p:nvPr>
        </p:nvSpPr>
        <p:spPr/>
        <p:txBody>
          <a:bodyPr>
            <a:normAutofit fontScale="90000"/>
          </a:bodyPr>
          <a:lstStyle/>
          <a:p>
            <a:r>
              <a:rPr lang="en-US" sz="4000" b="1" dirty="0" smtClean="0"/>
              <a:t>Exception Handling in Java</a:t>
            </a:r>
            <a:r>
              <a:rPr lang="en-US" b="1" dirty="0" smtClean="0"/>
              <a:t/>
            </a:r>
            <a:br>
              <a:rPr lang="en-US" b="1" dirty="0" smtClean="0"/>
            </a:br>
            <a:r>
              <a:rPr lang="en-US" sz="3600" dirty="0" smtClean="0"/>
              <a:t>Evaluation</a:t>
            </a:r>
            <a:endParaRPr lang="en-US" sz="3600"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4505325" y="1905000"/>
            <a:ext cx="4029075" cy="4506795"/>
          </a:xfrm>
          <a:prstGeom prst="rect">
            <a:avLst/>
          </a:prstGeom>
          <a:noFill/>
          <a:ln w="9525">
            <a:noFill/>
            <a:miter lim="800000"/>
            <a:headEnd/>
            <a:tailEnd/>
          </a:ln>
          <a:effectLst/>
        </p:spPr>
      </p:pic>
      <p:sp>
        <p:nvSpPr>
          <p:cNvPr id="4" name="Title 3"/>
          <p:cNvSpPr>
            <a:spLocks noGrp="1"/>
          </p:cNvSpPr>
          <p:nvPr>
            <p:ph type="title"/>
          </p:nvPr>
        </p:nvSpPr>
        <p:spPr/>
        <p:txBody>
          <a:bodyPr/>
          <a:lstStyle/>
          <a:p>
            <a:r>
              <a:rPr lang="en-US" sz="3600" b="1" dirty="0" smtClean="0"/>
              <a:t>Subprogram-Level Concurrency</a:t>
            </a:r>
            <a:endParaRPr lang="en-US" b="1" dirty="0"/>
          </a:p>
        </p:txBody>
      </p:sp>
      <p:sp>
        <p:nvSpPr>
          <p:cNvPr id="5" name="Content Placeholder 4"/>
          <p:cNvSpPr>
            <a:spLocks noGrp="1"/>
          </p:cNvSpPr>
          <p:nvPr>
            <p:ph idx="1"/>
          </p:nvPr>
        </p:nvSpPr>
        <p:spPr/>
        <p:txBody>
          <a:bodyPr>
            <a:normAutofit/>
          </a:bodyPr>
          <a:lstStyle/>
          <a:p>
            <a:pPr algn="just"/>
            <a:r>
              <a:rPr lang="en-US" dirty="0" smtClean="0"/>
              <a:t>Fundamental Concepts:</a:t>
            </a:r>
          </a:p>
          <a:p>
            <a:pPr lvl="1" algn="just"/>
            <a:r>
              <a:rPr lang="en-US" dirty="0" smtClean="0"/>
              <a:t>Task</a:t>
            </a:r>
          </a:p>
          <a:p>
            <a:pPr lvl="2" algn="just"/>
            <a:r>
              <a:rPr lang="en-US" dirty="0" smtClean="0"/>
              <a:t>Scheduler</a:t>
            </a:r>
          </a:p>
          <a:p>
            <a:pPr lvl="3" algn="just"/>
            <a:r>
              <a:rPr lang="en-US" dirty="0" smtClean="0"/>
              <a:t>Manages sharing = processors</a:t>
            </a:r>
          </a:p>
          <a:p>
            <a:pPr lvl="2" algn="just"/>
            <a:r>
              <a:rPr lang="en-US" dirty="0" smtClean="0"/>
              <a:t>c</a:t>
            </a:r>
            <a:r>
              <a:rPr lang="en-US" dirty="0" smtClean="0">
                <a:sym typeface="Wingdings" pitchFamily="2" charset="2"/>
              </a:rPr>
              <a:t> in different states:</a:t>
            </a:r>
          </a:p>
          <a:p>
            <a:pPr lvl="3" algn="just"/>
            <a:r>
              <a:rPr lang="en-US" dirty="0" smtClean="0">
                <a:sym typeface="Wingdings" pitchFamily="2" charset="2"/>
              </a:rPr>
              <a:t>New</a:t>
            </a:r>
          </a:p>
          <a:p>
            <a:pPr lvl="3" algn="just"/>
            <a:r>
              <a:rPr lang="en-US" dirty="0" smtClean="0">
                <a:sym typeface="Wingdings" pitchFamily="2" charset="2"/>
              </a:rPr>
              <a:t>Ready</a:t>
            </a:r>
          </a:p>
          <a:p>
            <a:pPr lvl="3" algn="just"/>
            <a:r>
              <a:rPr lang="en-US" dirty="0" smtClean="0">
                <a:sym typeface="Wingdings" pitchFamily="2" charset="2"/>
              </a:rPr>
              <a:t>Running</a:t>
            </a:r>
          </a:p>
          <a:p>
            <a:pPr lvl="3" algn="just"/>
            <a:r>
              <a:rPr lang="en-US" dirty="0" smtClean="0">
                <a:sym typeface="Wingdings" pitchFamily="2" charset="2"/>
              </a:rPr>
              <a:t>Blocked</a:t>
            </a:r>
          </a:p>
          <a:p>
            <a:pPr lvl="3" algn="just"/>
            <a:r>
              <a:rPr lang="en-US" dirty="0" smtClean="0">
                <a:sym typeface="Wingdings" pitchFamily="2" charset="2"/>
              </a:rPr>
              <a:t>Dead</a:t>
            </a:r>
            <a:endParaRPr lang="en-US" dirty="0" smtClean="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600" b="1" dirty="0" smtClean="0"/>
              <a:t>Subprogram-Level Concurrency</a:t>
            </a:r>
            <a:endParaRPr lang="en-US" b="1" dirty="0"/>
          </a:p>
        </p:txBody>
      </p:sp>
      <p:sp>
        <p:nvSpPr>
          <p:cNvPr id="5" name="Content Placeholder 4"/>
          <p:cNvSpPr>
            <a:spLocks noGrp="1"/>
          </p:cNvSpPr>
          <p:nvPr>
            <p:ph idx="1"/>
          </p:nvPr>
        </p:nvSpPr>
        <p:spPr/>
        <p:txBody>
          <a:bodyPr>
            <a:normAutofit fontScale="92500" lnSpcReduction="20000"/>
          </a:bodyPr>
          <a:lstStyle/>
          <a:p>
            <a:pPr algn="just"/>
            <a:r>
              <a:rPr lang="en-US" dirty="0" smtClean="0"/>
              <a:t>Language Design for </a:t>
            </a:r>
            <a:r>
              <a:rPr lang="en-US" i="1" dirty="0" smtClean="0"/>
              <a:t>Concurrency</a:t>
            </a:r>
            <a:r>
              <a:rPr lang="en-US" dirty="0" smtClean="0"/>
              <a:t>:</a:t>
            </a:r>
          </a:p>
          <a:p>
            <a:pPr lvl="1" algn="just"/>
            <a:r>
              <a:rPr lang="en-US" i="1" dirty="0" smtClean="0"/>
              <a:t>implemented</a:t>
            </a:r>
            <a:r>
              <a:rPr lang="en-US" dirty="0" smtClean="0"/>
              <a:t> thru libraries</a:t>
            </a:r>
          </a:p>
          <a:p>
            <a:pPr lvl="1"/>
            <a:r>
              <a:rPr lang="en-US" dirty="0" smtClean="0"/>
              <a:t>Lang.’s support concurrency</a:t>
            </a:r>
          </a:p>
          <a:p>
            <a:pPr lvl="2"/>
            <a:r>
              <a:rPr lang="en-US" dirty="0" smtClean="0"/>
              <a:t>Beginning w</a:t>
            </a:r>
            <a:r>
              <a:rPr lang="en-US" dirty="0" smtClean="0">
                <a:sym typeface="Wingdings" pitchFamily="2" charset="2"/>
              </a:rPr>
              <a:t></a:t>
            </a:r>
            <a:r>
              <a:rPr lang="en-US" dirty="0" smtClean="0"/>
              <a:t> PL/I [middle 1960s] &amp;</a:t>
            </a:r>
          </a:p>
          <a:p>
            <a:pPr lvl="3"/>
            <a:r>
              <a:rPr lang="en-US" dirty="0" smtClean="0"/>
              <a:t>+ing contemporary lang.’s</a:t>
            </a:r>
          </a:p>
          <a:p>
            <a:pPr lvl="4"/>
            <a:r>
              <a:rPr lang="en-US" dirty="0" smtClean="0"/>
              <a:t>Ada 95, Java, C#, F#, Python, &amp; Ruby</a:t>
            </a:r>
          </a:p>
          <a:p>
            <a:pPr lvl="1"/>
            <a:r>
              <a:rPr lang="en-US" dirty="0" smtClean="0"/>
              <a:t>Design Issues:</a:t>
            </a:r>
          </a:p>
          <a:p>
            <a:pPr lvl="1"/>
            <a:r>
              <a:rPr lang="en-US" dirty="0" smtClean="0"/>
              <a:t>competition and cooperation synchronization</a:t>
            </a:r>
          </a:p>
          <a:p>
            <a:pPr lvl="1"/>
            <a:r>
              <a:rPr lang="en-US" dirty="0" smtClean="0"/>
              <a:t>Application influence task scheduling (H?)</a:t>
            </a:r>
          </a:p>
          <a:p>
            <a:pPr lvl="1"/>
            <a:r>
              <a:rPr lang="en-US" u="sng" dirty="0" smtClean="0"/>
              <a:t>tasks</a:t>
            </a:r>
            <a:r>
              <a:rPr lang="en-US" dirty="0" smtClean="0"/>
              <a:t> start &amp; end their executions (H? &amp; wn?)</a:t>
            </a:r>
          </a:p>
          <a:p>
            <a:pPr lvl="1"/>
            <a:r>
              <a:rPr lang="en-US" u="sng" dirty="0" smtClean="0"/>
              <a:t>they</a:t>
            </a:r>
            <a:r>
              <a:rPr lang="en-US" dirty="0" smtClean="0"/>
              <a:t> are created (H? &amp; wn?)</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4000" b="1" dirty="0" smtClean="0"/>
              <a:t>Subprogram-Level Concurrency</a:t>
            </a:r>
            <a:r>
              <a:rPr lang="en-US" sz="3600" b="1" dirty="0" smtClean="0"/>
              <a:t/>
            </a:r>
            <a:br>
              <a:rPr lang="en-US" sz="3600" b="1" dirty="0" smtClean="0"/>
            </a:br>
            <a:r>
              <a:rPr lang="en-US" sz="3600" dirty="0" smtClean="0"/>
              <a:t>Semaphores</a:t>
            </a:r>
            <a:endParaRPr lang="en-US" dirty="0"/>
          </a:p>
        </p:txBody>
      </p:sp>
      <p:sp>
        <p:nvSpPr>
          <p:cNvPr id="5" name="Content Placeholder 4"/>
          <p:cNvSpPr>
            <a:spLocks noGrp="1"/>
          </p:cNvSpPr>
          <p:nvPr>
            <p:ph idx="1"/>
          </p:nvPr>
        </p:nvSpPr>
        <p:spPr/>
        <p:txBody>
          <a:bodyPr>
            <a:normAutofit/>
          </a:bodyPr>
          <a:lstStyle/>
          <a:p>
            <a:pPr algn="just"/>
            <a:r>
              <a:rPr lang="en-US" dirty="0" smtClean="0"/>
              <a:t>Semaphores used </a:t>
            </a:r>
            <a:r>
              <a:rPr lang="en-US" dirty="0" smtClean="0">
                <a:sym typeface="Wingdings" pitchFamily="2" charset="2"/>
              </a:rPr>
              <a:t> </a:t>
            </a:r>
            <a:r>
              <a:rPr lang="en-US" dirty="0" smtClean="0"/>
              <a:t>provide</a:t>
            </a:r>
          </a:p>
          <a:p>
            <a:pPr lvl="1" algn="just"/>
            <a:r>
              <a:rPr lang="en-US" dirty="0" smtClean="0"/>
              <a:t>Synchronization = tasks</a:t>
            </a:r>
          </a:p>
          <a:p>
            <a:pPr lvl="1" algn="just"/>
            <a:r>
              <a:rPr lang="en-US" dirty="0" smtClean="0"/>
              <a:t>Introduced – 1965</a:t>
            </a:r>
          </a:p>
          <a:p>
            <a:pPr lvl="1" algn="just"/>
            <a:r>
              <a:rPr lang="en-US" dirty="0" smtClean="0"/>
              <a:t>Competition synchronization thru mutual exclusive access </a:t>
            </a:r>
            <a:r>
              <a:rPr lang="en-US" dirty="0" smtClean="0">
                <a:sym typeface="Wingdings" pitchFamily="2" charset="2"/>
              </a:rPr>
              <a:t> shared data structures</a:t>
            </a:r>
          </a:p>
          <a:p>
            <a:pPr lvl="1" algn="just"/>
            <a:r>
              <a:rPr lang="en-US" dirty="0" smtClean="0">
                <a:sym typeface="Wingdings" pitchFamily="2" charset="2"/>
              </a:rPr>
              <a:t>cooperation synchronization</a:t>
            </a:r>
          </a:p>
          <a:p>
            <a:pPr lvl="1" algn="just"/>
            <a:r>
              <a:rPr lang="en-US" dirty="0" smtClean="0"/>
              <a:t>Limited access </a:t>
            </a:r>
            <a:r>
              <a:rPr lang="en-US" dirty="0" smtClean="0">
                <a:sym typeface="Wingdings" pitchFamily="2" charset="2"/>
              </a:rPr>
              <a:t> data structures (guard - - used)</a:t>
            </a:r>
          </a:p>
          <a:p>
            <a:pPr lvl="2" algn="just"/>
            <a:r>
              <a:rPr lang="en-US" dirty="0" smtClean="0">
                <a:sym typeface="Wingdings" pitchFamily="2" charset="2"/>
              </a:rPr>
              <a:t>guard code executed</a:t>
            </a:r>
          </a:p>
          <a:p>
            <a:pPr lvl="3" algn="just"/>
            <a:r>
              <a:rPr lang="en-US" dirty="0" smtClean="0">
                <a:sym typeface="Wingdings" pitchFamily="2" charset="2"/>
              </a:rPr>
              <a:t>Specified condition - - true </a:t>
            </a:r>
            <a:endParaRPr lang="en-US" dirty="0" smtClean="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4000" b="1" dirty="0" smtClean="0"/>
              <a:t>Subprogram-Level Concurrency</a:t>
            </a:r>
            <a:r>
              <a:rPr lang="en-US" sz="3600" b="1" dirty="0" smtClean="0"/>
              <a:t/>
            </a:r>
            <a:br>
              <a:rPr lang="en-US" sz="3600" b="1" dirty="0" smtClean="0"/>
            </a:br>
            <a:r>
              <a:rPr lang="en-US" sz="3600" dirty="0" smtClean="0"/>
              <a:t> Cooperation Synchronization</a:t>
            </a:r>
            <a:endParaRPr lang="en-US" dirty="0"/>
          </a:p>
        </p:txBody>
      </p:sp>
      <p:sp>
        <p:nvSpPr>
          <p:cNvPr id="5" name="Content Placeholder 4"/>
          <p:cNvSpPr>
            <a:spLocks noGrp="1"/>
          </p:cNvSpPr>
          <p:nvPr>
            <p:ph idx="1"/>
          </p:nvPr>
        </p:nvSpPr>
        <p:spPr/>
        <p:txBody>
          <a:bodyPr>
            <a:normAutofit fontScale="85000" lnSpcReduction="20000"/>
          </a:bodyPr>
          <a:lstStyle/>
          <a:p>
            <a:pPr algn="just"/>
            <a:r>
              <a:rPr lang="en-US" dirty="0" smtClean="0"/>
              <a:t>Example = shared buffer used by producers &amp; consumers </a:t>
            </a:r>
          </a:p>
          <a:p>
            <a:pPr lvl="1" algn="just"/>
            <a:r>
              <a:rPr lang="en-US" dirty="0" smtClean="0"/>
              <a:t>illustrate the different approaches </a:t>
            </a:r>
            <a:r>
              <a:rPr lang="en-US" dirty="0" smtClean="0">
                <a:sym typeface="Wingdings" pitchFamily="2" charset="2"/>
              </a:rPr>
              <a:t> </a:t>
            </a:r>
            <a:r>
              <a:rPr lang="en-US" dirty="0" smtClean="0"/>
              <a:t>providing cooperation and competition synchronization. </a:t>
            </a:r>
          </a:p>
          <a:p>
            <a:pPr algn="just"/>
            <a:r>
              <a:rPr lang="en-US" dirty="0" smtClean="0"/>
              <a:t>For cooperation synchronization</a:t>
            </a:r>
          </a:p>
          <a:p>
            <a:pPr lvl="1" algn="just"/>
            <a:r>
              <a:rPr lang="en-US" dirty="0" smtClean="0"/>
              <a:t>buffer must have some way = recording positions</a:t>
            </a:r>
          </a:p>
          <a:p>
            <a:pPr lvl="2" algn="just"/>
            <a:r>
              <a:rPr lang="en-US" dirty="0" smtClean="0"/>
              <a:t>counter component = semaphore c</a:t>
            </a:r>
            <a:r>
              <a:rPr lang="en-US" dirty="0" smtClean="0">
                <a:sym typeface="Wingdings" pitchFamily="2" charset="2"/>
              </a:rPr>
              <a:t></a:t>
            </a:r>
            <a:r>
              <a:rPr lang="en-US" dirty="0" smtClean="0"/>
              <a:t> used </a:t>
            </a:r>
            <a:r>
              <a:rPr lang="en-US" dirty="0" smtClean="0">
                <a:sym typeface="Wingdings" pitchFamily="2" charset="2"/>
              </a:rPr>
              <a:t></a:t>
            </a:r>
            <a:r>
              <a:rPr lang="en-US" dirty="0" smtClean="0"/>
              <a:t> this purpose</a:t>
            </a:r>
          </a:p>
          <a:p>
            <a:pPr lvl="1" algn="just"/>
            <a:r>
              <a:rPr lang="en-US" dirty="0" smtClean="0"/>
              <a:t>One semaphore variable</a:t>
            </a:r>
          </a:p>
          <a:p>
            <a:pPr lvl="2" algn="just"/>
            <a:r>
              <a:rPr lang="en-US" dirty="0" smtClean="0"/>
              <a:t>Example:</a:t>
            </a:r>
          </a:p>
          <a:p>
            <a:pPr lvl="3" algn="just"/>
            <a:r>
              <a:rPr lang="en-US" b="1" i="1" dirty="0" smtClean="0"/>
              <a:t>Emptyspots</a:t>
            </a:r>
            <a:r>
              <a:rPr lang="en-US" dirty="0" smtClean="0"/>
              <a:t> </a:t>
            </a:r>
            <a:r>
              <a:rPr lang="en-US" dirty="0" smtClean="0">
                <a:sym typeface="Wingdings" pitchFamily="2" charset="2"/>
              </a:rPr>
              <a:t></a:t>
            </a:r>
            <a:r>
              <a:rPr lang="en-US" dirty="0" smtClean="0"/>
              <a:t> maintain no. =  empty locations</a:t>
            </a:r>
          </a:p>
          <a:p>
            <a:pPr lvl="4" algn="just"/>
            <a:r>
              <a:rPr lang="en-US" dirty="0" smtClean="0"/>
              <a:t>Example buffer designed as abstract data type - - DEPOSIT</a:t>
            </a:r>
          </a:p>
          <a:p>
            <a:pPr lvl="3" algn="just"/>
            <a:r>
              <a:rPr lang="en-US" b="1" i="1" dirty="0" smtClean="0"/>
              <a:t>fullspots</a:t>
            </a:r>
            <a:r>
              <a:rPr lang="en-US" dirty="0" smtClean="0"/>
              <a:t> </a:t>
            </a:r>
            <a:r>
              <a:rPr lang="en-US" dirty="0" smtClean="0">
                <a:sym typeface="Wingdings" pitchFamily="2" charset="2"/>
              </a:rPr>
              <a:t> </a:t>
            </a:r>
            <a:r>
              <a:rPr lang="en-US" dirty="0" smtClean="0"/>
              <a:t>maintain no. = filled locations</a:t>
            </a:r>
          </a:p>
          <a:p>
            <a:pPr lvl="4" algn="just"/>
            <a:r>
              <a:rPr lang="en-US" dirty="0" smtClean="0"/>
              <a:t>Example buffer designed as abstract data type - - FETCH</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2090</TotalTime>
  <Words>14282</Words>
  <Application>Microsoft Office PowerPoint</Application>
  <PresentationFormat>On-screen Show (4:3)</PresentationFormat>
  <Paragraphs>1066</Paragraphs>
  <Slides>51</Slides>
  <Notes>51</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Office Theme</vt:lpstr>
      <vt:lpstr>UNIT-IV</vt:lpstr>
      <vt:lpstr>Concurrency</vt:lpstr>
      <vt:lpstr>Introduction</vt:lpstr>
      <vt:lpstr>Subprogram-Level Concurrency</vt:lpstr>
      <vt:lpstr>Subprogram-Level Concurrency</vt:lpstr>
      <vt:lpstr>Subprogram-Level Concurrency</vt:lpstr>
      <vt:lpstr>Subprogram-Level Concurrency</vt:lpstr>
      <vt:lpstr>Subprogram-Level Concurrency Semaphores</vt:lpstr>
      <vt:lpstr>Subprogram-Level Concurrency  Cooperation Synchronization</vt:lpstr>
      <vt:lpstr>Subprogram-Level Concurrency  Cooperation Synchronization</vt:lpstr>
      <vt:lpstr>Subprogram-Level Concurrency  Competition Synchronization</vt:lpstr>
      <vt:lpstr>Subprogram-Level Concurrency Evaluation</vt:lpstr>
      <vt:lpstr>Monitors Introduction</vt:lpstr>
      <vt:lpstr>Monitors Competition Synchronization</vt:lpstr>
      <vt:lpstr>Monitors Cooperation Synchronization</vt:lpstr>
      <vt:lpstr>Message passing The Concept of Synchronous Message Passing</vt:lpstr>
      <vt:lpstr>Java Threads</vt:lpstr>
      <vt:lpstr>Java Threads Thread class</vt:lpstr>
      <vt:lpstr>Java Threads Thread class</vt:lpstr>
      <vt:lpstr>Java Threads Priorities</vt:lpstr>
      <vt:lpstr>Java Threads Semaphores</vt:lpstr>
      <vt:lpstr>Java Threads  Competition Synchronization</vt:lpstr>
      <vt:lpstr>Java Threads  Cooperation Synchronization</vt:lpstr>
      <vt:lpstr>Java Threads  Cooperation Synchronization</vt:lpstr>
      <vt:lpstr>Java Threads Nonblocking Synchronization</vt:lpstr>
      <vt:lpstr>Java Threads  Explicit Locks</vt:lpstr>
      <vt:lpstr>C# Threads</vt:lpstr>
      <vt:lpstr>C# Threads</vt:lpstr>
      <vt:lpstr>Synchronizing Threads</vt:lpstr>
      <vt:lpstr>Synchronizing Threads</vt:lpstr>
      <vt:lpstr>Evaluation</vt:lpstr>
      <vt:lpstr>Exception Handling</vt:lpstr>
      <vt:lpstr>Exception Handling</vt:lpstr>
      <vt:lpstr>Exception Handling Basic Concepts</vt:lpstr>
      <vt:lpstr>Exception Handling Basic Concepts</vt:lpstr>
      <vt:lpstr>Exception Handling Design Issues</vt:lpstr>
      <vt:lpstr>Exception Handling Design Issues</vt:lpstr>
      <vt:lpstr>Exception Handling Design Issues</vt:lpstr>
      <vt:lpstr>Exception Handling in Ada Exception Handlers</vt:lpstr>
      <vt:lpstr>Exception Handling in Ada Binding Exceptions to Handlers</vt:lpstr>
      <vt:lpstr>Exception Handling in Ada Continuation</vt:lpstr>
      <vt:lpstr>Exception Handling in Ada Evaluation</vt:lpstr>
      <vt:lpstr>Exception Handling in C++ Exception Handlers</vt:lpstr>
      <vt:lpstr>Exception Handling in C++ Binding Exception Handlers</vt:lpstr>
      <vt:lpstr>Exception Handling in C++ Continuation, Other Design Choices</vt:lpstr>
      <vt:lpstr>Exception Handling in Java classes of Exceptions</vt:lpstr>
      <vt:lpstr>Exception Handling in Java Exception Handlers, Binding Exceptions to Handlers</vt:lpstr>
      <vt:lpstr>Exception Handling in Java Other Design Choices</vt:lpstr>
      <vt:lpstr>Exception Handling in Java Other Design Choices</vt:lpstr>
      <vt:lpstr>Exception Handling in Java The finally Clause</vt:lpstr>
      <vt:lpstr>Exception Handling in Java Evaluation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UNIT-IV</dc:title>
  <dc:creator>JK</dc:creator>
  <cp:lastModifiedBy>JK</cp:lastModifiedBy>
  <cp:revision>2147</cp:revision>
  <dcterms:created xsi:type="dcterms:W3CDTF">2018-12-18T09:05:05Z</dcterms:created>
  <dcterms:modified xsi:type="dcterms:W3CDTF">2019-04-21T15:44:57Z</dcterms:modified>
</cp:coreProperties>
</file>