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8" r:id="rId3"/>
    <p:sldId id="307" r:id="rId4"/>
    <p:sldId id="308" r:id="rId5"/>
    <p:sldId id="309" r:id="rId6"/>
    <p:sldId id="310" r:id="rId7"/>
    <p:sldId id="259" r:id="rId8"/>
    <p:sldId id="305" r:id="rId9"/>
    <p:sldId id="306" r:id="rId10"/>
    <p:sldId id="260" r:id="rId11"/>
    <p:sldId id="261" r:id="rId12"/>
    <p:sldId id="311" r:id="rId13"/>
    <p:sldId id="262" r:id="rId14"/>
    <p:sldId id="312" r:id="rId15"/>
    <p:sldId id="313" r:id="rId16"/>
    <p:sldId id="314" r:id="rId17"/>
    <p:sldId id="315" r:id="rId18"/>
    <p:sldId id="263" r:id="rId19"/>
    <p:sldId id="264" r:id="rId20"/>
    <p:sldId id="316" r:id="rId21"/>
    <p:sldId id="317" r:id="rId22"/>
    <p:sldId id="318" r:id="rId23"/>
    <p:sldId id="319" r:id="rId24"/>
    <p:sldId id="320" r:id="rId25"/>
    <p:sldId id="321" r:id="rId26"/>
    <p:sldId id="322" r:id="rId27"/>
    <p:sldId id="265" r:id="rId28"/>
    <p:sldId id="323" r:id="rId29"/>
    <p:sldId id="325" r:id="rId30"/>
    <p:sldId id="324" r:id="rId31"/>
    <p:sldId id="266" r:id="rId32"/>
    <p:sldId id="267" r:id="rId33"/>
    <p:sldId id="326" r:id="rId34"/>
    <p:sldId id="327" r:id="rId35"/>
    <p:sldId id="328" r:id="rId36"/>
    <p:sldId id="268" r:id="rId37"/>
    <p:sldId id="329" r:id="rId38"/>
    <p:sldId id="330" r:id="rId39"/>
    <p:sldId id="331" r:id="rId40"/>
    <p:sldId id="332" r:id="rId41"/>
    <p:sldId id="333" r:id="rId42"/>
    <p:sldId id="269" r:id="rId43"/>
    <p:sldId id="334" r:id="rId44"/>
    <p:sldId id="270" r:id="rId45"/>
    <p:sldId id="271" r:id="rId46"/>
    <p:sldId id="272" r:id="rId47"/>
    <p:sldId id="273" r:id="rId48"/>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25" autoAdjust="0"/>
  </p:normalViewPr>
  <p:slideViewPr>
    <p:cSldViewPr>
      <p:cViewPr varScale="1">
        <p:scale>
          <a:sx n="62" d="100"/>
          <a:sy n="62" d="100"/>
        </p:scale>
        <p:origin x="-15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p:scale>
          <a:sx n="90" d="100"/>
          <a:sy n="90" d="100"/>
        </p:scale>
        <p:origin x="-2046" y="2466"/>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3D888BF-D001-4364-A699-89472457FB19}" type="datetimeFigureOut">
              <a:rPr lang="en-US" smtClean="0"/>
              <a:pPr/>
              <a:t>21/4/2019</a:t>
            </a:fld>
            <a:endParaRPr lang="en-US" dirty="0"/>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DD3C65E1-19FF-4DF0-BD76-2067C775B3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6371431" y="9721106"/>
            <a:ext cx="730988" cy="511731"/>
          </a:xfrm>
        </p:spPr>
        <p:txBody>
          <a:bodyPr rIns="274320" anchor="ctr" anchorCtr="0"/>
          <a:lstStyle/>
          <a:p>
            <a:fld id="{DD3C65E1-19FF-4DF0-BD76-2067C775B35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numCol="1" spcCol="0">
            <a:normAutofit/>
          </a:bodyPr>
          <a:lstStyle/>
          <a:p>
            <a:pPr algn="just">
              <a:spcAft>
                <a:spcPts val="600"/>
              </a:spcAft>
            </a:pPr>
            <a:r>
              <a:rPr lang="en-US" sz="1200" kern="1200" baseline="0" dirty="0" smtClean="0">
                <a:solidFill>
                  <a:schemeClr val="tx1"/>
                </a:solidFill>
                <a:latin typeface="+mn-lt"/>
                <a:ea typeface="+mn-ea"/>
                <a:cs typeface="+mn-cs"/>
              </a:rPr>
              <a:t>Alain Colmerauer and Phillippe Roussel at the University of Aix-Marseille, with some assistance from Robert Kowalski at the University of Edinburgh, developed the fundamental design of Prolog.</a:t>
            </a:r>
          </a:p>
          <a:p>
            <a:pPr algn="just">
              <a:spcAft>
                <a:spcPts val="600"/>
              </a:spcAft>
            </a:pPr>
            <a:r>
              <a:rPr lang="en-US" sz="1200" kern="1200" baseline="0" dirty="0" smtClean="0">
                <a:solidFill>
                  <a:schemeClr val="tx1"/>
                </a:solidFill>
                <a:latin typeface="+mn-lt"/>
                <a:ea typeface="+mn-ea"/>
                <a:cs typeface="+mn-cs"/>
              </a:rPr>
              <a:t>Colmerauer and Roussel were interested in natural-language processing, and Kowalski was interested in automated theorem proving. The collaboration between the University of Aix-Marseille and the University of Edinburgh continued until the mid-1970s.</a:t>
            </a:r>
          </a:p>
          <a:p>
            <a:pPr algn="just">
              <a:spcAft>
                <a:spcPts val="600"/>
              </a:spcAft>
            </a:pPr>
            <a:r>
              <a:rPr lang="en-US" sz="1200" kern="1200" baseline="0" dirty="0" smtClean="0">
                <a:solidFill>
                  <a:schemeClr val="tx1"/>
                </a:solidFill>
                <a:latin typeface="+mn-lt"/>
                <a:ea typeface="+mn-ea"/>
                <a:cs typeface="+mn-cs"/>
              </a:rPr>
              <a:t>Since then, research on the development and use of the language has progressed independently at those two locations, resulting in, among other things, two syntactically different dialects (meaning </a:t>
            </a:r>
            <a:r>
              <a:rPr lang="en-US" sz="1200" b="1" i="1" kern="1200" baseline="0" dirty="0" smtClean="0">
                <a:solidFill>
                  <a:schemeClr val="tx1"/>
                </a:solidFill>
                <a:latin typeface="+mn-lt"/>
                <a:ea typeface="+mn-ea"/>
                <a:cs typeface="+mn-cs"/>
              </a:rPr>
              <a:t>particular versions of programming languages</a:t>
            </a:r>
            <a:r>
              <a:rPr lang="en-US" sz="1200" kern="1200" baseline="0" dirty="0" smtClean="0">
                <a:solidFill>
                  <a:schemeClr val="tx1"/>
                </a:solidFill>
                <a:latin typeface="+mn-lt"/>
                <a:ea typeface="+mn-ea"/>
                <a:cs typeface="+mn-cs"/>
              </a:rPr>
              <a:t>) of Prolog.</a:t>
            </a:r>
          </a:p>
          <a:p>
            <a:pPr algn="just">
              <a:spcAft>
                <a:spcPts val="600"/>
              </a:spcAft>
            </a:pPr>
            <a:r>
              <a:rPr lang="en-US" dirty="0" smtClean="0"/>
              <a:t>The development of Prolog and other research efforts in logic programming received limited attention outside of Edinburgh and Marseille until the announcement in 1981 that the Japanese government was launching a large research project called the Fifth Generation Computing Systems (FGCS; Fuchi, 1981; Moto-oka, 1981).</a:t>
            </a:r>
          </a:p>
          <a:p>
            <a:pPr algn="just">
              <a:spcAft>
                <a:spcPts val="600"/>
              </a:spcAft>
            </a:pPr>
            <a:r>
              <a:rPr lang="en-US" dirty="0" smtClean="0"/>
              <a:t>One of the primary objectives of the project was to develop intelligent machines, and Prolog was chosen as the basis for this effort. The announcement of FGCS aroused in researchers and the governments of the United States and several European countries a sudden strong interest in artificial intelligence and logic programming.</a:t>
            </a:r>
          </a:p>
          <a:p>
            <a:pPr algn="just">
              <a:spcAft>
                <a:spcPts val="600"/>
              </a:spcAft>
            </a:pPr>
            <a:r>
              <a:rPr lang="en-US" dirty="0" smtClean="0"/>
              <a:t>After a decade of effort, the FGCS project was quietly dropped. Despite the great assumed potential of logic programming and Prolog, little of great significance had been discovered. This led to the decline in the interest in and use of Prolog, although it still has its applications and proponents.</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There are now a number of different dialects of Prolog. These can be grouped into several categories: those that grew from the Marseille group, those that came from the Edinburgh group, and some dialects that have been developed for microcomputers, such as micro-Prolog, which is described by Clark and McCabe (1984).</a:t>
            </a:r>
          </a:p>
          <a:p>
            <a:pPr algn="just">
              <a:spcAft>
                <a:spcPts val="600"/>
              </a:spcAft>
            </a:pPr>
            <a:r>
              <a:rPr lang="en-US" dirty="0" smtClean="0"/>
              <a:t>The syntactic forms of these are somewhat different. Rather than attempt to describe the syntax of several dialects of Prolog or some hybrid of them, we have chosen one particular, widely available dialect, which is the one developed at Edinburgh. This form of the language is sometimes called Edinburgh syntax. Its first implementation was on a DEC System-10 (1979).</a:t>
            </a:r>
          </a:p>
          <a:p>
            <a:pPr algn="just">
              <a:spcAft>
                <a:spcPts val="600"/>
              </a:spcAft>
            </a:pPr>
            <a:r>
              <a:rPr lang="en-US" dirty="0" smtClean="0"/>
              <a:t>Prolog implementations are available for virtually all popular computer platforms, for example, from the Free Software Organization (http://www.gnu.org).</a:t>
            </a:r>
          </a:p>
          <a:p>
            <a:pPr algn="just">
              <a:spcAft>
                <a:spcPts val="600"/>
              </a:spcAft>
            </a:pPr>
            <a:r>
              <a:rPr lang="en-US" b="1" dirty="0" smtClean="0"/>
              <a:t>Terms:</a:t>
            </a:r>
          </a:p>
          <a:p>
            <a:pPr algn="just">
              <a:spcAft>
                <a:spcPts val="600"/>
              </a:spcAft>
            </a:pPr>
            <a:r>
              <a:rPr lang="en-US" dirty="0" smtClean="0"/>
              <a:t>As with programs in other languages, Prolog programs consist of collections of statements. There are only a few kinds of statements in Prolog, but they can be complex. All Prolog statement, as well as Prolog data, are constructed from terms.</a:t>
            </a:r>
          </a:p>
          <a:p>
            <a:pPr algn="just">
              <a:spcAft>
                <a:spcPts val="600"/>
              </a:spcAft>
            </a:pPr>
            <a:r>
              <a:rPr lang="en-US" dirty="0" smtClean="0"/>
              <a:t>A Prolog term is a constant, a variable, or a structure. A constant is either an atom or an integer. Atoms are the symbolic values of Prolog and are similar to their counterparts in LISP. In particular, an atom is either a string of letters, digits, and underscores that begins with a lowercase letter or a string of any printable ASCII characters delimited by apostrophes.</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b="1" dirty="0" smtClean="0"/>
              <a:t>Terms:</a:t>
            </a:r>
          </a:p>
          <a:p>
            <a:pPr algn="just">
              <a:spcAft>
                <a:spcPts val="600"/>
              </a:spcAft>
            </a:pPr>
            <a:r>
              <a:rPr lang="en-US" dirty="0" smtClean="0"/>
              <a:t>A </a:t>
            </a:r>
            <a:r>
              <a:rPr lang="en-US" b="1" dirty="0" smtClean="0"/>
              <a:t>variable</a:t>
            </a:r>
            <a:r>
              <a:rPr lang="en-US" dirty="0" smtClean="0"/>
              <a:t> is any string of letters, digits, and underscores that begins with an uppercase letter or an underscore ( _ ).</a:t>
            </a:r>
          </a:p>
          <a:p>
            <a:pPr algn="just">
              <a:spcAft>
                <a:spcPts val="600"/>
              </a:spcAft>
            </a:pPr>
            <a:r>
              <a:rPr lang="en-US" dirty="0" smtClean="0"/>
              <a:t>Variables are not bound to types by declarations. The binding of a value, and thus a type, to a variable is called an instantiation.</a:t>
            </a:r>
          </a:p>
          <a:p>
            <a:pPr algn="just">
              <a:spcAft>
                <a:spcPts val="600"/>
              </a:spcAft>
            </a:pPr>
            <a:r>
              <a:rPr lang="en-US" dirty="0" smtClean="0"/>
              <a:t>Instantiation occurs only in the resolution process. A variable that has not been assigned a value is called uninstantiated. Instantiations last only as long as it takes to satisfy one complete goal, which involves the proof or disproof of one proposition. Prolog variables are only distant relatives, in terms of both semantics and use, to the variables in the imperative languages.</a:t>
            </a:r>
          </a:p>
          <a:p>
            <a:pPr algn="just">
              <a:spcAft>
                <a:spcPts val="600"/>
              </a:spcAft>
            </a:pPr>
            <a:r>
              <a:rPr lang="en-US" dirty="0" smtClean="0"/>
              <a:t>The last kind of term is called a </a:t>
            </a:r>
            <a:r>
              <a:rPr lang="en-US" b="1" dirty="0" smtClean="0"/>
              <a:t>structure</a:t>
            </a:r>
            <a:r>
              <a:rPr lang="en-US" dirty="0" smtClean="0"/>
              <a:t>. Structures represent the atomic propositions of predicate calculus, and their general form is the same:</a:t>
            </a:r>
          </a:p>
          <a:p>
            <a:pPr algn="just">
              <a:spcAft>
                <a:spcPts val="600"/>
              </a:spcAft>
            </a:pPr>
            <a:r>
              <a:rPr lang="en-US" dirty="0" smtClean="0"/>
              <a:t>functor(parameter list)</a:t>
            </a:r>
          </a:p>
          <a:p>
            <a:pPr algn="just">
              <a:spcAft>
                <a:spcPts val="600"/>
              </a:spcAft>
            </a:pPr>
            <a:r>
              <a:rPr lang="en-US" dirty="0" smtClean="0"/>
              <a:t>The functor is any atom and is used to identify the structure. The parameter list can be any list of atoms, variables, or other structures.</a:t>
            </a:r>
          </a:p>
          <a:p>
            <a:pPr algn="just">
              <a:spcAft>
                <a:spcPts val="600"/>
              </a:spcAft>
            </a:pP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fontScale="92500" lnSpcReduction="10000"/>
          </a:bodyPr>
          <a:lstStyle/>
          <a:p>
            <a:pPr algn="just">
              <a:spcAft>
                <a:spcPts val="600"/>
              </a:spcAft>
            </a:pPr>
            <a:r>
              <a:rPr lang="en-US" dirty="0" smtClean="0"/>
              <a:t>Prolog has two basic statement forms; these correspond to the headless and headed Horn clauses of predicate calculus.</a:t>
            </a:r>
          </a:p>
          <a:p>
            <a:pPr algn="just">
              <a:spcAft>
                <a:spcPts val="600"/>
              </a:spcAft>
            </a:pPr>
            <a:r>
              <a:rPr lang="en-US" b="1" dirty="0" smtClean="0"/>
              <a:t>Note:</a:t>
            </a:r>
            <a:r>
              <a:rPr lang="en-US" dirty="0" smtClean="0"/>
              <a:t> In logic, a </a:t>
            </a:r>
            <a:r>
              <a:rPr lang="en-US" b="1" i="1" dirty="0" smtClean="0"/>
              <a:t>clause</a:t>
            </a:r>
            <a:r>
              <a:rPr lang="en-US" i="1" dirty="0" smtClean="0"/>
              <a:t> is an expression formed from a finite collection of literals i.e. true either whenever at least one of the literals that form it is true, or when all of the literals that form it are true</a:t>
            </a:r>
            <a:r>
              <a:rPr lang="en-US" dirty="0" smtClean="0"/>
              <a:t>.</a:t>
            </a:r>
          </a:p>
          <a:p>
            <a:pPr algn="just">
              <a:spcAft>
                <a:spcPts val="600"/>
              </a:spcAft>
            </a:pPr>
            <a:r>
              <a:rPr lang="en-US" dirty="0" smtClean="0"/>
              <a:t>The simplest form of headless Horn clause in Prolog is a single structure, which is interpreted as an unconditional assertion, or fact. Logically, facts are simply propositions that are assumed to be true. The following examples illustrate the kinds of facts one can have in a Prolog program. Notice that every Prolog statement is terminated by a period.</a:t>
            </a:r>
          </a:p>
          <a:p>
            <a:pPr algn="just"/>
            <a:r>
              <a:rPr lang="en-US" dirty="0" smtClean="0"/>
              <a:t>female(shelley).</a:t>
            </a:r>
          </a:p>
          <a:p>
            <a:pPr algn="just"/>
            <a:r>
              <a:rPr lang="en-US" dirty="0" smtClean="0"/>
              <a:t>male(bill).</a:t>
            </a:r>
          </a:p>
          <a:p>
            <a:pPr algn="just"/>
            <a:r>
              <a:rPr lang="en-US" dirty="0" smtClean="0"/>
              <a:t>female(mary).</a:t>
            </a:r>
          </a:p>
          <a:p>
            <a:pPr algn="just"/>
            <a:r>
              <a:rPr lang="en-US" dirty="0" smtClean="0"/>
              <a:t>male(jake).</a:t>
            </a:r>
          </a:p>
          <a:p>
            <a:pPr algn="just"/>
            <a:r>
              <a:rPr lang="en-US" dirty="0" smtClean="0"/>
              <a:t>father(bill, jake).</a:t>
            </a:r>
          </a:p>
          <a:p>
            <a:pPr algn="just"/>
            <a:r>
              <a:rPr lang="en-US" dirty="0" smtClean="0"/>
              <a:t>father(bill, shelley).</a:t>
            </a:r>
          </a:p>
          <a:p>
            <a:pPr algn="just"/>
            <a:r>
              <a:rPr lang="en-US" dirty="0" smtClean="0"/>
              <a:t>mother(mary, jake).</a:t>
            </a:r>
          </a:p>
          <a:p>
            <a:pPr algn="just">
              <a:spcAft>
                <a:spcPts val="600"/>
              </a:spcAft>
            </a:pPr>
            <a:r>
              <a:rPr lang="en-US" dirty="0" smtClean="0"/>
              <a:t>mother(mary, shelley).</a:t>
            </a:r>
          </a:p>
          <a:p>
            <a:pPr algn="just">
              <a:spcAft>
                <a:spcPts val="600"/>
              </a:spcAft>
            </a:pPr>
            <a:r>
              <a:rPr lang="en-US" dirty="0" smtClean="0"/>
              <a:t>These simple structures state certain facts about jake, shelley, bill, and mary. For example, the first states that shelley is a female. The last four connect their two parameters with a relationship that is named in the functor atom; for example, the fifth proposition might be interpreted to mean that bill is the father of jake.</a:t>
            </a:r>
          </a:p>
          <a:p>
            <a:pPr algn="just">
              <a:spcAft>
                <a:spcPts val="600"/>
              </a:spcAft>
            </a:pPr>
            <a:r>
              <a:rPr lang="en-US" b="1" dirty="0" smtClean="0"/>
              <a:t>Note </a:t>
            </a:r>
            <a:r>
              <a:rPr lang="en-US" dirty="0" smtClean="0"/>
              <a:t>that these Prolog propositions, like those of predicate calculus, have no intrinsic (meaning </a:t>
            </a:r>
            <a:r>
              <a:rPr lang="en-US" b="1" i="1" dirty="0" smtClean="0"/>
              <a:t>built-in</a:t>
            </a:r>
            <a:r>
              <a:rPr lang="en-US" dirty="0" smtClean="0"/>
              <a:t> or </a:t>
            </a:r>
            <a:r>
              <a:rPr lang="en-US" b="1" i="1" dirty="0" smtClean="0"/>
              <a:t>fundamental</a:t>
            </a:r>
            <a:r>
              <a:rPr lang="en-US" dirty="0" smtClean="0"/>
              <a:t>) semantics. They mean whatever the programmer wants them to mean. For example, the proposition </a:t>
            </a:r>
          </a:p>
          <a:p>
            <a:pPr algn="just">
              <a:spcAft>
                <a:spcPts val="600"/>
              </a:spcAft>
            </a:pPr>
            <a:r>
              <a:rPr lang="en-US" dirty="0" smtClean="0"/>
              <a:t>father(bill, jake).</a:t>
            </a:r>
          </a:p>
          <a:p>
            <a:pPr algn="just">
              <a:spcAft>
                <a:spcPts val="600"/>
              </a:spcAft>
            </a:pPr>
            <a:r>
              <a:rPr lang="en-US" dirty="0" smtClean="0"/>
              <a:t>could mean bill and jake have the same father or that jake is the father of bill. The most common and straightforward meaning, however, might be that bill is the father of jake.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The other basic form of Prolog statement for constructing the database corresponds to a headed Horn clause. This form can be related to a known theorem in mathematics from which a conclusion can be drawn if the set of given conditions is satisfied.</a:t>
            </a:r>
          </a:p>
          <a:p>
            <a:pPr algn="just">
              <a:spcAft>
                <a:spcPts val="600"/>
              </a:spcAft>
            </a:pPr>
            <a:r>
              <a:rPr lang="en-US" dirty="0" smtClean="0"/>
              <a:t>The right side is the antecedent (meaning </a:t>
            </a:r>
            <a:r>
              <a:rPr lang="en-US" b="1" i="1" dirty="0" smtClean="0"/>
              <a:t>a thing that existed before or logically precedes another</a:t>
            </a:r>
            <a:r>
              <a:rPr lang="en-US" dirty="0" smtClean="0"/>
              <a:t>), or </a:t>
            </a:r>
            <a:r>
              <a:rPr lang="en-US" i="1" dirty="0" smtClean="0"/>
              <a:t>if</a:t>
            </a:r>
            <a:r>
              <a:rPr lang="en-US" dirty="0" smtClean="0"/>
              <a:t> part, and the left side is the consequent, or then part. If the antecedent of a Prolog statement is true, then the consequent of the statement must also be true. Because they are Horn clauses, the consequent of a Prolog statement is a single term, while the antecedent can be either a single term or a conjunction.</a:t>
            </a:r>
          </a:p>
          <a:p>
            <a:pPr algn="just">
              <a:spcAft>
                <a:spcPts val="600"/>
              </a:spcAft>
            </a:pPr>
            <a:r>
              <a:rPr lang="en-US" b="1" dirty="0" smtClean="0"/>
              <a:t>Conjunctions</a:t>
            </a:r>
            <a:r>
              <a:rPr lang="en-US" dirty="0" smtClean="0"/>
              <a:t> contain multiple terms that are separated by logical AND operations. In Prolog, the AND operation is implied. The structures that specify atomic propositions in a conjunction are separated by commas, so one could consider the commas to be AND operators. As an example of a conjunction, consider the following:</a:t>
            </a:r>
          </a:p>
          <a:p>
            <a:pPr algn="just">
              <a:spcAft>
                <a:spcPts val="600"/>
              </a:spcAft>
            </a:pPr>
            <a:r>
              <a:rPr lang="en-US" b="1" dirty="0" smtClean="0"/>
              <a:t>female(shelley), child(shelley).</a:t>
            </a:r>
          </a:p>
          <a:p>
            <a:pPr algn="just">
              <a:spcAft>
                <a:spcPts val="600"/>
              </a:spcAft>
            </a:pPr>
            <a:r>
              <a:rPr lang="en-US" dirty="0" smtClean="0"/>
              <a:t>The general form of the Prolog headed Horn clause statement is:</a:t>
            </a:r>
          </a:p>
          <a:p>
            <a:pPr algn="just">
              <a:spcAft>
                <a:spcPts val="600"/>
              </a:spcAft>
            </a:pPr>
            <a:r>
              <a:rPr lang="en-US" b="1" dirty="0" smtClean="0"/>
              <a:t>consequence :- antecedent_expression.</a:t>
            </a:r>
          </a:p>
          <a:p>
            <a:pPr algn="just">
              <a:spcAft>
                <a:spcPts val="600"/>
              </a:spcAft>
            </a:pPr>
            <a:r>
              <a:rPr lang="en-US" dirty="0" smtClean="0"/>
              <a:t>It is read as follows: “consequence can be concluded if the antecedent expression is true or can be made to be true by some instantiation of its variables.” For example,</a:t>
            </a:r>
          </a:p>
          <a:p>
            <a:pPr algn="just">
              <a:spcAft>
                <a:spcPts val="600"/>
              </a:spcAft>
            </a:pPr>
            <a:r>
              <a:rPr lang="en-US" b="1" dirty="0" smtClean="0"/>
              <a:t>ancestor(mary, shelley) :- mother(mary, shelley).</a:t>
            </a:r>
          </a:p>
          <a:p>
            <a:pPr algn="just">
              <a:spcAft>
                <a:spcPts val="600"/>
              </a:spcAft>
            </a:pPr>
            <a:r>
              <a:rPr lang="en-US" dirty="0" smtClean="0"/>
              <a:t>states that if mary is the mother of shelley, then mary is an ancestor of shelley. Headed Horn clauses are called rules, because they state rules of implication between propositions.</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As with clausal form propositions in predicate calculus, Prolog statements can use variables to generalize their meaning. Recall that variables in clausal form provide a kind of implied universal quantifier. The following demonstrates the use of variables in Prolog statements:</a:t>
            </a:r>
          </a:p>
          <a:p>
            <a:pPr algn="just"/>
            <a:r>
              <a:rPr lang="en-US" dirty="0" smtClean="0"/>
              <a:t>parent(X, Y) :- mother(X, Y).</a:t>
            </a:r>
          </a:p>
          <a:p>
            <a:pPr algn="just"/>
            <a:r>
              <a:rPr lang="en-US" dirty="0" smtClean="0"/>
              <a:t>parent(X, Y) :- father(X, Y).</a:t>
            </a:r>
          </a:p>
          <a:p>
            <a:pPr algn="just">
              <a:spcAft>
                <a:spcPts val="600"/>
              </a:spcAft>
            </a:pPr>
            <a:r>
              <a:rPr lang="en-US" dirty="0" smtClean="0"/>
              <a:t>grandparent(X, Z) :- parent(X, Y) , parent(Y, Z).</a:t>
            </a:r>
          </a:p>
          <a:p>
            <a:pPr algn="just">
              <a:spcAft>
                <a:spcPts val="600"/>
              </a:spcAft>
            </a:pPr>
            <a:r>
              <a:rPr lang="en-US" dirty="0" smtClean="0"/>
              <a:t>These statements give rules of implication among some variables, or universal objects. In this case, the universal objects are X, Y, and Z. The first rule states that if there are instantiations of X and Y such that mother(X, Y) is true, then for those same instantiations of X and Y, parent(X, Y) is true.</a:t>
            </a:r>
          </a:p>
          <a:p>
            <a:pPr algn="just">
              <a:spcAft>
                <a:spcPts val="600"/>
              </a:spcAft>
            </a:pPr>
            <a:r>
              <a:rPr lang="en-US" dirty="0" smtClean="0"/>
              <a:t>The = operator, which is an infix operator, succeeds if its two term operands are the same. For example, X = Y. The not operator, which is a unary operator, reverses its operand, in the sense that it succeeds if its operand fails. For example, not(X = Y) succeeds if X is not equal to Y.</a:t>
            </a:r>
          </a:p>
          <a:p>
            <a:pPr algn="just">
              <a:spcAft>
                <a:spcPts val="600"/>
              </a:spcAft>
            </a:pP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So far, we have described the Prolog statements for logical propositions, which are used to describe both known facts and rules that describe logical relationships among facts. These statements are the basis for the theorem-proving model.</a:t>
            </a:r>
          </a:p>
          <a:p>
            <a:pPr algn="just">
              <a:spcAft>
                <a:spcPts val="600"/>
              </a:spcAft>
            </a:pPr>
            <a:r>
              <a:rPr lang="en-US" dirty="0" smtClean="0"/>
              <a:t>The theorem is in the form of a proposition that we want the system to either prove or disprove. In Prolog, these propositions are called goals, or queries. The syntactic form of Prolog goal statements is identical to that of headless Horn clauses. For example, we could have</a:t>
            </a:r>
          </a:p>
          <a:p>
            <a:pPr algn="just">
              <a:spcAft>
                <a:spcPts val="600"/>
              </a:spcAft>
            </a:pPr>
            <a:r>
              <a:rPr lang="en-US" dirty="0" smtClean="0"/>
              <a:t>man(</a:t>
            </a:r>
            <a:r>
              <a:rPr lang="en-US" dirty="0" err="1" smtClean="0"/>
              <a:t>fred</a:t>
            </a:r>
            <a:r>
              <a:rPr lang="en-US" dirty="0" smtClean="0"/>
              <a:t>).</a:t>
            </a:r>
          </a:p>
          <a:p>
            <a:pPr algn="just">
              <a:spcAft>
                <a:spcPts val="600"/>
              </a:spcAft>
            </a:pPr>
            <a:r>
              <a:rPr lang="en-US" dirty="0" smtClean="0"/>
              <a:t>to which the system will respond either yes or no. The answer yes means that the system has proved the goal was true under the given database of facts and relationships. The answer no means that either the goal was determined to be false or the system was simply unable to prove it.</a:t>
            </a:r>
          </a:p>
          <a:p>
            <a:pPr algn="just">
              <a:spcAft>
                <a:spcPts val="600"/>
              </a:spcAft>
            </a:pPr>
            <a:r>
              <a:rPr lang="en-US" dirty="0" smtClean="0"/>
              <a:t>Conjunctive propositions and propositions with variables are also legal goals. When variables are present, the system not only asserts the validity of the goal but also identifies the instantiations of the variables that make the goal true. For example,</a:t>
            </a:r>
          </a:p>
          <a:p>
            <a:pPr algn="just">
              <a:spcAft>
                <a:spcPts val="600"/>
              </a:spcAft>
            </a:pPr>
            <a:r>
              <a:rPr lang="en-US" dirty="0" smtClean="0"/>
              <a:t>father(X, mike).</a:t>
            </a:r>
          </a:p>
          <a:p>
            <a:pPr algn="just">
              <a:spcAft>
                <a:spcPts val="600"/>
              </a:spcAft>
            </a:pPr>
            <a:r>
              <a:rPr lang="en-US" dirty="0" smtClean="0"/>
              <a:t>can be asked. The system will then attempt, through unification, to find an instantiation of X that results in a true value for the goal.</a:t>
            </a:r>
          </a:p>
          <a:p>
            <a:pPr algn="just"/>
            <a:r>
              <a:rPr lang="en-US" dirty="0" smtClean="0"/>
              <a:t>Because goal statements and some nongoal statements have the same form (headless Horn clauses), a Prolog implementation must have some means of distinguishing between the two. Interactive Prolog implementations do this by simply having two modes, indicated by different interactive prompts: one for entering fact and rule statements and one for entering goals. The user can change the mode at any time.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702638"/>
            <a:ext cx="6042024" cy="5139068"/>
          </a:xfrm>
        </p:spPr>
        <p:txBody>
          <a:bodyPr numCol="2" spcCol="182880">
            <a:normAutofit fontScale="85000" lnSpcReduction="20000"/>
          </a:bodyPr>
          <a:lstStyle/>
          <a:p>
            <a:pPr algn="just">
              <a:lnSpc>
                <a:spcPct val="122000"/>
              </a:lnSpc>
              <a:spcAft>
                <a:spcPts val="600"/>
              </a:spcAft>
            </a:pPr>
            <a:r>
              <a:rPr lang="en-US" dirty="0" smtClean="0"/>
              <a:t>This section examines Prolog resolution. Efficient use of Prolog requires that the programmer know precisely what the Prolog system does with his or her program.</a:t>
            </a:r>
          </a:p>
          <a:p>
            <a:pPr algn="just">
              <a:lnSpc>
                <a:spcPct val="122000"/>
              </a:lnSpc>
              <a:spcAft>
                <a:spcPts val="600"/>
              </a:spcAft>
            </a:pPr>
            <a:r>
              <a:rPr lang="en-US" dirty="0" smtClean="0"/>
              <a:t>Queries are called </a:t>
            </a:r>
            <a:r>
              <a:rPr lang="en-US" b="1" dirty="0" smtClean="0"/>
              <a:t>goals</a:t>
            </a:r>
            <a:r>
              <a:rPr lang="en-US" dirty="0" smtClean="0"/>
              <a:t>. When a goal is a compound proposition, each of the facts (structures) is called a </a:t>
            </a:r>
            <a:r>
              <a:rPr lang="en-US" b="1" dirty="0" smtClean="0"/>
              <a:t>subgoal</a:t>
            </a:r>
            <a:r>
              <a:rPr lang="en-US" dirty="0" smtClean="0"/>
              <a:t>. </a:t>
            </a:r>
          </a:p>
          <a:p>
            <a:pPr algn="just">
              <a:lnSpc>
                <a:spcPct val="122000"/>
              </a:lnSpc>
              <a:spcAft>
                <a:spcPts val="600"/>
              </a:spcAft>
            </a:pPr>
            <a:r>
              <a:rPr lang="en-US" dirty="0" smtClean="0"/>
              <a:t>To prove that a goal is true, the inferencing process must find a chain of inference rules and/or facts in the database that connect the goal to one or more facts in the database.</a:t>
            </a:r>
          </a:p>
          <a:p>
            <a:pPr algn="just">
              <a:lnSpc>
                <a:spcPct val="122000"/>
              </a:lnSpc>
              <a:spcAft>
                <a:spcPts val="600"/>
              </a:spcAft>
            </a:pPr>
            <a:r>
              <a:rPr lang="en-US" dirty="0" smtClean="0"/>
              <a:t>For example, if Q is the goal, then either Q must be found as a fact in the database or the inferencing process must find a fact P1 and a sequence of propositions P2, P3, c, P</a:t>
            </a:r>
            <a:r>
              <a:rPr lang="en-US" baseline="-25000" dirty="0" smtClean="0"/>
              <a:t>n</a:t>
            </a:r>
            <a:r>
              <a:rPr lang="en-US" dirty="0" smtClean="0"/>
              <a:t> such that</a:t>
            </a:r>
          </a:p>
          <a:p>
            <a:pPr algn="just">
              <a:lnSpc>
                <a:spcPct val="122000"/>
              </a:lnSpc>
            </a:pPr>
            <a:r>
              <a:rPr lang="en-US" dirty="0" smtClean="0"/>
              <a:t>P2 :- P1</a:t>
            </a:r>
          </a:p>
          <a:p>
            <a:pPr algn="just">
              <a:lnSpc>
                <a:spcPct val="122000"/>
              </a:lnSpc>
            </a:pPr>
            <a:r>
              <a:rPr lang="en-US" dirty="0" smtClean="0"/>
              <a:t>P3 :- P2</a:t>
            </a:r>
          </a:p>
          <a:p>
            <a:pPr algn="just">
              <a:lnSpc>
                <a:spcPct val="122000"/>
              </a:lnSpc>
            </a:pPr>
            <a:r>
              <a:rPr lang="en-US" dirty="0" smtClean="0"/>
              <a:t>. . .</a:t>
            </a:r>
          </a:p>
          <a:p>
            <a:pPr algn="just">
              <a:lnSpc>
                <a:spcPct val="122000"/>
              </a:lnSpc>
              <a:spcAft>
                <a:spcPts val="600"/>
              </a:spcAft>
            </a:pPr>
            <a:r>
              <a:rPr lang="en-US" dirty="0" smtClean="0"/>
              <a:t>Q :- P</a:t>
            </a:r>
            <a:r>
              <a:rPr lang="en-US" baseline="-25000" dirty="0" smtClean="0"/>
              <a:t>n</a:t>
            </a:r>
          </a:p>
          <a:p>
            <a:pPr algn="just">
              <a:lnSpc>
                <a:spcPct val="122000"/>
              </a:lnSpc>
              <a:spcAft>
                <a:spcPts val="600"/>
              </a:spcAft>
            </a:pPr>
            <a:r>
              <a:rPr lang="en-US" dirty="0" smtClean="0"/>
              <a:t>The process of finding the P’s, when they exist, is basically a comparison, or matching, of terms with each other. </a:t>
            </a:r>
          </a:p>
          <a:p>
            <a:pPr algn="just">
              <a:lnSpc>
                <a:spcPct val="122000"/>
              </a:lnSpc>
              <a:spcAft>
                <a:spcPts val="600"/>
              </a:spcAft>
            </a:pPr>
            <a:r>
              <a:rPr lang="en-US" dirty="0" smtClean="0"/>
              <a:t>Because the process of proving a </a:t>
            </a:r>
            <a:r>
              <a:rPr lang="en-US" b="1" dirty="0" smtClean="0"/>
              <a:t>subgoal</a:t>
            </a:r>
            <a:r>
              <a:rPr lang="en-US" dirty="0" smtClean="0"/>
              <a:t> is done through a proposition matching process, it is sometimes called </a:t>
            </a:r>
            <a:r>
              <a:rPr lang="en-US" b="1" dirty="0" smtClean="0"/>
              <a:t>matching</a:t>
            </a:r>
            <a:r>
              <a:rPr lang="en-US" dirty="0" smtClean="0"/>
              <a:t>. In some cases, proving a subgoal is called </a:t>
            </a:r>
            <a:r>
              <a:rPr lang="en-US" b="1" dirty="0" smtClean="0"/>
              <a:t>satisfying</a:t>
            </a:r>
            <a:r>
              <a:rPr lang="en-US" dirty="0" smtClean="0"/>
              <a:t> that subgoal. Consider the following query:</a:t>
            </a:r>
          </a:p>
          <a:p>
            <a:pPr algn="just">
              <a:lnSpc>
                <a:spcPct val="122000"/>
              </a:lnSpc>
              <a:spcAft>
                <a:spcPts val="600"/>
              </a:spcAft>
            </a:pPr>
            <a:r>
              <a:rPr lang="en-US" dirty="0" smtClean="0"/>
              <a:t>man(bob).</a:t>
            </a:r>
          </a:p>
          <a:p>
            <a:pPr algn="just">
              <a:lnSpc>
                <a:spcPct val="122000"/>
              </a:lnSpc>
              <a:spcAft>
                <a:spcPts val="600"/>
              </a:spcAft>
            </a:pPr>
            <a:r>
              <a:rPr lang="en-US" dirty="0" smtClean="0"/>
              <a:t>It is relatively easy for resolution to determine whether it is true or false: The pattern of this goal is compared with the facts and rules in the database. If the database includes the fact </a:t>
            </a:r>
          </a:p>
          <a:p>
            <a:pPr algn="just">
              <a:lnSpc>
                <a:spcPct val="122000"/>
              </a:lnSpc>
              <a:spcAft>
                <a:spcPts val="600"/>
              </a:spcAft>
            </a:pPr>
            <a:r>
              <a:rPr lang="en-US" dirty="0" smtClean="0"/>
              <a:t>man(bob).</a:t>
            </a:r>
          </a:p>
          <a:p>
            <a:pPr algn="just">
              <a:lnSpc>
                <a:spcPct val="122000"/>
              </a:lnSpc>
              <a:spcAft>
                <a:spcPts val="600"/>
              </a:spcAft>
            </a:pPr>
            <a:r>
              <a:rPr lang="en-US" dirty="0" smtClean="0"/>
              <a:t>the proof is trivial (meaning </a:t>
            </a:r>
            <a:r>
              <a:rPr lang="en-US" b="1" i="1" dirty="0" smtClean="0"/>
              <a:t>unimportant</a:t>
            </a:r>
            <a:r>
              <a:rPr lang="en-US" dirty="0" smtClean="0"/>
              <a:t> or </a:t>
            </a:r>
            <a:r>
              <a:rPr lang="en-US" b="1" i="1" dirty="0" smtClean="0"/>
              <a:t>insignificant</a:t>
            </a:r>
            <a:r>
              <a:rPr lang="en-US" dirty="0" smtClean="0"/>
              <a:t>). If, however, the database contains the following fact and inference rule,</a:t>
            </a:r>
          </a:p>
          <a:p>
            <a:pPr algn="just">
              <a:lnSpc>
                <a:spcPct val="122000"/>
              </a:lnSpc>
            </a:pPr>
            <a:r>
              <a:rPr lang="en-US" dirty="0" smtClean="0"/>
              <a:t>father(bob).</a:t>
            </a:r>
          </a:p>
          <a:p>
            <a:pPr algn="just">
              <a:lnSpc>
                <a:spcPct val="122000"/>
              </a:lnSpc>
              <a:spcAft>
                <a:spcPts val="600"/>
              </a:spcAft>
            </a:pPr>
            <a:r>
              <a:rPr lang="en-US" dirty="0" smtClean="0"/>
              <a:t>man(X) :- father(X).</a:t>
            </a:r>
          </a:p>
          <a:p>
            <a:pPr algn="just">
              <a:lnSpc>
                <a:spcPct val="122000"/>
              </a:lnSpc>
            </a:pPr>
            <a:r>
              <a:rPr lang="en-US" dirty="0" smtClean="0"/>
              <a:t>Prolog would be required to find these two statements and use them to infer the truth of the goal.</a:t>
            </a:r>
          </a:p>
          <a:p>
            <a:pPr algn="just">
              <a:lnSpc>
                <a:spcPct val="122000"/>
              </a:lnSpc>
            </a:pPr>
            <a:r>
              <a:rPr lang="en-US" dirty="0" smtClean="0"/>
              <a:t>This would necessitate unification to instantiate X</a:t>
            </a:r>
          </a:p>
          <a:p>
            <a:pPr algn="just">
              <a:lnSpc>
                <a:spcPct val="122000"/>
              </a:lnSpc>
              <a:spcAft>
                <a:spcPts val="600"/>
              </a:spcAft>
            </a:pPr>
            <a:r>
              <a:rPr lang="en-US" dirty="0" smtClean="0"/>
              <a:t>temporarily to bob. Now consider the goal</a:t>
            </a:r>
          </a:p>
          <a:p>
            <a:pPr algn="just">
              <a:lnSpc>
                <a:spcPct val="122000"/>
              </a:lnSpc>
              <a:spcAft>
                <a:spcPts val="600"/>
              </a:spcAft>
            </a:pPr>
            <a:r>
              <a:rPr lang="en-US" dirty="0" smtClean="0"/>
              <a:t>man(X).</a:t>
            </a:r>
          </a:p>
          <a:p>
            <a:pPr algn="just">
              <a:lnSpc>
                <a:spcPct val="122000"/>
              </a:lnSpc>
              <a:spcAft>
                <a:spcPts val="600"/>
              </a:spcAft>
            </a:pPr>
            <a:r>
              <a:rPr lang="en-US" dirty="0" smtClean="0"/>
              <a:t>In this case, Prolog must match the goal against the propositions in the database. </a:t>
            </a:r>
          </a:p>
          <a:p>
            <a:pPr algn="just">
              <a:lnSpc>
                <a:spcPct val="122000"/>
              </a:lnSpc>
              <a:spcAft>
                <a:spcPts val="600"/>
              </a:spcAft>
            </a:pPr>
            <a:r>
              <a:rPr lang="en-US" dirty="0" smtClean="0"/>
              <a:t>The first proposition that it finds that has the form of the goal, with any object as its parameter, will cause X to be instantiated with that object’s value.</a:t>
            </a:r>
          </a:p>
          <a:p>
            <a:pPr algn="just">
              <a:lnSpc>
                <a:spcPct val="122000"/>
              </a:lnSpc>
              <a:spcAft>
                <a:spcPts val="600"/>
              </a:spcAft>
            </a:pPr>
            <a:r>
              <a:rPr lang="en-US" dirty="0" smtClean="0"/>
              <a:t>X is then displayed as the result. If there is no proposition having the form of the goal, the system indicates, by saying no, that the goal cannot be satisfied.</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19</a:t>
            </a:fld>
            <a:endParaRPr lang="en-US" dirty="0"/>
          </a:p>
        </p:txBody>
      </p:sp>
      <p:cxnSp>
        <p:nvCxnSpPr>
          <p:cNvPr id="6" name="Straight Connector 5"/>
          <p:cNvCxnSpPr>
            <a:stCxn id="3" idx="0"/>
            <a:endCxn id="3" idx="2"/>
          </p:cNvCxnSpPr>
          <p:nvPr/>
        </p:nvCxnSpPr>
        <p:spPr>
          <a:xfrm rot="16200000" flipH="1">
            <a:off x="1161885" y="7272172"/>
            <a:ext cx="513906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702638"/>
            <a:ext cx="6042024" cy="5139068"/>
          </a:xfrm>
        </p:spPr>
        <p:txBody>
          <a:bodyPr numCol="1" spcCol="182880">
            <a:normAutofit/>
          </a:bodyPr>
          <a:lstStyle/>
          <a:p>
            <a:pPr algn="just">
              <a:lnSpc>
                <a:spcPct val="106000"/>
              </a:lnSpc>
              <a:spcAft>
                <a:spcPts val="600"/>
              </a:spcAft>
            </a:pPr>
            <a:r>
              <a:rPr lang="en-US" dirty="0" smtClean="0"/>
              <a:t>There are two opposite approaches to attempting to match a given goal to a fact in the database.</a:t>
            </a:r>
          </a:p>
          <a:p>
            <a:pPr algn="just">
              <a:lnSpc>
                <a:spcPct val="106000"/>
              </a:lnSpc>
              <a:spcAft>
                <a:spcPts val="600"/>
              </a:spcAft>
            </a:pPr>
            <a:r>
              <a:rPr lang="en-US" dirty="0" smtClean="0"/>
              <a:t>The system can begin with the facts and rules of the database and attempt to find a sequence of matches that lead to the goal. This approach is called </a:t>
            </a:r>
            <a:r>
              <a:rPr lang="en-US" b="1" dirty="0" smtClean="0"/>
              <a:t>bottom-up resolution</a:t>
            </a:r>
            <a:r>
              <a:rPr lang="en-US" dirty="0" smtClean="0"/>
              <a:t>, or </a:t>
            </a:r>
            <a:r>
              <a:rPr lang="en-US" b="1" dirty="0" smtClean="0"/>
              <a:t>forward</a:t>
            </a:r>
            <a:r>
              <a:rPr lang="en-US" dirty="0" smtClean="0"/>
              <a:t> </a:t>
            </a:r>
            <a:r>
              <a:rPr lang="en-US" b="1" dirty="0" smtClean="0"/>
              <a:t>chaining</a:t>
            </a:r>
            <a:r>
              <a:rPr lang="en-US" dirty="0" smtClean="0"/>
              <a:t>.</a:t>
            </a:r>
          </a:p>
          <a:p>
            <a:pPr algn="just">
              <a:lnSpc>
                <a:spcPct val="106000"/>
              </a:lnSpc>
              <a:spcAft>
                <a:spcPts val="600"/>
              </a:spcAft>
            </a:pPr>
            <a:r>
              <a:rPr lang="en-US" dirty="0" smtClean="0"/>
              <a:t>The alternative is to begin with the goal and attempt to find a sequence of matching  propositions that lead to some set of original facts in the database. This approach is called </a:t>
            </a:r>
            <a:r>
              <a:rPr lang="en-US" b="1" dirty="0" smtClean="0"/>
              <a:t>top-down</a:t>
            </a:r>
            <a:r>
              <a:rPr lang="en-US" dirty="0" smtClean="0"/>
              <a:t> </a:t>
            </a:r>
            <a:r>
              <a:rPr lang="en-US" b="1" dirty="0" smtClean="0"/>
              <a:t>resolution</a:t>
            </a:r>
            <a:r>
              <a:rPr lang="en-US" dirty="0" smtClean="0"/>
              <a:t>, or </a:t>
            </a:r>
            <a:r>
              <a:rPr lang="en-US" b="1" dirty="0" smtClean="0"/>
              <a:t>backward</a:t>
            </a:r>
            <a:r>
              <a:rPr lang="en-US" dirty="0" smtClean="0"/>
              <a:t> </a:t>
            </a:r>
            <a:r>
              <a:rPr lang="en-US" b="1" dirty="0" smtClean="0"/>
              <a:t>chaining</a:t>
            </a:r>
            <a:r>
              <a:rPr lang="en-US" dirty="0" smtClean="0"/>
              <a:t>.</a:t>
            </a:r>
          </a:p>
          <a:p>
            <a:pPr algn="just">
              <a:lnSpc>
                <a:spcPct val="106000"/>
              </a:lnSpc>
              <a:spcAft>
                <a:spcPts val="600"/>
              </a:spcAft>
            </a:pPr>
            <a:r>
              <a:rPr lang="en-US" dirty="0" smtClean="0"/>
              <a:t>In general, </a:t>
            </a:r>
            <a:r>
              <a:rPr lang="en-US" b="1" dirty="0" smtClean="0"/>
              <a:t>backward</a:t>
            </a:r>
            <a:r>
              <a:rPr lang="en-US" dirty="0" smtClean="0"/>
              <a:t> </a:t>
            </a:r>
            <a:r>
              <a:rPr lang="en-US" b="1" dirty="0" smtClean="0"/>
              <a:t>chaining</a:t>
            </a:r>
            <a:r>
              <a:rPr lang="en-US" dirty="0" smtClean="0"/>
              <a:t> works well when there is a reasonably small set of candidate answers.</a:t>
            </a:r>
          </a:p>
          <a:p>
            <a:pPr algn="just">
              <a:lnSpc>
                <a:spcPct val="106000"/>
              </a:lnSpc>
              <a:spcAft>
                <a:spcPts val="600"/>
              </a:spcAft>
            </a:pPr>
            <a:r>
              <a:rPr lang="en-US" dirty="0" smtClean="0"/>
              <a:t>The </a:t>
            </a:r>
            <a:r>
              <a:rPr lang="en-US" b="1" dirty="0" smtClean="0"/>
              <a:t>forward</a:t>
            </a:r>
            <a:r>
              <a:rPr lang="en-US" dirty="0" smtClean="0"/>
              <a:t> </a:t>
            </a:r>
            <a:r>
              <a:rPr lang="en-US" b="1" dirty="0" smtClean="0"/>
              <a:t>chaining</a:t>
            </a:r>
            <a:r>
              <a:rPr lang="en-US" dirty="0" smtClean="0"/>
              <a:t> approach is better when the number of possibly correct answers is large; in this situation, backward chaining would require a very large number of matches to get to an answer.</a:t>
            </a:r>
          </a:p>
          <a:p>
            <a:pPr algn="just">
              <a:lnSpc>
                <a:spcPct val="106000"/>
              </a:lnSpc>
              <a:spcAft>
                <a:spcPts val="600"/>
              </a:spcAft>
            </a:pPr>
            <a:r>
              <a:rPr lang="en-US" i="1" dirty="0" smtClean="0"/>
              <a:t>Prolog implementations use backward chaining for resolution</a:t>
            </a:r>
            <a:r>
              <a:rPr lang="en-US" dirty="0" smtClean="0"/>
              <a:t>, presumably (</a:t>
            </a:r>
            <a:r>
              <a:rPr lang="en-US" b="1" i="1" dirty="0" smtClean="0"/>
              <a:t>probably</a:t>
            </a:r>
            <a:r>
              <a:rPr lang="en-US" dirty="0" smtClean="0"/>
              <a:t> or </a:t>
            </a:r>
            <a:r>
              <a:rPr lang="en-US" b="1" i="1" dirty="0" smtClean="0"/>
              <a:t>undoubtedly</a:t>
            </a:r>
            <a:r>
              <a:rPr lang="en-US" dirty="0" smtClean="0"/>
              <a:t>) because its designers believed </a:t>
            </a:r>
            <a:r>
              <a:rPr lang="en-US" b="1" dirty="0" smtClean="0"/>
              <a:t>backward</a:t>
            </a:r>
            <a:r>
              <a:rPr lang="en-US" dirty="0" smtClean="0"/>
              <a:t> </a:t>
            </a:r>
            <a:r>
              <a:rPr lang="en-US" b="1" dirty="0" smtClean="0"/>
              <a:t>chaining</a:t>
            </a:r>
            <a:r>
              <a:rPr lang="en-US" dirty="0" smtClean="0"/>
              <a:t> was more suitable for a larger class of problems than forward chaining. Consider the query mentioned above:</a:t>
            </a:r>
          </a:p>
          <a:p>
            <a:pPr algn="just">
              <a:lnSpc>
                <a:spcPct val="106000"/>
              </a:lnSpc>
              <a:spcAft>
                <a:spcPts val="600"/>
              </a:spcAft>
            </a:pPr>
            <a:r>
              <a:rPr lang="en-US" dirty="0" smtClean="0"/>
              <a:t>Forward chaining would search for and find the first proposition. The goal is then inferred by matching the first proposition with the right side of the second rule (father(X)) through instantiation of X to bob and then matching the left side of the second proposition to the goal.</a:t>
            </a:r>
          </a:p>
          <a:p>
            <a:pPr algn="just">
              <a:lnSpc>
                <a:spcPct val="106000"/>
              </a:lnSpc>
              <a:spcAft>
                <a:spcPts val="600"/>
              </a:spcAft>
            </a:pPr>
            <a:r>
              <a:rPr lang="en-US" dirty="0" smtClean="0"/>
              <a:t>Backward chaining would first match the goal with the left side of the second proposition (man(X)) through the instantiation of X to bob. As its last step, it would match the right side of the second proposition (now father(bob)) with the first proposition.</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631" y="4702638"/>
            <a:ext cx="6042024" cy="5139068"/>
          </a:xfrm>
        </p:spPr>
        <p:txBody>
          <a:bodyPr numCol="1" spcCol="182880">
            <a:normAutofit/>
          </a:bodyPr>
          <a:lstStyle/>
          <a:p>
            <a:pPr algn="just">
              <a:lnSpc>
                <a:spcPct val="112000"/>
              </a:lnSpc>
              <a:spcAft>
                <a:spcPts val="600"/>
              </a:spcAft>
            </a:pPr>
            <a:r>
              <a:rPr lang="en-US" dirty="0" smtClean="0"/>
              <a:t>The next design question arises whenever the goal has more than one structure, as in our example. The question then is whether the solution search is done depth first or breadth first. </a:t>
            </a:r>
          </a:p>
          <a:p>
            <a:pPr algn="just">
              <a:lnSpc>
                <a:spcPct val="112000"/>
              </a:lnSpc>
              <a:spcAft>
                <a:spcPts val="600"/>
              </a:spcAft>
            </a:pPr>
            <a:r>
              <a:rPr lang="en-US" dirty="0" smtClean="0"/>
              <a:t>A </a:t>
            </a:r>
            <a:r>
              <a:rPr lang="en-US" b="1" dirty="0" smtClean="0"/>
              <a:t>depth-first</a:t>
            </a:r>
            <a:r>
              <a:rPr lang="en-US" dirty="0" smtClean="0"/>
              <a:t> </a:t>
            </a:r>
            <a:r>
              <a:rPr lang="en-US" b="1" dirty="0" smtClean="0"/>
              <a:t>search</a:t>
            </a:r>
            <a:r>
              <a:rPr lang="en-US" dirty="0" smtClean="0"/>
              <a:t> finds a complete sequence of propositions – a proof – for the first subgoal before working on the others.</a:t>
            </a:r>
          </a:p>
          <a:p>
            <a:pPr algn="just">
              <a:lnSpc>
                <a:spcPct val="112000"/>
              </a:lnSpc>
              <a:spcAft>
                <a:spcPts val="600"/>
              </a:spcAft>
            </a:pPr>
            <a:r>
              <a:rPr lang="en-US" dirty="0" smtClean="0"/>
              <a:t>A </a:t>
            </a:r>
            <a:r>
              <a:rPr lang="en-US" b="1" dirty="0" smtClean="0"/>
              <a:t>breadth-first</a:t>
            </a:r>
            <a:r>
              <a:rPr lang="en-US" dirty="0" smtClean="0"/>
              <a:t> </a:t>
            </a:r>
            <a:r>
              <a:rPr lang="en-US" b="1" dirty="0" smtClean="0"/>
              <a:t>search</a:t>
            </a:r>
            <a:r>
              <a:rPr lang="en-US" dirty="0" smtClean="0"/>
              <a:t> works on all subgoals of a given goal in parallel.</a:t>
            </a:r>
          </a:p>
          <a:p>
            <a:pPr algn="just">
              <a:lnSpc>
                <a:spcPct val="112000"/>
              </a:lnSpc>
              <a:spcAft>
                <a:spcPts val="600"/>
              </a:spcAft>
            </a:pPr>
            <a:r>
              <a:rPr lang="en-US" dirty="0" smtClean="0"/>
              <a:t>Prolog’s designers chose the depth-first approach primarily because it can be done with fewer computer resources.</a:t>
            </a:r>
          </a:p>
          <a:p>
            <a:pPr algn="just">
              <a:lnSpc>
                <a:spcPct val="112000"/>
              </a:lnSpc>
              <a:spcAft>
                <a:spcPts val="600"/>
              </a:spcAft>
            </a:pPr>
            <a:r>
              <a:rPr lang="en-US" dirty="0" smtClean="0"/>
              <a:t>The breadth-first approach is a parallel search that can require a large amount of memory.</a:t>
            </a:r>
          </a:p>
          <a:p>
            <a:pPr algn="just">
              <a:lnSpc>
                <a:spcPct val="112000"/>
              </a:lnSpc>
              <a:spcAft>
                <a:spcPts val="600"/>
              </a:spcAft>
            </a:pPr>
            <a:r>
              <a:rPr lang="en-US" dirty="0" smtClean="0"/>
              <a:t>The last feature of Prolog’s resolution mechanism that must be discussed is backtracking. When a goal with multiple subgoals is being processed and the system fails to show the truth of one of the subgoals, the system abandons the subgoal it cannot prove. It then reconsiders the previous subgoal, if there is one, and attempts to find an alternative solution to it.</a:t>
            </a:r>
          </a:p>
          <a:p>
            <a:pPr algn="just">
              <a:lnSpc>
                <a:spcPct val="112000"/>
              </a:lnSpc>
              <a:spcAft>
                <a:spcPts val="600"/>
              </a:spcAft>
            </a:pPr>
            <a:r>
              <a:rPr lang="en-US" dirty="0" smtClean="0"/>
              <a:t>This backing up in the goal to the reconsideration of a previously proven subgoal is called backtracking. A new solution is found by beginning the search where the previous search for that subgoal stopped. Multiple solutions to a subgoal result from different instantiations of its variables. </a:t>
            </a:r>
          </a:p>
          <a:p>
            <a:pPr algn="just">
              <a:lnSpc>
                <a:spcPct val="112000"/>
              </a:lnSpc>
              <a:spcAft>
                <a:spcPts val="600"/>
              </a:spcAft>
            </a:pPr>
            <a:r>
              <a:rPr lang="en-US" dirty="0" smtClean="0"/>
              <a:t>Backtracking can require a great deal of time and space because it may have to find all possible proofs to every subgoal. These subgoal proofs may not be organized to minimize the time required to find the one that will result in the final complete proof, which exacerbates (meaning </a:t>
            </a:r>
            <a:r>
              <a:rPr lang="en-US" b="1" i="1" dirty="0" smtClean="0"/>
              <a:t>make worse</a:t>
            </a:r>
            <a:r>
              <a:rPr lang="en-US" dirty="0" smtClean="0"/>
              <a:t>) the problem.</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Programming that uses a form of symbolic logic as a programming language is often called </a:t>
            </a:r>
            <a:r>
              <a:rPr lang="en-US" b="1" i="1" dirty="0" smtClean="0"/>
              <a:t>logic</a:t>
            </a:r>
            <a:r>
              <a:rPr lang="en-US" dirty="0" smtClean="0"/>
              <a:t> </a:t>
            </a:r>
            <a:r>
              <a:rPr lang="en-US" b="1" i="1" dirty="0" smtClean="0"/>
              <a:t>programming</a:t>
            </a:r>
            <a:r>
              <a:rPr lang="en-US" dirty="0" smtClean="0"/>
              <a:t>, and languages based on symbolic logic are called </a:t>
            </a:r>
            <a:r>
              <a:rPr lang="en-US" b="1" i="1" dirty="0" smtClean="0"/>
              <a:t>logic</a:t>
            </a:r>
            <a:r>
              <a:rPr lang="en-US" dirty="0" smtClean="0"/>
              <a:t> </a:t>
            </a:r>
            <a:r>
              <a:rPr lang="en-US" b="1" i="1" dirty="0" smtClean="0"/>
              <a:t>programming</a:t>
            </a:r>
            <a:r>
              <a:rPr lang="en-US" dirty="0" smtClean="0"/>
              <a:t> </a:t>
            </a:r>
            <a:r>
              <a:rPr lang="en-US" b="1" i="1" dirty="0" smtClean="0"/>
              <a:t>languages</a:t>
            </a:r>
            <a:r>
              <a:rPr lang="en-US" dirty="0" smtClean="0"/>
              <a:t>, or </a:t>
            </a:r>
            <a:r>
              <a:rPr lang="en-US" b="1" i="1" dirty="0" smtClean="0"/>
              <a:t>declarative</a:t>
            </a:r>
            <a:r>
              <a:rPr lang="en-US" dirty="0" smtClean="0"/>
              <a:t> </a:t>
            </a:r>
            <a:r>
              <a:rPr lang="en-US" b="1" i="1" dirty="0" smtClean="0"/>
              <a:t>languages</a:t>
            </a:r>
            <a:r>
              <a:rPr lang="en-US" dirty="0" smtClean="0"/>
              <a:t>. We have chosen to describe the logic programming language Prolog, because it is the only widely used logic language.</a:t>
            </a:r>
          </a:p>
          <a:p>
            <a:pPr algn="just"/>
            <a:endParaRPr lang="en-US" dirty="0"/>
          </a:p>
        </p:txBody>
      </p:sp>
      <p:sp>
        <p:nvSpPr>
          <p:cNvPr id="4" name="Slide Number Placeholder 3"/>
          <p:cNvSpPr>
            <a:spLocks noGrp="1"/>
          </p:cNvSpPr>
          <p:nvPr>
            <p:ph type="sldNum" sz="quarter" idx="10"/>
          </p:nvPr>
        </p:nvSpPr>
        <p:spPr>
          <a:xfrm>
            <a:off x="6371431" y="9721106"/>
            <a:ext cx="730988" cy="511731"/>
          </a:xfrm>
        </p:spPr>
        <p:txBody>
          <a:bodyPr rIns="274320" anchor="ctr" anchorCtr="0"/>
          <a:lstStyle/>
          <a:p>
            <a:fld id="{DD3C65E1-19FF-4DF0-BD76-2067C775B35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631" y="4702638"/>
            <a:ext cx="6042024" cy="5139068"/>
          </a:xfrm>
        </p:spPr>
        <p:txBody>
          <a:bodyPr numCol="1" spcCol="182880">
            <a:normAutofit/>
          </a:bodyPr>
          <a:lstStyle/>
          <a:p>
            <a:pPr algn="just">
              <a:spcAft>
                <a:spcPts val="600"/>
              </a:spcAft>
            </a:pPr>
            <a:r>
              <a:rPr lang="en-US" dirty="0" smtClean="0"/>
              <a:t>To solidify your understanding of backtracking, consider the following example. Assume that there is a set of facts and rules in a database and that Prolog has been presented with the following compound goal:</a:t>
            </a:r>
          </a:p>
          <a:p>
            <a:pPr algn="just">
              <a:spcAft>
                <a:spcPts val="600"/>
              </a:spcAft>
            </a:pPr>
            <a:r>
              <a:rPr lang="en-US" dirty="0" smtClean="0"/>
              <a:t>male(X), parent(X, shelley).</a:t>
            </a:r>
          </a:p>
          <a:p>
            <a:pPr algn="just">
              <a:spcAft>
                <a:spcPts val="600"/>
              </a:spcAft>
            </a:pPr>
            <a:r>
              <a:rPr lang="en-US" dirty="0" smtClean="0"/>
              <a:t>This goal asks whether there is an instantiation of X such that X is a male and X is a parent of shelley. As its first step, Prolog finds the first fact in the database with male as its functor. It then instantiates X to the parameter of the found fact, say mike. Then, it attempts to prove that parent(mike, shelley) is true.</a:t>
            </a:r>
          </a:p>
          <a:p>
            <a:pPr algn="just">
              <a:spcAft>
                <a:spcPts val="600"/>
              </a:spcAft>
            </a:pPr>
            <a:r>
              <a:rPr lang="en-US" dirty="0" smtClean="0"/>
              <a:t>If it fails, it backtracks to the first subgoal, male(X), and attempts to resatisfy it with some alternative instantiation of X. The resolution process may have to find every male in the database before it finds the one that is a parent of shelley.</a:t>
            </a:r>
          </a:p>
          <a:p>
            <a:pPr algn="just">
              <a:spcAft>
                <a:spcPts val="600"/>
              </a:spcAft>
            </a:pPr>
            <a:r>
              <a:rPr lang="en-US" dirty="0" smtClean="0"/>
              <a:t>It definitely must find all males to prove that the goal cannot be satisfied. Note that our example goal might be processed more efficiently if the order of the two subgoals were reversed. Then, only after resolution had found a parent of shelley would it try to match that person with the male subgoal. This is more efficient if shelley has fewer parents than there are males in the database, which seems like a reasonable assumption.</a:t>
            </a:r>
          </a:p>
          <a:p>
            <a:pPr algn="just">
              <a:spcAft>
                <a:spcPts val="600"/>
              </a:spcAft>
            </a:pPr>
            <a:r>
              <a:rPr lang="en-US" dirty="0" smtClean="0"/>
              <a:t>Database searches in Prolog always proceed in the direction of first to last.</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631" y="4702638"/>
            <a:ext cx="6042024" cy="5139068"/>
          </a:xfrm>
        </p:spPr>
        <p:txBody>
          <a:bodyPr numCol="1" spcCol="182880">
            <a:normAutofit/>
          </a:bodyPr>
          <a:lstStyle/>
          <a:p>
            <a:pPr algn="just">
              <a:spcAft>
                <a:spcPts val="600"/>
              </a:spcAft>
            </a:pPr>
            <a:r>
              <a:rPr lang="en-US" dirty="0" smtClean="0"/>
              <a:t>Prolog supports integer variables and integer arithmetic. Originally, the arithmetic operators were functors, so that the sum of 7 and the variable X was formed with</a:t>
            </a:r>
          </a:p>
          <a:p>
            <a:pPr algn="just">
              <a:spcAft>
                <a:spcPts val="600"/>
              </a:spcAft>
            </a:pPr>
            <a:r>
              <a:rPr lang="en-US" dirty="0" smtClean="0"/>
              <a:t>+(7, X)</a:t>
            </a:r>
          </a:p>
          <a:p>
            <a:pPr algn="just">
              <a:spcAft>
                <a:spcPts val="600"/>
              </a:spcAft>
            </a:pPr>
            <a:r>
              <a:rPr lang="en-US" dirty="0" smtClean="0"/>
              <a:t>Prolog now allows a more abbreviated syntax for arithmetic with the is operator. This operator takes an arithmetic expression as its right operand and a variable as its left operand. All variables in the expression must already be instantiated, but the left-side variable cannot be previously instantiated. For example, in</a:t>
            </a:r>
          </a:p>
          <a:p>
            <a:pPr algn="just">
              <a:spcAft>
                <a:spcPts val="600"/>
              </a:spcAft>
            </a:pPr>
            <a:r>
              <a:rPr lang="en-US" dirty="0" smtClean="0"/>
              <a:t>A is B / 17 + C.</a:t>
            </a:r>
          </a:p>
          <a:p>
            <a:pPr algn="just">
              <a:spcAft>
                <a:spcPts val="600"/>
              </a:spcAft>
            </a:pPr>
            <a:r>
              <a:rPr lang="en-US" dirty="0" smtClean="0"/>
              <a:t>if B and C are instantiated but A is not, then this clause will cause A to be instantiated with the value of the expression. When this happens, the clause is satisfied. If either B or C is not instantiated or A is instantiated, the clause is not satisfied and no instantiation of A can take place.</a:t>
            </a:r>
          </a:p>
          <a:p>
            <a:pPr algn="just">
              <a:spcAft>
                <a:spcPts val="600"/>
              </a:spcAft>
            </a:pPr>
            <a:r>
              <a:rPr lang="en-US" dirty="0" smtClean="0"/>
              <a:t>The semantics of an is proposition is considerably different from that of an assignment statement in an imperative language. This difference can lead to an interesting scenario. Because the is operator makes the clause in which it appears look like an assignment statement, a beginning Prolog programmer may be tempted to write a statement such as</a:t>
            </a:r>
          </a:p>
          <a:p>
            <a:pPr algn="just">
              <a:spcAft>
                <a:spcPts val="600"/>
              </a:spcAft>
            </a:pPr>
            <a:r>
              <a:rPr lang="en-US" b="1" i="1" dirty="0" smtClean="0"/>
              <a:t>Sum is Sum + Number.</a:t>
            </a:r>
          </a:p>
          <a:p>
            <a:pPr algn="just">
              <a:spcAft>
                <a:spcPts val="600"/>
              </a:spcAft>
            </a:pPr>
            <a:r>
              <a:rPr lang="en-US" dirty="0" smtClean="0"/>
              <a:t>which is never useful, or even legal, in Prolog. If Sum is not instantiated, the reference to it in the right side is undefined and the clause fails. If Sum is already instantiated, the clause fails, because the left operand cannot have a current instantiation when </a:t>
            </a:r>
            <a:r>
              <a:rPr lang="en-US" b="1" i="1" dirty="0" smtClean="0"/>
              <a:t>is</a:t>
            </a:r>
            <a:r>
              <a:rPr lang="en-US" dirty="0" smtClean="0"/>
              <a:t> </a:t>
            </a:r>
            <a:r>
              <a:rPr lang="en-US" dirty="0" err="1" smtClean="0"/>
              <a:t>is</a:t>
            </a:r>
            <a:r>
              <a:rPr lang="en-US" dirty="0" smtClean="0"/>
              <a:t> evaluated. In either case, the instantiation of Sum to the new value will not take place. (If the value of Sum + Number is required, it can be bound to some new name.)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631" y="4702638"/>
            <a:ext cx="6042024" cy="5139068"/>
          </a:xfrm>
        </p:spPr>
        <p:txBody>
          <a:bodyPr numCol="2" spcCol="182880">
            <a:normAutofit/>
          </a:bodyPr>
          <a:lstStyle/>
          <a:p>
            <a:pPr algn="just">
              <a:lnSpc>
                <a:spcPct val="106000"/>
              </a:lnSpc>
              <a:spcAft>
                <a:spcPts val="600"/>
              </a:spcAft>
            </a:pPr>
            <a:r>
              <a:rPr lang="en-US" dirty="0" smtClean="0"/>
              <a:t>Prolog does not have assignment statements in the same sense as imperative languages. They are simply not needed in most of the programming for which Prolog was designed. </a:t>
            </a:r>
          </a:p>
          <a:p>
            <a:pPr algn="just">
              <a:lnSpc>
                <a:spcPct val="106000"/>
              </a:lnSpc>
              <a:spcAft>
                <a:spcPts val="600"/>
              </a:spcAft>
            </a:pPr>
            <a:r>
              <a:rPr lang="en-US" dirty="0" smtClean="0"/>
              <a:t>The usefulness of assignment statements in imperative languages often depends on the capability of the programmer to control the execution control flow of the code in which the assignment statement is embedded. </a:t>
            </a:r>
          </a:p>
          <a:p>
            <a:pPr algn="just">
              <a:lnSpc>
                <a:spcPct val="106000"/>
              </a:lnSpc>
              <a:spcAft>
                <a:spcPts val="600"/>
              </a:spcAft>
            </a:pPr>
            <a:r>
              <a:rPr lang="en-US" dirty="0" smtClean="0"/>
              <a:t>Because this type of control is not always possible in Prolog, such statements are far less useful.</a:t>
            </a:r>
          </a:p>
          <a:p>
            <a:pPr algn="just">
              <a:lnSpc>
                <a:spcPct val="106000"/>
              </a:lnSpc>
              <a:spcAft>
                <a:spcPts val="600"/>
              </a:spcAft>
            </a:pPr>
            <a:r>
              <a:rPr lang="en-US" dirty="0" smtClean="0"/>
              <a:t>As a simple example of the use of numeric computation in Prolog, consider the following problem: </a:t>
            </a:r>
          </a:p>
          <a:p>
            <a:pPr algn="just">
              <a:lnSpc>
                <a:spcPct val="106000"/>
              </a:lnSpc>
              <a:spcAft>
                <a:spcPts val="600"/>
              </a:spcAft>
            </a:pPr>
            <a:r>
              <a:rPr lang="en-US" dirty="0" smtClean="0"/>
              <a:t>Suppose we know the average speeds of several automobiles on a particular racetrack and the amount of time they are on the track. </a:t>
            </a:r>
          </a:p>
          <a:p>
            <a:pPr algn="just">
              <a:lnSpc>
                <a:spcPct val="106000"/>
              </a:lnSpc>
              <a:spcAft>
                <a:spcPts val="600"/>
              </a:spcAft>
            </a:pPr>
            <a:r>
              <a:rPr lang="en-US" dirty="0" smtClean="0"/>
              <a:t>This basic information can be coded as facts, and the relationship between speed, time, and distance can be written as a rule, as in the following:</a:t>
            </a:r>
          </a:p>
          <a:p>
            <a:pPr algn="just">
              <a:lnSpc>
                <a:spcPct val="106000"/>
              </a:lnSpc>
            </a:pPr>
            <a:r>
              <a:rPr lang="en-US" dirty="0" smtClean="0"/>
              <a:t>speed(ford, 100).</a:t>
            </a:r>
          </a:p>
          <a:p>
            <a:pPr algn="just">
              <a:lnSpc>
                <a:spcPct val="106000"/>
              </a:lnSpc>
            </a:pPr>
            <a:r>
              <a:rPr lang="en-US" dirty="0" smtClean="0"/>
              <a:t>speed(chevy, 105).</a:t>
            </a:r>
          </a:p>
          <a:p>
            <a:pPr algn="just">
              <a:lnSpc>
                <a:spcPct val="106000"/>
              </a:lnSpc>
            </a:pPr>
            <a:r>
              <a:rPr lang="en-US" dirty="0" smtClean="0"/>
              <a:t>speed(dodge, 95).</a:t>
            </a:r>
          </a:p>
          <a:p>
            <a:pPr algn="just">
              <a:lnSpc>
                <a:spcPct val="106000"/>
              </a:lnSpc>
            </a:pPr>
            <a:r>
              <a:rPr lang="en-US" dirty="0" smtClean="0"/>
              <a:t>speed(</a:t>
            </a:r>
            <a:r>
              <a:rPr lang="en-US" dirty="0" err="1" smtClean="0"/>
              <a:t>volvo</a:t>
            </a:r>
            <a:r>
              <a:rPr lang="en-US" dirty="0" smtClean="0"/>
              <a:t>, 80).</a:t>
            </a:r>
          </a:p>
          <a:p>
            <a:pPr algn="just">
              <a:lnSpc>
                <a:spcPct val="106000"/>
              </a:lnSpc>
            </a:pPr>
            <a:r>
              <a:rPr lang="en-US" dirty="0" smtClean="0"/>
              <a:t>time(ford, 20).</a:t>
            </a:r>
          </a:p>
          <a:p>
            <a:pPr algn="just">
              <a:lnSpc>
                <a:spcPct val="106000"/>
              </a:lnSpc>
            </a:pPr>
            <a:r>
              <a:rPr lang="en-US" dirty="0" smtClean="0"/>
              <a:t>time(</a:t>
            </a:r>
            <a:r>
              <a:rPr lang="en-US" dirty="0" err="1" smtClean="0"/>
              <a:t>chevy</a:t>
            </a:r>
            <a:r>
              <a:rPr lang="en-US" dirty="0" smtClean="0"/>
              <a:t>, 21).</a:t>
            </a:r>
          </a:p>
          <a:p>
            <a:pPr algn="just">
              <a:lnSpc>
                <a:spcPct val="106000"/>
              </a:lnSpc>
            </a:pPr>
            <a:r>
              <a:rPr lang="en-US" dirty="0" smtClean="0"/>
              <a:t>time(dodge, 24).</a:t>
            </a:r>
          </a:p>
          <a:p>
            <a:pPr algn="just">
              <a:lnSpc>
                <a:spcPct val="106000"/>
              </a:lnSpc>
            </a:pPr>
            <a:r>
              <a:rPr lang="en-US" dirty="0" smtClean="0"/>
              <a:t>time(</a:t>
            </a:r>
            <a:r>
              <a:rPr lang="en-US" dirty="0" err="1" smtClean="0"/>
              <a:t>volvo</a:t>
            </a:r>
            <a:r>
              <a:rPr lang="en-US" dirty="0" smtClean="0"/>
              <a:t>, 24).</a:t>
            </a:r>
          </a:p>
          <a:p>
            <a:pPr algn="just">
              <a:lnSpc>
                <a:spcPct val="106000"/>
              </a:lnSpc>
            </a:pPr>
            <a:r>
              <a:rPr lang="en-US" dirty="0" smtClean="0"/>
              <a:t>distance(X, Y) :- speed(X, Speed),</a:t>
            </a:r>
          </a:p>
          <a:p>
            <a:pPr algn="just">
              <a:lnSpc>
                <a:spcPct val="106000"/>
              </a:lnSpc>
            </a:pPr>
            <a:r>
              <a:rPr lang="en-US" dirty="0" smtClean="0"/>
              <a:t>	  time(X, Time),</a:t>
            </a:r>
          </a:p>
          <a:p>
            <a:pPr algn="just">
              <a:lnSpc>
                <a:spcPct val="106000"/>
              </a:lnSpc>
            </a:pPr>
            <a:r>
              <a:rPr lang="en-US" dirty="0" smtClean="0"/>
              <a:t>	  Y is Speed * Time.</a:t>
            </a:r>
          </a:p>
          <a:p>
            <a:pPr algn="just">
              <a:lnSpc>
                <a:spcPct val="106000"/>
              </a:lnSpc>
              <a:spcAft>
                <a:spcPts val="600"/>
              </a:spcAft>
            </a:pPr>
            <a:r>
              <a:rPr lang="en-US" dirty="0" smtClean="0"/>
              <a:t>Now, queries can request the distance traveled by a particular car. For example, the query</a:t>
            </a:r>
          </a:p>
          <a:p>
            <a:pPr algn="ctr">
              <a:lnSpc>
                <a:spcPct val="106000"/>
              </a:lnSpc>
              <a:spcAft>
                <a:spcPts val="600"/>
              </a:spcAft>
            </a:pPr>
            <a:r>
              <a:rPr lang="en-US" b="1" i="1" dirty="0" smtClean="0"/>
              <a:t>distance(chevy, Chevy_Distance).</a:t>
            </a:r>
          </a:p>
          <a:p>
            <a:pPr algn="just">
              <a:lnSpc>
                <a:spcPct val="106000"/>
              </a:lnSpc>
            </a:pPr>
            <a:r>
              <a:rPr lang="en-US" dirty="0" smtClean="0"/>
              <a:t>instantiates Chevy_Distance with the value 2205. The first two clauses in the right side of the distance computation statement instantiate the variables Speed and Time with the corresponding values of the given automobile functor. After satisfying the goal, Prolog also displays the name Chevy_Distance and its value.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24</a:t>
            </a:fld>
            <a:endParaRPr lang="en-US" dirty="0"/>
          </a:p>
        </p:txBody>
      </p:sp>
      <p:cxnSp>
        <p:nvCxnSpPr>
          <p:cNvPr id="6" name="Straight Connector 5"/>
          <p:cNvCxnSpPr>
            <a:stCxn id="3" idx="0"/>
            <a:endCxn id="3" idx="2"/>
          </p:cNvCxnSpPr>
          <p:nvPr/>
        </p:nvCxnSpPr>
        <p:spPr>
          <a:xfrm>
            <a:off x="3753643" y="4702638"/>
            <a:ext cx="0" cy="513906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768350"/>
            <a:ext cx="5114925" cy="3836988"/>
          </a:xfrm>
        </p:spPr>
      </p:sp>
      <p:sp>
        <p:nvSpPr>
          <p:cNvPr id="3" name="Notes Placeholder 2"/>
          <p:cNvSpPr>
            <a:spLocks noGrp="1"/>
          </p:cNvSpPr>
          <p:nvPr>
            <p:ph type="body" idx="1"/>
          </p:nvPr>
        </p:nvSpPr>
        <p:spPr>
          <a:xfrm>
            <a:off x="732631" y="4702638"/>
            <a:ext cx="6042024" cy="5139068"/>
          </a:xfrm>
        </p:spPr>
        <p:txBody>
          <a:bodyPr numCol="1" spcCol="182880">
            <a:normAutofit/>
          </a:bodyPr>
          <a:lstStyle/>
          <a:p>
            <a:pPr algn="just">
              <a:lnSpc>
                <a:spcPct val="106000"/>
              </a:lnSpc>
              <a:spcAft>
                <a:spcPts val="600"/>
              </a:spcAft>
            </a:pPr>
            <a:r>
              <a:rPr lang="en-US" dirty="0" smtClean="0"/>
              <a:t>At this point it is instructive to take an operational look at how a Prolog system produces results. Prolog has a built-in structure named trace that displays the instantiations of values to variables at each step during the attempt to satisfy a given goal. trace is used to understand and debug Prolog programs.</a:t>
            </a:r>
          </a:p>
          <a:p>
            <a:pPr algn="just">
              <a:lnSpc>
                <a:spcPct val="106000"/>
              </a:lnSpc>
              <a:spcAft>
                <a:spcPts val="600"/>
              </a:spcAft>
            </a:pPr>
            <a:r>
              <a:rPr lang="en-US" dirty="0" smtClean="0"/>
              <a:t>To understand trace, it is best to introduce a different model of the execution of Prolog programs, called the tracing model. The tracing model describes Prolog execution in terms of four events:</a:t>
            </a:r>
          </a:p>
          <a:p>
            <a:pPr marL="228600" indent="-228600" algn="just">
              <a:lnSpc>
                <a:spcPct val="106000"/>
              </a:lnSpc>
              <a:buAutoNum type="arabicParenBoth"/>
            </a:pPr>
            <a:r>
              <a:rPr lang="en-US" dirty="0" smtClean="0"/>
              <a:t>call, which occurs at the beginning of an attempt to satisfy a goal </a:t>
            </a:r>
          </a:p>
          <a:p>
            <a:pPr marL="228600" indent="-228600" algn="just">
              <a:lnSpc>
                <a:spcPct val="106000"/>
              </a:lnSpc>
              <a:buAutoNum type="arabicParenBoth"/>
            </a:pPr>
            <a:r>
              <a:rPr lang="en-US" dirty="0" smtClean="0"/>
              <a:t>exit, which occurs when a goal has been satisfied</a:t>
            </a:r>
          </a:p>
          <a:p>
            <a:pPr marL="228600" indent="-228600" algn="just">
              <a:lnSpc>
                <a:spcPct val="106000"/>
              </a:lnSpc>
              <a:buAutoNum type="arabicParenBoth"/>
            </a:pPr>
            <a:r>
              <a:rPr lang="en-US" dirty="0" smtClean="0"/>
              <a:t>redo, which occurs when backtrack causes an attempt to resatisfy a goal</a:t>
            </a:r>
          </a:p>
          <a:p>
            <a:pPr marL="228600" indent="-228600" algn="just">
              <a:lnSpc>
                <a:spcPct val="106000"/>
              </a:lnSpc>
              <a:spcAft>
                <a:spcPts val="600"/>
              </a:spcAft>
              <a:buAutoNum type="arabicParenBoth"/>
            </a:pPr>
            <a:r>
              <a:rPr lang="en-US" dirty="0" smtClean="0"/>
              <a:t>fail, which occurs when a goal fails.</a:t>
            </a:r>
          </a:p>
          <a:p>
            <a:pPr algn="just">
              <a:lnSpc>
                <a:spcPct val="106000"/>
              </a:lnSpc>
              <a:spcAft>
                <a:spcPts val="600"/>
              </a:spcAft>
            </a:pPr>
            <a:r>
              <a:rPr lang="en-US" dirty="0" smtClean="0"/>
              <a:t>Call and exit can be related directly to the execution model of a subprogram in an imperative language if processes like distance are thought of as subprograms. The other two events are unique to logic programming systems.</a:t>
            </a:r>
          </a:p>
          <a:p>
            <a:pPr algn="just">
              <a:spcAft>
                <a:spcPts val="600"/>
              </a:spcAft>
            </a:pPr>
            <a:r>
              <a:rPr lang="en-US" dirty="0" smtClean="0"/>
              <a:t>A trace of the computation of the value for Chevy_Distance, the goal requires no redo or fail events are mentioned in the above trace example.</a:t>
            </a:r>
          </a:p>
          <a:p>
            <a:pPr algn="just">
              <a:spcAft>
                <a:spcPts val="600"/>
              </a:spcAft>
            </a:pPr>
            <a:r>
              <a:rPr lang="en-US" dirty="0" smtClean="0"/>
              <a:t>Symbols in the trace that begin with the underscore character ( _ ) are internal variables used to store instantiated values. The first column of the trace indicates the subgoal whose match is currently being attempted.</a:t>
            </a:r>
          </a:p>
          <a:p>
            <a:pPr algn="just">
              <a:spcAft>
                <a:spcPts val="600"/>
              </a:spcAft>
            </a:pPr>
            <a:r>
              <a:rPr lang="en-US" dirty="0" smtClean="0"/>
              <a:t>For example, in the example trace, the first line with the indication (3) is an attempt to instantiate the temporary variable _6 with a time value for chevy, where time is the second term in the right side of the statement that describes the computation of distance. The second column indicates the call depth of the matching process. The third column indicates the current action.</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631" y="4702638"/>
            <a:ext cx="6042024" cy="5139068"/>
          </a:xfrm>
        </p:spPr>
        <p:txBody>
          <a:bodyPr numCol="2" spcCol="182880">
            <a:normAutofit/>
          </a:bodyPr>
          <a:lstStyle/>
          <a:p>
            <a:pPr algn="just">
              <a:lnSpc>
                <a:spcPct val="106000"/>
              </a:lnSpc>
              <a:spcAft>
                <a:spcPts val="600"/>
              </a:spcAft>
            </a:pPr>
            <a:r>
              <a:rPr lang="en-US" dirty="0" smtClean="0"/>
              <a:t>Prolog uses the syntax of ML and Haskell to specify lists. The list elements are separated by commas, and the entire list is delimited by square brackets, as in </a:t>
            </a:r>
          </a:p>
          <a:p>
            <a:pPr algn="just">
              <a:lnSpc>
                <a:spcPct val="106000"/>
              </a:lnSpc>
              <a:spcAft>
                <a:spcPts val="600"/>
              </a:spcAft>
            </a:pPr>
            <a:r>
              <a:rPr lang="en-US" dirty="0" smtClean="0"/>
              <a:t>[apple, prune, grape, kumquat]</a:t>
            </a:r>
          </a:p>
          <a:p>
            <a:pPr algn="just">
              <a:lnSpc>
                <a:spcPct val="106000"/>
              </a:lnSpc>
              <a:spcAft>
                <a:spcPts val="600"/>
              </a:spcAft>
            </a:pPr>
            <a:r>
              <a:rPr lang="en-US" dirty="0" smtClean="0"/>
              <a:t>The notation [] is used to denote the empty list. Instead of having explicit functions for constructing and dismantling lists, Prolog simply uses a special notation. [X | Y] denotes a list with head X and tail Y, where head and tail correspond to CAR and CDR in LISP (LISt Processing). This is similar to the notation used in ML and Haskell.</a:t>
            </a:r>
          </a:p>
          <a:p>
            <a:pPr algn="just">
              <a:lnSpc>
                <a:spcPct val="106000"/>
              </a:lnSpc>
              <a:spcAft>
                <a:spcPts val="600"/>
              </a:spcAft>
            </a:pPr>
            <a:r>
              <a:rPr lang="en-US" dirty="0" smtClean="0"/>
              <a:t>A list can be created with a simple structure, as in</a:t>
            </a:r>
          </a:p>
          <a:p>
            <a:pPr algn="just">
              <a:lnSpc>
                <a:spcPct val="106000"/>
              </a:lnSpc>
              <a:spcAft>
                <a:spcPts val="600"/>
              </a:spcAft>
            </a:pPr>
            <a:r>
              <a:rPr lang="en-US" b="1" dirty="0" smtClean="0"/>
              <a:t>new_list([apple, prune, grape, kumquat]).</a:t>
            </a:r>
          </a:p>
          <a:p>
            <a:pPr algn="just">
              <a:lnSpc>
                <a:spcPct val="106000"/>
              </a:lnSpc>
              <a:spcAft>
                <a:spcPts val="600"/>
              </a:spcAft>
            </a:pPr>
            <a:r>
              <a:rPr lang="en-US" dirty="0" smtClean="0"/>
              <a:t>which states that the constant list [apple, prune, grape, kumquat] is a new element of the relation named new_list (a name we just made up). This statement does not bind the list to a variable named new_list; rather, it does the kind of thing that the proposition </a:t>
            </a:r>
            <a:r>
              <a:rPr lang="en-US" b="1" i="1" dirty="0" smtClean="0"/>
              <a:t>male(jake)</a:t>
            </a:r>
            <a:r>
              <a:rPr lang="en-US" dirty="0" smtClean="0"/>
              <a:t> does.</a:t>
            </a:r>
          </a:p>
          <a:p>
            <a:pPr algn="just">
              <a:spcAft>
                <a:spcPts val="600"/>
              </a:spcAft>
            </a:pPr>
            <a:r>
              <a:rPr lang="en-US" dirty="0" smtClean="0"/>
              <a:t>That is, it states that [apple, prune, grape, kumquat] is a new element of new_list. Therefore, we could have a second proposition with a list argument, such as</a:t>
            </a:r>
          </a:p>
          <a:p>
            <a:pPr algn="just">
              <a:spcAft>
                <a:spcPts val="600"/>
              </a:spcAft>
            </a:pPr>
            <a:r>
              <a:rPr lang="en-US" b="1" dirty="0" smtClean="0"/>
              <a:t>new_list([apricot, peach, pear])</a:t>
            </a:r>
          </a:p>
          <a:p>
            <a:pPr algn="just">
              <a:spcAft>
                <a:spcPts val="600"/>
              </a:spcAft>
            </a:pPr>
            <a:r>
              <a:rPr lang="en-US" dirty="0" smtClean="0"/>
              <a:t>In query mode, one of the elements of new_list can be dismantled into head and tail with</a:t>
            </a:r>
          </a:p>
          <a:p>
            <a:pPr algn="just">
              <a:spcAft>
                <a:spcPts val="600"/>
              </a:spcAft>
            </a:pPr>
            <a:r>
              <a:rPr lang="en-US" b="1" dirty="0" smtClean="0"/>
              <a:t>new_list([New_List_Head | New_List_Tail]).</a:t>
            </a:r>
          </a:p>
          <a:p>
            <a:pPr algn="just">
              <a:spcAft>
                <a:spcPts val="600"/>
              </a:spcAft>
            </a:pPr>
            <a:r>
              <a:rPr lang="en-US" dirty="0" smtClean="0"/>
              <a:t>If new_list has been set to have the two elements as shown, this statement instantiates New_List_Head with the head of the first list element (in this case, apple) and New_List_Tail with the tail of the list (or [prune, grape, kumquat]).</a:t>
            </a:r>
          </a:p>
          <a:p>
            <a:pPr algn="just"/>
            <a:r>
              <a:rPr lang="en-US" dirty="0" smtClean="0"/>
              <a:t>If this were part of a compound goal and backtracking forced a new evaluation of it, New_List_Head and New_List_Tail would be reinstantiated to apricot and [peach, pear], respectively, because [apricot, peach, pear] is the next element of new_list.</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26</a:t>
            </a:fld>
            <a:endParaRPr lang="en-US" dirty="0"/>
          </a:p>
        </p:txBody>
      </p:sp>
      <p:cxnSp>
        <p:nvCxnSpPr>
          <p:cNvPr id="6" name="Straight Connector 5"/>
          <p:cNvCxnSpPr>
            <a:stCxn id="3" idx="0"/>
            <a:endCxn id="3" idx="2"/>
          </p:cNvCxnSpPr>
          <p:nvPr/>
        </p:nvCxnSpPr>
        <p:spPr>
          <a:xfrm rot="16200000" flipH="1">
            <a:off x="1184109" y="7272172"/>
            <a:ext cx="513906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A mathematical function is a mapping of members of one set, called the domain set, to another set, called the range set. A function definition specifies the domain and range sets, either explicitly or implicitly, along with the mapping. The mapping is described by an expression or, in some cases, by a table.</a:t>
            </a:r>
          </a:p>
          <a:p>
            <a:pPr algn="just">
              <a:spcAft>
                <a:spcPts val="600"/>
              </a:spcAft>
            </a:pPr>
            <a:r>
              <a:rPr lang="en-US" dirty="0" smtClean="0"/>
              <a:t>Functions are often applied to a particular element of the domain set, given as a parameter to the function. Note that the domain set may be the cross product of several sets (reflecting that there can be more than one parameter). A function yields an element of the range set.</a:t>
            </a:r>
          </a:p>
          <a:p>
            <a:pPr algn="just">
              <a:spcAft>
                <a:spcPts val="600"/>
              </a:spcAft>
            </a:pPr>
            <a:r>
              <a:rPr lang="en-US" dirty="0" smtClean="0"/>
              <a:t>One of the fundamental characteristics of mathematical functions is that the evaluation order of their mapping expressions is controlled by recursion and conditional expressions, rather than by the sequencing and iterative repetition that are common to the imperative programming languages.</a:t>
            </a:r>
          </a:p>
          <a:p>
            <a:pPr algn="just">
              <a:spcAft>
                <a:spcPts val="600"/>
              </a:spcAft>
            </a:pPr>
            <a:r>
              <a:rPr lang="en-US" dirty="0" smtClean="0"/>
              <a:t>Another important characteristic of mathematical functions is that because they have no side effects and cannot depend on any external values, they always map a particular element of the domain to the same element of the range.</a:t>
            </a:r>
          </a:p>
          <a:p>
            <a:pPr algn="just">
              <a:spcAft>
                <a:spcPts val="600"/>
              </a:spcAft>
            </a:pPr>
            <a:r>
              <a:rPr lang="en-US" dirty="0" smtClean="0"/>
              <a:t>However, a subprogram in an imperative language may depend on the current values of several nonlocal or global variables. This makes it difficult to determine statically what values the subprogram will produce and what side effects it will have on a particular execution.</a:t>
            </a:r>
          </a:p>
          <a:p>
            <a:pPr algn="just">
              <a:spcAft>
                <a:spcPts val="600"/>
              </a:spcAft>
            </a:pPr>
            <a:r>
              <a:rPr lang="en-US" dirty="0" smtClean="0"/>
              <a:t>In mathematics, there is no such thing as a variable that models a memory location. Local variables in functions in imperative programming languages maintain the state of the function. Computation is accomplished by evaluating expressions in assignment statements that change the state of the program. </a:t>
            </a:r>
          </a:p>
          <a:p>
            <a:pPr algn="just">
              <a:spcAft>
                <a:spcPts val="600"/>
              </a:spcAft>
            </a:pPr>
            <a:r>
              <a:rPr lang="en-US" dirty="0" smtClean="0"/>
              <a:t>In mathematics, there is no concept of the state of a function. A mathematical function maps its parameter(s) to a value (or values), rather than specifying a sequence of operations on values in memory to produce a value.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Function definitions are often written as a function name, followed by a list of parameters in parentheses, followed by the mapping expression. For example, </a:t>
            </a:r>
          </a:p>
          <a:p>
            <a:pPr algn="just">
              <a:spcAft>
                <a:spcPts val="600"/>
              </a:spcAft>
            </a:pPr>
            <a:r>
              <a:rPr lang="en-US" dirty="0" smtClean="0"/>
              <a:t>cube(</a:t>
            </a:r>
            <a:r>
              <a:rPr lang="en-US" b="1" i="1" dirty="0" smtClean="0"/>
              <a:t>x</a:t>
            </a:r>
            <a:r>
              <a:rPr lang="en-US" dirty="0" smtClean="0"/>
              <a:t>) ≡ </a:t>
            </a:r>
            <a:r>
              <a:rPr lang="en-US" i="1" u="sng" dirty="0" smtClean="0"/>
              <a:t>x * x * x</a:t>
            </a:r>
            <a:r>
              <a:rPr lang="en-US" dirty="0" smtClean="0"/>
              <a:t>, where x is a real number</a:t>
            </a:r>
          </a:p>
          <a:p>
            <a:pPr algn="just">
              <a:spcAft>
                <a:spcPts val="600"/>
              </a:spcAft>
            </a:pPr>
            <a:r>
              <a:rPr lang="en-US" dirty="0" smtClean="0"/>
              <a:t>In this definition, the </a:t>
            </a:r>
            <a:r>
              <a:rPr lang="en-US" b="1" i="1" dirty="0" smtClean="0"/>
              <a:t>domain</a:t>
            </a:r>
            <a:r>
              <a:rPr lang="en-US" dirty="0" smtClean="0"/>
              <a:t> and </a:t>
            </a:r>
            <a:r>
              <a:rPr lang="en-US" i="1" u="sng" dirty="0" smtClean="0"/>
              <a:t>range</a:t>
            </a:r>
            <a:r>
              <a:rPr lang="en-US" dirty="0" smtClean="0"/>
              <a:t> sets are the real numbers. The symbol ≡ is used to mean “is defined as.” The parameter x can represent any member of the domain set, but it is fixed to represent one specific element during evaluation of the function expression. This is one way the parameters of mathematical functions differ from the variables in imperative languages.</a:t>
            </a:r>
          </a:p>
          <a:p>
            <a:pPr algn="just">
              <a:spcAft>
                <a:spcPts val="600"/>
              </a:spcAft>
            </a:pPr>
            <a:r>
              <a:rPr lang="en-US" dirty="0" smtClean="0"/>
              <a:t>Function applications are specified by pairing the function name with a particular element of the domain set. The range element is obtained by evaluating the function-mapping expression with the domain element substituted for the occurrences of the parameter.</a:t>
            </a:r>
          </a:p>
          <a:p>
            <a:pPr algn="just">
              <a:spcAft>
                <a:spcPts val="600"/>
              </a:spcAft>
            </a:pPr>
            <a:r>
              <a:rPr lang="en-US" dirty="0" smtClean="0"/>
              <a:t>Once again, it is important to note that during evaluation, the mapping of a function contains no unbound parameters, where a bound parameter is a name for a particular value. Every occurrence of a parameter is bound to a value from the domain set and is a constant during evaluation.</a:t>
            </a:r>
          </a:p>
          <a:p>
            <a:pPr algn="just">
              <a:spcAft>
                <a:spcPts val="600"/>
              </a:spcAft>
            </a:pPr>
            <a:r>
              <a:rPr lang="en-US" dirty="0" smtClean="0"/>
              <a:t>For example, consider the following evaluation of cube(x):</a:t>
            </a:r>
          </a:p>
          <a:p>
            <a:pPr algn="just">
              <a:spcAft>
                <a:spcPts val="600"/>
              </a:spcAft>
            </a:pPr>
            <a:r>
              <a:rPr lang="es-ES" dirty="0" smtClean="0"/>
              <a:t>cube (2.0) = 2.0 * 2.0 * 2.0 = 8</a:t>
            </a:r>
          </a:p>
          <a:p>
            <a:pPr algn="just">
              <a:spcAft>
                <a:spcPts val="600"/>
              </a:spcAft>
            </a:pPr>
            <a:r>
              <a:rPr lang="en-US" dirty="0" smtClean="0"/>
              <a:t>The parameter x is bound to 2.0 during the evaluation and there are no unbound parameters. Furthermore, x is a constant (its value cannot be changed) during the evaluation.</a:t>
            </a:r>
          </a:p>
          <a:p>
            <a:pPr algn="just">
              <a:spcAft>
                <a:spcPts val="600"/>
              </a:spcAft>
            </a:pPr>
            <a:r>
              <a:rPr lang="en-US" b="1" i="1" dirty="0" smtClean="0"/>
              <a:t>Cont. .</a:t>
            </a:r>
            <a:endParaRPr lang="en-US" b="1" i="1"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b="1" i="1" dirty="0" smtClean="0"/>
              <a:t>Cont. .</a:t>
            </a:r>
          </a:p>
          <a:p>
            <a:pPr algn="just">
              <a:spcAft>
                <a:spcPts val="600"/>
              </a:spcAft>
            </a:pPr>
            <a:r>
              <a:rPr lang="en-US" dirty="0" smtClean="0"/>
              <a:t>Early theoretical work on functions separated the task of defining a function from that of naming the function. Lambda notation, as devised by Alonzo Church (1941), provides a method for defining nameless functions.</a:t>
            </a:r>
          </a:p>
          <a:p>
            <a:pPr algn="just">
              <a:spcAft>
                <a:spcPts val="600"/>
              </a:spcAft>
            </a:pPr>
            <a:r>
              <a:rPr lang="en-US" dirty="0" smtClean="0"/>
              <a:t>A lambda expression specifies the parameters and the mapping of a function. The lambda expression is the function itself, which is nameless. For example, consider the following lambda expression:</a:t>
            </a:r>
          </a:p>
          <a:p>
            <a:pPr algn="just">
              <a:spcAft>
                <a:spcPts val="600"/>
              </a:spcAft>
            </a:pPr>
            <a:r>
              <a:rPr lang="en-US" dirty="0" smtClean="0"/>
              <a:t>(x)x * x * x</a:t>
            </a:r>
          </a:p>
          <a:p>
            <a:pPr algn="just">
              <a:spcAft>
                <a:spcPts val="600"/>
              </a:spcAft>
            </a:pPr>
            <a:r>
              <a:rPr lang="en-US" dirty="0" smtClean="0"/>
              <a:t>Church defined a formal computation model (a formal system for function definition, function application, and recursion) using lambda expressions. This is called lambda calculus. Lambda calculus can be either typed or untyped. Untyped lambda calculus serves as the inspiration for the functional programming languages.</a:t>
            </a:r>
          </a:p>
          <a:p>
            <a:pPr algn="just">
              <a:spcAft>
                <a:spcPts val="600"/>
              </a:spcAft>
            </a:pPr>
            <a:r>
              <a:rPr lang="en-US" dirty="0" smtClean="0"/>
              <a:t>As stated earlier, before evaluation a parameter represents any member of the domain set, but during evaluation it is bound to a particular member. When a lambda expression is evaluated for a given parameter, the expression is said to be applied to that parameter.</a:t>
            </a:r>
          </a:p>
          <a:p>
            <a:pPr algn="just">
              <a:spcAft>
                <a:spcPts val="600"/>
              </a:spcAft>
            </a:pPr>
            <a:r>
              <a:rPr lang="en-US" dirty="0" smtClean="0"/>
              <a:t>The mechanics of such an application are the same as for any function evaluation. Application of the example lambda expression is denoted as in the following example:</a:t>
            </a:r>
          </a:p>
          <a:p>
            <a:pPr algn="just">
              <a:spcAft>
                <a:spcPts val="600"/>
              </a:spcAft>
            </a:pPr>
            <a:r>
              <a:rPr lang="en-US" dirty="0" smtClean="0"/>
              <a:t>((x)x * x * x)(2)</a:t>
            </a:r>
          </a:p>
          <a:p>
            <a:pPr algn="just">
              <a:spcAft>
                <a:spcPts val="600"/>
              </a:spcAft>
            </a:pPr>
            <a:r>
              <a:rPr lang="en-US" dirty="0" smtClean="0"/>
              <a:t>which results in the value 8.</a:t>
            </a:r>
          </a:p>
          <a:p>
            <a:pPr algn="just">
              <a:spcAft>
                <a:spcPts val="600"/>
              </a:spcAft>
            </a:pPr>
            <a:r>
              <a:rPr lang="en-US" dirty="0" smtClean="0"/>
              <a:t>Lambda expressions, like other function definitions, can have more than one parameter.</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A higher-order function, or functional form, is one that either takes one or more functions as parameters or yields a function as its result, or both.</a:t>
            </a:r>
          </a:p>
          <a:p>
            <a:pPr algn="just">
              <a:spcAft>
                <a:spcPts val="600"/>
              </a:spcAft>
            </a:pPr>
            <a:r>
              <a:rPr lang="en-US" dirty="0" smtClean="0"/>
              <a:t>One common kind of functional form is function composition, which has two functional parameters and yields a function whose value is the first actual parameter function applied to the result of the second. Function composition is written as an expression, using </a:t>
            </a:r>
            <a:r>
              <a:rPr lang="en-US" sz="1400" dirty="0" smtClean="0"/>
              <a:t>°</a:t>
            </a:r>
            <a:r>
              <a:rPr lang="en-US" dirty="0" smtClean="0"/>
              <a:t> as an operator, as in</a:t>
            </a:r>
          </a:p>
          <a:p>
            <a:pPr algn="just">
              <a:spcAft>
                <a:spcPts val="600"/>
              </a:spcAft>
            </a:pPr>
            <a:r>
              <a:rPr lang="en-US" dirty="0" smtClean="0"/>
              <a:t>h ≡ f ° g</a:t>
            </a:r>
          </a:p>
          <a:p>
            <a:pPr algn="just">
              <a:spcAft>
                <a:spcPts val="600"/>
              </a:spcAft>
            </a:pPr>
            <a:r>
              <a:rPr lang="en-US" dirty="0" smtClean="0"/>
              <a:t>For example, if</a:t>
            </a:r>
          </a:p>
          <a:p>
            <a:pPr algn="just">
              <a:spcAft>
                <a:spcPts val="600"/>
              </a:spcAft>
            </a:pPr>
            <a:r>
              <a:rPr lang="en-US" dirty="0" smtClean="0"/>
              <a:t>f(x) ≡ x + 2</a:t>
            </a:r>
          </a:p>
          <a:p>
            <a:pPr algn="just">
              <a:spcAft>
                <a:spcPts val="600"/>
              </a:spcAft>
            </a:pPr>
            <a:r>
              <a:rPr lang="en-US" dirty="0" smtClean="0"/>
              <a:t>g(x) ≡ 3 * x</a:t>
            </a:r>
          </a:p>
          <a:p>
            <a:pPr algn="just">
              <a:spcAft>
                <a:spcPts val="600"/>
              </a:spcAft>
            </a:pPr>
            <a:r>
              <a:rPr lang="en-US" dirty="0" smtClean="0"/>
              <a:t>then h is defined as</a:t>
            </a:r>
          </a:p>
          <a:p>
            <a:pPr algn="just">
              <a:spcAft>
                <a:spcPts val="600"/>
              </a:spcAft>
            </a:pPr>
            <a:r>
              <a:rPr lang="en-US" dirty="0" smtClean="0"/>
              <a:t>h(x) ≡  f(g(x)), or h(x) ≡ (3 * x) + 2</a:t>
            </a:r>
          </a:p>
          <a:p>
            <a:pPr algn="just">
              <a:spcAft>
                <a:spcPts val="600"/>
              </a:spcAft>
            </a:pPr>
            <a:r>
              <a:rPr lang="en-US" b="1" i="1" dirty="0" smtClean="0"/>
              <a:t>Apply-to-all</a:t>
            </a:r>
            <a:r>
              <a:rPr lang="en-US" dirty="0" smtClean="0"/>
              <a:t> is a functional form that takes a single function as a parameter. If applied to a list of arguments, apply-to-all applies its functional parameter to each of the values in the list argument and collects the results in a list or sequence. Apply-to-all is denoted by </a:t>
            </a:r>
            <a:r>
              <a:rPr lang="el-GR" dirty="0" smtClean="0"/>
              <a:t>α</a:t>
            </a:r>
            <a:r>
              <a:rPr lang="en-US" dirty="0" smtClean="0"/>
              <a:t>. Consider the following example:</a:t>
            </a:r>
          </a:p>
          <a:p>
            <a:pPr algn="just">
              <a:spcAft>
                <a:spcPts val="600"/>
              </a:spcAft>
            </a:pPr>
            <a:r>
              <a:rPr lang="en-US" dirty="0" smtClean="0"/>
              <a:t>Let</a:t>
            </a:r>
          </a:p>
          <a:p>
            <a:pPr algn="just">
              <a:spcAft>
                <a:spcPts val="600"/>
              </a:spcAft>
            </a:pPr>
            <a:r>
              <a:rPr lang="en-US" dirty="0" smtClean="0"/>
              <a:t>h(x) ≡ x * x</a:t>
            </a:r>
          </a:p>
          <a:p>
            <a:pPr algn="just">
              <a:spcAft>
                <a:spcPts val="600"/>
              </a:spcAft>
            </a:pPr>
            <a:r>
              <a:rPr lang="en-US" dirty="0" smtClean="0"/>
              <a:t>then</a:t>
            </a:r>
          </a:p>
          <a:p>
            <a:pPr algn="just">
              <a:spcAft>
                <a:spcPts val="600"/>
              </a:spcAft>
            </a:pPr>
            <a:r>
              <a:rPr lang="el-GR" dirty="0" smtClean="0"/>
              <a:t>α</a:t>
            </a:r>
            <a:r>
              <a:rPr lang="en-US" dirty="0" smtClean="0"/>
              <a:t>(h, (2, 3, 4)) yields (4, 9, 16)</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6431" y="4736306"/>
            <a:ext cx="6042024" cy="5105400"/>
          </a:xfrm>
        </p:spPr>
        <p:txBody>
          <a:bodyPr numCol="2" spcCol="182880">
            <a:normAutofit fontScale="92500" lnSpcReduction="20000"/>
          </a:bodyPr>
          <a:lstStyle/>
          <a:p>
            <a:pPr algn="just">
              <a:lnSpc>
                <a:spcPct val="117000"/>
              </a:lnSpc>
              <a:spcAft>
                <a:spcPts val="600"/>
              </a:spcAft>
            </a:pPr>
            <a:r>
              <a:rPr lang="en-US" dirty="0" smtClean="0"/>
              <a:t>The objective of the design of a functional programming language is to mimic (meaning imitate or do) mathematical functions to the greatest extent possible. This results in an approach to problem solving that is fundamentally different from approaches used with imperative languages.</a:t>
            </a:r>
          </a:p>
          <a:p>
            <a:pPr algn="just">
              <a:lnSpc>
                <a:spcPct val="117000"/>
              </a:lnSpc>
              <a:spcAft>
                <a:spcPts val="600"/>
              </a:spcAft>
            </a:pPr>
            <a:r>
              <a:rPr lang="en-US" dirty="0" smtClean="0"/>
              <a:t>In an imperative language, an expression is evaluated and the result is stored in a memory location, which is represented as a variable in a program. This is the purpose of assignment statements.</a:t>
            </a:r>
          </a:p>
          <a:p>
            <a:pPr algn="just">
              <a:lnSpc>
                <a:spcPct val="117000"/>
              </a:lnSpc>
              <a:spcAft>
                <a:spcPts val="600"/>
              </a:spcAft>
            </a:pPr>
            <a:r>
              <a:rPr lang="en-US" dirty="0" smtClean="0"/>
              <a:t>This necessary attention to memory cells, whose values represent the state of the program, results in a relatively low-level programming methodology.</a:t>
            </a:r>
          </a:p>
          <a:p>
            <a:pPr algn="just">
              <a:lnSpc>
                <a:spcPct val="117000"/>
              </a:lnSpc>
              <a:spcAft>
                <a:spcPts val="600"/>
              </a:spcAft>
            </a:pPr>
            <a:r>
              <a:rPr lang="en-US" dirty="0" smtClean="0"/>
              <a:t>A program in an assembly language often must also store the results of partial evaluations of expressions. For example, to evaluate</a:t>
            </a:r>
          </a:p>
          <a:p>
            <a:pPr algn="just">
              <a:lnSpc>
                <a:spcPct val="117000"/>
              </a:lnSpc>
              <a:spcAft>
                <a:spcPts val="600"/>
              </a:spcAft>
            </a:pPr>
            <a:r>
              <a:rPr lang="en-US" dirty="0" smtClean="0"/>
              <a:t>(x + y)/(a - b)</a:t>
            </a:r>
          </a:p>
          <a:p>
            <a:pPr algn="just">
              <a:lnSpc>
                <a:spcPct val="117000"/>
              </a:lnSpc>
              <a:spcAft>
                <a:spcPts val="600"/>
              </a:spcAft>
            </a:pPr>
            <a:r>
              <a:rPr lang="en-US" dirty="0" smtClean="0"/>
              <a:t>the value of (x + y) is computed first. That value must then be stored while (a - b) is evaluated. </a:t>
            </a:r>
          </a:p>
          <a:p>
            <a:pPr algn="just">
              <a:lnSpc>
                <a:spcPct val="117000"/>
              </a:lnSpc>
              <a:spcAft>
                <a:spcPts val="600"/>
              </a:spcAft>
            </a:pPr>
            <a:r>
              <a:rPr lang="en-US" dirty="0" smtClean="0"/>
              <a:t>The compiler handles the storage of intermediate results of expression evaluations in high-level languages.</a:t>
            </a:r>
          </a:p>
          <a:p>
            <a:pPr algn="just">
              <a:lnSpc>
                <a:spcPct val="117000"/>
              </a:lnSpc>
              <a:spcAft>
                <a:spcPts val="600"/>
              </a:spcAft>
            </a:pPr>
            <a:r>
              <a:rPr lang="en-US" dirty="0" smtClean="0"/>
              <a:t>The storage of intermediate results is still required, but the details are hidden from the programmer.</a:t>
            </a:r>
          </a:p>
          <a:p>
            <a:pPr algn="just">
              <a:lnSpc>
                <a:spcPct val="117000"/>
              </a:lnSpc>
              <a:spcAft>
                <a:spcPts val="600"/>
              </a:spcAft>
            </a:pPr>
            <a:r>
              <a:rPr lang="en-US" dirty="0" smtClean="0"/>
              <a:t>A purely functional programming language does not use variables or assignment statements, thus freeing the programmer from concerns related to the memory cells, or state, of the program. </a:t>
            </a:r>
          </a:p>
          <a:p>
            <a:pPr algn="just">
              <a:lnSpc>
                <a:spcPct val="117000"/>
              </a:lnSpc>
              <a:spcAft>
                <a:spcPts val="600"/>
              </a:spcAft>
            </a:pPr>
            <a:r>
              <a:rPr lang="en-US" dirty="0" smtClean="0"/>
              <a:t>Without variables, iterative constructs are not possible, for they are controlled by variables. Repetition must be specified with recursion rather than with iteration.</a:t>
            </a:r>
          </a:p>
          <a:p>
            <a:pPr algn="just">
              <a:lnSpc>
                <a:spcPct val="117000"/>
              </a:lnSpc>
              <a:spcAft>
                <a:spcPts val="600"/>
              </a:spcAft>
            </a:pPr>
            <a:r>
              <a:rPr lang="en-US" dirty="0" smtClean="0"/>
              <a:t>Programs are function definitions and function application specifications, and executions consist of evaluating function applications.</a:t>
            </a:r>
          </a:p>
          <a:p>
            <a:pPr algn="just">
              <a:lnSpc>
                <a:spcPct val="117000"/>
              </a:lnSpc>
              <a:spcAft>
                <a:spcPts val="600"/>
              </a:spcAft>
            </a:pPr>
            <a:r>
              <a:rPr lang="en-US" dirty="0" smtClean="0"/>
              <a:t>Without variables, the execution of a purely functional program has no state in the sense of operational and denotational semantics. </a:t>
            </a:r>
          </a:p>
          <a:p>
            <a:pPr algn="just">
              <a:lnSpc>
                <a:spcPct val="117000"/>
              </a:lnSpc>
              <a:spcAft>
                <a:spcPts val="600"/>
              </a:spcAft>
            </a:pPr>
            <a:r>
              <a:rPr lang="en-US" dirty="0" smtClean="0"/>
              <a:t>The execution of a function always produces the same result when given the same parameters. This feature is called referential transparency.</a:t>
            </a:r>
          </a:p>
          <a:p>
            <a:pPr algn="just">
              <a:lnSpc>
                <a:spcPct val="117000"/>
              </a:lnSpc>
              <a:spcAft>
                <a:spcPts val="600"/>
              </a:spcAft>
            </a:pPr>
            <a:r>
              <a:rPr lang="en-US" dirty="0" smtClean="0"/>
              <a:t>It makes the semantics of purely functional languages far simpler than the semantics of the imperative languages (and the functional languages that include imperative features).</a:t>
            </a:r>
          </a:p>
          <a:p>
            <a:pPr algn="just">
              <a:lnSpc>
                <a:spcPct val="117000"/>
              </a:lnSpc>
              <a:spcAft>
                <a:spcPts val="600"/>
              </a:spcAft>
            </a:pPr>
            <a:r>
              <a:rPr lang="en-US" dirty="0" smtClean="0"/>
              <a:t>It also makes testing easier, because each function can be tested separately, without any concern for its context.</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31</a:t>
            </a:fld>
            <a:endParaRPr lang="en-US" dirty="0"/>
          </a:p>
        </p:txBody>
      </p:sp>
      <p:cxnSp>
        <p:nvCxnSpPr>
          <p:cNvPr id="6" name="Straight Connector 5"/>
          <p:cNvCxnSpPr>
            <a:stCxn id="3" idx="0"/>
            <a:endCxn id="3" idx="2"/>
          </p:cNvCxnSpPr>
          <p:nvPr/>
        </p:nvCxnSpPr>
        <p:spPr>
          <a:xfrm rot="16200000" flipH="1">
            <a:off x="1124743"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https://byjus.com/maths/set-theory-symbols/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numCol="2" spcCol="182880">
            <a:normAutofit/>
          </a:bodyPr>
          <a:lstStyle/>
          <a:p>
            <a:pPr algn="just">
              <a:spcAft>
                <a:spcPts val="600"/>
              </a:spcAft>
            </a:pPr>
            <a:r>
              <a:rPr lang="en-US" dirty="0" smtClean="0"/>
              <a:t>Many functional programming languages have been developed. The oldest and most widely used is LISP (or one of its descendants), which was developed by John McCarthy at MIT in 1959.</a:t>
            </a:r>
          </a:p>
          <a:p>
            <a:pPr algn="just">
              <a:spcAft>
                <a:spcPts val="600"/>
              </a:spcAft>
            </a:pPr>
            <a:r>
              <a:rPr lang="en-US" b="1" dirty="0" smtClean="0"/>
              <a:t>Data Types and Structures:</a:t>
            </a:r>
          </a:p>
          <a:p>
            <a:pPr algn="just">
              <a:spcAft>
                <a:spcPts val="600"/>
              </a:spcAft>
            </a:pPr>
            <a:r>
              <a:rPr lang="en-US" dirty="0" smtClean="0"/>
              <a:t>There were only two categories of data objects in the original LISP: atoms and lists.</a:t>
            </a:r>
          </a:p>
          <a:p>
            <a:pPr algn="just">
              <a:spcAft>
                <a:spcPts val="600"/>
              </a:spcAft>
            </a:pPr>
            <a:r>
              <a:rPr lang="en-US" dirty="0" smtClean="0"/>
              <a:t>List elements are pairs, where</a:t>
            </a:r>
          </a:p>
          <a:p>
            <a:pPr marL="228600" indent="-228600" algn="just">
              <a:spcAft>
                <a:spcPts val="600"/>
              </a:spcAft>
              <a:buFont typeface="Wingdings" pitchFamily="2" charset="2"/>
              <a:buChar char="Ø"/>
            </a:pPr>
            <a:r>
              <a:rPr lang="en-US" dirty="0" smtClean="0"/>
              <a:t>First part is the data of the element, which is a pointer to either an atom or a nested list</a:t>
            </a:r>
          </a:p>
          <a:p>
            <a:pPr marL="228600" indent="-228600" algn="just">
              <a:spcAft>
                <a:spcPts val="600"/>
              </a:spcAft>
              <a:buFont typeface="Wingdings" pitchFamily="2" charset="2"/>
              <a:buChar char="Ø"/>
            </a:pPr>
            <a:r>
              <a:rPr lang="en-US" dirty="0" smtClean="0"/>
              <a:t>Second part of a pair can be a pointer to an atom, a pointer to another element, or the empty list.</a:t>
            </a:r>
          </a:p>
          <a:p>
            <a:pPr algn="just">
              <a:spcAft>
                <a:spcPts val="600"/>
              </a:spcAft>
            </a:pPr>
            <a:r>
              <a:rPr lang="en-US" dirty="0" smtClean="0"/>
              <a:t>Elements are linked together in lists with the second parts. Atoms and lists are not types in the sense that imperative languages have types. In fact, the original LISP was a typeless language. Atoms are either symbols, in the form of identifiers, or numeric literals.</a:t>
            </a:r>
          </a:p>
          <a:p>
            <a:pPr algn="just">
              <a:spcAft>
                <a:spcPts val="600"/>
              </a:spcAft>
            </a:pPr>
            <a:r>
              <a:rPr lang="en-US" dirty="0" smtClean="0"/>
              <a:t>LISP originally used lists as its data structure because they were thought to be an essential part of list processing. As it eventually developed, however, LISP rarely requires the general list operations of insertion and deletion at positions other than the beginning of a list.</a:t>
            </a:r>
          </a:p>
          <a:p>
            <a:pPr algn="just">
              <a:spcAft>
                <a:spcPts val="600"/>
              </a:spcAft>
            </a:pPr>
            <a:r>
              <a:rPr lang="en-US" dirty="0" smtClean="0"/>
              <a:t>Lists are specified in LISP by delimiting their elements with parentheses. The elements of simple lists are restricted to atoms, as in</a:t>
            </a:r>
          </a:p>
          <a:p>
            <a:pPr algn="just">
              <a:spcAft>
                <a:spcPts val="600"/>
              </a:spcAft>
            </a:pPr>
            <a:r>
              <a:rPr lang="en-US" b="1" i="1" dirty="0" smtClean="0"/>
              <a:t>(A B C D)</a:t>
            </a:r>
          </a:p>
          <a:p>
            <a:pPr algn="just">
              <a:spcAft>
                <a:spcPts val="600"/>
              </a:spcAft>
            </a:pPr>
            <a:r>
              <a:rPr lang="en-US" dirty="0" smtClean="0"/>
              <a:t>Nested list structures are also specified by parentheses. For example, the list</a:t>
            </a:r>
          </a:p>
          <a:p>
            <a:pPr algn="just">
              <a:spcAft>
                <a:spcPts val="600"/>
              </a:spcAft>
            </a:pPr>
            <a:r>
              <a:rPr lang="en-US" b="1" i="1" dirty="0" smtClean="0"/>
              <a:t>(A (B C) D (E (F G)))</a:t>
            </a:r>
          </a:p>
          <a:p>
            <a:pPr algn="just">
              <a:spcAft>
                <a:spcPts val="600"/>
              </a:spcAft>
            </a:pPr>
            <a:r>
              <a:rPr lang="en-US" dirty="0" smtClean="0"/>
              <a:t>is a list of four elements. The first is the atom A; the second is the sublist (B C); the third is the atom D; the fourth is the sublist (E (F G)), which has as its second element the sublist (F G).</a:t>
            </a:r>
          </a:p>
          <a:p>
            <a:pPr algn="just"/>
            <a:r>
              <a:rPr lang="en-US" dirty="0" smtClean="0"/>
              <a:t>Internally, a list is usually stored as linked list structure in which each node has two pointers, one to reference the data of the node and the other to form the linked list. A list is referenced by a pointer to its first element.</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32</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numCol="2" spcCol="182880">
            <a:normAutofit/>
          </a:bodyPr>
          <a:lstStyle/>
          <a:p>
            <a:pPr algn="just">
              <a:spcAft>
                <a:spcPts val="600"/>
              </a:spcAft>
            </a:pPr>
            <a:r>
              <a:rPr lang="en-US" b="1" dirty="0" smtClean="0"/>
              <a:t>Data Types and Structures:</a:t>
            </a:r>
          </a:p>
          <a:p>
            <a:pPr algn="just">
              <a:spcAft>
                <a:spcPts val="600"/>
              </a:spcAft>
            </a:pPr>
            <a:r>
              <a:rPr lang="en-US" dirty="0" smtClean="0"/>
              <a:t>There were only two categories of data objects in the original LISP: atoms and lists.</a:t>
            </a:r>
          </a:p>
          <a:p>
            <a:pPr algn="just">
              <a:spcAft>
                <a:spcPts val="600"/>
              </a:spcAft>
            </a:pPr>
            <a:r>
              <a:rPr lang="en-US" dirty="0" smtClean="0"/>
              <a:t>List elements are pairs, where</a:t>
            </a:r>
          </a:p>
          <a:p>
            <a:pPr marL="228600" indent="-228600" algn="just">
              <a:spcAft>
                <a:spcPts val="600"/>
              </a:spcAft>
              <a:buFont typeface="Wingdings" pitchFamily="2" charset="2"/>
              <a:buChar char="Ø"/>
            </a:pPr>
            <a:r>
              <a:rPr lang="en-US" dirty="0" smtClean="0"/>
              <a:t>First part is the data of the element, which is a pointer to either an atom or a nested list</a:t>
            </a:r>
          </a:p>
          <a:p>
            <a:pPr marL="228600" indent="-228600" algn="just">
              <a:spcAft>
                <a:spcPts val="600"/>
              </a:spcAft>
              <a:buFont typeface="Wingdings" pitchFamily="2" charset="2"/>
              <a:buChar char="Ø"/>
            </a:pPr>
            <a:r>
              <a:rPr lang="en-US" dirty="0" smtClean="0"/>
              <a:t>Second part of a pair can be a pointer to an atom, a pointer to another element, or the empty list.</a:t>
            </a:r>
          </a:p>
          <a:p>
            <a:pPr algn="just">
              <a:spcAft>
                <a:spcPts val="600"/>
              </a:spcAft>
            </a:pPr>
            <a:r>
              <a:rPr lang="en-US" dirty="0" smtClean="0"/>
              <a:t>Elements are linked together in lists with the second parts. Atoms and lists are not types in the sense that imperative languages have types. In fact, the original LISP was a typeless language. Atoms are either symbols, in the form of identifiers, or numeric literals.</a:t>
            </a:r>
          </a:p>
          <a:p>
            <a:pPr algn="just">
              <a:spcAft>
                <a:spcPts val="600"/>
              </a:spcAft>
            </a:pPr>
            <a:r>
              <a:rPr lang="en-US" dirty="0" smtClean="0"/>
              <a:t>LISP originally used lists as its data structure because they were thought to be an essential part of list processing. As it eventually developed, however, LISP rarely requires the general list operations of insertion and deletion at positions other than the beginning of a list.</a:t>
            </a:r>
          </a:p>
          <a:p>
            <a:pPr algn="just">
              <a:spcAft>
                <a:spcPts val="600"/>
              </a:spcAft>
            </a:pPr>
            <a:r>
              <a:rPr lang="en-US" dirty="0" smtClean="0"/>
              <a:t>Lists are specified in LISP by delimiting their elements with parentheses. The elements of simple lists are restricted to atoms, as in</a:t>
            </a:r>
          </a:p>
          <a:p>
            <a:pPr algn="just">
              <a:spcAft>
                <a:spcPts val="600"/>
              </a:spcAft>
            </a:pPr>
            <a:r>
              <a:rPr lang="en-US" b="1" i="1" dirty="0" smtClean="0"/>
              <a:t>(A B C D)</a:t>
            </a:r>
          </a:p>
          <a:p>
            <a:pPr algn="just">
              <a:spcAft>
                <a:spcPts val="600"/>
              </a:spcAft>
            </a:pPr>
            <a:r>
              <a:rPr lang="en-US" dirty="0" smtClean="0"/>
              <a:t>Nested list structures are also specified by parentheses. For example, the list</a:t>
            </a:r>
          </a:p>
          <a:p>
            <a:pPr algn="just">
              <a:spcAft>
                <a:spcPts val="600"/>
              </a:spcAft>
            </a:pPr>
            <a:r>
              <a:rPr lang="en-US" b="1" i="1" dirty="0" smtClean="0"/>
              <a:t>(A (B C) D (E (F G)))</a:t>
            </a:r>
          </a:p>
          <a:p>
            <a:pPr algn="just">
              <a:spcAft>
                <a:spcPts val="600"/>
              </a:spcAft>
            </a:pPr>
            <a:r>
              <a:rPr lang="en-US" dirty="0" smtClean="0"/>
              <a:t>is a list of four elements. The first is the atom A; the second is the sublist (B C); the third is the atom D; the fourth is the sublist (E (F G)), which has as its second element the sublist (F G).</a:t>
            </a:r>
          </a:p>
          <a:p>
            <a:pPr algn="just">
              <a:spcAft>
                <a:spcPts val="600"/>
              </a:spcAft>
            </a:pPr>
            <a:r>
              <a:rPr lang="en-US" dirty="0" smtClean="0"/>
              <a:t>Internally, a list is usually stored as linked list structure in which each node has two pointers, one to reference the data of the node and the other to form the linked list. A list is referenced by a pointer to its first element.</a:t>
            </a:r>
          </a:p>
          <a:p>
            <a:pPr algn="just"/>
            <a:r>
              <a:rPr lang="en-US" b="1" dirty="0" smtClean="0"/>
              <a:t>The internal representations of our two example lists are shown in Figure above.</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33</a:t>
            </a:fld>
            <a:endParaRPr lang="en-US" dirty="0"/>
          </a:p>
        </p:txBody>
      </p:sp>
      <p:cxnSp>
        <p:nvCxnSpPr>
          <p:cNvPr id="6" name="Straight Connector 5"/>
          <p:cNvCxnSpPr/>
          <p:nvPr/>
        </p:nvCxnSpPr>
        <p:spPr>
          <a:xfrm>
            <a:off x="3704431" y="4861440"/>
            <a:ext cx="0" cy="498026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numCol="2" spcCol="182880">
            <a:normAutofit/>
          </a:bodyPr>
          <a:lstStyle/>
          <a:p>
            <a:pPr algn="just">
              <a:spcAft>
                <a:spcPts val="600"/>
              </a:spcAft>
            </a:pPr>
            <a:r>
              <a:rPr lang="en-US" dirty="0" smtClean="0"/>
              <a:t>The original intent of LISP’s design was to have a notation for programs that would be as close to Fortran’s as possible, with additions when necessary.</a:t>
            </a:r>
          </a:p>
          <a:p>
            <a:pPr algn="just">
              <a:spcAft>
                <a:spcPts val="600"/>
              </a:spcAft>
            </a:pPr>
            <a:r>
              <a:rPr lang="en-US" dirty="0" smtClean="0"/>
              <a:t>This notation was called M-notation, for meta-notation. There was to be a compiler that would translate programs written in M-notation into semantically equivalent machine code programs for the IBM 704.</a:t>
            </a:r>
          </a:p>
          <a:p>
            <a:pPr algn="just">
              <a:spcAft>
                <a:spcPts val="600"/>
              </a:spcAft>
            </a:pPr>
            <a:r>
              <a:rPr lang="en-US" dirty="0" smtClean="0"/>
              <a:t>Early in the development of LISP, McCarthy wrote a paper to promote list processing as an approach to general symbolic processing. </a:t>
            </a:r>
          </a:p>
          <a:p>
            <a:pPr algn="just">
              <a:spcAft>
                <a:spcPts val="600"/>
              </a:spcAft>
            </a:pPr>
            <a:r>
              <a:rPr lang="en-US" dirty="0" smtClean="0"/>
              <a:t>McCarthy believed that list processing could be used to study computability, which at the time was usually studied using Turing machines, which are based on the imperative model of computation.</a:t>
            </a:r>
          </a:p>
          <a:p>
            <a:pPr algn="just">
              <a:spcAft>
                <a:spcPts val="600"/>
              </a:spcAft>
            </a:pPr>
            <a:r>
              <a:rPr lang="en-US" dirty="0" smtClean="0"/>
              <a:t>McCarthy thought that the functional processing of symbolic lists was a more natural model of computation than Turing machines, which operated on symbols written on tapes, which represented state.</a:t>
            </a:r>
          </a:p>
          <a:p>
            <a:pPr algn="just">
              <a:spcAft>
                <a:spcPts val="600"/>
              </a:spcAft>
            </a:pPr>
            <a:r>
              <a:rPr lang="en-US" dirty="0" smtClean="0"/>
              <a:t>One of the common requirements of the study of computation is that one must be able to prove certain computability characteristics of the whole class of whatever model of computation is being used.</a:t>
            </a:r>
          </a:p>
          <a:p>
            <a:pPr algn="just">
              <a:spcAft>
                <a:spcPts val="600"/>
              </a:spcAft>
            </a:pPr>
            <a:r>
              <a:rPr lang="en-US" dirty="0" smtClean="0"/>
              <a:t>In the case of the Turing machine model, one can construct a universal Turing machine that can mimic the operations of any other Turing machine.</a:t>
            </a:r>
          </a:p>
          <a:p>
            <a:pPr algn="just">
              <a:spcAft>
                <a:spcPts val="600"/>
              </a:spcAft>
            </a:pPr>
            <a:r>
              <a:rPr lang="en-US" dirty="0" smtClean="0"/>
              <a:t>From this concept came the idea of constructing a universal LISP function that could evaluate any other function in LISP.</a:t>
            </a:r>
          </a:p>
          <a:p>
            <a:pPr algn="just">
              <a:spcAft>
                <a:spcPts val="600"/>
              </a:spcAft>
            </a:pPr>
            <a:r>
              <a:rPr lang="en-US" dirty="0" smtClean="0"/>
              <a:t>The first requirement for the universal LISP function was a notation that allowed functions to be expressed in the same way data was expressed.</a:t>
            </a:r>
          </a:p>
          <a:p>
            <a:pPr algn="just">
              <a:spcAft>
                <a:spcPts val="600"/>
              </a:spcAft>
            </a:pPr>
            <a:r>
              <a:rPr lang="en-US" dirty="0" smtClean="0"/>
              <a:t>The parenthesized list notation had already been adopted for LISP data, so it was decided to invent conventions for function definitions and function calls that could also be expressed in list notation.</a:t>
            </a:r>
          </a:p>
          <a:p>
            <a:pPr algn="just">
              <a:spcAft>
                <a:spcPts val="600"/>
              </a:spcAft>
            </a:pPr>
            <a:r>
              <a:rPr lang="en-US" dirty="0" smtClean="0"/>
              <a:t>Function calls were specified in a prefix list form originally called Cambridge Polish, as in the following:</a:t>
            </a:r>
          </a:p>
          <a:p>
            <a:pPr algn="just">
              <a:spcAft>
                <a:spcPts val="600"/>
              </a:spcAft>
            </a:pPr>
            <a:r>
              <a:rPr lang="en-US" b="1" i="1" dirty="0" smtClean="0"/>
              <a:t>(function_name argument1 c argumentn)</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34</a:t>
            </a:fld>
            <a:endParaRPr lang="en-US" dirty="0"/>
          </a:p>
        </p:txBody>
      </p:sp>
      <p:cxnSp>
        <p:nvCxnSpPr>
          <p:cNvPr id="6" name="Straight Connector 5"/>
          <p:cNvCxnSpPr>
            <a:stCxn id="3" idx="0"/>
            <a:endCxn id="3" idx="2"/>
          </p:cNvCxnSpPr>
          <p:nvPr/>
        </p:nvCxnSpPr>
        <p:spPr>
          <a:xfrm>
            <a:off x="3731419" y="4861440"/>
            <a:ext cx="0" cy="498026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numCol="2" spcCol="182880">
            <a:normAutofit/>
          </a:bodyPr>
          <a:lstStyle/>
          <a:p>
            <a:pPr algn="just">
              <a:spcAft>
                <a:spcPts val="600"/>
              </a:spcAft>
            </a:pPr>
            <a:r>
              <a:rPr lang="en-US" dirty="0" smtClean="0"/>
              <a:t>For example, if + is a function that takes two or more numeric parameters, the following two expressions evaluate to 12 and 20, respectively:</a:t>
            </a:r>
          </a:p>
          <a:p>
            <a:pPr algn="just">
              <a:spcAft>
                <a:spcPts val="600"/>
              </a:spcAft>
            </a:pPr>
            <a:r>
              <a:rPr lang="en-US" dirty="0" smtClean="0"/>
              <a:t>(+ 5 7)</a:t>
            </a:r>
          </a:p>
          <a:p>
            <a:pPr algn="just">
              <a:spcAft>
                <a:spcPts val="600"/>
              </a:spcAft>
            </a:pPr>
            <a:r>
              <a:rPr lang="en-US" dirty="0" smtClean="0"/>
              <a:t>(+ 3 4 7 6)</a:t>
            </a:r>
          </a:p>
          <a:p>
            <a:pPr algn="just">
              <a:spcAft>
                <a:spcPts val="600"/>
              </a:spcAft>
            </a:pPr>
            <a:r>
              <a:rPr lang="en-US" dirty="0" smtClean="0"/>
              <a:t>The lambda notation was chosen to specify function definitions. It had to be modified, however, to allow the binding of functions to names so that functions could be referenced by other functions and by themselves.</a:t>
            </a:r>
          </a:p>
          <a:p>
            <a:pPr algn="just">
              <a:spcAft>
                <a:spcPts val="600"/>
              </a:spcAft>
            </a:pPr>
            <a:r>
              <a:rPr lang="en-US" dirty="0" smtClean="0"/>
              <a:t>This name binding was specified by a list consisting of the function name and a list containing the lambda expression, as in</a:t>
            </a:r>
          </a:p>
          <a:p>
            <a:pPr algn="just">
              <a:spcAft>
                <a:spcPts val="600"/>
              </a:spcAft>
            </a:pPr>
            <a:r>
              <a:rPr lang="en-US" b="1" i="1" dirty="0" smtClean="0"/>
              <a:t>(function_name (LAMBDA (arg1 … argn) expression))</a:t>
            </a:r>
          </a:p>
          <a:p>
            <a:pPr algn="just">
              <a:spcAft>
                <a:spcPts val="600"/>
              </a:spcAft>
            </a:pPr>
            <a:r>
              <a:rPr lang="en-US" dirty="0" smtClean="0"/>
              <a:t>First, all early LISP implementations copied EVAL and were therefore interpretive. </a:t>
            </a:r>
          </a:p>
          <a:p>
            <a:pPr algn="just">
              <a:spcAft>
                <a:spcPts val="600"/>
              </a:spcAft>
            </a:pPr>
            <a:r>
              <a:rPr lang="en-US" dirty="0" smtClean="0"/>
              <a:t>Second, the definition of M-notation, which was the planned programming notation for LISP, was never completed or implemented, so S-expressions became LISP’s only notation.</a:t>
            </a:r>
          </a:p>
          <a:p>
            <a:pPr algn="just">
              <a:spcAft>
                <a:spcPts val="600"/>
              </a:spcAft>
            </a:pPr>
            <a:r>
              <a:rPr lang="en-US" dirty="0" smtClean="0"/>
              <a:t>Third, much of the original language design was effectively frozen, keeping certain odd features in the language, such as the conditional expression form and the use of () for both the empty list and logical false.</a:t>
            </a:r>
          </a:p>
          <a:p>
            <a:pPr algn="just">
              <a:spcAft>
                <a:spcPts val="600"/>
              </a:spcAft>
            </a:pPr>
            <a:r>
              <a:rPr lang="en-US" dirty="0" smtClean="0"/>
              <a:t>Another feature of early LISP systems that was the use of dynamic scoping.</a:t>
            </a:r>
          </a:p>
          <a:p>
            <a:pPr algn="just"/>
            <a:r>
              <a:rPr lang="en-US" dirty="0" smtClean="0"/>
              <a:t>An interpreter for LISP can be written in LISP. Such an interpreter, which is not a large program, describes the operational semantics of LISP, in LISP. This is vivid evidence of the semantic simplicity of the language.</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35</a:t>
            </a:fld>
            <a:endParaRPr lang="en-US" dirty="0"/>
          </a:p>
        </p:txBody>
      </p:sp>
      <p:cxnSp>
        <p:nvCxnSpPr>
          <p:cNvPr id="6" name="Straight Connector 5"/>
          <p:cNvCxnSpPr>
            <a:stCxn id="3" idx="0"/>
            <a:endCxn id="3" idx="2"/>
          </p:cNvCxnSpPr>
          <p:nvPr/>
        </p:nvCxnSpPr>
        <p:spPr>
          <a:xfrm>
            <a:off x="3731419" y="4861440"/>
            <a:ext cx="0" cy="498026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b="1" dirty="0" smtClean="0"/>
              <a:t>Origins of Scheme:</a:t>
            </a:r>
          </a:p>
          <a:p>
            <a:pPr algn="just">
              <a:spcAft>
                <a:spcPts val="600"/>
              </a:spcAft>
            </a:pPr>
            <a:r>
              <a:rPr lang="en-US" dirty="0" smtClean="0"/>
              <a:t>The Scheme language, which is a dialect of LISP, was developed at MIT in the mid-1970s (Sussman and Steele, 1975). It is characterized by its small size, its exclusive use of static scoping, and its treatment of functions as first-class entities.</a:t>
            </a:r>
          </a:p>
          <a:p>
            <a:pPr algn="just">
              <a:spcAft>
                <a:spcPts val="600"/>
              </a:spcAft>
            </a:pPr>
            <a:r>
              <a:rPr lang="en-US" dirty="0" smtClean="0"/>
              <a:t>As first-class entities, Scheme functions can be the values of expressions, elements of lists, passed as parameters, and returned from functions. Early versions of LISP did not provide all of these capabilities.</a:t>
            </a:r>
          </a:p>
          <a:p>
            <a:pPr algn="just">
              <a:spcAft>
                <a:spcPts val="600"/>
              </a:spcAft>
            </a:pPr>
            <a:r>
              <a:rPr lang="en-US" dirty="0" smtClean="0"/>
              <a:t>As an essentially typeless small language with simple syntax and semantics, Scheme is well suited to educational applications, such as courses in functional programming, and also to general introductions to programming.</a:t>
            </a:r>
          </a:p>
          <a:p>
            <a:pPr algn="just">
              <a:spcAft>
                <a:spcPts val="600"/>
              </a:spcAft>
            </a:pPr>
            <a:r>
              <a:rPr lang="en-US" b="1" dirty="0" smtClean="0"/>
              <a:t>The Scheme Interpreter:</a:t>
            </a:r>
          </a:p>
          <a:p>
            <a:pPr algn="just">
              <a:spcAft>
                <a:spcPts val="600"/>
              </a:spcAft>
            </a:pPr>
            <a:r>
              <a:rPr lang="en-US" dirty="0" smtClean="0"/>
              <a:t>A Scheme interpreter in interactive mode is an infinite read-evaluate-print loop (often abbreviated as REPL). It repeatedly reads an expression typed by the user (in the form of a list), interprets the expression, and displays the resulting value. This form of interpreter is also used by Ruby and Python.</a:t>
            </a:r>
          </a:p>
          <a:p>
            <a:pPr algn="just">
              <a:spcAft>
                <a:spcPts val="600"/>
              </a:spcAft>
            </a:pPr>
            <a:r>
              <a:rPr lang="en-US" dirty="0" smtClean="0"/>
              <a:t>Expressions are interpreted by the function EVAL. Literals evaluate to themselves. So, if you type a number to the interpreter, it simply displays the number. Expressions that are calls to primitive functions are evaluated in the following way: First, each of the parameter expressions is evaluated, in no particular order. Then, the primitive function is applied to the parameter values, and the resulting value is displayed. </a:t>
            </a:r>
          </a:p>
          <a:p>
            <a:pPr algn="just">
              <a:spcAft>
                <a:spcPts val="600"/>
              </a:spcAft>
            </a:pPr>
            <a:r>
              <a:rPr lang="en-US" dirty="0" smtClean="0"/>
              <a:t>Of course, Scheme programs that are stored in files can be loaded and interpreted. Comments in Scheme are any text following a semicolon on any line.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36</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b="1" dirty="0" smtClean="0"/>
              <a:t>Origins of Scheme:</a:t>
            </a:r>
          </a:p>
          <a:p>
            <a:pPr algn="just">
              <a:spcAft>
                <a:spcPts val="600"/>
              </a:spcAft>
            </a:pPr>
            <a:r>
              <a:rPr lang="en-US" dirty="0" smtClean="0"/>
              <a:t>The Scheme language, which is a dialect of LISP, was developed at MIT in the mid-1970s (Sussman and Steele, 1975). It is characterized by its small size, its exclusive use of static scoping, and its treatment of functions as first-class entities.</a:t>
            </a:r>
          </a:p>
          <a:p>
            <a:pPr algn="just">
              <a:spcAft>
                <a:spcPts val="600"/>
              </a:spcAft>
            </a:pPr>
            <a:r>
              <a:rPr lang="en-US" dirty="0" smtClean="0"/>
              <a:t>As first-class entities, Scheme functions can be the values of expressions, elements of lists, passed as parameters, and returned from functions. Early versions of LISP did not provide all of these capabilities.</a:t>
            </a:r>
          </a:p>
          <a:p>
            <a:pPr algn="just">
              <a:spcAft>
                <a:spcPts val="600"/>
              </a:spcAft>
            </a:pPr>
            <a:r>
              <a:rPr lang="en-US" dirty="0" smtClean="0"/>
              <a:t>As an essentially typeless small language with simple syntax and semantics, Scheme is well suited to educational applications, such as courses in functional programming, and also to general introductions to programming.</a:t>
            </a:r>
          </a:p>
          <a:p>
            <a:pPr algn="just">
              <a:spcAft>
                <a:spcPts val="600"/>
              </a:spcAft>
            </a:pPr>
            <a:r>
              <a:rPr lang="en-US" b="1" dirty="0" smtClean="0"/>
              <a:t>The Scheme Interpreter:</a:t>
            </a:r>
          </a:p>
          <a:p>
            <a:pPr algn="just">
              <a:spcAft>
                <a:spcPts val="600"/>
              </a:spcAft>
            </a:pPr>
            <a:r>
              <a:rPr lang="en-US" dirty="0" smtClean="0"/>
              <a:t>A Scheme interpreter in interactive mode is an infinite read-evaluate-print loop (often abbreviated as REPL). It repeatedly reads an expression typed by the user (in the form of a list), interprets the expression, and displays the resulting value. This form of interpreter is also used by Ruby and Python.</a:t>
            </a:r>
          </a:p>
          <a:p>
            <a:pPr algn="just">
              <a:spcAft>
                <a:spcPts val="600"/>
              </a:spcAft>
            </a:pPr>
            <a:r>
              <a:rPr lang="en-US" dirty="0" smtClean="0"/>
              <a:t>Expressions are interpreted by the function EVAL. Literals evaluate to themselves. So, if you type a number to the interpreter, it simply displays the number. Expressions that are calls to primitive functions are evaluated in the following way: First, each of the parameter expressions is evaluated, in no particular order. Then, the primitive function is applied to the parameter values, and the resulting value is displayed. </a:t>
            </a:r>
          </a:p>
          <a:p>
            <a:pPr algn="just">
              <a:spcAft>
                <a:spcPts val="600"/>
              </a:spcAft>
            </a:pPr>
            <a:r>
              <a:rPr lang="en-US" dirty="0" smtClean="0"/>
              <a:t>Of course, Scheme programs that are stored in files can be loaded and interpreted. Comments in Scheme are any text following a semicolon on any line.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37</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118224" cy="5056466"/>
          </a:xfrm>
        </p:spPr>
        <p:txBody>
          <a:bodyPr numCol="2" spcCol="182880">
            <a:normAutofit/>
          </a:bodyPr>
          <a:lstStyle/>
          <a:p>
            <a:pPr algn="just">
              <a:spcAft>
                <a:spcPts val="600"/>
              </a:spcAft>
            </a:pPr>
            <a:r>
              <a:rPr lang="en-US" b="1" dirty="0" smtClean="0"/>
              <a:t>Primitive Numeric Functions:</a:t>
            </a:r>
          </a:p>
          <a:p>
            <a:pPr marL="228600" indent="-228600" algn="just">
              <a:spcAft>
                <a:spcPts val="600"/>
              </a:spcAft>
              <a:buFont typeface="Wingdings" pitchFamily="2" charset="2"/>
              <a:buChar char="Ø"/>
            </a:pPr>
            <a:r>
              <a:rPr lang="en-US" dirty="0" smtClean="0"/>
              <a:t>Scheme includes primitive functions for the basic arithmetic operations. These are +, −, *, and /, for add, subtract, multiply, and divide. * and + can have zero or more parameters.</a:t>
            </a:r>
          </a:p>
          <a:p>
            <a:pPr marL="228600" indent="-228600" algn="just">
              <a:spcAft>
                <a:spcPts val="600"/>
              </a:spcAft>
              <a:buFont typeface="Wingdings" pitchFamily="2" charset="2"/>
              <a:buChar char="Ø"/>
            </a:pPr>
            <a:r>
              <a:rPr lang="en-US" dirty="0" smtClean="0"/>
              <a:t>If * is given no parameters, it returns 1; if + is given no parameters, it returns 0. </a:t>
            </a:r>
          </a:p>
          <a:p>
            <a:pPr marL="228600" indent="-228600" algn="just">
              <a:spcAft>
                <a:spcPts val="600"/>
              </a:spcAft>
              <a:buFont typeface="Wingdings" pitchFamily="2" charset="2"/>
              <a:buChar char="Ø"/>
            </a:pPr>
            <a:r>
              <a:rPr lang="en-US" dirty="0" smtClean="0"/>
              <a:t>+ adds all of its parameters together. * multiplies all its parameters together. </a:t>
            </a:r>
          </a:p>
          <a:p>
            <a:pPr marL="228600" indent="-228600" algn="just">
              <a:spcAft>
                <a:spcPts val="600"/>
              </a:spcAft>
              <a:buFont typeface="Wingdings" pitchFamily="2" charset="2"/>
              <a:buChar char="Ø"/>
            </a:pPr>
            <a:r>
              <a:rPr lang="en-US" dirty="0" smtClean="0"/>
              <a:t>/ and − can have two or more parameters.</a:t>
            </a:r>
          </a:p>
          <a:p>
            <a:pPr algn="just">
              <a:spcAft>
                <a:spcPts val="600"/>
              </a:spcAft>
            </a:pPr>
            <a:r>
              <a:rPr lang="en-US" dirty="0" smtClean="0"/>
              <a:t>In the case of subtraction, all but the first parameter are subtracted from the first. Division is similar to subtraction. Some examples are:</a:t>
            </a:r>
          </a:p>
          <a:p>
            <a:pPr lvl="2" algn="just">
              <a:spcAft>
                <a:spcPts val="600"/>
              </a:spcAft>
            </a:pPr>
            <a:r>
              <a:rPr lang="en-US" dirty="0" smtClean="0"/>
              <a:t>Expression	Value</a:t>
            </a:r>
          </a:p>
          <a:p>
            <a:pPr lvl="2" algn="just">
              <a:spcAft>
                <a:spcPts val="600"/>
              </a:spcAft>
            </a:pPr>
            <a:r>
              <a:rPr lang="en-US" dirty="0" smtClean="0"/>
              <a:t>42	42</a:t>
            </a:r>
          </a:p>
          <a:p>
            <a:pPr lvl="2" algn="just">
              <a:spcAft>
                <a:spcPts val="600"/>
              </a:spcAft>
            </a:pPr>
            <a:r>
              <a:rPr lang="en-US" dirty="0" smtClean="0"/>
              <a:t>(* 3 7)	21</a:t>
            </a:r>
          </a:p>
          <a:p>
            <a:pPr lvl="2" algn="just">
              <a:spcAft>
                <a:spcPts val="600"/>
              </a:spcAft>
            </a:pPr>
            <a:r>
              <a:rPr lang="en-US" dirty="0" smtClean="0"/>
              <a:t>(+ 5 7 8)	20</a:t>
            </a:r>
          </a:p>
          <a:p>
            <a:pPr lvl="2" algn="just">
              <a:spcAft>
                <a:spcPts val="600"/>
              </a:spcAft>
            </a:pPr>
            <a:r>
              <a:rPr lang="en-US" dirty="0" smtClean="0"/>
              <a:t>(− 5 6)	−1</a:t>
            </a:r>
          </a:p>
          <a:p>
            <a:pPr lvl="2" algn="just">
              <a:spcAft>
                <a:spcPts val="600"/>
              </a:spcAft>
            </a:pPr>
            <a:r>
              <a:rPr lang="en-US" dirty="0" smtClean="0"/>
              <a:t>(− 15 7 2)	6</a:t>
            </a:r>
          </a:p>
          <a:p>
            <a:pPr lvl="2" algn="just">
              <a:spcAft>
                <a:spcPts val="600"/>
              </a:spcAft>
            </a:pPr>
            <a:r>
              <a:rPr lang="en-US" dirty="0" smtClean="0"/>
              <a:t>(− 24 (* 4 3))	12</a:t>
            </a:r>
          </a:p>
          <a:p>
            <a:pPr algn="just">
              <a:spcAft>
                <a:spcPts val="600"/>
              </a:spcAft>
            </a:pPr>
            <a:r>
              <a:rPr lang="en-US" dirty="0" smtClean="0"/>
              <a:t>There are a large number of other numeric functions in Scheme, among them MODULO, ROUND, MAX, MIN, LOG, SIN, and SQRT. SQRT returns the square root of its numeric parameter, if the parameter’s value is not negative. If the parameter is negative, SQRT yields a complex number. </a:t>
            </a:r>
          </a:p>
          <a:p>
            <a:pPr algn="just">
              <a:spcAft>
                <a:spcPts val="600"/>
              </a:spcAft>
            </a:pPr>
            <a:r>
              <a:rPr lang="en-US" dirty="0" smtClean="0"/>
              <a:t>In Scheme, note that we use uppercase letters for all reserved words and predefined functions. </a:t>
            </a:r>
          </a:p>
          <a:p>
            <a:pPr algn="just">
              <a:spcAft>
                <a:spcPts val="600"/>
              </a:spcAft>
            </a:pPr>
            <a:r>
              <a:rPr lang="en-US" dirty="0" smtClean="0"/>
              <a:t>The official definition of the language specifies that there is no distinction between uppercase and lowercase in these.</a:t>
            </a:r>
          </a:p>
          <a:p>
            <a:pPr algn="just">
              <a:spcAft>
                <a:spcPts val="600"/>
              </a:spcAft>
            </a:pPr>
            <a:r>
              <a:rPr lang="en-US" dirty="0" smtClean="0"/>
              <a:t>If a function has a fixed number of parameters, such as SQRT, the number of parameters in the call must match that number. If not, the interpreter will produce an error message.</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38</a:t>
            </a:fld>
            <a:endParaRPr lang="en-US" dirty="0"/>
          </a:p>
        </p:txBody>
      </p:sp>
      <p:cxnSp>
        <p:nvCxnSpPr>
          <p:cNvPr id="6" name="Straight Connector 5"/>
          <p:cNvCxnSpPr>
            <a:stCxn id="3" idx="0"/>
            <a:endCxn id="3" idx="2"/>
          </p:cNvCxnSpPr>
          <p:nvPr/>
        </p:nvCxnSpPr>
        <p:spPr>
          <a:xfrm rot="16200000" flipH="1">
            <a:off x="1241286" y="7389673"/>
            <a:ext cx="50564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9141" y="4757572"/>
            <a:ext cx="6118224" cy="5181600"/>
          </a:xfrm>
        </p:spPr>
        <p:txBody>
          <a:bodyPr numCol="2" spcCol="182880">
            <a:normAutofit lnSpcReduction="10000"/>
          </a:bodyPr>
          <a:lstStyle/>
          <a:p>
            <a:pPr algn="just">
              <a:lnSpc>
                <a:spcPct val="103000"/>
              </a:lnSpc>
              <a:spcAft>
                <a:spcPts val="600"/>
              </a:spcAft>
            </a:pPr>
            <a:r>
              <a:rPr lang="en-US" b="1" dirty="0" smtClean="0"/>
              <a:t>Defining Functions:</a:t>
            </a:r>
          </a:p>
          <a:p>
            <a:pPr algn="just">
              <a:lnSpc>
                <a:spcPct val="103000"/>
              </a:lnSpc>
              <a:spcAft>
                <a:spcPts val="600"/>
              </a:spcAft>
            </a:pPr>
            <a:r>
              <a:rPr lang="en-US" dirty="0" smtClean="0"/>
              <a:t>A Scheme program is a collection of function definitions. Consequently, knowing how to define these functions is a prerequisite to writing the simplest program.</a:t>
            </a:r>
          </a:p>
          <a:p>
            <a:pPr algn="just">
              <a:lnSpc>
                <a:spcPct val="103000"/>
              </a:lnSpc>
              <a:spcAft>
                <a:spcPts val="600"/>
              </a:spcAft>
            </a:pPr>
            <a:r>
              <a:rPr lang="en-US" dirty="0" smtClean="0"/>
              <a:t>In Scheme, a nameless function actually includes the word LAMBDA, and is called a lambda expression.</a:t>
            </a:r>
          </a:p>
          <a:p>
            <a:pPr algn="just">
              <a:lnSpc>
                <a:spcPct val="103000"/>
              </a:lnSpc>
              <a:spcAft>
                <a:spcPts val="600"/>
              </a:spcAft>
            </a:pPr>
            <a:r>
              <a:rPr lang="en-US" dirty="0" smtClean="0"/>
              <a:t>For example, </a:t>
            </a:r>
            <a:r>
              <a:rPr lang="en-US" b="1" i="1" dirty="0" smtClean="0"/>
              <a:t>(LAMBDA (x) (* x </a:t>
            </a:r>
            <a:r>
              <a:rPr lang="en-US" b="1" i="1" dirty="0" err="1" smtClean="0"/>
              <a:t>x</a:t>
            </a:r>
            <a:r>
              <a:rPr lang="en-US" b="1" i="1" dirty="0" smtClean="0"/>
              <a:t>))</a:t>
            </a:r>
          </a:p>
          <a:p>
            <a:pPr algn="just">
              <a:lnSpc>
                <a:spcPct val="103000"/>
              </a:lnSpc>
              <a:spcAft>
                <a:spcPts val="600"/>
              </a:spcAft>
            </a:pPr>
            <a:r>
              <a:rPr lang="en-US" dirty="0" smtClean="0"/>
              <a:t>is a nameless function that returns the square of its given numeric parameter.</a:t>
            </a:r>
          </a:p>
          <a:p>
            <a:pPr algn="just">
              <a:lnSpc>
                <a:spcPct val="103000"/>
              </a:lnSpc>
              <a:spcAft>
                <a:spcPts val="600"/>
              </a:spcAft>
            </a:pPr>
            <a:r>
              <a:rPr lang="en-US" dirty="0" smtClean="0"/>
              <a:t>This function can be applied in the same way that named functions are: by placing it in the beginning of a list that contains the actual parameters. </a:t>
            </a:r>
          </a:p>
          <a:p>
            <a:pPr algn="just">
              <a:lnSpc>
                <a:spcPct val="103000"/>
              </a:lnSpc>
              <a:spcAft>
                <a:spcPts val="600"/>
              </a:spcAft>
            </a:pPr>
            <a:r>
              <a:rPr lang="en-US" dirty="0" smtClean="0"/>
              <a:t>For example, the following expression yields 49:</a:t>
            </a:r>
          </a:p>
          <a:p>
            <a:pPr algn="just">
              <a:lnSpc>
                <a:spcPct val="103000"/>
              </a:lnSpc>
              <a:spcAft>
                <a:spcPts val="600"/>
              </a:spcAft>
            </a:pPr>
            <a:r>
              <a:rPr lang="en-US" b="1" i="1" dirty="0" smtClean="0"/>
              <a:t>((LAMBDA (x) (* x </a:t>
            </a:r>
            <a:r>
              <a:rPr lang="en-US" b="1" i="1" dirty="0" err="1" smtClean="0"/>
              <a:t>x</a:t>
            </a:r>
            <a:r>
              <a:rPr lang="en-US" b="1" i="1" dirty="0" smtClean="0"/>
              <a:t>)) 7)</a:t>
            </a:r>
            <a:endParaRPr lang="en-US" dirty="0" smtClean="0"/>
          </a:p>
          <a:p>
            <a:pPr algn="just">
              <a:lnSpc>
                <a:spcPct val="103000"/>
              </a:lnSpc>
              <a:spcAft>
                <a:spcPts val="600"/>
              </a:spcAft>
            </a:pPr>
            <a:r>
              <a:rPr lang="en-US" dirty="0" smtClean="0"/>
              <a:t>In this expression, x is called a </a:t>
            </a:r>
            <a:r>
              <a:rPr lang="en-US" b="1" dirty="0" smtClean="0"/>
              <a:t>bound</a:t>
            </a:r>
            <a:r>
              <a:rPr lang="en-US" dirty="0" smtClean="0"/>
              <a:t> </a:t>
            </a:r>
            <a:r>
              <a:rPr lang="en-US" b="1" dirty="0" smtClean="0"/>
              <a:t>variable</a:t>
            </a:r>
            <a:r>
              <a:rPr lang="en-US" dirty="0" smtClean="0"/>
              <a:t> within the lambda expression. During the evaluation of this expression, x is bound to 7. </a:t>
            </a:r>
          </a:p>
          <a:p>
            <a:pPr algn="just">
              <a:lnSpc>
                <a:spcPct val="103000"/>
              </a:lnSpc>
              <a:spcAft>
                <a:spcPts val="600"/>
              </a:spcAft>
            </a:pPr>
            <a:r>
              <a:rPr lang="en-US" dirty="0" smtClean="0"/>
              <a:t>A bound variable never changes in the expression after being bound to an actual parameter value at the time evaluation of the lambda expression begins.</a:t>
            </a:r>
          </a:p>
          <a:p>
            <a:pPr algn="just">
              <a:lnSpc>
                <a:spcPct val="103000"/>
              </a:lnSpc>
              <a:spcAft>
                <a:spcPts val="600"/>
              </a:spcAft>
            </a:pPr>
            <a:r>
              <a:rPr lang="en-US" dirty="0" smtClean="0"/>
              <a:t>Lambda expressions can have any number of parameters. For example, we could have the following:</a:t>
            </a:r>
          </a:p>
          <a:p>
            <a:pPr algn="just">
              <a:lnSpc>
                <a:spcPct val="103000"/>
              </a:lnSpc>
              <a:spcAft>
                <a:spcPts val="600"/>
              </a:spcAft>
            </a:pPr>
            <a:r>
              <a:rPr lang="pt-BR" b="1" i="1" dirty="0" smtClean="0"/>
              <a:t>(LAMBDA (a b c x) (+ (* a x x) (* b x) c))</a:t>
            </a:r>
          </a:p>
          <a:p>
            <a:pPr algn="just">
              <a:lnSpc>
                <a:spcPct val="103000"/>
              </a:lnSpc>
              <a:spcAft>
                <a:spcPts val="600"/>
              </a:spcAft>
            </a:pPr>
            <a:r>
              <a:rPr lang="en-US" dirty="0" smtClean="0"/>
              <a:t>The Scheme special form function DEFINE serves two fundamental needs of Scheme programming: </a:t>
            </a:r>
            <a:r>
              <a:rPr lang="en-US" b="1" i="1" dirty="0" smtClean="0"/>
              <a:t>to bind a name to a value &amp;</a:t>
            </a:r>
            <a:r>
              <a:rPr lang="en-US" dirty="0" smtClean="0"/>
              <a:t> </a:t>
            </a:r>
            <a:r>
              <a:rPr lang="en-US" b="1" i="1" dirty="0" smtClean="0"/>
              <a:t>to bind a name to a lambda expression</a:t>
            </a:r>
            <a:r>
              <a:rPr lang="en-US" dirty="0" smtClean="0"/>
              <a:t>.</a:t>
            </a:r>
          </a:p>
          <a:p>
            <a:pPr algn="just">
              <a:lnSpc>
                <a:spcPct val="103000"/>
              </a:lnSpc>
              <a:spcAft>
                <a:spcPts val="600"/>
              </a:spcAft>
            </a:pPr>
            <a:r>
              <a:rPr lang="en-US" dirty="0" smtClean="0"/>
              <a:t>The form of DEFINE that binds a name to a value may make it appear that DEFINE can be used to create imperative language–style variables.</a:t>
            </a:r>
          </a:p>
          <a:p>
            <a:pPr algn="just">
              <a:lnSpc>
                <a:spcPct val="103000"/>
              </a:lnSpc>
              <a:spcAft>
                <a:spcPts val="600"/>
              </a:spcAft>
            </a:pPr>
            <a:r>
              <a:rPr lang="en-US" dirty="0" smtClean="0"/>
              <a:t>However, these name bindings create named values, not variables.</a:t>
            </a:r>
          </a:p>
          <a:p>
            <a:pPr algn="just">
              <a:lnSpc>
                <a:spcPct val="103000"/>
              </a:lnSpc>
              <a:spcAft>
                <a:spcPts val="600"/>
              </a:spcAft>
            </a:pPr>
            <a:r>
              <a:rPr lang="en-US" dirty="0" smtClean="0"/>
              <a:t>DEFINE is called a special form because it is interpreted (by EVAL) in a different way than the normal primitives like the arithmetic functions.</a:t>
            </a:r>
          </a:p>
          <a:p>
            <a:pPr algn="just">
              <a:lnSpc>
                <a:spcPct val="103000"/>
              </a:lnSpc>
              <a:spcAft>
                <a:spcPts val="600"/>
              </a:spcAft>
            </a:pPr>
            <a:r>
              <a:rPr lang="en-US" dirty="0" smtClean="0"/>
              <a:t>The simplest form of DEFINE is one used to bind a name to the value of an expression. This form is </a:t>
            </a:r>
            <a:r>
              <a:rPr lang="en-US" b="1" i="1" dirty="0" smtClean="0"/>
              <a:t>(DEFINE symbol expression)</a:t>
            </a:r>
          </a:p>
          <a:p>
            <a:pPr algn="just">
              <a:lnSpc>
                <a:spcPct val="103000"/>
              </a:lnSpc>
              <a:spcAft>
                <a:spcPts val="600"/>
              </a:spcAft>
            </a:pPr>
            <a:r>
              <a:rPr lang="en-US" dirty="0" smtClean="0"/>
              <a:t>For example,</a:t>
            </a:r>
          </a:p>
          <a:p>
            <a:pPr algn="just">
              <a:lnSpc>
                <a:spcPct val="103000"/>
              </a:lnSpc>
              <a:spcAft>
                <a:spcPts val="600"/>
              </a:spcAft>
            </a:pPr>
            <a:r>
              <a:rPr lang="en-US" dirty="0" smtClean="0"/>
              <a:t>(DEFINE pi 3.14159)</a:t>
            </a:r>
          </a:p>
          <a:p>
            <a:pPr algn="just">
              <a:lnSpc>
                <a:spcPct val="103000"/>
              </a:lnSpc>
              <a:spcAft>
                <a:spcPts val="600"/>
              </a:spcAft>
            </a:pPr>
            <a:r>
              <a:rPr lang="en-US" dirty="0" smtClean="0"/>
              <a:t>(DEFINE </a:t>
            </a:r>
            <a:r>
              <a:rPr lang="en-US" dirty="0" err="1" smtClean="0"/>
              <a:t>two_pi</a:t>
            </a:r>
            <a:r>
              <a:rPr lang="en-US" dirty="0" smtClean="0"/>
              <a:t> (* 2 pi))</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39</a:t>
            </a:fld>
            <a:endParaRPr lang="en-US" dirty="0"/>
          </a:p>
        </p:txBody>
      </p:sp>
      <p:cxnSp>
        <p:nvCxnSpPr>
          <p:cNvPr id="6" name="Straight Connector 5"/>
          <p:cNvCxnSpPr>
            <a:stCxn id="3" idx="0"/>
            <a:endCxn id="3" idx="2"/>
          </p:cNvCxnSpPr>
          <p:nvPr/>
        </p:nvCxnSpPr>
        <p:spPr>
          <a:xfrm rot="16200000" flipH="1">
            <a:off x="1157453" y="7348372"/>
            <a:ext cx="5181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9141" y="4757572"/>
            <a:ext cx="6118224" cy="5181600"/>
          </a:xfrm>
        </p:spPr>
        <p:txBody>
          <a:bodyPr numCol="1" spcCol="182880">
            <a:normAutofit lnSpcReduction="10000"/>
          </a:bodyPr>
          <a:lstStyle/>
          <a:p>
            <a:pPr algn="just">
              <a:lnSpc>
                <a:spcPct val="103000"/>
              </a:lnSpc>
              <a:spcAft>
                <a:spcPts val="600"/>
              </a:spcAft>
            </a:pPr>
            <a:r>
              <a:rPr lang="en-US" b="1" dirty="0" smtClean="0"/>
              <a:t>Output Functions:</a:t>
            </a:r>
          </a:p>
          <a:p>
            <a:pPr algn="just">
              <a:spcAft>
                <a:spcPts val="600"/>
              </a:spcAft>
            </a:pPr>
            <a:r>
              <a:rPr lang="en-US" dirty="0" smtClean="0"/>
              <a:t>Scheme includes a few simple output functions, but when used with the interactive interpreter, most output from Scheme programs is the normal output from the interpreter, displaying the results of applying EVAL to top-level functions. Scheme includes a formatted output function, PRINTF, which is similar to the printf function of C.</a:t>
            </a:r>
          </a:p>
          <a:p>
            <a:pPr algn="just">
              <a:spcAft>
                <a:spcPts val="600"/>
              </a:spcAft>
            </a:pPr>
            <a:r>
              <a:rPr lang="en-US" b="1" dirty="0" smtClean="0"/>
              <a:t>Numeric Predicate Functions:</a:t>
            </a:r>
          </a:p>
          <a:p>
            <a:pPr algn="just">
              <a:spcAft>
                <a:spcPts val="600"/>
              </a:spcAft>
            </a:pPr>
            <a:r>
              <a:rPr lang="en-US" dirty="0" smtClean="0"/>
              <a:t>A predicate function is one that returns a Boolean value. Scheme includes a collection of predicate functions for numeric data. Among them are the following:</a:t>
            </a:r>
          </a:p>
          <a:p>
            <a:pPr algn="just">
              <a:spcAft>
                <a:spcPts val="600"/>
              </a:spcAft>
            </a:pPr>
            <a:r>
              <a:rPr lang="en-US" b="1" dirty="0" smtClean="0"/>
              <a:t>Function	Meaning</a:t>
            </a:r>
          </a:p>
          <a:p>
            <a:pPr algn="just">
              <a:spcAft>
                <a:spcPts val="200"/>
              </a:spcAft>
            </a:pPr>
            <a:r>
              <a:rPr lang="en-US" dirty="0" smtClean="0"/>
              <a:t>=	Equal</a:t>
            </a:r>
          </a:p>
          <a:p>
            <a:pPr algn="just">
              <a:spcAft>
                <a:spcPts val="200"/>
              </a:spcAft>
            </a:pPr>
            <a:r>
              <a:rPr lang="en-US" dirty="0" smtClean="0"/>
              <a:t>&lt;&gt;	Not equal</a:t>
            </a:r>
          </a:p>
          <a:p>
            <a:pPr algn="just">
              <a:spcAft>
                <a:spcPts val="200"/>
              </a:spcAft>
            </a:pPr>
            <a:r>
              <a:rPr lang="en-US" dirty="0" smtClean="0"/>
              <a:t>&gt;	Greater than</a:t>
            </a:r>
          </a:p>
          <a:p>
            <a:pPr algn="just">
              <a:spcAft>
                <a:spcPts val="200"/>
              </a:spcAft>
            </a:pPr>
            <a:r>
              <a:rPr lang="en-US" dirty="0" smtClean="0"/>
              <a:t>&lt;	Less than</a:t>
            </a:r>
          </a:p>
          <a:p>
            <a:pPr algn="just">
              <a:spcAft>
                <a:spcPts val="200"/>
              </a:spcAft>
            </a:pPr>
            <a:r>
              <a:rPr lang="en-US" dirty="0" smtClean="0"/>
              <a:t>&gt;=	Greater than or equal to</a:t>
            </a:r>
          </a:p>
          <a:p>
            <a:pPr algn="just">
              <a:spcAft>
                <a:spcPts val="200"/>
              </a:spcAft>
            </a:pPr>
            <a:r>
              <a:rPr lang="en-US" dirty="0" smtClean="0"/>
              <a:t>&lt;=	Less than or equal to</a:t>
            </a:r>
          </a:p>
          <a:p>
            <a:pPr algn="just">
              <a:spcAft>
                <a:spcPts val="200"/>
              </a:spcAft>
            </a:pPr>
            <a:r>
              <a:rPr lang="en-US" dirty="0" smtClean="0"/>
              <a:t>EVEN?	Is it an even number?</a:t>
            </a:r>
          </a:p>
          <a:p>
            <a:pPr algn="just">
              <a:spcAft>
                <a:spcPts val="200"/>
              </a:spcAft>
            </a:pPr>
            <a:r>
              <a:rPr lang="en-US" dirty="0" smtClean="0"/>
              <a:t>ODD?	Is it an odd number?</a:t>
            </a:r>
          </a:p>
          <a:p>
            <a:pPr algn="just">
              <a:spcAft>
                <a:spcPts val="600"/>
              </a:spcAft>
            </a:pPr>
            <a:r>
              <a:rPr lang="en-US" dirty="0" smtClean="0"/>
              <a:t>ZERO?	Is it zero?</a:t>
            </a:r>
          </a:p>
          <a:p>
            <a:pPr algn="just">
              <a:spcAft>
                <a:spcPts val="600"/>
              </a:spcAft>
            </a:pPr>
            <a:r>
              <a:rPr lang="en-US" dirty="0" smtClean="0"/>
              <a:t>Notice that the names for all predefined predicate functions that have words for names end with question marks. In Scheme, the two Boolean values are #T and #F (or #t and #f), although some implementations use the empty list for false.</a:t>
            </a:r>
          </a:p>
          <a:p>
            <a:pPr algn="just">
              <a:spcAft>
                <a:spcPts val="600"/>
              </a:spcAft>
            </a:pPr>
            <a:r>
              <a:rPr lang="en-US" dirty="0" smtClean="0"/>
              <a:t>When a list is interpreted as a Boolean, any nonempty list evaluates to true; the empty list evaluates to false. This is similar to the interpretation of integers in C as Boolean values; zero evaluates to false and any nonzero value evaluates to true. The </a:t>
            </a:r>
            <a:r>
              <a:rPr lang="en-US" b="1" i="1" dirty="0" smtClean="0"/>
              <a:t>NOT</a:t>
            </a:r>
            <a:r>
              <a:rPr lang="en-US" dirty="0" smtClean="0"/>
              <a:t> function is used to invert the logic of a Boolean expression.</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40</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9141" y="4757572"/>
            <a:ext cx="6118224" cy="5181600"/>
          </a:xfrm>
        </p:spPr>
        <p:txBody>
          <a:bodyPr numCol="1" spcCol="182880">
            <a:normAutofit/>
          </a:bodyPr>
          <a:lstStyle/>
          <a:p>
            <a:pPr algn="just">
              <a:lnSpc>
                <a:spcPct val="103000"/>
              </a:lnSpc>
              <a:spcAft>
                <a:spcPts val="600"/>
              </a:spcAft>
            </a:pPr>
            <a:r>
              <a:rPr lang="en-US" b="1" dirty="0" smtClean="0"/>
              <a:t>Control Flow:</a:t>
            </a:r>
          </a:p>
          <a:p>
            <a:pPr algn="just">
              <a:spcAft>
                <a:spcPts val="600"/>
              </a:spcAft>
            </a:pPr>
            <a:r>
              <a:rPr lang="en-US" dirty="0" smtClean="0"/>
              <a:t>Scheme uses three different constructs for control flow: one similar to the selection construct of the imperative languages and two based on the evaluation control used in mathematical functions.</a:t>
            </a:r>
          </a:p>
          <a:p>
            <a:pPr algn="just">
              <a:spcAft>
                <a:spcPts val="600"/>
              </a:spcAft>
            </a:pPr>
            <a:r>
              <a:rPr lang="en-US" dirty="0" smtClean="0"/>
              <a:t>The Scheme two-way selector function, named IF, has three parameters: </a:t>
            </a:r>
          </a:p>
          <a:p>
            <a:pPr>
              <a:spcAft>
                <a:spcPts val="600"/>
              </a:spcAft>
            </a:pPr>
            <a:r>
              <a:rPr lang="en-US" u="sng" dirty="0" smtClean="0"/>
              <a:t>a predicate expression</a:t>
            </a:r>
            <a:r>
              <a:rPr lang="en-US" dirty="0" smtClean="0"/>
              <a:t>, </a:t>
            </a:r>
            <a:r>
              <a:rPr lang="en-US" i="1" dirty="0" smtClean="0"/>
              <a:t>a then expression</a:t>
            </a:r>
            <a:r>
              <a:rPr lang="en-US" dirty="0" smtClean="0"/>
              <a:t>, and </a:t>
            </a:r>
            <a:r>
              <a:rPr lang="en-US" i="1" dirty="0" smtClean="0"/>
              <a:t>an else expression</a:t>
            </a:r>
            <a:r>
              <a:rPr lang="en-US" dirty="0" smtClean="0"/>
              <a:t>. A call to IF has the form</a:t>
            </a:r>
          </a:p>
          <a:p>
            <a:pPr>
              <a:spcAft>
                <a:spcPts val="600"/>
              </a:spcAft>
            </a:pPr>
            <a:r>
              <a:rPr lang="en-US" dirty="0" smtClean="0"/>
              <a:t>(IF </a:t>
            </a:r>
            <a:r>
              <a:rPr lang="en-US" i="1" dirty="0" smtClean="0"/>
              <a:t>predicate</a:t>
            </a:r>
            <a:r>
              <a:rPr lang="en-US" dirty="0" smtClean="0"/>
              <a:t> </a:t>
            </a:r>
            <a:r>
              <a:rPr lang="en-US" i="1" dirty="0" smtClean="0"/>
              <a:t>then_expression</a:t>
            </a:r>
            <a:r>
              <a:rPr lang="en-US" dirty="0" smtClean="0"/>
              <a:t> </a:t>
            </a:r>
            <a:r>
              <a:rPr lang="en-US" i="1" dirty="0" smtClean="0"/>
              <a:t>else_expression</a:t>
            </a:r>
            <a:r>
              <a:rPr lang="en-US" dirty="0" smtClean="0"/>
              <a:t>)</a:t>
            </a:r>
          </a:p>
          <a:p>
            <a:pPr>
              <a:spcAft>
                <a:spcPts val="600"/>
              </a:spcAft>
            </a:pPr>
            <a:r>
              <a:rPr lang="en-US" b="1" dirty="0" smtClean="0"/>
              <a:t>Example:</a:t>
            </a:r>
          </a:p>
          <a:p>
            <a:pPr>
              <a:spcAft>
                <a:spcPts val="600"/>
              </a:spcAft>
            </a:pPr>
            <a:r>
              <a:rPr lang="en-US" dirty="0" smtClean="0"/>
              <a:t>(DEFINE (factorial n)</a:t>
            </a:r>
          </a:p>
          <a:p>
            <a:pPr>
              <a:spcAft>
                <a:spcPts val="600"/>
              </a:spcAft>
            </a:pPr>
            <a:r>
              <a:rPr lang="en-US" dirty="0" smtClean="0"/>
              <a:t>(IF (&lt;= n 1)</a:t>
            </a:r>
          </a:p>
          <a:p>
            <a:pPr>
              <a:spcAft>
                <a:spcPts val="600"/>
              </a:spcAft>
            </a:pPr>
            <a:r>
              <a:rPr lang="en-US" dirty="0" smtClean="0"/>
              <a:t>1</a:t>
            </a:r>
          </a:p>
          <a:p>
            <a:pPr>
              <a:spcAft>
                <a:spcPts val="600"/>
              </a:spcAft>
            </a:pPr>
            <a:r>
              <a:rPr lang="en-US" dirty="0" smtClean="0"/>
              <a:t>(* n (factorial (− n 1)))</a:t>
            </a:r>
          </a:p>
          <a:p>
            <a:pPr>
              <a:spcAft>
                <a:spcPts val="600"/>
              </a:spcAft>
            </a:pPr>
            <a:r>
              <a:rPr lang="en-US" dirty="0" smtClean="0"/>
              <a:t>))</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3C65E1-19FF-4DF0-BD76-2067C775B35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172200" cy="5105399"/>
          </a:xfrm>
        </p:spPr>
        <p:txBody>
          <a:bodyPr numCol="2" spcCol="182880">
            <a:normAutofit lnSpcReduction="10000"/>
          </a:bodyPr>
          <a:lstStyle/>
          <a:p>
            <a:pPr algn="just">
              <a:spcAft>
                <a:spcPts val="600"/>
              </a:spcAft>
            </a:pPr>
            <a:r>
              <a:rPr lang="en-US" dirty="0" smtClean="0"/>
              <a:t>Common LISP (Steele, 1990) was created in an effort to combine the features of several early 1980s dialects of LISP, including Scheme, into a single language.</a:t>
            </a:r>
          </a:p>
          <a:p>
            <a:pPr algn="just">
              <a:spcAft>
                <a:spcPts val="600"/>
              </a:spcAft>
            </a:pPr>
            <a:r>
              <a:rPr lang="en-US" dirty="0" smtClean="0"/>
              <a:t>Being something of a union of languages, it is quite large and complex, similar in these regards to C++ and C#. Its basis, however, is the original LISP, so its syntax, primitive functions, and fundamental nature come from that language.</a:t>
            </a:r>
          </a:p>
          <a:p>
            <a:pPr algn="just">
              <a:spcAft>
                <a:spcPts val="600"/>
              </a:spcAft>
            </a:pPr>
            <a:r>
              <a:rPr lang="en-US" dirty="0" smtClean="0"/>
              <a:t>Following is the factorial function written in Common LISP:</a:t>
            </a:r>
          </a:p>
          <a:p>
            <a:pPr algn="just"/>
            <a:r>
              <a:rPr lang="en-US" dirty="0" smtClean="0"/>
              <a:t>(DEFUN factorial (x)</a:t>
            </a:r>
          </a:p>
          <a:p>
            <a:pPr algn="just"/>
            <a:r>
              <a:rPr lang="en-US" dirty="0" smtClean="0"/>
              <a:t>(IF (&lt;= n 1)</a:t>
            </a:r>
          </a:p>
          <a:p>
            <a:pPr algn="just"/>
            <a:r>
              <a:rPr lang="en-US" dirty="0" smtClean="0"/>
              <a:t>1</a:t>
            </a:r>
          </a:p>
          <a:p>
            <a:pPr algn="just"/>
            <a:r>
              <a:rPr lang="en-US" dirty="0" smtClean="0"/>
              <a:t>(* n factorial (− n 1)))</a:t>
            </a:r>
          </a:p>
          <a:p>
            <a:pPr algn="just">
              <a:spcAft>
                <a:spcPts val="600"/>
              </a:spcAft>
            </a:pPr>
            <a:r>
              <a:rPr lang="en-US" dirty="0" smtClean="0"/>
              <a:t>))</a:t>
            </a:r>
          </a:p>
          <a:p>
            <a:pPr algn="just">
              <a:spcAft>
                <a:spcPts val="600"/>
              </a:spcAft>
            </a:pPr>
            <a:r>
              <a:rPr lang="en-US" dirty="0" smtClean="0"/>
              <a:t>Only the first line of this function differs syntactically from the Scheme version of the same function.</a:t>
            </a:r>
          </a:p>
          <a:p>
            <a:pPr algn="just">
              <a:spcAft>
                <a:spcPts val="600"/>
              </a:spcAft>
            </a:pPr>
            <a:r>
              <a:rPr lang="en-US" dirty="0" smtClean="0"/>
              <a:t>The list of features of Common LISP is long:</a:t>
            </a:r>
            <a:r>
              <a:rPr lang="en-US" i="1" dirty="0" smtClean="0"/>
              <a:t> a large number of data types and structures, including records, arrays, complex numbers, and character strings; powerful input and output operations; and a form of packages for modularizing collections of functions and data, and also for providing access control.</a:t>
            </a:r>
            <a:r>
              <a:rPr lang="en-US" dirty="0" smtClean="0"/>
              <a:t> Common LISP includes several imperative constructs, as well as some mutable types.</a:t>
            </a:r>
          </a:p>
          <a:p>
            <a:pPr algn="just">
              <a:spcAft>
                <a:spcPts val="600"/>
              </a:spcAft>
            </a:pPr>
            <a:r>
              <a:rPr lang="en-US" dirty="0" smtClean="0"/>
              <a:t>Common LISP allows both static and dynamic scoping. The default scoping for variables is static, but by declaring a variable to be “</a:t>
            </a:r>
            <a:r>
              <a:rPr lang="en-US" b="1" i="1" dirty="0" smtClean="0"/>
              <a:t>special</a:t>
            </a:r>
            <a:r>
              <a:rPr lang="en-US" dirty="0" smtClean="0"/>
              <a:t>,” that variable becomes dynamically scoped.</a:t>
            </a:r>
          </a:p>
          <a:p>
            <a:pPr algn="just">
              <a:spcAft>
                <a:spcPts val="600"/>
              </a:spcAft>
            </a:pPr>
            <a:r>
              <a:rPr lang="en-US" dirty="0" smtClean="0"/>
              <a:t>Macros are often used in Common LISP to extend the language. In fact, some of the predefined functions are actually macros.</a:t>
            </a:r>
          </a:p>
          <a:p>
            <a:pPr algn="just">
              <a:spcAft>
                <a:spcPts val="600"/>
              </a:spcAft>
            </a:pPr>
            <a:r>
              <a:rPr lang="en-US" dirty="0" smtClean="0"/>
              <a:t>The Common LISP back quote operator (`) is similar to Scheme’s QUOTE, except some parts of the parameter can be unquoted by preceding them with commas.</a:t>
            </a:r>
          </a:p>
          <a:p>
            <a:pPr algn="just">
              <a:spcAft>
                <a:spcPts val="600"/>
              </a:spcAft>
            </a:pPr>
            <a:r>
              <a:rPr lang="en-US" b="1" dirty="0" smtClean="0"/>
              <a:t>syntax</a:t>
            </a:r>
          </a:p>
          <a:p>
            <a:pPr algn="just">
              <a:spcAft>
                <a:spcPts val="600"/>
              </a:spcAft>
            </a:pPr>
            <a:r>
              <a:rPr lang="en-US" dirty="0" smtClean="0"/>
              <a:t>(quote &lt;datum&gt;)</a:t>
            </a:r>
          </a:p>
          <a:p>
            <a:pPr algn="just">
              <a:spcAft>
                <a:spcPts val="600"/>
              </a:spcAft>
            </a:pPr>
            <a:r>
              <a:rPr lang="en-US" b="1" dirty="0" smtClean="0"/>
              <a:t>Example:</a:t>
            </a:r>
          </a:p>
          <a:p>
            <a:pPr algn="just">
              <a:spcAft>
                <a:spcPts val="600"/>
              </a:spcAft>
            </a:pPr>
            <a:r>
              <a:rPr lang="en-US" dirty="0" smtClean="0"/>
              <a:t>(quote a)  =&gt; a  means ‘a’ = a in imperative lang.’s</a:t>
            </a:r>
          </a:p>
          <a:p>
            <a:pPr algn="just">
              <a:spcAft>
                <a:spcPts val="600"/>
              </a:spcAft>
            </a:pPr>
            <a:r>
              <a:rPr lang="en-US" dirty="0" smtClean="0"/>
              <a:t>(quote (+ 1 2)) =&gt; (+ 1 2)</a:t>
            </a:r>
          </a:p>
          <a:p>
            <a:pPr algn="just"/>
            <a:r>
              <a:rPr lang="en-US" dirty="0" smtClean="0"/>
              <a:t>The Common LISP Object System (CLOS) was developed in the late 1980s as an object-oriented version of Common LISP. This language supports generic functions and multiple inheritance, among other constructs.</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42</a:t>
            </a:fld>
            <a:endParaRPr lang="en-US" dirty="0"/>
          </a:p>
        </p:txBody>
      </p:sp>
      <p:cxnSp>
        <p:nvCxnSpPr>
          <p:cNvPr id="6" name="Straight Connector 5"/>
          <p:cNvCxnSpPr>
            <a:stCxn id="3" idx="0"/>
            <a:endCxn id="3" idx="2"/>
          </p:cNvCxnSpPr>
          <p:nvPr/>
        </p:nvCxnSpPr>
        <p:spPr>
          <a:xfrm>
            <a:off x="3666331" y="4736306"/>
            <a:ext cx="0" cy="510539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736306"/>
            <a:ext cx="6172200" cy="5105399"/>
          </a:xfrm>
        </p:spPr>
        <p:txBody>
          <a:bodyPr numCol="2" spcCol="182880">
            <a:normAutofit/>
          </a:bodyPr>
          <a:lstStyle/>
          <a:p>
            <a:pPr algn="just">
              <a:spcAft>
                <a:spcPts val="600"/>
              </a:spcAft>
            </a:pPr>
            <a:r>
              <a:rPr lang="en-US" dirty="0" smtClean="0"/>
              <a:t>Common LISP (Steele, 1990) was created in an effort to combine the features of several early 1980s dialects of LISP, including Scheme, into a single language.</a:t>
            </a:r>
          </a:p>
          <a:p>
            <a:pPr algn="just">
              <a:spcAft>
                <a:spcPts val="600"/>
              </a:spcAft>
            </a:pPr>
            <a:r>
              <a:rPr lang="en-US" dirty="0" smtClean="0"/>
              <a:t>Being something of a union of languages, it is quite large and complex, similar in these regards to C++ and C#. Its basis, however, is the original LISP, so its syntax, primitive functions, and fundamental nature come from that language.</a:t>
            </a:r>
          </a:p>
          <a:p>
            <a:pPr algn="just">
              <a:spcAft>
                <a:spcPts val="600"/>
              </a:spcAft>
            </a:pPr>
            <a:r>
              <a:rPr lang="en-US" dirty="0" smtClean="0"/>
              <a:t>Following is the factorial function written in Common LISP:</a:t>
            </a:r>
          </a:p>
          <a:p>
            <a:pPr algn="just"/>
            <a:r>
              <a:rPr lang="en-US" dirty="0" smtClean="0"/>
              <a:t>(DEFUN factorial (x)</a:t>
            </a:r>
          </a:p>
          <a:p>
            <a:pPr algn="just"/>
            <a:r>
              <a:rPr lang="en-US" dirty="0" smtClean="0"/>
              <a:t>(IF (&lt;= n 1)</a:t>
            </a:r>
          </a:p>
          <a:p>
            <a:pPr algn="just"/>
            <a:r>
              <a:rPr lang="en-US" dirty="0" smtClean="0"/>
              <a:t>1</a:t>
            </a:r>
          </a:p>
          <a:p>
            <a:pPr algn="just"/>
            <a:r>
              <a:rPr lang="en-US" dirty="0" smtClean="0"/>
              <a:t>(* n factorial (− n 1)))</a:t>
            </a:r>
          </a:p>
          <a:p>
            <a:pPr algn="just">
              <a:spcAft>
                <a:spcPts val="600"/>
              </a:spcAft>
            </a:pPr>
            <a:r>
              <a:rPr lang="en-US" dirty="0" smtClean="0"/>
              <a:t>))</a:t>
            </a:r>
          </a:p>
          <a:p>
            <a:pPr algn="just">
              <a:spcAft>
                <a:spcPts val="600"/>
              </a:spcAft>
            </a:pPr>
            <a:r>
              <a:rPr lang="en-US" dirty="0" smtClean="0"/>
              <a:t>Only the first line of this function differs syntactically from the Scheme version of the same function.</a:t>
            </a:r>
          </a:p>
          <a:p>
            <a:pPr algn="just">
              <a:spcAft>
                <a:spcPts val="600"/>
              </a:spcAft>
            </a:pPr>
            <a:r>
              <a:rPr lang="en-US" dirty="0" smtClean="0"/>
              <a:t>The list of features of Common LISP is long:</a:t>
            </a:r>
            <a:r>
              <a:rPr lang="en-US" i="1" dirty="0" smtClean="0"/>
              <a:t> a large number of data types and structures, including records, arrays, complex numbers, and character strings; powerful input and output operations; and a form of packages for modularizing collections of functions and data, and also for providing access control.</a:t>
            </a:r>
            <a:r>
              <a:rPr lang="en-US" dirty="0" smtClean="0"/>
              <a:t> Common LISP includes several imperative constructs, as well as some mutable types.</a:t>
            </a:r>
          </a:p>
          <a:p>
            <a:pPr algn="just">
              <a:spcAft>
                <a:spcPts val="600"/>
              </a:spcAft>
            </a:pPr>
            <a:r>
              <a:rPr lang="en-US" dirty="0" smtClean="0"/>
              <a:t>Common LISP allows both static and dynamic scoping. The default scoping for variables is static, but by declaring a variable to be “</a:t>
            </a:r>
            <a:r>
              <a:rPr lang="en-US" b="1" i="1" dirty="0" smtClean="0"/>
              <a:t>special</a:t>
            </a:r>
            <a:r>
              <a:rPr lang="en-US" dirty="0" smtClean="0"/>
              <a:t>,” that variable becomes dynamically scoped.</a:t>
            </a:r>
          </a:p>
          <a:p>
            <a:pPr algn="just">
              <a:spcAft>
                <a:spcPts val="600"/>
              </a:spcAft>
            </a:pPr>
            <a:r>
              <a:rPr lang="en-US" dirty="0" smtClean="0"/>
              <a:t>Macros are often used in Common LISP to extend the language. In fact, some of the predefined functions are actually macros.</a:t>
            </a:r>
          </a:p>
          <a:p>
            <a:pPr algn="just">
              <a:spcAft>
                <a:spcPts val="600"/>
              </a:spcAft>
            </a:pPr>
            <a:r>
              <a:rPr lang="en-US" dirty="0" smtClean="0"/>
              <a:t>The Common LISP back quote operator (`) is similar to Scheme’s QUOTE, except some parts of the parameter can be unquoted by preceding them with commas.</a:t>
            </a:r>
          </a:p>
          <a:p>
            <a:pPr algn="just"/>
            <a:r>
              <a:rPr lang="en-US" dirty="0" smtClean="0"/>
              <a:t>The Common LISP Object System (CLOS) was developed in the late 1980s as an object-oriented version of Common LISP. This language supports generic functions and multiple inheritance, among other constructs.</a:t>
            </a:r>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43</a:t>
            </a:fld>
            <a:endParaRPr lang="en-US" dirty="0"/>
          </a:p>
        </p:txBody>
      </p:sp>
      <p:cxnSp>
        <p:nvCxnSpPr>
          <p:cNvPr id="6" name="Straight Connector 5"/>
          <p:cNvCxnSpPr>
            <a:stCxn id="3" idx="0"/>
            <a:endCxn id="3" idx="2"/>
          </p:cNvCxnSpPr>
          <p:nvPr/>
        </p:nvCxnSpPr>
        <p:spPr>
          <a:xfrm>
            <a:off x="3666331" y="4736306"/>
            <a:ext cx="0" cy="5105399"/>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180431" y="7250906"/>
            <a:ext cx="1371600"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200" dirty="0" smtClean="0"/>
              <a:t>DEFUN – DEfining FUnction</a:t>
            </a:r>
            <a:endParaRPr lang="en-US" sz="1200"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lnSpcReduction="10000"/>
          </a:bodyPr>
          <a:lstStyle/>
          <a:p>
            <a:pPr algn="just">
              <a:spcAft>
                <a:spcPts val="600"/>
              </a:spcAft>
            </a:pPr>
            <a:r>
              <a:rPr lang="en-US" dirty="0" smtClean="0"/>
              <a:t>ML (Milner et al., 1990) is a static-scoped functional programming language, like Scheme. However, it differs from LISP and its dialects, including </a:t>
            </a:r>
            <a:r>
              <a:rPr lang="en-US" b="1" dirty="0" smtClean="0"/>
              <a:t>Scheme</a:t>
            </a:r>
            <a:r>
              <a:rPr lang="en-US" dirty="0" smtClean="0"/>
              <a:t>, in a number of significant ways. One important </a:t>
            </a:r>
            <a:r>
              <a:rPr lang="en-US" b="1" dirty="0" smtClean="0"/>
              <a:t>difference</a:t>
            </a:r>
            <a:r>
              <a:rPr lang="en-US" dirty="0" smtClean="0"/>
              <a:t> is that </a:t>
            </a:r>
            <a:r>
              <a:rPr lang="en-US" b="1" dirty="0" smtClean="0"/>
              <a:t>ML</a:t>
            </a:r>
            <a:r>
              <a:rPr lang="en-US" dirty="0" smtClean="0"/>
              <a:t> is a strongly typed language, whereas Scheme is essentially typeless.</a:t>
            </a:r>
          </a:p>
          <a:p>
            <a:pPr algn="just">
              <a:spcAft>
                <a:spcPts val="600"/>
              </a:spcAft>
            </a:pPr>
            <a:r>
              <a:rPr lang="en-US" b="1" i="1" dirty="0" smtClean="0"/>
              <a:t>ML has type declarations for function parameters and the return types of functions</a:t>
            </a:r>
            <a:r>
              <a:rPr lang="en-US" dirty="0" smtClean="0"/>
              <a:t>, although because of its type inferencing (</a:t>
            </a:r>
            <a:r>
              <a:rPr lang="en-US" b="1" i="1" dirty="0" smtClean="0"/>
              <a:t>automatic detection of data type of an expression</a:t>
            </a:r>
            <a:r>
              <a:rPr lang="en-US" dirty="0" smtClean="0"/>
              <a:t>) they are often not used. The type of every variable and expression can be statically determined.</a:t>
            </a:r>
          </a:p>
          <a:p>
            <a:pPr algn="just">
              <a:spcAft>
                <a:spcPts val="600"/>
              </a:spcAft>
            </a:pPr>
            <a:r>
              <a:rPr lang="en-US" dirty="0" smtClean="0"/>
              <a:t>ML, like other functional programming languages, does not have variables in the sense of the imperative languages.</a:t>
            </a:r>
          </a:p>
          <a:p>
            <a:pPr algn="just">
              <a:spcAft>
                <a:spcPts val="600"/>
              </a:spcAft>
            </a:pPr>
            <a:r>
              <a:rPr lang="en-US" dirty="0" smtClean="0"/>
              <a:t>It does have identifiers, which have the appearance of names of variables in imperative languages. However, these identifiers are best thought of as names for values. Once set, they cannot be changed. They are like the named constants of imperative languages like final declarations in Java.</a:t>
            </a:r>
          </a:p>
          <a:p>
            <a:pPr algn="just">
              <a:spcAft>
                <a:spcPts val="600"/>
              </a:spcAft>
            </a:pPr>
            <a:r>
              <a:rPr lang="en-US" dirty="0" smtClean="0"/>
              <a:t>ML identifiers do not have fixed types—any identifier can be the name of a value of any type. A table called the </a:t>
            </a:r>
            <a:r>
              <a:rPr lang="en-US" b="1" dirty="0" smtClean="0"/>
              <a:t>evaluation</a:t>
            </a:r>
            <a:r>
              <a:rPr lang="en-US" dirty="0" smtClean="0"/>
              <a:t> </a:t>
            </a:r>
            <a:r>
              <a:rPr lang="en-US" b="1" dirty="0" smtClean="0"/>
              <a:t>environment</a:t>
            </a:r>
            <a:r>
              <a:rPr lang="en-US" dirty="0" smtClean="0"/>
              <a:t> stores the names of all implicitly and explicitly declared identifiers in a program, along with their types. This is like a run-time symbol table. When an identifier is declared, either implicitly or explicitly, it is placed in the evaluation environment.</a:t>
            </a:r>
          </a:p>
          <a:p>
            <a:pPr algn="just">
              <a:spcAft>
                <a:spcPts val="600"/>
              </a:spcAft>
            </a:pPr>
            <a:r>
              <a:rPr lang="en-US" dirty="0" smtClean="0"/>
              <a:t>Another important difference between Scheme and ML is that ML uses a syntax that is more closely related to that of an imperative language than that of LISP. For example, arithmetic expressions are written in ML using infix notation.</a:t>
            </a:r>
          </a:p>
          <a:p>
            <a:pPr algn="just">
              <a:spcAft>
                <a:spcPts val="600"/>
              </a:spcAft>
            </a:pPr>
            <a:r>
              <a:rPr lang="en-US" dirty="0" smtClean="0"/>
              <a:t>Function declarations in ML appear in the general form</a:t>
            </a:r>
          </a:p>
          <a:p>
            <a:pPr algn="just">
              <a:spcAft>
                <a:spcPts val="600"/>
              </a:spcAft>
            </a:pPr>
            <a:r>
              <a:rPr lang="en-US" b="1" dirty="0" smtClean="0"/>
              <a:t>fun </a:t>
            </a:r>
            <a:r>
              <a:rPr lang="en-US" dirty="0" smtClean="0"/>
              <a:t>function_name (formal parameters) = expression;</a:t>
            </a:r>
          </a:p>
          <a:p>
            <a:pPr algn="just">
              <a:spcAft>
                <a:spcPts val="600"/>
              </a:spcAft>
            </a:pPr>
            <a:r>
              <a:rPr lang="en-US" dirty="0" smtClean="0"/>
              <a:t>When called, the value of the expression is returned by the function.</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44</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Now we can discuss type inference. Consider the following ML function declaration:</a:t>
            </a:r>
          </a:p>
          <a:p>
            <a:pPr algn="just">
              <a:spcAft>
                <a:spcPts val="600"/>
              </a:spcAft>
            </a:pPr>
            <a:r>
              <a:rPr lang="en-US" b="1" dirty="0" smtClean="0"/>
              <a:t>fun</a:t>
            </a:r>
            <a:r>
              <a:rPr lang="en-US" dirty="0" smtClean="0"/>
              <a:t> </a:t>
            </a:r>
            <a:r>
              <a:rPr lang="en-US" i="1" dirty="0" smtClean="0"/>
              <a:t>circumf(r</a:t>
            </a:r>
            <a:r>
              <a:rPr lang="en-US" dirty="0" smtClean="0"/>
              <a:t>) = 3.14159 * r * r;</a:t>
            </a:r>
          </a:p>
          <a:p>
            <a:pPr algn="just">
              <a:spcAft>
                <a:spcPts val="600"/>
              </a:spcAft>
            </a:pPr>
            <a:r>
              <a:rPr lang="en-US" dirty="0" smtClean="0"/>
              <a:t>This specifies a function named </a:t>
            </a:r>
            <a:r>
              <a:rPr lang="en-US" i="1" dirty="0" smtClean="0"/>
              <a:t>circumf</a:t>
            </a:r>
            <a:r>
              <a:rPr lang="en-US" dirty="0" smtClean="0"/>
              <a:t> that takes a floating-point (real in ML) argument and produces a floating-point result. The types are inferred from the type of the literal in the expression. </a:t>
            </a:r>
          </a:p>
          <a:p>
            <a:pPr algn="just">
              <a:spcAft>
                <a:spcPts val="600"/>
              </a:spcAft>
            </a:pPr>
            <a:r>
              <a:rPr lang="en-US" dirty="0" smtClean="0"/>
              <a:t>Likewise, in the function </a:t>
            </a:r>
            <a:r>
              <a:rPr lang="en-US" b="1" dirty="0" smtClean="0"/>
              <a:t>fun</a:t>
            </a:r>
            <a:r>
              <a:rPr lang="en-US" dirty="0" smtClean="0"/>
              <a:t> times10(x) = 10 * x; </a:t>
            </a:r>
          </a:p>
          <a:p>
            <a:pPr algn="just">
              <a:spcAft>
                <a:spcPts val="600"/>
              </a:spcAft>
            </a:pPr>
            <a:r>
              <a:rPr lang="en-US" dirty="0" smtClean="0"/>
              <a:t>the argument and functional value are inferred to be of type int.</a:t>
            </a:r>
          </a:p>
          <a:p>
            <a:pPr algn="just">
              <a:spcAft>
                <a:spcPts val="600"/>
              </a:spcAft>
            </a:pPr>
            <a:r>
              <a:rPr lang="en-US" dirty="0" smtClean="0"/>
              <a:t>Consider the following ML function:</a:t>
            </a:r>
          </a:p>
          <a:p>
            <a:pPr algn="just">
              <a:spcAft>
                <a:spcPts val="600"/>
              </a:spcAft>
            </a:pPr>
            <a:r>
              <a:rPr lang="en-US" b="1" dirty="0" smtClean="0"/>
              <a:t>fun</a:t>
            </a:r>
            <a:r>
              <a:rPr lang="en-US" dirty="0" smtClean="0"/>
              <a:t> square(x) = x * x;</a:t>
            </a:r>
          </a:p>
          <a:p>
            <a:pPr algn="just">
              <a:spcAft>
                <a:spcPts val="600"/>
              </a:spcAft>
            </a:pPr>
            <a:r>
              <a:rPr lang="en-US" dirty="0" smtClean="0"/>
              <a:t>ML determines the type of both the parameter and the return value from the * operator in the function definition. Because this is an arithmetic operator, the type of the parameter and the function are assumed to be numeric.</a:t>
            </a:r>
          </a:p>
          <a:p>
            <a:pPr algn="just">
              <a:spcAft>
                <a:spcPts val="600"/>
              </a:spcAft>
            </a:pPr>
            <a:r>
              <a:rPr lang="en-US" dirty="0" smtClean="0"/>
              <a:t>In ML, the default numeric type is int. So, it is inferred that the type of the parameter and the return value of square is </a:t>
            </a:r>
            <a:r>
              <a:rPr lang="en-US" b="1" dirty="0" smtClean="0"/>
              <a:t>int</a:t>
            </a:r>
            <a:r>
              <a:rPr lang="en-US" dirty="0" smtClean="0"/>
              <a:t>. If square were called with a floating-point value, as in</a:t>
            </a:r>
          </a:p>
          <a:p>
            <a:pPr algn="just">
              <a:spcAft>
                <a:spcPts val="600"/>
              </a:spcAft>
            </a:pPr>
            <a:r>
              <a:rPr lang="en-US" dirty="0" smtClean="0"/>
              <a:t>square(2.75);</a:t>
            </a:r>
          </a:p>
          <a:p>
            <a:pPr algn="just">
              <a:spcAft>
                <a:spcPts val="600"/>
              </a:spcAft>
            </a:pPr>
            <a:r>
              <a:rPr lang="en-US" dirty="0" smtClean="0"/>
              <a:t>it would cause an error, because ML does not coerce real values to </a:t>
            </a:r>
            <a:r>
              <a:rPr lang="en-US" b="1" dirty="0" smtClean="0"/>
              <a:t>int</a:t>
            </a:r>
            <a:r>
              <a:rPr lang="en-US" dirty="0" smtClean="0"/>
              <a:t> type. If we wanted square to accept real parameters, it could be rewritten as </a:t>
            </a:r>
            <a:r>
              <a:rPr lang="en-US" b="1" dirty="0" smtClean="0"/>
              <a:t>fun</a:t>
            </a:r>
            <a:r>
              <a:rPr lang="en-US" dirty="0" smtClean="0"/>
              <a:t> square(x) : real = x * x;</a:t>
            </a:r>
          </a:p>
          <a:p>
            <a:pPr algn="just">
              <a:spcAft>
                <a:spcPts val="600"/>
              </a:spcAft>
            </a:pPr>
            <a:r>
              <a:rPr lang="en-US" dirty="0" smtClean="0"/>
              <a:t>Type inference is also used in the functional languages Miranda, Haskell, and F#.</a:t>
            </a:r>
          </a:p>
          <a:p>
            <a:pPr algn="just">
              <a:spcAft>
                <a:spcPts val="600"/>
              </a:spcAft>
            </a:pPr>
            <a:r>
              <a:rPr lang="en-US" dirty="0" smtClean="0"/>
              <a:t>The ML selection control flow construct is similar to that of the imperative languages. It has the following general form: </a:t>
            </a:r>
            <a:r>
              <a:rPr lang="en-US" b="1" i="1" dirty="0" smtClean="0"/>
              <a:t>if</a:t>
            </a:r>
            <a:r>
              <a:rPr lang="en-US" i="1" dirty="0" smtClean="0"/>
              <a:t> expression </a:t>
            </a:r>
            <a:r>
              <a:rPr lang="en-US" b="1" i="1" dirty="0" smtClean="0"/>
              <a:t>then</a:t>
            </a:r>
            <a:r>
              <a:rPr lang="en-US" i="1" dirty="0" smtClean="0"/>
              <a:t> then_expression </a:t>
            </a:r>
            <a:r>
              <a:rPr lang="en-US" b="1" i="1" dirty="0" smtClean="0"/>
              <a:t>else</a:t>
            </a:r>
            <a:r>
              <a:rPr lang="en-US" i="1" dirty="0" smtClean="0"/>
              <a:t> else_expression </a:t>
            </a:r>
            <a:r>
              <a:rPr lang="en-US" dirty="0" smtClean="0"/>
              <a:t>The first expression must evaluate to a Boolean value.</a:t>
            </a:r>
            <a:endParaRPr lang="en-US" i="1"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45</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In ML, names are bound to values with value declaration statements of the form</a:t>
            </a:r>
          </a:p>
          <a:p>
            <a:pPr algn="just">
              <a:spcAft>
                <a:spcPts val="600"/>
              </a:spcAft>
            </a:pPr>
            <a:r>
              <a:rPr lang="en-US" b="1" dirty="0" smtClean="0"/>
              <a:t>val</a:t>
            </a:r>
            <a:r>
              <a:rPr lang="en-US" dirty="0" smtClean="0"/>
              <a:t> new_name = expression;</a:t>
            </a:r>
          </a:p>
          <a:p>
            <a:pPr algn="just">
              <a:spcAft>
                <a:spcPts val="600"/>
              </a:spcAft>
            </a:pPr>
            <a:r>
              <a:rPr lang="en-US" dirty="0" smtClean="0"/>
              <a:t>For example,</a:t>
            </a:r>
          </a:p>
          <a:p>
            <a:pPr algn="just">
              <a:spcAft>
                <a:spcPts val="600"/>
              </a:spcAft>
            </a:pPr>
            <a:r>
              <a:rPr lang="en-US" b="1" dirty="0" smtClean="0"/>
              <a:t>val</a:t>
            </a:r>
            <a:r>
              <a:rPr lang="en-US" dirty="0" smtClean="0"/>
              <a:t> distance = time * speed;</a:t>
            </a:r>
          </a:p>
          <a:p>
            <a:pPr algn="just">
              <a:spcAft>
                <a:spcPts val="600"/>
              </a:spcAft>
            </a:pPr>
            <a:r>
              <a:rPr lang="en-US" dirty="0" smtClean="0"/>
              <a:t>This statement is not exactly like the assignment statements in the imperative languages. The val statement binds a name to a value, but the name cannot be later rebound to a new value.</a:t>
            </a:r>
          </a:p>
          <a:p>
            <a:pPr algn="just">
              <a:spcAft>
                <a:spcPts val="600"/>
              </a:spcAft>
            </a:pPr>
            <a:r>
              <a:rPr lang="en-US" dirty="0" smtClean="0"/>
              <a:t>Actually, if you do rebind a name with a second val statement, it causes a new entry in the evaluation environment that is not related to the previous version of the name. In fact, after the new binding, the old evaluation environment entry (for the previous binding) is no longer visible.</a:t>
            </a:r>
          </a:p>
          <a:p>
            <a:pPr algn="just">
              <a:spcAft>
                <a:spcPts val="600"/>
              </a:spcAft>
            </a:pPr>
            <a:r>
              <a:rPr lang="en-US" dirty="0" smtClean="0"/>
              <a:t>Also, the type of the new binding need not be the same as that of the previous binding. val statements do not have side effects. They simply add a name to the current evaluation environment and bind it to a value. The normal use of val is in a let expression. Consider the following example:</a:t>
            </a:r>
          </a:p>
          <a:p>
            <a:pPr algn="just">
              <a:spcAft>
                <a:spcPts val="600"/>
              </a:spcAft>
            </a:pPr>
            <a:r>
              <a:rPr lang="en-US" b="1" dirty="0" smtClean="0"/>
              <a:t>let</a:t>
            </a:r>
          </a:p>
          <a:p>
            <a:pPr lvl="1" algn="just">
              <a:spcAft>
                <a:spcPts val="600"/>
              </a:spcAft>
            </a:pPr>
            <a:r>
              <a:rPr lang="en-US" b="1" dirty="0" smtClean="0"/>
              <a:t>val</a:t>
            </a:r>
            <a:r>
              <a:rPr lang="en-US" dirty="0" smtClean="0"/>
              <a:t> radius = 2.7</a:t>
            </a:r>
          </a:p>
          <a:p>
            <a:pPr lvl="1" algn="just">
              <a:spcAft>
                <a:spcPts val="600"/>
              </a:spcAft>
            </a:pPr>
            <a:r>
              <a:rPr lang="en-US" b="1" dirty="0" smtClean="0"/>
              <a:t>val</a:t>
            </a:r>
            <a:r>
              <a:rPr lang="en-US" dirty="0" smtClean="0"/>
              <a:t> pi = 3.14159</a:t>
            </a:r>
          </a:p>
          <a:p>
            <a:pPr algn="just">
              <a:spcAft>
                <a:spcPts val="600"/>
              </a:spcAft>
            </a:pPr>
            <a:r>
              <a:rPr lang="en-US" b="1" dirty="0" smtClean="0"/>
              <a:t>in</a:t>
            </a:r>
          </a:p>
          <a:p>
            <a:pPr lvl="1" algn="just">
              <a:spcAft>
                <a:spcPts val="600"/>
              </a:spcAft>
            </a:pPr>
            <a:r>
              <a:rPr lang="en-US" dirty="0" smtClean="0"/>
              <a:t>pi * radius * radius</a:t>
            </a:r>
          </a:p>
          <a:p>
            <a:pPr algn="just">
              <a:spcAft>
                <a:spcPts val="600"/>
              </a:spcAft>
            </a:pPr>
            <a:r>
              <a:rPr lang="en-US" b="1" dirty="0" smtClean="0"/>
              <a:t>end</a:t>
            </a:r>
            <a:r>
              <a:rPr lang="en-US" dirty="0" smtClean="0"/>
              <a:t>;</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46</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118224" cy="4980266"/>
          </a:xfrm>
        </p:spPr>
        <p:txBody>
          <a:bodyPr>
            <a:normAutofit lnSpcReduction="10000"/>
          </a:bodyPr>
          <a:lstStyle/>
          <a:p>
            <a:pPr algn="just">
              <a:spcAft>
                <a:spcPts val="600"/>
              </a:spcAft>
            </a:pPr>
            <a:r>
              <a:rPr lang="en-US" dirty="0" smtClean="0"/>
              <a:t>ML includes several higher-order functions that are commonly used in functional programming. Among these are a filtering function for lists, </a:t>
            </a:r>
            <a:r>
              <a:rPr lang="en-US" b="1" i="1" dirty="0" smtClean="0"/>
              <a:t>filter</a:t>
            </a:r>
            <a:r>
              <a:rPr lang="en-US" dirty="0" smtClean="0"/>
              <a:t>, which takes a predicate function as its parameter. The predicate function is often given as a lambda expression, which in ML is defined exactly like a function, except with the </a:t>
            </a:r>
            <a:r>
              <a:rPr lang="en-US" b="1" dirty="0" smtClean="0"/>
              <a:t>fn </a:t>
            </a:r>
            <a:r>
              <a:rPr lang="en-US" dirty="0" smtClean="0"/>
              <a:t>reserved word, instead of fun, and of course the lambda expression is nameless. </a:t>
            </a:r>
            <a:r>
              <a:rPr lang="en-US" b="1" i="1" dirty="0" smtClean="0"/>
              <a:t>filter</a:t>
            </a:r>
            <a:r>
              <a:rPr lang="en-US" dirty="0" smtClean="0"/>
              <a:t> returns a function that takes a list as a parameter.</a:t>
            </a:r>
          </a:p>
          <a:p>
            <a:pPr algn="just">
              <a:spcAft>
                <a:spcPts val="600"/>
              </a:spcAft>
            </a:pPr>
            <a:r>
              <a:rPr lang="en-US" dirty="0" smtClean="0"/>
              <a:t>It tests each element of the list with the predicate. Each element on which the predicate returns true is added to a new list, which is the return value of the function. Consider the following use of filter:</a:t>
            </a:r>
          </a:p>
          <a:p>
            <a:pPr algn="just">
              <a:spcAft>
                <a:spcPts val="600"/>
              </a:spcAft>
            </a:pPr>
            <a:r>
              <a:rPr lang="en-US" dirty="0" smtClean="0"/>
              <a:t>filter(</a:t>
            </a:r>
            <a:r>
              <a:rPr lang="en-US" b="1" dirty="0" smtClean="0"/>
              <a:t>fn</a:t>
            </a:r>
            <a:r>
              <a:rPr lang="en-US" dirty="0" smtClean="0"/>
              <a:t>(x) =&gt; x &lt; 100, [25, 1, 50, 711, 100, 150, 27, 161, 3]);</a:t>
            </a:r>
          </a:p>
          <a:p>
            <a:pPr algn="just">
              <a:spcAft>
                <a:spcPts val="600"/>
              </a:spcAft>
            </a:pPr>
            <a:r>
              <a:rPr lang="en-US" dirty="0" smtClean="0"/>
              <a:t>This application would return [25, 1, 50, 27, 3].</a:t>
            </a:r>
          </a:p>
          <a:p>
            <a:pPr algn="just">
              <a:spcAft>
                <a:spcPts val="600"/>
              </a:spcAft>
            </a:pPr>
            <a:r>
              <a:rPr lang="en-US" dirty="0" smtClean="0"/>
              <a:t>The </a:t>
            </a:r>
            <a:r>
              <a:rPr lang="en-US" i="1" dirty="0" smtClean="0"/>
              <a:t>map</a:t>
            </a:r>
            <a:r>
              <a:rPr lang="en-US" dirty="0" smtClean="0"/>
              <a:t> function takes a single parameter, which is a function. The resulting function takes a list as a parameter. It applies its function to each element of the list and returns a list of the results of those applications. Consider the following code:</a:t>
            </a:r>
          </a:p>
          <a:p>
            <a:pPr algn="just"/>
            <a:r>
              <a:rPr lang="es-ES" b="1" dirty="0" smtClean="0"/>
              <a:t>fun </a:t>
            </a:r>
            <a:r>
              <a:rPr lang="es-ES" dirty="0" smtClean="0"/>
              <a:t>cube x = x * x * x;</a:t>
            </a:r>
          </a:p>
          <a:p>
            <a:pPr algn="just"/>
            <a:r>
              <a:rPr lang="en-US" b="1" dirty="0" smtClean="0"/>
              <a:t>val </a:t>
            </a:r>
            <a:r>
              <a:rPr lang="en-US" dirty="0" smtClean="0"/>
              <a:t>cubeList = </a:t>
            </a:r>
            <a:r>
              <a:rPr lang="en-US" i="1" dirty="0" smtClean="0"/>
              <a:t>map</a:t>
            </a:r>
            <a:r>
              <a:rPr lang="en-US" dirty="0" smtClean="0"/>
              <a:t> cube;</a:t>
            </a:r>
          </a:p>
          <a:p>
            <a:pPr algn="just">
              <a:spcAft>
                <a:spcPts val="600"/>
              </a:spcAft>
            </a:pPr>
            <a:r>
              <a:rPr lang="en-US" b="1" dirty="0" smtClean="0"/>
              <a:t>val </a:t>
            </a:r>
            <a:r>
              <a:rPr lang="en-US" dirty="0" smtClean="0"/>
              <a:t>newList = cubeList [1, 3, 5];</a:t>
            </a:r>
          </a:p>
          <a:p>
            <a:pPr algn="just">
              <a:spcAft>
                <a:spcPts val="600"/>
              </a:spcAft>
            </a:pPr>
            <a:r>
              <a:rPr lang="en-US" dirty="0" smtClean="0"/>
              <a:t>After execution, the value of newList is [1, 27, 125]. This could be done more simply by defining the cube function as a lambda expression, as in the following:</a:t>
            </a:r>
          </a:p>
          <a:p>
            <a:pPr algn="just">
              <a:spcAft>
                <a:spcPts val="600"/>
              </a:spcAft>
            </a:pPr>
            <a:r>
              <a:rPr lang="nn-NO" b="1" dirty="0" smtClean="0"/>
              <a:t>val</a:t>
            </a:r>
            <a:r>
              <a:rPr lang="nn-NO" dirty="0" smtClean="0"/>
              <a:t> newList = </a:t>
            </a:r>
            <a:r>
              <a:rPr lang="nn-NO" i="1" dirty="0" smtClean="0"/>
              <a:t>map</a:t>
            </a:r>
            <a:r>
              <a:rPr lang="nn-NO" dirty="0" smtClean="0"/>
              <a:t> (</a:t>
            </a:r>
            <a:r>
              <a:rPr lang="nn-NO" b="1" dirty="0" smtClean="0"/>
              <a:t>fn</a:t>
            </a:r>
            <a:r>
              <a:rPr lang="nn-NO" dirty="0" smtClean="0"/>
              <a:t> x =&gt; x * x * x, [1, 3, 5]);</a:t>
            </a:r>
          </a:p>
          <a:p>
            <a:pPr algn="just">
              <a:spcAft>
                <a:spcPts val="600"/>
              </a:spcAft>
            </a:pPr>
            <a:r>
              <a:rPr lang="en-US" dirty="0" smtClean="0"/>
              <a:t>ML has a binary operator for composing two functions, o (a lowercase “oh”). For example, to build a function h that first applies function f and then applies function g to the returned value from f, we could use the following: </a:t>
            </a:r>
            <a:r>
              <a:rPr lang="en-US" b="1" dirty="0" smtClean="0"/>
              <a:t>val</a:t>
            </a:r>
            <a:r>
              <a:rPr lang="en-US" dirty="0" smtClean="0"/>
              <a:t> h = g o f;</a:t>
            </a:r>
          </a:p>
          <a:p>
            <a:r>
              <a:rPr lang="en-US" dirty="0" smtClean="0"/>
              <a:t>ML has enumerated types, arrays, and tuples. ML also has exception handling and a module facility for implementing abstract data types.</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47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a:bodyPr>
          <a:lstStyle/>
          <a:p>
            <a:pPr algn="just">
              <a:spcAft>
                <a:spcPts val="600"/>
              </a:spcAft>
            </a:pPr>
            <a:r>
              <a:rPr lang="en-US" dirty="0" smtClean="0"/>
              <a:t>A </a:t>
            </a:r>
            <a:r>
              <a:rPr lang="en-US" b="1" dirty="0" smtClean="0"/>
              <a:t>proposition</a:t>
            </a:r>
            <a:r>
              <a:rPr lang="en-US" dirty="0" smtClean="0"/>
              <a:t> can be thought of as a logical statement that may or may not be true. It consists of objects and the relationships among objects. Formal logic was developed to provide a method for describing propositions, with the goal of allowing those formally stated propositions to be checked for validity.</a:t>
            </a:r>
          </a:p>
          <a:p>
            <a:pPr algn="just">
              <a:spcAft>
                <a:spcPts val="600"/>
              </a:spcAft>
            </a:pPr>
            <a:r>
              <a:rPr lang="en-US" b="1" dirty="0" smtClean="0"/>
              <a:t>Symbolic logic</a:t>
            </a:r>
            <a:r>
              <a:rPr lang="en-US" dirty="0" smtClean="0"/>
              <a:t> can be used for the three basic needs of formal logic: to express propositions, to express the relationships between propositions, and to describe how new propositions can be inferred from other propositions that are assumed to be true.</a:t>
            </a:r>
          </a:p>
          <a:p>
            <a:pPr algn="just">
              <a:spcAft>
                <a:spcPts val="600"/>
              </a:spcAft>
            </a:pPr>
            <a:r>
              <a:rPr lang="en-US" dirty="0" smtClean="0"/>
              <a:t>The particular form of symbolic logic that is used for logic programming is called </a:t>
            </a:r>
            <a:r>
              <a:rPr lang="en-US" b="1" dirty="0" smtClean="0"/>
              <a:t>first-order predicate calculus</a:t>
            </a:r>
            <a:r>
              <a:rPr lang="en-US" dirty="0" smtClean="0"/>
              <a:t>, we will usually refer to it as </a:t>
            </a:r>
            <a:r>
              <a:rPr lang="en-US" i="1" dirty="0" smtClean="0"/>
              <a:t>predicate calculus</a:t>
            </a:r>
            <a:r>
              <a:rPr lang="en-US" dirty="0" smtClean="0"/>
              <a:t>.</a:t>
            </a:r>
          </a:p>
          <a:p>
            <a:pPr algn="just">
              <a:spcAft>
                <a:spcPts val="600"/>
              </a:spcAft>
            </a:pPr>
            <a:r>
              <a:rPr lang="en-US" b="1" dirty="0" smtClean="0"/>
              <a:t>Propositions:</a:t>
            </a:r>
          </a:p>
          <a:p>
            <a:pPr algn="just">
              <a:spcAft>
                <a:spcPts val="600"/>
              </a:spcAft>
            </a:pPr>
            <a:r>
              <a:rPr lang="en-US" dirty="0" smtClean="0"/>
              <a:t>The objects in logic programming propositions are represented by simple terms, which are either constants or variables. A constant is a symbol that represents an object. A variable is a symbol that can represent different objects at different times, although in a sense that is far closer to mathematics than the variables in an imperative programming language.</a:t>
            </a:r>
          </a:p>
          <a:p>
            <a:pPr algn="just">
              <a:spcAft>
                <a:spcPts val="600"/>
              </a:spcAft>
            </a:pPr>
            <a:r>
              <a:rPr lang="en-US" dirty="0" smtClean="0"/>
              <a:t>The simplest propositions, which are called </a:t>
            </a:r>
            <a:r>
              <a:rPr lang="en-US" b="1" dirty="0" smtClean="0"/>
              <a:t>atomic propositions</a:t>
            </a:r>
            <a:r>
              <a:rPr lang="en-US" dirty="0" smtClean="0"/>
              <a:t>, consist of </a:t>
            </a:r>
            <a:r>
              <a:rPr lang="en-US" b="1" i="1" dirty="0" smtClean="0"/>
              <a:t>compound terms</a:t>
            </a:r>
            <a:r>
              <a:rPr lang="en-US" dirty="0" smtClean="0"/>
              <a:t>. A compound term is one element of a mathematical relation, written in a form that has the appearance of mathematical function notation.</a:t>
            </a:r>
          </a:p>
          <a:p>
            <a:pPr algn="just">
              <a:spcAft>
                <a:spcPts val="600"/>
              </a:spcAft>
            </a:pPr>
            <a:r>
              <a:rPr lang="en-US" dirty="0" smtClean="0"/>
              <a:t>There is a close relationship between formal logic and mathematics. In fact, much of mathematics can be thought of in terms of logic. The fundamental axioms of number and set theory are the initial set of propositions, which are assumed to be true. Theorems are the additional propositions that can be inferred from the initial set.</a:t>
            </a:r>
          </a:p>
          <a:p>
            <a:pPr algn="just">
              <a:spcAft>
                <a:spcPts val="600"/>
              </a:spcAft>
            </a:pPr>
            <a:r>
              <a:rPr lang="en-US" dirty="0" smtClean="0"/>
              <a:t>The particular form of symbolic logic that is used for logic programming is called </a:t>
            </a:r>
            <a:r>
              <a:rPr lang="en-US" b="1" i="1" dirty="0" smtClean="0"/>
              <a:t>first-order predicate calculus </a:t>
            </a:r>
            <a:r>
              <a:rPr lang="en-US" dirty="0" smtClean="0"/>
              <a:t>(usually refer to it as </a:t>
            </a:r>
            <a:r>
              <a:rPr lang="en-US" b="1" i="1" dirty="0" smtClean="0"/>
              <a:t>predicate calculus</a:t>
            </a:r>
            <a:r>
              <a:rPr lang="en-US" dirty="0" smtClean="0"/>
              <a:t>).</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lnSpcReduction="10000"/>
          </a:bodyPr>
          <a:lstStyle/>
          <a:p>
            <a:pPr algn="just">
              <a:spcAft>
                <a:spcPts val="600"/>
              </a:spcAft>
            </a:pPr>
            <a:r>
              <a:rPr lang="en-US" b="1" dirty="0" smtClean="0"/>
              <a:t>Propositions: </a:t>
            </a:r>
          </a:p>
          <a:p>
            <a:pPr algn="just">
              <a:spcAft>
                <a:spcPts val="600"/>
              </a:spcAft>
            </a:pPr>
            <a:r>
              <a:rPr lang="en-US" dirty="0" smtClean="0"/>
              <a:t>The objects in logic programming propositions are represented by simple terms, which are either constants or variables. A constant is a symbol that represents an object. A variable is a symbol that can represent different objects at different times, although in a sense that is far closer to mathematics than the variables in an imperative programming language.</a:t>
            </a:r>
          </a:p>
          <a:p>
            <a:pPr algn="just">
              <a:spcAft>
                <a:spcPts val="600"/>
              </a:spcAft>
            </a:pPr>
            <a:r>
              <a:rPr lang="en-US" dirty="0" smtClean="0"/>
              <a:t>The simplest propositions, which are called atomic propositions, consist of compound terms. A compound term is one element of a mathematical relation, written in a form that has the appearance of mathematical function notation. A mathematical function is a mapping, which can be represented either as an expression or as a table or list of tuples.</a:t>
            </a:r>
          </a:p>
          <a:p>
            <a:pPr algn="just">
              <a:spcAft>
                <a:spcPts val="600"/>
              </a:spcAft>
            </a:pPr>
            <a:r>
              <a:rPr lang="en-US" dirty="0" smtClean="0"/>
              <a:t>Compound terms are elements of the tabular definition of a function. A compound term is composed of two parts: a </a:t>
            </a:r>
            <a:r>
              <a:rPr lang="en-US" b="1" dirty="0" smtClean="0"/>
              <a:t>functor</a:t>
            </a:r>
            <a:r>
              <a:rPr lang="en-US" dirty="0" smtClean="0"/>
              <a:t>, which is the function symbol that names the relation, and </a:t>
            </a:r>
            <a:r>
              <a:rPr lang="en-US" b="1" dirty="0" smtClean="0"/>
              <a:t>an ordered list of parameters</a:t>
            </a:r>
            <a:r>
              <a:rPr lang="en-US" dirty="0" smtClean="0"/>
              <a:t>, which together represent an element of the relation.A compound term with a single parameter is a 1-tuple; one with two parameters is a 2-tuple, and so forth. For example, we might have the two propositions</a:t>
            </a:r>
          </a:p>
          <a:p>
            <a:pPr algn="just"/>
            <a:r>
              <a:rPr lang="en-US" dirty="0" smtClean="0"/>
              <a:t>man(jake)</a:t>
            </a:r>
          </a:p>
          <a:p>
            <a:pPr algn="just">
              <a:spcAft>
                <a:spcPts val="600"/>
              </a:spcAft>
            </a:pPr>
            <a:r>
              <a:rPr lang="en-US" dirty="0" smtClean="0"/>
              <a:t>like(bob, steak)</a:t>
            </a:r>
          </a:p>
          <a:p>
            <a:pPr algn="just">
              <a:spcAft>
                <a:spcPts val="600"/>
              </a:spcAft>
            </a:pPr>
            <a:r>
              <a:rPr lang="en-US" dirty="0" smtClean="0"/>
              <a:t>which state that {jake} is a 1-tuple in the relation named man, and that {bob, steak} is a 2-tuple in the relation named like. If we added the proposition</a:t>
            </a:r>
          </a:p>
          <a:p>
            <a:pPr algn="just">
              <a:spcAft>
                <a:spcPts val="600"/>
              </a:spcAft>
            </a:pPr>
            <a:r>
              <a:rPr lang="en-US" dirty="0" smtClean="0"/>
              <a:t>man(fred)</a:t>
            </a:r>
          </a:p>
          <a:p>
            <a:pPr algn="just">
              <a:spcAft>
                <a:spcPts val="600"/>
              </a:spcAft>
            </a:pPr>
            <a:r>
              <a:rPr lang="en-US" dirty="0" smtClean="0"/>
              <a:t>to the two previous propositions, then the relation man would have two distinct elements, {jake} and {fred}. All of the simple terms in these propositions—man, jake, like, bob, and steak—are constants.</a:t>
            </a:r>
          </a:p>
          <a:p>
            <a:pPr algn="just"/>
            <a:r>
              <a:rPr lang="en-US" dirty="0" smtClean="0"/>
              <a:t>Note that these propositions have no intrinsic semantics. They mean whatever we want them to mean. For example, the second example may mean that bob likes steak, or that steak likes bob, or that bob is in some way similar to a steak.</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a:normAutofit lnSpcReduction="10000"/>
          </a:bodyPr>
          <a:lstStyle/>
          <a:p>
            <a:pPr algn="just">
              <a:spcAft>
                <a:spcPts val="600"/>
              </a:spcAft>
            </a:pPr>
            <a:r>
              <a:rPr lang="en-US" dirty="0" smtClean="0"/>
              <a:t>Propositions can be stated in two modes: one in which the proposition is defined to be true, and one in which the truth of the proposition is something that is to be determined. In other words, propositions can be stated to be facts or queries. The example propositions could be either.</a:t>
            </a:r>
          </a:p>
          <a:p>
            <a:pPr algn="just">
              <a:spcAft>
                <a:spcPts val="600"/>
              </a:spcAft>
            </a:pPr>
            <a:r>
              <a:rPr lang="en-US" dirty="0" smtClean="0"/>
              <a:t>Compound propositions have two or more atomic propositions, which are connected by logical connectors, or operators, in the same way compound logic expressions are constructed in imperative languages. The names, symbols, and meanings of the predicate calculus logical connectors are as mentioned above.</a:t>
            </a:r>
          </a:p>
          <a:p>
            <a:pPr algn="just">
              <a:spcAft>
                <a:spcPts val="600"/>
              </a:spcAft>
            </a:pPr>
            <a:r>
              <a:rPr lang="en-US" dirty="0" smtClean="0"/>
              <a:t>The ￢ operator has the highest precedence. The operators ∪, ∩, and ≡ all have higher precedence than ⊂ and ⊃ So, the second example is equivalent to (a ∩ (￢ b)) ⊃ d</a:t>
            </a:r>
          </a:p>
          <a:p>
            <a:pPr algn="just">
              <a:spcAft>
                <a:spcPts val="600"/>
              </a:spcAft>
            </a:pPr>
            <a:r>
              <a:rPr lang="en-US" dirty="0" smtClean="0"/>
              <a:t>Variables can appear in propositions but only when introduced by special symbols called quantifiers. Predicate calculus includes two quantifiers, as described below, where X is a variable and P is a proposition:</a:t>
            </a:r>
          </a:p>
          <a:p>
            <a:pPr algn="just"/>
            <a:r>
              <a:rPr lang="en-US" b="1" dirty="0" smtClean="0"/>
              <a:t>Name</a:t>
            </a:r>
            <a:r>
              <a:rPr lang="en-US" dirty="0" smtClean="0"/>
              <a:t>	</a:t>
            </a:r>
            <a:r>
              <a:rPr lang="en-US" b="1" dirty="0" smtClean="0"/>
              <a:t>Example</a:t>
            </a:r>
            <a:r>
              <a:rPr lang="en-US" dirty="0" smtClean="0"/>
              <a:t>	</a:t>
            </a:r>
            <a:r>
              <a:rPr lang="en-US" b="1" dirty="0" smtClean="0"/>
              <a:t>Meaning</a:t>
            </a:r>
          </a:p>
          <a:p>
            <a:pPr algn="just"/>
            <a:r>
              <a:rPr lang="en-US" dirty="0" smtClean="0"/>
              <a:t>Universal	 ∀ X</a:t>
            </a:r>
            <a:r>
              <a:rPr lang="en-US" b="1" dirty="0" smtClean="0"/>
              <a:t>.</a:t>
            </a:r>
            <a:r>
              <a:rPr lang="en-US" dirty="0" smtClean="0"/>
              <a:t>P	For all X, P is true.</a:t>
            </a:r>
          </a:p>
          <a:p>
            <a:pPr algn="just">
              <a:spcAft>
                <a:spcPts val="600"/>
              </a:spcAft>
            </a:pPr>
            <a:r>
              <a:rPr lang="en-US" dirty="0" smtClean="0"/>
              <a:t>Existential	 ∃ X</a:t>
            </a:r>
            <a:r>
              <a:rPr lang="en-US" b="1" dirty="0" smtClean="0"/>
              <a:t>.</a:t>
            </a:r>
            <a:r>
              <a:rPr lang="en-US" dirty="0" smtClean="0"/>
              <a:t>P	There exists a value of X such that P is true.</a:t>
            </a:r>
          </a:p>
          <a:p>
            <a:pPr algn="just">
              <a:spcAft>
                <a:spcPts val="600"/>
              </a:spcAft>
            </a:pPr>
            <a:r>
              <a:rPr lang="en-US" dirty="0" smtClean="0"/>
              <a:t>The period between X and P simply separates the variable from the proposition. For example, consider the following:</a:t>
            </a:r>
          </a:p>
          <a:p>
            <a:pPr algn="just"/>
            <a:r>
              <a:rPr lang="en-US" dirty="0" smtClean="0"/>
              <a:t>∀ X</a:t>
            </a:r>
            <a:r>
              <a:rPr lang="en-US" b="1" dirty="0" smtClean="0"/>
              <a:t>.</a:t>
            </a:r>
            <a:r>
              <a:rPr lang="en-US" dirty="0" smtClean="0"/>
              <a:t>(woman(X) ⊃ human(X))</a:t>
            </a:r>
          </a:p>
          <a:p>
            <a:pPr algn="just">
              <a:spcAft>
                <a:spcPts val="600"/>
              </a:spcAft>
            </a:pPr>
            <a:r>
              <a:rPr lang="en-US" dirty="0" smtClean="0"/>
              <a:t>∃ X</a:t>
            </a:r>
            <a:r>
              <a:rPr lang="en-US" b="1" dirty="0" smtClean="0"/>
              <a:t>.</a:t>
            </a:r>
            <a:r>
              <a:rPr lang="en-US" dirty="0" smtClean="0"/>
              <a:t>(mother(mary, X) x ∩ male(X))</a:t>
            </a:r>
          </a:p>
          <a:p>
            <a:pPr algn="just">
              <a:spcAft>
                <a:spcPts val="600"/>
              </a:spcAft>
            </a:pPr>
            <a:r>
              <a:rPr lang="en-US" dirty="0" smtClean="0"/>
              <a:t>The first of these propositions means that for any value of X, if X is a woman, then X is a human. The second means that there exists a value of X such that mary is the mother of X and X is a male; in other words, mary has a son. The scope of the universal and existential quantifiers is the atomic propositions to which they are attached. This scope can be extended using parentheses, as in the two compound propositions just described. So, the universal and existential quantifiers have higher precedence than any of the operators.</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9</a:t>
            </a:fld>
            <a:endParaRPr lang="en-US" dirty="0"/>
          </a:p>
        </p:txBody>
      </p:sp>
      <p:sp>
        <p:nvSpPr>
          <p:cNvPr id="5" name="Rectangle 4"/>
          <p:cNvSpPr/>
          <p:nvPr/>
        </p:nvSpPr>
        <p:spPr>
          <a:xfrm>
            <a:off x="656431" y="9862972"/>
            <a:ext cx="4267200" cy="261610"/>
          </a:xfrm>
          <a:prstGeom prst="rect">
            <a:avLst/>
          </a:prstGeom>
        </p:spPr>
        <p:txBody>
          <a:bodyPr wrap="square">
            <a:spAutoFit/>
          </a:bodyPr>
          <a:lstStyle/>
          <a:p>
            <a:r>
              <a:rPr lang="en-US" sz="1100" dirty="0" smtClean="0">
                <a:solidFill>
                  <a:schemeClr val="bg1">
                    <a:lumMod val="75000"/>
                  </a:schemeClr>
                </a:solidFill>
              </a:rPr>
              <a:t>https://www.rapidtables.com/math/symbols/Logic_Symbols.html</a:t>
            </a:r>
            <a:endParaRPr lang="en-US" sz="1100" dirty="0">
              <a:solidFill>
                <a:schemeClr val="bg1">
                  <a:lumMod val="75000"/>
                </a:schemeClr>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6431" y="4736306"/>
            <a:ext cx="6172200" cy="5105400"/>
          </a:xfrm>
        </p:spPr>
        <p:txBody>
          <a:bodyPr numCol="2" spcCol="182880">
            <a:normAutofit lnSpcReduction="10000"/>
          </a:bodyPr>
          <a:lstStyle/>
          <a:p>
            <a:pPr algn="just">
              <a:spcAft>
                <a:spcPts val="600"/>
              </a:spcAft>
            </a:pPr>
            <a:r>
              <a:rPr lang="en-US" dirty="0" smtClean="0"/>
              <a:t>We are discussing predicate calculus because it is the basis for logic programming languages. As with other languages, logic languages are best in their simplest form, meaning that redundancy should be minimized. </a:t>
            </a:r>
          </a:p>
          <a:p>
            <a:pPr algn="just">
              <a:spcAft>
                <a:spcPts val="600"/>
              </a:spcAft>
            </a:pPr>
            <a:r>
              <a:rPr lang="en-US" dirty="0" smtClean="0"/>
              <a:t>One problem with predicate calculus as we have described it thus far is that there are too many different ways of stating propositions that have the same meaning; that is, there is a great deal of redundancy.</a:t>
            </a:r>
          </a:p>
          <a:p>
            <a:pPr algn="just">
              <a:spcAft>
                <a:spcPts val="600"/>
              </a:spcAft>
            </a:pPr>
            <a:r>
              <a:rPr lang="en-US" dirty="0" smtClean="0"/>
              <a:t>This is not such a problem for logicians, but if predicate calculus is to be used in an automated (computerized) system, it is a serious problem.</a:t>
            </a:r>
          </a:p>
          <a:p>
            <a:pPr algn="just">
              <a:spcAft>
                <a:spcPts val="600"/>
              </a:spcAft>
            </a:pPr>
            <a:r>
              <a:rPr lang="en-US" dirty="0" smtClean="0"/>
              <a:t>To simplify matters, a standard form for propositions is desirable. Clausal form, which is a relatively simple form of propositions, is one such standard form. All propositions can be expressed in clausal form. A proposition in clausal form has the following general syntax:</a:t>
            </a:r>
          </a:p>
          <a:p>
            <a:pPr algn="just">
              <a:spcAft>
                <a:spcPts val="600"/>
              </a:spcAft>
            </a:pPr>
            <a:r>
              <a:rPr lang="pt-BR" dirty="0" smtClean="0"/>
              <a:t>B</a:t>
            </a:r>
            <a:r>
              <a:rPr lang="pt-BR" baseline="-25000" dirty="0" smtClean="0"/>
              <a:t>1</a:t>
            </a:r>
            <a:r>
              <a:rPr lang="en-US" dirty="0" smtClean="0"/>
              <a:t> ∪</a:t>
            </a:r>
            <a:r>
              <a:rPr lang="pt-BR" dirty="0" smtClean="0"/>
              <a:t> B</a:t>
            </a:r>
            <a:r>
              <a:rPr lang="pt-BR" baseline="-25000" dirty="0" smtClean="0"/>
              <a:t>2</a:t>
            </a:r>
            <a:r>
              <a:rPr lang="pt-BR" dirty="0" smtClean="0"/>
              <a:t> </a:t>
            </a:r>
            <a:r>
              <a:rPr lang="en-US" dirty="0" smtClean="0"/>
              <a:t>∪</a:t>
            </a:r>
            <a:r>
              <a:rPr lang="pt-BR" dirty="0" smtClean="0"/>
              <a:t> . . . </a:t>
            </a:r>
            <a:r>
              <a:rPr lang="en-US" dirty="0" smtClean="0"/>
              <a:t>∪</a:t>
            </a:r>
            <a:r>
              <a:rPr lang="pt-BR" dirty="0" smtClean="0"/>
              <a:t> B</a:t>
            </a:r>
            <a:r>
              <a:rPr lang="pt-BR" baseline="-25000" dirty="0" smtClean="0"/>
              <a:t>n</a:t>
            </a:r>
            <a:r>
              <a:rPr lang="pt-BR" dirty="0" smtClean="0"/>
              <a:t> </a:t>
            </a:r>
            <a:r>
              <a:rPr lang="en-US" dirty="0" smtClean="0"/>
              <a:t>⊂ </a:t>
            </a:r>
            <a:r>
              <a:rPr lang="pt-BR" dirty="0" smtClean="0"/>
              <a:t>A</a:t>
            </a:r>
            <a:r>
              <a:rPr lang="pt-BR" baseline="-25000" dirty="0" smtClean="0"/>
              <a:t>1</a:t>
            </a:r>
            <a:r>
              <a:rPr lang="pt-BR" dirty="0" smtClean="0"/>
              <a:t> </a:t>
            </a:r>
            <a:r>
              <a:rPr lang="en-US" dirty="0" smtClean="0"/>
              <a:t>∩</a:t>
            </a:r>
            <a:r>
              <a:rPr lang="pt-BR" dirty="0" smtClean="0"/>
              <a:t> A</a:t>
            </a:r>
            <a:r>
              <a:rPr lang="pt-BR" baseline="-25000" dirty="0" smtClean="0"/>
              <a:t>2</a:t>
            </a:r>
            <a:r>
              <a:rPr lang="pt-BR" dirty="0" smtClean="0"/>
              <a:t> </a:t>
            </a:r>
            <a:r>
              <a:rPr lang="en-US" dirty="0" smtClean="0"/>
              <a:t>∩</a:t>
            </a:r>
            <a:r>
              <a:rPr lang="pt-BR" dirty="0" smtClean="0"/>
              <a:t> . . . </a:t>
            </a:r>
            <a:r>
              <a:rPr lang="en-US" dirty="0" smtClean="0"/>
              <a:t>∩</a:t>
            </a:r>
            <a:r>
              <a:rPr lang="pt-BR" dirty="0" smtClean="0"/>
              <a:t> A</a:t>
            </a:r>
            <a:r>
              <a:rPr lang="pt-BR" baseline="-25000" dirty="0" smtClean="0"/>
              <a:t>m</a:t>
            </a:r>
          </a:p>
          <a:p>
            <a:pPr algn="just">
              <a:spcAft>
                <a:spcPts val="600"/>
              </a:spcAft>
            </a:pPr>
            <a:r>
              <a:rPr lang="en-US" dirty="0" smtClean="0"/>
              <a:t>in which the A’s and B’s are terms. The meaning of this clausal form proposition is as follows: If all of the A’s are true, then at least one B is true. The primary characteristics of clausal form propositions are the following:</a:t>
            </a:r>
          </a:p>
          <a:p>
            <a:pPr marL="228600" indent="-228600" algn="just">
              <a:spcAft>
                <a:spcPts val="600"/>
              </a:spcAft>
              <a:buFont typeface="+mj-lt"/>
              <a:buAutoNum type="arabicPeriod"/>
            </a:pPr>
            <a:r>
              <a:rPr lang="en-US" dirty="0" smtClean="0"/>
              <a:t>Existential quantifiers are not required</a:t>
            </a:r>
          </a:p>
          <a:p>
            <a:pPr marL="228600" indent="-228600" algn="just">
              <a:spcAft>
                <a:spcPts val="600"/>
              </a:spcAft>
              <a:buFont typeface="+mj-lt"/>
              <a:buAutoNum type="arabicPeriod"/>
            </a:pPr>
            <a:r>
              <a:rPr lang="en-US" dirty="0" smtClean="0"/>
              <a:t>universal quantifiers are implicit in the use of variables in the atomic propositions</a:t>
            </a:r>
          </a:p>
          <a:p>
            <a:pPr marL="228600" indent="-228600" algn="just">
              <a:spcAft>
                <a:spcPts val="600"/>
              </a:spcAft>
              <a:buFont typeface="+mj-lt"/>
              <a:buAutoNum type="arabicPeriod"/>
            </a:pPr>
            <a:r>
              <a:rPr lang="en-US" dirty="0" smtClean="0"/>
              <a:t>And no operators other than conjunction and disjunction are required</a:t>
            </a:r>
          </a:p>
          <a:p>
            <a:pPr marL="685800" lvl="1" indent="-228600" algn="just">
              <a:spcAft>
                <a:spcPts val="600"/>
              </a:spcAft>
              <a:buFont typeface="+mj-lt"/>
              <a:buAutoNum type="alphaLcPeriod"/>
            </a:pPr>
            <a:r>
              <a:rPr lang="en-US" dirty="0" smtClean="0"/>
              <a:t>Also, conjunction and disjunction need appear only in the order shown in the general clausal form: disjunction on the left side and conjunction on the right side.</a:t>
            </a:r>
          </a:p>
          <a:p>
            <a:pPr algn="just">
              <a:spcAft>
                <a:spcPts val="600"/>
              </a:spcAft>
            </a:pPr>
            <a:r>
              <a:rPr lang="en-US" dirty="0" smtClean="0"/>
              <a:t>All predicate calculus propositions can be algorithmically converted to clausal form. Nilsson (1971) gives proof that this can be done, as well as a simple conversion algorithm for doing it.</a:t>
            </a:r>
          </a:p>
          <a:p>
            <a:pPr algn="just">
              <a:spcAft>
                <a:spcPts val="600"/>
              </a:spcAft>
            </a:pPr>
            <a:r>
              <a:rPr lang="en-US" dirty="0" smtClean="0"/>
              <a:t> The right side of a clausal form proposition is called the </a:t>
            </a:r>
            <a:r>
              <a:rPr lang="en-US" b="1" dirty="0" smtClean="0"/>
              <a:t>antecedent</a:t>
            </a:r>
            <a:r>
              <a:rPr lang="en-US" dirty="0" smtClean="0"/>
              <a:t>. The left side is called the </a:t>
            </a:r>
            <a:r>
              <a:rPr lang="en-US" b="1" dirty="0" smtClean="0"/>
              <a:t>consequent</a:t>
            </a:r>
            <a:r>
              <a:rPr lang="en-US" dirty="0" smtClean="0"/>
              <a:t> because it is the consequence of the truth of the antecedent. As examples of clausal form propositions, consider the following:</a:t>
            </a:r>
          </a:p>
          <a:p>
            <a:pPr algn="just">
              <a:spcAft>
                <a:spcPts val="600"/>
              </a:spcAft>
            </a:pPr>
            <a:r>
              <a:rPr lang="en-US" dirty="0" smtClean="0"/>
              <a:t>likes(bob, trout) ⊂ likes(bob, fish) ∩ fish(trout)</a:t>
            </a:r>
          </a:p>
          <a:p>
            <a:pPr algn="just">
              <a:spcAft>
                <a:spcPts val="600"/>
              </a:spcAft>
            </a:pPr>
            <a:r>
              <a:rPr lang="en-US" dirty="0" smtClean="0"/>
              <a:t>The English version states that if bob likes fish and a trout is a fish, then bob likes trout.</a:t>
            </a:r>
          </a:p>
          <a:p>
            <a:pPr algn="just"/>
            <a:r>
              <a:rPr lang="en-US" dirty="0" smtClean="0"/>
              <a:t>The second version states that if al is bob’s father and violet is bob’s mother and louis is bob’s grandfather, then louis is either al’s father or violet’s father.</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10</a:t>
            </a:fld>
            <a:endParaRPr lang="en-US" dirty="0"/>
          </a:p>
        </p:txBody>
      </p:sp>
      <p:cxnSp>
        <p:nvCxnSpPr>
          <p:cNvPr id="6" name="Straight Connector 5"/>
          <p:cNvCxnSpPr>
            <a:stCxn id="3" idx="0"/>
            <a:endCxn id="3" idx="2"/>
          </p:cNvCxnSpPr>
          <p:nvPr/>
        </p:nvCxnSpPr>
        <p:spPr>
          <a:xfrm rot="16200000" flipH="1">
            <a:off x="1189831" y="7289006"/>
            <a:ext cx="510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861440"/>
            <a:ext cx="6042024" cy="4980265"/>
          </a:xfrm>
        </p:spPr>
        <p:txBody>
          <a:bodyPr numCol="2" spcCol="182880">
            <a:normAutofit fontScale="92500" lnSpcReduction="20000"/>
          </a:bodyPr>
          <a:lstStyle/>
          <a:p>
            <a:pPr algn="just">
              <a:lnSpc>
                <a:spcPct val="114000"/>
              </a:lnSpc>
              <a:spcAft>
                <a:spcPts val="600"/>
              </a:spcAft>
            </a:pPr>
            <a:r>
              <a:rPr lang="en-US" dirty="0" smtClean="0"/>
              <a:t>Languages used for logic programming are called declarative languages, because programs written in them consist of declarations rather than assignments and control flow statements. These declarations are actually statements, or propositions, in symbolic logic.</a:t>
            </a:r>
          </a:p>
          <a:p>
            <a:pPr algn="just">
              <a:lnSpc>
                <a:spcPct val="114000"/>
              </a:lnSpc>
              <a:spcAft>
                <a:spcPts val="600"/>
              </a:spcAft>
            </a:pPr>
            <a:r>
              <a:rPr lang="en-US" dirty="0" smtClean="0"/>
              <a:t>One of the essential characteristics of logic programming languages is their semantics, which is called declarative semantics. The basic concept of this semantics is that there is a simple way to determine the meaning of each statement, and it does not depend on how the statement might be used to solve a problem.</a:t>
            </a:r>
          </a:p>
          <a:p>
            <a:pPr algn="just">
              <a:lnSpc>
                <a:spcPct val="114000"/>
              </a:lnSpc>
              <a:spcAft>
                <a:spcPts val="600"/>
              </a:spcAft>
            </a:pPr>
            <a:r>
              <a:rPr lang="en-US" dirty="0" smtClean="0"/>
              <a:t>Declarative semantics is considerably simpler than the semantics of the imperative languages. For example, the meaning of a given proposition in a logic programming language can be concisely determined from the statement itself.</a:t>
            </a:r>
          </a:p>
          <a:p>
            <a:pPr marL="228600" indent="-228600" algn="just">
              <a:lnSpc>
                <a:spcPct val="114000"/>
              </a:lnSpc>
              <a:spcAft>
                <a:spcPts val="600"/>
              </a:spcAft>
              <a:buFont typeface="Wingdings" pitchFamily="2" charset="2"/>
              <a:buChar char="ü"/>
            </a:pPr>
            <a:r>
              <a:rPr lang="en-US" dirty="0" smtClean="0"/>
              <a:t>In an </a:t>
            </a:r>
            <a:r>
              <a:rPr lang="en-US" b="1" i="1" dirty="0" smtClean="0"/>
              <a:t>imperative language</a:t>
            </a:r>
            <a:r>
              <a:rPr lang="en-US" dirty="0" smtClean="0"/>
              <a:t>, </a:t>
            </a:r>
            <a:r>
              <a:rPr lang="en-US" i="1" dirty="0" smtClean="0"/>
              <a:t>the semantics of a simple assignment statement requires examination of local declarations, knowledge of the scoping rules of the language, and possibly even examination of programs in other files just to determine the types of the variables in the assignment statement</a:t>
            </a:r>
            <a:r>
              <a:rPr lang="en-US" dirty="0" smtClean="0"/>
              <a:t>.</a:t>
            </a:r>
          </a:p>
          <a:p>
            <a:pPr algn="just">
              <a:lnSpc>
                <a:spcPct val="114000"/>
              </a:lnSpc>
              <a:spcAft>
                <a:spcPts val="600"/>
              </a:spcAft>
            </a:pPr>
            <a:r>
              <a:rPr lang="en-US" i="1" dirty="0" smtClean="0"/>
              <a:t>Then, assuming the expression of the assignment contains variables, the execution of the program prior to the assignment statement must be traced to determine the values of those variables. </a:t>
            </a:r>
          </a:p>
          <a:p>
            <a:pPr algn="just">
              <a:lnSpc>
                <a:spcPct val="114000"/>
              </a:lnSpc>
              <a:spcAft>
                <a:spcPts val="600"/>
              </a:spcAft>
            </a:pPr>
            <a:r>
              <a:rPr lang="en-US" i="1" dirty="0" smtClean="0"/>
              <a:t>The resulting action of the statement, then, depends on its run-time context. </a:t>
            </a:r>
          </a:p>
          <a:p>
            <a:pPr marL="228600" indent="-228600" algn="just">
              <a:lnSpc>
                <a:spcPct val="114000"/>
              </a:lnSpc>
              <a:spcAft>
                <a:spcPts val="600"/>
              </a:spcAft>
              <a:buFont typeface="Wingdings" pitchFamily="2" charset="2"/>
              <a:buChar char="ü"/>
            </a:pPr>
            <a:r>
              <a:rPr lang="en-US" dirty="0" smtClean="0"/>
              <a:t>Comparing this semantics with that of a </a:t>
            </a:r>
            <a:r>
              <a:rPr lang="en-US" b="1" i="1" dirty="0" smtClean="0"/>
              <a:t>proposition in a logic language</a:t>
            </a:r>
            <a:r>
              <a:rPr lang="en-US" dirty="0" smtClean="0"/>
              <a:t>, </a:t>
            </a:r>
            <a:r>
              <a:rPr lang="en-US" i="1" dirty="0" smtClean="0"/>
              <a:t>with no need to consider textual context or execution sequences, it is clear that declarative semantics is far simpler than the semantics of imperative languages. </a:t>
            </a:r>
          </a:p>
          <a:p>
            <a:pPr algn="just">
              <a:lnSpc>
                <a:spcPct val="114000"/>
              </a:lnSpc>
              <a:spcAft>
                <a:spcPts val="600"/>
              </a:spcAft>
            </a:pPr>
            <a:r>
              <a:rPr lang="en-US" i="1" dirty="0" smtClean="0"/>
              <a:t>Thus, declarative semantics is often stated as one of the advantages that declarative languages have over imperative languages.</a:t>
            </a:r>
          </a:p>
          <a:p>
            <a:pPr algn="just">
              <a:lnSpc>
                <a:spcPct val="114000"/>
              </a:lnSpc>
              <a:spcAft>
                <a:spcPts val="600"/>
              </a:spcAft>
            </a:pPr>
            <a:r>
              <a:rPr lang="en-US" dirty="0" smtClean="0"/>
              <a:t>Programming in both imperative and functional languages is primarily procedural, which means that the programmer knows what (w?) is to be accomplished by a program and instructs the computer on exactly how the computation is to be done.</a:t>
            </a:r>
          </a:p>
          <a:p>
            <a:pPr algn="just">
              <a:lnSpc>
                <a:spcPct val="114000"/>
              </a:lnSpc>
              <a:spcAft>
                <a:spcPts val="600"/>
              </a:spcAft>
            </a:pPr>
            <a:r>
              <a:rPr lang="en-US" dirty="0" smtClean="0"/>
              <a:t>In other words, the computer is treated as a simple device that obeys orders. Everything that is computed must have every detail of that computation spelled out.</a:t>
            </a:r>
          </a:p>
          <a:p>
            <a:pPr algn="just">
              <a:lnSpc>
                <a:spcPct val="114000"/>
              </a:lnSpc>
              <a:spcAft>
                <a:spcPts val="600"/>
              </a:spcAft>
            </a:pPr>
            <a:r>
              <a:rPr lang="en-US" dirty="0" smtClean="0"/>
              <a:t>Programming in a logic programming language is nonprocedural. Programs in such languages do not state exactly how a result is to be computed but rather describe the form of the result.</a:t>
            </a:r>
          </a:p>
          <a:p>
            <a:pPr algn="just">
              <a:lnSpc>
                <a:spcPct val="114000"/>
              </a:lnSpc>
              <a:spcAft>
                <a:spcPts val="600"/>
              </a:spcAft>
            </a:pPr>
            <a:r>
              <a:rPr lang="en-US" dirty="0" smtClean="0"/>
              <a:t>The difference is that we assume the computer system can somehow determine how the result is to be computed.</a:t>
            </a:r>
            <a:endParaRPr lang="en-US" dirty="0"/>
          </a:p>
        </p:txBody>
      </p:sp>
      <p:sp>
        <p:nvSpPr>
          <p:cNvPr id="4" name="Slide Number Placeholder 3"/>
          <p:cNvSpPr>
            <a:spLocks noGrp="1"/>
          </p:cNvSpPr>
          <p:nvPr>
            <p:ph type="sldNum" sz="quarter" idx="10"/>
          </p:nvPr>
        </p:nvSpPr>
        <p:spPr>
          <a:xfrm>
            <a:off x="6523831" y="9721106"/>
            <a:ext cx="578588" cy="511731"/>
          </a:xfrm>
        </p:spPr>
        <p:txBody>
          <a:bodyPr rIns="274320" anchor="ctr" anchorCtr="0"/>
          <a:lstStyle/>
          <a:p>
            <a:fld id="{DD3C65E1-19FF-4DF0-BD76-2067C775B354}" type="slidenum">
              <a:rPr lang="en-US" smtClean="0"/>
              <a:pPr/>
              <a:t>11</a:t>
            </a:fld>
            <a:endParaRPr lang="en-US" dirty="0"/>
          </a:p>
        </p:txBody>
      </p:sp>
      <p:cxnSp>
        <p:nvCxnSpPr>
          <p:cNvPr id="6" name="Straight Connector 5"/>
          <p:cNvCxnSpPr>
            <a:stCxn id="3" idx="0"/>
            <a:endCxn id="3" idx="2"/>
          </p:cNvCxnSpPr>
          <p:nvPr/>
        </p:nvCxnSpPr>
        <p:spPr>
          <a:xfrm rot="16200000" flipH="1">
            <a:off x="1241286" y="7351572"/>
            <a:ext cx="4980265" cy="1588"/>
          </a:xfrm>
          <a:prstGeom prst="line">
            <a:avLst/>
          </a:prstGeom>
          <a:ln cmpd="dbl">
            <a:solidFill>
              <a:schemeClr val="tx1">
                <a:alpha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l="23000" t="77000" r="7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UNIT-V</a:t>
            </a:r>
            <a:endParaRPr lang="en-US" dirty="0"/>
          </a:p>
        </p:txBody>
      </p:sp>
      <p:sp>
        <p:nvSpPr>
          <p:cNvPr id="3" name="Subtitle 2"/>
          <p:cNvSpPr>
            <a:spLocks noGrp="1"/>
          </p:cNvSpPr>
          <p:nvPr>
            <p:ph type="subTitle" idx="1"/>
          </p:nvPr>
        </p:nvSpPr>
        <p:spPr/>
        <p:txBody>
          <a:bodyPr>
            <a:normAutofit lnSpcReduction="10000"/>
          </a:bodyPr>
          <a:lstStyle/>
          <a:p>
            <a:r>
              <a:rPr lang="en-US" b="1" dirty="0" smtClean="0"/>
              <a:t>Logic Programming Languages &amp; Functional Programming Languages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algn="just"/>
            <a:r>
              <a:rPr lang="en-US" dirty="0" smtClean="0"/>
              <a:t>Logician</a:t>
            </a:r>
          </a:p>
          <a:p>
            <a:pPr lvl="1" algn="just"/>
            <a:r>
              <a:rPr lang="en-US" strike="sngStrike" dirty="0" smtClean="0"/>
              <a:t>Problem</a:t>
            </a:r>
            <a:r>
              <a:rPr lang="en-US" dirty="0" smtClean="0"/>
              <a:t> w</a:t>
            </a:r>
            <a:r>
              <a:rPr lang="en-US" dirty="0" smtClean="0">
                <a:sym typeface="Wingdings" pitchFamily="2" charset="2"/>
              </a:rPr>
              <a:t> </a:t>
            </a:r>
            <a:r>
              <a:rPr lang="en-US" dirty="0" smtClean="0"/>
              <a:t>predicate calculus</a:t>
            </a:r>
            <a:endParaRPr lang="en-US" strike="sngStrike" dirty="0" smtClean="0"/>
          </a:p>
          <a:p>
            <a:pPr algn="just"/>
            <a:r>
              <a:rPr lang="en-US" dirty="0" smtClean="0"/>
              <a:t>automated systems</a:t>
            </a:r>
          </a:p>
          <a:p>
            <a:pPr lvl="1" algn="just"/>
            <a:r>
              <a:rPr lang="en-US" dirty="0" smtClean="0"/>
              <a:t>Problem w</a:t>
            </a:r>
            <a:r>
              <a:rPr lang="en-US" dirty="0" smtClean="0">
                <a:sym typeface="Wingdings" pitchFamily="2" charset="2"/>
              </a:rPr>
              <a:t></a:t>
            </a:r>
            <a:r>
              <a:rPr lang="en-US" dirty="0" smtClean="0"/>
              <a:t> predicate calculus</a:t>
            </a:r>
          </a:p>
          <a:p>
            <a:pPr lvl="2" algn="just"/>
            <a:r>
              <a:rPr lang="en-US" dirty="0" smtClean="0"/>
              <a:t>too many different ways</a:t>
            </a:r>
          </a:p>
          <a:p>
            <a:pPr lvl="3" algn="just"/>
            <a:r>
              <a:rPr lang="en-US" dirty="0" smtClean="0"/>
              <a:t>stating propositions </a:t>
            </a:r>
          </a:p>
          <a:p>
            <a:pPr lvl="4" algn="just"/>
            <a:r>
              <a:rPr lang="en-US" dirty="0" smtClean="0"/>
              <a:t>have same meaning</a:t>
            </a:r>
          </a:p>
          <a:p>
            <a:pPr lvl="1" algn="just"/>
            <a:r>
              <a:rPr lang="en-US" dirty="0" smtClean="0"/>
              <a:t>Solution:</a:t>
            </a:r>
          </a:p>
          <a:p>
            <a:pPr lvl="2" algn="just"/>
            <a:r>
              <a:rPr lang="en-US" dirty="0" smtClean="0"/>
              <a:t>Standard form - - desirable</a:t>
            </a:r>
          </a:p>
          <a:p>
            <a:pPr lvl="3" algn="just"/>
            <a:r>
              <a:rPr lang="pt-BR" dirty="0" smtClean="0"/>
              <a:t>B</a:t>
            </a:r>
            <a:r>
              <a:rPr lang="pt-BR" baseline="-25000" dirty="0" smtClean="0"/>
              <a:t>1</a:t>
            </a:r>
            <a:r>
              <a:rPr lang="en-US" dirty="0" smtClean="0"/>
              <a:t> ∪</a:t>
            </a:r>
            <a:r>
              <a:rPr lang="pt-BR" dirty="0" smtClean="0"/>
              <a:t> B</a:t>
            </a:r>
            <a:r>
              <a:rPr lang="pt-BR" baseline="-25000" dirty="0" smtClean="0"/>
              <a:t>2</a:t>
            </a:r>
            <a:r>
              <a:rPr lang="pt-BR" dirty="0" smtClean="0"/>
              <a:t> </a:t>
            </a:r>
            <a:r>
              <a:rPr lang="en-US" dirty="0" smtClean="0"/>
              <a:t>∪</a:t>
            </a:r>
            <a:r>
              <a:rPr lang="pt-BR" dirty="0" smtClean="0"/>
              <a:t> . . . </a:t>
            </a:r>
            <a:r>
              <a:rPr lang="en-US" dirty="0" smtClean="0"/>
              <a:t>∪</a:t>
            </a:r>
            <a:r>
              <a:rPr lang="pt-BR" dirty="0" smtClean="0"/>
              <a:t> B</a:t>
            </a:r>
            <a:r>
              <a:rPr lang="pt-BR" baseline="-25000" dirty="0" smtClean="0"/>
              <a:t>n</a:t>
            </a:r>
            <a:r>
              <a:rPr lang="pt-BR" dirty="0" smtClean="0"/>
              <a:t> </a:t>
            </a:r>
            <a:r>
              <a:rPr lang="en-US" dirty="0" smtClean="0"/>
              <a:t>⊂ </a:t>
            </a:r>
            <a:r>
              <a:rPr lang="pt-BR" dirty="0" smtClean="0"/>
              <a:t>A</a:t>
            </a:r>
            <a:r>
              <a:rPr lang="pt-BR" baseline="-25000" dirty="0" smtClean="0"/>
              <a:t>1</a:t>
            </a:r>
            <a:r>
              <a:rPr lang="pt-BR" dirty="0" smtClean="0"/>
              <a:t> </a:t>
            </a:r>
            <a:r>
              <a:rPr lang="en-US" dirty="0" smtClean="0"/>
              <a:t>∩</a:t>
            </a:r>
            <a:r>
              <a:rPr lang="pt-BR" dirty="0" smtClean="0"/>
              <a:t> A</a:t>
            </a:r>
            <a:r>
              <a:rPr lang="pt-BR" baseline="-25000" dirty="0" smtClean="0"/>
              <a:t>2</a:t>
            </a:r>
            <a:r>
              <a:rPr lang="pt-BR" dirty="0" smtClean="0"/>
              <a:t> </a:t>
            </a:r>
            <a:r>
              <a:rPr lang="en-US" dirty="0" smtClean="0"/>
              <a:t>∩</a:t>
            </a:r>
            <a:r>
              <a:rPr lang="pt-BR" dirty="0" smtClean="0"/>
              <a:t> . . . </a:t>
            </a:r>
            <a:r>
              <a:rPr lang="en-US" dirty="0" smtClean="0"/>
              <a:t>∩</a:t>
            </a:r>
            <a:r>
              <a:rPr lang="pt-BR" dirty="0" smtClean="0"/>
              <a:t> A</a:t>
            </a:r>
            <a:r>
              <a:rPr lang="pt-BR" baseline="-25000" dirty="0" smtClean="0"/>
              <a:t>m</a:t>
            </a:r>
          </a:p>
          <a:p>
            <a:pPr lvl="3" algn="just"/>
            <a:r>
              <a:rPr lang="en-US" dirty="0" smtClean="0"/>
              <a:t>Example:</a:t>
            </a:r>
          </a:p>
          <a:p>
            <a:pPr lvl="4" algn="just"/>
            <a:r>
              <a:rPr lang="en-US" dirty="0" smtClean="0"/>
              <a:t>likes(bob, trout) ⊂ likes(bob, fish) ∩ fish(trout)</a:t>
            </a:r>
          </a:p>
          <a:p>
            <a:pPr lvl="4" algn="just"/>
            <a:r>
              <a:rPr lang="en-US" dirty="0" smtClean="0"/>
              <a:t>father(louis, al) ∪ father(louis, violet) ⊂ </a:t>
            </a:r>
          </a:p>
          <a:p>
            <a:pPr lvl="4" algn="just">
              <a:buNone/>
            </a:pPr>
            <a:r>
              <a:rPr lang="en-US" dirty="0" smtClean="0"/>
              <a:t>	father(al, bob) ∩ mother(violet, bob) ∩ grandfather(louis, bob)</a:t>
            </a:r>
            <a:endParaRPr lang="en-US" dirty="0"/>
          </a:p>
        </p:txBody>
      </p:sp>
      <p:sp>
        <p:nvSpPr>
          <p:cNvPr id="5" name="Title 2"/>
          <p:cNvSpPr>
            <a:spLocks noGrp="1"/>
          </p:cNvSpPr>
          <p:nvPr>
            <p:ph type="title"/>
          </p:nvPr>
        </p:nvSpPr>
        <p:spPr/>
        <p:txBody>
          <a:bodyPr>
            <a:normAutofit fontScale="90000"/>
          </a:bodyPr>
          <a:lstStyle/>
          <a:p>
            <a:r>
              <a:rPr lang="en-US" sz="4000" b="1" dirty="0" smtClean="0"/>
              <a:t>Predicate Calculus</a:t>
            </a:r>
            <a:r>
              <a:rPr lang="en-US" sz="3600" b="1" dirty="0" smtClean="0"/>
              <a:t/>
            </a:r>
            <a:br>
              <a:rPr lang="en-US" sz="3600" b="1" dirty="0" smtClean="0"/>
            </a:br>
            <a:r>
              <a:rPr lang="en-US" sz="3600" dirty="0" smtClean="0"/>
              <a:t>Clausal Form</a:t>
            </a:r>
            <a:endParaRPr lang="en-US" sz="36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smtClean="0"/>
              <a:t>Overview of Logic Programming</a:t>
            </a:r>
            <a:endParaRPr lang="en-US" sz="3600" dirty="0"/>
          </a:p>
        </p:txBody>
      </p:sp>
      <p:sp>
        <p:nvSpPr>
          <p:cNvPr id="4" name="Content Placeholder 3"/>
          <p:cNvSpPr>
            <a:spLocks noGrp="1"/>
          </p:cNvSpPr>
          <p:nvPr>
            <p:ph idx="1"/>
          </p:nvPr>
        </p:nvSpPr>
        <p:spPr/>
        <p:txBody>
          <a:bodyPr>
            <a:normAutofit fontScale="77500" lnSpcReduction="20000"/>
          </a:bodyPr>
          <a:lstStyle/>
          <a:p>
            <a:pPr algn="just"/>
            <a:r>
              <a:rPr lang="en-US" dirty="0" smtClean="0"/>
              <a:t>Languages used </a:t>
            </a:r>
            <a:r>
              <a:rPr lang="en-US" dirty="0" smtClean="0">
                <a:sym typeface="Wingdings" pitchFamily="2" charset="2"/>
              </a:rPr>
              <a:t></a:t>
            </a:r>
            <a:r>
              <a:rPr lang="en-US" dirty="0" smtClean="0"/>
              <a:t> logic programming </a:t>
            </a:r>
          </a:p>
          <a:p>
            <a:pPr lvl="1" algn="just"/>
            <a:r>
              <a:rPr lang="en-US" dirty="0" smtClean="0"/>
              <a:t>declarative languages</a:t>
            </a:r>
          </a:p>
          <a:p>
            <a:pPr lvl="2" algn="just"/>
            <a:r>
              <a:rPr lang="en-US" dirty="0" smtClean="0"/>
              <a:t>Reason</a:t>
            </a:r>
          </a:p>
          <a:p>
            <a:pPr lvl="3" algn="just"/>
            <a:r>
              <a:rPr lang="en-US" dirty="0" smtClean="0"/>
              <a:t>Prog.’s written in them consists</a:t>
            </a:r>
          </a:p>
          <a:p>
            <a:pPr lvl="4" algn="just"/>
            <a:r>
              <a:rPr lang="en-US" u="sng" dirty="0" smtClean="0"/>
              <a:t>declarations</a:t>
            </a:r>
            <a:r>
              <a:rPr lang="en-US" dirty="0" smtClean="0"/>
              <a:t> ↔ assignments &amp; control flow stmt.’s</a:t>
            </a:r>
          </a:p>
          <a:p>
            <a:pPr lvl="5" algn="just"/>
            <a:r>
              <a:rPr lang="en-US" u="sng" dirty="0" smtClean="0"/>
              <a:t>r</a:t>
            </a:r>
            <a:r>
              <a:rPr lang="en-US" dirty="0" smtClean="0"/>
              <a:t> actually stmt.’s | propositions in symbolic logic</a:t>
            </a:r>
          </a:p>
          <a:p>
            <a:pPr lvl="1" algn="just"/>
            <a:r>
              <a:rPr lang="en-US" dirty="0" smtClean="0"/>
              <a:t>Declarative semantics</a:t>
            </a:r>
          </a:p>
          <a:p>
            <a:pPr lvl="2" algn="just"/>
            <a:r>
              <a:rPr lang="en-US" dirty="0" smtClean="0"/>
              <a:t>Simpler</a:t>
            </a:r>
          </a:p>
          <a:p>
            <a:pPr lvl="3" algn="just"/>
            <a:r>
              <a:rPr lang="en-US" dirty="0" smtClean="0"/>
              <a:t>semantics = imperative languages</a:t>
            </a:r>
          </a:p>
          <a:p>
            <a:pPr lvl="1" algn="just"/>
            <a:r>
              <a:rPr lang="en-US" dirty="0" smtClean="0"/>
              <a:t>Programming in </a:t>
            </a:r>
          </a:p>
          <a:p>
            <a:pPr lvl="2" algn="just"/>
            <a:r>
              <a:rPr lang="en-US" dirty="0" smtClean="0"/>
              <a:t>Functional &amp; imperative lang.’s - - procedural</a:t>
            </a:r>
          </a:p>
          <a:p>
            <a:pPr lvl="3" algn="just"/>
            <a:r>
              <a:rPr lang="en-US" dirty="0" smtClean="0"/>
              <a:t>Programmer knows</a:t>
            </a:r>
          </a:p>
          <a:p>
            <a:pPr lvl="4" algn="just"/>
            <a:r>
              <a:rPr lang="en-US" dirty="0" smtClean="0"/>
              <a:t>W? </a:t>
            </a:r>
            <a:r>
              <a:rPr lang="en-US" dirty="0" smtClean="0">
                <a:sym typeface="Wingdings" pitchFamily="2" charset="2"/>
              </a:rPr>
              <a:t> be accomplished by prog. &amp; h? computation - -  be done</a:t>
            </a:r>
            <a:endParaRPr lang="en-US" dirty="0" smtClean="0"/>
          </a:p>
          <a:p>
            <a:pPr lvl="2" algn="just"/>
            <a:r>
              <a:rPr lang="en-US" dirty="0" smtClean="0"/>
              <a:t>logic programming lang. - - nonprocedural</a:t>
            </a:r>
          </a:p>
          <a:p>
            <a:pPr lvl="3" algn="just"/>
            <a:r>
              <a:rPr lang="en-US" dirty="0" smtClean="0"/>
              <a:t>Prog.’s in such lang.</a:t>
            </a:r>
          </a:p>
          <a:p>
            <a:pPr lvl="4" algn="just"/>
            <a:r>
              <a:rPr lang="en-US" strike="sngStrike" dirty="0" smtClean="0"/>
              <a:t>State</a:t>
            </a:r>
            <a:r>
              <a:rPr lang="en-US" dirty="0" smtClean="0"/>
              <a:t> exactly h? a result - - </a:t>
            </a:r>
            <a:r>
              <a:rPr lang="en-US" dirty="0" smtClean="0">
                <a:sym typeface="Wingdings" pitchFamily="2" charset="2"/>
              </a:rPr>
              <a:t> be computed</a:t>
            </a:r>
            <a:endParaRPr lang="en-US" dirty="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smtClean="0"/>
              <a:t>The Origins of Prolog</a:t>
            </a:r>
            <a:endParaRPr lang="en-US" sz="3600" dirty="0"/>
          </a:p>
        </p:txBody>
      </p:sp>
      <p:sp>
        <p:nvSpPr>
          <p:cNvPr id="4" name="Content Placeholder 3"/>
          <p:cNvSpPr>
            <a:spLocks noGrp="1"/>
          </p:cNvSpPr>
          <p:nvPr>
            <p:ph idx="1"/>
          </p:nvPr>
        </p:nvSpPr>
        <p:spPr/>
        <p:txBody>
          <a:bodyPr>
            <a:normAutofit fontScale="92500" lnSpcReduction="10000"/>
          </a:bodyPr>
          <a:lstStyle/>
          <a:p>
            <a:pPr algn="just"/>
            <a:r>
              <a:rPr lang="en-US" dirty="0" smtClean="0"/>
              <a:t>Alain Colmerauer &amp; Phillippe Roussel</a:t>
            </a:r>
          </a:p>
          <a:p>
            <a:pPr lvl="1" algn="just"/>
            <a:r>
              <a:rPr lang="en-US" dirty="0" smtClean="0"/>
              <a:t>At University = Aix-Marseille</a:t>
            </a:r>
          </a:p>
          <a:p>
            <a:pPr lvl="2" algn="just"/>
            <a:r>
              <a:rPr lang="en-US" dirty="0" smtClean="0"/>
              <a:t>Assistance  </a:t>
            </a:r>
            <a:r>
              <a:rPr lang="en-US" dirty="0" smtClean="0">
                <a:sym typeface="Wingdings" pitchFamily="2" charset="2"/>
              </a:rPr>
              <a:t> </a:t>
            </a:r>
            <a:r>
              <a:rPr lang="en-US" dirty="0" smtClean="0"/>
              <a:t>Robert Kowalski</a:t>
            </a:r>
          </a:p>
          <a:p>
            <a:pPr lvl="3" algn="just"/>
            <a:r>
              <a:rPr lang="en-US" dirty="0" smtClean="0"/>
              <a:t>At University = Edinburgh</a:t>
            </a:r>
          </a:p>
          <a:p>
            <a:pPr lvl="4" algn="just"/>
            <a:r>
              <a:rPr lang="en-US" dirty="0" smtClean="0"/>
              <a:t>Developed fundamental design = prolog</a:t>
            </a:r>
          </a:p>
          <a:p>
            <a:pPr lvl="1" algn="just"/>
            <a:r>
              <a:rPr lang="en-US" dirty="0" smtClean="0"/>
              <a:t>Colmerauer &amp; Roussel</a:t>
            </a:r>
          </a:p>
          <a:p>
            <a:pPr lvl="2" algn="just"/>
            <a:r>
              <a:rPr lang="en-US" dirty="0" smtClean="0"/>
              <a:t>natural lang. processing</a:t>
            </a:r>
          </a:p>
          <a:p>
            <a:pPr lvl="1" algn="just"/>
            <a:r>
              <a:rPr lang="en-US" dirty="0" smtClean="0"/>
              <a:t>Kowalski</a:t>
            </a:r>
          </a:p>
          <a:p>
            <a:pPr lvl="2" algn="just"/>
            <a:r>
              <a:rPr lang="en-US" dirty="0" smtClean="0"/>
              <a:t>Automated theorem proving</a:t>
            </a:r>
          </a:p>
          <a:p>
            <a:pPr lvl="1" algn="just"/>
            <a:r>
              <a:rPr lang="en-US" dirty="0" smtClean="0"/>
              <a:t>Collaboration b/n Aix-Marseille &amp; Edinburgh</a:t>
            </a:r>
          </a:p>
          <a:p>
            <a:pPr lvl="2" algn="just"/>
            <a:r>
              <a:rPr lang="en-US" dirty="0" smtClean="0"/>
              <a:t>Continued – mid-1970’s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The Basic Elements of Prolog</a:t>
            </a:r>
            <a:r>
              <a:rPr lang="en-US" sz="3600" b="1" dirty="0" smtClean="0"/>
              <a:t/>
            </a:r>
            <a:br>
              <a:rPr lang="en-US" sz="3600" b="1" dirty="0" smtClean="0"/>
            </a:br>
            <a:r>
              <a:rPr lang="en-US" sz="3600" dirty="0" smtClean="0"/>
              <a:t>Terms</a:t>
            </a:r>
            <a:endParaRPr lang="en-US" sz="3600" dirty="0"/>
          </a:p>
        </p:txBody>
      </p:sp>
      <p:sp>
        <p:nvSpPr>
          <p:cNvPr id="4" name="Content Placeholder 3"/>
          <p:cNvSpPr>
            <a:spLocks noGrp="1"/>
          </p:cNvSpPr>
          <p:nvPr>
            <p:ph idx="1"/>
          </p:nvPr>
        </p:nvSpPr>
        <p:spPr/>
        <p:txBody>
          <a:bodyPr>
            <a:normAutofit fontScale="70000" lnSpcReduction="20000"/>
          </a:bodyPr>
          <a:lstStyle/>
          <a:p>
            <a:pPr algn="just">
              <a:spcAft>
                <a:spcPts val="600"/>
              </a:spcAft>
            </a:pPr>
            <a:r>
              <a:rPr lang="en-US" dirty="0" smtClean="0"/>
              <a:t>No. = diff. dialects = Prolog r available</a:t>
            </a:r>
          </a:p>
          <a:p>
            <a:pPr algn="just">
              <a:spcAft>
                <a:spcPts val="600"/>
              </a:spcAft>
            </a:pPr>
            <a:r>
              <a:rPr lang="en-US" dirty="0" smtClean="0"/>
              <a:t>Grouped in </a:t>
            </a:r>
            <a:r>
              <a:rPr lang="en-US" dirty="0" smtClean="0">
                <a:sym typeface="Wingdings" pitchFamily="2" charset="2"/>
              </a:rPr>
              <a:t></a:t>
            </a:r>
            <a:r>
              <a:rPr lang="en-US" dirty="0" smtClean="0"/>
              <a:t> several categories:</a:t>
            </a:r>
          </a:p>
          <a:p>
            <a:pPr lvl="1" algn="just">
              <a:spcAft>
                <a:spcPts val="600"/>
              </a:spcAft>
            </a:pPr>
            <a:r>
              <a:rPr lang="en-US" dirty="0" smtClean="0"/>
              <a:t>Grew </a:t>
            </a:r>
            <a:r>
              <a:rPr lang="en-US" dirty="0" smtClean="0">
                <a:sym typeface="Wingdings" pitchFamily="2" charset="2"/>
              </a:rPr>
              <a:t></a:t>
            </a:r>
            <a:r>
              <a:rPr lang="en-US" dirty="0" smtClean="0"/>
              <a:t> Marseille group</a:t>
            </a:r>
          </a:p>
          <a:p>
            <a:pPr lvl="1" algn="just">
              <a:spcAft>
                <a:spcPts val="600"/>
              </a:spcAft>
            </a:pPr>
            <a:r>
              <a:rPr lang="en-US" dirty="0" smtClean="0"/>
              <a:t>Came </a:t>
            </a:r>
            <a:r>
              <a:rPr lang="en-US" dirty="0" smtClean="0">
                <a:sym typeface="Wingdings" pitchFamily="2" charset="2"/>
              </a:rPr>
              <a:t> </a:t>
            </a:r>
            <a:r>
              <a:rPr lang="en-US" dirty="0" smtClean="0"/>
              <a:t>Edinburgh group</a:t>
            </a:r>
          </a:p>
          <a:p>
            <a:pPr lvl="1" algn="just">
              <a:spcAft>
                <a:spcPts val="600"/>
              </a:spcAft>
            </a:pPr>
            <a:r>
              <a:rPr lang="en-US" dirty="0" smtClean="0"/>
              <a:t>Some – developed </a:t>
            </a:r>
            <a:r>
              <a:rPr lang="en-US" dirty="0" smtClean="0">
                <a:sym typeface="Wingdings" pitchFamily="2" charset="2"/>
              </a:rPr>
              <a:t> </a:t>
            </a:r>
            <a:r>
              <a:rPr lang="en-US" dirty="0" smtClean="0"/>
              <a:t>microcomputers (micro-Prolog)</a:t>
            </a:r>
          </a:p>
          <a:p>
            <a:pPr algn="just">
              <a:spcAft>
                <a:spcPts val="600"/>
              </a:spcAft>
            </a:pPr>
            <a:r>
              <a:rPr lang="en-US" b="1" dirty="0" smtClean="0"/>
              <a:t>Terms:</a:t>
            </a:r>
          </a:p>
          <a:p>
            <a:pPr lvl="1" algn="just">
              <a:spcAft>
                <a:spcPts val="600"/>
              </a:spcAft>
            </a:pPr>
            <a:r>
              <a:rPr lang="en-US" dirty="0" smtClean="0"/>
              <a:t>Prolog stmt, Prolog data r constructed </a:t>
            </a:r>
            <a:r>
              <a:rPr lang="en-US" dirty="0" smtClean="0">
                <a:sym typeface="Wingdings" pitchFamily="2" charset="2"/>
              </a:rPr>
              <a:t></a:t>
            </a:r>
            <a:r>
              <a:rPr lang="en-US" dirty="0" smtClean="0"/>
              <a:t> terms </a:t>
            </a:r>
          </a:p>
          <a:p>
            <a:pPr lvl="2" algn="just">
              <a:spcAft>
                <a:spcPts val="600"/>
              </a:spcAft>
            </a:pPr>
            <a:r>
              <a:rPr lang="en-US" dirty="0" smtClean="0"/>
              <a:t>Term</a:t>
            </a:r>
          </a:p>
          <a:p>
            <a:pPr lvl="3" algn="just">
              <a:spcAft>
                <a:spcPts val="600"/>
              </a:spcAft>
            </a:pPr>
            <a:r>
              <a:rPr lang="en-US" b="1" dirty="0" smtClean="0"/>
              <a:t>Constant</a:t>
            </a:r>
          </a:p>
          <a:p>
            <a:pPr lvl="4" algn="just">
              <a:spcAft>
                <a:spcPts val="600"/>
              </a:spcAft>
            </a:pPr>
            <a:r>
              <a:rPr lang="en-US" dirty="0" smtClean="0"/>
              <a:t>either an atom | an integer</a:t>
            </a:r>
          </a:p>
          <a:p>
            <a:pPr lvl="3" algn="just">
              <a:spcAft>
                <a:spcPts val="600"/>
              </a:spcAft>
            </a:pPr>
            <a:r>
              <a:rPr lang="en-US" dirty="0" smtClean="0"/>
              <a:t>Variable</a:t>
            </a:r>
          </a:p>
          <a:p>
            <a:pPr lvl="3" algn="just">
              <a:spcAft>
                <a:spcPts val="600"/>
              </a:spcAft>
            </a:pPr>
            <a:r>
              <a:rPr lang="en-US" dirty="0" smtClean="0"/>
              <a:t>Structure</a:t>
            </a:r>
          </a:p>
        </p:txBody>
      </p:sp>
      <p:grpSp>
        <p:nvGrpSpPr>
          <p:cNvPr id="7" name="Group 6"/>
          <p:cNvGrpSpPr/>
          <p:nvPr/>
        </p:nvGrpSpPr>
        <p:grpSpPr>
          <a:xfrm>
            <a:off x="7239000" y="2438400"/>
            <a:ext cx="1524000" cy="1371600"/>
            <a:chOff x="7239000" y="2438400"/>
            <a:chExt cx="1524000" cy="1371600"/>
          </a:xfrm>
        </p:grpSpPr>
        <p:sp>
          <p:nvSpPr>
            <p:cNvPr id="5" name="Rectangle 4"/>
            <p:cNvSpPr/>
            <p:nvPr/>
          </p:nvSpPr>
          <p:spPr>
            <a:xfrm>
              <a:off x="7696200" y="2438400"/>
              <a:ext cx="1066800" cy="1200329"/>
            </a:xfrm>
            <a:prstGeom prst="rect">
              <a:avLst/>
            </a:prstGeom>
          </p:spPr>
          <p:txBody>
            <a:bodyPr wrap="square">
              <a:spAutoFit/>
            </a:bodyPr>
            <a:lstStyle/>
            <a:p>
              <a:pPr algn="just">
                <a:spcAft>
                  <a:spcPts val="600"/>
                </a:spcAft>
              </a:pPr>
              <a:r>
                <a:rPr lang="en-US" dirty="0" smtClean="0"/>
                <a:t>Syntactic forms = these r different</a:t>
              </a:r>
            </a:p>
          </p:txBody>
        </p:sp>
        <p:sp>
          <p:nvSpPr>
            <p:cNvPr id="6" name="Right Brace 5"/>
            <p:cNvSpPr/>
            <p:nvPr/>
          </p:nvSpPr>
          <p:spPr>
            <a:xfrm>
              <a:off x="7239000" y="2438400"/>
              <a:ext cx="457200" cy="1371600"/>
            </a:xfrm>
            <a:prstGeom prst="rightBrace">
              <a:avLst>
                <a:gd name="adj1" fmla="val 73333"/>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The Basic Elements of Prolog</a:t>
            </a:r>
            <a:r>
              <a:rPr lang="en-US" sz="3600" b="1" dirty="0" smtClean="0"/>
              <a:t/>
            </a:r>
            <a:br>
              <a:rPr lang="en-US" sz="3600" b="1" dirty="0" smtClean="0"/>
            </a:br>
            <a:r>
              <a:rPr lang="en-US" sz="3600" dirty="0" smtClean="0"/>
              <a:t>Terms</a:t>
            </a:r>
            <a:endParaRPr lang="en-US" sz="3600" dirty="0"/>
          </a:p>
        </p:txBody>
      </p:sp>
      <p:sp>
        <p:nvSpPr>
          <p:cNvPr id="4" name="Content Placeholder 3"/>
          <p:cNvSpPr>
            <a:spLocks noGrp="1"/>
          </p:cNvSpPr>
          <p:nvPr>
            <p:ph idx="1"/>
          </p:nvPr>
        </p:nvSpPr>
        <p:spPr/>
        <p:txBody>
          <a:bodyPr>
            <a:normAutofit fontScale="77500" lnSpcReduction="20000"/>
          </a:bodyPr>
          <a:lstStyle/>
          <a:p>
            <a:pPr algn="just">
              <a:spcAft>
                <a:spcPts val="600"/>
              </a:spcAft>
            </a:pPr>
            <a:r>
              <a:rPr lang="en-US" dirty="0" smtClean="0"/>
              <a:t>No. = diff. dialects = Prolog r available</a:t>
            </a:r>
          </a:p>
          <a:p>
            <a:pPr algn="just">
              <a:spcAft>
                <a:spcPts val="600"/>
              </a:spcAft>
            </a:pPr>
            <a:r>
              <a:rPr lang="en-US" dirty="0" smtClean="0"/>
              <a:t>Grouped in </a:t>
            </a:r>
            <a:r>
              <a:rPr lang="en-US" dirty="0" smtClean="0">
                <a:sym typeface="Wingdings" pitchFamily="2" charset="2"/>
              </a:rPr>
              <a:t></a:t>
            </a:r>
            <a:r>
              <a:rPr lang="en-US" dirty="0" smtClean="0"/>
              <a:t> several categories:</a:t>
            </a:r>
          </a:p>
          <a:p>
            <a:pPr lvl="1" algn="just">
              <a:spcAft>
                <a:spcPts val="600"/>
              </a:spcAft>
            </a:pPr>
            <a:r>
              <a:rPr lang="en-US" dirty="0" smtClean="0"/>
              <a:t>Grew </a:t>
            </a:r>
            <a:r>
              <a:rPr lang="en-US" dirty="0" smtClean="0">
                <a:sym typeface="Wingdings" pitchFamily="2" charset="2"/>
              </a:rPr>
              <a:t></a:t>
            </a:r>
            <a:r>
              <a:rPr lang="en-US" dirty="0" smtClean="0"/>
              <a:t> Marseille group</a:t>
            </a:r>
          </a:p>
          <a:p>
            <a:pPr lvl="1" algn="just">
              <a:spcAft>
                <a:spcPts val="600"/>
              </a:spcAft>
            </a:pPr>
            <a:r>
              <a:rPr lang="en-US" dirty="0" smtClean="0"/>
              <a:t>Came </a:t>
            </a:r>
            <a:r>
              <a:rPr lang="en-US" dirty="0" smtClean="0">
                <a:sym typeface="Wingdings" pitchFamily="2" charset="2"/>
              </a:rPr>
              <a:t> </a:t>
            </a:r>
            <a:r>
              <a:rPr lang="en-US" dirty="0" smtClean="0"/>
              <a:t>Edinburgh group</a:t>
            </a:r>
          </a:p>
          <a:p>
            <a:pPr lvl="1" algn="just">
              <a:spcAft>
                <a:spcPts val="600"/>
              </a:spcAft>
            </a:pPr>
            <a:r>
              <a:rPr lang="en-US" dirty="0" smtClean="0"/>
              <a:t>Some – developed </a:t>
            </a:r>
            <a:r>
              <a:rPr lang="en-US" dirty="0" smtClean="0">
                <a:sym typeface="Wingdings" pitchFamily="2" charset="2"/>
              </a:rPr>
              <a:t> </a:t>
            </a:r>
            <a:r>
              <a:rPr lang="en-US" dirty="0" smtClean="0"/>
              <a:t>microcomputers (micro-Prolog)</a:t>
            </a:r>
          </a:p>
          <a:p>
            <a:pPr algn="just">
              <a:spcAft>
                <a:spcPts val="600"/>
              </a:spcAft>
            </a:pPr>
            <a:r>
              <a:rPr lang="en-US" b="1" dirty="0" smtClean="0"/>
              <a:t>Terms:</a:t>
            </a:r>
          </a:p>
          <a:p>
            <a:pPr lvl="1" algn="just">
              <a:spcAft>
                <a:spcPts val="600"/>
              </a:spcAft>
            </a:pPr>
            <a:r>
              <a:rPr lang="en-US" dirty="0" smtClean="0"/>
              <a:t>Prolog stmt, Prolog data r constructed </a:t>
            </a:r>
            <a:r>
              <a:rPr lang="en-US" dirty="0" smtClean="0">
                <a:sym typeface="Wingdings" pitchFamily="2" charset="2"/>
              </a:rPr>
              <a:t></a:t>
            </a:r>
            <a:r>
              <a:rPr lang="en-US" dirty="0" smtClean="0"/>
              <a:t> terms </a:t>
            </a:r>
          </a:p>
          <a:p>
            <a:pPr lvl="2" algn="just">
              <a:spcAft>
                <a:spcPts val="600"/>
              </a:spcAft>
            </a:pPr>
            <a:r>
              <a:rPr lang="en-US" dirty="0" smtClean="0"/>
              <a:t>Term</a:t>
            </a:r>
          </a:p>
          <a:p>
            <a:pPr lvl="3" algn="just">
              <a:spcAft>
                <a:spcPts val="600"/>
              </a:spcAft>
            </a:pPr>
            <a:r>
              <a:rPr lang="en-US" dirty="0" smtClean="0"/>
              <a:t>Constant</a:t>
            </a:r>
          </a:p>
          <a:p>
            <a:pPr lvl="3" algn="just">
              <a:spcAft>
                <a:spcPts val="600"/>
              </a:spcAft>
            </a:pPr>
            <a:r>
              <a:rPr lang="en-US" b="1" dirty="0" smtClean="0"/>
              <a:t>Variable</a:t>
            </a:r>
            <a:endParaRPr lang="en-US" dirty="0" smtClean="0"/>
          </a:p>
          <a:p>
            <a:pPr lvl="3" algn="just">
              <a:spcAft>
                <a:spcPts val="600"/>
              </a:spcAft>
            </a:pPr>
            <a:r>
              <a:rPr lang="en-US" b="1" dirty="0" smtClean="0"/>
              <a:t>Structure</a:t>
            </a:r>
          </a:p>
        </p:txBody>
      </p:sp>
      <p:grpSp>
        <p:nvGrpSpPr>
          <p:cNvPr id="2" name="Group 6"/>
          <p:cNvGrpSpPr/>
          <p:nvPr/>
        </p:nvGrpSpPr>
        <p:grpSpPr>
          <a:xfrm>
            <a:off x="7239000" y="2438400"/>
            <a:ext cx="1524000" cy="1371600"/>
            <a:chOff x="7239000" y="2438400"/>
            <a:chExt cx="1524000" cy="1371600"/>
          </a:xfrm>
        </p:grpSpPr>
        <p:sp>
          <p:nvSpPr>
            <p:cNvPr id="5" name="Rectangle 4"/>
            <p:cNvSpPr/>
            <p:nvPr/>
          </p:nvSpPr>
          <p:spPr>
            <a:xfrm>
              <a:off x="7696200" y="2438400"/>
              <a:ext cx="1066800" cy="1200329"/>
            </a:xfrm>
            <a:prstGeom prst="rect">
              <a:avLst/>
            </a:prstGeom>
          </p:spPr>
          <p:txBody>
            <a:bodyPr wrap="square">
              <a:spAutoFit/>
            </a:bodyPr>
            <a:lstStyle/>
            <a:p>
              <a:pPr algn="just">
                <a:spcAft>
                  <a:spcPts val="600"/>
                </a:spcAft>
              </a:pPr>
              <a:r>
                <a:rPr lang="en-US" dirty="0" smtClean="0"/>
                <a:t>Syntactic forms = these r different</a:t>
              </a:r>
            </a:p>
          </p:txBody>
        </p:sp>
        <p:sp>
          <p:nvSpPr>
            <p:cNvPr id="6" name="Right Brace 5"/>
            <p:cNvSpPr/>
            <p:nvPr/>
          </p:nvSpPr>
          <p:spPr>
            <a:xfrm>
              <a:off x="7239000" y="2438400"/>
              <a:ext cx="457200" cy="1371600"/>
            </a:xfrm>
            <a:prstGeom prst="rightBrace">
              <a:avLst>
                <a:gd name="adj1" fmla="val 73333"/>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The Basic Elements of Prolog</a:t>
            </a:r>
            <a:r>
              <a:rPr lang="en-US" sz="3600" b="1" dirty="0" smtClean="0"/>
              <a:t/>
            </a:r>
            <a:br>
              <a:rPr lang="en-US" sz="3600" b="1" dirty="0" smtClean="0"/>
            </a:br>
            <a:r>
              <a:rPr lang="en-US" sz="3600" dirty="0" smtClean="0"/>
              <a:t> Fact Statements</a:t>
            </a:r>
            <a:endParaRPr lang="en-US" sz="3600" dirty="0"/>
          </a:p>
        </p:txBody>
      </p:sp>
      <p:sp>
        <p:nvSpPr>
          <p:cNvPr id="4" name="Content Placeholder 3"/>
          <p:cNvSpPr>
            <a:spLocks noGrp="1"/>
          </p:cNvSpPr>
          <p:nvPr>
            <p:ph idx="1"/>
          </p:nvPr>
        </p:nvSpPr>
        <p:spPr/>
        <p:txBody>
          <a:bodyPr numCol="2">
            <a:normAutofit fontScale="92500" lnSpcReduction="10000"/>
          </a:bodyPr>
          <a:lstStyle/>
          <a:p>
            <a:pPr algn="just">
              <a:spcAft>
                <a:spcPts val="600"/>
              </a:spcAft>
            </a:pPr>
            <a:r>
              <a:rPr lang="en-US" dirty="0" smtClean="0"/>
              <a:t>2 basic stmt forms:</a:t>
            </a:r>
          </a:p>
          <a:p>
            <a:pPr lvl="1" algn="just">
              <a:spcAft>
                <a:spcPts val="600"/>
              </a:spcAft>
            </a:pPr>
            <a:r>
              <a:rPr lang="en-US" dirty="0" smtClean="0"/>
              <a:t>Headless Horn clause</a:t>
            </a:r>
          </a:p>
          <a:p>
            <a:pPr lvl="2"/>
            <a:r>
              <a:rPr lang="en-US" dirty="0" smtClean="0"/>
              <a:t>Simplest form = headless Horn clause in Prolog </a:t>
            </a:r>
          </a:p>
          <a:p>
            <a:pPr lvl="3"/>
            <a:r>
              <a:rPr lang="en-US" dirty="0" smtClean="0"/>
              <a:t>single structure</a:t>
            </a:r>
          </a:p>
          <a:p>
            <a:pPr lvl="4"/>
            <a:r>
              <a:rPr lang="en-US" dirty="0" smtClean="0"/>
              <a:t>interpreted as an unconditional assertion / fact</a:t>
            </a:r>
          </a:p>
          <a:p>
            <a:pPr lvl="1" algn="just">
              <a:spcAft>
                <a:spcPts val="600"/>
              </a:spcAft>
            </a:pPr>
            <a:r>
              <a:rPr lang="en-US" dirty="0" smtClean="0"/>
              <a:t>Headed Horn clause</a:t>
            </a:r>
          </a:p>
          <a:p>
            <a:pPr lvl="1" algn="just">
              <a:spcAft>
                <a:spcPts val="600"/>
              </a:spcAft>
            </a:pPr>
            <a:r>
              <a:rPr lang="en-US" dirty="0" smtClean="0"/>
              <a:t>Prolog stmt terminated – period</a:t>
            </a:r>
          </a:p>
          <a:p>
            <a:pPr lvl="1" algn="just">
              <a:spcAft>
                <a:spcPts val="600"/>
              </a:spcAft>
            </a:pPr>
            <a:r>
              <a:rPr lang="en-US" dirty="0" smtClean="0"/>
              <a:t>Example:</a:t>
            </a:r>
          </a:p>
          <a:p>
            <a:pPr lvl="2" algn="just">
              <a:spcAft>
                <a:spcPts val="600"/>
              </a:spcAft>
              <a:buNone/>
            </a:pPr>
            <a:r>
              <a:rPr lang="en-US" dirty="0" smtClean="0"/>
              <a:t>female(shelley).</a:t>
            </a:r>
          </a:p>
          <a:p>
            <a:pPr lvl="2" algn="just">
              <a:spcAft>
                <a:spcPts val="600"/>
              </a:spcAft>
              <a:buNone/>
            </a:pPr>
            <a:r>
              <a:rPr lang="en-US" dirty="0" smtClean="0"/>
              <a:t>male(bill).</a:t>
            </a:r>
          </a:p>
          <a:p>
            <a:pPr lvl="2" algn="just">
              <a:spcAft>
                <a:spcPts val="600"/>
              </a:spcAft>
              <a:buNone/>
            </a:pPr>
            <a:r>
              <a:rPr lang="en-US" dirty="0" smtClean="0"/>
              <a:t>female(mary).</a:t>
            </a:r>
          </a:p>
          <a:p>
            <a:pPr lvl="2" algn="just">
              <a:spcAft>
                <a:spcPts val="600"/>
              </a:spcAft>
              <a:buNone/>
            </a:pPr>
            <a:r>
              <a:rPr lang="en-US" dirty="0" smtClean="0"/>
              <a:t>male(jake).</a:t>
            </a:r>
          </a:p>
          <a:p>
            <a:pPr lvl="2" algn="just">
              <a:spcAft>
                <a:spcPts val="600"/>
              </a:spcAft>
              <a:buNone/>
            </a:pPr>
            <a:r>
              <a:rPr lang="en-US" dirty="0" smtClean="0"/>
              <a:t>father(bill, jake).</a:t>
            </a:r>
          </a:p>
          <a:p>
            <a:pPr lvl="2" algn="just">
              <a:spcAft>
                <a:spcPts val="600"/>
              </a:spcAft>
              <a:buNone/>
            </a:pPr>
            <a:r>
              <a:rPr lang="en-US" dirty="0" smtClean="0"/>
              <a:t>father(bill, shelley).</a:t>
            </a:r>
          </a:p>
          <a:p>
            <a:pPr lvl="2" algn="just">
              <a:spcAft>
                <a:spcPts val="600"/>
              </a:spcAft>
              <a:buNone/>
            </a:pPr>
            <a:r>
              <a:rPr lang="en-US" dirty="0" smtClean="0"/>
              <a:t>mother(mary, jake).</a:t>
            </a:r>
          </a:p>
          <a:p>
            <a:pPr lvl="2" algn="just">
              <a:spcAft>
                <a:spcPts val="600"/>
              </a:spcAft>
              <a:buNone/>
            </a:pPr>
            <a:r>
              <a:rPr lang="en-US" dirty="0" smtClean="0"/>
              <a:t>mother(mary, shelley).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The Basic Elements of Prolog</a:t>
            </a:r>
            <a:r>
              <a:rPr lang="en-US" sz="3600" b="1" dirty="0" smtClean="0"/>
              <a:t/>
            </a:r>
            <a:br>
              <a:rPr lang="en-US" sz="3600" b="1" dirty="0" smtClean="0"/>
            </a:br>
            <a:r>
              <a:rPr lang="en-US" sz="3600" dirty="0" smtClean="0"/>
              <a:t>Rule Statements</a:t>
            </a:r>
            <a:endParaRPr lang="en-US" sz="3600" dirty="0"/>
          </a:p>
        </p:txBody>
      </p:sp>
      <p:sp>
        <p:nvSpPr>
          <p:cNvPr id="4" name="Content Placeholder 3"/>
          <p:cNvSpPr>
            <a:spLocks noGrp="1"/>
          </p:cNvSpPr>
          <p:nvPr>
            <p:ph idx="1"/>
          </p:nvPr>
        </p:nvSpPr>
        <p:spPr/>
        <p:txBody>
          <a:bodyPr>
            <a:normAutofit fontScale="77500" lnSpcReduction="20000"/>
          </a:bodyPr>
          <a:lstStyle/>
          <a:p>
            <a:pPr algn="just">
              <a:spcAft>
                <a:spcPts val="600"/>
              </a:spcAft>
            </a:pPr>
            <a:r>
              <a:rPr lang="en-US" dirty="0" smtClean="0"/>
              <a:t>Other basic form = prolog stmt</a:t>
            </a:r>
          </a:p>
          <a:p>
            <a:pPr lvl="1" algn="just">
              <a:spcAft>
                <a:spcPts val="600"/>
              </a:spcAft>
            </a:pPr>
            <a:r>
              <a:rPr lang="en-US" dirty="0" smtClean="0"/>
              <a:t>Constructing database corresponds </a:t>
            </a:r>
            <a:r>
              <a:rPr lang="en-US" dirty="0" smtClean="0">
                <a:sym typeface="Wingdings" pitchFamily="2" charset="2"/>
              </a:rPr>
              <a:t> headed Horn clause</a:t>
            </a:r>
          </a:p>
          <a:p>
            <a:pPr lvl="1" algn="just">
              <a:spcAft>
                <a:spcPts val="600"/>
              </a:spcAft>
            </a:pPr>
            <a:r>
              <a:rPr lang="en-US" dirty="0" smtClean="0">
                <a:sym typeface="Wingdings" pitchFamily="2" charset="2"/>
              </a:rPr>
              <a:t>This form c related  known theorem in mathematics</a:t>
            </a:r>
          </a:p>
          <a:p>
            <a:pPr lvl="2" algn="just">
              <a:spcAft>
                <a:spcPts val="600"/>
              </a:spcAft>
            </a:pPr>
            <a:r>
              <a:rPr lang="en-US" dirty="0" smtClean="0">
                <a:sym typeface="Wingdings" pitchFamily="2" charset="2"/>
              </a:rPr>
              <a:t>Conclusion c drawn</a:t>
            </a:r>
          </a:p>
          <a:p>
            <a:pPr lvl="3" algn="just">
              <a:spcAft>
                <a:spcPts val="600"/>
              </a:spcAft>
            </a:pPr>
            <a:r>
              <a:rPr lang="en-US" dirty="0" smtClean="0">
                <a:sym typeface="Wingdings" pitchFamily="2" charset="2"/>
              </a:rPr>
              <a:t>Set = given conditions satisfied</a:t>
            </a:r>
          </a:p>
          <a:p>
            <a:pPr lvl="1" algn="just">
              <a:spcAft>
                <a:spcPts val="600"/>
              </a:spcAft>
            </a:pPr>
            <a:r>
              <a:rPr lang="en-US" dirty="0" smtClean="0">
                <a:sym typeface="Wingdings" pitchFamily="2" charset="2"/>
              </a:rPr>
              <a:t>Right side - - antecedent (</a:t>
            </a:r>
            <a:r>
              <a:rPr lang="en-US" i="1" dirty="0" smtClean="0">
                <a:sym typeface="Wingdings" pitchFamily="2" charset="2"/>
              </a:rPr>
              <a:t>if</a:t>
            </a:r>
            <a:r>
              <a:rPr lang="en-US" dirty="0" smtClean="0">
                <a:sym typeface="Wingdings" pitchFamily="2" charset="2"/>
              </a:rPr>
              <a:t> part)</a:t>
            </a:r>
          </a:p>
          <a:p>
            <a:pPr lvl="1" algn="just">
              <a:spcAft>
                <a:spcPts val="600"/>
              </a:spcAft>
            </a:pPr>
            <a:r>
              <a:rPr lang="en-US" dirty="0" smtClean="0"/>
              <a:t>Left side - - consequent (</a:t>
            </a:r>
            <a:r>
              <a:rPr lang="en-US" i="1" dirty="0" smtClean="0"/>
              <a:t>then</a:t>
            </a:r>
            <a:r>
              <a:rPr lang="en-US" dirty="0" smtClean="0"/>
              <a:t> part)</a:t>
            </a:r>
          </a:p>
          <a:p>
            <a:pPr lvl="1" algn="just">
              <a:spcAft>
                <a:spcPts val="600"/>
              </a:spcAft>
            </a:pPr>
            <a:r>
              <a:rPr lang="en-US" dirty="0" smtClean="0"/>
              <a:t>general form (Prolog headed Horn clause stmt):</a:t>
            </a:r>
          </a:p>
          <a:p>
            <a:pPr lvl="2" algn="just">
              <a:spcAft>
                <a:spcPts val="600"/>
              </a:spcAft>
              <a:buNone/>
            </a:pPr>
            <a:r>
              <a:rPr lang="en-US" i="1" dirty="0" smtClean="0"/>
              <a:t>consequence :- antecedent_expression.</a:t>
            </a:r>
          </a:p>
          <a:p>
            <a:pPr lvl="1" algn="just">
              <a:spcAft>
                <a:spcPts val="600"/>
              </a:spcAft>
            </a:pPr>
            <a:r>
              <a:rPr lang="en-US" dirty="0" smtClean="0"/>
              <a:t>Example:</a:t>
            </a:r>
          </a:p>
          <a:p>
            <a:pPr lvl="2" algn="just">
              <a:spcAft>
                <a:spcPts val="600"/>
              </a:spcAft>
              <a:buNone/>
            </a:pPr>
            <a:r>
              <a:rPr lang="en-US" i="1" dirty="0" smtClean="0"/>
              <a:t>ancestor(mary, shelley) :- mother(mary, shelley).</a:t>
            </a:r>
          </a:p>
          <a:p>
            <a:pPr lvl="1" algn="just">
              <a:spcAft>
                <a:spcPts val="600"/>
              </a:spcAft>
            </a:pPr>
            <a:endParaRPr lang="en-US"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The Basic Elements of Prolog</a:t>
            </a:r>
            <a:r>
              <a:rPr lang="en-US" sz="3600" b="1" dirty="0" smtClean="0"/>
              <a:t/>
            </a:r>
            <a:br>
              <a:rPr lang="en-US" sz="3600" b="1" dirty="0" smtClean="0"/>
            </a:br>
            <a:r>
              <a:rPr lang="en-US" sz="3600" dirty="0" smtClean="0"/>
              <a:t>Rule Statements</a:t>
            </a:r>
            <a:endParaRPr lang="en-US" sz="3600" dirty="0"/>
          </a:p>
        </p:txBody>
      </p:sp>
      <p:sp>
        <p:nvSpPr>
          <p:cNvPr id="5" name="Content Placeholder 3"/>
          <p:cNvSpPr>
            <a:spLocks noGrp="1"/>
          </p:cNvSpPr>
          <p:nvPr>
            <p:ph idx="1"/>
          </p:nvPr>
        </p:nvSpPr>
        <p:spPr/>
        <p:txBody>
          <a:bodyPr>
            <a:normAutofit fontScale="77500" lnSpcReduction="20000"/>
          </a:bodyPr>
          <a:lstStyle/>
          <a:p>
            <a:pPr algn="just">
              <a:spcAft>
                <a:spcPts val="600"/>
              </a:spcAft>
            </a:pPr>
            <a:r>
              <a:rPr lang="en-US" dirty="0" smtClean="0"/>
              <a:t>Other basic form = prolog stmt</a:t>
            </a:r>
          </a:p>
          <a:p>
            <a:pPr lvl="1" algn="just">
              <a:spcAft>
                <a:spcPts val="600"/>
              </a:spcAft>
            </a:pPr>
            <a:r>
              <a:rPr lang="en-US" dirty="0" smtClean="0"/>
              <a:t>Constructing database corresponds </a:t>
            </a:r>
            <a:r>
              <a:rPr lang="en-US" dirty="0" smtClean="0">
                <a:sym typeface="Wingdings" pitchFamily="2" charset="2"/>
              </a:rPr>
              <a:t> headed Horn clause</a:t>
            </a:r>
          </a:p>
          <a:p>
            <a:pPr lvl="1" algn="just">
              <a:spcAft>
                <a:spcPts val="600"/>
              </a:spcAft>
            </a:pPr>
            <a:r>
              <a:rPr lang="en-US" dirty="0" smtClean="0">
                <a:sym typeface="Wingdings" pitchFamily="2" charset="2"/>
              </a:rPr>
              <a:t>This form c related  known theorem in mathematics</a:t>
            </a:r>
          </a:p>
          <a:p>
            <a:pPr lvl="2" algn="just">
              <a:spcAft>
                <a:spcPts val="600"/>
              </a:spcAft>
            </a:pPr>
            <a:r>
              <a:rPr lang="en-US" dirty="0" smtClean="0">
                <a:sym typeface="Wingdings" pitchFamily="2" charset="2"/>
              </a:rPr>
              <a:t>Conclusion c drawn</a:t>
            </a:r>
          </a:p>
          <a:p>
            <a:pPr lvl="3" algn="just">
              <a:spcAft>
                <a:spcPts val="600"/>
              </a:spcAft>
            </a:pPr>
            <a:r>
              <a:rPr lang="en-US" dirty="0" smtClean="0">
                <a:sym typeface="Wingdings" pitchFamily="2" charset="2"/>
              </a:rPr>
              <a:t>Set = given conditions satisfied</a:t>
            </a:r>
          </a:p>
          <a:p>
            <a:pPr lvl="1" algn="just">
              <a:spcAft>
                <a:spcPts val="600"/>
              </a:spcAft>
            </a:pPr>
            <a:r>
              <a:rPr lang="en-US" dirty="0" smtClean="0">
                <a:sym typeface="Wingdings" pitchFamily="2" charset="2"/>
              </a:rPr>
              <a:t>Right side - - antecedent (</a:t>
            </a:r>
            <a:r>
              <a:rPr lang="en-US" i="1" dirty="0" smtClean="0">
                <a:sym typeface="Wingdings" pitchFamily="2" charset="2"/>
              </a:rPr>
              <a:t>if</a:t>
            </a:r>
            <a:r>
              <a:rPr lang="en-US" dirty="0" smtClean="0">
                <a:sym typeface="Wingdings" pitchFamily="2" charset="2"/>
              </a:rPr>
              <a:t> part)</a:t>
            </a:r>
          </a:p>
          <a:p>
            <a:pPr lvl="1" algn="just">
              <a:spcAft>
                <a:spcPts val="600"/>
              </a:spcAft>
            </a:pPr>
            <a:r>
              <a:rPr lang="en-US" dirty="0" smtClean="0"/>
              <a:t>Left side - - consequent (</a:t>
            </a:r>
            <a:r>
              <a:rPr lang="en-US" i="1" dirty="0" smtClean="0"/>
              <a:t>then</a:t>
            </a:r>
            <a:r>
              <a:rPr lang="en-US" dirty="0" smtClean="0"/>
              <a:t> part)</a:t>
            </a:r>
          </a:p>
          <a:p>
            <a:pPr lvl="1" algn="just">
              <a:spcAft>
                <a:spcPts val="600"/>
              </a:spcAft>
            </a:pPr>
            <a:r>
              <a:rPr lang="en-US" dirty="0" smtClean="0"/>
              <a:t>general form (Prolog headed Horn clause stmt):</a:t>
            </a:r>
          </a:p>
          <a:p>
            <a:pPr lvl="2" algn="just">
              <a:spcAft>
                <a:spcPts val="600"/>
              </a:spcAft>
              <a:buNone/>
            </a:pPr>
            <a:r>
              <a:rPr lang="en-US" i="1" dirty="0" smtClean="0"/>
              <a:t>consequence :- antecedent_expression.</a:t>
            </a:r>
          </a:p>
          <a:p>
            <a:pPr lvl="1" algn="just">
              <a:spcAft>
                <a:spcPts val="600"/>
              </a:spcAft>
            </a:pPr>
            <a:r>
              <a:rPr lang="en-US" dirty="0" smtClean="0"/>
              <a:t>Example:</a:t>
            </a:r>
          </a:p>
          <a:p>
            <a:pPr lvl="2" algn="just">
              <a:spcAft>
                <a:spcPts val="600"/>
              </a:spcAft>
              <a:buNone/>
            </a:pPr>
            <a:r>
              <a:rPr lang="en-US" i="1" dirty="0" smtClean="0"/>
              <a:t>ancestor(mary, shelley) :- mother(mary, shelley).</a:t>
            </a:r>
          </a:p>
          <a:p>
            <a:pPr lvl="1" algn="just">
              <a:spcAft>
                <a:spcPts val="600"/>
              </a:spcAft>
            </a:pPr>
            <a:endParaRPr lang="en-US" dirty="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The Basic Elements of Prolog</a:t>
            </a:r>
            <a:r>
              <a:rPr lang="en-US" dirty="0" smtClean="0"/>
              <a:t/>
            </a:r>
            <a:br>
              <a:rPr lang="en-US" dirty="0" smtClean="0"/>
            </a:br>
            <a:r>
              <a:rPr lang="en-US" sz="3600" dirty="0" smtClean="0"/>
              <a:t>Goal Statements</a:t>
            </a:r>
            <a:endParaRPr lang="en-US" dirty="0"/>
          </a:p>
        </p:txBody>
      </p:sp>
      <p:sp>
        <p:nvSpPr>
          <p:cNvPr id="4" name="Content Placeholder 3"/>
          <p:cNvSpPr>
            <a:spLocks noGrp="1"/>
          </p:cNvSpPr>
          <p:nvPr>
            <p:ph idx="1"/>
          </p:nvPr>
        </p:nvSpPr>
        <p:spPr/>
        <p:txBody>
          <a:bodyPr>
            <a:normAutofit fontScale="92500" lnSpcReduction="20000"/>
          </a:bodyPr>
          <a:lstStyle/>
          <a:p>
            <a:pPr algn="just">
              <a:spcAft>
                <a:spcPts val="600"/>
              </a:spcAft>
            </a:pPr>
            <a:r>
              <a:rPr lang="en-US" dirty="0" smtClean="0"/>
              <a:t>So far</a:t>
            </a:r>
          </a:p>
          <a:p>
            <a:pPr lvl="1" algn="just">
              <a:spcAft>
                <a:spcPts val="600"/>
              </a:spcAft>
            </a:pPr>
            <a:r>
              <a:rPr lang="en-US" dirty="0" smtClean="0"/>
              <a:t>Described Prolog stmt’s </a:t>
            </a:r>
            <a:r>
              <a:rPr lang="en-US" dirty="0" smtClean="0">
                <a:sym typeface="Wingdings" pitchFamily="2" charset="2"/>
              </a:rPr>
              <a:t> </a:t>
            </a:r>
            <a:r>
              <a:rPr lang="en-US" dirty="0" smtClean="0"/>
              <a:t>logical propositions Used </a:t>
            </a:r>
            <a:r>
              <a:rPr lang="en-US" dirty="0" smtClean="0">
                <a:sym typeface="Wingdings" pitchFamily="2" charset="2"/>
              </a:rPr>
              <a:t></a:t>
            </a:r>
            <a:r>
              <a:rPr lang="en-US" dirty="0" smtClean="0"/>
              <a:t> describe both known facts &amp; rules – describe logical relationships among facts</a:t>
            </a:r>
          </a:p>
          <a:p>
            <a:pPr lvl="2" algn="just">
              <a:spcAft>
                <a:spcPts val="600"/>
              </a:spcAft>
            </a:pPr>
            <a:r>
              <a:rPr lang="en-US" dirty="0" smtClean="0"/>
              <a:t>These stmt’s r basis </a:t>
            </a:r>
            <a:r>
              <a:rPr lang="en-US" dirty="0" smtClean="0">
                <a:sym typeface="Wingdings" pitchFamily="2" charset="2"/>
              </a:rPr>
              <a:t></a:t>
            </a:r>
            <a:r>
              <a:rPr lang="en-US" dirty="0" smtClean="0"/>
              <a:t> the theorem-proving model </a:t>
            </a:r>
          </a:p>
          <a:p>
            <a:pPr lvl="3" algn="just">
              <a:spcAft>
                <a:spcPts val="600"/>
              </a:spcAft>
            </a:pPr>
            <a:r>
              <a:rPr lang="en-US" dirty="0" smtClean="0"/>
              <a:t>Theorem - - in form = proposition – we want the system </a:t>
            </a:r>
            <a:r>
              <a:rPr lang="en-US" dirty="0" smtClean="0">
                <a:sym typeface="Wingdings" pitchFamily="2" charset="2"/>
              </a:rPr>
              <a:t></a:t>
            </a:r>
            <a:r>
              <a:rPr lang="en-US" dirty="0" smtClean="0"/>
              <a:t> either prove or disprove</a:t>
            </a:r>
          </a:p>
          <a:p>
            <a:pPr lvl="4" algn="just">
              <a:spcAft>
                <a:spcPts val="600"/>
              </a:spcAft>
            </a:pPr>
            <a:r>
              <a:rPr lang="en-US" dirty="0" smtClean="0"/>
              <a:t>In Prolog</a:t>
            </a:r>
          </a:p>
          <a:p>
            <a:pPr lvl="5" algn="just">
              <a:spcAft>
                <a:spcPts val="600"/>
              </a:spcAft>
            </a:pPr>
            <a:r>
              <a:rPr lang="en-US" dirty="0" smtClean="0"/>
              <a:t>propositions r called goals/queries</a:t>
            </a:r>
          </a:p>
          <a:p>
            <a:pPr lvl="6" algn="just">
              <a:spcAft>
                <a:spcPts val="600"/>
              </a:spcAft>
            </a:pPr>
            <a:r>
              <a:rPr lang="en-US" dirty="0" smtClean="0"/>
              <a:t>Syntactic form = Prolog goal stmt’s</a:t>
            </a:r>
          </a:p>
          <a:p>
            <a:pPr lvl="7" algn="just">
              <a:spcAft>
                <a:spcPts val="600"/>
              </a:spcAft>
            </a:pPr>
            <a:r>
              <a:rPr lang="en-US" dirty="0" smtClean="0"/>
              <a:t>Identical </a:t>
            </a:r>
            <a:r>
              <a:rPr lang="en-US" dirty="0" smtClean="0">
                <a:sym typeface="Wingdings" pitchFamily="2" charset="2"/>
              </a:rPr>
              <a:t> </a:t>
            </a:r>
            <a:r>
              <a:rPr lang="en-US" dirty="0" smtClean="0"/>
              <a:t>headless Horn clauses (Example)</a:t>
            </a:r>
          </a:p>
          <a:p>
            <a:pPr lvl="8" algn="just">
              <a:spcAft>
                <a:spcPts val="600"/>
              </a:spcAft>
            </a:pPr>
            <a:r>
              <a:rPr lang="en-US" dirty="0" smtClean="0"/>
              <a:t>man(</a:t>
            </a:r>
            <a:r>
              <a:rPr lang="en-US" dirty="0" err="1" smtClean="0"/>
              <a:t>fred</a:t>
            </a:r>
            <a:r>
              <a:rPr lang="en-US" dirty="0" smtClean="0"/>
              <a:t>).</a:t>
            </a:r>
          </a:p>
          <a:p>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The Basic Elements of Prolog</a:t>
            </a:r>
            <a:r>
              <a:rPr lang="en-US" sz="3600" dirty="0" smtClean="0"/>
              <a:t/>
            </a:r>
            <a:br>
              <a:rPr lang="en-US" sz="3600" dirty="0" smtClean="0"/>
            </a:br>
            <a:r>
              <a:rPr lang="en-US" sz="3200" dirty="0" smtClean="0"/>
              <a:t>The Inferencing Process of Prolog</a:t>
            </a:r>
            <a:endParaRPr lang="en-US" sz="3600" dirty="0"/>
          </a:p>
        </p:txBody>
      </p:sp>
      <p:sp>
        <p:nvSpPr>
          <p:cNvPr id="4" name="Content Placeholder 3"/>
          <p:cNvSpPr>
            <a:spLocks noGrp="1"/>
          </p:cNvSpPr>
          <p:nvPr>
            <p:ph idx="1"/>
          </p:nvPr>
        </p:nvSpPr>
        <p:spPr/>
        <p:txBody>
          <a:bodyPr>
            <a:normAutofit lnSpcReduction="10000"/>
          </a:bodyPr>
          <a:lstStyle/>
          <a:p>
            <a:pPr algn="just"/>
            <a:r>
              <a:rPr lang="en-US" dirty="0" smtClean="0"/>
              <a:t>Examines prolog resolution</a:t>
            </a:r>
          </a:p>
          <a:p>
            <a:pPr algn="just"/>
            <a:r>
              <a:rPr lang="en-US" dirty="0" smtClean="0"/>
              <a:t>Efficient use = prolog requires</a:t>
            </a:r>
          </a:p>
          <a:p>
            <a:pPr lvl="1" algn="just"/>
            <a:r>
              <a:rPr lang="en-US" dirty="0" smtClean="0"/>
              <a:t>Programmer know precisely wh? Prolog systems does w</a:t>
            </a:r>
            <a:r>
              <a:rPr lang="en-US" dirty="0" smtClean="0">
                <a:sym typeface="Wingdings" pitchFamily="2" charset="2"/>
              </a:rPr>
              <a:t> his / her prog.</a:t>
            </a:r>
          </a:p>
          <a:p>
            <a:pPr lvl="1" algn="just"/>
            <a:r>
              <a:rPr lang="en-US" dirty="0" smtClean="0">
                <a:sym typeface="Wingdings" pitchFamily="2" charset="2"/>
              </a:rPr>
              <a:t>Queries /goals</a:t>
            </a:r>
          </a:p>
          <a:p>
            <a:pPr lvl="2" algn="just"/>
            <a:r>
              <a:rPr lang="en-US" dirty="0" smtClean="0"/>
              <a:t>Goal - - compound proposition</a:t>
            </a:r>
          </a:p>
          <a:p>
            <a:pPr lvl="3" algn="just"/>
            <a:r>
              <a:rPr lang="en-US" dirty="0" smtClean="0"/>
              <a:t>Each fact - - subgoal</a:t>
            </a:r>
          </a:p>
          <a:p>
            <a:pPr lvl="3" algn="just"/>
            <a:r>
              <a:rPr lang="en-US" dirty="0" smtClean="0"/>
              <a:t>To prove goal - - true</a:t>
            </a:r>
          </a:p>
          <a:p>
            <a:pPr lvl="4" algn="just"/>
            <a:r>
              <a:rPr lang="en-US" dirty="0" smtClean="0"/>
              <a:t>Inferencing process</a:t>
            </a:r>
          </a:p>
          <a:p>
            <a:pPr lvl="5" algn="just"/>
            <a:r>
              <a:rPr lang="en-US" dirty="0" smtClean="0"/>
              <a:t>Find chain = inference rules, facts in database</a:t>
            </a:r>
          </a:p>
          <a:p>
            <a:pPr lvl="6" algn="just"/>
            <a:r>
              <a:rPr lang="en-US" dirty="0" smtClean="0"/>
              <a:t>Connect 1 / more facts in database</a:t>
            </a:r>
          </a:p>
          <a:p>
            <a:pPr lvl="3" algn="just"/>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lstStyle/>
          <a:p>
            <a:r>
              <a:rPr lang="en-US" b="1" dirty="0" smtClean="0"/>
              <a:t>Logic Programming Languages</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The Basic Elements of Prolog</a:t>
            </a:r>
            <a:r>
              <a:rPr lang="en-US" sz="3600" dirty="0" smtClean="0"/>
              <a:t/>
            </a:r>
            <a:br>
              <a:rPr lang="en-US" sz="3600" dirty="0" smtClean="0"/>
            </a:br>
            <a:r>
              <a:rPr lang="en-US" sz="3200" dirty="0" smtClean="0"/>
              <a:t>The Inferencing Process of Prolog</a:t>
            </a:r>
            <a:endParaRPr lang="en-US" sz="3600" dirty="0"/>
          </a:p>
        </p:txBody>
      </p:sp>
      <p:sp>
        <p:nvSpPr>
          <p:cNvPr id="4" name="Content Placeholder 3"/>
          <p:cNvSpPr>
            <a:spLocks noGrp="1"/>
          </p:cNvSpPr>
          <p:nvPr>
            <p:ph idx="1"/>
          </p:nvPr>
        </p:nvSpPr>
        <p:spPr/>
        <p:txBody>
          <a:bodyPr>
            <a:normAutofit lnSpcReduction="10000"/>
          </a:bodyPr>
          <a:lstStyle/>
          <a:p>
            <a:pPr algn="just"/>
            <a:r>
              <a:rPr lang="en-US" dirty="0" smtClean="0"/>
              <a:t>Examines prolog resolution</a:t>
            </a:r>
          </a:p>
          <a:p>
            <a:pPr algn="just"/>
            <a:r>
              <a:rPr lang="en-US" dirty="0" smtClean="0"/>
              <a:t>Efficient use = prolog requires</a:t>
            </a:r>
          </a:p>
          <a:p>
            <a:pPr lvl="1" algn="just"/>
            <a:r>
              <a:rPr lang="en-US" dirty="0" smtClean="0"/>
              <a:t>Programmer know precisely wh? Prolog systems does w</a:t>
            </a:r>
            <a:r>
              <a:rPr lang="en-US" dirty="0" smtClean="0">
                <a:sym typeface="Wingdings" pitchFamily="2" charset="2"/>
              </a:rPr>
              <a:t> his / her prog.</a:t>
            </a:r>
          </a:p>
          <a:p>
            <a:pPr lvl="1" algn="just"/>
            <a:r>
              <a:rPr lang="en-US" dirty="0" smtClean="0">
                <a:sym typeface="Wingdings" pitchFamily="2" charset="2"/>
              </a:rPr>
              <a:t>Queries /goals</a:t>
            </a:r>
          </a:p>
          <a:p>
            <a:pPr lvl="2" algn="just"/>
            <a:r>
              <a:rPr lang="en-US" dirty="0" smtClean="0"/>
              <a:t>Goal - - compound proposition</a:t>
            </a:r>
          </a:p>
          <a:p>
            <a:pPr lvl="3" algn="just"/>
            <a:r>
              <a:rPr lang="en-US" dirty="0" smtClean="0"/>
              <a:t>Each fact - - subgoal</a:t>
            </a:r>
          </a:p>
          <a:p>
            <a:pPr lvl="3" algn="just"/>
            <a:r>
              <a:rPr lang="en-US" dirty="0" smtClean="0"/>
              <a:t>To prove goal - - true</a:t>
            </a:r>
          </a:p>
          <a:p>
            <a:pPr lvl="4" algn="just"/>
            <a:r>
              <a:rPr lang="en-US" dirty="0" smtClean="0"/>
              <a:t>Inferencing process</a:t>
            </a:r>
          </a:p>
          <a:p>
            <a:pPr lvl="5" algn="just"/>
            <a:r>
              <a:rPr lang="en-US" dirty="0" smtClean="0"/>
              <a:t>Find chain = inference rules, facts in database</a:t>
            </a:r>
          </a:p>
          <a:p>
            <a:pPr lvl="6" algn="just"/>
            <a:r>
              <a:rPr lang="en-US" dirty="0" smtClean="0"/>
              <a:t>Connect 1 / more facts in database</a:t>
            </a:r>
            <a:endParaRPr lang="en-US" dirty="0"/>
          </a:p>
        </p:txBody>
      </p:sp>
      <p:sp>
        <p:nvSpPr>
          <p:cNvPr id="5" name="Rectangle 4"/>
          <p:cNvSpPr/>
          <p:nvPr/>
        </p:nvSpPr>
        <p:spPr>
          <a:xfrm>
            <a:off x="5791200" y="3352800"/>
            <a:ext cx="3124200" cy="1631216"/>
          </a:xfrm>
          <a:prstGeom prst="rect">
            <a:avLst/>
          </a:prstGeom>
          <a:ln w="28575">
            <a:solidFill>
              <a:schemeClr val="tx1"/>
            </a:solidFill>
          </a:ln>
        </p:spPr>
        <p:txBody>
          <a:bodyPr wrap="square">
            <a:spAutoFit/>
          </a:bodyPr>
          <a:lstStyle/>
          <a:p>
            <a:pPr>
              <a:spcAft>
                <a:spcPts val="300"/>
              </a:spcAft>
            </a:pPr>
            <a:r>
              <a:rPr lang="en-US" dirty="0" smtClean="0"/>
              <a:t>Query:</a:t>
            </a:r>
          </a:p>
          <a:p>
            <a:pPr lvl="1">
              <a:spcAft>
                <a:spcPts val="300"/>
              </a:spcAft>
            </a:pPr>
            <a:r>
              <a:rPr lang="en-US" i="1" dirty="0" smtClean="0"/>
              <a:t>man(bob).</a:t>
            </a:r>
          </a:p>
          <a:p>
            <a:pPr>
              <a:spcAft>
                <a:spcPts val="300"/>
              </a:spcAft>
            </a:pPr>
            <a:r>
              <a:rPr lang="en-US" dirty="0" smtClean="0"/>
              <a:t>Assume the database contains</a:t>
            </a:r>
          </a:p>
          <a:p>
            <a:pPr lvl="1"/>
            <a:r>
              <a:rPr lang="en-US" i="1" dirty="0" smtClean="0"/>
              <a:t>father(bob).</a:t>
            </a:r>
          </a:p>
          <a:p>
            <a:pPr lvl="1">
              <a:spcAft>
                <a:spcPts val="300"/>
              </a:spcAft>
            </a:pPr>
            <a:r>
              <a:rPr lang="en-US" i="1" dirty="0" smtClean="0"/>
              <a:t>man(X) :- father(X).</a:t>
            </a:r>
            <a:endParaRPr lang="en-US" i="1"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The Basic Elements of Prolog</a:t>
            </a:r>
            <a:r>
              <a:rPr lang="en-US" sz="3600" dirty="0" smtClean="0"/>
              <a:t/>
            </a:r>
            <a:br>
              <a:rPr lang="en-US" sz="3600" dirty="0" smtClean="0"/>
            </a:br>
            <a:r>
              <a:rPr lang="en-US" sz="3200" dirty="0" smtClean="0"/>
              <a:t>The Inferencing Process of Prolog</a:t>
            </a:r>
            <a:endParaRPr lang="en-US" sz="3600" dirty="0"/>
          </a:p>
        </p:txBody>
      </p:sp>
      <p:sp>
        <p:nvSpPr>
          <p:cNvPr id="4" name="Content Placeholder 3"/>
          <p:cNvSpPr>
            <a:spLocks noGrp="1"/>
          </p:cNvSpPr>
          <p:nvPr>
            <p:ph idx="1"/>
          </p:nvPr>
        </p:nvSpPr>
        <p:spPr/>
        <p:txBody>
          <a:bodyPr>
            <a:normAutofit lnSpcReduction="10000"/>
          </a:bodyPr>
          <a:lstStyle/>
          <a:p>
            <a:pPr algn="just"/>
            <a:r>
              <a:rPr lang="en-US" dirty="0" smtClean="0"/>
              <a:t>Examines prolog resolution</a:t>
            </a:r>
          </a:p>
          <a:p>
            <a:pPr algn="just"/>
            <a:r>
              <a:rPr lang="en-US" dirty="0" smtClean="0"/>
              <a:t>Efficient use = prolog requires</a:t>
            </a:r>
          </a:p>
          <a:p>
            <a:pPr lvl="1" algn="just"/>
            <a:r>
              <a:rPr lang="en-US" dirty="0" smtClean="0"/>
              <a:t>Programmer know precisely wh? Prolog systems does w</a:t>
            </a:r>
            <a:r>
              <a:rPr lang="en-US" dirty="0" smtClean="0">
                <a:sym typeface="Wingdings" pitchFamily="2" charset="2"/>
              </a:rPr>
              <a:t> his / her prog.</a:t>
            </a:r>
          </a:p>
          <a:p>
            <a:pPr lvl="1" algn="just"/>
            <a:r>
              <a:rPr lang="en-US" dirty="0" smtClean="0">
                <a:sym typeface="Wingdings" pitchFamily="2" charset="2"/>
              </a:rPr>
              <a:t>Queries /goals</a:t>
            </a:r>
          </a:p>
          <a:p>
            <a:pPr lvl="2" algn="just"/>
            <a:r>
              <a:rPr lang="en-US" dirty="0" smtClean="0"/>
              <a:t>Goal - - compound proposition</a:t>
            </a:r>
          </a:p>
          <a:p>
            <a:pPr lvl="3" algn="just"/>
            <a:r>
              <a:rPr lang="en-US" dirty="0" smtClean="0"/>
              <a:t>Each fact - - subgoal</a:t>
            </a:r>
          </a:p>
          <a:p>
            <a:pPr lvl="3" algn="just"/>
            <a:r>
              <a:rPr lang="en-US" dirty="0" smtClean="0"/>
              <a:t>To prove goal - - true</a:t>
            </a:r>
          </a:p>
          <a:p>
            <a:pPr lvl="4" algn="just"/>
            <a:r>
              <a:rPr lang="en-US" dirty="0" smtClean="0"/>
              <a:t>Inferencing process</a:t>
            </a:r>
          </a:p>
          <a:p>
            <a:pPr lvl="5" algn="just"/>
            <a:r>
              <a:rPr lang="en-US" dirty="0" smtClean="0"/>
              <a:t>Find chain = inference rules, facts in database</a:t>
            </a:r>
          </a:p>
          <a:p>
            <a:pPr lvl="6" algn="just"/>
            <a:r>
              <a:rPr lang="en-US" dirty="0" smtClean="0"/>
              <a:t>Connect 1 / more facts in database</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The Basic Elements of Prolog</a:t>
            </a:r>
            <a:r>
              <a:rPr lang="en-US" sz="3600" dirty="0" smtClean="0"/>
              <a:t/>
            </a:r>
            <a:br>
              <a:rPr lang="en-US" sz="3600" dirty="0" smtClean="0"/>
            </a:br>
            <a:r>
              <a:rPr lang="en-US" sz="3200" dirty="0" smtClean="0"/>
              <a:t>The Inferencing Process of Prolog</a:t>
            </a:r>
            <a:endParaRPr lang="en-US" sz="3600" dirty="0"/>
          </a:p>
        </p:txBody>
      </p:sp>
      <p:sp>
        <p:nvSpPr>
          <p:cNvPr id="4" name="Content Placeholder 3"/>
          <p:cNvSpPr>
            <a:spLocks noGrp="1"/>
          </p:cNvSpPr>
          <p:nvPr>
            <p:ph idx="1"/>
          </p:nvPr>
        </p:nvSpPr>
        <p:spPr/>
        <p:txBody>
          <a:bodyPr>
            <a:normAutofit lnSpcReduction="10000"/>
          </a:bodyPr>
          <a:lstStyle/>
          <a:p>
            <a:pPr algn="just"/>
            <a:r>
              <a:rPr lang="en-US" dirty="0" smtClean="0"/>
              <a:t>Examines prolog resolution</a:t>
            </a:r>
          </a:p>
          <a:p>
            <a:pPr algn="just"/>
            <a:r>
              <a:rPr lang="en-US" dirty="0" smtClean="0"/>
              <a:t>Efficient use = prolog requires</a:t>
            </a:r>
          </a:p>
          <a:p>
            <a:pPr lvl="1" algn="just"/>
            <a:r>
              <a:rPr lang="en-US" dirty="0" smtClean="0"/>
              <a:t>Programmer know precisely wh? Prolog systems does w</a:t>
            </a:r>
            <a:r>
              <a:rPr lang="en-US" dirty="0" smtClean="0">
                <a:sym typeface="Wingdings" pitchFamily="2" charset="2"/>
              </a:rPr>
              <a:t> his / her prog.</a:t>
            </a:r>
          </a:p>
          <a:p>
            <a:pPr lvl="1" algn="just"/>
            <a:r>
              <a:rPr lang="en-US" dirty="0" smtClean="0">
                <a:sym typeface="Wingdings" pitchFamily="2" charset="2"/>
              </a:rPr>
              <a:t>Queries /goals</a:t>
            </a:r>
          </a:p>
          <a:p>
            <a:pPr lvl="2" algn="just"/>
            <a:r>
              <a:rPr lang="en-US" dirty="0" smtClean="0"/>
              <a:t>Goal - - compound proposition</a:t>
            </a:r>
          </a:p>
          <a:p>
            <a:pPr lvl="3" algn="just"/>
            <a:r>
              <a:rPr lang="en-US" dirty="0" smtClean="0"/>
              <a:t>Each fact - - subgoal</a:t>
            </a:r>
          </a:p>
          <a:p>
            <a:pPr lvl="3" algn="just"/>
            <a:r>
              <a:rPr lang="en-US" dirty="0" smtClean="0"/>
              <a:t>To prove goal - - true</a:t>
            </a:r>
          </a:p>
          <a:p>
            <a:pPr lvl="4" algn="just"/>
            <a:r>
              <a:rPr lang="en-US" dirty="0" smtClean="0"/>
              <a:t>Inferencing process</a:t>
            </a:r>
          </a:p>
          <a:p>
            <a:pPr lvl="5" algn="just"/>
            <a:r>
              <a:rPr lang="en-US" dirty="0" smtClean="0"/>
              <a:t>Find chain = inference rules, facts in database</a:t>
            </a:r>
          </a:p>
          <a:p>
            <a:pPr lvl="6" algn="just"/>
            <a:r>
              <a:rPr lang="en-US" dirty="0" smtClean="0"/>
              <a:t>Connect 1 / more facts in database</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algn="just"/>
            <a:r>
              <a:rPr lang="en-US" dirty="0" smtClean="0"/>
              <a:t>Prolog supports</a:t>
            </a:r>
          </a:p>
          <a:p>
            <a:pPr lvl="1" algn="just"/>
            <a:r>
              <a:rPr lang="en-US" dirty="0" smtClean="0"/>
              <a:t>Integer variables</a:t>
            </a:r>
          </a:p>
          <a:p>
            <a:pPr lvl="1" algn="just"/>
            <a:r>
              <a:rPr lang="en-US" dirty="0" smtClean="0"/>
              <a:t>Integer arithmetic</a:t>
            </a:r>
          </a:p>
          <a:p>
            <a:pPr lvl="2" algn="just"/>
            <a:r>
              <a:rPr lang="en-US" dirty="0" smtClean="0"/>
              <a:t>Arithmetic operators – functor’s</a:t>
            </a:r>
          </a:p>
          <a:p>
            <a:pPr lvl="3" algn="just"/>
            <a:r>
              <a:rPr lang="en-US" dirty="0" smtClean="0"/>
              <a:t>Sum = 7 &amp; variable X was formed w</a:t>
            </a:r>
            <a:r>
              <a:rPr lang="en-US" dirty="0" smtClean="0">
                <a:sym typeface="Wingdings" pitchFamily="2" charset="2"/>
              </a:rPr>
              <a:t> +(7,X)</a:t>
            </a:r>
          </a:p>
          <a:p>
            <a:pPr lvl="1" algn="just">
              <a:spcAft>
                <a:spcPts val="600"/>
              </a:spcAft>
            </a:pPr>
            <a:r>
              <a:rPr lang="en-US" dirty="0" smtClean="0"/>
              <a:t>allows more abbreviated syntax </a:t>
            </a:r>
            <a:r>
              <a:rPr lang="en-US" dirty="0" smtClean="0">
                <a:sym typeface="Wingdings" pitchFamily="2" charset="2"/>
              </a:rPr>
              <a:t> </a:t>
            </a:r>
            <a:r>
              <a:rPr lang="en-US" dirty="0" smtClean="0"/>
              <a:t>arithmetic w</a:t>
            </a:r>
            <a:r>
              <a:rPr lang="en-US" dirty="0" smtClean="0">
                <a:sym typeface="Wingdings" pitchFamily="2" charset="2"/>
              </a:rPr>
              <a:t></a:t>
            </a:r>
            <a:r>
              <a:rPr lang="en-US" dirty="0" smtClean="0"/>
              <a:t> </a:t>
            </a:r>
            <a:r>
              <a:rPr lang="en-US" b="1" i="1" dirty="0" smtClean="0"/>
              <a:t>is</a:t>
            </a:r>
            <a:r>
              <a:rPr lang="en-US" dirty="0" smtClean="0"/>
              <a:t> operator, takes</a:t>
            </a:r>
          </a:p>
          <a:p>
            <a:pPr lvl="2" algn="just">
              <a:spcAft>
                <a:spcPts val="600"/>
              </a:spcAft>
            </a:pPr>
            <a:r>
              <a:rPr lang="en-US" dirty="0" smtClean="0"/>
              <a:t>arithmetic expression – right operand </a:t>
            </a:r>
          </a:p>
          <a:p>
            <a:pPr lvl="2" algn="just">
              <a:spcAft>
                <a:spcPts val="600"/>
              </a:spcAft>
            </a:pPr>
            <a:r>
              <a:rPr lang="en-US" dirty="0" smtClean="0"/>
              <a:t>variable – left operand</a:t>
            </a:r>
          </a:p>
          <a:p>
            <a:pPr lvl="2" algn="just">
              <a:spcAft>
                <a:spcPts val="600"/>
              </a:spcAft>
            </a:pPr>
            <a:r>
              <a:rPr lang="en-US" dirty="0" smtClean="0"/>
              <a:t>variables in the expression must already be instantiated</a:t>
            </a:r>
          </a:p>
          <a:p>
            <a:pPr lvl="2" algn="just">
              <a:spcAft>
                <a:spcPts val="600"/>
              </a:spcAft>
            </a:pPr>
            <a:r>
              <a:rPr lang="en-US" dirty="0" smtClean="0"/>
              <a:t>Example:</a:t>
            </a:r>
          </a:p>
          <a:p>
            <a:pPr lvl="3" algn="just">
              <a:spcAft>
                <a:spcPts val="600"/>
              </a:spcAft>
            </a:pPr>
            <a:r>
              <a:rPr lang="en-US" dirty="0" smtClean="0"/>
              <a:t>A </a:t>
            </a:r>
            <a:r>
              <a:rPr lang="en-US" b="1" i="1" dirty="0" smtClean="0"/>
              <a:t>is</a:t>
            </a:r>
            <a:r>
              <a:rPr lang="en-US" dirty="0" smtClean="0"/>
              <a:t> B / 17 + C.</a:t>
            </a:r>
          </a:p>
          <a:p>
            <a:pPr lvl="3" algn="just">
              <a:spcAft>
                <a:spcPts val="600"/>
              </a:spcAft>
            </a:pPr>
            <a:r>
              <a:rPr lang="en-US" dirty="0" smtClean="0"/>
              <a:t>if B &amp; C r instantiated (A - - not), then this clause will cause A </a:t>
            </a:r>
            <a:r>
              <a:rPr lang="en-US" dirty="0" smtClean="0">
                <a:sym typeface="Wingdings" pitchFamily="2" charset="2"/>
              </a:rPr>
              <a:t> </a:t>
            </a:r>
            <a:r>
              <a:rPr lang="en-US" dirty="0" smtClean="0"/>
              <a:t>instantiated w</a:t>
            </a:r>
            <a:r>
              <a:rPr lang="en-US" dirty="0" smtClean="0">
                <a:sym typeface="Wingdings" pitchFamily="2" charset="2"/>
              </a:rPr>
              <a:t></a:t>
            </a:r>
            <a:r>
              <a:rPr lang="en-US" dirty="0" smtClean="0"/>
              <a:t> value = expression</a:t>
            </a:r>
            <a:endParaRPr lang="en-US" dirty="0"/>
          </a:p>
        </p:txBody>
      </p:sp>
      <p:sp>
        <p:nvSpPr>
          <p:cNvPr id="5" name="Title 4"/>
          <p:cNvSpPr>
            <a:spLocks noGrp="1"/>
          </p:cNvSpPr>
          <p:nvPr>
            <p:ph type="title"/>
          </p:nvPr>
        </p:nvSpPr>
        <p:spPr/>
        <p:txBody>
          <a:bodyPr>
            <a:normAutofit fontScale="90000"/>
          </a:bodyPr>
          <a:lstStyle/>
          <a:p>
            <a:r>
              <a:rPr lang="en-US" sz="4000" b="1" dirty="0" smtClean="0"/>
              <a:t>The Basic Elements of Prolog</a:t>
            </a:r>
            <a:r>
              <a:rPr lang="en-US" sz="4000" dirty="0" smtClean="0"/>
              <a:t/>
            </a:r>
            <a:br>
              <a:rPr lang="en-US" sz="4000" dirty="0" smtClean="0"/>
            </a:br>
            <a:r>
              <a:rPr lang="en-US" sz="3600" dirty="0" smtClean="0"/>
              <a:t>Simple Arithmetic</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algn="just"/>
            <a:r>
              <a:rPr lang="en-US" dirty="0" smtClean="0"/>
              <a:t>Prolog supports</a:t>
            </a:r>
          </a:p>
          <a:p>
            <a:pPr lvl="1" algn="just"/>
            <a:r>
              <a:rPr lang="en-US" dirty="0" smtClean="0"/>
              <a:t>Integer variables</a:t>
            </a:r>
          </a:p>
          <a:p>
            <a:pPr lvl="1" algn="just"/>
            <a:r>
              <a:rPr lang="en-US" dirty="0" smtClean="0"/>
              <a:t>Integer arithmetic</a:t>
            </a:r>
          </a:p>
          <a:p>
            <a:pPr lvl="2" algn="just"/>
            <a:r>
              <a:rPr lang="en-US" dirty="0" smtClean="0"/>
              <a:t>Arithmetic operators – functor’s</a:t>
            </a:r>
          </a:p>
          <a:p>
            <a:pPr lvl="3" algn="just"/>
            <a:r>
              <a:rPr lang="en-US" dirty="0" smtClean="0"/>
              <a:t>Sum = 7 &amp; variable X was formed w</a:t>
            </a:r>
            <a:r>
              <a:rPr lang="en-US" dirty="0" smtClean="0">
                <a:sym typeface="Wingdings" pitchFamily="2" charset="2"/>
              </a:rPr>
              <a:t> +(7,X)</a:t>
            </a:r>
          </a:p>
          <a:p>
            <a:pPr lvl="1" algn="just">
              <a:spcAft>
                <a:spcPts val="600"/>
              </a:spcAft>
            </a:pPr>
            <a:r>
              <a:rPr lang="en-US" dirty="0" smtClean="0"/>
              <a:t>allows more abbreviated syntax </a:t>
            </a:r>
            <a:r>
              <a:rPr lang="en-US" dirty="0" smtClean="0">
                <a:sym typeface="Wingdings" pitchFamily="2" charset="2"/>
              </a:rPr>
              <a:t> </a:t>
            </a:r>
            <a:r>
              <a:rPr lang="en-US" dirty="0" smtClean="0"/>
              <a:t>arithmetic w</a:t>
            </a:r>
            <a:r>
              <a:rPr lang="en-US" dirty="0" smtClean="0">
                <a:sym typeface="Wingdings" pitchFamily="2" charset="2"/>
              </a:rPr>
              <a:t></a:t>
            </a:r>
            <a:r>
              <a:rPr lang="en-US" dirty="0" smtClean="0"/>
              <a:t> </a:t>
            </a:r>
            <a:r>
              <a:rPr lang="en-US" b="1" i="1" dirty="0" smtClean="0"/>
              <a:t>is</a:t>
            </a:r>
            <a:r>
              <a:rPr lang="en-US" dirty="0" smtClean="0"/>
              <a:t> operator, takes</a:t>
            </a:r>
          </a:p>
          <a:p>
            <a:pPr lvl="2" algn="just">
              <a:spcAft>
                <a:spcPts val="600"/>
              </a:spcAft>
            </a:pPr>
            <a:r>
              <a:rPr lang="en-US" dirty="0" smtClean="0"/>
              <a:t>arithmetic expression – right operand </a:t>
            </a:r>
          </a:p>
          <a:p>
            <a:pPr lvl="2" algn="just">
              <a:spcAft>
                <a:spcPts val="600"/>
              </a:spcAft>
            </a:pPr>
            <a:r>
              <a:rPr lang="en-US" dirty="0" smtClean="0"/>
              <a:t>variable – left operand</a:t>
            </a:r>
          </a:p>
          <a:p>
            <a:pPr lvl="2" algn="just">
              <a:spcAft>
                <a:spcPts val="600"/>
              </a:spcAft>
            </a:pPr>
            <a:r>
              <a:rPr lang="en-US" dirty="0" smtClean="0"/>
              <a:t>variables in the expression must already be instantiated</a:t>
            </a:r>
          </a:p>
          <a:p>
            <a:pPr lvl="2" algn="just">
              <a:spcAft>
                <a:spcPts val="600"/>
              </a:spcAft>
            </a:pPr>
            <a:r>
              <a:rPr lang="en-US" dirty="0" smtClean="0"/>
              <a:t>Example:</a:t>
            </a:r>
          </a:p>
          <a:p>
            <a:pPr lvl="3" algn="just">
              <a:spcAft>
                <a:spcPts val="600"/>
              </a:spcAft>
            </a:pPr>
            <a:r>
              <a:rPr lang="en-US" dirty="0" smtClean="0"/>
              <a:t>A </a:t>
            </a:r>
            <a:r>
              <a:rPr lang="en-US" b="1" i="1" dirty="0" smtClean="0"/>
              <a:t>is</a:t>
            </a:r>
            <a:r>
              <a:rPr lang="en-US" dirty="0" smtClean="0"/>
              <a:t> B / 17 + C.</a:t>
            </a:r>
          </a:p>
          <a:p>
            <a:pPr lvl="3" algn="just">
              <a:spcAft>
                <a:spcPts val="600"/>
              </a:spcAft>
            </a:pPr>
            <a:r>
              <a:rPr lang="en-US" dirty="0" smtClean="0"/>
              <a:t>if B &amp; C r instantiated (A - - not), then this clause will cause A </a:t>
            </a:r>
            <a:r>
              <a:rPr lang="en-US" dirty="0" smtClean="0">
                <a:sym typeface="Wingdings" pitchFamily="2" charset="2"/>
              </a:rPr>
              <a:t> </a:t>
            </a:r>
            <a:r>
              <a:rPr lang="en-US" dirty="0" smtClean="0"/>
              <a:t>instantiated w</a:t>
            </a:r>
            <a:r>
              <a:rPr lang="en-US" dirty="0" smtClean="0">
                <a:sym typeface="Wingdings" pitchFamily="2" charset="2"/>
              </a:rPr>
              <a:t></a:t>
            </a:r>
            <a:r>
              <a:rPr lang="en-US" dirty="0" smtClean="0"/>
              <a:t> value = expression</a:t>
            </a:r>
            <a:endParaRPr lang="en-US" dirty="0"/>
          </a:p>
        </p:txBody>
      </p:sp>
      <p:sp>
        <p:nvSpPr>
          <p:cNvPr id="5" name="Title 4"/>
          <p:cNvSpPr>
            <a:spLocks noGrp="1"/>
          </p:cNvSpPr>
          <p:nvPr>
            <p:ph type="title"/>
          </p:nvPr>
        </p:nvSpPr>
        <p:spPr/>
        <p:txBody>
          <a:bodyPr>
            <a:normAutofit fontScale="90000"/>
          </a:bodyPr>
          <a:lstStyle/>
          <a:p>
            <a:r>
              <a:rPr lang="en-US" sz="4000" b="1" dirty="0" smtClean="0"/>
              <a:t>The Basic Elements of Prolog</a:t>
            </a:r>
            <a:r>
              <a:rPr lang="en-US" sz="4000" dirty="0" smtClean="0"/>
              <a:t/>
            </a:r>
            <a:br>
              <a:rPr lang="en-US" sz="4000" dirty="0" smtClean="0"/>
            </a:br>
            <a:r>
              <a:rPr lang="en-US" sz="3600" dirty="0" smtClean="0"/>
              <a:t>Simple Arithmetic</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b="1" dirty="0" smtClean="0"/>
              <a:t>The Basic Elements of Prolog</a:t>
            </a:r>
            <a:r>
              <a:rPr lang="en-US" sz="4000" dirty="0" smtClean="0"/>
              <a:t/>
            </a:r>
            <a:br>
              <a:rPr lang="en-US" sz="4000" dirty="0" smtClean="0"/>
            </a:br>
            <a:r>
              <a:rPr lang="en-US" sz="3600" dirty="0" smtClean="0"/>
              <a:t>Simple Arithmetic</a:t>
            </a:r>
            <a:endParaRPr lang="en-US" dirty="0"/>
          </a:p>
        </p:txBody>
      </p:sp>
      <p:sp>
        <p:nvSpPr>
          <p:cNvPr id="4" name="Content Placeholder 3"/>
          <p:cNvSpPr>
            <a:spLocks noGrp="1"/>
          </p:cNvSpPr>
          <p:nvPr>
            <p:ph sz="half" idx="1"/>
          </p:nvPr>
        </p:nvSpPr>
        <p:spPr/>
        <p:txBody>
          <a:bodyPr>
            <a:normAutofit fontScale="77500" lnSpcReduction="20000"/>
          </a:bodyPr>
          <a:lstStyle/>
          <a:p>
            <a:pPr algn="just"/>
            <a:r>
              <a:rPr lang="en-US" dirty="0" smtClean="0"/>
              <a:t>How Prolog Produce Result?</a:t>
            </a:r>
          </a:p>
          <a:p>
            <a:pPr lvl="1" algn="just"/>
            <a:r>
              <a:rPr lang="en-US" dirty="0" smtClean="0"/>
              <a:t>Built-in structure – </a:t>
            </a:r>
            <a:r>
              <a:rPr lang="en-US" b="1" i="1" dirty="0" smtClean="0"/>
              <a:t>trace</a:t>
            </a:r>
            <a:endParaRPr lang="en-US" dirty="0" smtClean="0"/>
          </a:p>
          <a:p>
            <a:pPr lvl="2" algn="just"/>
            <a:r>
              <a:rPr lang="en-US" b="1" i="1" dirty="0" smtClean="0"/>
              <a:t>Displays</a:t>
            </a:r>
            <a:r>
              <a:rPr lang="en-US" dirty="0" smtClean="0"/>
              <a:t> instantiations = values </a:t>
            </a:r>
            <a:r>
              <a:rPr lang="en-US" dirty="0" smtClean="0">
                <a:sym typeface="Wingdings" pitchFamily="2" charset="2"/>
              </a:rPr>
              <a:t> variables (each step) during attempt satisfy given goal</a:t>
            </a:r>
          </a:p>
          <a:p>
            <a:pPr lvl="2" algn="just"/>
            <a:r>
              <a:rPr lang="en-US" b="1" i="1" dirty="0" smtClean="0">
                <a:sym typeface="Wingdings" pitchFamily="2" charset="2"/>
              </a:rPr>
              <a:t>Used</a:t>
            </a:r>
            <a:r>
              <a:rPr lang="en-US" dirty="0" smtClean="0">
                <a:sym typeface="Wingdings" pitchFamily="2" charset="2"/>
              </a:rPr>
              <a:t>  Understand &amp; debug prolog prog.’s</a:t>
            </a:r>
          </a:p>
          <a:p>
            <a:pPr lvl="1" algn="just"/>
            <a:r>
              <a:rPr lang="en-US" dirty="0" smtClean="0"/>
              <a:t>Consider </a:t>
            </a:r>
            <a:r>
              <a:rPr lang="en-US" b="1" dirty="0" smtClean="0"/>
              <a:t>tracing model </a:t>
            </a:r>
            <a:r>
              <a:rPr lang="en-US" dirty="0" smtClean="0">
                <a:sym typeface="Wingdings" pitchFamily="2" charset="2"/>
              </a:rPr>
              <a:t></a:t>
            </a:r>
            <a:r>
              <a:rPr lang="en-US" dirty="0" smtClean="0"/>
              <a:t> understand trace</a:t>
            </a:r>
          </a:p>
          <a:p>
            <a:pPr lvl="2" algn="just"/>
            <a:r>
              <a:rPr lang="en-US" dirty="0" smtClean="0"/>
              <a:t>Describes prolog execution in terms = 4 events</a:t>
            </a:r>
          </a:p>
          <a:p>
            <a:pPr lvl="3" algn="just"/>
            <a:r>
              <a:rPr lang="en-US" b="1" dirty="0" smtClean="0"/>
              <a:t>call</a:t>
            </a:r>
            <a:r>
              <a:rPr lang="en-US" dirty="0" smtClean="0"/>
              <a:t> – beginning = an attempt </a:t>
            </a:r>
            <a:r>
              <a:rPr lang="en-US" dirty="0" smtClean="0">
                <a:sym typeface="Wingdings" pitchFamily="2" charset="2"/>
              </a:rPr>
              <a:t> satisfy goal (occurs)</a:t>
            </a:r>
          </a:p>
          <a:p>
            <a:pPr lvl="3" algn="just"/>
            <a:r>
              <a:rPr lang="en-US" b="1" dirty="0" smtClean="0">
                <a:sym typeface="Wingdings" pitchFamily="2" charset="2"/>
              </a:rPr>
              <a:t>exit</a:t>
            </a:r>
            <a:r>
              <a:rPr lang="en-US" dirty="0" smtClean="0">
                <a:sym typeface="Wingdings" pitchFamily="2" charset="2"/>
              </a:rPr>
              <a:t> – goal satisfied (occurs)</a:t>
            </a:r>
          </a:p>
          <a:p>
            <a:pPr lvl="3" algn="just"/>
            <a:r>
              <a:rPr lang="en-US" b="1" dirty="0" smtClean="0">
                <a:sym typeface="Wingdings" pitchFamily="2" charset="2"/>
              </a:rPr>
              <a:t>redo</a:t>
            </a:r>
            <a:r>
              <a:rPr lang="en-US" dirty="0" smtClean="0">
                <a:sym typeface="Wingdings" pitchFamily="2" charset="2"/>
              </a:rPr>
              <a:t> – backtrack causes attempt  resatisfy goal (occurs)</a:t>
            </a:r>
          </a:p>
          <a:p>
            <a:pPr lvl="3" algn="just"/>
            <a:r>
              <a:rPr lang="en-US" b="1" dirty="0" smtClean="0">
                <a:sym typeface="Wingdings" pitchFamily="2" charset="2"/>
              </a:rPr>
              <a:t>fail</a:t>
            </a:r>
            <a:r>
              <a:rPr lang="en-US" dirty="0" smtClean="0">
                <a:sym typeface="Wingdings" pitchFamily="2" charset="2"/>
              </a:rPr>
              <a:t> – goal fails (occurs)</a:t>
            </a:r>
            <a:endParaRPr lang="en-US" dirty="0"/>
          </a:p>
        </p:txBody>
      </p:sp>
      <p:sp>
        <p:nvSpPr>
          <p:cNvPr id="6" name="Content Placeholder 5"/>
          <p:cNvSpPr>
            <a:spLocks noGrp="1"/>
          </p:cNvSpPr>
          <p:nvPr>
            <p:ph sz="half" idx="2"/>
          </p:nvPr>
        </p:nvSpPr>
        <p:spPr/>
        <p:txBody>
          <a:bodyPr>
            <a:normAutofit fontScale="77500" lnSpcReduction="20000"/>
          </a:bodyPr>
          <a:lstStyle/>
          <a:p>
            <a:pPr>
              <a:buNone/>
            </a:pPr>
            <a:r>
              <a:rPr lang="en-US" dirty="0" smtClean="0"/>
              <a:t>trace.</a:t>
            </a:r>
          </a:p>
          <a:p>
            <a:pPr>
              <a:buNone/>
            </a:pPr>
            <a:r>
              <a:rPr lang="en-US" dirty="0" smtClean="0"/>
              <a:t>distance(</a:t>
            </a:r>
            <a:r>
              <a:rPr lang="en-US" dirty="0" err="1" smtClean="0"/>
              <a:t>chevy</a:t>
            </a:r>
            <a:r>
              <a:rPr lang="en-US" dirty="0" smtClean="0"/>
              <a:t>, Chevy_Distance).</a:t>
            </a:r>
          </a:p>
          <a:p>
            <a:pPr>
              <a:buNone/>
            </a:pPr>
            <a:endParaRPr lang="en-US" dirty="0" smtClean="0"/>
          </a:p>
          <a:p>
            <a:pPr>
              <a:buNone/>
            </a:pPr>
            <a:r>
              <a:rPr lang="en-US" dirty="0" smtClean="0"/>
              <a:t>(1) 1 Call: distance(</a:t>
            </a:r>
            <a:r>
              <a:rPr lang="en-US" dirty="0" err="1" smtClean="0"/>
              <a:t>chevy</a:t>
            </a:r>
            <a:r>
              <a:rPr lang="en-US" dirty="0" smtClean="0"/>
              <a:t>, _0)?</a:t>
            </a:r>
          </a:p>
          <a:p>
            <a:pPr>
              <a:buNone/>
            </a:pPr>
            <a:r>
              <a:rPr lang="en-US" dirty="0" smtClean="0"/>
              <a:t>(2) 2 Call: speed(</a:t>
            </a:r>
            <a:r>
              <a:rPr lang="en-US" dirty="0" err="1" smtClean="0"/>
              <a:t>chevy</a:t>
            </a:r>
            <a:r>
              <a:rPr lang="en-US" dirty="0" smtClean="0"/>
              <a:t>, _5)?</a:t>
            </a:r>
          </a:p>
          <a:p>
            <a:pPr>
              <a:buNone/>
            </a:pPr>
            <a:r>
              <a:rPr lang="en-US" dirty="0" smtClean="0"/>
              <a:t>(2) 2 Exit: speed(</a:t>
            </a:r>
            <a:r>
              <a:rPr lang="en-US" dirty="0" err="1" smtClean="0"/>
              <a:t>chevy</a:t>
            </a:r>
            <a:r>
              <a:rPr lang="en-US" dirty="0" smtClean="0"/>
              <a:t>, 105)</a:t>
            </a:r>
          </a:p>
          <a:p>
            <a:pPr>
              <a:buNone/>
            </a:pPr>
            <a:r>
              <a:rPr lang="en-US" dirty="0" smtClean="0"/>
              <a:t>(3) 2 Call: time(</a:t>
            </a:r>
            <a:r>
              <a:rPr lang="en-US" dirty="0" err="1" smtClean="0"/>
              <a:t>chevy</a:t>
            </a:r>
            <a:r>
              <a:rPr lang="en-US" dirty="0" smtClean="0"/>
              <a:t>, _6)?</a:t>
            </a:r>
          </a:p>
          <a:p>
            <a:pPr>
              <a:buNone/>
            </a:pPr>
            <a:r>
              <a:rPr lang="en-US" dirty="0" smtClean="0"/>
              <a:t>(3) 2 Exit: time(</a:t>
            </a:r>
            <a:r>
              <a:rPr lang="en-US" dirty="0" err="1" smtClean="0"/>
              <a:t>chevy</a:t>
            </a:r>
            <a:r>
              <a:rPr lang="en-US" dirty="0" smtClean="0"/>
              <a:t>, 21)</a:t>
            </a:r>
          </a:p>
          <a:p>
            <a:pPr>
              <a:buNone/>
            </a:pPr>
            <a:r>
              <a:rPr lang="en-US" dirty="0" smtClean="0"/>
              <a:t>(4) 2 Call: _0 is 105*21?</a:t>
            </a:r>
          </a:p>
          <a:p>
            <a:pPr>
              <a:buNone/>
            </a:pPr>
            <a:r>
              <a:rPr lang="en-US" dirty="0" smtClean="0"/>
              <a:t>(4) 2 Exit: 2205 is 105*21</a:t>
            </a:r>
          </a:p>
          <a:p>
            <a:pPr>
              <a:buNone/>
            </a:pPr>
            <a:r>
              <a:rPr lang="fr-FR" dirty="0" smtClean="0"/>
              <a:t>(1) 1 Exit: distance(</a:t>
            </a:r>
            <a:r>
              <a:rPr lang="fr-FR" dirty="0" err="1" smtClean="0"/>
              <a:t>chevy</a:t>
            </a:r>
            <a:r>
              <a:rPr lang="fr-FR" dirty="0" smtClean="0"/>
              <a:t>, 2205)</a:t>
            </a:r>
          </a:p>
          <a:p>
            <a:pPr>
              <a:buNone/>
            </a:pPr>
            <a:endParaRPr lang="en-US" dirty="0" smtClean="0"/>
          </a:p>
          <a:p>
            <a:pPr>
              <a:buNone/>
            </a:pPr>
            <a:r>
              <a:rPr lang="en-US" dirty="0" smtClean="0"/>
              <a:t>Chevy_Distance = 2205</a:t>
            </a:r>
          </a:p>
          <a:p>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b="1" dirty="0" smtClean="0"/>
              <a:t>The Basic Elements of Prolog</a:t>
            </a:r>
            <a:r>
              <a:rPr lang="en-US" sz="4000" dirty="0" smtClean="0"/>
              <a:t/>
            </a:r>
            <a:br>
              <a:rPr lang="en-US" sz="4000" dirty="0" smtClean="0"/>
            </a:br>
            <a:r>
              <a:rPr lang="en-US" sz="3600" dirty="0" smtClean="0"/>
              <a:t>List Structures</a:t>
            </a:r>
            <a:endParaRPr lang="en-US" dirty="0"/>
          </a:p>
        </p:txBody>
      </p:sp>
      <p:sp>
        <p:nvSpPr>
          <p:cNvPr id="7" name="Content Placeholder 6"/>
          <p:cNvSpPr>
            <a:spLocks noGrp="1"/>
          </p:cNvSpPr>
          <p:nvPr>
            <p:ph idx="1"/>
          </p:nvPr>
        </p:nvSpPr>
        <p:spPr/>
        <p:txBody>
          <a:bodyPr numCol="1">
            <a:normAutofit fontScale="92500" lnSpcReduction="20000"/>
          </a:bodyPr>
          <a:lstStyle/>
          <a:p>
            <a:r>
              <a:rPr lang="en-US" dirty="0" smtClean="0"/>
              <a:t>List elements</a:t>
            </a:r>
          </a:p>
          <a:p>
            <a:pPr lvl="1"/>
            <a:r>
              <a:rPr lang="en-US" dirty="0" smtClean="0"/>
              <a:t>Separated – commas</a:t>
            </a:r>
          </a:p>
          <a:p>
            <a:pPr lvl="1"/>
            <a:r>
              <a:rPr lang="en-US" dirty="0" smtClean="0"/>
              <a:t>Entire list - - delimited – square brackets</a:t>
            </a:r>
          </a:p>
          <a:p>
            <a:pPr lvl="1"/>
            <a:r>
              <a:rPr lang="en-US" dirty="0" smtClean="0"/>
              <a:t>Example:</a:t>
            </a:r>
          </a:p>
          <a:p>
            <a:pPr lvl="2"/>
            <a:r>
              <a:rPr lang="en-US" dirty="0" smtClean="0"/>
              <a:t>[apple, prune, grape, kumquat]</a:t>
            </a:r>
          </a:p>
          <a:p>
            <a:pPr lvl="1"/>
            <a:r>
              <a:rPr lang="en-US" dirty="0" smtClean="0"/>
              <a:t>Empty list denoted – []</a:t>
            </a:r>
          </a:p>
          <a:p>
            <a:pPr lvl="1"/>
            <a:r>
              <a:rPr lang="en-US" dirty="0" smtClean="0"/>
              <a:t>Constructing &amp; dismantling list in prolog - - done – using simple notation</a:t>
            </a:r>
          </a:p>
          <a:p>
            <a:pPr lvl="2"/>
            <a:r>
              <a:rPr lang="en-US" dirty="0" smtClean="0"/>
              <a:t>[X | Y]</a:t>
            </a:r>
          </a:p>
          <a:p>
            <a:pPr lvl="3"/>
            <a:r>
              <a:rPr lang="en-US" dirty="0" smtClean="0"/>
              <a:t>Denotes list w</a:t>
            </a:r>
            <a:r>
              <a:rPr lang="en-US" dirty="0" smtClean="0">
                <a:sym typeface="Wingdings" pitchFamily="2" charset="2"/>
              </a:rPr>
              <a:t> head X &amp; tail Y</a:t>
            </a:r>
          </a:p>
          <a:p>
            <a:pPr lvl="3"/>
            <a:r>
              <a:rPr lang="en-US" dirty="0" smtClean="0">
                <a:sym typeface="Wingdings" pitchFamily="2" charset="2"/>
              </a:rPr>
              <a:t>list c created using:</a:t>
            </a:r>
          </a:p>
          <a:p>
            <a:pPr lvl="3">
              <a:buNone/>
            </a:pPr>
            <a:r>
              <a:rPr lang="en-US" i="1" dirty="0" smtClean="0">
                <a:sym typeface="Wingdings" pitchFamily="2" charset="2"/>
              </a:rPr>
              <a:t>new_list([apple,prune,grape,kumquat]).</a:t>
            </a:r>
          </a:p>
          <a:p>
            <a:pPr lvl="3"/>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Functional Programming Languages</a:t>
            </a:r>
            <a:r>
              <a:rPr lang="en-US" dirty="0" smtClean="0"/>
              <a:t/>
            </a:r>
            <a:br>
              <a:rPr lang="en-US" dirty="0" smtClean="0"/>
            </a:br>
            <a:r>
              <a:rPr lang="en-US" sz="3600" dirty="0" smtClean="0"/>
              <a:t>Mathematical Functions</a:t>
            </a:r>
            <a:endParaRPr lang="en-US" dirty="0"/>
          </a:p>
        </p:txBody>
      </p:sp>
      <p:sp>
        <p:nvSpPr>
          <p:cNvPr id="4" name="Content Placeholder 3"/>
          <p:cNvSpPr>
            <a:spLocks noGrp="1"/>
          </p:cNvSpPr>
          <p:nvPr>
            <p:ph idx="1"/>
          </p:nvPr>
        </p:nvSpPr>
        <p:spPr/>
        <p:txBody>
          <a:bodyPr>
            <a:normAutofit fontScale="77500" lnSpcReduction="20000"/>
          </a:bodyPr>
          <a:lstStyle/>
          <a:p>
            <a:pPr algn="just"/>
            <a:r>
              <a:rPr lang="en-US" dirty="0" smtClean="0"/>
              <a:t>Mathematical function</a:t>
            </a:r>
          </a:p>
          <a:p>
            <a:pPr lvl="1" algn="just"/>
            <a:r>
              <a:rPr lang="en-US" dirty="0" smtClean="0"/>
              <a:t>Mapping = members = one set called domain set </a:t>
            </a:r>
            <a:r>
              <a:rPr lang="en-US" dirty="0" smtClean="0">
                <a:sym typeface="Wingdings" pitchFamily="2" charset="2"/>
              </a:rPr>
              <a:t> another set called range set</a:t>
            </a:r>
          </a:p>
          <a:p>
            <a:pPr lvl="1" algn="just"/>
            <a:r>
              <a:rPr lang="en-US" dirty="0" smtClean="0">
                <a:sym typeface="Wingdings" pitchFamily="2" charset="2"/>
              </a:rPr>
              <a:t>Function definition</a:t>
            </a:r>
          </a:p>
          <a:p>
            <a:pPr lvl="2" algn="just"/>
            <a:r>
              <a:rPr lang="en-US" dirty="0" smtClean="0">
                <a:sym typeface="Wingdings" pitchFamily="2" charset="2"/>
              </a:rPr>
              <a:t>Domain &amp; range sets either explicitly | implicitly along w mapping</a:t>
            </a:r>
          </a:p>
          <a:p>
            <a:pPr lvl="1" algn="just"/>
            <a:r>
              <a:rPr lang="en-US" dirty="0" smtClean="0">
                <a:sym typeface="Wingdings" pitchFamily="2" charset="2"/>
              </a:rPr>
              <a:t>Mapping</a:t>
            </a:r>
          </a:p>
          <a:p>
            <a:pPr lvl="2" algn="just"/>
            <a:r>
              <a:rPr lang="en-US" dirty="0" smtClean="0">
                <a:sym typeface="Wingdings" pitchFamily="2" charset="2"/>
              </a:rPr>
              <a:t>Described – an expression | table</a:t>
            </a:r>
          </a:p>
          <a:p>
            <a:pPr algn="just"/>
            <a:r>
              <a:rPr lang="en-US" dirty="0" smtClean="0"/>
              <a:t>Mathematical Functions Characteristics:</a:t>
            </a:r>
          </a:p>
          <a:p>
            <a:pPr lvl="1" algn="just"/>
            <a:r>
              <a:rPr lang="en-US" dirty="0" smtClean="0"/>
              <a:t>evaluation order = mapping expressions </a:t>
            </a:r>
          </a:p>
          <a:p>
            <a:pPr lvl="2" algn="just"/>
            <a:r>
              <a:rPr lang="en-US" dirty="0" smtClean="0"/>
              <a:t>Controlled – recursion &amp; conditional expressions ↔ sequencing &amp; iterative repetition</a:t>
            </a:r>
          </a:p>
          <a:p>
            <a:pPr lvl="1" algn="just"/>
            <a:r>
              <a:rPr lang="en-US" strike="sngStrike" dirty="0" smtClean="0"/>
              <a:t>Side</a:t>
            </a:r>
            <a:r>
              <a:rPr lang="en-US" dirty="0" smtClean="0"/>
              <a:t> effects &amp; </a:t>
            </a:r>
            <a:r>
              <a:rPr lang="en-US" strike="sngStrike" dirty="0" smtClean="0"/>
              <a:t>depend</a:t>
            </a:r>
            <a:r>
              <a:rPr lang="en-US" dirty="0" smtClean="0"/>
              <a:t> on any external values</a:t>
            </a:r>
          </a:p>
          <a:p>
            <a:pPr lvl="2" algn="just"/>
            <a:r>
              <a:rPr lang="en-US" dirty="0" smtClean="0"/>
              <a:t>Always map an element = domain </a:t>
            </a:r>
            <a:r>
              <a:rPr lang="en-US" dirty="0" smtClean="0">
                <a:sym typeface="Wingdings" pitchFamily="2" charset="2"/>
              </a:rPr>
              <a:t> same element = range</a:t>
            </a:r>
          </a:p>
          <a:p>
            <a:pPr lvl="2" algn="just"/>
            <a:endParaRPr lang="en-US" dirty="0" smtClean="0"/>
          </a:p>
          <a:p>
            <a:pPr lvl="2" algn="just"/>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Functional Programming Languages</a:t>
            </a:r>
            <a:r>
              <a:rPr lang="en-US" dirty="0" smtClean="0"/>
              <a:t/>
            </a:r>
            <a:br>
              <a:rPr lang="en-US" dirty="0" smtClean="0"/>
            </a:br>
            <a:r>
              <a:rPr lang="en-US" sz="3600" dirty="0" smtClean="0"/>
              <a:t>Mathematical Functions – </a:t>
            </a:r>
            <a:r>
              <a:rPr lang="en-US" sz="3100" dirty="0" smtClean="0"/>
              <a:t>simple functions</a:t>
            </a:r>
            <a:endParaRPr lang="en-US" dirty="0"/>
          </a:p>
        </p:txBody>
      </p:sp>
      <p:sp>
        <p:nvSpPr>
          <p:cNvPr id="4" name="Content Placeholder 3"/>
          <p:cNvSpPr>
            <a:spLocks noGrp="1"/>
          </p:cNvSpPr>
          <p:nvPr>
            <p:ph idx="1"/>
          </p:nvPr>
        </p:nvSpPr>
        <p:spPr/>
        <p:txBody>
          <a:bodyPr>
            <a:normAutofit lnSpcReduction="10000"/>
          </a:bodyPr>
          <a:lstStyle/>
          <a:p>
            <a:pPr algn="just"/>
            <a:r>
              <a:rPr lang="en-US" dirty="0" smtClean="0"/>
              <a:t>Function definitions</a:t>
            </a:r>
          </a:p>
          <a:p>
            <a:pPr lvl="1" algn="just"/>
            <a:r>
              <a:rPr lang="en-US" dirty="0" smtClean="0"/>
              <a:t>Written as function name followed – list = parameters, mapping expression</a:t>
            </a:r>
          </a:p>
          <a:p>
            <a:pPr lvl="1" algn="just"/>
            <a:r>
              <a:rPr lang="en-US" dirty="0" smtClean="0"/>
              <a:t>Example:</a:t>
            </a:r>
          </a:p>
          <a:p>
            <a:pPr lvl="2" algn="just"/>
            <a:r>
              <a:rPr lang="en-US" dirty="0" smtClean="0"/>
              <a:t>cube(X) ≡ X * X * X, where X - - a real number</a:t>
            </a:r>
          </a:p>
          <a:p>
            <a:pPr lvl="3" algn="just"/>
            <a:r>
              <a:rPr lang="en-US" dirty="0" smtClean="0"/>
              <a:t>Above def:</a:t>
            </a:r>
          </a:p>
          <a:p>
            <a:pPr lvl="4" algn="just"/>
            <a:r>
              <a:rPr lang="en-US" dirty="0" smtClean="0"/>
              <a:t>Domain &amp; range sets r real numbers</a:t>
            </a:r>
          </a:p>
          <a:p>
            <a:pPr lvl="4" algn="just"/>
            <a:r>
              <a:rPr lang="en-US" dirty="0" smtClean="0"/>
              <a:t>≡ – “ is defined as”</a:t>
            </a:r>
          </a:p>
          <a:p>
            <a:pPr lvl="3" algn="just"/>
            <a:r>
              <a:rPr lang="en-US" dirty="0" smtClean="0"/>
              <a:t>X represent any member = domain set</a:t>
            </a:r>
          </a:p>
          <a:p>
            <a:pPr lvl="4" algn="just"/>
            <a:r>
              <a:rPr lang="en-US" dirty="0" smtClean="0"/>
              <a:t>Fixed </a:t>
            </a:r>
            <a:r>
              <a:rPr lang="en-US" dirty="0" smtClean="0">
                <a:sym typeface="Wingdings" pitchFamily="2" charset="2"/>
              </a:rPr>
              <a:t> represent 1 specific element during evaluation = function expression</a:t>
            </a:r>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Functional Programming Languages</a:t>
            </a:r>
            <a:r>
              <a:rPr lang="en-US" dirty="0" smtClean="0"/>
              <a:t/>
            </a:r>
            <a:br>
              <a:rPr lang="en-US" dirty="0" smtClean="0"/>
            </a:br>
            <a:r>
              <a:rPr lang="en-US" sz="3600" dirty="0" smtClean="0"/>
              <a:t>Mathematical Functions – </a:t>
            </a:r>
            <a:r>
              <a:rPr lang="en-US" sz="3100" dirty="0" smtClean="0"/>
              <a:t>simple functions</a:t>
            </a:r>
            <a:endParaRPr lang="en-US" dirty="0"/>
          </a:p>
        </p:txBody>
      </p:sp>
      <p:sp>
        <p:nvSpPr>
          <p:cNvPr id="4" name="Content Placeholder 3"/>
          <p:cNvSpPr>
            <a:spLocks noGrp="1"/>
          </p:cNvSpPr>
          <p:nvPr>
            <p:ph idx="1"/>
          </p:nvPr>
        </p:nvSpPr>
        <p:spPr/>
        <p:txBody>
          <a:bodyPr>
            <a:normAutofit lnSpcReduction="10000"/>
          </a:bodyPr>
          <a:lstStyle/>
          <a:p>
            <a:pPr algn="just"/>
            <a:r>
              <a:rPr lang="en-US" dirty="0" smtClean="0"/>
              <a:t>Function definitions</a:t>
            </a:r>
          </a:p>
          <a:p>
            <a:pPr lvl="1" algn="just"/>
            <a:r>
              <a:rPr lang="en-US" dirty="0" smtClean="0"/>
              <a:t>Written as function name followed – list = parameters, mapping expression</a:t>
            </a:r>
          </a:p>
          <a:p>
            <a:pPr lvl="1" algn="just"/>
            <a:r>
              <a:rPr lang="en-US" dirty="0" smtClean="0"/>
              <a:t>Example:</a:t>
            </a:r>
          </a:p>
          <a:p>
            <a:pPr lvl="2" algn="just"/>
            <a:r>
              <a:rPr lang="en-US" dirty="0" smtClean="0"/>
              <a:t>cube(X) ≡ X * X * X, where X - - a real number</a:t>
            </a:r>
          </a:p>
          <a:p>
            <a:pPr lvl="3" algn="just"/>
            <a:r>
              <a:rPr lang="en-US" dirty="0" smtClean="0"/>
              <a:t>Above def:</a:t>
            </a:r>
          </a:p>
          <a:p>
            <a:pPr lvl="4" algn="just"/>
            <a:r>
              <a:rPr lang="en-US" dirty="0" smtClean="0"/>
              <a:t>Domain &amp; range sets r real numbers</a:t>
            </a:r>
          </a:p>
          <a:p>
            <a:pPr lvl="4" algn="just"/>
            <a:r>
              <a:rPr lang="en-US" dirty="0" smtClean="0"/>
              <a:t>≡ – “ is defined as”</a:t>
            </a:r>
          </a:p>
          <a:p>
            <a:pPr lvl="3" algn="just"/>
            <a:r>
              <a:rPr lang="en-US" dirty="0" smtClean="0"/>
              <a:t>X represent any member = domain set</a:t>
            </a:r>
          </a:p>
          <a:p>
            <a:pPr lvl="4" algn="just"/>
            <a:r>
              <a:rPr lang="en-US" dirty="0" smtClean="0"/>
              <a:t>Fixed </a:t>
            </a:r>
            <a:r>
              <a:rPr lang="en-US" dirty="0" smtClean="0">
                <a:sym typeface="Wingdings" pitchFamily="2" charset="2"/>
              </a:rPr>
              <a:t> represent 1 specific element during evaluation = function expression</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tretch>
            <a:fillRect/>
          </a:stretch>
        </p:blipFill>
        <p:spPr bwMode="auto">
          <a:xfrm>
            <a:off x="457200" y="381000"/>
            <a:ext cx="8077200" cy="5994616"/>
          </a:xfrm>
          <a:prstGeom prst="rect">
            <a:avLst/>
          </a:prstGeom>
          <a:noFill/>
          <a:ln w="9525">
            <a:noFill/>
            <a:miter lim="800000"/>
            <a:headEnd/>
            <a:tailEnd/>
          </a:ln>
          <a:effec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Functional Programming Languages</a:t>
            </a:r>
            <a:r>
              <a:rPr lang="en-US" dirty="0" smtClean="0"/>
              <a:t/>
            </a:r>
            <a:br>
              <a:rPr lang="en-US" dirty="0" smtClean="0"/>
            </a:br>
            <a:r>
              <a:rPr lang="en-US" sz="3600" dirty="0" smtClean="0"/>
              <a:t>Mathematical Functions – </a:t>
            </a:r>
            <a:r>
              <a:rPr lang="en-US" sz="3100" dirty="0" smtClean="0"/>
              <a:t>functional forms</a:t>
            </a:r>
            <a:endParaRPr lang="en-US" dirty="0"/>
          </a:p>
        </p:txBody>
      </p:sp>
      <p:sp>
        <p:nvSpPr>
          <p:cNvPr id="4" name="Content Placeholder 3"/>
          <p:cNvSpPr>
            <a:spLocks noGrp="1"/>
          </p:cNvSpPr>
          <p:nvPr>
            <p:ph sz="half" idx="1"/>
          </p:nvPr>
        </p:nvSpPr>
        <p:spPr>
          <a:xfrm>
            <a:off x="457200" y="1600200"/>
            <a:ext cx="4038600" cy="4724400"/>
          </a:xfrm>
        </p:spPr>
        <p:txBody>
          <a:bodyPr>
            <a:normAutofit fontScale="92500" lnSpcReduction="10000"/>
          </a:bodyPr>
          <a:lstStyle/>
          <a:p>
            <a:pPr algn="just"/>
            <a:r>
              <a:rPr lang="en-US" sz="2400" dirty="0" smtClean="0"/>
              <a:t>higher-order function (also)</a:t>
            </a:r>
          </a:p>
          <a:p>
            <a:pPr lvl="1" algn="just"/>
            <a:r>
              <a:rPr lang="en-US" sz="1800" dirty="0" smtClean="0"/>
              <a:t>1 | more functions as parameters (or)</a:t>
            </a:r>
          </a:p>
          <a:p>
            <a:pPr lvl="1" algn="just"/>
            <a:r>
              <a:rPr lang="en-US" sz="1800" dirty="0" smtClean="0"/>
              <a:t>Yields a function as its result</a:t>
            </a:r>
          </a:p>
          <a:p>
            <a:pPr lvl="1" algn="just"/>
            <a:r>
              <a:rPr lang="en-US" sz="1800" dirty="0" smtClean="0"/>
              <a:t>Common kind = functional form</a:t>
            </a:r>
          </a:p>
          <a:p>
            <a:pPr lvl="2" algn="just"/>
            <a:r>
              <a:rPr lang="en-US" sz="1600" dirty="0" smtClean="0"/>
              <a:t>Function composition</a:t>
            </a:r>
          </a:p>
          <a:p>
            <a:pPr lvl="3" algn="just"/>
            <a:r>
              <a:rPr lang="en-US" sz="1400" dirty="0" smtClean="0"/>
              <a:t>2 functional parameters &amp; yields function</a:t>
            </a:r>
          </a:p>
          <a:p>
            <a:pPr lvl="4" algn="just"/>
            <a:r>
              <a:rPr lang="en-US" sz="1400" dirty="0" smtClean="0"/>
              <a:t>Value - - 1</a:t>
            </a:r>
            <a:r>
              <a:rPr lang="en-US" sz="1400" baseline="30000" dirty="0" smtClean="0"/>
              <a:t>st</a:t>
            </a:r>
            <a:r>
              <a:rPr lang="en-US" sz="1400" dirty="0" smtClean="0"/>
              <a:t> actual parameter function applied </a:t>
            </a:r>
            <a:r>
              <a:rPr lang="en-US" sz="1400" dirty="0" smtClean="0">
                <a:sym typeface="Wingdings" pitchFamily="2" charset="2"/>
              </a:rPr>
              <a:t> result = second</a:t>
            </a:r>
          </a:p>
          <a:p>
            <a:pPr lvl="3" algn="just"/>
            <a:r>
              <a:rPr lang="en-US" sz="1400" dirty="0" smtClean="0">
                <a:sym typeface="Wingdings" pitchFamily="2" charset="2"/>
              </a:rPr>
              <a:t>Written as expression using </a:t>
            </a:r>
            <a:r>
              <a:rPr lang="en-US" b="1" dirty="0" smtClean="0"/>
              <a:t>°</a:t>
            </a:r>
            <a:r>
              <a:rPr lang="en-US" dirty="0" smtClean="0"/>
              <a:t> operator i.e. h = f ° g</a:t>
            </a:r>
          </a:p>
          <a:p>
            <a:pPr lvl="3" algn="just"/>
            <a:r>
              <a:rPr lang="en-US" dirty="0" smtClean="0"/>
              <a:t>Example: </a:t>
            </a:r>
            <a:r>
              <a:rPr lang="en-US" sz="1400" dirty="0" smtClean="0"/>
              <a:t>If  f(x) ≡ x + 2</a:t>
            </a:r>
          </a:p>
          <a:p>
            <a:pPr lvl="4" algn="just">
              <a:buNone/>
            </a:pPr>
            <a:r>
              <a:rPr lang="en-US" sz="1400" dirty="0" smtClean="0"/>
              <a:t>g(x) ≡ 3 * x</a:t>
            </a:r>
          </a:p>
          <a:p>
            <a:pPr lvl="4" algn="just">
              <a:buNone/>
            </a:pPr>
            <a:r>
              <a:rPr lang="en-US" sz="1400" dirty="0" smtClean="0"/>
              <a:t>then h is defined as</a:t>
            </a:r>
          </a:p>
          <a:p>
            <a:pPr lvl="4" algn="just">
              <a:buNone/>
            </a:pPr>
            <a:r>
              <a:rPr lang="en-US" sz="1400" dirty="0" smtClean="0"/>
              <a:t>h(x) ≡  f(g(x)) or </a:t>
            </a:r>
          </a:p>
          <a:p>
            <a:pPr lvl="4" algn="just">
              <a:buNone/>
            </a:pPr>
            <a:r>
              <a:rPr lang="en-US" sz="1400" dirty="0" smtClean="0"/>
              <a:t>h(x) ≡ (3 * x) + 2</a:t>
            </a:r>
            <a:endParaRPr lang="en-US" sz="1400" dirty="0"/>
          </a:p>
        </p:txBody>
      </p:sp>
      <p:sp>
        <p:nvSpPr>
          <p:cNvPr id="5" name="Content Placeholder 4"/>
          <p:cNvSpPr>
            <a:spLocks noGrp="1"/>
          </p:cNvSpPr>
          <p:nvPr>
            <p:ph sz="half" idx="2"/>
          </p:nvPr>
        </p:nvSpPr>
        <p:spPr>
          <a:xfrm>
            <a:off x="4648200" y="1600200"/>
            <a:ext cx="4038600" cy="4724400"/>
          </a:xfrm>
        </p:spPr>
        <p:txBody>
          <a:bodyPr>
            <a:normAutofit fontScale="92500" lnSpcReduction="10000"/>
          </a:bodyPr>
          <a:lstStyle/>
          <a:p>
            <a:pPr algn="just"/>
            <a:r>
              <a:rPr lang="en-US" sz="2400" dirty="0" smtClean="0"/>
              <a:t>Functional form</a:t>
            </a:r>
          </a:p>
          <a:p>
            <a:pPr lvl="1" algn="just"/>
            <a:r>
              <a:rPr lang="en-US" sz="2000" dirty="0" smtClean="0"/>
              <a:t>Apply-to-all</a:t>
            </a:r>
          </a:p>
          <a:p>
            <a:pPr lvl="2" algn="just"/>
            <a:r>
              <a:rPr lang="en-US" sz="1800" dirty="0" smtClean="0"/>
              <a:t>single function  as parameter</a:t>
            </a:r>
          </a:p>
          <a:p>
            <a:pPr lvl="1" algn="just"/>
            <a:r>
              <a:rPr lang="en-US" sz="2000" dirty="0" smtClean="0"/>
              <a:t>If applied </a:t>
            </a:r>
            <a:r>
              <a:rPr lang="en-US" sz="2000" dirty="0" smtClean="0">
                <a:sym typeface="Wingdings" pitchFamily="2" charset="2"/>
              </a:rPr>
              <a:t> list = arguments</a:t>
            </a:r>
          </a:p>
          <a:p>
            <a:pPr lvl="2" algn="just"/>
            <a:r>
              <a:rPr lang="en-US" sz="1800" dirty="0" smtClean="0">
                <a:sym typeface="Wingdings" pitchFamily="2" charset="2"/>
              </a:rPr>
              <a:t>Apply-to-all</a:t>
            </a:r>
          </a:p>
          <a:p>
            <a:pPr lvl="3" algn="just"/>
            <a:r>
              <a:rPr lang="en-US" sz="1600" dirty="0" smtClean="0">
                <a:sym typeface="Wingdings" pitchFamily="2" charset="2"/>
              </a:rPr>
              <a:t>Applies its functional parameter  each value in list</a:t>
            </a:r>
          </a:p>
          <a:p>
            <a:pPr lvl="1" algn="just"/>
            <a:r>
              <a:rPr lang="en-US" sz="2000" dirty="0" smtClean="0">
                <a:sym typeface="Wingdings" pitchFamily="2" charset="2"/>
              </a:rPr>
              <a:t>Denoted by </a:t>
            </a:r>
            <a:r>
              <a:rPr lang="el-GR" sz="2000" dirty="0" smtClean="0">
                <a:sym typeface="Wingdings" pitchFamily="2" charset="2"/>
              </a:rPr>
              <a:t>α</a:t>
            </a:r>
            <a:endParaRPr lang="en-US" sz="2000" dirty="0" smtClean="0">
              <a:sym typeface="Wingdings" pitchFamily="2" charset="2"/>
            </a:endParaRPr>
          </a:p>
          <a:p>
            <a:pPr lvl="1" algn="just"/>
            <a:r>
              <a:rPr lang="en-US" sz="2000" dirty="0" smtClean="0">
                <a:sym typeface="Wingdings" pitchFamily="2" charset="2"/>
              </a:rPr>
              <a:t>Example:</a:t>
            </a:r>
          </a:p>
          <a:p>
            <a:pPr lvl="2" algn="just">
              <a:buNone/>
            </a:pPr>
            <a:r>
              <a:rPr lang="en-US" sz="1800" dirty="0" smtClean="0"/>
              <a:t>Let</a:t>
            </a:r>
          </a:p>
          <a:p>
            <a:pPr lvl="2" algn="just">
              <a:buNone/>
            </a:pPr>
            <a:r>
              <a:rPr lang="en-US" sz="1800" dirty="0" smtClean="0"/>
              <a:t>h(x) ≡ x * x</a:t>
            </a:r>
          </a:p>
          <a:p>
            <a:pPr lvl="2" algn="just">
              <a:buNone/>
            </a:pPr>
            <a:r>
              <a:rPr lang="en-US" sz="1800" dirty="0" smtClean="0"/>
              <a:t>then</a:t>
            </a:r>
          </a:p>
          <a:p>
            <a:pPr lvl="2" algn="just">
              <a:buNone/>
            </a:pPr>
            <a:r>
              <a:rPr lang="en-US" sz="1800" dirty="0" smtClean="0"/>
              <a:t>α(h, (2, 3, 4)) yields (4, 9, 16)</a:t>
            </a:r>
            <a:endParaRPr lang="en-US" sz="18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Fundamentals of Functional Programming Languages</a:t>
            </a:r>
            <a:endParaRPr lang="en-US" b="1" dirty="0"/>
          </a:p>
        </p:txBody>
      </p:sp>
      <p:sp>
        <p:nvSpPr>
          <p:cNvPr id="4" name="Content Placeholder 3"/>
          <p:cNvSpPr>
            <a:spLocks noGrp="1"/>
          </p:cNvSpPr>
          <p:nvPr>
            <p:ph idx="1"/>
          </p:nvPr>
        </p:nvSpPr>
        <p:spPr/>
        <p:txBody>
          <a:bodyPr>
            <a:normAutofit fontScale="77500" lnSpcReduction="20000"/>
          </a:bodyPr>
          <a:lstStyle/>
          <a:p>
            <a:pPr algn="just"/>
            <a:r>
              <a:rPr lang="en-US" dirty="0" smtClean="0"/>
              <a:t>Objective = design = functional prog. lang.</a:t>
            </a:r>
          </a:p>
          <a:p>
            <a:pPr lvl="1" algn="just"/>
            <a:r>
              <a:rPr lang="en-US" dirty="0" smtClean="0"/>
              <a:t>Mimic mathematical function </a:t>
            </a:r>
            <a:r>
              <a:rPr lang="en-US" dirty="0" smtClean="0">
                <a:sym typeface="Wingdings" pitchFamily="2" charset="2"/>
              </a:rPr>
              <a:t> </a:t>
            </a:r>
            <a:r>
              <a:rPr lang="en-US" dirty="0" smtClean="0"/>
              <a:t>great extent</a:t>
            </a:r>
          </a:p>
          <a:p>
            <a:pPr lvl="2" algn="just"/>
            <a:r>
              <a:rPr lang="en-US" dirty="0" smtClean="0"/>
              <a:t>Results in an approach </a:t>
            </a:r>
            <a:r>
              <a:rPr lang="en-US" dirty="0" smtClean="0">
                <a:sym typeface="Wingdings" pitchFamily="2" charset="2"/>
              </a:rPr>
              <a:t> problem solving</a:t>
            </a:r>
          </a:p>
          <a:p>
            <a:pPr lvl="3" algn="just"/>
            <a:r>
              <a:rPr lang="en-US" dirty="0" smtClean="0">
                <a:sym typeface="Wingdings" pitchFamily="2" charset="2"/>
              </a:rPr>
              <a:t>Fundamentally different  approaches used w imperative lang.’s</a:t>
            </a:r>
          </a:p>
          <a:p>
            <a:pPr algn="just"/>
            <a:r>
              <a:rPr lang="en-US" dirty="0" smtClean="0"/>
              <a:t>In imperative lang.’s</a:t>
            </a:r>
          </a:p>
          <a:p>
            <a:pPr lvl="1" algn="just"/>
            <a:r>
              <a:rPr lang="en-US" dirty="0" smtClean="0"/>
              <a:t>Expression - - evaluated &amp; result - - stored (memory)</a:t>
            </a:r>
          </a:p>
          <a:p>
            <a:pPr lvl="2" algn="just"/>
            <a:r>
              <a:rPr lang="en-US" dirty="0" smtClean="0"/>
              <a:t>Represented as variable in prog. (purpose = assignment stmt.’s)</a:t>
            </a:r>
          </a:p>
          <a:p>
            <a:pPr lvl="1" algn="just"/>
            <a:r>
              <a:rPr lang="en-US" dirty="0" smtClean="0"/>
              <a:t>Prog. in assembly lang. often store results = partial evaluation = expressions.</a:t>
            </a:r>
          </a:p>
          <a:p>
            <a:pPr algn="just"/>
            <a:r>
              <a:rPr lang="en-US" dirty="0" smtClean="0"/>
              <a:t>Purely functional prog. lang. </a:t>
            </a:r>
            <a:r>
              <a:rPr lang="en-US" strike="sngStrike" dirty="0" smtClean="0"/>
              <a:t>use</a:t>
            </a:r>
            <a:r>
              <a:rPr lang="en-US" dirty="0" smtClean="0"/>
              <a:t> variables | assignment stmt.’s</a:t>
            </a:r>
          </a:p>
          <a:p>
            <a:pPr lvl="1" algn="just"/>
            <a:r>
              <a:rPr lang="en-US" strike="sngStrike" dirty="0" smtClean="0"/>
              <a:t>Variables</a:t>
            </a:r>
            <a:r>
              <a:rPr lang="en-US" dirty="0" smtClean="0"/>
              <a:t> iterative constructs r </a:t>
            </a:r>
            <a:r>
              <a:rPr lang="en-US" strike="sngStrike" dirty="0" smtClean="0"/>
              <a:t>possible</a:t>
            </a:r>
            <a:r>
              <a:rPr lang="en-US" dirty="0" smtClean="0"/>
              <a:t> </a:t>
            </a:r>
            <a:r>
              <a:rPr lang="en-US" dirty="0" smtClean="0">
                <a:sym typeface="Wingdings" pitchFamily="2" charset="2"/>
              </a:rPr>
              <a:t> they r controlled – variables</a:t>
            </a:r>
          </a:p>
          <a:p>
            <a:pPr lvl="1" algn="just"/>
            <a:r>
              <a:rPr lang="en-US" dirty="0" smtClean="0"/>
              <a:t>Repetition specified w</a:t>
            </a:r>
            <a:r>
              <a:rPr lang="en-US" dirty="0" smtClean="0">
                <a:sym typeface="Wingdings" pitchFamily="2" charset="2"/>
              </a:rPr>
              <a:t> recursion ↔ w iteration</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algn="just"/>
            <a:r>
              <a:rPr lang="en-US" dirty="0" smtClean="0"/>
              <a:t>Oldest &amp; most widely used</a:t>
            </a:r>
          </a:p>
          <a:p>
            <a:pPr lvl="1" algn="just"/>
            <a:r>
              <a:rPr lang="en-US" dirty="0" smtClean="0"/>
              <a:t>Developed – John McCarthy at MIT (1959)</a:t>
            </a:r>
          </a:p>
          <a:p>
            <a:pPr algn="just"/>
            <a:r>
              <a:rPr lang="en-US" b="1" dirty="0" smtClean="0"/>
              <a:t>Data types &amp; Structures:</a:t>
            </a:r>
          </a:p>
          <a:p>
            <a:pPr lvl="1" algn="just"/>
            <a:r>
              <a:rPr lang="en-US" dirty="0" smtClean="0"/>
              <a:t>Only 2 categories = data objects</a:t>
            </a:r>
          </a:p>
          <a:p>
            <a:pPr lvl="2" algn="just"/>
            <a:r>
              <a:rPr lang="en-US" dirty="0" smtClean="0"/>
              <a:t>Atoms &amp; Lists (not types in sense that imperative lang.’s have types)</a:t>
            </a:r>
          </a:p>
          <a:p>
            <a:pPr lvl="2" algn="just"/>
            <a:r>
              <a:rPr lang="en-US" dirty="0" smtClean="0"/>
              <a:t>List elements r pairs</a:t>
            </a:r>
          </a:p>
          <a:p>
            <a:pPr lvl="3" algn="just"/>
            <a:r>
              <a:rPr lang="en-US" dirty="0" smtClean="0"/>
              <a:t>1</a:t>
            </a:r>
            <a:r>
              <a:rPr lang="en-US" baseline="30000" dirty="0" smtClean="0"/>
              <a:t>st</a:t>
            </a:r>
            <a:r>
              <a:rPr lang="en-US" dirty="0" smtClean="0"/>
              <a:t> part - - data = element(pointer </a:t>
            </a:r>
            <a:r>
              <a:rPr lang="en-US" dirty="0" smtClean="0">
                <a:sym typeface="Wingdings" pitchFamily="2" charset="2"/>
              </a:rPr>
              <a:t> an atom | a nested list)</a:t>
            </a:r>
          </a:p>
          <a:p>
            <a:pPr lvl="3" algn="just"/>
            <a:r>
              <a:rPr lang="en-US" dirty="0" smtClean="0">
                <a:sym typeface="Wingdings" pitchFamily="2" charset="2"/>
              </a:rPr>
              <a:t>2</a:t>
            </a:r>
            <a:r>
              <a:rPr lang="en-US" baseline="30000" dirty="0" smtClean="0">
                <a:sym typeface="Wingdings" pitchFamily="2" charset="2"/>
              </a:rPr>
              <a:t>nd</a:t>
            </a:r>
            <a:r>
              <a:rPr lang="en-US" dirty="0" smtClean="0">
                <a:sym typeface="Wingdings" pitchFamily="2" charset="2"/>
              </a:rPr>
              <a:t> part c a pointer  an atom | another element | empty list</a:t>
            </a:r>
          </a:p>
          <a:p>
            <a:pPr lvl="2" algn="just"/>
            <a:r>
              <a:rPr lang="en-US" dirty="0" smtClean="0">
                <a:sym typeface="Wingdings" pitchFamily="2" charset="2"/>
              </a:rPr>
              <a:t>LISP - - typeless lang.</a:t>
            </a:r>
          </a:p>
          <a:p>
            <a:pPr lvl="2" algn="just"/>
            <a:r>
              <a:rPr lang="en-US" dirty="0" smtClean="0">
                <a:sym typeface="Wingdings" pitchFamily="2" charset="2"/>
              </a:rPr>
              <a:t>Lists r specified – delimiting elements w ()</a:t>
            </a:r>
          </a:p>
          <a:p>
            <a:pPr lvl="2" algn="just"/>
            <a:r>
              <a:rPr lang="en-US" dirty="0" smtClean="0">
                <a:sym typeface="Wingdings" pitchFamily="2" charset="2"/>
              </a:rPr>
              <a:t>Elements = simple list restricted  atoms</a:t>
            </a:r>
          </a:p>
          <a:p>
            <a:pPr lvl="3" algn="just"/>
            <a:r>
              <a:rPr lang="en-US" dirty="0" smtClean="0">
                <a:sym typeface="Wingdings" pitchFamily="2" charset="2"/>
              </a:rPr>
              <a:t>(A B C D)</a:t>
            </a:r>
          </a:p>
          <a:p>
            <a:pPr lvl="2" algn="just"/>
            <a:r>
              <a:rPr lang="en-US" dirty="0" smtClean="0"/>
              <a:t>Nested list structures</a:t>
            </a:r>
          </a:p>
          <a:p>
            <a:pPr lvl="3" algn="just"/>
            <a:r>
              <a:rPr lang="en-US" dirty="0" smtClean="0"/>
              <a:t>(A (B C) D (E (F G)))</a:t>
            </a:r>
          </a:p>
          <a:p>
            <a:pPr lvl="2" algn="just"/>
            <a:r>
              <a:rPr lang="en-US" dirty="0" smtClean="0"/>
              <a:t>List - - referenced – pointer </a:t>
            </a:r>
            <a:r>
              <a:rPr lang="en-US" dirty="0" smtClean="0">
                <a:sym typeface="Wingdings" pitchFamily="2" charset="2"/>
              </a:rPr>
              <a:t> 1</a:t>
            </a:r>
            <a:r>
              <a:rPr lang="en-US" baseline="30000" dirty="0" smtClean="0">
                <a:sym typeface="Wingdings" pitchFamily="2" charset="2"/>
              </a:rPr>
              <a:t>st</a:t>
            </a:r>
            <a:r>
              <a:rPr lang="en-US" dirty="0" smtClean="0">
                <a:sym typeface="Wingdings" pitchFamily="2" charset="2"/>
              </a:rPr>
              <a:t> element</a:t>
            </a:r>
            <a:endParaRPr lang="en-US" dirty="0"/>
          </a:p>
        </p:txBody>
      </p:sp>
      <p:sp>
        <p:nvSpPr>
          <p:cNvPr id="8" name="Title 2"/>
          <p:cNvSpPr>
            <a:spLocks noGrp="1"/>
          </p:cNvSpPr>
          <p:nvPr>
            <p:ph type="title"/>
          </p:nvPr>
        </p:nvSpPr>
        <p:spPr/>
        <p:txBody>
          <a:bodyPr>
            <a:normAutofit/>
          </a:bodyPr>
          <a:lstStyle/>
          <a:p>
            <a:r>
              <a:rPr lang="en-US" sz="4000" b="1" dirty="0" smtClean="0"/>
              <a:t>LISP – </a:t>
            </a:r>
            <a:r>
              <a:rPr lang="en-US" sz="3600" dirty="0" smtClean="0"/>
              <a:t>Data Types and Structures</a:t>
            </a:r>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t>LISP – </a:t>
            </a:r>
            <a:r>
              <a:rPr lang="en-US" sz="3600" dirty="0" smtClean="0"/>
              <a:t>Data Types and Structures</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549303" y="1600200"/>
            <a:ext cx="6299297" cy="4716052"/>
          </a:xfrm>
          <a:prstGeom prst="rect">
            <a:avLst/>
          </a:prstGeom>
          <a:noFill/>
          <a:ln w="9525">
            <a:noFill/>
            <a:miter lim="800000"/>
            <a:headEnd/>
            <a:tailEnd/>
          </a:ln>
          <a:effec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t>LISP – </a:t>
            </a:r>
            <a:r>
              <a:rPr lang="en-US" sz="3600" dirty="0" smtClean="0"/>
              <a:t>The First LISP Interpreter</a:t>
            </a:r>
            <a:endParaRPr lang="en-US" dirty="0"/>
          </a:p>
        </p:txBody>
      </p:sp>
      <p:sp>
        <p:nvSpPr>
          <p:cNvPr id="4" name="Content Placeholder 3"/>
          <p:cNvSpPr>
            <a:spLocks noGrp="1"/>
          </p:cNvSpPr>
          <p:nvPr>
            <p:ph idx="1"/>
          </p:nvPr>
        </p:nvSpPr>
        <p:spPr/>
        <p:txBody>
          <a:bodyPr>
            <a:normAutofit/>
          </a:bodyPr>
          <a:lstStyle/>
          <a:p>
            <a:pPr algn="just"/>
            <a:r>
              <a:rPr lang="en-US" dirty="0" smtClean="0"/>
              <a:t>Early in the development = LISP</a:t>
            </a:r>
          </a:p>
          <a:p>
            <a:pPr lvl="1" algn="just"/>
            <a:r>
              <a:rPr lang="en-US" dirty="0" smtClean="0"/>
              <a:t>McCarthy wrote a paper </a:t>
            </a:r>
            <a:r>
              <a:rPr lang="en-US" dirty="0" smtClean="0">
                <a:sym typeface="Wingdings" pitchFamily="2" charset="2"/>
              </a:rPr>
              <a:t></a:t>
            </a:r>
            <a:r>
              <a:rPr lang="en-US" dirty="0" smtClean="0"/>
              <a:t> promote </a:t>
            </a:r>
            <a:r>
              <a:rPr lang="en-US" b="1" dirty="0" smtClean="0"/>
              <a:t>list</a:t>
            </a:r>
            <a:r>
              <a:rPr lang="en-US" dirty="0" smtClean="0"/>
              <a:t> </a:t>
            </a:r>
            <a:r>
              <a:rPr lang="en-US" b="1" dirty="0" smtClean="0"/>
              <a:t>processing</a:t>
            </a:r>
            <a:r>
              <a:rPr lang="en-US" dirty="0" smtClean="0"/>
              <a:t> </a:t>
            </a:r>
          </a:p>
          <a:p>
            <a:pPr lvl="2" algn="just"/>
            <a:r>
              <a:rPr lang="en-US" dirty="0" smtClean="0"/>
              <a:t>Approach </a:t>
            </a:r>
            <a:r>
              <a:rPr lang="en-US" dirty="0" smtClean="0">
                <a:sym typeface="Wingdings" pitchFamily="2" charset="2"/>
              </a:rPr>
              <a:t></a:t>
            </a:r>
            <a:r>
              <a:rPr lang="en-US" dirty="0" smtClean="0"/>
              <a:t> general symbolic processing</a:t>
            </a:r>
          </a:p>
          <a:p>
            <a:pPr lvl="2" algn="just"/>
            <a:r>
              <a:rPr lang="en-US" dirty="0" smtClean="0"/>
              <a:t>Believed </a:t>
            </a:r>
            <a:r>
              <a:rPr lang="en-US" b="1" dirty="0" smtClean="0"/>
              <a:t>it</a:t>
            </a:r>
            <a:r>
              <a:rPr lang="en-US" dirty="0" smtClean="0"/>
              <a:t> – used </a:t>
            </a:r>
            <a:r>
              <a:rPr lang="en-US" dirty="0" smtClean="0">
                <a:sym typeface="Wingdings" pitchFamily="2" charset="2"/>
              </a:rPr>
              <a:t> study computability </a:t>
            </a:r>
          </a:p>
          <a:p>
            <a:pPr lvl="3" algn="just"/>
            <a:r>
              <a:rPr lang="en-US" dirty="0" smtClean="0">
                <a:sym typeface="Wingdings" pitchFamily="2" charset="2"/>
              </a:rPr>
              <a:t>Which usually studied using Turing machine based on imperative model = computation</a:t>
            </a:r>
          </a:p>
          <a:p>
            <a:pPr lvl="2" algn="just"/>
            <a:r>
              <a:rPr lang="en-US" dirty="0" smtClean="0">
                <a:sym typeface="Wingdings" pitchFamily="2" charset="2"/>
              </a:rPr>
              <a:t>Thought functional processing = symbolic lists </a:t>
            </a:r>
          </a:p>
          <a:p>
            <a:pPr lvl="3" algn="just"/>
            <a:r>
              <a:rPr lang="en-US" dirty="0" smtClean="0">
                <a:sym typeface="Wingdings" pitchFamily="2" charset="2"/>
              </a:rPr>
              <a:t>More natural model = computation than </a:t>
            </a:r>
            <a:r>
              <a:rPr lang="en-US" i="1" dirty="0" smtClean="0">
                <a:sym typeface="Wingdings" pitchFamily="2" charset="2"/>
              </a:rPr>
              <a:t>Turing machines</a:t>
            </a:r>
          </a:p>
          <a:p>
            <a:pPr lvl="4" algn="just"/>
            <a:r>
              <a:rPr lang="en-US" i="1" dirty="0" smtClean="0">
                <a:sym typeface="Wingdings" pitchFamily="2" charset="2"/>
              </a:rPr>
              <a:t>Operated on symbols written on tapes</a:t>
            </a:r>
            <a:r>
              <a:rPr lang="en-US" dirty="0" smtClean="0">
                <a:sym typeface="Wingdings" pitchFamily="2" charset="2"/>
              </a:rPr>
              <a:t> – represented state</a:t>
            </a:r>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t>LISP – </a:t>
            </a:r>
            <a:r>
              <a:rPr lang="en-US" sz="3600" dirty="0" smtClean="0"/>
              <a:t>The First LISP Interpreter</a:t>
            </a:r>
            <a:endParaRPr lang="en-US" dirty="0"/>
          </a:p>
        </p:txBody>
      </p:sp>
      <p:sp>
        <p:nvSpPr>
          <p:cNvPr id="4" name="Content Placeholder 3"/>
          <p:cNvSpPr>
            <a:spLocks noGrp="1"/>
          </p:cNvSpPr>
          <p:nvPr>
            <p:ph idx="1"/>
          </p:nvPr>
        </p:nvSpPr>
        <p:spPr/>
        <p:txBody>
          <a:bodyPr>
            <a:normAutofit/>
          </a:bodyPr>
          <a:lstStyle/>
          <a:p>
            <a:pPr algn="just"/>
            <a:r>
              <a:rPr lang="en-US" dirty="0" smtClean="0"/>
              <a:t>Early in the development = LISP</a:t>
            </a:r>
          </a:p>
          <a:p>
            <a:pPr lvl="1" algn="just"/>
            <a:r>
              <a:rPr lang="en-US" dirty="0" smtClean="0"/>
              <a:t>McCarthy wrote a paper </a:t>
            </a:r>
            <a:r>
              <a:rPr lang="en-US" dirty="0" smtClean="0">
                <a:sym typeface="Wingdings" pitchFamily="2" charset="2"/>
              </a:rPr>
              <a:t></a:t>
            </a:r>
            <a:r>
              <a:rPr lang="en-US" dirty="0" smtClean="0"/>
              <a:t> promote </a:t>
            </a:r>
            <a:r>
              <a:rPr lang="en-US" b="1" dirty="0" smtClean="0"/>
              <a:t>list</a:t>
            </a:r>
            <a:r>
              <a:rPr lang="en-US" dirty="0" smtClean="0"/>
              <a:t> </a:t>
            </a:r>
            <a:r>
              <a:rPr lang="en-US" b="1" dirty="0" smtClean="0"/>
              <a:t>processing</a:t>
            </a:r>
            <a:r>
              <a:rPr lang="en-US" dirty="0" smtClean="0"/>
              <a:t> </a:t>
            </a:r>
          </a:p>
          <a:p>
            <a:pPr lvl="2" algn="just"/>
            <a:r>
              <a:rPr lang="en-US" dirty="0" smtClean="0"/>
              <a:t>Approach </a:t>
            </a:r>
            <a:r>
              <a:rPr lang="en-US" dirty="0" smtClean="0">
                <a:sym typeface="Wingdings" pitchFamily="2" charset="2"/>
              </a:rPr>
              <a:t></a:t>
            </a:r>
            <a:r>
              <a:rPr lang="en-US" dirty="0" smtClean="0"/>
              <a:t> general symbolic processing</a:t>
            </a:r>
          </a:p>
          <a:p>
            <a:pPr lvl="2" algn="just"/>
            <a:r>
              <a:rPr lang="en-US" dirty="0" smtClean="0"/>
              <a:t>Believed </a:t>
            </a:r>
            <a:r>
              <a:rPr lang="en-US" b="1" dirty="0" smtClean="0"/>
              <a:t>it</a:t>
            </a:r>
            <a:r>
              <a:rPr lang="en-US" dirty="0" smtClean="0"/>
              <a:t> – used </a:t>
            </a:r>
            <a:r>
              <a:rPr lang="en-US" dirty="0" smtClean="0">
                <a:sym typeface="Wingdings" pitchFamily="2" charset="2"/>
              </a:rPr>
              <a:t> study computability </a:t>
            </a:r>
          </a:p>
          <a:p>
            <a:pPr lvl="3" algn="just"/>
            <a:r>
              <a:rPr lang="en-US" dirty="0" smtClean="0">
                <a:sym typeface="Wingdings" pitchFamily="2" charset="2"/>
              </a:rPr>
              <a:t>Which usually studied using Turing machine based on imperative model = computation</a:t>
            </a:r>
          </a:p>
          <a:p>
            <a:pPr lvl="2" algn="just"/>
            <a:r>
              <a:rPr lang="en-US" dirty="0" smtClean="0">
                <a:sym typeface="Wingdings" pitchFamily="2" charset="2"/>
              </a:rPr>
              <a:t>Thought functional processing = symbolic lists </a:t>
            </a:r>
          </a:p>
          <a:p>
            <a:pPr lvl="3" algn="just"/>
            <a:r>
              <a:rPr lang="en-US" dirty="0" smtClean="0">
                <a:sym typeface="Wingdings" pitchFamily="2" charset="2"/>
              </a:rPr>
              <a:t>More natural model = computation than </a:t>
            </a:r>
            <a:r>
              <a:rPr lang="en-US" i="1" dirty="0" smtClean="0">
                <a:sym typeface="Wingdings" pitchFamily="2" charset="2"/>
              </a:rPr>
              <a:t>Turing machines</a:t>
            </a:r>
          </a:p>
          <a:p>
            <a:pPr lvl="4" algn="just"/>
            <a:r>
              <a:rPr lang="en-US" i="1" dirty="0" smtClean="0">
                <a:sym typeface="Wingdings" pitchFamily="2" charset="2"/>
              </a:rPr>
              <a:t>Operated on symbols written on tapes</a:t>
            </a:r>
            <a:r>
              <a:rPr lang="en-US" dirty="0" smtClean="0">
                <a:sym typeface="Wingdings" pitchFamily="2" charset="2"/>
              </a:rPr>
              <a:t> – represented state</a:t>
            </a:r>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An Introduction to Scheme</a:t>
            </a:r>
            <a:endParaRPr lang="en-US" sz="3600" b="1" dirty="0"/>
          </a:p>
        </p:txBody>
      </p:sp>
      <p:sp>
        <p:nvSpPr>
          <p:cNvPr id="4" name="Content Placeholder 3"/>
          <p:cNvSpPr>
            <a:spLocks noGrp="1"/>
          </p:cNvSpPr>
          <p:nvPr>
            <p:ph idx="1"/>
          </p:nvPr>
        </p:nvSpPr>
        <p:spPr/>
        <p:txBody>
          <a:bodyPr>
            <a:normAutofit fontScale="92500" lnSpcReduction="20000"/>
          </a:bodyPr>
          <a:lstStyle/>
          <a:p>
            <a:r>
              <a:rPr lang="en-US" b="1" dirty="0" smtClean="0"/>
              <a:t>Origins of scheme:</a:t>
            </a:r>
          </a:p>
          <a:p>
            <a:pPr lvl="1"/>
            <a:r>
              <a:rPr lang="en-US" dirty="0" smtClean="0"/>
              <a:t>Scheme language - - dialect = LISP</a:t>
            </a:r>
          </a:p>
          <a:p>
            <a:pPr lvl="2"/>
            <a:r>
              <a:rPr lang="en-US" dirty="0" smtClean="0"/>
              <a:t>Developed – MIT [mid 1970’s]</a:t>
            </a:r>
          </a:p>
          <a:p>
            <a:pPr lvl="1"/>
            <a:r>
              <a:rPr lang="en-US" dirty="0" smtClean="0"/>
              <a:t>It - - characterized by</a:t>
            </a:r>
          </a:p>
          <a:p>
            <a:pPr lvl="2"/>
            <a:r>
              <a:rPr lang="en-US" dirty="0" smtClean="0"/>
              <a:t>Small size</a:t>
            </a:r>
          </a:p>
          <a:p>
            <a:pPr lvl="2"/>
            <a:r>
              <a:rPr lang="en-US" dirty="0" smtClean="0"/>
              <a:t>Exclusive use = static scoping</a:t>
            </a:r>
          </a:p>
          <a:p>
            <a:pPr lvl="2"/>
            <a:r>
              <a:rPr lang="en-US" dirty="0" smtClean="0"/>
              <a:t>Treatment = functions as 1</a:t>
            </a:r>
            <a:r>
              <a:rPr lang="en-US" baseline="30000" dirty="0" smtClean="0"/>
              <a:t>st</a:t>
            </a:r>
            <a:r>
              <a:rPr lang="en-US" dirty="0" smtClean="0"/>
              <a:t> class entities</a:t>
            </a:r>
          </a:p>
          <a:p>
            <a:pPr lvl="3"/>
            <a:r>
              <a:rPr lang="en-US" dirty="0" smtClean="0"/>
              <a:t>As 1</a:t>
            </a:r>
            <a:r>
              <a:rPr lang="en-US" baseline="30000" dirty="0" smtClean="0"/>
              <a:t>st</a:t>
            </a:r>
            <a:r>
              <a:rPr lang="en-US" dirty="0" smtClean="0"/>
              <a:t> class entities</a:t>
            </a:r>
          </a:p>
          <a:p>
            <a:pPr lvl="4"/>
            <a:r>
              <a:rPr lang="en-US" dirty="0" smtClean="0"/>
              <a:t>Scheme functions c</a:t>
            </a:r>
            <a:r>
              <a:rPr lang="en-US" dirty="0" smtClean="0">
                <a:sym typeface="Wingdings" pitchFamily="2" charset="2"/>
              </a:rPr>
              <a:t> values = expressions, elements = lists, passed as parameters &amp; returned  functions</a:t>
            </a:r>
          </a:p>
          <a:p>
            <a:pPr lvl="1"/>
            <a:r>
              <a:rPr lang="en-US" dirty="0" smtClean="0">
                <a:sym typeface="Wingdings" pitchFamily="2" charset="2"/>
              </a:rPr>
              <a:t>Typeless small lang. w simple syntax &amp; semantics</a:t>
            </a:r>
          </a:p>
          <a:p>
            <a:pPr lvl="2"/>
            <a:r>
              <a:rPr lang="en-US" dirty="0" smtClean="0">
                <a:sym typeface="Wingdings" pitchFamily="2" charset="2"/>
              </a:rPr>
              <a:t>Well suited  educational applications</a:t>
            </a:r>
            <a:endParaRPr 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An Introduction to Scheme</a:t>
            </a:r>
            <a:endParaRPr lang="en-US" sz="3600" b="1" dirty="0"/>
          </a:p>
        </p:txBody>
      </p:sp>
      <p:sp>
        <p:nvSpPr>
          <p:cNvPr id="4" name="Content Placeholder 3"/>
          <p:cNvSpPr>
            <a:spLocks noGrp="1"/>
          </p:cNvSpPr>
          <p:nvPr>
            <p:ph idx="1"/>
          </p:nvPr>
        </p:nvSpPr>
        <p:spPr/>
        <p:txBody>
          <a:bodyPr>
            <a:normAutofit fontScale="92500" lnSpcReduction="20000"/>
          </a:bodyPr>
          <a:lstStyle/>
          <a:p>
            <a:r>
              <a:rPr lang="en-US" b="1" dirty="0" smtClean="0"/>
              <a:t>The Scheme Interpreter:</a:t>
            </a:r>
          </a:p>
          <a:p>
            <a:pPr lvl="1"/>
            <a:r>
              <a:rPr lang="en-US" dirty="0" smtClean="0"/>
              <a:t>in interactive mode - - an infinite REPL</a:t>
            </a:r>
          </a:p>
          <a:p>
            <a:pPr lvl="1"/>
            <a:r>
              <a:rPr lang="en-US" dirty="0" smtClean="0"/>
              <a:t>Repeatedly</a:t>
            </a:r>
          </a:p>
          <a:p>
            <a:pPr lvl="2"/>
            <a:r>
              <a:rPr lang="en-US" dirty="0" smtClean="0"/>
              <a:t>Reads an expression</a:t>
            </a:r>
          </a:p>
          <a:p>
            <a:pPr lvl="2"/>
            <a:r>
              <a:rPr lang="en-US" dirty="0" smtClean="0"/>
              <a:t>Interprets expression</a:t>
            </a:r>
          </a:p>
          <a:p>
            <a:pPr lvl="2"/>
            <a:r>
              <a:rPr lang="en-US" dirty="0" smtClean="0"/>
              <a:t>Displays resulting value</a:t>
            </a:r>
          </a:p>
          <a:p>
            <a:pPr lvl="1"/>
            <a:r>
              <a:rPr lang="en-US" dirty="0" smtClean="0"/>
              <a:t>Expressions r interpreted</a:t>
            </a:r>
          </a:p>
          <a:p>
            <a:pPr lvl="2"/>
            <a:r>
              <a:rPr lang="en-US" dirty="0" smtClean="0"/>
              <a:t>EVAL function</a:t>
            </a:r>
          </a:p>
          <a:p>
            <a:pPr lvl="1"/>
            <a:r>
              <a:rPr lang="en-US" dirty="0" smtClean="0"/>
              <a:t>Literals evaluate </a:t>
            </a:r>
            <a:r>
              <a:rPr lang="en-US" dirty="0" smtClean="0">
                <a:sym typeface="Wingdings" pitchFamily="2" charset="2"/>
              </a:rPr>
              <a:t> themselves</a:t>
            </a:r>
          </a:p>
          <a:p>
            <a:pPr lvl="1"/>
            <a:r>
              <a:rPr lang="en-US" dirty="0" smtClean="0">
                <a:sym typeface="Wingdings" pitchFamily="2" charset="2"/>
              </a:rPr>
              <a:t>Scheme prog.’s stored in files c loaded &amp; interpreted</a:t>
            </a:r>
          </a:p>
          <a:p>
            <a:pPr lvl="1"/>
            <a:r>
              <a:rPr lang="en-US" dirty="0" smtClean="0">
                <a:sym typeface="Wingdings" pitchFamily="2" charset="2"/>
              </a:rPr>
              <a:t>Comments</a:t>
            </a:r>
          </a:p>
          <a:p>
            <a:pPr lvl="2"/>
            <a:r>
              <a:rPr lang="en-US" dirty="0" smtClean="0">
                <a:sym typeface="Wingdings" pitchFamily="2" charset="2"/>
              </a:rPr>
              <a:t>Text following semicolon</a:t>
            </a:r>
            <a:endParaRPr lang="en-US" dirty="0"/>
          </a:p>
        </p:txBody>
      </p:sp>
      <p:grpSp>
        <p:nvGrpSpPr>
          <p:cNvPr id="7" name="Group 6"/>
          <p:cNvGrpSpPr/>
          <p:nvPr/>
        </p:nvGrpSpPr>
        <p:grpSpPr>
          <a:xfrm>
            <a:off x="4724400" y="2788920"/>
            <a:ext cx="3764280" cy="1676400"/>
            <a:chOff x="4876800" y="2712720"/>
            <a:chExt cx="3764280" cy="1676400"/>
          </a:xfrm>
        </p:grpSpPr>
        <p:sp>
          <p:nvSpPr>
            <p:cNvPr id="5" name="Right Brace 4"/>
            <p:cNvSpPr/>
            <p:nvPr/>
          </p:nvSpPr>
          <p:spPr>
            <a:xfrm>
              <a:off x="4876800" y="2712720"/>
              <a:ext cx="5334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5364480" y="3394948"/>
              <a:ext cx="3276600" cy="369332"/>
            </a:xfrm>
            <a:prstGeom prst="rect">
              <a:avLst/>
            </a:prstGeom>
            <a:noFill/>
          </p:spPr>
          <p:txBody>
            <a:bodyPr wrap="square" rtlCol="0">
              <a:spAutoFit/>
            </a:bodyPr>
            <a:lstStyle/>
            <a:p>
              <a:r>
                <a:rPr lang="en-US" dirty="0" smtClean="0"/>
                <a:t>This form used in Ruby &amp; Python</a:t>
              </a:r>
              <a:endParaRPr lang="en-US" dirty="0"/>
            </a:p>
          </p:txBody>
        </p:sp>
      </p:gr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An Introduction to Scheme</a:t>
            </a:r>
            <a:endParaRPr lang="en-US" sz="3600" b="1" dirty="0"/>
          </a:p>
        </p:txBody>
      </p:sp>
      <p:sp>
        <p:nvSpPr>
          <p:cNvPr id="7" name="Content Placeholder 6"/>
          <p:cNvSpPr>
            <a:spLocks noGrp="1"/>
          </p:cNvSpPr>
          <p:nvPr>
            <p:ph idx="1"/>
          </p:nvPr>
        </p:nvSpPr>
        <p:spPr/>
        <p:txBody>
          <a:bodyPr numCol="2" spcCol="91440">
            <a:normAutofit fontScale="92500" lnSpcReduction="20000"/>
          </a:bodyPr>
          <a:lstStyle/>
          <a:p>
            <a:pPr algn="just"/>
            <a:r>
              <a:rPr lang="en-US" sz="2400" dirty="0" smtClean="0"/>
              <a:t>Primitive Numeric Functions:</a:t>
            </a:r>
          </a:p>
          <a:p>
            <a:pPr lvl="1" algn="just"/>
            <a:r>
              <a:rPr lang="en-US" sz="2400" dirty="0" smtClean="0"/>
              <a:t>Scheme +des primitive functions </a:t>
            </a:r>
            <a:r>
              <a:rPr lang="en-US" sz="2400" dirty="0" smtClean="0">
                <a:sym typeface="Wingdings" pitchFamily="2" charset="2"/>
              </a:rPr>
              <a:t> basic arithmetic operations (+, -, *, and / add, subtract, multiply &amp; divide)</a:t>
            </a:r>
          </a:p>
          <a:p>
            <a:pPr lvl="1" algn="just"/>
            <a:r>
              <a:rPr lang="en-US" sz="2400" dirty="0" smtClean="0">
                <a:sym typeface="Wingdings" pitchFamily="2" charset="2"/>
              </a:rPr>
              <a:t>* &amp; +</a:t>
            </a:r>
          </a:p>
          <a:p>
            <a:pPr lvl="2" algn="just"/>
            <a:r>
              <a:rPr lang="en-US" sz="1800" dirty="0" smtClean="0">
                <a:sym typeface="Wingdings" pitchFamily="2" charset="2"/>
              </a:rPr>
              <a:t>0 / more parameters</a:t>
            </a:r>
          </a:p>
          <a:p>
            <a:pPr lvl="1" algn="just"/>
            <a:r>
              <a:rPr lang="en-US" sz="2400" dirty="0" smtClean="0"/>
              <a:t>* - - given </a:t>
            </a:r>
            <a:r>
              <a:rPr lang="en-US" sz="2400" strike="sngStrike" dirty="0" smtClean="0"/>
              <a:t>parameters</a:t>
            </a:r>
          </a:p>
          <a:p>
            <a:pPr lvl="2" algn="just"/>
            <a:r>
              <a:rPr lang="en-US" sz="1800" dirty="0" smtClean="0"/>
              <a:t>Returns 1 (* all parameters together)</a:t>
            </a:r>
          </a:p>
          <a:p>
            <a:pPr lvl="1" algn="just"/>
            <a:r>
              <a:rPr lang="en-US" sz="2400" dirty="0" smtClean="0"/>
              <a:t>+ - - given </a:t>
            </a:r>
            <a:r>
              <a:rPr lang="en-US" sz="2400" strike="sngStrike" dirty="0" smtClean="0"/>
              <a:t>parameters</a:t>
            </a:r>
          </a:p>
          <a:p>
            <a:pPr lvl="2" algn="just"/>
            <a:r>
              <a:rPr lang="en-US" sz="1800" dirty="0" smtClean="0"/>
              <a:t>Returns 0 (+ all parameters together)</a:t>
            </a:r>
          </a:p>
          <a:p>
            <a:pPr lvl="1" algn="just"/>
            <a:r>
              <a:rPr lang="en-US" sz="2400" dirty="0" smtClean="0"/>
              <a:t>/ &amp; -</a:t>
            </a:r>
          </a:p>
          <a:p>
            <a:pPr lvl="2" algn="just"/>
            <a:r>
              <a:rPr lang="en-US" sz="1800" dirty="0" smtClean="0"/>
              <a:t>2 / more parameters ( / (-) all parameters 1</a:t>
            </a:r>
            <a:r>
              <a:rPr lang="en-US" sz="1800" baseline="30000" dirty="0" smtClean="0"/>
              <a:t>st</a:t>
            </a:r>
            <a:r>
              <a:rPr lang="en-US" sz="1800" dirty="0" smtClean="0"/>
              <a:t> parameter / (-) </a:t>
            </a:r>
            <a:r>
              <a:rPr lang="en-US" sz="1800" dirty="0" smtClean="0">
                <a:sym typeface="Wingdings" pitchFamily="2" charset="2"/>
              </a:rPr>
              <a:t> 1</a:t>
            </a:r>
            <a:r>
              <a:rPr lang="en-US" sz="1800" baseline="30000" dirty="0" smtClean="0">
                <a:sym typeface="Wingdings" pitchFamily="2" charset="2"/>
              </a:rPr>
              <a:t>st</a:t>
            </a:r>
            <a:r>
              <a:rPr lang="en-US" sz="1800" dirty="0" smtClean="0">
                <a:sym typeface="Wingdings" pitchFamily="2" charset="2"/>
              </a:rPr>
              <a:t> </a:t>
            </a:r>
            <a:r>
              <a:rPr lang="en-US" sz="1800" dirty="0" smtClean="0"/>
              <a:t>)</a:t>
            </a:r>
          </a:p>
          <a:p>
            <a:pPr lvl="1" algn="just"/>
            <a:r>
              <a:rPr lang="en-US" sz="2400" dirty="0" smtClean="0"/>
              <a:t>Other numeric functions </a:t>
            </a:r>
          </a:p>
          <a:p>
            <a:pPr lvl="2" algn="just"/>
            <a:r>
              <a:rPr lang="en-US" sz="1800" dirty="0" smtClean="0"/>
              <a:t>MODULO</a:t>
            </a:r>
          </a:p>
          <a:p>
            <a:pPr lvl="2" algn="just"/>
            <a:r>
              <a:rPr lang="en-US" sz="1800" dirty="0" smtClean="0"/>
              <a:t>ROUND</a:t>
            </a:r>
          </a:p>
          <a:p>
            <a:pPr lvl="2" algn="just"/>
            <a:r>
              <a:rPr lang="en-US" sz="1800" dirty="0" smtClean="0"/>
              <a:t>MAX</a:t>
            </a:r>
          </a:p>
          <a:p>
            <a:pPr lvl="2" algn="just"/>
            <a:r>
              <a:rPr lang="en-US" sz="1800" dirty="0" smtClean="0"/>
              <a:t>MIN</a:t>
            </a:r>
          </a:p>
          <a:p>
            <a:pPr lvl="2" algn="just"/>
            <a:r>
              <a:rPr lang="en-US" sz="1800" dirty="0" smtClean="0"/>
              <a:t>LOG</a:t>
            </a:r>
          </a:p>
          <a:p>
            <a:pPr lvl="2" algn="just"/>
            <a:r>
              <a:rPr lang="en-US" sz="1800" dirty="0" smtClean="0"/>
              <a:t>SIN &amp;</a:t>
            </a:r>
          </a:p>
          <a:p>
            <a:pPr lvl="2" algn="just"/>
            <a:r>
              <a:rPr lang="en-US" sz="1800" dirty="0" smtClean="0"/>
              <a:t>SQRT – returns </a:t>
            </a:r>
          </a:p>
          <a:p>
            <a:pPr lvl="3" algn="just"/>
            <a:r>
              <a:rPr lang="en-US" sz="1600" dirty="0" smtClean="0"/>
              <a:t>square root = numeric parameter (parameter - - </a:t>
            </a:r>
            <a:r>
              <a:rPr lang="en-US" sz="1600" strike="sngStrike" dirty="0" smtClean="0"/>
              <a:t>negative</a:t>
            </a:r>
            <a:r>
              <a:rPr lang="en-US" sz="1600" dirty="0" smtClean="0"/>
              <a:t>)</a:t>
            </a:r>
          </a:p>
          <a:p>
            <a:pPr lvl="3" algn="just"/>
            <a:r>
              <a:rPr lang="en-US" sz="1600" dirty="0" smtClean="0"/>
              <a:t>Complex number (parameter - - negative)</a:t>
            </a:r>
            <a:endParaRPr lang="en-US" sz="1600"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An Introduction to Scheme</a:t>
            </a:r>
            <a:endParaRPr lang="en-US" sz="3600" b="1" dirty="0"/>
          </a:p>
        </p:txBody>
      </p:sp>
      <p:sp>
        <p:nvSpPr>
          <p:cNvPr id="7" name="Content Placeholder 6"/>
          <p:cNvSpPr>
            <a:spLocks noGrp="1"/>
          </p:cNvSpPr>
          <p:nvPr>
            <p:ph idx="1"/>
          </p:nvPr>
        </p:nvSpPr>
        <p:spPr/>
        <p:txBody>
          <a:bodyPr>
            <a:normAutofit fontScale="77500" lnSpcReduction="20000"/>
          </a:bodyPr>
          <a:lstStyle/>
          <a:p>
            <a:pPr algn="just"/>
            <a:r>
              <a:rPr lang="en-US" dirty="0" smtClean="0"/>
              <a:t>Scheme prog. - - collection = function definitions</a:t>
            </a:r>
          </a:p>
          <a:p>
            <a:pPr lvl="1" algn="just"/>
            <a:r>
              <a:rPr lang="en-US" dirty="0" smtClean="0"/>
              <a:t>H? </a:t>
            </a:r>
            <a:r>
              <a:rPr lang="en-US" dirty="0" smtClean="0">
                <a:sym typeface="Wingdings" pitchFamily="2" charset="2"/>
              </a:rPr>
              <a:t> define functions?</a:t>
            </a:r>
          </a:p>
          <a:p>
            <a:pPr lvl="2" algn="just"/>
            <a:r>
              <a:rPr lang="en-US" dirty="0" smtClean="0"/>
              <a:t>In scheme</a:t>
            </a:r>
          </a:p>
          <a:p>
            <a:pPr lvl="3" algn="just"/>
            <a:r>
              <a:rPr lang="en-US" dirty="0" smtClean="0"/>
              <a:t>Nameless function +des word LAMBDA (lambda expression)</a:t>
            </a:r>
          </a:p>
          <a:p>
            <a:pPr lvl="4" algn="just"/>
            <a:r>
              <a:rPr lang="en-US" dirty="0" smtClean="0"/>
              <a:t>Example: </a:t>
            </a:r>
            <a:r>
              <a:rPr lang="en-US" b="1" dirty="0" smtClean="0"/>
              <a:t>(LAMBDA (x) (* x </a:t>
            </a:r>
            <a:r>
              <a:rPr lang="en-US" b="1" dirty="0" err="1" smtClean="0"/>
              <a:t>x</a:t>
            </a:r>
            <a:r>
              <a:rPr lang="en-US" b="1" dirty="0" smtClean="0"/>
              <a:t>)) </a:t>
            </a:r>
          </a:p>
          <a:p>
            <a:pPr lvl="5" algn="just"/>
            <a:r>
              <a:rPr lang="en-US" dirty="0" smtClean="0"/>
              <a:t>Returns square root </a:t>
            </a:r>
          </a:p>
          <a:p>
            <a:pPr lvl="4" algn="just"/>
            <a:r>
              <a:rPr lang="en-US" dirty="0" smtClean="0"/>
              <a:t>Above function</a:t>
            </a:r>
          </a:p>
          <a:p>
            <a:pPr lvl="5" algn="just"/>
            <a:r>
              <a:rPr lang="en-US" dirty="0" smtClean="0"/>
              <a:t>Applied in same way – named functions – placing it in beginning = list</a:t>
            </a:r>
          </a:p>
          <a:p>
            <a:pPr lvl="7" algn="just"/>
            <a:r>
              <a:rPr lang="en-US" dirty="0" smtClean="0"/>
              <a:t>Contains actual parameters</a:t>
            </a:r>
          </a:p>
          <a:p>
            <a:pPr lvl="7" algn="just"/>
            <a:r>
              <a:rPr lang="en-US" b="1" dirty="0" smtClean="0"/>
              <a:t>Example:</a:t>
            </a:r>
            <a:r>
              <a:rPr lang="en-US" dirty="0" smtClean="0"/>
              <a:t> ((LAMBDA (</a:t>
            </a:r>
            <a:r>
              <a:rPr lang="en-US" i="1" u="sng" dirty="0" smtClean="0"/>
              <a:t>x</a:t>
            </a:r>
            <a:r>
              <a:rPr lang="en-US" dirty="0" smtClean="0"/>
              <a:t>) (* </a:t>
            </a:r>
            <a:r>
              <a:rPr lang="en-US" i="1" u="sng" dirty="0" smtClean="0"/>
              <a:t>x</a:t>
            </a:r>
            <a:r>
              <a:rPr lang="en-US" dirty="0" smtClean="0"/>
              <a:t> </a:t>
            </a:r>
            <a:r>
              <a:rPr lang="en-US" i="1" u="sng" dirty="0" err="1" smtClean="0"/>
              <a:t>x</a:t>
            </a:r>
            <a:r>
              <a:rPr lang="en-US" dirty="0" smtClean="0"/>
              <a:t>))7)</a:t>
            </a:r>
          </a:p>
          <a:p>
            <a:pPr lvl="8" algn="just"/>
            <a:r>
              <a:rPr lang="en-US" i="1" u="sng" dirty="0" smtClean="0"/>
              <a:t>bound variable</a:t>
            </a:r>
            <a:endParaRPr lang="en-US" dirty="0" smtClean="0"/>
          </a:p>
          <a:p>
            <a:pPr lvl="3" algn="just"/>
            <a:r>
              <a:rPr lang="en-US" dirty="0" smtClean="0"/>
              <a:t>DEFINE</a:t>
            </a:r>
          </a:p>
          <a:p>
            <a:pPr lvl="4" algn="just"/>
            <a:r>
              <a:rPr lang="en-US" dirty="0" smtClean="0"/>
              <a:t>special form function – 2 basic needs</a:t>
            </a:r>
          </a:p>
          <a:p>
            <a:pPr lvl="5" algn="just"/>
            <a:r>
              <a:rPr lang="en-US" dirty="0" smtClean="0"/>
              <a:t>Bind name </a:t>
            </a:r>
            <a:r>
              <a:rPr lang="en-US" dirty="0" smtClean="0">
                <a:sym typeface="Wingdings" pitchFamily="2" charset="2"/>
              </a:rPr>
              <a:t> value</a:t>
            </a:r>
          </a:p>
          <a:p>
            <a:pPr lvl="5" algn="just"/>
            <a:r>
              <a:rPr lang="en-US" dirty="0" smtClean="0">
                <a:sym typeface="Wingdings" pitchFamily="2" charset="2"/>
              </a:rPr>
              <a:t>Bind name  lambda expression</a:t>
            </a:r>
          </a:p>
          <a:p>
            <a:pPr lvl="4" algn="just"/>
            <a:r>
              <a:rPr lang="en-US" dirty="0" smtClean="0">
                <a:sym typeface="Wingdings" pitchFamily="2" charset="2"/>
              </a:rPr>
              <a:t>Example: (DEFINE pi 3.14159)</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a:stretch>
            <a:fillRect/>
          </a:stretch>
        </p:blipFill>
        <p:spPr bwMode="auto">
          <a:xfrm>
            <a:off x="838200" y="304800"/>
            <a:ext cx="6705599" cy="6289523"/>
          </a:xfrm>
          <a:prstGeom prst="rect">
            <a:avLst/>
          </a:prstGeom>
          <a:noFill/>
          <a:ln w="9525">
            <a:noFill/>
            <a:miter lim="800000"/>
            <a:headEnd/>
            <a:tailEnd/>
          </a:ln>
          <a:effectLst/>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An Introduction to Scheme</a:t>
            </a:r>
            <a:endParaRPr lang="en-US" sz="3600" b="1" dirty="0"/>
          </a:p>
        </p:txBody>
      </p:sp>
      <p:sp>
        <p:nvSpPr>
          <p:cNvPr id="7" name="Content Placeholder 6"/>
          <p:cNvSpPr>
            <a:spLocks noGrp="1"/>
          </p:cNvSpPr>
          <p:nvPr>
            <p:ph idx="1"/>
          </p:nvPr>
        </p:nvSpPr>
        <p:spPr/>
        <p:txBody>
          <a:bodyPr>
            <a:normAutofit fontScale="92500" lnSpcReduction="20000"/>
          </a:bodyPr>
          <a:lstStyle/>
          <a:p>
            <a:pPr algn="just"/>
            <a:r>
              <a:rPr lang="en-US" b="1" dirty="0" smtClean="0"/>
              <a:t>Output functions:</a:t>
            </a:r>
          </a:p>
          <a:p>
            <a:pPr lvl="1" algn="just"/>
            <a:r>
              <a:rPr lang="en-US" dirty="0" smtClean="0"/>
              <a:t>PRINTF</a:t>
            </a:r>
          </a:p>
          <a:p>
            <a:pPr algn="just"/>
            <a:r>
              <a:rPr lang="en-US" b="1" dirty="0" smtClean="0"/>
              <a:t>Numeric predicate functions:</a:t>
            </a:r>
          </a:p>
          <a:p>
            <a:pPr lvl="1" algn="just"/>
            <a:r>
              <a:rPr lang="en-US" dirty="0" smtClean="0"/>
              <a:t>Predicate functions</a:t>
            </a:r>
          </a:p>
          <a:p>
            <a:pPr lvl="2" algn="just"/>
            <a:r>
              <a:rPr lang="en-US" dirty="0" smtClean="0"/>
              <a:t>returns boolean value</a:t>
            </a:r>
          </a:p>
          <a:p>
            <a:pPr lvl="1" algn="just"/>
            <a:r>
              <a:rPr lang="en-US" dirty="0" smtClean="0"/>
              <a:t>Scheme +des collection = predicate functions</a:t>
            </a:r>
          </a:p>
          <a:p>
            <a:pPr lvl="2" algn="just"/>
            <a:r>
              <a:rPr lang="en-US" dirty="0" smtClean="0"/>
              <a:t>Example:</a:t>
            </a:r>
          </a:p>
          <a:p>
            <a:pPr lvl="3" algn="just">
              <a:buNone/>
            </a:pPr>
            <a:r>
              <a:rPr lang="en-US" b="1" dirty="0" smtClean="0"/>
              <a:t>Function	Meaning</a:t>
            </a:r>
          </a:p>
          <a:p>
            <a:pPr lvl="3" algn="just">
              <a:buNone/>
            </a:pPr>
            <a:r>
              <a:rPr lang="en-US" dirty="0" smtClean="0"/>
              <a:t>EVEN?	Is it an even number?</a:t>
            </a:r>
          </a:p>
          <a:p>
            <a:pPr lvl="3" algn="just">
              <a:buNone/>
            </a:pPr>
            <a:r>
              <a:rPr lang="en-US" dirty="0" smtClean="0"/>
              <a:t>ODD?	Is it an odd number?</a:t>
            </a:r>
          </a:p>
          <a:p>
            <a:pPr lvl="3" algn="just">
              <a:buNone/>
            </a:pPr>
            <a:r>
              <a:rPr lang="en-US" dirty="0" smtClean="0"/>
              <a:t>ZERO?	Is it zero?</a:t>
            </a:r>
          </a:p>
          <a:p>
            <a:pPr lvl="2" algn="just"/>
            <a:r>
              <a:rPr lang="en-US" dirty="0" smtClean="0"/>
              <a:t>NOT function - - used </a:t>
            </a:r>
            <a:r>
              <a:rPr lang="en-US" dirty="0" smtClean="0">
                <a:sym typeface="Wingdings" pitchFamily="2" charset="2"/>
              </a:rPr>
              <a:t> invert logic = boolean expression</a:t>
            </a:r>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An Introduction to Scheme</a:t>
            </a:r>
            <a:endParaRPr lang="en-US" sz="3600" b="1" dirty="0"/>
          </a:p>
        </p:txBody>
      </p:sp>
      <p:sp>
        <p:nvSpPr>
          <p:cNvPr id="7" name="Content Placeholder 6"/>
          <p:cNvSpPr>
            <a:spLocks noGrp="1"/>
          </p:cNvSpPr>
          <p:nvPr>
            <p:ph idx="1"/>
          </p:nvPr>
        </p:nvSpPr>
        <p:spPr/>
        <p:txBody>
          <a:bodyPr>
            <a:normAutofit fontScale="92500" lnSpcReduction="20000"/>
          </a:bodyPr>
          <a:lstStyle/>
          <a:p>
            <a:pPr algn="just"/>
            <a:r>
              <a:rPr lang="en-US" b="1" dirty="0" smtClean="0"/>
              <a:t>Control Flow:</a:t>
            </a:r>
          </a:p>
          <a:p>
            <a:pPr lvl="1" algn="just"/>
            <a:r>
              <a:rPr lang="en-US" dirty="0" smtClean="0"/>
              <a:t>Scheme uses 3 constructs </a:t>
            </a:r>
            <a:r>
              <a:rPr lang="en-US" dirty="0" smtClean="0">
                <a:sym typeface="Wingdings" pitchFamily="2" charset="2"/>
              </a:rPr>
              <a:t> control flow:</a:t>
            </a:r>
          </a:p>
          <a:p>
            <a:pPr lvl="2" algn="just"/>
            <a:r>
              <a:rPr lang="en-US" dirty="0" smtClean="0"/>
              <a:t>1 - - Similar </a:t>
            </a:r>
            <a:r>
              <a:rPr lang="en-US" dirty="0" smtClean="0">
                <a:sym typeface="Wingdings" pitchFamily="2" charset="2"/>
              </a:rPr>
              <a:t> selection construct</a:t>
            </a:r>
          </a:p>
          <a:p>
            <a:pPr lvl="2" algn="just"/>
            <a:r>
              <a:rPr lang="en-US" dirty="0" smtClean="0"/>
              <a:t>2 based on evaluation control used in mathematical functions</a:t>
            </a:r>
          </a:p>
          <a:p>
            <a:pPr lvl="1" algn="just"/>
            <a:r>
              <a:rPr lang="en-US" dirty="0" smtClean="0"/>
              <a:t>Scheme 2 way selector function named IF – 3 parameters:</a:t>
            </a:r>
          </a:p>
          <a:p>
            <a:pPr lvl="2" algn="just"/>
            <a:r>
              <a:rPr lang="en-US" dirty="0" smtClean="0"/>
              <a:t>Predicate expression</a:t>
            </a:r>
          </a:p>
          <a:p>
            <a:pPr lvl="2" algn="just"/>
            <a:r>
              <a:rPr lang="en-US" dirty="0" smtClean="0"/>
              <a:t>Then expression</a:t>
            </a:r>
          </a:p>
          <a:p>
            <a:pPr lvl="2" algn="just"/>
            <a:r>
              <a:rPr lang="en-US" dirty="0" smtClean="0"/>
              <a:t>Else expression</a:t>
            </a:r>
          </a:p>
          <a:p>
            <a:pPr lvl="1" algn="just"/>
            <a:r>
              <a:rPr lang="en-US" dirty="0" smtClean="0"/>
              <a:t>Notation = IF</a:t>
            </a:r>
          </a:p>
          <a:p>
            <a:pPr lvl="2" algn="just">
              <a:buNone/>
            </a:pPr>
            <a:r>
              <a:rPr lang="en-US" dirty="0" smtClean="0"/>
              <a:t>(IF predicate then_expression else_expression)</a:t>
            </a:r>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Common LISP</a:t>
            </a:r>
            <a:endParaRPr lang="en-US" dirty="0"/>
          </a:p>
        </p:txBody>
      </p:sp>
      <p:sp>
        <p:nvSpPr>
          <p:cNvPr id="4" name="Content Placeholder 3"/>
          <p:cNvSpPr>
            <a:spLocks noGrp="1"/>
          </p:cNvSpPr>
          <p:nvPr>
            <p:ph idx="1"/>
          </p:nvPr>
        </p:nvSpPr>
        <p:spPr/>
        <p:txBody>
          <a:bodyPr numCol="2">
            <a:normAutofit fontScale="92500" lnSpcReduction="20000"/>
          </a:bodyPr>
          <a:lstStyle/>
          <a:p>
            <a:r>
              <a:rPr lang="en-US" b="1" dirty="0" smtClean="0"/>
              <a:t>Common LISP:</a:t>
            </a:r>
          </a:p>
          <a:p>
            <a:pPr lvl="1" algn="just"/>
            <a:r>
              <a:rPr lang="en-US" dirty="0" smtClean="0"/>
              <a:t>Created </a:t>
            </a:r>
            <a:r>
              <a:rPr lang="en-US" dirty="0" smtClean="0">
                <a:sym typeface="Wingdings" pitchFamily="2" charset="2"/>
              </a:rPr>
              <a:t> combine features = several dialects = LISP +ding scheme in  a single lang.</a:t>
            </a:r>
          </a:p>
          <a:p>
            <a:pPr lvl="1" algn="just"/>
            <a:r>
              <a:rPr lang="en-US" dirty="0" smtClean="0">
                <a:sym typeface="Wingdings" pitchFamily="2" charset="2"/>
              </a:rPr>
              <a:t>Quite complex similar  C++ &amp; C#</a:t>
            </a:r>
          </a:p>
          <a:p>
            <a:pPr lvl="1" algn="just"/>
            <a:r>
              <a:rPr lang="en-US" dirty="0" smtClean="0"/>
              <a:t>Basis = common lisp – original LISP</a:t>
            </a:r>
          </a:p>
          <a:p>
            <a:pPr lvl="2" algn="just"/>
            <a:r>
              <a:rPr lang="en-US" dirty="0" smtClean="0"/>
              <a:t>Syntax, primitive functions &amp; fundamental nature come </a:t>
            </a:r>
            <a:r>
              <a:rPr lang="en-US" dirty="0" smtClean="0">
                <a:sym typeface="Wingdings" pitchFamily="2" charset="2"/>
              </a:rPr>
              <a:t> that lang.</a:t>
            </a:r>
          </a:p>
          <a:p>
            <a:pPr lvl="2" algn="just"/>
            <a:r>
              <a:rPr lang="en-US" dirty="0" smtClean="0"/>
              <a:t>Example:</a:t>
            </a:r>
          </a:p>
          <a:p>
            <a:pPr lvl="3" algn="just">
              <a:buNone/>
            </a:pPr>
            <a:r>
              <a:rPr lang="pt-BR" dirty="0" smtClean="0"/>
              <a:t>(DEFUN factorial (x)</a:t>
            </a:r>
          </a:p>
          <a:p>
            <a:pPr lvl="3" algn="just">
              <a:buNone/>
            </a:pPr>
            <a:r>
              <a:rPr lang="pt-BR" dirty="0" smtClean="0"/>
              <a:t>(IF (&lt;= n 1)</a:t>
            </a:r>
          </a:p>
          <a:p>
            <a:pPr lvl="3" algn="just">
              <a:buNone/>
            </a:pPr>
            <a:r>
              <a:rPr lang="pt-BR" dirty="0" smtClean="0"/>
              <a:t>1</a:t>
            </a:r>
          </a:p>
          <a:p>
            <a:pPr lvl="3" algn="just">
              <a:buNone/>
            </a:pPr>
            <a:r>
              <a:rPr lang="pt-BR" dirty="0" smtClean="0"/>
              <a:t>(* n factorial (− n 1)))</a:t>
            </a:r>
          </a:p>
          <a:p>
            <a:pPr lvl="3" algn="just">
              <a:buNone/>
            </a:pPr>
            <a:r>
              <a:rPr lang="pt-BR" dirty="0" smtClean="0"/>
              <a:t>))</a:t>
            </a:r>
          </a:p>
          <a:p>
            <a:pPr lvl="2" algn="just"/>
            <a:r>
              <a:rPr lang="en-US" dirty="0" smtClean="0"/>
              <a:t>List = LISP features</a:t>
            </a:r>
          </a:p>
          <a:p>
            <a:pPr lvl="3" algn="just"/>
            <a:r>
              <a:rPr lang="en-US" dirty="0" smtClean="0"/>
              <a:t>Large no. = data types &amp; structures +ding records, arrays, complex no.’s , character strings etc. . .</a:t>
            </a:r>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Common LISP</a:t>
            </a:r>
            <a:endParaRPr lang="en-US" dirty="0"/>
          </a:p>
        </p:txBody>
      </p:sp>
      <p:sp>
        <p:nvSpPr>
          <p:cNvPr id="4" name="Content Placeholder 3"/>
          <p:cNvSpPr>
            <a:spLocks noGrp="1"/>
          </p:cNvSpPr>
          <p:nvPr>
            <p:ph idx="1"/>
          </p:nvPr>
        </p:nvSpPr>
        <p:spPr/>
        <p:txBody>
          <a:bodyPr numCol="1">
            <a:normAutofit fontScale="92500" lnSpcReduction="20000"/>
          </a:bodyPr>
          <a:lstStyle/>
          <a:p>
            <a:r>
              <a:rPr lang="en-US" b="1" dirty="0" smtClean="0"/>
              <a:t>Common LISP:</a:t>
            </a:r>
          </a:p>
          <a:p>
            <a:pPr lvl="1"/>
            <a:r>
              <a:rPr lang="en-US" dirty="0" smtClean="0"/>
              <a:t>Supports</a:t>
            </a:r>
          </a:p>
          <a:p>
            <a:pPr lvl="2"/>
            <a:r>
              <a:rPr lang="en-US" dirty="0" smtClean="0"/>
              <a:t>Static scoping</a:t>
            </a:r>
          </a:p>
          <a:p>
            <a:pPr lvl="2"/>
            <a:r>
              <a:rPr lang="en-US" dirty="0" smtClean="0"/>
              <a:t>Dynamic scoping</a:t>
            </a:r>
          </a:p>
          <a:p>
            <a:pPr lvl="2"/>
            <a:r>
              <a:rPr lang="en-US" dirty="0" smtClean="0"/>
              <a:t>Macros</a:t>
            </a:r>
          </a:p>
          <a:p>
            <a:pPr lvl="2"/>
            <a:r>
              <a:rPr lang="en-US" dirty="0" smtClean="0"/>
              <a:t>Back quote</a:t>
            </a:r>
          </a:p>
          <a:p>
            <a:r>
              <a:rPr lang="en-US" dirty="0" smtClean="0"/>
              <a:t>Common LISP Object System</a:t>
            </a:r>
          </a:p>
          <a:p>
            <a:pPr lvl="1"/>
            <a:r>
              <a:rPr lang="en-US" dirty="0" smtClean="0"/>
              <a:t>Developed [late 1980’s]</a:t>
            </a:r>
          </a:p>
          <a:p>
            <a:pPr lvl="2"/>
            <a:r>
              <a:rPr lang="en-US" dirty="0" smtClean="0"/>
              <a:t>Object-oriented version = common LISP</a:t>
            </a:r>
          </a:p>
          <a:p>
            <a:pPr lvl="3"/>
            <a:r>
              <a:rPr lang="en-US" dirty="0" smtClean="0"/>
              <a:t>Supports</a:t>
            </a:r>
          </a:p>
          <a:p>
            <a:pPr lvl="4"/>
            <a:r>
              <a:rPr lang="en-US" dirty="0" smtClean="0"/>
              <a:t>Generic functions</a:t>
            </a:r>
          </a:p>
          <a:p>
            <a:pPr lvl="4"/>
            <a:r>
              <a:rPr lang="en-US" dirty="0" smtClean="0"/>
              <a:t>Multiple inheritance etc. .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ML</a:t>
            </a:r>
            <a:endParaRPr lang="en-US" dirty="0"/>
          </a:p>
        </p:txBody>
      </p:sp>
      <p:sp>
        <p:nvSpPr>
          <p:cNvPr id="4" name="Content Placeholder 3"/>
          <p:cNvSpPr>
            <a:spLocks noGrp="1"/>
          </p:cNvSpPr>
          <p:nvPr>
            <p:ph idx="1"/>
          </p:nvPr>
        </p:nvSpPr>
        <p:spPr>
          <a:xfrm>
            <a:off x="457200" y="1447800"/>
            <a:ext cx="8229600" cy="4876800"/>
          </a:xfrm>
        </p:spPr>
        <p:txBody>
          <a:bodyPr>
            <a:normAutofit fontScale="70000" lnSpcReduction="20000"/>
          </a:bodyPr>
          <a:lstStyle/>
          <a:p>
            <a:pPr algn="just"/>
            <a:r>
              <a:rPr lang="en-US" dirty="0" smtClean="0"/>
              <a:t>Static scoped functional prog. lang. like scheme</a:t>
            </a:r>
          </a:p>
          <a:p>
            <a:pPr algn="just"/>
            <a:r>
              <a:rPr lang="en-US" dirty="0" smtClean="0"/>
              <a:t>Differs </a:t>
            </a:r>
            <a:r>
              <a:rPr lang="en-US" dirty="0" smtClean="0">
                <a:sym typeface="Wingdings" pitchFamily="2" charset="2"/>
              </a:rPr>
              <a:t> LISP &amp; its dialects +ding scheme</a:t>
            </a:r>
          </a:p>
          <a:p>
            <a:pPr algn="just"/>
            <a:r>
              <a:rPr lang="en-US" dirty="0" smtClean="0">
                <a:sym typeface="Wingdings" pitchFamily="2" charset="2"/>
              </a:rPr>
              <a:t>Important difference</a:t>
            </a:r>
          </a:p>
          <a:p>
            <a:pPr lvl="1" algn="just"/>
            <a:r>
              <a:rPr lang="en-US" dirty="0" smtClean="0">
                <a:sym typeface="Wingdings" pitchFamily="2" charset="2"/>
              </a:rPr>
              <a:t>ML - - strongly typed language</a:t>
            </a:r>
          </a:p>
          <a:p>
            <a:pPr lvl="1" algn="just"/>
            <a:r>
              <a:rPr lang="en-US" dirty="0" smtClean="0">
                <a:sym typeface="Wingdings" pitchFamily="2" charset="2"/>
              </a:rPr>
              <a:t>ML – type declarations  function parameters &amp; return types = functions</a:t>
            </a:r>
          </a:p>
          <a:p>
            <a:pPr lvl="1" algn="just"/>
            <a:r>
              <a:rPr lang="en-US" strike="sngStrike" dirty="0" smtClean="0"/>
              <a:t>Variables</a:t>
            </a:r>
            <a:r>
              <a:rPr lang="en-US" dirty="0" smtClean="0"/>
              <a:t> in the sense = imperative lang.’s</a:t>
            </a:r>
          </a:p>
          <a:p>
            <a:pPr lvl="1" algn="just"/>
            <a:r>
              <a:rPr lang="en-US" dirty="0" smtClean="0"/>
              <a:t>Identifiers</a:t>
            </a:r>
          </a:p>
          <a:p>
            <a:pPr lvl="2" algn="just"/>
            <a:r>
              <a:rPr lang="en-US" dirty="0" smtClean="0"/>
              <a:t>Appearance = names = variables in imperative lang.’s – once values set </a:t>
            </a:r>
            <a:r>
              <a:rPr lang="en-US" strike="sngStrike" dirty="0" smtClean="0"/>
              <a:t>changed</a:t>
            </a:r>
            <a:endParaRPr lang="en-US" dirty="0" smtClean="0"/>
          </a:p>
          <a:p>
            <a:pPr lvl="1" algn="just"/>
            <a:r>
              <a:rPr lang="en-US" dirty="0" smtClean="0"/>
              <a:t>Table called evaluation environment stores names = all implicitly &amp; explicitly declared identifiers in prog. along w</a:t>
            </a:r>
            <a:r>
              <a:rPr lang="en-US" dirty="0" smtClean="0">
                <a:sym typeface="Wingdings" pitchFamily="2" charset="2"/>
              </a:rPr>
              <a:t> their type</a:t>
            </a:r>
          </a:p>
          <a:p>
            <a:pPr lvl="1" algn="just"/>
            <a:r>
              <a:rPr lang="en-US" dirty="0" smtClean="0">
                <a:sym typeface="Wingdings" pitchFamily="2" charset="2"/>
              </a:rPr>
              <a:t>Another difference arithmetic expressions written using infix notation (ML)</a:t>
            </a:r>
          </a:p>
          <a:p>
            <a:pPr lvl="1" algn="just"/>
            <a:r>
              <a:rPr lang="en-US" dirty="0" smtClean="0"/>
              <a:t>General form:</a:t>
            </a:r>
          </a:p>
          <a:p>
            <a:pPr lvl="2" algn="just"/>
            <a:r>
              <a:rPr lang="en-US" b="1" dirty="0" smtClean="0"/>
              <a:t>fun</a:t>
            </a:r>
            <a:r>
              <a:rPr lang="en-US" dirty="0" smtClean="0"/>
              <a:t> function_name(formal parameters) = expression; when called value = expression  - - returned – function</a:t>
            </a:r>
            <a:endParaRPr lang="en-US" b="1"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ML</a:t>
            </a:r>
            <a:endParaRPr lang="en-US" dirty="0"/>
          </a:p>
        </p:txBody>
      </p:sp>
      <p:sp>
        <p:nvSpPr>
          <p:cNvPr id="4" name="Content Placeholder 3"/>
          <p:cNvSpPr>
            <a:spLocks noGrp="1"/>
          </p:cNvSpPr>
          <p:nvPr>
            <p:ph idx="1"/>
          </p:nvPr>
        </p:nvSpPr>
        <p:spPr/>
        <p:txBody>
          <a:bodyPr>
            <a:normAutofit fontScale="92500" lnSpcReduction="20000"/>
          </a:bodyPr>
          <a:lstStyle/>
          <a:p>
            <a:pPr algn="just"/>
            <a:r>
              <a:rPr lang="en-US" dirty="0" smtClean="0"/>
              <a:t>Type reference:</a:t>
            </a:r>
          </a:p>
          <a:p>
            <a:pPr lvl="1" algn="just"/>
            <a:r>
              <a:rPr lang="pt-BR" dirty="0" smtClean="0"/>
              <a:t>ML function declaration:</a:t>
            </a:r>
          </a:p>
          <a:p>
            <a:pPr lvl="2" algn="just">
              <a:buNone/>
            </a:pPr>
            <a:r>
              <a:rPr lang="pt-BR" b="1" dirty="0" smtClean="0"/>
              <a:t>fun</a:t>
            </a:r>
            <a:r>
              <a:rPr lang="pt-BR" dirty="0" smtClean="0"/>
              <a:t> circumf(r) = 3.14159 * r * r;</a:t>
            </a:r>
          </a:p>
          <a:p>
            <a:pPr lvl="1" algn="just"/>
            <a:r>
              <a:rPr lang="en-US" dirty="0" smtClean="0"/>
              <a:t>Takes floating point argument &amp; produces floating-point result</a:t>
            </a:r>
          </a:p>
          <a:p>
            <a:pPr lvl="2" algn="just"/>
            <a:r>
              <a:rPr lang="en-US" dirty="0" smtClean="0"/>
              <a:t>Types r inferred </a:t>
            </a:r>
            <a:r>
              <a:rPr lang="en-US" dirty="0" smtClean="0">
                <a:sym typeface="Wingdings" pitchFamily="2" charset="2"/>
              </a:rPr>
              <a:t> type = literal in expression</a:t>
            </a:r>
          </a:p>
          <a:p>
            <a:pPr lvl="2" algn="just"/>
            <a:r>
              <a:rPr lang="en-US" strike="sngStrike" dirty="0" smtClean="0"/>
              <a:t>Coercion</a:t>
            </a:r>
            <a:r>
              <a:rPr lang="en-US" dirty="0" smtClean="0"/>
              <a:t> = real values </a:t>
            </a:r>
            <a:r>
              <a:rPr lang="en-US" dirty="0" smtClean="0">
                <a:sym typeface="Wingdings" pitchFamily="2" charset="2"/>
              </a:rPr>
              <a:t></a:t>
            </a:r>
            <a:r>
              <a:rPr lang="en-US" dirty="0" smtClean="0"/>
              <a:t> int </a:t>
            </a:r>
          </a:p>
          <a:p>
            <a:pPr algn="just"/>
            <a:r>
              <a:rPr lang="en-US" dirty="0" smtClean="0"/>
              <a:t>selection control flow construct:</a:t>
            </a:r>
          </a:p>
          <a:p>
            <a:pPr lvl="1" algn="just"/>
            <a:r>
              <a:rPr lang="en-US" b="1" i="1" dirty="0" smtClean="0"/>
              <a:t>if</a:t>
            </a:r>
            <a:r>
              <a:rPr lang="en-US" i="1" dirty="0" smtClean="0"/>
              <a:t> expression </a:t>
            </a:r>
            <a:r>
              <a:rPr lang="en-US" b="1" i="1" dirty="0" smtClean="0"/>
              <a:t>then</a:t>
            </a:r>
            <a:r>
              <a:rPr lang="en-US" i="1" dirty="0" smtClean="0"/>
              <a:t> then_expression else else_expression</a:t>
            </a:r>
          </a:p>
          <a:p>
            <a:pPr lvl="1" algn="just"/>
            <a:r>
              <a:rPr lang="en-US" dirty="0" smtClean="0"/>
              <a:t>1</a:t>
            </a:r>
            <a:r>
              <a:rPr lang="en-US" baseline="30000" dirty="0" smtClean="0"/>
              <a:t>st</a:t>
            </a:r>
            <a:r>
              <a:rPr lang="en-US" dirty="0" smtClean="0"/>
              <a:t> expression must evaluate </a:t>
            </a:r>
            <a:r>
              <a:rPr lang="en-US" dirty="0" smtClean="0">
                <a:sym typeface="Wingdings" pitchFamily="2" charset="2"/>
              </a:rPr>
              <a:t></a:t>
            </a:r>
            <a:r>
              <a:rPr lang="en-US" dirty="0" smtClean="0"/>
              <a:t> Boolean value</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ML</a:t>
            </a:r>
            <a:endParaRPr lang="en-US" dirty="0"/>
          </a:p>
        </p:txBody>
      </p:sp>
      <p:sp>
        <p:nvSpPr>
          <p:cNvPr id="4" name="Content Placeholder 3"/>
          <p:cNvSpPr>
            <a:spLocks noGrp="1"/>
          </p:cNvSpPr>
          <p:nvPr>
            <p:ph idx="1"/>
          </p:nvPr>
        </p:nvSpPr>
        <p:spPr/>
        <p:txBody>
          <a:bodyPr>
            <a:normAutofit fontScale="55000" lnSpcReduction="20000"/>
          </a:bodyPr>
          <a:lstStyle/>
          <a:p>
            <a:pPr algn="just">
              <a:spcAft>
                <a:spcPts val="600"/>
              </a:spcAft>
            </a:pPr>
            <a:r>
              <a:rPr lang="en-US" dirty="0" smtClean="0"/>
              <a:t>In ML, names r bound </a:t>
            </a:r>
            <a:r>
              <a:rPr lang="en-US" dirty="0" smtClean="0">
                <a:sym typeface="Wingdings" pitchFamily="2" charset="2"/>
              </a:rPr>
              <a:t> </a:t>
            </a:r>
            <a:r>
              <a:rPr lang="en-US" dirty="0" smtClean="0"/>
              <a:t>values w</a:t>
            </a:r>
            <a:r>
              <a:rPr lang="en-US" dirty="0" smtClean="0">
                <a:sym typeface="Wingdings" pitchFamily="2" charset="2"/>
              </a:rPr>
              <a:t></a:t>
            </a:r>
            <a:r>
              <a:rPr lang="en-US" dirty="0" smtClean="0"/>
              <a:t> value declaration statements  =  form</a:t>
            </a:r>
          </a:p>
          <a:p>
            <a:pPr lvl="1" algn="just">
              <a:spcAft>
                <a:spcPts val="600"/>
              </a:spcAft>
            </a:pPr>
            <a:r>
              <a:rPr lang="en-US" b="1" dirty="0" smtClean="0"/>
              <a:t>val</a:t>
            </a:r>
            <a:r>
              <a:rPr lang="en-US" dirty="0" smtClean="0"/>
              <a:t> new_name = expression;</a:t>
            </a:r>
          </a:p>
          <a:p>
            <a:pPr algn="just">
              <a:spcAft>
                <a:spcPts val="600"/>
              </a:spcAft>
            </a:pPr>
            <a:r>
              <a:rPr lang="en-US" dirty="0" smtClean="0"/>
              <a:t>For example,</a:t>
            </a:r>
          </a:p>
          <a:p>
            <a:pPr lvl="1" algn="just">
              <a:spcAft>
                <a:spcPts val="600"/>
              </a:spcAft>
            </a:pPr>
            <a:r>
              <a:rPr lang="en-US" b="1" dirty="0" smtClean="0"/>
              <a:t>val</a:t>
            </a:r>
            <a:r>
              <a:rPr lang="en-US" dirty="0" smtClean="0"/>
              <a:t> distance = time * speed;</a:t>
            </a:r>
          </a:p>
          <a:p>
            <a:pPr algn="just">
              <a:spcAft>
                <a:spcPts val="600"/>
              </a:spcAft>
            </a:pPr>
            <a:r>
              <a:rPr lang="en-US" dirty="0" smtClean="0"/>
              <a:t>This statement - - </a:t>
            </a:r>
            <a:r>
              <a:rPr lang="en-US" strike="sngStrike" dirty="0" smtClean="0"/>
              <a:t>exactly</a:t>
            </a:r>
            <a:r>
              <a:rPr lang="en-US" dirty="0" smtClean="0"/>
              <a:t> like the assignment statements in the imperative languages. </a:t>
            </a:r>
          </a:p>
          <a:p>
            <a:pPr algn="just">
              <a:spcAft>
                <a:spcPts val="600"/>
              </a:spcAft>
            </a:pPr>
            <a:r>
              <a:rPr lang="en-US" dirty="0" smtClean="0"/>
              <a:t>val statement binds a name </a:t>
            </a:r>
            <a:r>
              <a:rPr lang="en-US" dirty="0" smtClean="0">
                <a:sym typeface="Wingdings" pitchFamily="2" charset="2"/>
              </a:rPr>
              <a:t></a:t>
            </a:r>
            <a:r>
              <a:rPr lang="en-US" dirty="0" smtClean="0"/>
              <a:t> value, but the name later </a:t>
            </a:r>
            <a:r>
              <a:rPr lang="en-US" strike="sngStrike" dirty="0" smtClean="0"/>
              <a:t>rebound</a:t>
            </a:r>
            <a:r>
              <a:rPr lang="en-US" dirty="0" smtClean="0"/>
              <a:t> </a:t>
            </a:r>
            <a:r>
              <a:rPr lang="en-US" dirty="0" smtClean="0">
                <a:sym typeface="Wingdings" pitchFamily="2" charset="2"/>
              </a:rPr>
              <a:t></a:t>
            </a:r>
            <a:r>
              <a:rPr lang="en-US" dirty="0" smtClean="0"/>
              <a:t> new value.</a:t>
            </a:r>
          </a:p>
          <a:p>
            <a:pPr algn="just">
              <a:spcAft>
                <a:spcPts val="600"/>
              </a:spcAft>
            </a:pPr>
            <a:r>
              <a:rPr lang="en-US" dirty="0" smtClean="0"/>
              <a:t>Use = val - - in a </a:t>
            </a:r>
            <a:r>
              <a:rPr lang="en-US" b="1" dirty="0" smtClean="0"/>
              <a:t>let</a:t>
            </a:r>
            <a:r>
              <a:rPr lang="en-US" dirty="0" smtClean="0"/>
              <a:t> expression. Consider the following example:</a:t>
            </a:r>
          </a:p>
          <a:p>
            <a:pPr lvl="1" algn="just">
              <a:spcAft>
                <a:spcPts val="600"/>
              </a:spcAft>
              <a:buNone/>
            </a:pPr>
            <a:r>
              <a:rPr lang="en-US" sz="2900" b="1" dirty="0" smtClean="0"/>
              <a:t>let</a:t>
            </a:r>
          </a:p>
          <a:p>
            <a:pPr lvl="2" algn="just">
              <a:spcAft>
                <a:spcPts val="600"/>
              </a:spcAft>
              <a:buNone/>
            </a:pPr>
            <a:r>
              <a:rPr lang="en-US" sz="2500" b="1" dirty="0" smtClean="0"/>
              <a:t>val</a:t>
            </a:r>
            <a:r>
              <a:rPr lang="en-US" sz="2500" dirty="0" smtClean="0"/>
              <a:t> radius = 2.7</a:t>
            </a:r>
          </a:p>
          <a:p>
            <a:pPr lvl="2" algn="just">
              <a:spcAft>
                <a:spcPts val="600"/>
              </a:spcAft>
              <a:buNone/>
            </a:pPr>
            <a:r>
              <a:rPr lang="en-US" sz="2500" b="1" dirty="0" smtClean="0"/>
              <a:t>val</a:t>
            </a:r>
            <a:r>
              <a:rPr lang="en-US" sz="2500" dirty="0" smtClean="0"/>
              <a:t> pi = 3.14159</a:t>
            </a:r>
          </a:p>
          <a:p>
            <a:pPr lvl="1" algn="just">
              <a:spcAft>
                <a:spcPts val="600"/>
              </a:spcAft>
              <a:buNone/>
            </a:pPr>
            <a:r>
              <a:rPr lang="en-US" sz="2900" b="1" dirty="0" smtClean="0"/>
              <a:t>in</a:t>
            </a:r>
          </a:p>
          <a:p>
            <a:pPr lvl="2" algn="just">
              <a:spcAft>
                <a:spcPts val="600"/>
              </a:spcAft>
              <a:buNone/>
            </a:pPr>
            <a:r>
              <a:rPr lang="en-US" sz="2500" dirty="0" smtClean="0"/>
              <a:t>pi * radius * radius</a:t>
            </a:r>
          </a:p>
          <a:p>
            <a:pPr lvl="1" algn="just">
              <a:spcAft>
                <a:spcPts val="600"/>
              </a:spcAft>
              <a:buNone/>
            </a:pPr>
            <a:r>
              <a:rPr lang="en-US" sz="2900" b="1" dirty="0" smtClean="0"/>
              <a:t>end</a:t>
            </a:r>
            <a:r>
              <a:rPr lang="en-US" sz="2900" dirty="0" smtClean="0"/>
              <a:t>;</a:t>
            </a:r>
          </a:p>
          <a:p>
            <a:endParaRPr lang="en-US"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ML</a:t>
            </a:r>
            <a:endParaRPr lang="en-US" dirty="0"/>
          </a:p>
        </p:txBody>
      </p:sp>
      <p:sp>
        <p:nvSpPr>
          <p:cNvPr id="4" name="Content Placeholder 3"/>
          <p:cNvSpPr>
            <a:spLocks noGrp="1"/>
          </p:cNvSpPr>
          <p:nvPr>
            <p:ph idx="1"/>
          </p:nvPr>
        </p:nvSpPr>
        <p:spPr/>
        <p:txBody>
          <a:bodyPr/>
          <a:lstStyle/>
          <a:p>
            <a:r>
              <a:rPr lang="en-US" dirty="0" smtClean="0"/>
              <a:t>includes several higher-order </a:t>
            </a:r>
            <a:r>
              <a:rPr lang="en-US" dirty="0" smtClean="0"/>
              <a:t>functions</a:t>
            </a:r>
          </a:p>
          <a:p>
            <a:pPr lvl="1"/>
            <a:r>
              <a:rPr lang="en-US" dirty="0" smtClean="0"/>
              <a:t>filter</a:t>
            </a:r>
          </a:p>
          <a:p>
            <a:pPr lvl="1"/>
            <a:r>
              <a:rPr lang="en-US" dirty="0" smtClean="0"/>
              <a:t>map</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762000" y="1752600"/>
            <a:ext cx="7751752" cy="3657600"/>
          </a:xfrm>
          <a:prstGeom prst="rect">
            <a:avLst/>
          </a:prstGeom>
          <a:noFill/>
          <a:ln w="9525">
            <a:noFill/>
            <a:miter lim="800000"/>
            <a:headEnd/>
            <a:tailEnd/>
          </a:ln>
          <a:effec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304800" y="762000"/>
            <a:ext cx="4343400" cy="5638630"/>
          </a:xfrm>
          <a:prstGeom prst="rect">
            <a:avLst/>
          </a:prstGeom>
          <a:noFill/>
          <a:ln w="9525">
            <a:noFill/>
            <a:miter lim="800000"/>
            <a:headEnd/>
            <a:tailEnd/>
          </a:ln>
          <a:effectLst/>
        </p:spPr>
      </p:pic>
      <p:grpSp>
        <p:nvGrpSpPr>
          <p:cNvPr id="8" name="Group 7"/>
          <p:cNvGrpSpPr/>
          <p:nvPr/>
        </p:nvGrpSpPr>
        <p:grpSpPr>
          <a:xfrm>
            <a:off x="4752975" y="1112520"/>
            <a:ext cx="4238625" cy="3657600"/>
            <a:chOff x="4739640" y="1219200"/>
            <a:chExt cx="4238625" cy="3657600"/>
          </a:xfrm>
        </p:grpSpPr>
        <p:pic>
          <p:nvPicPr>
            <p:cNvPr id="4099" name="Picture 3"/>
            <p:cNvPicPr>
              <a:picLocks noChangeAspect="1" noChangeArrowheads="1"/>
            </p:cNvPicPr>
            <p:nvPr/>
          </p:nvPicPr>
          <p:blipFill>
            <a:blip r:embed="rId3" cstate="print"/>
            <a:srcRect/>
            <a:stretch>
              <a:fillRect/>
            </a:stretch>
          </p:blipFill>
          <p:spPr bwMode="auto">
            <a:xfrm>
              <a:off x="4800600" y="1447800"/>
              <a:ext cx="4156364" cy="34290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print"/>
            <a:srcRect/>
            <a:stretch>
              <a:fillRect/>
            </a:stretch>
          </p:blipFill>
          <p:spPr bwMode="auto">
            <a:xfrm>
              <a:off x="4739640" y="1219200"/>
              <a:ext cx="4238625" cy="285750"/>
            </a:xfrm>
            <a:prstGeom prst="rect">
              <a:avLst/>
            </a:prstGeom>
            <a:noFill/>
            <a:ln w="9525">
              <a:noFill/>
              <a:miter lim="800000"/>
              <a:headEnd/>
              <a:tailEnd/>
            </a:ln>
            <a:effectLst/>
          </p:spPr>
        </p:pic>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Predicate Calculus</a:t>
            </a:r>
            <a:endParaRPr lang="en-US" sz="3600" dirty="0"/>
          </a:p>
        </p:txBody>
      </p:sp>
      <p:sp>
        <p:nvSpPr>
          <p:cNvPr id="4" name="Content Placeholder 3"/>
          <p:cNvSpPr>
            <a:spLocks noGrp="1"/>
          </p:cNvSpPr>
          <p:nvPr>
            <p:ph idx="1"/>
          </p:nvPr>
        </p:nvSpPr>
        <p:spPr/>
        <p:txBody>
          <a:bodyPr>
            <a:normAutofit fontScale="77500" lnSpcReduction="20000"/>
          </a:bodyPr>
          <a:lstStyle/>
          <a:p>
            <a:pPr algn="just"/>
            <a:r>
              <a:rPr lang="en-US" dirty="0" smtClean="0"/>
              <a:t>Proposition</a:t>
            </a:r>
          </a:p>
          <a:p>
            <a:pPr lvl="1" algn="just"/>
            <a:r>
              <a:rPr lang="en-US" dirty="0" smtClean="0"/>
              <a:t>logical stmt </a:t>
            </a:r>
          </a:p>
          <a:p>
            <a:pPr lvl="2" algn="just"/>
            <a:r>
              <a:rPr lang="en-US" dirty="0" smtClean="0"/>
              <a:t>may | </a:t>
            </a:r>
            <a:r>
              <a:rPr lang="en-US" strike="sngStrike" dirty="0" smtClean="0"/>
              <a:t>may</a:t>
            </a:r>
            <a:r>
              <a:rPr lang="en-US" dirty="0" smtClean="0"/>
              <a:t> true</a:t>
            </a:r>
          </a:p>
          <a:p>
            <a:pPr lvl="3" algn="just"/>
            <a:r>
              <a:rPr lang="en-US" dirty="0" smtClean="0"/>
              <a:t>Objects &amp; relationships among objects (consists)</a:t>
            </a:r>
          </a:p>
          <a:p>
            <a:pPr algn="just"/>
            <a:r>
              <a:rPr lang="en-US" dirty="0" smtClean="0"/>
              <a:t>Formal logic </a:t>
            </a:r>
          </a:p>
          <a:p>
            <a:pPr lvl="1" algn="just"/>
            <a:r>
              <a:rPr lang="en-US" dirty="0" smtClean="0"/>
              <a:t>Developed </a:t>
            </a:r>
            <a:r>
              <a:rPr lang="en-US" dirty="0" smtClean="0">
                <a:sym typeface="Wingdings" pitchFamily="2" charset="2"/>
              </a:rPr>
              <a:t></a:t>
            </a:r>
            <a:r>
              <a:rPr lang="en-US" dirty="0" smtClean="0"/>
              <a:t> provide method </a:t>
            </a:r>
            <a:r>
              <a:rPr lang="en-US" dirty="0" smtClean="0">
                <a:sym typeface="Wingdings" pitchFamily="2" charset="2"/>
              </a:rPr>
              <a:t></a:t>
            </a:r>
            <a:r>
              <a:rPr lang="en-US" dirty="0" smtClean="0"/>
              <a:t> describing propositions, w</a:t>
            </a:r>
            <a:r>
              <a:rPr lang="en-US" dirty="0" smtClean="0">
                <a:sym typeface="Wingdings" pitchFamily="2" charset="2"/>
              </a:rPr>
              <a:t></a:t>
            </a:r>
            <a:r>
              <a:rPr lang="en-US" dirty="0" smtClean="0"/>
              <a:t> goal = allowing </a:t>
            </a:r>
          </a:p>
          <a:p>
            <a:pPr lvl="2" algn="just"/>
            <a:r>
              <a:rPr lang="en-US" dirty="0" smtClean="0"/>
              <a:t>formally stated propositions </a:t>
            </a:r>
            <a:r>
              <a:rPr lang="en-US" dirty="0" smtClean="0">
                <a:sym typeface="Wingdings" pitchFamily="2" charset="2"/>
              </a:rPr>
              <a:t></a:t>
            </a:r>
            <a:r>
              <a:rPr lang="en-US" dirty="0" smtClean="0"/>
              <a:t> checked </a:t>
            </a:r>
            <a:r>
              <a:rPr lang="en-US" dirty="0" smtClean="0">
                <a:sym typeface="Wingdings" pitchFamily="2" charset="2"/>
              </a:rPr>
              <a:t></a:t>
            </a:r>
            <a:r>
              <a:rPr lang="en-US" dirty="0" smtClean="0"/>
              <a:t> validity</a:t>
            </a:r>
          </a:p>
          <a:p>
            <a:pPr algn="just"/>
            <a:r>
              <a:rPr lang="en-US" dirty="0" smtClean="0"/>
              <a:t>Symbolic logic</a:t>
            </a:r>
          </a:p>
          <a:p>
            <a:pPr lvl="1" algn="just"/>
            <a:r>
              <a:rPr lang="en-US" dirty="0" smtClean="0"/>
              <a:t>used </a:t>
            </a:r>
            <a:r>
              <a:rPr lang="en-US" dirty="0" smtClean="0">
                <a:sym typeface="Wingdings" pitchFamily="2" charset="2"/>
              </a:rPr>
              <a:t></a:t>
            </a:r>
            <a:r>
              <a:rPr lang="en-US" dirty="0" smtClean="0"/>
              <a:t> 3 basic needs = formal logic to:</a:t>
            </a:r>
          </a:p>
          <a:p>
            <a:pPr lvl="2" algn="just"/>
            <a:r>
              <a:rPr lang="en-US" dirty="0" smtClean="0"/>
              <a:t>express propositions</a:t>
            </a:r>
          </a:p>
          <a:p>
            <a:pPr lvl="2" algn="just"/>
            <a:r>
              <a:rPr lang="en-US" dirty="0" smtClean="0"/>
              <a:t>express the relationships b/n propositions</a:t>
            </a:r>
          </a:p>
          <a:p>
            <a:pPr lvl="2" algn="just"/>
            <a:r>
              <a:rPr lang="en-US" dirty="0" smtClean="0"/>
              <a:t>describe h? new propositions c</a:t>
            </a:r>
            <a:r>
              <a:rPr lang="en-US" dirty="0" smtClean="0">
                <a:sym typeface="Wingdings" pitchFamily="2" charset="2"/>
              </a:rPr>
              <a:t></a:t>
            </a:r>
            <a:r>
              <a:rPr lang="en-US" dirty="0" smtClean="0"/>
              <a:t> inferred  </a:t>
            </a:r>
            <a:r>
              <a:rPr lang="en-US" dirty="0" smtClean="0">
                <a:sym typeface="Wingdings" pitchFamily="2" charset="2"/>
              </a:rPr>
              <a:t> </a:t>
            </a:r>
            <a:r>
              <a:rPr lang="en-US" dirty="0" smtClean="0"/>
              <a:t>other propositions that r assumed </a:t>
            </a:r>
            <a:r>
              <a:rPr lang="en-US" dirty="0" smtClean="0">
                <a:sym typeface="Wingdings" pitchFamily="2" charset="2"/>
              </a:rPr>
              <a:t> </a:t>
            </a:r>
            <a:r>
              <a:rPr lang="en-US" dirty="0" smtClean="0"/>
              <a:t>true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Predicate Calculus</a:t>
            </a:r>
            <a:r>
              <a:rPr lang="en-US" sz="3600" b="1" dirty="0" smtClean="0"/>
              <a:t/>
            </a:r>
            <a:br>
              <a:rPr lang="en-US" sz="3600" b="1" dirty="0" smtClean="0"/>
            </a:br>
            <a:r>
              <a:rPr lang="en-US" sz="3600" dirty="0" smtClean="0"/>
              <a:t>Propositions</a:t>
            </a:r>
            <a:endParaRPr lang="en-US" sz="3600" dirty="0"/>
          </a:p>
        </p:txBody>
      </p:sp>
      <p:sp>
        <p:nvSpPr>
          <p:cNvPr id="4" name="Content Placeholder 3"/>
          <p:cNvSpPr>
            <a:spLocks noGrp="1"/>
          </p:cNvSpPr>
          <p:nvPr>
            <p:ph idx="1"/>
          </p:nvPr>
        </p:nvSpPr>
        <p:spPr/>
        <p:txBody>
          <a:bodyPr>
            <a:normAutofit fontScale="92500" lnSpcReduction="10000"/>
          </a:bodyPr>
          <a:lstStyle/>
          <a:p>
            <a:pPr algn="just"/>
            <a:r>
              <a:rPr lang="en-US" b="1" dirty="0" smtClean="0"/>
              <a:t>Proposition:</a:t>
            </a:r>
            <a:endParaRPr lang="en-US" dirty="0" smtClean="0"/>
          </a:p>
          <a:p>
            <a:pPr lvl="1" algn="just"/>
            <a:r>
              <a:rPr lang="en-US" dirty="0" smtClean="0"/>
              <a:t>Objects in logic prog. Propositions</a:t>
            </a:r>
          </a:p>
          <a:p>
            <a:pPr lvl="2" algn="just"/>
            <a:r>
              <a:rPr lang="en-US" dirty="0" smtClean="0"/>
              <a:t>Represented – Constants | variables</a:t>
            </a:r>
          </a:p>
          <a:p>
            <a:pPr lvl="2" algn="just"/>
            <a:r>
              <a:rPr lang="en-US" dirty="0" smtClean="0"/>
              <a:t>Constants – symbol</a:t>
            </a:r>
            <a:r>
              <a:rPr lang="en-US" dirty="0" smtClean="0">
                <a:sym typeface="Wingdings" pitchFamily="2" charset="2"/>
              </a:rPr>
              <a:t> represent </a:t>
            </a:r>
            <a:r>
              <a:rPr lang="en-US" dirty="0" smtClean="0"/>
              <a:t>object</a:t>
            </a:r>
          </a:p>
          <a:p>
            <a:pPr lvl="2" algn="just"/>
            <a:r>
              <a:rPr lang="en-US" dirty="0" smtClean="0"/>
              <a:t>Variable – symbol </a:t>
            </a:r>
            <a:r>
              <a:rPr lang="en-US" dirty="0" smtClean="0">
                <a:sym typeface="Wingdings" pitchFamily="2" charset="2"/>
              </a:rPr>
              <a:t> represent diff. objects</a:t>
            </a:r>
          </a:p>
          <a:p>
            <a:pPr lvl="1" algn="just"/>
            <a:r>
              <a:rPr lang="en-US" dirty="0" smtClean="0"/>
              <a:t>simplest propositions</a:t>
            </a:r>
          </a:p>
          <a:p>
            <a:pPr lvl="2" algn="just"/>
            <a:r>
              <a:rPr lang="en-US" dirty="0" smtClean="0"/>
              <a:t>Atomic propositions</a:t>
            </a:r>
          </a:p>
          <a:p>
            <a:pPr lvl="3" algn="just"/>
            <a:r>
              <a:rPr lang="en-US" dirty="0" smtClean="0"/>
              <a:t>Consist = Compound terms</a:t>
            </a:r>
          </a:p>
          <a:p>
            <a:pPr lvl="4" algn="just"/>
            <a:r>
              <a:rPr lang="en-US" dirty="0" smtClean="0"/>
              <a:t>Element = mathematical relation written in a form</a:t>
            </a:r>
          </a:p>
          <a:p>
            <a:pPr lvl="5" algn="just"/>
            <a:r>
              <a:rPr lang="en-US" dirty="0" smtClean="0"/>
              <a:t>Appearance = mathematical function notation</a:t>
            </a:r>
          </a:p>
          <a:p>
            <a:pPr lvl="6" algn="just"/>
            <a:r>
              <a:rPr lang="en-US" dirty="0" smtClean="0"/>
              <a:t>Mathematical function - - mapping</a:t>
            </a:r>
          </a:p>
          <a:p>
            <a:pPr lvl="7" algn="just"/>
            <a:r>
              <a:rPr lang="en-US" dirty="0" smtClean="0"/>
              <a:t>expression | table | list = tuples</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Predicate Calculus</a:t>
            </a:r>
            <a:endParaRPr lang="en-US" sz="3600" dirty="0"/>
          </a:p>
        </p:txBody>
      </p:sp>
      <p:sp>
        <p:nvSpPr>
          <p:cNvPr id="4" name="Content Placeholder 3"/>
          <p:cNvSpPr>
            <a:spLocks noGrp="1"/>
          </p:cNvSpPr>
          <p:nvPr>
            <p:ph sz="half" idx="1"/>
          </p:nvPr>
        </p:nvSpPr>
        <p:spPr>
          <a:xfrm>
            <a:off x="457200" y="1600201"/>
            <a:ext cx="8229600" cy="1447800"/>
          </a:xfrm>
        </p:spPr>
        <p:txBody>
          <a:bodyPr>
            <a:normAutofit/>
          </a:bodyPr>
          <a:lstStyle/>
          <a:p>
            <a:pPr algn="just"/>
            <a:r>
              <a:rPr lang="en-US" dirty="0" smtClean="0"/>
              <a:t>Propositions stated in 2 modes</a:t>
            </a:r>
          </a:p>
          <a:p>
            <a:pPr lvl="1" algn="just"/>
            <a:r>
              <a:rPr lang="en-US" dirty="0" smtClean="0"/>
              <a:t>Defined </a:t>
            </a:r>
            <a:r>
              <a:rPr lang="en-US" dirty="0" smtClean="0">
                <a:sym typeface="Wingdings" pitchFamily="2" charset="2"/>
              </a:rPr>
              <a:t> true</a:t>
            </a:r>
          </a:p>
          <a:p>
            <a:pPr lvl="1" algn="just"/>
            <a:r>
              <a:rPr lang="en-US" dirty="0" smtClean="0">
                <a:sym typeface="Wingdings" pitchFamily="2" charset="2"/>
              </a:rPr>
              <a:t>Truth = proposition - - something i.e.  determined</a:t>
            </a:r>
            <a:endParaRPr lang="en-US" dirty="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2743201" y="3108912"/>
            <a:ext cx="5943600" cy="222011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505200" y="5410200"/>
            <a:ext cx="4390159" cy="571500"/>
          </a:xfrm>
          <a:prstGeom prst="rect">
            <a:avLst/>
          </a:prstGeom>
          <a:noFill/>
          <a:ln w="9525">
            <a:noFill/>
            <a:miter lim="800000"/>
            <a:headEnd/>
            <a:tailEnd/>
          </a:ln>
        </p:spPr>
      </p:pic>
      <p:grpSp>
        <p:nvGrpSpPr>
          <p:cNvPr id="11" name="Group 10"/>
          <p:cNvGrpSpPr/>
          <p:nvPr/>
        </p:nvGrpSpPr>
        <p:grpSpPr>
          <a:xfrm>
            <a:off x="457200" y="6126480"/>
            <a:ext cx="4743450" cy="560070"/>
            <a:chOff x="457200" y="6126480"/>
            <a:chExt cx="4743450" cy="560070"/>
          </a:xfrm>
        </p:grpSpPr>
        <p:pic>
          <p:nvPicPr>
            <p:cNvPr id="1029" name="Picture 5"/>
            <p:cNvPicPr>
              <a:picLocks noChangeAspect="1" noChangeArrowheads="1"/>
            </p:cNvPicPr>
            <p:nvPr/>
          </p:nvPicPr>
          <p:blipFill>
            <a:blip r:embed="rId5" cstate="print"/>
            <a:srcRect/>
            <a:stretch>
              <a:fillRect/>
            </a:stretch>
          </p:blipFill>
          <p:spPr bwMode="auto">
            <a:xfrm>
              <a:off x="457200" y="6126480"/>
              <a:ext cx="3543300" cy="381000"/>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4038600" y="6172200"/>
              <a:ext cx="1162050" cy="514350"/>
            </a:xfrm>
            <a:prstGeom prst="rect">
              <a:avLst/>
            </a:prstGeom>
            <a:noFill/>
            <a:ln w="9525">
              <a:noFill/>
              <a:miter lim="800000"/>
              <a:headEnd/>
              <a:tailEnd/>
            </a:ln>
          </p:spPr>
        </p:pic>
      </p:gr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2791</TotalTime>
  <Words>14924</Words>
  <Application>Microsoft Office PowerPoint</Application>
  <PresentationFormat>On-screen Show (4:3)</PresentationFormat>
  <Paragraphs>1051</Paragraphs>
  <Slides>47</Slides>
  <Notes>45</Notes>
  <HiddenSlides>4</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UNIT-V</vt:lpstr>
      <vt:lpstr>Logic Programming Languages</vt:lpstr>
      <vt:lpstr>Slide 3</vt:lpstr>
      <vt:lpstr>Slide 4</vt:lpstr>
      <vt:lpstr>Slide 5</vt:lpstr>
      <vt:lpstr>Slide 6</vt:lpstr>
      <vt:lpstr>Predicate Calculus</vt:lpstr>
      <vt:lpstr>Predicate Calculus Propositions</vt:lpstr>
      <vt:lpstr>Predicate Calculus</vt:lpstr>
      <vt:lpstr>Predicate Calculus Clausal Form</vt:lpstr>
      <vt:lpstr>Overview of Logic Programming</vt:lpstr>
      <vt:lpstr>The Origins of Prolog</vt:lpstr>
      <vt:lpstr>The Basic Elements of Prolog Terms</vt:lpstr>
      <vt:lpstr>The Basic Elements of Prolog Terms</vt:lpstr>
      <vt:lpstr>The Basic Elements of Prolog  Fact Statements</vt:lpstr>
      <vt:lpstr>The Basic Elements of Prolog Rule Statements</vt:lpstr>
      <vt:lpstr>The Basic Elements of Prolog Rule Statements</vt:lpstr>
      <vt:lpstr>The Basic Elements of Prolog Goal Statements</vt:lpstr>
      <vt:lpstr>The Basic Elements of Prolog The Inferencing Process of Prolog</vt:lpstr>
      <vt:lpstr>The Basic Elements of Prolog The Inferencing Process of Prolog</vt:lpstr>
      <vt:lpstr>The Basic Elements of Prolog The Inferencing Process of Prolog</vt:lpstr>
      <vt:lpstr>The Basic Elements of Prolog The Inferencing Process of Prolog</vt:lpstr>
      <vt:lpstr>The Basic Elements of Prolog Simple Arithmetic</vt:lpstr>
      <vt:lpstr>The Basic Elements of Prolog Simple Arithmetic</vt:lpstr>
      <vt:lpstr>The Basic Elements of Prolog Simple Arithmetic</vt:lpstr>
      <vt:lpstr>The Basic Elements of Prolog List Structures</vt:lpstr>
      <vt:lpstr>Functional Programming Languages Mathematical Functions</vt:lpstr>
      <vt:lpstr>Functional Programming Languages Mathematical Functions – simple functions</vt:lpstr>
      <vt:lpstr>Functional Programming Languages Mathematical Functions – simple functions</vt:lpstr>
      <vt:lpstr>Functional Programming Languages Mathematical Functions – functional forms</vt:lpstr>
      <vt:lpstr>Fundamentals of Functional Programming Languages</vt:lpstr>
      <vt:lpstr>LISP – Data Types and Structures</vt:lpstr>
      <vt:lpstr>LISP – Data Types and Structures</vt:lpstr>
      <vt:lpstr>LISP – The First LISP Interpreter</vt:lpstr>
      <vt:lpstr>LISP – The First LISP Interpreter</vt:lpstr>
      <vt:lpstr>An Introduction to Scheme</vt:lpstr>
      <vt:lpstr>An Introduction to Scheme</vt:lpstr>
      <vt:lpstr>An Introduction to Scheme</vt:lpstr>
      <vt:lpstr>An Introduction to Scheme</vt:lpstr>
      <vt:lpstr>An Introduction to Scheme</vt:lpstr>
      <vt:lpstr>An Introduction to Scheme</vt:lpstr>
      <vt:lpstr>Common LISP</vt:lpstr>
      <vt:lpstr>Common LISP</vt:lpstr>
      <vt:lpstr>ML</vt:lpstr>
      <vt:lpstr>ML</vt:lpstr>
      <vt:lpstr>ML</vt:lpstr>
      <vt:lpstr>ML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UNIT-V</dc:title>
  <dc:creator>JK</dc:creator>
  <cp:lastModifiedBy>JK</cp:lastModifiedBy>
  <cp:revision>2463</cp:revision>
  <dcterms:created xsi:type="dcterms:W3CDTF">2018-12-18T09:05:05Z</dcterms:created>
  <dcterms:modified xsi:type="dcterms:W3CDTF">2019-04-21T15:42:07Z</dcterms:modified>
</cp:coreProperties>
</file>