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6" r:id="rId2"/>
    <p:sldId id="258" r:id="rId3"/>
    <p:sldId id="260" r:id="rId4"/>
    <p:sldId id="265" r:id="rId5"/>
    <p:sldId id="266" r:id="rId6"/>
    <p:sldId id="259" r:id="rId7"/>
    <p:sldId id="267" r:id="rId8"/>
    <p:sldId id="261" r:id="rId9"/>
    <p:sldId id="270" r:id="rId10"/>
    <p:sldId id="268" r:id="rId11"/>
    <p:sldId id="271" r:id="rId12"/>
    <p:sldId id="269" r:id="rId13"/>
    <p:sldId id="276" r:id="rId14"/>
    <p:sldId id="262" r:id="rId15"/>
    <p:sldId id="277" r:id="rId16"/>
    <p:sldId id="272" r:id="rId17"/>
    <p:sldId id="278" r:id="rId18"/>
    <p:sldId id="279" r:id="rId19"/>
    <p:sldId id="280" r:id="rId20"/>
    <p:sldId id="273" r:id="rId21"/>
    <p:sldId id="281" r:id="rId22"/>
    <p:sldId id="282" r:id="rId23"/>
    <p:sldId id="283" r:id="rId24"/>
    <p:sldId id="284" r:id="rId25"/>
    <p:sldId id="274" r:id="rId26"/>
    <p:sldId id="285" r:id="rId27"/>
    <p:sldId id="275" r:id="rId28"/>
    <p:sldId id="286" r:id="rId29"/>
    <p:sldId id="287" r:id="rId30"/>
    <p:sldId id="263" r:id="rId31"/>
    <p:sldId id="289" r:id="rId32"/>
    <p:sldId id="290" r:id="rId33"/>
    <p:sldId id="291" r:id="rId34"/>
    <p:sldId id="294" r:id="rId35"/>
    <p:sldId id="295" r:id="rId36"/>
    <p:sldId id="296" r:id="rId37"/>
    <p:sldId id="292" r:id="rId38"/>
    <p:sldId id="293" r:id="rId39"/>
    <p:sldId id="297" r:id="rId40"/>
    <p:sldId id="298" r:id="rId41"/>
    <p:sldId id="301" r:id="rId42"/>
    <p:sldId id="302" r:id="rId43"/>
    <p:sldId id="303" r:id="rId44"/>
    <p:sldId id="304" r:id="rId45"/>
    <p:sldId id="305" r:id="rId46"/>
    <p:sldId id="306" r:id="rId47"/>
    <p:sldId id="307" r:id="rId48"/>
  </p:sldIdLst>
  <p:sldSz cx="9144000" cy="6858000" type="screen4x3"/>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84767" autoAdjust="0"/>
  </p:normalViewPr>
  <p:slideViewPr>
    <p:cSldViewPr>
      <p:cViewPr varScale="1">
        <p:scale>
          <a:sx n="61" d="100"/>
          <a:sy n="61" d="100"/>
        </p:scale>
        <p:origin x="-162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7" cy="511731"/>
          </a:xfrm>
          <a:prstGeom prst="rect">
            <a:avLst/>
          </a:prstGeom>
        </p:spPr>
        <p:txBody>
          <a:bodyPr vert="horz" lIns="99075" tIns="49538" rIns="99075" bIns="49538" rtlCol="0"/>
          <a:lstStyle>
            <a:lvl1pPr algn="l">
              <a:defRPr sz="1300"/>
            </a:lvl1pPr>
          </a:lstStyle>
          <a:p>
            <a:endParaRPr lang="en-US" dirty="0"/>
          </a:p>
        </p:txBody>
      </p:sp>
      <p:sp>
        <p:nvSpPr>
          <p:cNvPr id="3" name="Date Placeholder 2"/>
          <p:cNvSpPr>
            <a:spLocks noGrp="1"/>
          </p:cNvSpPr>
          <p:nvPr>
            <p:ph type="dt" idx="1"/>
          </p:nvPr>
        </p:nvSpPr>
        <p:spPr>
          <a:xfrm>
            <a:off x="4023992" y="0"/>
            <a:ext cx="3078427" cy="511731"/>
          </a:xfrm>
          <a:prstGeom prst="rect">
            <a:avLst/>
          </a:prstGeom>
        </p:spPr>
        <p:txBody>
          <a:bodyPr vert="horz" lIns="99075" tIns="49538" rIns="99075" bIns="49538" rtlCol="0"/>
          <a:lstStyle>
            <a:lvl1pPr algn="r">
              <a:defRPr sz="1300"/>
            </a:lvl1pPr>
          </a:lstStyle>
          <a:p>
            <a:fld id="{90EAD22B-51CA-40C4-B182-1C70D9F94D7F}" type="datetimeFigureOut">
              <a:rPr lang="en-US" smtClean="0"/>
              <a:pPr/>
              <a:t>10/2/2019</a:t>
            </a:fld>
            <a:endParaRPr lang="en-US" dirty="0"/>
          </a:p>
        </p:txBody>
      </p:sp>
      <p:sp>
        <p:nvSpPr>
          <p:cNvPr id="4" name="Slide Image Placeholder 3"/>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9075" tIns="49538" rIns="99075" bIns="49538" rtlCol="0" anchor="ctr"/>
          <a:lstStyle/>
          <a:p>
            <a:endParaRPr lang="en-US" dirty="0"/>
          </a:p>
        </p:txBody>
      </p:sp>
      <p:sp>
        <p:nvSpPr>
          <p:cNvPr id="5" name="Notes Placeholder 4"/>
          <p:cNvSpPr>
            <a:spLocks noGrp="1"/>
          </p:cNvSpPr>
          <p:nvPr>
            <p:ph type="body" sz="quarter" idx="3"/>
          </p:nvPr>
        </p:nvSpPr>
        <p:spPr>
          <a:xfrm>
            <a:off x="710407" y="4861441"/>
            <a:ext cx="5683250" cy="4605576"/>
          </a:xfrm>
          <a:prstGeom prst="rect">
            <a:avLst/>
          </a:prstGeom>
        </p:spPr>
        <p:txBody>
          <a:bodyPr vert="horz" lIns="99075" tIns="49538" rIns="99075" bIns="4953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721106"/>
            <a:ext cx="3078427" cy="511731"/>
          </a:xfrm>
          <a:prstGeom prst="rect">
            <a:avLst/>
          </a:prstGeom>
        </p:spPr>
        <p:txBody>
          <a:bodyPr vert="horz" lIns="99075" tIns="49538" rIns="99075" bIns="49538" rtlCol="0" anchor="b"/>
          <a:lstStyle>
            <a:lvl1pPr algn="l">
              <a:defRPr sz="1300"/>
            </a:lvl1pPr>
          </a:lstStyle>
          <a:p>
            <a:endParaRPr lang="en-US" dirty="0"/>
          </a:p>
        </p:txBody>
      </p:sp>
      <p:sp>
        <p:nvSpPr>
          <p:cNvPr id="7" name="Slide Number Placeholder 6"/>
          <p:cNvSpPr>
            <a:spLocks noGrp="1"/>
          </p:cNvSpPr>
          <p:nvPr>
            <p:ph type="sldNum" sz="quarter" idx="5"/>
          </p:nvPr>
        </p:nvSpPr>
        <p:spPr>
          <a:xfrm>
            <a:off x="4023992" y="9721106"/>
            <a:ext cx="3078427" cy="511731"/>
          </a:xfrm>
          <a:prstGeom prst="rect">
            <a:avLst/>
          </a:prstGeom>
        </p:spPr>
        <p:txBody>
          <a:bodyPr vert="horz" lIns="99075" tIns="49538" rIns="99075" bIns="49538" rtlCol="0" anchor="b"/>
          <a:lstStyle>
            <a:lvl1pPr algn="r">
              <a:defRPr sz="1300"/>
            </a:lvl1pPr>
          </a:lstStyle>
          <a:p>
            <a:fld id="{C6D9586A-B0BA-476C-B293-E240125E5AE3}"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6D9586A-B0BA-476C-B293-E240125E5AE3}"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lgn="just"/>
            <a:r>
              <a:rPr lang="en-US" sz="1200" kern="1200" baseline="0" dirty="0" smtClean="0">
                <a:solidFill>
                  <a:schemeClr val="tx1"/>
                </a:solidFill>
                <a:latin typeface="+mn-lt"/>
                <a:ea typeface="+mn-ea"/>
                <a:cs typeface="+mn-cs"/>
              </a:rPr>
              <a:t>The software requirements document (sometimes called the software requirements specification or SRS) is an official statement of what the system  developers should implement. It should include both the user requirements for a system and a detailed specification of the system requirements. Sometimes, the user and system requirements are integrated into a single description. In other cases, the user requirements are defined in an introduction to the system requirements specification. If there are a large number of requirements, the detailed system requirements may be presented in a separate document.</a:t>
            </a:r>
          </a:p>
          <a:p>
            <a:pPr algn="just"/>
            <a:endParaRPr lang="en-US" sz="1200" kern="1200" baseline="0" dirty="0" smtClean="0">
              <a:solidFill>
                <a:schemeClr val="tx1"/>
              </a:solidFill>
              <a:latin typeface="+mn-lt"/>
              <a:ea typeface="+mn-ea"/>
              <a:cs typeface="+mn-cs"/>
            </a:endParaRPr>
          </a:p>
          <a:p>
            <a:pPr algn="just"/>
            <a:r>
              <a:rPr lang="en-US" sz="1200" b="1" kern="1200" baseline="0" dirty="0" smtClean="0">
                <a:solidFill>
                  <a:schemeClr val="tx1"/>
                </a:solidFill>
                <a:latin typeface="+mn-lt"/>
                <a:ea typeface="+mn-ea"/>
                <a:cs typeface="+mn-cs"/>
              </a:rPr>
              <a:t>Note: </a:t>
            </a:r>
            <a:r>
              <a:rPr lang="en-US" sz="1200" kern="1200" baseline="0" dirty="0" smtClean="0">
                <a:solidFill>
                  <a:schemeClr val="tx1"/>
                </a:solidFill>
                <a:latin typeface="+mn-lt"/>
                <a:ea typeface="+mn-ea"/>
                <a:cs typeface="+mn-cs"/>
              </a:rPr>
              <a:t>Requirements documents are essential when an outside contractor is developing the software system.</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	However, agile development methods argue that requirements change so rapidly that a requirements document is out of date as soon as it is written, so the effort is largely wasted. Rather than a formal document, approaches such as Extreme Programming collect user requirements incrementally and write these on cards as user stories. The user then prioritizes requirements for implementation in the next increment of the system.</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	For business systems where requirements are unstable, I think that this approach is a good one. However, I think that it is still useful to write a short supporting document that defines the business and dependability requirements for the system; it is easy to forget the requirements that apply to the system as a whole when focusing on the functional requirements for the next system release.</a:t>
            </a:r>
            <a:endParaRPr lang="en-US" dirty="0"/>
          </a:p>
        </p:txBody>
      </p:sp>
      <p:sp>
        <p:nvSpPr>
          <p:cNvPr id="4" name="Slide Number Placeholder 3"/>
          <p:cNvSpPr>
            <a:spLocks noGrp="1"/>
          </p:cNvSpPr>
          <p:nvPr>
            <p:ph type="sldNum" sz="quarter" idx="10"/>
          </p:nvPr>
        </p:nvSpPr>
        <p:spPr/>
        <p:txBody>
          <a:bodyPr/>
          <a:lstStyle/>
          <a:p>
            <a:fld id="{C6D9586A-B0BA-476C-B293-E240125E5AE3}"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The requirements document has a diverse set of users, ranging from the senior management of the organization that is paying for the system to the engineers responsible for developing the software. Figure above shows possible users of the document and how they use it.</a:t>
            </a:r>
          </a:p>
          <a:p>
            <a:pPr algn="just"/>
            <a:endParaRPr lang="en-US" dirty="0"/>
          </a:p>
        </p:txBody>
      </p:sp>
      <p:sp>
        <p:nvSpPr>
          <p:cNvPr id="4" name="Slide Number Placeholder 3"/>
          <p:cNvSpPr>
            <a:spLocks noGrp="1"/>
          </p:cNvSpPr>
          <p:nvPr>
            <p:ph type="sldNum" sz="quarter" idx="10"/>
          </p:nvPr>
        </p:nvSpPr>
        <p:spPr/>
        <p:txBody>
          <a:bodyPr/>
          <a:lstStyle/>
          <a:p>
            <a:fld id="{C6D9586A-B0BA-476C-B293-E240125E5AE3}"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lgn="just"/>
            <a:r>
              <a:rPr lang="en-US" sz="1200" kern="1200" baseline="0" dirty="0" smtClean="0">
                <a:solidFill>
                  <a:schemeClr val="tx1"/>
                </a:solidFill>
                <a:latin typeface="+mn-lt"/>
                <a:ea typeface="+mn-ea"/>
                <a:cs typeface="+mn-cs"/>
              </a:rPr>
              <a:t>Requirements specification is the process of writing down the user and system requirements in a requirements document. Ideally, the user and system requirements should be clear, unambiguous, easy to understand, complete, and consistent. </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cont. In practice, this is difficult to achieve as stakeholders interpret the requirements in different ways and there are often inherent conflicts and inconsistencies in the requirements. </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The user requirements for a system should describe the functional and nonfunctional requirements so that they are understandable by system users who don’t have detailed technical knowledge. Ideally, they should specify only the external behavior of the system. </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The requirements document should not include details of the system architecture or design. Consequently, if you are writing user requirements, you should not use software jargon, structured notations, or formal notations. You should write user requirements in natural language, with simple tables, forms, and intuitive diagrams.</a:t>
            </a:r>
          </a:p>
          <a:p>
            <a:pPr algn="just"/>
            <a:endParaRPr lang="en-US" sz="1200" kern="1200" baseline="0" dirty="0" smtClean="0">
              <a:solidFill>
                <a:schemeClr val="tx1"/>
              </a:solidFill>
              <a:latin typeface="+mn-lt"/>
              <a:ea typeface="+mn-ea"/>
              <a:cs typeface="+mn-cs"/>
            </a:endParaRPr>
          </a:p>
          <a:p>
            <a:pPr algn="just"/>
            <a:r>
              <a:rPr lang="en-US" sz="1200" b="1" i="1" kern="1200" baseline="0" dirty="0" smtClean="0">
                <a:solidFill>
                  <a:schemeClr val="tx1"/>
                </a:solidFill>
                <a:latin typeface="+mn-lt"/>
                <a:ea typeface="+mn-ea"/>
                <a:cs typeface="+mn-cs"/>
              </a:rPr>
              <a:t>System requirements are expanded versions of the user requirements that are used by software engineers as the starting point for the system design.</a:t>
            </a:r>
            <a:endParaRPr lang="en-US" sz="1200" b="0" i="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They add detail and explain how the user requirements should be provided by the system. They may be used as part of the contract for the implementation of the system and should therefore be a complete and detailed specification of the whole system.</a:t>
            </a:r>
          </a:p>
          <a:p>
            <a:pPr algn="just"/>
            <a:r>
              <a:rPr lang="en-US" sz="1200" kern="1200" baseline="0" dirty="0" smtClean="0">
                <a:solidFill>
                  <a:schemeClr val="tx1"/>
                </a:solidFill>
                <a:latin typeface="+mn-lt"/>
                <a:ea typeface="+mn-ea"/>
                <a:cs typeface="+mn-cs"/>
              </a:rPr>
              <a:t>Ideally, the system requirements should simply describe the external behavior of the system and its operational constraints. They should not be concerned with how the system should be designed or implemented.</a:t>
            </a:r>
          </a:p>
        </p:txBody>
      </p:sp>
      <p:sp>
        <p:nvSpPr>
          <p:cNvPr id="4" name="Slide Number Placeholder 3"/>
          <p:cNvSpPr>
            <a:spLocks noGrp="1"/>
          </p:cNvSpPr>
          <p:nvPr>
            <p:ph type="sldNum" sz="quarter" idx="10"/>
          </p:nvPr>
        </p:nvSpPr>
        <p:spPr/>
        <p:txBody>
          <a:bodyPr/>
          <a:lstStyle/>
          <a:p>
            <a:fld id="{C6D9586A-B0BA-476C-B293-E240125E5AE3}"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lgn="just"/>
            <a:r>
              <a:rPr lang="en-US" sz="1200" kern="1200" baseline="0" dirty="0" smtClean="0">
                <a:solidFill>
                  <a:schemeClr val="tx1"/>
                </a:solidFill>
                <a:latin typeface="+mn-lt"/>
                <a:ea typeface="+mn-ea"/>
                <a:cs typeface="+mn-cs"/>
              </a:rPr>
              <a:t>User requirements are almost always written in natural language supplemented by appropriate diagrams and tables in the requirements document. System</a:t>
            </a:r>
          </a:p>
          <a:p>
            <a:pPr algn="just"/>
            <a:r>
              <a:rPr lang="en-US" sz="1200" kern="1200" baseline="0" dirty="0" smtClean="0">
                <a:solidFill>
                  <a:schemeClr val="tx1"/>
                </a:solidFill>
                <a:latin typeface="+mn-lt"/>
                <a:ea typeface="+mn-ea"/>
                <a:cs typeface="+mn-cs"/>
              </a:rPr>
              <a:t>requirements may also be written in natural language but other notations based on forms, graphical system models, or mathematical system models can also be used. </a:t>
            </a:r>
            <a:r>
              <a:rPr lang="en-US" sz="1200" b="1" kern="1200" baseline="0" dirty="0" smtClean="0">
                <a:solidFill>
                  <a:schemeClr val="tx1"/>
                </a:solidFill>
                <a:latin typeface="+mn-lt"/>
                <a:ea typeface="+mn-ea"/>
                <a:cs typeface="+mn-cs"/>
              </a:rPr>
              <a:t>Figure</a:t>
            </a:r>
            <a:r>
              <a:rPr lang="en-US" sz="1200" kern="1200" baseline="0" dirty="0" smtClean="0">
                <a:solidFill>
                  <a:schemeClr val="tx1"/>
                </a:solidFill>
                <a:latin typeface="+mn-lt"/>
                <a:ea typeface="+mn-ea"/>
                <a:cs typeface="+mn-cs"/>
              </a:rPr>
              <a:t> above summarizes the possible notations that could be used for writing system requirements.</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Graphical models are most useful when you need to show how a state changes or when you need to describe a sequence of actions. UML sequence charts and state charts, show the sequence of actions that occur in response to a certain message or event. Formal mathematical specifications are sometimes used to describe the requirements for safety- or security-critical systems, but are rarely used in other circumstances.</a:t>
            </a:r>
          </a:p>
        </p:txBody>
      </p:sp>
      <p:sp>
        <p:nvSpPr>
          <p:cNvPr id="4" name="Slide Number Placeholder 3"/>
          <p:cNvSpPr>
            <a:spLocks noGrp="1"/>
          </p:cNvSpPr>
          <p:nvPr>
            <p:ph type="sldNum" sz="quarter" idx="10"/>
          </p:nvPr>
        </p:nvSpPr>
        <p:spPr/>
        <p:txBody>
          <a:bodyPr/>
          <a:lstStyle/>
          <a:p>
            <a:fld id="{C6D9586A-B0BA-476C-B293-E240125E5AE3}"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Requirements engineering processes may include four high-level activities. These focus on assessing if the system is useful to the business (feasibility study), discovering requirements (elicitation and analysis), converting these requirements into some standard form (specification), and checking that the requirements actually define the system that the customer wants (validation).</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Requirements engineering is an iterative process in which the activities are interleaved (meaning </a:t>
            </a:r>
            <a:r>
              <a:rPr lang="en-US" sz="1200" b="1" i="1" kern="1200" baseline="0" dirty="0" smtClean="0">
                <a:solidFill>
                  <a:schemeClr val="tx1"/>
                </a:solidFill>
                <a:latin typeface="+mn-lt"/>
                <a:ea typeface="+mn-ea"/>
                <a:cs typeface="+mn-cs"/>
              </a:rPr>
              <a:t>insert</a:t>
            </a:r>
            <a:r>
              <a:rPr lang="en-US" sz="1200" kern="1200" baseline="0" dirty="0" smtClean="0">
                <a:solidFill>
                  <a:schemeClr val="tx1"/>
                </a:solidFill>
                <a:latin typeface="+mn-lt"/>
                <a:ea typeface="+mn-ea"/>
                <a:cs typeface="+mn-cs"/>
              </a:rPr>
              <a:t> or </a:t>
            </a:r>
            <a:r>
              <a:rPr lang="en-US" sz="1200" b="1" i="1" kern="1200" baseline="0" dirty="0" smtClean="0">
                <a:solidFill>
                  <a:schemeClr val="tx1"/>
                </a:solidFill>
                <a:latin typeface="+mn-lt"/>
                <a:ea typeface="+mn-ea"/>
                <a:cs typeface="+mn-cs"/>
              </a:rPr>
              <a:t>between the pages of book</a:t>
            </a:r>
            <a:r>
              <a:rPr lang="en-US" sz="1200" kern="1200" baseline="0" dirty="0" smtClean="0">
                <a:solidFill>
                  <a:schemeClr val="tx1"/>
                </a:solidFill>
                <a:latin typeface="+mn-lt"/>
                <a:ea typeface="+mn-ea"/>
                <a:cs typeface="+mn-cs"/>
              </a:rPr>
              <a:t>).</a:t>
            </a:r>
          </a:p>
        </p:txBody>
      </p:sp>
      <p:sp>
        <p:nvSpPr>
          <p:cNvPr id="4" name="Slide Number Placeholder 3"/>
          <p:cNvSpPr>
            <a:spLocks noGrp="1"/>
          </p:cNvSpPr>
          <p:nvPr>
            <p:ph type="sldNum" sz="quarter" idx="10"/>
          </p:nvPr>
        </p:nvSpPr>
        <p:spPr/>
        <p:txBody>
          <a:bodyPr/>
          <a:lstStyle/>
          <a:p>
            <a:fld id="{C6D9586A-B0BA-476C-B293-E240125E5AE3}"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The activities are organized as an iterative process around a spiral, with the output being a system requirements document. The amount of time and effort devoted to each activity in each iteration depends on the stage of the overall process and the type of system being developed. </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Early in the process, most effort will be spent on understanding high-level business and non-functional requirements, and the user requirements for the system.</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Later in the process, in the outer rings of the spiral, more effort will be devoted (meaning </a:t>
            </a:r>
            <a:r>
              <a:rPr lang="en-US" sz="1200" b="1" i="1" kern="1200" baseline="0" dirty="0" smtClean="0">
                <a:solidFill>
                  <a:schemeClr val="tx1"/>
                </a:solidFill>
                <a:latin typeface="+mn-lt"/>
                <a:ea typeface="+mn-ea"/>
                <a:cs typeface="+mn-cs"/>
              </a:rPr>
              <a:t>dedicated</a:t>
            </a:r>
            <a:r>
              <a:rPr lang="en-US" sz="1200" kern="1200" baseline="0" dirty="0" smtClean="0">
                <a:solidFill>
                  <a:schemeClr val="tx1"/>
                </a:solidFill>
                <a:latin typeface="+mn-lt"/>
                <a:ea typeface="+mn-ea"/>
                <a:cs typeface="+mn-cs"/>
              </a:rPr>
              <a:t>) to eliciting (meaning </a:t>
            </a:r>
            <a:r>
              <a:rPr lang="en-US" sz="1200" b="1" i="1" kern="1200" baseline="0" dirty="0" smtClean="0">
                <a:solidFill>
                  <a:schemeClr val="tx1"/>
                </a:solidFill>
                <a:latin typeface="+mn-lt"/>
                <a:ea typeface="+mn-ea"/>
                <a:cs typeface="+mn-cs"/>
              </a:rPr>
              <a:t>obtaining</a:t>
            </a:r>
            <a:r>
              <a:rPr lang="en-US" sz="1200" kern="1200" baseline="0" dirty="0" smtClean="0">
                <a:solidFill>
                  <a:schemeClr val="tx1"/>
                </a:solidFill>
                <a:latin typeface="+mn-lt"/>
                <a:ea typeface="+mn-ea"/>
                <a:cs typeface="+mn-cs"/>
              </a:rPr>
              <a:t>) and understanding the detailed system requirements.</a:t>
            </a:r>
          </a:p>
          <a:p>
            <a:pPr algn="just"/>
            <a:endParaRPr lang="en-US" dirty="0" smtClean="0"/>
          </a:p>
          <a:p>
            <a:pPr algn="just"/>
            <a:r>
              <a:rPr lang="en-US" sz="1200" kern="1200" baseline="0" dirty="0" smtClean="0">
                <a:solidFill>
                  <a:schemeClr val="tx1"/>
                </a:solidFill>
                <a:latin typeface="+mn-lt"/>
                <a:ea typeface="+mn-ea"/>
                <a:cs typeface="+mn-cs"/>
              </a:rPr>
              <a:t>The number of iterations around the spiral can vary so the spiral can be exited after some or all of the user requirements have been obtained. Agile development can be used instead of prototyping so that the requirements and the system implementation are developed together.</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Some people consider requirements engineering to be the process of applying a structured analysis method, such as object-oriented analysis. This involves analyzing the system and developing a set of graphical system models, such as use case models, which then serve as a system specification.</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The set of models describes the behavior of the system and is annotated with additional information describing, for example, the system’s required performance or reliability.</a:t>
            </a:r>
            <a:endParaRPr lang="en-US" dirty="0" smtClean="0"/>
          </a:p>
        </p:txBody>
      </p:sp>
      <p:sp>
        <p:nvSpPr>
          <p:cNvPr id="4" name="Slide Number Placeholder 3"/>
          <p:cNvSpPr>
            <a:spLocks noGrp="1"/>
          </p:cNvSpPr>
          <p:nvPr>
            <p:ph type="sldNum" sz="quarter" idx="10"/>
          </p:nvPr>
        </p:nvSpPr>
        <p:spPr/>
        <p:txBody>
          <a:bodyPr/>
          <a:lstStyle/>
          <a:p>
            <a:fld id="{C6D9586A-B0BA-476C-B293-E240125E5AE3}"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In this activity, software engineers work with customers and system end-users to find out about the application domain, what services the system should provide, the required performance of the system, hardware constraints, and so on.</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+de include</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Requirements elicitation and analysis may involve a variety of different kinds of people in an organization. A system stakeholder is anyone who should have some direct or indirect influence on the system requirements. </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Stakeholders include end users who will interact with the system and anyone else in an organization who will be affected by it. Other system stakeholders might be engineers who are developing or maintaining other related systems, business managers, domain experts, and trade union representatives. A process model of the elicitation and analysis process is shown in Figure above.</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Each organization will have its own version or instantiation of this general model depending on local factors such as the expertise of the staff, the type of  system being developed, the standards used, etc.</a:t>
            </a:r>
            <a:endParaRPr lang="en-US" dirty="0"/>
          </a:p>
        </p:txBody>
      </p:sp>
      <p:sp>
        <p:nvSpPr>
          <p:cNvPr id="4" name="Slide Number Placeholder 3"/>
          <p:cNvSpPr>
            <a:spLocks noGrp="1"/>
          </p:cNvSpPr>
          <p:nvPr>
            <p:ph type="sldNum" sz="quarter" idx="10"/>
          </p:nvPr>
        </p:nvSpPr>
        <p:spPr/>
        <p:txBody>
          <a:bodyPr/>
          <a:lstStyle/>
          <a:p>
            <a:fld id="{C6D9586A-B0BA-476C-B293-E240125E5AE3}"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The process activities are:</a:t>
            </a:r>
          </a:p>
          <a:p>
            <a:pPr algn="just"/>
            <a:r>
              <a:rPr lang="en-US" sz="1200" b="1" i="0" kern="1200" baseline="0" dirty="0" smtClean="0">
                <a:solidFill>
                  <a:schemeClr val="tx1"/>
                </a:solidFill>
                <a:latin typeface="+mn-lt"/>
                <a:ea typeface="+mn-ea"/>
                <a:cs typeface="+mn-cs"/>
              </a:rPr>
              <a:t>Requirements discovery –</a:t>
            </a:r>
            <a:r>
              <a:rPr lang="en-US" sz="1200" i="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This is the process of interacting with stakeholders of the system to discover their requirements. Domain requirements from stakeholders and documentation are also discovered during this activity. </a:t>
            </a:r>
          </a:p>
          <a:p>
            <a:pPr algn="just"/>
            <a:endParaRPr lang="en-US" sz="1200" kern="1200" baseline="0" dirty="0" smtClean="0">
              <a:solidFill>
                <a:schemeClr val="tx1"/>
              </a:solidFill>
              <a:latin typeface="+mn-lt"/>
              <a:ea typeface="+mn-ea"/>
              <a:cs typeface="+mn-cs"/>
            </a:endParaRPr>
          </a:p>
          <a:p>
            <a:pPr algn="just"/>
            <a:r>
              <a:rPr lang="en-US" b="1" dirty="0" smtClean="0"/>
              <a:t>Requirements classification and organization</a:t>
            </a:r>
            <a:r>
              <a:rPr lang="en-US" b="1" baseline="0" dirty="0" smtClean="0"/>
              <a:t> –</a:t>
            </a:r>
            <a:r>
              <a:rPr lang="en-US" baseline="0" dirty="0" smtClean="0"/>
              <a:t> T</a:t>
            </a:r>
            <a:r>
              <a:rPr lang="en-US" sz="1200" kern="1200" baseline="0" dirty="0" smtClean="0">
                <a:solidFill>
                  <a:schemeClr val="tx1"/>
                </a:solidFill>
                <a:latin typeface="+mn-lt"/>
                <a:ea typeface="+mn-ea"/>
                <a:cs typeface="+mn-cs"/>
              </a:rPr>
              <a:t>his activity takes the unstructured collection of requirements, groups related requirements, and organizes them into coherent clusters.</a:t>
            </a:r>
            <a:endParaRPr lang="en-US" dirty="0" smtClean="0"/>
          </a:p>
          <a:p>
            <a:pPr marL="0" marR="0" indent="0" algn="just" defTabSz="914400" rtl="0" eaLnBrk="1" fontAlgn="auto" latinLnBrk="0" hangingPunct="1">
              <a:lnSpc>
                <a:spcPct val="100000"/>
              </a:lnSpc>
              <a:spcBef>
                <a:spcPts val="0"/>
              </a:spcBef>
              <a:spcAft>
                <a:spcPts val="0"/>
              </a:spcAft>
              <a:buClrTx/>
              <a:buSzTx/>
              <a:buFontTx/>
              <a:buNone/>
              <a:tabLst/>
              <a:defRPr/>
            </a:pPr>
            <a:endParaRPr lang="en-US" dirty="0" smtClean="0"/>
          </a:p>
          <a:p>
            <a:pPr algn="just"/>
            <a:r>
              <a:rPr lang="en-US" b="1" dirty="0" smtClean="0"/>
              <a:t>Requirements prioritization and negotiation –</a:t>
            </a:r>
            <a:r>
              <a:rPr lang="en-US" dirty="0" smtClean="0"/>
              <a:t> </a:t>
            </a:r>
            <a:r>
              <a:rPr lang="en-US" sz="1200" kern="1200" baseline="0" dirty="0" smtClean="0">
                <a:solidFill>
                  <a:schemeClr val="tx1"/>
                </a:solidFill>
                <a:latin typeface="+mn-lt"/>
                <a:ea typeface="+mn-ea"/>
                <a:cs typeface="+mn-cs"/>
              </a:rPr>
              <a:t>This activity is concerned with prioritizing requirements and finding and resolving requirements conflicts through negotiation.</a:t>
            </a:r>
            <a:endParaRPr lang="en-US" dirty="0" smtClean="0"/>
          </a:p>
          <a:p>
            <a:pPr marL="0" marR="0" indent="0" algn="just" defTabSz="914400" rtl="0" eaLnBrk="1" fontAlgn="auto" latinLnBrk="0" hangingPunct="1">
              <a:lnSpc>
                <a:spcPct val="100000"/>
              </a:lnSpc>
              <a:spcBef>
                <a:spcPts val="0"/>
              </a:spcBef>
              <a:spcAft>
                <a:spcPts val="0"/>
              </a:spcAft>
              <a:buClrTx/>
              <a:buSzTx/>
              <a:buFontTx/>
              <a:buNone/>
              <a:tabLst/>
              <a:defRPr/>
            </a:pPr>
            <a:endParaRPr lang="en-US" dirty="0" smtClean="0"/>
          </a:p>
          <a:p>
            <a:pPr algn="just"/>
            <a:r>
              <a:rPr lang="en-US" b="1" dirty="0" smtClean="0"/>
              <a:t>Requirements specification –</a:t>
            </a:r>
            <a:r>
              <a:rPr lang="en-US" dirty="0" smtClean="0"/>
              <a:t> </a:t>
            </a:r>
            <a:r>
              <a:rPr lang="en-US" sz="1200" kern="1200" baseline="0" dirty="0" smtClean="0">
                <a:solidFill>
                  <a:schemeClr val="tx1"/>
                </a:solidFill>
                <a:latin typeface="+mn-lt"/>
                <a:ea typeface="+mn-ea"/>
                <a:cs typeface="+mn-cs"/>
              </a:rPr>
              <a:t>The requirements are documented and input into the next round of the spiral. Formal or informal requirements documents may be produced.</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Cont. Figure above shows that requirements elicitation and analysis is an iterative process with continual feedback from each activity to other activities. The process cycle starts with requirements discovery and ends with the requirements documentation. The analyst’s understanding of the requirements improves with each round of the cycle. The cycle ends when the requirements document is complete.</a:t>
            </a:r>
          </a:p>
        </p:txBody>
      </p:sp>
      <p:sp>
        <p:nvSpPr>
          <p:cNvPr id="4" name="Slide Number Placeholder 3"/>
          <p:cNvSpPr>
            <a:spLocks noGrp="1"/>
          </p:cNvSpPr>
          <p:nvPr>
            <p:ph type="sldNum" sz="quarter" idx="10"/>
          </p:nvPr>
        </p:nvSpPr>
        <p:spPr/>
        <p:txBody>
          <a:bodyPr/>
          <a:lstStyle/>
          <a:p>
            <a:fld id="{C6D9586A-B0BA-476C-B293-E240125E5AE3}"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lgn="just"/>
            <a:r>
              <a:rPr lang="en-US" sz="1200" kern="1200" baseline="0" dirty="0" smtClean="0">
                <a:solidFill>
                  <a:schemeClr val="tx1"/>
                </a:solidFill>
                <a:latin typeface="+mn-lt"/>
                <a:ea typeface="+mn-ea"/>
                <a:cs typeface="+mn-cs"/>
              </a:rPr>
              <a:t>Eliciting and understanding requirements from system stakeholders is a difficult process for several reasons:</a:t>
            </a:r>
          </a:p>
          <a:p>
            <a:pPr algn="just"/>
            <a:endParaRPr lang="en-US" sz="1200" kern="1200" baseline="0" dirty="0" smtClean="0">
              <a:solidFill>
                <a:schemeClr val="tx1"/>
              </a:solidFill>
              <a:latin typeface="+mn-lt"/>
              <a:ea typeface="+mn-ea"/>
              <a:cs typeface="+mn-cs"/>
            </a:endParaRPr>
          </a:p>
          <a:p>
            <a:pPr marL="228600" indent="-228600" algn="just">
              <a:buAutoNum type="arabicPeriod"/>
            </a:pPr>
            <a:r>
              <a:rPr lang="en-US" sz="1200" kern="1200" baseline="0" dirty="0" smtClean="0">
                <a:solidFill>
                  <a:schemeClr val="tx1"/>
                </a:solidFill>
                <a:latin typeface="+mn-lt"/>
                <a:ea typeface="+mn-ea"/>
                <a:cs typeface="+mn-cs"/>
              </a:rPr>
              <a:t>Stakeholders often don’t know what they want from a computer system except in the most general terms; they may find it difficult to articulate what they want the system to do; they may make unrealistic demands because they don’t know what is and isn’t feasible.</a:t>
            </a:r>
          </a:p>
          <a:p>
            <a:pPr marL="228600" indent="-228600" algn="just">
              <a:buFont typeface="+mj-lt"/>
              <a:buAutoNum type="arabicPeriod"/>
            </a:pPr>
            <a:r>
              <a:rPr lang="en-US" sz="1200" kern="1200" baseline="0" dirty="0" smtClean="0">
                <a:solidFill>
                  <a:schemeClr val="tx1"/>
                </a:solidFill>
                <a:latin typeface="+mn-lt"/>
                <a:ea typeface="+mn-ea"/>
                <a:cs typeface="+mn-cs"/>
              </a:rPr>
              <a:t>Stakeholders in a system naturally express requirements in their own terms and with implicit knowledge of their own work. Requirements engineers, without experience in the customer’s domain, may not understand these requirements. </a:t>
            </a:r>
          </a:p>
          <a:p>
            <a:pPr marL="228600" indent="-228600" algn="just">
              <a:buFont typeface="+mj-lt"/>
              <a:buAutoNum type="arabicPeriod"/>
            </a:pPr>
            <a:r>
              <a:rPr lang="en-US" sz="1200" kern="1200" baseline="0" dirty="0" smtClean="0">
                <a:solidFill>
                  <a:schemeClr val="tx1"/>
                </a:solidFill>
                <a:latin typeface="+mn-lt"/>
                <a:ea typeface="+mn-ea"/>
                <a:cs typeface="+mn-cs"/>
              </a:rPr>
              <a:t>Different stakeholders have different requirements and they may express these in different ways. Requirements engineers have to discover all potential sources of requirements and discover commonalities and conflict. </a:t>
            </a:r>
          </a:p>
          <a:p>
            <a:pPr marL="228600" marR="0" indent="-228600" algn="just" defTabSz="914400" rtl="0" eaLnBrk="1" fontAlgn="auto" latinLnBrk="0" hangingPunct="1">
              <a:lnSpc>
                <a:spcPct val="100000"/>
              </a:lnSpc>
              <a:spcBef>
                <a:spcPts val="0"/>
              </a:spcBef>
              <a:spcAft>
                <a:spcPts val="0"/>
              </a:spcAft>
              <a:buClrTx/>
              <a:buSzTx/>
              <a:buFont typeface="+mj-lt"/>
              <a:buNone/>
              <a:tabLst/>
              <a:defRPr/>
            </a:pPr>
            <a:r>
              <a:rPr lang="en-US" sz="1200" kern="1200" baseline="0" dirty="0" smtClean="0">
                <a:solidFill>
                  <a:schemeClr val="tx1"/>
                </a:solidFill>
                <a:latin typeface="+mn-lt"/>
                <a:ea typeface="+mn-ea"/>
                <a:cs typeface="+mn-cs"/>
              </a:rPr>
              <a:t>Cont.</a:t>
            </a:r>
          </a:p>
          <a:p>
            <a:pPr marL="228600" indent="-228600" algn="just">
              <a:buFont typeface="+mj-lt"/>
              <a:buAutoNum type="arabicPeriod" startAt="4"/>
            </a:pPr>
            <a:r>
              <a:rPr lang="en-US" sz="1200" kern="1200" baseline="0" dirty="0" smtClean="0">
                <a:solidFill>
                  <a:schemeClr val="tx1"/>
                </a:solidFill>
                <a:latin typeface="+mn-lt"/>
                <a:ea typeface="+mn-ea"/>
                <a:cs typeface="+mn-cs"/>
              </a:rPr>
              <a:t>Political factors may influence the requirements of a system. Managers may demand specific system requirements because these will allow them to increase their influence in the organization.</a:t>
            </a:r>
          </a:p>
          <a:p>
            <a:pPr marL="228600" indent="-228600" algn="just">
              <a:buFont typeface="+mj-lt"/>
              <a:buAutoNum type="arabicPeriod" startAt="4"/>
            </a:pPr>
            <a:r>
              <a:rPr lang="en-US" sz="1200" kern="1200" baseline="0" dirty="0" smtClean="0">
                <a:solidFill>
                  <a:schemeClr val="tx1"/>
                </a:solidFill>
                <a:latin typeface="+mn-lt"/>
                <a:ea typeface="+mn-ea"/>
                <a:cs typeface="+mn-cs"/>
              </a:rPr>
              <a:t>The economic and business environment in which the analysis takes place is dynamic. It inevitably changes during the analysis process. The importance of particular requirements may change. New requirements may emerge from new stakeholders who were not originally consulted.</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It is impossible to completely satisfy every stakeholder but if some stakeholders feel that their views have not been properly considered then they may deliberately attempt to undermine (meaning </a:t>
            </a:r>
            <a:r>
              <a:rPr lang="en-US" sz="1200" b="1" i="1" kern="1200" baseline="0" dirty="0" smtClean="0">
                <a:solidFill>
                  <a:schemeClr val="tx1"/>
                </a:solidFill>
                <a:latin typeface="+mn-lt"/>
                <a:ea typeface="+mn-ea"/>
                <a:cs typeface="+mn-cs"/>
              </a:rPr>
              <a:t>weaken</a:t>
            </a:r>
            <a:r>
              <a:rPr lang="en-US" sz="1200" kern="1200" baseline="0" dirty="0" smtClean="0">
                <a:solidFill>
                  <a:schemeClr val="tx1"/>
                </a:solidFill>
                <a:latin typeface="+mn-lt"/>
                <a:ea typeface="+mn-ea"/>
                <a:cs typeface="+mn-cs"/>
              </a:rPr>
              <a:t>) the RE process.</a:t>
            </a:r>
          </a:p>
          <a:p>
            <a:pPr algn="just"/>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6D9586A-B0BA-476C-B293-E240125E5AE3}"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At the requirements specification stage, the requirements that have been elicited so far are documented in such a way that they can be used to help with requirements discovery. At this stage, an early version of the system requirements document may be produced with missing sections and incomplete requirements.</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Alternatively, the requirements may be documented in a completely different way (e.g., in a spreadsheet or on cards). Writing requirements on cards can be very effective as these are easy for stakeholders to handle, change, and organize.</a:t>
            </a:r>
            <a:endParaRPr lang="en-US" dirty="0" smtClean="0"/>
          </a:p>
        </p:txBody>
      </p:sp>
      <p:sp>
        <p:nvSpPr>
          <p:cNvPr id="4" name="Slide Number Placeholder 3"/>
          <p:cNvSpPr>
            <a:spLocks noGrp="1"/>
          </p:cNvSpPr>
          <p:nvPr>
            <p:ph type="sldNum" sz="quarter" idx="10"/>
          </p:nvPr>
        </p:nvSpPr>
        <p:spPr/>
        <p:txBody>
          <a:bodyPr/>
          <a:lstStyle/>
          <a:p>
            <a:fld id="{C6D9586A-B0BA-476C-B293-E240125E5AE3}"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6D9586A-B0BA-476C-B293-E240125E5AE3}"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sym typeface="Wingdings" pitchFamily="2" charset="2"/>
              </a:rPr>
              <a:t> from</a:t>
            </a:r>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Requirements discovery (sometime called requirements elicitation) is the process of gathering information about the required system and existing systems, and distilling the user and system requirements from this information. </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Sources of information during the requirements discovery phase include documentation, system stakeholders, and specifications of similar systems. You interact with stakeholders through interviews and observation and you may use scenarios and prototypes to help stakeholders understand what the system will be like.</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Stakeholders range from end-users of a system through managers to external stakeholders such as regulators, who certify the acceptability of the system. For example, system stakeholders for the mental healthcare patient information system include:</a:t>
            </a:r>
          </a:p>
          <a:p>
            <a:pPr algn="just"/>
            <a:r>
              <a:rPr lang="en-US" sz="1200" kern="1200" baseline="0" dirty="0" smtClean="0">
                <a:solidFill>
                  <a:schemeClr val="tx1"/>
                </a:solidFill>
                <a:latin typeface="+mn-lt"/>
                <a:ea typeface="+mn-ea"/>
                <a:cs typeface="+mn-cs"/>
              </a:rPr>
              <a:t>1. Patients whose information is recorded in the system.</a:t>
            </a:r>
          </a:p>
          <a:p>
            <a:pPr algn="just"/>
            <a:r>
              <a:rPr lang="en-US" sz="1200" kern="1200" baseline="0" dirty="0" smtClean="0">
                <a:solidFill>
                  <a:schemeClr val="tx1"/>
                </a:solidFill>
                <a:latin typeface="+mn-lt"/>
                <a:ea typeface="+mn-ea"/>
                <a:cs typeface="+mn-cs"/>
              </a:rPr>
              <a:t>2. Doctors who are responsible for assessing and treating patients.</a:t>
            </a:r>
          </a:p>
          <a:p>
            <a:pPr algn="just"/>
            <a:r>
              <a:rPr lang="en-US" sz="1200" kern="1200" baseline="0" dirty="0" smtClean="0">
                <a:solidFill>
                  <a:schemeClr val="tx1"/>
                </a:solidFill>
                <a:latin typeface="+mn-lt"/>
                <a:ea typeface="+mn-ea"/>
                <a:cs typeface="+mn-cs"/>
              </a:rPr>
              <a:t>3. Nurses who coordinate the consultations with doctors and administer some treatments.</a:t>
            </a:r>
          </a:p>
          <a:p>
            <a:pPr algn="just"/>
            <a:r>
              <a:rPr lang="en-US" sz="1200" kern="1200" baseline="0" dirty="0" smtClean="0">
                <a:solidFill>
                  <a:schemeClr val="tx1"/>
                </a:solidFill>
                <a:latin typeface="+mn-lt"/>
                <a:ea typeface="+mn-ea"/>
                <a:cs typeface="+mn-cs"/>
              </a:rPr>
              <a:t>4. Medical receptionists who manage patients’ appointments. etc. .</a:t>
            </a:r>
          </a:p>
        </p:txBody>
      </p:sp>
      <p:sp>
        <p:nvSpPr>
          <p:cNvPr id="4" name="Slide Number Placeholder 3"/>
          <p:cNvSpPr>
            <a:spLocks noGrp="1"/>
          </p:cNvSpPr>
          <p:nvPr>
            <p:ph type="sldNum" sz="quarter" idx="10"/>
          </p:nvPr>
        </p:nvSpPr>
        <p:spPr/>
        <p:txBody>
          <a:bodyPr/>
          <a:lstStyle/>
          <a:p>
            <a:fld id="{C6D9586A-B0BA-476C-B293-E240125E5AE3}"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algn="just"/>
            <a:r>
              <a:rPr lang="en-US" sz="1200" kern="1200" baseline="0" dirty="0" smtClean="0">
                <a:solidFill>
                  <a:schemeClr val="tx1"/>
                </a:solidFill>
                <a:latin typeface="+mn-lt"/>
                <a:ea typeface="+mn-ea"/>
                <a:cs typeface="+mn-cs"/>
              </a:rPr>
              <a:t>Formal or informal interviews with system stakeholders are part of most Requirements Engineering (RE) processes. In these interviews, requirements engineering team puts questions to stakeholders about the system that they currently use and the system to be developed. Requirements are derived from the answers to these questions. Interviews may be of two types:</a:t>
            </a:r>
          </a:p>
          <a:p>
            <a:pPr marL="228600" indent="-228600" algn="just">
              <a:buFont typeface="+mj-lt"/>
              <a:buAutoNum type="arabicPeriod"/>
            </a:pPr>
            <a:r>
              <a:rPr lang="en-US" sz="1200" b="1" i="1" kern="1200" baseline="0" dirty="0" smtClean="0">
                <a:solidFill>
                  <a:schemeClr val="tx1"/>
                </a:solidFill>
                <a:latin typeface="+mn-lt"/>
                <a:ea typeface="+mn-ea"/>
                <a:cs typeface="+mn-cs"/>
              </a:rPr>
              <a:t>Closed interviews</a:t>
            </a:r>
            <a:r>
              <a:rPr lang="en-US" sz="1200" kern="1200" baseline="0" dirty="0" smtClean="0">
                <a:solidFill>
                  <a:schemeClr val="tx1"/>
                </a:solidFill>
                <a:latin typeface="+mn-lt"/>
                <a:ea typeface="+mn-ea"/>
                <a:cs typeface="+mn-cs"/>
              </a:rPr>
              <a:t>, where the stakeholder answers a pre-defined set of questions.</a:t>
            </a:r>
          </a:p>
          <a:p>
            <a:pPr marL="228600" indent="-228600" algn="just">
              <a:buFont typeface="+mj-lt"/>
              <a:buAutoNum type="arabicPeriod"/>
            </a:pPr>
            <a:r>
              <a:rPr lang="en-US" sz="1200" b="1" i="1" kern="1200" baseline="0" dirty="0" smtClean="0">
                <a:solidFill>
                  <a:schemeClr val="tx1"/>
                </a:solidFill>
                <a:latin typeface="+mn-lt"/>
                <a:ea typeface="+mn-ea"/>
                <a:cs typeface="+mn-cs"/>
              </a:rPr>
              <a:t>Open interviews</a:t>
            </a:r>
            <a:r>
              <a:rPr lang="en-US" sz="1200" kern="1200" baseline="0" dirty="0" smtClean="0">
                <a:solidFill>
                  <a:schemeClr val="tx1"/>
                </a:solidFill>
                <a:latin typeface="+mn-lt"/>
                <a:ea typeface="+mn-ea"/>
                <a:cs typeface="+mn-cs"/>
              </a:rPr>
              <a:t>, in which there is no pre-defined agenda. The requirements engineering team explores a range of issues with system stakeholders and hence develop a better understanding of their needs.</a:t>
            </a:r>
          </a:p>
          <a:p>
            <a:pPr algn="just"/>
            <a:r>
              <a:rPr lang="en-US" sz="1200" kern="1200" baseline="0" dirty="0" smtClean="0">
                <a:solidFill>
                  <a:schemeClr val="tx1"/>
                </a:solidFill>
                <a:latin typeface="+mn-lt"/>
                <a:ea typeface="+mn-ea"/>
                <a:cs typeface="+mn-cs"/>
              </a:rPr>
              <a:t>cont. Interviews are good for getting an overall understanding of what stakeholders do, how they might interact with the new system, and the difficulties that they face with current systems.</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However, interviews are not so helpful in understanding the requirements from the application domain. It can be difficult to elicit domain knowledge through interviews for two reasons:</a:t>
            </a:r>
          </a:p>
          <a:p>
            <a:pPr marL="228600" indent="-228600" algn="just">
              <a:buFont typeface="+mj-lt"/>
              <a:buAutoNum type="arabicPeriod"/>
            </a:pPr>
            <a:r>
              <a:rPr lang="en-US" sz="1200" kern="1200" baseline="0" dirty="0" smtClean="0">
                <a:solidFill>
                  <a:schemeClr val="tx1"/>
                </a:solidFill>
                <a:latin typeface="+mn-lt"/>
                <a:ea typeface="+mn-ea"/>
                <a:cs typeface="+mn-cs"/>
              </a:rPr>
              <a:t>All application specialists use terminology and jargon that are specific to a domain. It is impossible for them to discuss domain requirements without using this terminology. They normally use terminology in a precise and subtle way that is easy for requirements engineers to misunderstand. </a:t>
            </a:r>
          </a:p>
          <a:p>
            <a:pPr marL="228600" indent="-228600" algn="just">
              <a:buFont typeface="+mj-lt"/>
              <a:buAutoNum type="arabicPeriod"/>
            </a:pPr>
            <a:r>
              <a:rPr lang="en-US" sz="1200" kern="1200" baseline="0" dirty="0" smtClean="0">
                <a:solidFill>
                  <a:schemeClr val="tx1"/>
                </a:solidFill>
                <a:latin typeface="+mn-lt"/>
                <a:ea typeface="+mn-ea"/>
                <a:cs typeface="+mn-cs"/>
              </a:rPr>
              <a:t>Some domain knowledge is so familiar to stakeholders that they either find it difficult to explain or they think it is so fundamental that it isn’t worth mentioning.</a:t>
            </a:r>
          </a:p>
          <a:p>
            <a:pPr marL="228600" indent="-228600" algn="just">
              <a:buFont typeface="+mj-lt"/>
              <a:buNone/>
            </a:pPr>
            <a:endParaRPr lang="en-US" sz="1200" kern="1200" baseline="0" dirty="0" smtClean="0">
              <a:solidFill>
                <a:schemeClr val="tx1"/>
              </a:solidFill>
              <a:latin typeface="+mn-lt"/>
              <a:ea typeface="+mn-ea"/>
              <a:cs typeface="+mn-cs"/>
            </a:endParaRPr>
          </a:p>
          <a:p>
            <a:pPr marL="228600" indent="-228600" algn="just">
              <a:buFont typeface="+mj-lt"/>
              <a:buNone/>
            </a:pPr>
            <a:r>
              <a:rPr lang="en-US" sz="1200" kern="1200" baseline="0" dirty="0" smtClean="0">
                <a:solidFill>
                  <a:schemeClr val="tx1"/>
                </a:solidFill>
                <a:latin typeface="+mn-lt"/>
                <a:ea typeface="+mn-ea"/>
                <a:cs typeface="+mn-cs"/>
              </a:rPr>
              <a:t>Effective interviewers have two characteristics:</a:t>
            </a:r>
          </a:p>
          <a:p>
            <a:pPr marL="228600" indent="-228600" algn="just">
              <a:buFont typeface="+mj-lt"/>
              <a:buAutoNum type="arabicPeriod"/>
            </a:pPr>
            <a:r>
              <a:rPr lang="en-US" sz="1200" kern="1200" baseline="0" dirty="0" smtClean="0">
                <a:solidFill>
                  <a:schemeClr val="tx1"/>
                </a:solidFill>
                <a:latin typeface="+mn-lt"/>
                <a:ea typeface="+mn-ea"/>
                <a:cs typeface="+mn-cs"/>
              </a:rPr>
              <a:t>They are open-minded, avoid pre-conceived ideas about the requirements, and are willing to listen to stakeholders. If the stakeholder comes up with surprising requirements, then they are willing to change their mind about the system.</a:t>
            </a:r>
          </a:p>
          <a:p>
            <a:pPr marL="228600" indent="-228600" algn="just">
              <a:buFont typeface="+mj-lt"/>
              <a:buAutoNum type="arabicPeriod"/>
            </a:pPr>
            <a:r>
              <a:rPr lang="en-US" sz="1200" kern="1200" baseline="0" dirty="0" smtClean="0">
                <a:solidFill>
                  <a:schemeClr val="tx1"/>
                </a:solidFill>
                <a:latin typeface="+mn-lt"/>
                <a:ea typeface="+mn-ea"/>
                <a:cs typeface="+mn-cs"/>
              </a:rPr>
              <a:t>They prompt the interviewee to get discussions going using a springboard question, a requirements proposal, or by working together on a prototype system. Saying to people ‘tell me what you want’ is unlikely to result in useful information. They find it much easier to talk in a defined context rather than in general terms.</a:t>
            </a:r>
          </a:p>
        </p:txBody>
      </p:sp>
      <p:sp>
        <p:nvSpPr>
          <p:cNvPr id="4" name="Slide Number Placeholder 3"/>
          <p:cNvSpPr>
            <a:spLocks noGrp="1"/>
          </p:cNvSpPr>
          <p:nvPr>
            <p:ph type="sldNum" sz="quarter" idx="10"/>
          </p:nvPr>
        </p:nvSpPr>
        <p:spPr/>
        <p:txBody>
          <a:bodyPr/>
          <a:lstStyle/>
          <a:p>
            <a:fld id="{C6D9586A-B0BA-476C-B293-E240125E5AE3}"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dirty="0" smtClean="0"/>
              <a:t>↔ rather</a:t>
            </a:r>
            <a:r>
              <a:rPr lang="en-US" baseline="0" dirty="0" smtClean="0"/>
              <a:t> than</a:t>
            </a:r>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People usually find it easier to relate to real-life examples rather than abstract descriptions. They can understand and criticize a scenario of how they might interact with a software system. Requirements engineers can use the information gained from this discussion to formulate the actual system requirements.</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Scenarios can be particularly useful for adding detail to an outline requirements description. They are descriptions of example interaction sessions. Different forms of scenarios are developed and they provide different types of information at different levels of detail about the system.</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A scenario starts with an outline of the interaction. During the elicitation process, details are added to this to create a complete description of that  interaction. At its most general, a scenario may include:</a:t>
            </a:r>
          </a:p>
          <a:p>
            <a:pPr marL="228600" indent="-228600" algn="just">
              <a:buFont typeface="+mj-lt"/>
              <a:buAutoNum type="arabicPeriod"/>
            </a:pPr>
            <a:r>
              <a:rPr lang="en-US" sz="1200" kern="1200" baseline="0" dirty="0" smtClean="0">
                <a:solidFill>
                  <a:schemeClr val="tx1"/>
                </a:solidFill>
                <a:latin typeface="+mn-lt"/>
                <a:ea typeface="+mn-ea"/>
                <a:cs typeface="+mn-cs"/>
              </a:rPr>
              <a:t>A description of what the system and users expects when the scenario starts.</a:t>
            </a:r>
          </a:p>
          <a:p>
            <a:pPr marL="228600" indent="-228600" algn="just">
              <a:buFont typeface="+mj-lt"/>
              <a:buAutoNum type="arabicPeriod"/>
            </a:pPr>
            <a:r>
              <a:rPr lang="en-US" sz="1200" kern="1200" baseline="0" dirty="0" smtClean="0">
                <a:solidFill>
                  <a:schemeClr val="tx1"/>
                </a:solidFill>
                <a:latin typeface="+mn-lt"/>
                <a:ea typeface="+mn-ea"/>
                <a:cs typeface="+mn-cs"/>
              </a:rPr>
              <a:t>A description of the normal flow of events in the scenario.</a:t>
            </a:r>
          </a:p>
          <a:p>
            <a:pPr marL="228600" indent="-228600" algn="just">
              <a:buFont typeface="+mj-lt"/>
              <a:buAutoNum type="arabicPeriod"/>
            </a:pPr>
            <a:r>
              <a:rPr lang="en-US" sz="1200" kern="1200" baseline="0" dirty="0" smtClean="0">
                <a:solidFill>
                  <a:schemeClr val="tx1"/>
                </a:solidFill>
                <a:latin typeface="+mn-lt"/>
                <a:ea typeface="+mn-ea"/>
                <a:cs typeface="+mn-cs"/>
              </a:rPr>
              <a:t>A description of what can go wrong and how this is handled.</a:t>
            </a:r>
          </a:p>
          <a:p>
            <a:pPr marL="228600" indent="-228600" algn="just">
              <a:buFont typeface="+mj-lt"/>
              <a:buAutoNum type="arabicPeriod"/>
            </a:pPr>
            <a:r>
              <a:rPr lang="en-US" sz="1200" kern="1200" baseline="0" dirty="0" smtClean="0">
                <a:solidFill>
                  <a:schemeClr val="tx1"/>
                </a:solidFill>
                <a:latin typeface="+mn-lt"/>
                <a:ea typeface="+mn-ea"/>
                <a:cs typeface="+mn-cs"/>
              </a:rPr>
              <a:t>Information about other activities that might be going on at the same time.</a:t>
            </a:r>
          </a:p>
          <a:p>
            <a:pPr marL="228600" indent="-228600" algn="just">
              <a:buFont typeface="+mj-lt"/>
              <a:buAutoNum type="arabicPeriod"/>
            </a:pPr>
            <a:r>
              <a:rPr lang="en-US" sz="1200" kern="1200" baseline="0" dirty="0" smtClean="0">
                <a:solidFill>
                  <a:schemeClr val="tx1"/>
                </a:solidFill>
                <a:latin typeface="+mn-lt"/>
                <a:ea typeface="+mn-ea"/>
                <a:cs typeface="+mn-cs"/>
              </a:rPr>
              <a:t>A description of the system state when the scenario finishes.</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Scenario-based elicitation involves working with stakeholders to identify scenarios and to capture details to be included in these scenarios. Scenarios may be written as text, supplemented by diagrams, screen shots, etc. Alternatively, a more structured approach such as event scenarios or use cases may be used.</a:t>
            </a:r>
          </a:p>
        </p:txBody>
      </p:sp>
      <p:sp>
        <p:nvSpPr>
          <p:cNvPr id="4" name="Slide Number Placeholder 3"/>
          <p:cNvSpPr>
            <a:spLocks noGrp="1"/>
          </p:cNvSpPr>
          <p:nvPr>
            <p:ph type="sldNum" sz="quarter" idx="10"/>
          </p:nvPr>
        </p:nvSpPr>
        <p:spPr/>
        <p:txBody>
          <a:bodyPr/>
          <a:lstStyle/>
          <a:p>
            <a:fld id="{C6D9586A-B0BA-476C-B293-E240125E5AE3}"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Use cases are a requirements discovery technique that were first introduced in the Objectory method. They have now become a fundamental feature of the unified modeling language. </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In their simplest form, a use case identifies the actors involved in an interaction and names the type of interaction. This is then supplemented by additional information describing the interaction with the system.</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The additional information may be a textual description or one or more graphical models such as UML sequence or state charts. Use cases are documented using a high-level use case diagram. The set of use cases represents all of the possible interactions that will be described in the system requirements. </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Actors in the process, who may be human or other systems, are represented as stick figures. Each class of interaction is represented as a named ellipse. </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Lines link the actors with the interaction. Optionally, arrowheads may be added to lines to show how the interaction is initiated. This is illustrated in Figure above, which shows some of the use cases for the patient information system.</a:t>
            </a:r>
          </a:p>
        </p:txBody>
      </p:sp>
      <p:sp>
        <p:nvSpPr>
          <p:cNvPr id="4" name="Slide Number Placeholder 3"/>
          <p:cNvSpPr>
            <a:spLocks noGrp="1"/>
          </p:cNvSpPr>
          <p:nvPr>
            <p:ph type="sldNum" sz="quarter" idx="10"/>
          </p:nvPr>
        </p:nvSpPr>
        <p:spPr/>
        <p:txBody>
          <a:bodyPr/>
          <a:lstStyle/>
          <a:p>
            <a:fld id="{C6D9586A-B0BA-476C-B293-E240125E5AE3}"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lgn="just"/>
            <a:r>
              <a:rPr lang="en-US" dirty="0" smtClean="0"/>
              <a:t>Ethnography (meaning </a:t>
            </a:r>
            <a:r>
              <a:rPr lang="en-US" b="1" i="1" dirty="0" smtClean="0"/>
              <a:t>is the systematic study of people and cultures</a:t>
            </a:r>
            <a:r>
              <a:rPr lang="en-US" b="0" i="0" dirty="0" smtClean="0"/>
              <a:t>)</a:t>
            </a:r>
            <a:r>
              <a:rPr lang="en-US" dirty="0" smtClean="0"/>
              <a:t>.	</a:t>
            </a:r>
            <a:r>
              <a:rPr lang="en-US" dirty="0" smtClean="0">
                <a:sym typeface="Wingdings" pitchFamily="2" charset="2"/>
              </a:rPr>
              <a:t> for	= of	 to	c can be	w with</a:t>
            </a:r>
            <a:endParaRPr lang="en-US" dirty="0" smtClean="0"/>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Ethnography is an observational technique that can be used to understand operational processes and help derive support requirements for these processes. An analyst immerses himself or herself in the working environment where the system will be used. The day-to-day work is observed and notes made of the actual tasks in which participants are involved. </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The value of ethnography is that it helps discover implicit system requirements that reflect the actual ways that people work, rather than the formal processes defined by the organization. </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People often find it very difficult to articulate details of their work because it is second nature to them. They understand their own work but may not understand its relationship to other work in the organization. Social and organizational factors that affect the work, but which are not obvious to individuals, may only become clear when noticed by an unbiased observer.</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Ethnography is particularly effective for discovering two types of requirements: (Cont.)</a:t>
            </a:r>
          </a:p>
          <a:p>
            <a:pPr marL="228600" indent="-228600" algn="just">
              <a:buFont typeface="+mj-lt"/>
              <a:buAutoNum type="arabicPeriod"/>
            </a:pPr>
            <a:r>
              <a:rPr lang="en-US" sz="1200" kern="1200" baseline="0" dirty="0" smtClean="0">
                <a:solidFill>
                  <a:schemeClr val="tx1"/>
                </a:solidFill>
                <a:latin typeface="+mn-lt"/>
                <a:ea typeface="+mn-ea"/>
                <a:cs typeface="+mn-cs"/>
              </a:rPr>
              <a:t>Requirements that are derived from the way in which people actually work, rather than the way in which process definitions say they ought to work.</a:t>
            </a:r>
          </a:p>
          <a:p>
            <a:pPr marL="228600" indent="-228600" algn="just">
              <a:buFont typeface="+mj-lt"/>
              <a:buAutoNum type="arabicPeriod"/>
            </a:pPr>
            <a:r>
              <a:rPr lang="en-US" sz="1200" kern="1200" baseline="0" dirty="0" smtClean="0">
                <a:solidFill>
                  <a:schemeClr val="tx1"/>
                </a:solidFill>
                <a:latin typeface="+mn-lt"/>
                <a:ea typeface="+mn-ea"/>
                <a:cs typeface="+mn-cs"/>
              </a:rPr>
              <a:t>Requirements that are derived from cooperation and awareness of other people’s activities.</a:t>
            </a:r>
          </a:p>
          <a:p>
            <a:pPr marL="228600" marR="0" indent="-228600" algn="just" defTabSz="914400" rtl="0" eaLnBrk="1" fontAlgn="auto" latinLnBrk="0" hangingPunct="1">
              <a:lnSpc>
                <a:spcPct val="100000"/>
              </a:lnSpc>
              <a:spcBef>
                <a:spcPts val="0"/>
              </a:spcBef>
              <a:spcAft>
                <a:spcPts val="0"/>
              </a:spcAft>
              <a:buClrTx/>
              <a:buSzTx/>
              <a:buFont typeface="+mj-lt"/>
              <a:buNone/>
              <a:tabLst/>
              <a:defRPr/>
            </a:pPr>
            <a:endParaRPr lang="en-US" sz="1200" kern="1200" baseline="0" dirty="0" smtClean="0">
              <a:solidFill>
                <a:schemeClr val="tx1"/>
              </a:solidFill>
              <a:latin typeface="+mn-lt"/>
              <a:ea typeface="+mn-ea"/>
              <a:cs typeface="+mn-cs"/>
            </a:endParaRPr>
          </a:p>
          <a:p>
            <a:pPr marL="228600" marR="0" indent="-228600" algn="just" defTabSz="914400" rtl="0" eaLnBrk="1" fontAlgn="auto" latinLnBrk="0" hangingPunct="1">
              <a:lnSpc>
                <a:spcPct val="100000"/>
              </a:lnSpc>
              <a:spcBef>
                <a:spcPts val="0"/>
              </a:spcBef>
              <a:spcAft>
                <a:spcPts val="0"/>
              </a:spcAft>
              <a:buClrTx/>
              <a:buSzTx/>
              <a:buFont typeface="+mj-lt"/>
              <a:buNone/>
              <a:tabLst/>
              <a:defRPr/>
            </a:pPr>
            <a:r>
              <a:rPr lang="en-US" sz="1200" kern="1200" baseline="0" dirty="0" smtClean="0">
                <a:solidFill>
                  <a:schemeClr val="tx1"/>
                </a:solidFill>
                <a:latin typeface="+mn-lt"/>
                <a:ea typeface="+mn-ea"/>
                <a:cs typeface="+mn-cs"/>
              </a:rPr>
              <a:t>Ethnography can be combined with prototyping as shown in figure above.</a:t>
            </a:r>
          </a:p>
        </p:txBody>
      </p:sp>
      <p:sp>
        <p:nvSpPr>
          <p:cNvPr id="4" name="Slide Number Placeholder 3"/>
          <p:cNvSpPr>
            <a:spLocks noGrp="1"/>
          </p:cNvSpPr>
          <p:nvPr>
            <p:ph type="sldNum" sz="quarter" idx="10"/>
          </p:nvPr>
        </p:nvSpPr>
        <p:spPr/>
        <p:txBody>
          <a:bodyPr/>
          <a:lstStyle/>
          <a:p>
            <a:fld id="{C6D9586A-B0BA-476C-B293-E240125E5AE3}"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Requirements validation is the process of checking that requirements actually define the system that the customer really wants. It overlaps with analysis as it is concerned with finding problems with the requirements. </a:t>
            </a:r>
          </a:p>
          <a:p>
            <a:pPr algn="just">
              <a:lnSpc>
                <a:spcPct val="100000"/>
              </a:lnSpc>
            </a:pPr>
            <a:r>
              <a:rPr lang="en-US" sz="1200" kern="1200" baseline="0" dirty="0" smtClean="0">
                <a:solidFill>
                  <a:schemeClr val="tx1"/>
                </a:solidFill>
                <a:latin typeface="+mn-lt"/>
                <a:ea typeface="+mn-ea"/>
                <a:cs typeface="+mn-cs"/>
              </a:rPr>
              <a:t>Cont. Requirements validation is important because errors in a requirements document can lead to extensive rework costs when these problems are discovered during development or after the system is in service. </a:t>
            </a:r>
          </a:p>
          <a:p>
            <a:pPr algn="just"/>
            <a:r>
              <a:rPr lang="en-US" sz="1200" kern="1200" baseline="0" dirty="0" smtClean="0">
                <a:solidFill>
                  <a:schemeClr val="tx1"/>
                </a:solidFill>
                <a:latin typeface="+mn-lt"/>
                <a:ea typeface="+mn-ea"/>
                <a:cs typeface="+mn-cs"/>
              </a:rPr>
              <a:t>The cost of fixing a requirements problem by making a system change is usually much greater than repairing design or coding errors. The reason for this is that a change to the requirements usually means that the system design and implementation must also be changed. Furthermore the system must then be re-tested.</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During the requirements validation process, different types of checks should be carried out on the requirements in the requirements document. These checks include:</a:t>
            </a:r>
          </a:p>
          <a:p>
            <a:pPr marL="228600" indent="-228600" algn="just">
              <a:buFont typeface="+mj-lt"/>
              <a:buAutoNum type="arabicPeriod"/>
            </a:pPr>
            <a:r>
              <a:rPr lang="en-US" b="1" dirty="0" smtClean="0"/>
              <a:t>Validity checks:</a:t>
            </a:r>
            <a:r>
              <a:rPr lang="en-US" baseline="0" dirty="0" smtClean="0"/>
              <a:t> </a:t>
            </a:r>
            <a:r>
              <a:rPr lang="en-US" sz="1200" kern="1200" baseline="0" dirty="0" smtClean="0">
                <a:solidFill>
                  <a:schemeClr val="tx1"/>
                </a:solidFill>
                <a:latin typeface="+mn-lt"/>
                <a:ea typeface="+mn-ea"/>
                <a:cs typeface="+mn-cs"/>
              </a:rPr>
              <a:t>A user may think that a system is needed to perform certain functions. However, further thought and analysis may identify additional or different functions that are required.</a:t>
            </a:r>
            <a:endParaRPr lang="en-US" dirty="0" smtClean="0"/>
          </a:p>
          <a:p>
            <a:pPr marL="228600" marR="0" lvl="0" indent="-228600" algn="just" defTabSz="914400" rtl="0" eaLnBrk="1" fontAlgn="auto" latinLnBrk="0" hangingPunct="1">
              <a:lnSpc>
                <a:spcPct val="100000"/>
              </a:lnSpc>
              <a:spcBef>
                <a:spcPts val="0"/>
              </a:spcBef>
              <a:spcAft>
                <a:spcPts val="0"/>
              </a:spcAft>
              <a:buClrTx/>
              <a:buSzTx/>
              <a:buFont typeface="+mj-lt"/>
              <a:buAutoNum type="arabicPeriod"/>
              <a:tabLst/>
              <a:defRPr/>
            </a:pPr>
            <a:r>
              <a:rPr lang="en-US" b="1" dirty="0" smtClean="0"/>
              <a:t>Consistency checks:</a:t>
            </a:r>
            <a:r>
              <a:rPr lang="en-US" dirty="0" smtClean="0"/>
              <a:t> </a:t>
            </a:r>
            <a:r>
              <a:rPr lang="en-US" sz="1200" kern="1200" baseline="0" dirty="0" smtClean="0">
                <a:solidFill>
                  <a:schemeClr val="tx1"/>
                </a:solidFill>
                <a:latin typeface="+mn-lt"/>
                <a:ea typeface="+mn-ea"/>
                <a:cs typeface="+mn-cs"/>
              </a:rPr>
              <a:t>Requirements in the document should not conflict.</a:t>
            </a:r>
            <a:endParaRPr lang="en-US" dirty="0" smtClean="0"/>
          </a:p>
          <a:p>
            <a:pPr marL="228600" indent="-228600" algn="just">
              <a:buFont typeface="+mj-lt"/>
              <a:buAutoNum type="arabicPeriod"/>
            </a:pPr>
            <a:r>
              <a:rPr lang="en-US" b="1" dirty="0" smtClean="0"/>
              <a:t>Completeness checks:</a:t>
            </a:r>
            <a:r>
              <a:rPr lang="en-US" dirty="0" smtClean="0"/>
              <a:t> </a:t>
            </a:r>
            <a:r>
              <a:rPr lang="en-US" sz="1200" kern="1200" baseline="0" dirty="0" smtClean="0">
                <a:solidFill>
                  <a:schemeClr val="tx1"/>
                </a:solidFill>
                <a:latin typeface="+mn-lt"/>
                <a:ea typeface="+mn-ea"/>
                <a:cs typeface="+mn-cs"/>
              </a:rPr>
              <a:t>The requirements document should include requirements that define all functions and the constraints intended by the system user.</a:t>
            </a:r>
            <a:endParaRPr lang="en-US" dirty="0" smtClean="0"/>
          </a:p>
          <a:p>
            <a:pPr marL="228600" indent="-228600" algn="just">
              <a:buFont typeface="+mj-lt"/>
              <a:buAutoNum type="arabicPeriod"/>
            </a:pPr>
            <a:r>
              <a:rPr lang="en-US" b="1" dirty="0" smtClean="0"/>
              <a:t>Realism checks:</a:t>
            </a:r>
            <a:r>
              <a:rPr lang="en-US" dirty="0" smtClean="0"/>
              <a:t> </a:t>
            </a:r>
            <a:r>
              <a:rPr lang="en-US" sz="1200" kern="1200" baseline="0" dirty="0" smtClean="0">
                <a:solidFill>
                  <a:schemeClr val="tx1"/>
                </a:solidFill>
                <a:latin typeface="+mn-lt"/>
                <a:ea typeface="+mn-ea"/>
                <a:cs typeface="+mn-cs"/>
              </a:rPr>
              <a:t>Using knowledge of existing technology, the requirements should be checked to ensure that they can actually be implemented.</a:t>
            </a:r>
            <a:endParaRPr lang="en-US" dirty="0" smtClean="0"/>
          </a:p>
          <a:p>
            <a:pPr marL="228600" indent="-228600" algn="just">
              <a:buFont typeface="+mj-lt"/>
              <a:buAutoNum type="arabicPeriod"/>
            </a:pPr>
            <a:r>
              <a:rPr lang="en-US" b="1" dirty="0" smtClean="0"/>
              <a:t>Verifiability:</a:t>
            </a:r>
            <a:r>
              <a:rPr lang="en-US" dirty="0" smtClean="0"/>
              <a:t> </a:t>
            </a:r>
            <a:r>
              <a:rPr lang="en-US" sz="1200" kern="1200" baseline="0" dirty="0" smtClean="0">
                <a:solidFill>
                  <a:schemeClr val="tx1"/>
                </a:solidFill>
                <a:latin typeface="+mn-lt"/>
                <a:ea typeface="+mn-ea"/>
                <a:cs typeface="+mn-cs"/>
              </a:rPr>
              <a:t>To reduce the potential for dispute between customer and contractor, system requirements should always be written so that they are verifiable.</a:t>
            </a:r>
            <a:endParaRPr lang="en-US" dirty="0" smtClean="0"/>
          </a:p>
        </p:txBody>
      </p:sp>
      <p:sp>
        <p:nvSpPr>
          <p:cNvPr id="4" name="Slide Number Placeholder 3"/>
          <p:cNvSpPr>
            <a:spLocks noGrp="1"/>
          </p:cNvSpPr>
          <p:nvPr>
            <p:ph type="sldNum" sz="quarter" idx="10"/>
          </p:nvPr>
        </p:nvSpPr>
        <p:spPr/>
        <p:txBody>
          <a:bodyPr/>
          <a:lstStyle/>
          <a:p>
            <a:fld id="{C6D9586A-B0BA-476C-B293-E240125E5AE3}"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There are a number of requirements validation techniques that can be used individually or in conjunction with one another:</a:t>
            </a:r>
          </a:p>
          <a:p>
            <a:pPr marL="228600" indent="-228600" algn="just">
              <a:buFont typeface="+mj-lt"/>
              <a:buAutoNum type="arabicPeriod"/>
            </a:pPr>
            <a:r>
              <a:rPr lang="en-US" b="1" dirty="0" smtClean="0"/>
              <a:t>Requirements reviews:</a:t>
            </a:r>
            <a:r>
              <a:rPr lang="en-US" dirty="0" smtClean="0"/>
              <a:t> </a:t>
            </a:r>
            <a:r>
              <a:rPr lang="en-US" sz="1200" kern="1200" baseline="0" dirty="0" smtClean="0">
                <a:solidFill>
                  <a:schemeClr val="tx1"/>
                </a:solidFill>
                <a:latin typeface="+mn-lt"/>
                <a:ea typeface="+mn-ea"/>
                <a:cs typeface="+mn-cs"/>
              </a:rPr>
              <a:t>The requirements are analyzed systematically by a team of reviewers who check for errors and inconsistencies.</a:t>
            </a:r>
            <a:endParaRPr lang="en-US" dirty="0" smtClean="0"/>
          </a:p>
          <a:p>
            <a:pPr marL="228600" indent="-228600" algn="just">
              <a:buFont typeface="+mj-lt"/>
              <a:buAutoNum type="arabicPeriod"/>
            </a:pPr>
            <a:r>
              <a:rPr lang="en-US" b="1" dirty="0" smtClean="0"/>
              <a:t>Prototyping:</a:t>
            </a:r>
            <a:r>
              <a:rPr lang="en-US" dirty="0" smtClean="0"/>
              <a:t> </a:t>
            </a:r>
            <a:r>
              <a:rPr lang="en-US" sz="1200" kern="1200" baseline="0" dirty="0" smtClean="0">
                <a:solidFill>
                  <a:schemeClr val="tx1"/>
                </a:solidFill>
                <a:latin typeface="+mn-lt"/>
                <a:ea typeface="+mn-ea"/>
                <a:cs typeface="+mn-cs"/>
              </a:rPr>
              <a:t>In this approach to validation, an executable model of the system in question is demonstrated to end-users and customers. They can  experiment with this model to see if it meets their real needs.</a:t>
            </a:r>
            <a:endParaRPr lang="en-US" dirty="0" smtClean="0"/>
          </a:p>
          <a:p>
            <a:pPr marL="228600" indent="-228600" algn="just">
              <a:buFont typeface="+mj-lt"/>
              <a:buAutoNum type="arabicPeriod"/>
            </a:pPr>
            <a:r>
              <a:rPr lang="en-US" b="1" dirty="0" smtClean="0"/>
              <a:t>Test-case generation: </a:t>
            </a:r>
            <a:r>
              <a:rPr lang="en-US" sz="1200" kern="1200" baseline="0" dirty="0" smtClean="0">
                <a:solidFill>
                  <a:schemeClr val="tx1"/>
                </a:solidFill>
                <a:latin typeface="+mn-lt"/>
                <a:ea typeface="+mn-ea"/>
                <a:cs typeface="+mn-cs"/>
              </a:rPr>
              <a:t>Requirements should be testable. If the tests for the requirements are devised as part of the validation process, this often reveals requirements problems. If a test is difficult or impossible to design, this usually means that the requirements will be difficult to implement and should be reconsidered.</a:t>
            </a:r>
            <a:endParaRPr lang="en-US" dirty="0" smtClean="0"/>
          </a:p>
          <a:p>
            <a:pPr algn="just"/>
            <a:endParaRPr lang="en-US" dirty="0" smtClean="0"/>
          </a:p>
        </p:txBody>
      </p:sp>
      <p:sp>
        <p:nvSpPr>
          <p:cNvPr id="4" name="Slide Number Placeholder 3"/>
          <p:cNvSpPr>
            <a:spLocks noGrp="1"/>
          </p:cNvSpPr>
          <p:nvPr>
            <p:ph type="sldNum" sz="quarter" idx="10"/>
          </p:nvPr>
        </p:nvSpPr>
        <p:spPr/>
        <p:txBody>
          <a:bodyPr/>
          <a:lstStyle/>
          <a:p>
            <a:fld id="{C6D9586A-B0BA-476C-B293-E240125E5AE3}"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The requirements for large software systems are always changing. One reason for this is that these systems are usually developed to address ‘wicked’ (meaning </a:t>
            </a:r>
            <a:r>
              <a:rPr lang="en-US" sz="1200" b="1" i="1" kern="1200" baseline="0" dirty="0" smtClean="0">
                <a:solidFill>
                  <a:schemeClr val="tx1"/>
                </a:solidFill>
                <a:latin typeface="+mn-lt"/>
                <a:ea typeface="+mn-ea"/>
                <a:cs typeface="+mn-cs"/>
              </a:rPr>
              <a:t>morally </a:t>
            </a:r>
            <a:r>
              <a:rPr lang="en-US" sz="1200" b="0" i="0" kern="1200" baseline="0" dirty="0" smtClean="0">
                <a:solidFill>
                  <a:schemeClr val="tx1"/>
                </a:solidFill>
                <a:latin typeface="+mn-lt"/>
                <a:ea typeface="+mn-ea"/>
                <a:cs typeface="+mn-cs"/>
              </a:rPr>
              <a:t>wrong) problems—problems</a:t>
            </a:r>
            <a:r>
              <a:rPr lang="en-US" sz="1200" kern="1200" baseline="0" dirty="0" smtClean="0">
                <a:solidFill>
                  <a:schemeClr val="tx1"/>
                </a:solidFill>
                <a:latin typeface="+mn-lt"/>
                <a:ea typeface="+mn-ea"/>
                <a:cs typeface="+mn-cs"/>
              </a:rPr>
              <a:t> that cannot be completely defined. Because the problem cannot be fully defined, the software requirements are bound to be incomplete. During the software process, the stakeholders’ understanding of the problem is constantly changing as shown in figure above. The system requirements must then also evolve to reflect this changed problem view.</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Once a system has been installed and is regularly used, new requirements inevitably emerge. It is hard for users and system customers to anticipate what effects the new system will have on their business processes and the way that work is done. Once end-users have experience of a system, they will discover new needs and priorities. There are several reasons why change is inevitable:</a:t>
            </a:r>
          </a:p>
          <a:p>
            <a:pPr marL="228600" indent="-228600" algn="just">
              <a:buFont typeface="+mj-lt"/>
              <a:buAutoNum type="arabicPeriod"/>
            </a:pPr>
            <a:r>
              <a:rPr lang="en-US" sz="1200" kern="1200" baseline="0" dirty="0" smtClean="0">
                <a:solidFill>
                  <a:schemeClr val="tx1"/>
                </a:solidFill>
                <a:latin typeface="+mn-lt"/>
                <a:ea typeface="+mn-ea"/>
                <a:cs typeface="+mn-cs"/>
              </a:rPr>
              <a:t>The business and technical environment of the system always changes after installation. New hardware may be introduced, it may be necessary to interface the system with other systems etc..</a:t>
            </a:r>
          </a:p>
          <a:p>
            <a:pPr marL="228600" indent="-228600" algn="just">
              <a:buFont typeface="+mj-lt"/>
              <a:buAutoNum type="arabicPeriod"/>
            </a:pPr>
            <a:r>
              <a:rPr lang="en-US" sz="1200" kern="1200" baseline="0" dirty="0" smtClean="0">
                <a:solidFill>
                  <a:schemeClr val="tx1"/>
                </a:solidFill>
                <a:latin typeface="+mn-lt"/>
                <a:ea typeface="+mn-ea"/>
                <a:cs typeface="+mn-cs"/>
              </a:rPr>
              <a:t>The people who pay for a system and the users of that system are rarely the same people. System customers impose requirements because of  organizational and budgetary constraints.</a:t>
            </a:r>
          </a:p>
          <a:p>
            <a:pPr marL="228600" indent="-228600" algn="just">
              <a:buFont typeface="+mj-lt"/>
              <a:buAutoNum type="arabicPeriod"/>
            </a:pPr>
            <a:r>
              <a:rPr lang="en-US" sz="1200" kern="1200" baseline="0" dirty="0" smtClean="0">
                <a:solidFill>
                  <a:schemeClr val="tx1"/>
                </a:solidFill>
                <a:latin typeface="+mn-lt"/>
                <a:ea typeface="+mn-ea"/>
                <a:cs typeface="+mn-cs"/>
              </a:rPr>
              <a:t>Large systems usually have a diverse (meaning </a:t>
            </a:r>
            <a:r>
              <a:rPr lang="en-US" sz="1200" b="1" i="1" kern="1200" baseline="0" dirty="0" smtClean="0">
                <a:solidFill>
                  <a:schemeClr val="tx1"/>
                </a:solidFill>
                <a:latin typeface="+mn-lt"/>
                <a:ea typeface="+mn-ea"/>
                <a:cs typeface="+mn-cs"/>
              </a:rPr>
              <a:t>very different</a:t>
            </a:r>
            <a:r>
              <a:rPr lang="en-US" sz="1200" kern="1200" baseline="0" dirty="0" smtClean="0">
                <a:solidFill>
                  <a:schemeClr val="tx1"/>
                </a:solidFill>
                <a:latin typeface="+mn-lt"/>
                <a:ea typeface="+mn-ea"/>
                <a:cs typeface="+mn-cs"/>
              </a:rPr>
              <a:t>) user community, with many users having different requirements and priorities that may be conflicting or contradictory.</a:t>
            </a:r>
          </a:p>
          <a:p>
            <a:r>
              <a:rPr lang="en-US" sz="1200" kern="1200" baseline="0" dirty="0" smtClean="0">
                <a:solidFill>
                  <a:schemeClr val="tx1"/>
                </a:solidFill>
                <a:latin typeface="+mn-lt"/>
                <a:ea typeface="+mn-ea"/>
                <a:cs typeface="+mn-cs"/>
              </a:rPr>
              <a:t>Requirements management is the process of understanding and controlling changes to system requirements.</a:t>
            </a:r>
            <a:endParaRPr lang="en-US" dirty="0"/>
          </a:p>
        </p:txBody>
      </p:sp>
      <p:sp>
        <p:nvSpPr>
          <p:cNvPr id="4" name="Slide Number Placeholder 3"/>
          <p:cNvSpPr>
            <a:spLocks noGrp="1"/>
          </p:cNvSpPr>
          <p:nvPr>
            <p:ph type="sldNum" sz="quarter" idx="10"/>
          </p:nvPr>
        </p:nvSpPr>
        <p:spPr/>
        <p:txBody>
          <a:bodyPr/>
          <a:lstStyle/>
          <a:p>
            <a:fld id="{C6D9586A-B0BA-476C-B293-E240125E5AE3}"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lgn="just"/>
            <a:r>
              <a:rPr lang="en-US" sz="1200" kern="1200" baseline="0" dirty="0" smtClean="0">
                <a:solidFill>
                  <a:schemeClr val="tx1"/>
                </a:solidFill>
                <a:latin typeface="+mn-lt"/>
                <a:ea typeface="+mn-ea"/>
                <a:cs typeface="+mn-cs"/>
              </a:rPr>
              <a:t>Requirements management is the process of understanding and controlling changes to system requirements.</a:t>
            </a:r>
          </a:p>
          <a:p>
            <a:pPr algn="just"/>
            <a:r>
              <a:rPr lang="en-US" sz="1200" kern="1200" baseline="0" dirty="0" smtClean="0">
                <a:solidFill>
                  <a:schemeClr val="tx1"/>
                </a:solidFill>
                <a:latin typeface="+mn-lt"/>
                <a:ea typeface="+mn-ea"/>
                <a:cs typeface="+mn-cs"/>
              </a:rPr>
              <a:t>You need to keep track of individual requirements and maintain links between dependent requirements so that you can assess the impact of requirements changes. You need to establish a formal process for making change proposals and linking these to system requirements. The formal process of requirements management should start as soon as a draft version of the requirements document is available. However, you should start planning how to manage changing requirements during the requirements elicitation process.</a:t>
            </a:r>
          </a:p>
          <a:p>
            <a:pPr algn="just"/>
            <a:r>
              <a:rPr lang="en-US" b="1" dirty="0" smtClean="0"/>
              <a:t>Requirements</a:t>
            </a:r>
            <a:r>
              <a:rPr lang="en-US" b="1" baseline="0" dirty="0" smtClean="0"/>
              <a:t> management planning:</a:t>
            </a:r>
          </a:p>
          <a:p>
            <a:pPr algn="just"/>
            <a:r>
              <a:rPr lang="en-US" sz="1200" kern="1200" baseline="0" dirty="0" smtClean="0">
                <a:solidFill>
                  <a:schemeClr val="tx1"/>
                </a:solidFill>
                <a:latin typeface="+mn-lt"/>
                <a:ea typeface="+mn-ea"/>
                <a:cs typeface="+mn-cs"/>
              </a:rPr>
              <a:t>Planning is an essential first stage in the requirements management process. The planning stage establishes the level of requirements management detail that is required. During the requirements management stage, you have to decide on:</a:t>
            </a:r>
          </a:p>
          <a:p>
            <a:pPr marL="228600" indent="-228600" algn="just">
              <a:buFont typeface="+mj-lt"/>
              <a:buAutoNum type="arabicPeriod"/>
            </a:pPr>
            <a:r>
              <a:rPr lang="en-US" b="1" dirty="0" smtClean="0"/>
              <a:t>Requirements identification:</a:t>
            </a:r>
            <a:r>
              <a:rPr lang="en-US" dirty="0" smtClean="0"/>
              <a:t> </a:t>
            </a:r>
            <a:r>
              <a:rPr lang="en-US" sz="1200" kern="1200" baseline="0" dirty="0" smtClean="0">
                <a:solidFill>
                  <a:schemeClr val="tx1"/>
                </a:solidFill>
                <a:latin typeface="+mn-lt"/>
                <a:ea typeface="+mn-ea"/>
                <a:cs typeface="+mn-cs"/>
              </a:rPr>
              <a:t>Each requirement must be uniquely identified so that it can be cross-referenced with other requirements and used in traceability assessments.</a:t>
            </a:r>
            <a:endParaRPr lang="en-US" dirty="0" smtClean="0"/>
          </a:p>
          <a:p>
            <a:pPr marL="228600" indent="-228600" algn="just">
              <a:buFont typeface="+mj-lt"/>
              <a:buAutoNum type="arabicPeriod"/>
            </a:pPr>
            <a:r>
              <a:rPr lang="en-US" b="1" dirty="0" smtClean="0"/>
              <a:t>A change management process:</a:t>
            </a:r>
            <a:r>
              <a:rPr lang="en-US" baseline="0" dirty="0" smtClean="0"/>
              <a:t> </a:t>
            </a:r>
            <a:r>
              <a:rPr lang="en-US" sz="1200" kern="1200" baseline="0" dirty="0" smtClean="0">
                <a:solidFill>
                  <a:schemeClr val="tx1"/>
                </a:solidFill>
                <a:latin typeface="+mn-lt"/>
                <a:ea typeface="+mn-ea"/>
                <a:cs typeface="+mn-cs"/>
              </a:rPr>
              <a:t>This is the set of activities that assess the impact and cost of changes.</a:t>
            </a:r>
            <a:endParaRPr lang="en-US" dirty="0" smtClean="0"/>
          </a:p>
          <a:p>
            <a:pPr marL="228600" indent="-228600" algn="just">
              <a:buFont typeface="+mj-lt"/>
              <a:buAutoNum type="arabicPeriod"/>
            </a:pPr>
            <a:r>
              <a:rPr lang="en-US" b="1" dirty="0" smtClean="0"/>
              <a:t>Traceability policies:</a:t>
            </a:r>
            <a:r>
              <a:rPr lang="en-US" dirty="0" smtClean="0"/>
              <a:t> </a:t>
            </a:r>
            <a:r>
              <a:rPr lang="en-US" sz="1200" kern="1200" baseline="0" dirty="0" smtClean="0">
                <a:solidFill>
                  <a:schemeClr val="tx1"/>
                </a:solidFill>
                <a:latin typeface="+mn-lt"/>
                <a:ea typeface="+mn-ea"/>
                <a:cs typeface="+mn-cs"/>
              </a:rPr>
              <a:t>These policies define the relationships between each requirement and between the requirements and the system design that should be recorded. The traceability policy should also define how these records should be maintained.</a:t>
            </a:r>
            <a:endParaRPr lang="en-US" dirty="0" smtClean="0"/>
          </a:p>
          <a:p>
            <a:pPr marL="228600" indent="-228600" algn="just">
              <a:buFont typeface="+mj-lt"/>
              <a:buAutoNum type="arabicPeriod"/>
            </a:pPr>
            <a:r>
              <a:rPr lang="en-US" b="1" dirty="0" smtClean="0"/>
              <a:t>Tool support:</a:t>
            </a:r>
            <a:r>
              <a:rPr lang="en-US" dirty="0" smtClean="0"/>
              <a:t> </a:t>
            </a:r>
            <a:r>
              <a:rPr lang="en-US" sz="1200" kern="1200" baseline="0" dirty="0" smtClean="0">
                <a:solidFill>
                  <a:schemeClr val="tx1"/>
                </a:solidFill>
                <a:latin typeface="+mn-lt"/>
                <a:ea typeface="+mn-ea"/>
                <a:cs typeface="+mn-cs"/>
              </a:rPr>
              <a:t>Requirements management involves the processing of large amounts of information about the requirements. Tools that may be used range from specialist requirements management systems to spreadsheets and simple database systems.</a:t>
            </a:r>
            <a:endParaRPr lang="en-US" dirty="0"/>
          </a:p>
        </p:txBody>
      </p:sp>
      <p:sp>
        <p:nvSpPr>
          <p:cNvPr id="4" name="Slide Number Placeholder 3"/>
          <p:cNvSpPr>
            <a:spLocks noGrp="1"/>
          </p:cNvSpPr>
          <p:nvPr>
            <p:ph type="sldNum" sz="quarter" idx="10"/>
          </p:nvPr>
        </p:nvSpPr>
        <p:spPr/>
        <p:txBody>
          <a:bodyPr/>
          <a:lstStyle/>
          <a:p>
            <a:fld id="{C6D9586A-B0BA-476C-B293-E240125E5AE3}"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Requirements management needs automated support and the software tools for this should be chosen during the planning phase. You need tool support for:</a:t>
            </a:r>
          </a:p>
          <a:p>
            <a:pPr marL="228600" indent="-228600" algn="just">
              <a:buFont typeface="+mj-lt"/>
              <a:buAutoNum type="arabicPeriod"/>
            </a:pPr>
            <a:r>
              <a:rPr lang="en-US" b="1" dirty="0" smtClean="0"/>
              <a:t>Requirements storage:</a:t>
            </a:r>
            <a:r>
              <a:rPr lang="en-US" dirty="0" smtClean="0"/>
              <a:t> </a:t>
            </a:r>
            <a:r>
              <a:rPr lang="en-US" sz="1200" kern="1200" baseline="0" dirty="0" smtClean="0">
                <a:solidFill>
                  <a:schemeClr val="tx1"/>
                </a:solidFill>
                <a:latin typeface="+mn-lt"/>
                <a:ea typeface="+mn-ea"/>
                <a:cs typeface="+mn-cs"/>
              </a:rPr>
              <a:t>The requirements should be maintained in a secure, managed data store that is accessible to everyone involved in the requirements engineering process.</a:t>
            </a:r>
            <a:endParaRPr lang="en-US" dirty="0" smtClean="0"/>
          </a:p>
          <a:p>
            <a:pPr marL="228600" indent="-228600" algn="just">
              <a:buFont typeface="+mj-lt"/>
              <a:buAutoNum type="arabicPeriod"/>
            </a:pPr>
            <a:r>
              <a:rPr lang="en-US" b="1" dirty="0" smtClean="0"/>
              <a:t>Change management:</a:t>
            </a:r>
            <a:r>
              <a:rPr lang="en-US" dirty="0" smtClean="0"/>
              <a:t> </a:t>
            </a:r>
            <a:r>
              <a:rPr lang="en-US" sz="1200" kern="1200" baseline="0" dirty="0" smtClean="0">
                <a:solidFill>
                  <a:schemeClr val="tx1"/>
                </a:solidFill>
                <a:latin typeface="+mn-lt"/>
                <a:ea typeface="+mn-ea"/>
                <a:cs typeface="+mn-cs"/>
              </a:rPr>
              <a:t>The process of change management as shown in figure above is simplified if active tool support is available.</a:t>
            </a:r>
            <a:endParaRPr lang="en-US" dirty="0" smtClean="0"/>
          </a:p>
          <a:p>
            <a:pPr marL="228600" indent="-228600" algn="just">
              <a:buFont typeface="+mj-lt"/>
              <a:buAutoNum type="arabicPeriod"/>
            </a:pPr>
            <a:r>
              <a:rPr lang="en-US" b="1" dirty="0" smtClean="0"/>
              <a:t>Traceability management:</a:t>
            </a:r>
            <a:r>
              <a:rPr lang="en-US" dirty="0" smtClean="0"/>
              <a:t> </a:t>
            </a:r>
            <a:r>
              <a:rPr lang="en-US" sz="1200" kern="1200" baseline="0" dirty="0" smtClean="0">
                <a:solidFill>
                  <a:schemeClr val="tx1"/>
                </a:solidFill>
                <a:latin typeface="+mn-lt"/>
                <a:ea typeface="+mn-ea"/>
                <a:cs typeface="+mn-cs"/>
              </a:rPr>
              <a:t>Tool support for traceability allows related requirements to be discovered.</a:t>
            </a:r>
            <a:endParaRPr lang="en-US" dirty="0" smtClean="0"/>
          </a:p>
          <a:p>
            <a:r>
              <a:rPr lang="en-US" sz="1200" kern="1200" baseline="0" dirty="0" smtClean="0">
                <a:solidFill>
                  <a:schemeClr val="tx1"/>
                </a:solidFill>
                <a:latin typeface="+mn-lt"/>
                <a:ea typeface="+mn-ea"/>
                <a:cs typeface="+mn-cs"/>
              </a:rPr>
              <a:t>For small systems, it may not be necessary to use specialized requirements management tools.</a:t>
            </a:r>
            <a:endParaRPr lang="en-US" dirty="0"/>
          </a:p>
        </p:txBody>
      </p:sp>
      <p:sp>
        <p:nvSpPr>
          <p:cNvPr id="4" name="Slide Number Placeholder 3"/>
          <p:cNvSpPr>
            <a:spLocks noGrp="1"/>
          </p:cNvSpPr>
          <p:nvPr>
            <p:ph type="sldNum" sz="quarter" idx="10"/>
          </p:nvPr>
        </p:nvSpPr>
        <p:spPr/>
        <p:txBody>
          <a:bodyPr/>
          <a:lstStyle/>
          <a:p>
            <a:fld id="{C6D9586A-B0BA-476C-B293-E240125E5AE3}"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The requirements for a system are the descriptions of what the system should do – the services that it provides and the constraints on its operation. These requirements reflect the needs of customers for a system that serves a certain purpose such as controlling a device, placing an order, or finding information. The process of finding out, analyzing, documenting and checking these services and constraints is called </a:t>
            </a:r>
            <a:r>
              <a:rPr lang="en-US" sz="1200" b="1" kern="1200" baseline="0" dirty="0" smtClean="0">
                <a:solidFill>
                  <a:schemeClr val="tx1"/>
                </a:solidFill>
                <a:latin typeface="+mn-lt"/>
                <a:ea typeface="+mn-ea"/>
                <a:cs typeface="+mn-cs"/>
              </a:rPr>
              <a:t>R</a:t>
            </a:r>
            <a:r>
              <a:rPr lang="en-US" sz="1200" b="0" kern="1200" baseline="0" dirty="0" smtClean="0">
                <a:solidFill>
                  <a:schemeClr val="tx1"/>
                </a:solidFill>
                <a:latin typeface="+mn-lt"/>
                <a:ea typeface="+mn-ea"/>
                <a:cs typeface="+mn-cs"/>
              </a:rPr>
              <a:t>equirements</a:t>
            </a:r>
            <a:r>
              <a:rPr lang="en-US" sz="1200" b="1" kern="1200" baseline="0" dirty="0" smtClean="0">
                <a:solidFill>
                  <a:schemeClr val="tx1"/>
                </a:solidFill>
                <a:latin typeface="+mn-lt"/>
                <a:ea typeface="+mn-ea"/>
                <a:cs typeface="+mn-cs"/>
              </a:rPr>
              <a:t> E</a:t>
            </a:r>
            <a:r>
              <a:rPr lang="en-US" sz="1200" b="0" kern="1200" baseline="0" dirty="0" smtClean="0">
                <a:solidFill>
                  <a:schemeClr val="tx1"/>
                </a:solidFill>
                <a:latin typeface="+mn-lt"/>
                <a:ea typeface="+mn-ea"/>
                <a:cs typeface="+mn-cs"/>
              </a:rPr>
              <a:t>ngineering</a:t>
            </a:r>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RE</a:t>
            </a:r>
            <a:r>
              <a:rPr lang="en-US" sz="1200" kern="1200" baseline="0" dirty="0" smtClean="0">
                <a:solidFill>
                  <a:schemeClr val="tx1"/>
                </a:solidFill>
                <a:latin typeface="+mn-lt"/>
                <a:ea typeface="+mn-ea"/>
                <a:cs typeface="+mn-cs"/>
              </a:rPr>
              <a:t>).</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The term ‘requirement’ is not used consistently in the software industry. In some cases, a requirement is simply a high-level, abstract statement of a service that a system should provide or a constraint on a system. At the other extreme, it is a detailed, formal definition of a system function.</a:t>
            </a:r>
            <a:endParaRPr lang="en-US" dirty="0"/>
          </a:p>
        </p:txBody>
      </p:sp>
      <p:sp>
        <p:nvSpPr>
          <p:cNvPr id="4" name="Slide Number Placeholder 3"/>
          <p:cNvSpPr>
            <a:spLocks noGrp="1"/>
          </p:cNvSpPr>
          <p:nvPr>
            <p:ph type="sldNum" sz="quarter" idx="10"/>
          </p:nvPr>
        </p:nvSpPr>
        <p:spPr/>
        <p:txBody>
          <a:bodyPr/>
          <a:lstStyle/>
          <a:p>
            <a:fld id="{C6D9586A-B0BA-476C-B293-E240125E5AE3}"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There are three principal stages to a change management process:</a:t>
            </a:r>
          </a:p>
          <a:p>
            <a:pPr marL="228600" indent="-228600" algn="just">
              <a:buFont typeface="+mj-lt"/>
              <a:buAutoNum type="arabicPeriod"/>
            </a:pPr>
            <a:r>
              <a:rPr lang="en-US" b="1" dirty="0" smtClean="0"/>
              <a:t>Problem analysis and change specification:</a:t>
            </a:r>
            <a:r>
              <a:rPr lang="en-US" dirty="0" smtClean="0"/>
              <a:t> </a:t>
            </a:r>
            <a:r>
              <a:rPr lang="en-US" sz="1200" kern="1200" baseline="0" dirty="0" smtClean="0">
                <a:solidFill>
                  <a:schemeClr val="tx1"/>
                </a:solidFill>
                <a:latin typeface="+mn-lt"/>
                <a:ea typeface="+mn-ea"/>
                <a:cs typeface="+mn-cs"/>
              </a:rPr>
              <a:t>The process starts with an identified requirements problem or, sometimes, with a specific change proposal. During this stage, the problem or the change proposal is analyzed to check that it is valid. This analysis is fed back to the change requestor who may respond with a more specific requirements change proposal, or decide to withdraw the request.</a:t>
            </a:r>
            <a:endParaRPr lang="en-US" dirty="0" smtClean="0"/>
          </a:p>
          <a:p>
            <a:pPr marL="228600" indent="-228600" algn="just">
              <a:buFont typeface="+mj-lt"/>
              <a:buAutoNum type="arabicPeriod"/>
            </a:pPr>
            <a:r>
              <a:rPr lang="en-US" b="1" dirty="0" smtClean="0"/>
              <a:t>Change analysis and costing:</a:t>
            </a:r>
            <a:r>
              <a:rPr lang="en-US" dirty="0" smtClean="0"/>
              <a:t> </a:t>
            </a:r>
            <a:r>
              <a:rPr lang="en-US" sz="1200" kern="1200" baseline="0" dirty="0" smtClean="0">
                <a:solidFill>
                  <a:schemeClr val="tx1"/>
                </a:solidFill>
                <a:latin typeface="+mn-lt"/>
                <a:ea typeface="+mn-ea"/>
                <a:cs typeface="+mn-cs"/>
              </a:rPr>
              <a:t>The effect of the proposed change is assessed using traceability information and general knowledge of the system  requirements. The cost of making the change is estimated both in terms of modifications to the requirements document and, if appropriate, to the system design and implementation. Once this analysis is completed, a decision is made whether or not to proceed with the requirements change.</a:t>
            </a:r>
            <a:endParaRPr lang="en-US" dirty="0" smtClean="0"/>
          </a:p>
          <a:p>
            <a:pPr marL="228600" indent="-228600" algn="just">
              <a:buFont typeface="+mj-lt"/>
              <a:buAutoNum type="arabicPeriod"/>
            </a:pPr>
            <a:r>
              <a:rPr lang="en-US" b="1" dirty="0" smtClean="0"/>
              <a:t>Change implementation:</a:t>
            </a:r>
            <a:r>
              <a:rPr lang="en-US" dirty="0" smtClean="0"/>
              <a:t> </a:t>
            </a:r>
            <a:r>
              <a:rPr lang="en-US" sz="1200" kern="1200" baseline="0" dirty="0" smtClean="0">
                <a:solidFill>
                  <a:schemeClr val="tx1"/>
                </a:solidFill>
                <a:latin typeface="+mn-lt"/>
                <a:ea typeface="+mn-ea"/>
                <a:cs typeface="+mn-cs"/>
              </a:rPr>
              <a:t>The requirements document and, where necessary, the system design and implementation, are modified. You should organize the requirements document so that you can make changes to it without extensive rewriting or reorganization. As with programs, changeability in documents is achieved by minimizing external references and making the document sections as modular as possible. Thus, individual sections can be changed and replaced without affecting other parts of the document.</a:t>
            </a:r>
            <a:endParaRPr lang="en-US" dirty="0" smtClean="0"/>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Agile development processes, such as extreme programming, have been designed to cope with requirements that change during the development process. In these processes, when a user proposes a requirements change, this change does not go through a formal change management process. Rather, the user has to prioritize that change and, if it is high priority, decide what system features that were planned for the next iteration should be dropped.</a:t>
            </a:r>
            <a:endParaRPr lang="en-US" dirty="0"/>
          </a:p>
        </p:txBody>
      </p:sp>
      <p:sp>
        <p:nvSpPr>
          <p:cNvPr id="4" name="Slide Number Placeholder 3"/>
          <p:cNvSpPr>
            <a:spLocks noGrp="1"/>
          </p:cNvSpPr>
          <p:nvPr>
            <p:ph type="sldNum" sz="quarter" idx="10"/>
          </p:nvPr>
        </p:nvSpPr>
        <p:spPr/>
        <p:txBody>
          <a:bodyPr/>
          <a:lstStyle/>
          <a:p>
            <a:fld id="{C6D9586A-B0BA-476C-B293-E240125E5AE3}" type="slidenum">
              <a:rPr lang="en-US" smtClean="0"/>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6D9586A-B0BA-476C-B293-E240125E5AE3}" type="slidenum">
              <a:rPr lang="en-US" smtClean="0"/>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i="0" kern="1200" baseline="0" dirty="0" smtClean="0">
                <a:solidFill>
                  <a:schemeClr val="tx1"/>
                </a:solidFill>
                <a:latin typeface="+mn-lt"/>
                <a:ea typeface="+mn-ea"/>
                <a:cs typeface="+mn-cs"/>
              </a:rPr>
              <a:t>The requirements modeling action results in one or more of the following types of models:</a:t>
            </a:r>
          </a:p>
          <a:p>
            <a:pPr marL="228600" indent="-228600" algn="just">
              <a:buFont typeface="Arial" pitchFamily="34" charset="0"/>
              <a:buChar char="•"/>
            </a:pPr>
            <a:r>
              <a:rPr lang="en-US" sz="1200" b="1" i="0" kern="1200" baseline="0" dirty="0" smtClean="0">
                <a:solidFill>
                  <a:schemeClr val="tx1"/>
                </a:solidFill>
                <a:latin typeface="+mn-lt"/>
                <a:ea typeface="+mn-ea"/>
                <a:cs typeface="+mn-cs"/>
              </a:rPr>
              <a:t>Scenario-based models</a:t>
            </a:r>
            <a:r>
              <a:rPr lang="en-US" sz="1200" i="0" kern="1200" baseline="0" dirty="0" smtClean="0">
                <a:solidFill>
                  <a:schemeClr val="tx1"/>
                </a:solidFill>
                <a:latin typeface="+mn-lt"/>
                <a:ea typeface="+mn-ea"/>
                <a:cs typeface="+mn-cs"/>
              </a:rPr>
              <a:t> of requirements from the point of view of various system “actors”</a:t>
            </a:r>
          </a:p>
          <a:p>
            <a:pPr marL="228600" indent="-228600" algn="just">
              <a:buFont typeface="Arial" pitchFamily="34" charset="0"/>
              <a:buChar char="•"/>
            </a:pPr>
            <a:r>
              <a:rPr lang="en-US" sz="1200" b="1" i="0" kern="1200" baseline="0" dirty="0" smtClean="0">
                <a:solidFill>
                  <a:schemeClr val="tx1"/>
                </a:solidFill>
                <a:latin typeface="+mn-lt"/>
                <a:ea typeface="+mn-ea"/>
                <a:cs typeface="+mn-cs"/>
              </a:rPr>
              <a:t>Data models</a:t>
            </a:r>
            <a:r>
              <a:rPr lang="en-US" sz="1200" i="0" kern="1200" baseline="0" dirty="0" smtClean="0">
                <a:solidFill>
                  <a:schemeClr val="tx1"/>
                </a:solidFill>
                <a:latin typeface="+mn-lt"/>
                <a:ea typeface="+mn-ea"/>
                <a:cs typeface="+mn-cs"/>
              </a:rPr>
              <a:t> that depict the information domain for the problem </a:t>
            </a:r>
          </a:p>
          <a:p>
            <a:pPr marL="228600" indent="-228600" algn="just">
              <a:buFont typeface="Arial" pitchFamily="34" charset="0"/>
              <a:buChar char="•"/>
            </a:pPr>
            <a:r>
              <a:rPr lang="en-US" sz="1200" b="1" i="0" kern="1200" baseline="0" dirty="0" smtClean="0">
                <a:solidFill>
                  <a:schemeClr val="tx1"/>
                </a:solidFill>
                <a:latin typeface="+mn-lt"/>
                <a:ea typeface="+mn-ea"/>
                <a:cs typeface="+mn-cs"/>
              </a:rPr>
              <a:t>Class-oriented models</a:t>
            </a:r>
            <a:r>
              <a:rPr lang="en-US" sz="1200" i="0" kern="1200" baseline="0" dirty="0" smtClean="0">
                <a:solidFill>
                  <a:schemeClr val="tx1"/>
                </a:solidFill>
                <a:latin typeface="+mn-lt"/>
                <a:ea typeface="+mn-ea"/>
                <a:cs typeface="+mn-cs"/>
              </a:rPr>
              <a:t> that represent object-oriented classes (attributes and operations) and the manner in which classes collaborate to achieve system requirements</a:t>
            </a:r>
          </a:p>
          <a:p>
            <a:pPr marL="228600" indent="-228600" algn="just">
              <a:buFont typeface="Arial" pitchFamily="34" charset="0"/>
              <a:buChar char="•"/>
            </a:pPr>
            <a:r>
              <a:rPr lang="en-US" sz="1200" b="1" i="0" kern="1200" baseline="0" dirty="0" smtClean="0">
                <a:solidFill>
                  <a:schemeClr val="tx1"/>
                </a:solidFill>
                <a:latin typeface="+mn-lt"/>
                <a:ea typeface="+mn-ea"/>
                <a:cs typeface="+mn-cs"/>
              </a:rPr>
              <a:t>Flow-oriented models</a:t>
            </a:r>
            <a:r>
              <a:rPr lang="en-US" sz="1200" i="0" kern="1200" baseline="0" dirty="0" smtClean="0">
                <a:solidFill>
                  <a:schemeClr val="tx1"/>
                </a:solidFill>
                <a:latin typeface="+mn-lt"/>
                <a:ea typeface="+mn-ea"/>
                <a:cs typeface="+mn-cs"/>
              </a:rPr>
              <a:t> that represent the functional elements of the system and how they transform data as it moves through the system</a:t>
            </a:r>
          </a:p>
          <a:p>
            <a:pPr marL="228600" indent="-228600" algn="just">
              <a:buFont typeface="Arial" pitchFamily="34" charset="0"/>
              <a:buChar char="•"/>
            </a:pPr>
            <a:r>
              <a:rPr lang="en-US" sz="1200" b="1" i="0" kern="1200" baseline="0" dirty="0" smtClean="0">
                <a:solidFill>
                  <a:schemeClr val="tx1"/>
                </a:solidFill>
                <a:latin typeface="+mn-lt"/>
                <a:ea typeface="+mn-ea"/>
                <a:cs typeface="+mn-cs"/>
              </a:rPr>
              <a:t>Behavioral models</a:t>
            </a:r>
            <a:r>
              <a:rPr lang="en-US" sz="1200" i="0" kern="1200" baseline="0" dirty="0" smtClean="0">
                <a:solidFill>
                  <a:schemeClr val="tx1"/>
                </a:solidFill>
                <a:latin typeface="+mn-lt"/>
                <a:ea typeface="+mn-ea"/>
                <a:cs typeface="+mn-cs"/>
              </a:rPr>
              <a:t> that depict how the software behaves as a consequence of external “events”</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These models provide a software designer with information that can be translated to architectural, interface, and component-level designs. Finally, the requirements model (and the software requirements specification) provides the developer and the customer with the means to assess quality once software is built.</a:t>
            </a:r>
            <a:endParaRPr lang="en-US" i="0" dirty="0"/>
          </a:p>
        </p:txBody>
      </p:sp>
      <p:sp>
        <p:nvSpPr>
          <p:cNvPr id="4" name="Slide Number Placeholder 3"/>
          <p:cNvSpPr>
            <a:spLocks noGrp="1"/>
          </p:cNvSpPr>
          <p:nvPr>
            <p:ph type="sldNum" sz="quarter" idx="10"/>
          </p:nvPr>
        </p:nvSpPr>
        <p:spPr/>
        <p:txBody>
          <a:bodyPr/>
          <a:lstStyle/>
          <a:p>
            <a:fld id="{C6D9586A-B0BA-476C-B293-E240125E5AE3}" type="slidenum">
              <a:rPr lang="en-US" smtClean="0"/>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m</a:t>
            </a:r>
            <a:r>
              <a:rPr lang="en-US" sz="1200" kern="1200" baseline="0" dirty="0" smtClean="0">
                <a:solidFill>
                  <a:schemeClr val="tx1"/>
                </a:solidFill>
                <a:latin typeface="+mn-lt"/>
                <a:ea typeface="+mn-ea"/>
                <a:cs typeface="+mn-cs"/>
                <a:sym typeface="Wingdings" pitchFamily="2" charset="2"/>
              </a:rPr>
              <a:t> must be</a:t>
            </a:r>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If software requirements include the need to create, extend, or interface with a database or if complex data structures must be constructed and manipulated, the software team may choose to create a </a:t>
            </a:r>
            <a:r>
              <a:rPr lang="en-US" sz="1200" i="1" kern="1200" baseline="0" dirty="0" smtClean="0">
                <a:solidFill>
                  <a:schemeClr val="tx1"/>
                </a:solidFill>
                <a:latin typeface="+mn-lt"/>
                <a:ea typeface="+mn-ea"/>
                <a:cs typeface="+mn-cs"/>
              </a:rPr>
              <a:t>data model </a:t>
            </a:r>
            <a:r>
              <a:rPr lang="en-US" sz="1200" i="0" kern="1200" baseline="0" dirty="0" smtClean="0">
                <a:solidFill>
                  <a:schemeClr val="tx1"/>
                </a:solidFill>
                <a:latin typeface="+mn-lt"/>
                <a:ea typeface="+mn-ea"/>
                <a:cs typeface="+mn-cs"/>
              </a:rPr>
              <a:t>as part of overall requirements </a:t>
            </a:r>
            <a:r>
              <a:rPr lang="en-US" sz="1200" kern="1200" baseline="0" dirty="0" smtClean="0">
                <a:solidFill>
                  <a:schemeClr val="tx1"/>
                </a:solidFill>
                <a:latin typeface="+mn-lt"/>
                <a:ea typeface="+mn-ea"/>
                <a:cs typeface="+mn-cs"/>
              </a:rPr>
              <a:t>modeling. </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A software engineer or analyst defines all data objects that are processed within the system, the relationships between the data objects, and other information that is pertinent to the relationships. </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The </a:t>
            </a:r>
            <a:r>
              <a:rPr lang="en-US" sz="1200" i="1" kern="1200" baseline="0" dirty="0" smtClean="0">
                <a:solidFill>
                  <a:schemeClr val="tx1"/>
                </a:solidFill>
                <a:latin typeface="+mn-lt"/>
                <a:ea typeface="+mn-ea"/>
                <a:cs typeface="+mn-cs"/>
              </a:rPr>
              <a:t>entity-relationship diagram (ERD) </a:t>
            </a:r>
            <a:r>
              <a:rPr lang="en-US" sz="1200" i="0" kern="1200" baseline="0" dirty="0" smtClean="0">
                <a:solidFill>
                  <a:schemeClr val="tx1"/>
                </a:solidFill>
                <a:latin typeface="+mn-lt"/>
                <a:ea typeface="+mn-ea"/>
                <a:cs typeface="+mn-cs"/>
              </a:rPr>
              <a:t>addresses </a:t>
            </a:r>
            <a:r>
              <a:rPr lang="en-US" sz="1200" kern="1200" baseline="0" dirty="0" smtClean="0">
                <a:solidFill>
                  <a:schemeClr val="tx1"/>
                </a:solidFill>
                <a:latin typeface="+mn-lt"/>
                <a:ea typeface="+mn-ea"/>
                <a:cs typeface="+mn-cs"/>
              </a:rPr>
              <a:t>these issues and represents all data objects that are entered, stored, transformed, and produced within an application.</a:t>
            </a:r>
            <a:endParaRPr lang="en-US" dirty="0"/>
          </a:p>
        </p:txBody>
      </p:sp>
      <p:sp>
        <p:nvSpPr>
          <p:cNvPr id="4" name="Slide Number Placeholder 3"/>
          <p:cNvSpPr>
            <a:spLocks noGrp="1"/>
          </p:cNvSpPr>
          <p:nvPr>
            <p:ph type="sldNum" sz="quarter" idx="10"/>
          </p:nvPr>
        </p:nvSpPr>
        <p:spPr/>
        <p:txBody>
          <a:bodyPr/>
          <a:lstStyle/>
          <a:p>
            <a:fld id="{C6D9586A-B0BA-476C-B293-E240125E5AE3}" type="slidenum">
              <a:rPr lang="en-US" smtClean="0"/>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b="0" i="0" kern="1200" baseline="0" dirty="0" smtClean="0">
                <a:solidFill>
                  <a:schemeClr val="tx1"/>
                </a:solidFill>
                <a:latin typeface="+mn-lt"/>
                <a:ea typeface="+mn-ea"/>
                <a:cs typeface="+mn-cs"/>
              </a:rPr>
              <a:t>A data object is a representation of composite information that must be understood by software. By composite information, I mean something that has a number of different properties or attributes. Therefore, width (a single value) would not be a valid data object, but dimensions (incorporating height, width, and depth) could be defined as an object.</a:t>
            </a:r>
          </a:p>
          <a:p>
            <a:pPr algn="just"/>
            <a:endParaRPr lang="en-US" sz="1200" b="0" i="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A data object can be an external entity (e.g., anything that produces or consumes information), a thing (e.g., a report or a display), an occurrence (e.g., a telephone call) or event (e.g., an alarm), a role (e.g., salesperson), an organizational unit (e.g., accounting department), a place (e.g., a warehouse), or a structure (e.g., a file). For example, a </a:t>
            </a:r>
            <a:r>
              <a:rPr lang="en-US" sz="1200" b="1" kern="1200" baseline="0" dirty="0" smtClean="0">
                <a:solidFill>
                  <a:schemeClr val="tx1"/>
                </a:solidFill>
                <a:latin typeface="+mn-lt"/>
                <a:ea typeface="+mn-ea"/>
                <a:cs typeface="+mn-cs"/>
              </a:rPr>
              <a:t>person </a:t>
            </a:r>
            <a:r>
              <a:rPr lang="en-US" sz="1200" b="0" kern="1200" baseline="0" dirty="0" smtClean="0">
                <a:solidFill>
                  <a:schemeClr val="tx1"/>
                </a:solidFill>
                <a:latin typeface="+mn-lt"/>
                <a:ea typeface="+mn-ea"/>
                <a:cs typeface="+mn-cs"/>
              </a:rPr>
              <a:t>or a </a:t>
            </a:r>
            <a:r>
              <a:rPr lang="en-US" sz="1200" b="1" kern="1200" baseline="0" dirty="0" smtClean="0">
                <a:solidFill>
                  <a:schemeClr val="tx1"/>
                </a:solidFill>
                <a:latin typeface="+mn-lt"/>
                <a:ea typeface="+mn-ea"/>
                <a:cs typeface="+mn-cs"/>
              </a:rPr>
              <a:t>car </a:t>
            </a:r>
            <a:r>
              <a:rPr lang="en-US" sz="1200" b="0" kern="1200" baseline="0" dirty="0" smtClean="0">
                <a:solidFill>
                  <a:schemeClr val="tx1"/>
                </a:solidFill>
                <a:latin typeface="+mn-lt"/>
                <a:ea typeface="+mn-ea"/>
                <a:cs typeface="+mn-cs"/>
              </a:rPr>
              <a:t>can be viewed as a data object in the sense that either </a:t>
            </a:r>
            <a:r>
              <a:rPr lang="en-US" sz="1200" kern="1200" baseline="0" dirty="0" smtClean="0">
                <a:solidFill>
                  <a:schemeClr val="tx1"/>
                </a:solidFill>
                <a:latin typeface="+mn-lt"/>
                <a:ea typeface="+mn-ea"/>
                <a:cs typeface="+mn-cs"/>
              </a:rPr>
              <a:t>can be defined in terms of a set of attributes. The description of the data object incorporates the data object and all of its attributes.</a:t>
            </a:r>
            <a:endParaRPr lang="en-US" b="0" i="0" dirty="0"/>
          </a:p>
        </p:txBody>
      </p:sp>
      <p:sp>
        <p:nvSpPr>
          <p:cNvPr id="4" name="Slide Number Placeholder 3"/>
          <p:cNvSpPr>
            <a:spLocks noGrp="1"/>
          </p:cNvSpPr>
          <p:nvPr>
            <p:ph type="sldNum" sz="quarter" idx="10"/>
          </p:nvPr>
        </p:nvSpPr>
        <p:spPr/>
        <p:txBody>
          <a:bodyPr/>
          <a:lstStyle/>
          <a:p>
            <a:fld id="{C6D9586A-B0BA-476C-B293-E240125E5AE3}" type="slidenum">
              <a:rPr lang="en-US" smtClean="0"/>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A data object encapsulates data only—there is no reference within a data object to operations that act on the data. Therefore, the data object can be represented as a table as shown in Figure above.</a:t>
            </a:r>
            <a:endParaRPr lang="en-US" b="0" i="0" dirty="0"/>
          </a:p>
        </p:txBody>
      </p:sp>
      <p:sp>
        <p:nvSpPr>
          <p:cNvPr id="4" name="Slide Number Placeholder 3"/>
          <p:cNvSpPr>
            <a:spLocks noGrp="1"/>
          </p:cNvSpPr>
          <p:nvPr>
            <p:ph type="sldNum" sz="quarter" idx="10"/>
          </p:nvPr>
        </p:nvSpPr>
        <p:spPr/>
        <p:txBody>
          <a:bodyPr/>
          <a:lstStyle/>
          <a:p>
            <a:fld id="{C6D9586A-B0BA-476C-B293-E240125E5AE3}" type="slidenum">
              <a:rPr lang="en-US" smtClean="0"/>
              <a:pPr/>
              <a:t>35</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i="0" kern="1200" baseline="0" dirty="0" smtClean="0">
                <a:solidFill>
                  <a:schemeClr val="tx1"/>
                </a:solidFill>
                <a:latin typeface="+mn-lt"/>
                <a:ea typeface="+mn-ea"/>
                <a:cs typeface="+mn-cs"/>
              </a:rPr>
              <a:t>Data attributes define the properties of a data object and take on one of three different characteristics.</a:t>
            </a:r>
          </a:p>
          <a:p>
            <a:pPr algn="just"/>
            <a:r>
              <a:rPr lang="en-US" sz="1200" kern="1200" baseline="0" dirty="0" smtClean="0">
                <a:solidFill>
                  <a:schemeClr val="tx1"/>
                </a:solidFill>
                <a:latin typeface="+mn-lt"/>
                <a:ea typeface="+mn-ea"/>
                <a:cs typeface="+mn-cs"/>
              </a:rPr>
              <a:t>They can be used to (1) name an instance of the data object, (2) describe the instance, or (3) make reference to another instance in another table.</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In addition, one or more of the attributes must be defined as an identifier—that is, the identifier attribute becomes a “key” when we want to find an instance of the data object. Referring to the data object </a:t>
            </a:r>
            <a:r>
              <a:rPr lang="en-US" sz="1200" b="1" kern="1200" baseline="0" dirty="0" smtClean="0">
                <a:solidFill>
                  <a:schemeClr val="tx1"/>
                </a:solidFill>
                <a:latin typeface="+mn-lt"/>
                <a:ea typeface="+mn-ea"/>
                <a:cs typeface="+mn-cs"/>
              </a:rPr>
              <a:t>car </a:t>
            </a:r>
            <a:r>
              <a:rPr lang="en-US" sz="1200" b="0" kern="1200" baseline="0" dirty="0" smtClean="0">
                <a:solidFill>
                  <a:schemeClr val="tx1"/>
                </a:solidFill>
                <a:latin typeface="+mn-lt"/>
                <a:ea typeface="+mn-ea"/>
                <a:cs typeface="+mn-cs"/>
              </a:rPr>
              <a:t>(figure shown above)</a:t>
            </a:r>
            <a:r>
              <a:rPr lang="en-US" sz="1200" kern="1200" baseline="0" dirty="0" smtClean="0">
                <a:solidFill>
                  <a:schemeClr val="tx1"/>
                </a:solidFill>
                <a:latin typeface="+mn-lt"/>
                <a:ea typeface="+mn-ea"/>
                <a:cs typeface="+mn-cs"/>
              </a:rPr>
              <a:t>, a reasonable identifier might be the </a:t>
            </a:r>
            <a:r>
              <a:rPr lang="en-US" sz="1200" b="1" kern="1200" baseline="0" dirty="0" smtClean="0">
                <a:solidFill>
                  <a:schemeClr val="tx1"/>
                </a:solidFill>
                <a:latin typeface="+mn-lt"/>
                <a:ea typeface="+mn-ea"/>
                <a:cs typeface="+mn-cs"/>
              </a:rPr>
              <a:t>ID number</a:t>
            </a:r>
            <a:r>
              <a:rPr lang="en-US" sz="1200" kern="1200" baseline="0" dirty="0" smtClean="0">
                <a:solidFill>
                  <a:schemeClr val="tx1"/>
                </a:solidFill>
                <a:latin typeface="+mn-lt"/>
                <a:ea typeface="+mn-ea"/>
                <a:cs typeface="+mn-cs"/>
              </a:rPr>
              <a:t>.</a:t>
            </a:r>
          </a:p>
          <a:p>
            <a:pPr algn="just"/>
            <a:endParaRPr lang="en-US" b="0" i="0" dirty="0"/>
          </a:p>
        </p:txBody>
      </p:sp>
      <p:sp>
        <p:nvSpPr>
          <p:cNvPr id="4" name="Slide Number Placeholder 3"/>
          <p:cNvSpPr>
            <a:spLocks noGrp="1"/>
          </p:cNvSpPr>
          <p:nvPr>
            <p:ph type="sldNum" sz="quarter" idx="10"/>
          </p:nvPr>
        </p:nvSpPr>
        <p:spPr/>
        <p:txBody>
          <a:bodyPr/>
          <a:lstStyle/>
          <a:p>
            <a:fld id="{C6D9586A-B0BA-476C-B293-E240125E5AE3}" type="slidenum">
              <a:rPr lang="en-US" smtClean="0"/>
              <a:pPr/>
              <a:t>36</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dirty="0" smtClean="0"/>
              <a:t>Data objects are connected to one another in different ways. Consider the two data objects, person and car. These objects can be represented using the simple notation </a:t>
            </a:r>
            <a:r>
              <a:rPr lang="en-US" sz="1200" kern="1200" baseline="0" dirty="0" smtClean="0">
                <a:solidFill>
                  <a:schemeClr val="tx1"/>
                </a:solidFill>
                <a:latin typeface="+mn-lt"/>
                <a:ea typeface="+mn-ea"/>
                <a:cs typeface="+mn-cs"/>
              </a:rPr>
              <a:t>illustrated in Figure above.</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A connection is established between </a:t>
            </a:r>
            <a:r>
              <a:rPr lang="en-US" sz="1200" b="1" kern="1200" baseline="0" dirty="0" smtClean="0">
                <a:solidFill>
                  <a:schemeClr val="tx1"/>
                </a:solidFill>
                <a:latin typeface="+mn-lt"/>
                <a:ea typeface="+mn-ea"/>
                <a:cs typeface="+mn-cs"/>
              </a:rPr>
              <a:t>person and car </a:t>
            </a:r>
            <a:r>
              <a:rPr lang="en-US" sz="1200" kern="1200" baseline="0" dirty="0" smtClean="0">
                <a:solidFill>
                  <a:schemeClr val="tx1"/>
                </a:solidFill>
                <a:latin typeface="+mn-lt"/>
                <a:ea typeface="+mn-ea"/>
                <a:cs typeface="+mn-cs"/>
              </a:rPr>
              <a:t>because the two objects are related. But what are the relationships?</a:t>
            </a:r>
          </a:p>
          <a:p>
            <a:pPr algn="just"/>
            <a:r>
              <a:rPr lang="en-US" sz="1200" kern="1200" baseline="0" dirty="0" smtClean="0">
                <a:solidFill>
                  <a:schemeClr val="tx1"/>
                </a:solidFill>
                <a:latin typeface="+mn-lt"/>
                <a:ea typeface="+mn-ea"/>
                <a:cs typeface="+mn-cs"/>
              </a:rPr>
              <a:t>To determine the answer, you should understand the role of people (owners, in this case) and cars within the context of the software to be built.</a:t>
            </a:r>
            <a:endParaRPr lang="en-US" dirty="0"/>
          </a:p>
        </p:txBody>
      </p:sp>
      <p:sp>
        <p:nvSpPr>
          <p:cNvPr id="4" name="Slide Number Placeholder 3"/>
          <p:cNvSpPr>
            <a:spLocks noGrp="1"/>
          </p:cNvSpPr>
          <p:nvPr>
            <p:ph type="sldNum" sz="quarter" idx="10"/>
          </p:nvPr>
        </p:nvSpPr>
        <p:spPr/>
        <p:txBody>
          <a:bodyPr/>
          <a:lstStyle/>
          <a:p>
            <a:fld id="{C6D9586A-B0BA-476C-B293-E240125E5AE3}" type="slidenum">
              <a:rPr lang="en-US" smtClean="0"/>
              <a:pPr/>
              <a:t>37</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Although data flow-oriented modeling is perceived as an outdated technique by some software engineers, it continues to be one of the most widely used  requirements analysis notations in use today. Although the </a:t>
            </a:r>
            <a:r>
              <a:rPr lang="en-US" sz="1200" i="1" kern="1200" baseline="0" dirty="0" smtClean="0">
                <a:solidFill>
                  <a:schemeClr val="tx1"/>
                </a:solidFill>
                <a:latin typeface="+mn-lt"/>
                <a:ea typeface="+mn-ea"/>
                <a:cs typeface="+mn-cs"/>
              </a:rPr>
              <a:t>data flow diagram (DFD)</a:t>
            </a:r>
            <a:r>
              <a:rPr lang="en-US" sz="1200" i="0" kern="1200" baseline="0" dirty="0" smtClean="0">
                <a:solidFill>
                  <a:schemeClr val="tx1"/>
                </a:solidFill>
                <a:latin typeface="+mn-lt"/>
                <a:ea typeface="+mn-ea"/>
                <a:cs typeface="+mn-cs"/>
              </a:rPr>
              <a:t> and </a:t>
            </a:r>
            <a:r>
              <a:rPr lang="en-US" sz="1200" kern="1200" baseline="0" dirty="0" smtClean="0">
                <a:solidFill>
                  <a:schemeClr val="tx1"/>
                </a:solidFill>
                <a:latin typeface="+mn-lt"/>
                <a:ea typeface="+mn-ea"/>
                <a:cs typeface="+mn-cs"/>
              </a:rPr>
              <a:t>related diagrams and information are not a formal part of UML, they can be used to complement UML diagrams and provide additional insight into system requirements and flow.</a:t>
            </a:r>
            <a:endParaRPr lang="en-US" dirty="0"/>
          </a:p>
        </p:txBody>
      </p:sp>
      <p:sp>
        <p:nvSpPr>
          <p:cNvPr id="4" name="Slide Number Placeholder 3"/>
          <p:cNvSpPr>
            <a:spLocks noGrp="1"/>
          </p:cNvSpPr>
          <p:nvPr>
            <p:ph type="sldNum" sz="quarter" idx="10"/>
          </p:nvPr>
        </p:nvSpPr>
        <p:spPr/>
        <p:txBody>
          <a:bodyPr/>
          <a:lstStyle/>
          <a:p>
            <a:fld id="{C6D9586A-B0BA-476C-B293-E240125E5AE3}" type="slidenum">
              <a:rPr lang="en-US" smtClean="0"/>
              <a:pPr/>
              <a:t>38</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9586A-B0BA-476C-B293-E240125E5AE3}" type="slidenum">
              <a:rPr lang="en-US" smtClean="0"/>
              <a:pPr/>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Some of the problems that arise during the requirements engineering process are a result of failing to make a clear separation between these different levels of description. I distinguish between them by using the term ‘user requirements’ to mean the high-level abstract requirements and ‘system requirements’ to mean the detailed description of what the system should do. User requirements and system requirements may be defined as follows:</a:t>
            </a:r>
          </a:p>
          <a:p>
            <a:pPr marL="228600" indent="-228600" algn="just">
              <a:buFont typeface="+mj-lt"/>
              <a:buAutoNum type="arabicPeriod"/>
            </a:pPr>
            <a:r>
              <a:rPr lang="en-US" sz="1200" kern="1200" baseline="0" dirty="0" smtClean="0">
                <a:solidFill>
                  <a:schemeClr val="tx1"/>
                </a:solidFill>
                <a:latin typeface="+mn-lt"/>
                <a:ea typeface="+mn-ea"/>
                <a:cs typeface="+mn-cs"/>
              </a:rPr>
              <a:t>User requirements are statements, in a natural language plus diagrams, of what services the system is expected to provide to system users and the  constraints under which it must operate.</a:t>
            </a:r>
          </a:p>
          <a:p>
            <a:pPr marL="228600" indent="-228600" algn="just">
              <a:buFont typeface="+mj-lt"/>
              <a:buAutoNum type="arabicPeriod"/>
            </a:pPr>
            <a:r>
              <a:rPr lang="en-US" sz="1200" kern="1200" baseline="0" dirty="0" smtClean="0">
                <a:solidFill>
                  <a:schemeClr val="tx1"/>
                </a:solidFill>
                <a:latin typeface="+mn-lt"/>
                <a:ea typeface="+mn-ea"/>
                <a:cs typeface="+mn-cs"/>
              </a:rPr>
              <a:t>System requirements are more detailed descriptions of the software system’s functions, services, and operational constraints. The system requirements document (sometimes called a functional specification) should define exactly what is to be implemented. It may be part of the contract between the system buyer and the software developers.</a:t>
            </a:r>
            <a:endParaRPr lang="en-US" dirty="0"/>
          </a:p>
        </p:txBody>
      </p:sp>
      <p:sp>
        <p:nvSpPr>
          <p:cNvPr id="4" name="Slide Number Placeholder 3"/>
          <p:cNvSpPr>
            <a:spLocks noGrp="1"/>
          </p:cNvSpPr>
          <p:nvPr>
            <p:ph type="sldNum" sz="quarter" idx="10"/>
          </p:nvPr>
        </p:nvSpPr>
        <p:spPr/>
        <p:txBody>
          <a:bodyPr/>
          <a:lstStyle/>
          <a:p>
            <a:fld id="{C6D9586A-B0BA-476C-B293-E240125E5AE3}" type="slidenum">
              <a:rPr lang="en-US" smtClean="0"/>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Requirements analysis does take time, but solving the wrong problem takes even more time. The question for every WebApp developer is simple—are you sure you understand the requirements of the problem? If the answer is an unequivocal “yes,” then it may be possible to skip requirements modeling, but if the answer is “no,” then requirements modeling should be performed.</a:t>
            </a:r>
          </a:p>
          <a:p>
            <a:pPr algn="just"/>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The degree to which requirements modeling for WebApps is emphasized depends on the following factors:</a:t>
            </a:r>
          </a:p>
          <a:p>
            <a:pPr marL="228600" indent="-228600">
              <a:buFont typeface="+mj-lt"/>
              <a:buAutoNum type="arabicPeriod"/>
            </a:pPr>
            <a:r>
              <a:rPr lang="en-US" sz="1200" kern="1200" baseline="0" dirty="0" smtClean="0">
                <a:solidFill>
                  <a:schemeClr val="tx1"/>
                </a:solidFill>
                <a:latin typeface="+mn-lt"/>
                <a:ea typeface="+mn-ea"/>
                <a:cs typeface="+mn-cs"/>
              </a:rPr>
              <a:t>Size and complexity of WebApp increment.</a:t>
            </a:r>
          </a:p>
          <a:p>
            <a:pPr marL="228600" indent="-228600">
              <a:buFont typeface="+mj-lt"/>
              <a:buAutoNum type="arabicPeriod"/>
            </a:pPr>
            <a:r>
              <a:rPr lang="en-US" sz="1200" kern="1200" baseline="0" dirty="0" smtClean="0">
                <a:solidFill>
                  <a:schemeClr val="tx1"/>
                </a:solidFill>
                <a:latin typeface="+mn-lt"/>
                <a:ea typeface="+mn-ea"/>
                <a:cs typeface="+mn-cs"/>
              </a:rPr>
              <a:t>Number of stakeholders (analysis can help to identify conflicting requirements coming from different sources).</a:t>
            </a:r>
          </a:p>
          <a:p>
            <a:pPr marL="228600" indent="-228600">
              <a:buFont typeface="+mj-lt"/>
              <a:buAutoNum type="arabicPeriod"/>
            </a:pPr>
            <a:r>
              <a:rPr lang="en-US" sz="1200" kern="1200" baseline="0" dirty="0" smtClean="0">
                <a:solidFill>
                  <a:schemeClr val="tx1"/>
                </a:solidFill>
                <a:latin typeface="+mn-lt"/>
                <a:ea typeface="+mn-ea"/>
                <a:cs typeface="+mn-cs"/>
              </a:rPr>
              <a:t>Size of the WebApp team.</a:t>
            </a:r>
          </a:p>
          <a:p>
            <a:pPr marL="228600" indent="-228600">
              <a:buFont typeface="+mj-lt"/>
              <a:buAutoNum type="arabicPeriod"/>
            </a:pPr>
            <a:r>
              <a:rPr lang="en-US" sz="1200" kern="1200" baseline="0" dirty="0" smtClean="0">
                <a:solidFill>
                  <a:schemeClr val="tx1"/>
                </a:solidFill>
                <a:latin typeface="+mn-lt"/>
                <a:ea typeface="+mn-ea"/>
                <a:cs typeface="+mn-cs"/>
              </a:rPr>
              <a:t>Degree to which members of the WebApp team have worked together before (analysis can help develop a common understanding of the project).</a:t>
            </a:r>
          </a:p>
          <a:p>
            <a:pPr marL="228600" indent="-228600">
              <a:buFont typeface="+mj-lt"/>
              <a:buAutoNum type="arabicPeriod"/>
            </a:pPr>
            <a:r>
              <a:rPr lang="en-US" sz="1200" kern="1200" baseline="0" dirty="0" smtClean="0">
                <a:solidFill>
                  <a:schemeClr val="tx1"/>
                </a:solidFill>
                <a:latin typeface="+mn-lt"/>
                <a:ea typeface="+mn-ea"/>
                <a:cs typeface="+mn-cs"/>
              </a:rPr>
              <a:t>Degree to which the organization’s success is directly dependent on the success of the WebApp.</a:t>
            </a:r>
          </a:p>
          <a:p>
            <a:endParaRPr lang="en-US" dirty="0"/>
          </a:p>
        </p:txBody>
      </p:sp>
      <p:sp>
        <p:nvSpPr>
          <p:cNvPr id="4" name="Slide Number Placeholder 3"/>
          <p:cNvSpPr>
            <a:spLocks noGrp="1"/>
          </p:cNvSpPr>
          <p:nvPr>
            <p:ph type="sldNum" sz="quarter" idx="10"/>
          </p:nvPr>
        </p:nvSpPr>
        <p:spPr/>
        <p:txBody>
          <a:bodyPr/>
          <a:lstStyle/>
          <a:p>
            <a:fld id="{C6D9586A-B0BA-476C-B293-E240125E5AE3}" type="slidenum">
              <a:rPr lang="en-US" smtClean="0"/>
              <a:pPr/>
              <a:t>40</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b="1" dirty="0" smtClean="0"/>
              <a:t>Requirements Modeling Input:</a:t>
            </a:r>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An agile version of the generic software process can be applied when WebApps are engineered, which incorporates a communication activity that identifies </a:t>
            </a:r>
          </a:p>
          <a:p>
            <a:pPr marL="228600" indent="-228600" algn="just">
              <a:buFont typeface="Arial" pitchFamily="34" charset="0"/>
              <a:buChar char="•"/>
            </a:pPr>
            <a:r>
              <a:rPr lang="en-US" sz="1200" kern="1200" baseline="0" dirty="0" smtClean="0">
                <a:solidFill>
                  <a:schemeClr val="tx1"/>
                </a:solidFill>
                <a:latin typeface="+mn-lt"/>
                <a:ea typeface="+mn-ea"/>
                <a:cs typeface="+mn-cs"/>
              </a:rPr>
              <a:t>stakeholders and user categories</a:t>
            </a:r>
          </a:p>
          <a:p>
            <a:pPr marL="228600" indent="-228600" algn="just">
              <a:buFont typeface="Arial" pitchFamily="34" charset="0"/>
              <a:buChar char="•"/>
            </a:pPr>
            <a:r>
              <a:rPr lang="en-US" sz="1200" kern="1200" baseline="0" dirty="0" smtClean="0">
                <a:solidFill>
                  <a:schemeClr val="tx1"/>
                </a:solidFill>
                <a:latin typeface="+mn-lt"/>
                <a:ea typeface="+mn-ea"/>
                <a:cs typeface="+mn-cs"/>
              </a:rPr>
              <a:t>the business context </a:t>
            </a:r>
          </a:p>
          <a:p>
            <a:pPr marL="228600" indent="-228600" algn="just">
              <a:buFont typeface="Arial" pitchFamily="34" charset="0"/>
              <a:buChar char="•"/>
            </a:pPr>
            <a:r>
              <a:rPr lang="en-US" sz="1200" kern="1200" baseline="0" dirty="0" smtClean="0">
                <a:solidFill>
                  <a:schemeClr val="tx1"/>
                </a:solidFill>
                <a:latin typeface="+mn-lt"/>
                <a:ea typeface="+mn-ea"/>
                <a:cs typeface="+mn-cs"/>
              </a:rPr>
              <a:t>defined informational and applicative goals</a:t>
            </a:r>
          </a:p>
          <a:p>
            <a:pPr marL="228600" indent="-228600" algn="just">
              <a:buFont typeface="Arial" pitchFamily="34" charset="0"/>
              <a:buChar char="•"/>
            </a:pPr>
            <a:r>
              <a:rPr lang="en-US" sz="1200" kern="1200" baseline="0" dirty="0" smtClean="0">
                <a:solidFill>
                  <a:schemeClr val="tx1"/>
                </a:solidFill>
                <a:latin typeface="+mn-lt"/>
                <a:ea typeface="+mn-ea"/>
                <a:cs typeface="+mn-cs"/>
              </a:rPr>
              <a:t>general WebApp requirements &amp;</a:t>
            </a:r>
          </a:p>
          <a:p>
            <a:pPr marL="228600" indent="-228600" algn="just">
              <a:buFont typeface="Arial" pitchFamily="34" charset="0"/>
              <a:buChar char="•"/>
            </a:pPr>
            <a:r>
              <a:rPr lang="en-US" sz="1200" kern="1200" baseline="0" dirty="0" smtClean="0">
                <a:solidFill>
                  <a:schemeClr val="tx1"/>
                </a:solidFill>
                <a:latin typeface="+mn-lt"/>
                <a:ea typeface="+mn-ea"/>
                <a:cs typeface="+mn-cs"/>
              </a:rPr>
              <a:t>Usage scenarios </a:t>
            </a:r>
          </a:p>
          <a:p>
            <a:pPr algn="just"/>
            <a:r>
              <a:rPr lang="en-US" sz="1200" kern="1200" baseline="0" dirty="0" smtClean="0">
                <a:solidFill>
                  <a:schemeClr val="tx1"/>
                </a:solidFill>
                <a:latin typeface="+mn-lt"/>
                <a:ea typeface="+mn-ea"/>
                <a:cs typeface="+mn-cs"/>
              </a:rPr>
              <a:t>information that becomes input to requirements modeling. This information is represented in the form of natural language descriptions, rough outlines, sketches, and other informal representations.</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Analysis takes this information, structures it using a formally defined representation scheme (where appropriate), and then produces more rigorous models as an output. The requirements model provides a detailed indication of the true structure of the problem and provides insight into the shape of the solution.</a:t>
            </a:r>
          </a:p>
        </p:txBody>
      </p:sp>
      <p:sp>
        <p:nvSpPr>
          <p:cNvPr id="4" name="Slide Number Placeholder 3"/>
          <p:cNvSpPr>
            <a:spLocks noGrp="1"/>
          </p:cNvSpPr>
          <p:nvPr>
            <p:ph type="sldNum" sz="quarter" idx="10"/>
          </p:nvPr>
        </p:nvSpPr>
        <p:spPr/>
        <p:txBody>
          <a:bodyPr/>
          <a:lstStyle/>
          <a:p>
            <a:fld id="{C6D9586A-B0BA-476C-B293-E240125E5AE3}" type="slidenum">
              <a:rPr lang="en-US" smtClean="0"/>
              <a:pPr/>
              <a:t>41</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b="1" dirty="0" smtClean="0"/>
              <a:t>Requirements Modeling Output:</a:t>
            </a:r>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Requirements analysis provides (</a:t>
            </a:r>
            <a:r>
              <a:rPr lang="en-US" dirty="0" smtClean="0">
                <a:sym typeface="Wingdings" pitchFamily="2" charset="2"/>
              </a:rPr>
              <a:t>)</a:t>
            </a:r>
            <a:r>
              <a:rPr lang="en-US" sz="1200" kern="1200" baseline="0" dirty="0" smtClean="0">
                <a:solidFill>
                  <a:schemeClr val="tx1"/>
                </a:solidFill>
                <a:latin typeface="+mn-lt"/>
                <a:ea typeface="+mn-ea"/>
                <a:cs typeface="+mn-cs"/>
              </a:rPr>
              <a:t> a disciplined mechanism for representing and evaluating WebApp content and function, the modes of interaction that users will encounter, and the environment and infrastructure in which the WebApp resides. Each of these characteristics can be represented as a set of models that allow the WebApp requirements to be analyzed in a structured manner. While the specific models depend largely upon the nature of the WebApp, there are five main classes of models:</a:t>
            </a:r>
          </a:p>
          <a:p>
            <a:pPr algn="just"/>
            <a:endParaRPr lang="en-US" b="1" dirty="0" smtClean="0"/>
          </a:p>
          <a:p>
            <a:pPr algn="just"/>
            <a:r>
              <a:rPr lang="en-US" b="1" dirty="0" smtClean="0"/>
              <a:t>Content model: </a:t>
            </a:r>
            <a:r>
              <a:rPr lang="en-US" sz="1200" kern="1200" baseline="0" dirty="0" smtClean="0">
                <a:solidFill>
                  <a:schemeClr val="tx1"/>
                </a:solidFill>
                <a:latin typeface="+mn-lt"/>
                <a:ea typeface="+mn-ea"/>
                <a:cs typeface="+mn-cs"/>
              </a:rPr>
              <a:t>identifies the full spectrum (meaning </a:t>
            </a:r>
            <a:r>
              <a:rPr lang="en-US" sz="1200" b="1" i="1" kern="1200" baseline="0" dirty="0" smtClean="0">
                <a:solidFill>
                  <a:schemeClr val="tx1"/>
                </a:solidFill>
                <a:latin typeface="+mn-lt"/>
                <a:ea typeface="+mn-ea"/>
                <a:cs typeface="+mn-cs"/>
              </a:rPr>
              <a:t>wide range</a:t>
            </a:r>
            <a:r>
              <a:rPr lang="en-US" sz="1200" kern="1200" baseline="0" dirty="0" smtClean="0">
                <a:solidFill>
                  <a:schemeClr val="tx1"/>
                </a:solidFill>
                <a:latin typeface="+mn-lt"/>
                <a:ea typeface="+mn-ea"/>
                <a:cs typeface="+mn-cs"/>
              </a:rPr>
              <a:t>) of content to be provided by the WebApp. Content includes text, graphics and images, video, and audio data.</a:t>
            </a:r>
            <a:endParaRPr lang="en-US" b="1" dirty="0" smtClean="0"/>
          </a:p>
          <a:p>
            <a:pPr algn="just"/>
            <a:r>
              <a:rPr lang="en-US" b="1" dirty="0" smtClean="0"/>
              <a:t>Interaction model: </a:t>
            </a:r>
            <a:r>
              <a:rPr lang="en-US" sz="1200" kern="1200" baseline="0" dirty="0" smtClean="0">
                <a:solidFill>
                  <a:schemeClr val="tx1"/>
                </a:solidFill>
                <a:latin typeface="+mn-lt"/>
                <a:ea typeface="+mn-ea"/>
                <a:cs typeface="+mn-cs"/>
              </a:rPr>
              <a:t>describes the manner in which users interact with the WebApp.</a:t>
            </a:r>
            <a:endParaRPr lang="en-US" b="1" dirty="0" smtClean="0"/>
          </a:p>
          <a:p>
            <a:pPr algn="just"/>
            <a:r>
              <a:rPr lang="en-US" b="1" dirty="0" smtClean="0"/>
              <a:t>Function model: </a:t>
            </a:r>
            <a:r>
              <a:rPr lang="en-US" sz="1200" kern="1200" baseline="0" dirty="0" smtClean="0">
                <a:solidFill>
                  <a:schemeClr val="tx1"/>
                </a:solidFill>
                <a:latin typeface="+mn-lt"/>
                <a:ea typeface="+mn-ea"/>
                <a:cs typeface="+mn-cs"/>
              </a:rPr>
              <a:t>defines the operations that will be applied to WebApp content and describes other processing functions that are independent of content but necessary to the end user. </a:t>
            </a:r>
            <a:endParaRPr lang="en-US" b="1" dirty="0" smtClean="0"/>
          </a:p>
          <a:p>
            <a:pPr lvl="0" algn="just"/>
            <a:r>
              <a:rPr lang="en-US" b="1" dirty="0" smtClean="0"/>
              <a:t>Navigation model:</a:t>
            </a:r>
            <a:r>
              <a:rPr lang="en-US" b="1" baseline="0" dirty="0" smtClean="0"/>
              <a:t> </a:t>
            </a:r>
            <a:r>
              <a:rPr lang="en-US" sz="1200" kern="1200" baseline="0" dirty="0" smtClean="0">
                <a:solidFill>
                  <a:schemeClr val="tx1"/>
                </a:solidFill>
                <a:latin typeface="+mn-lt"/>
                <a:ea typeface="+mn-ea"/>
                <a:cs typeface="+mn-cs"/>
              </a:rPr>
              <a:t>defines the overall navigation strategy for the WebApp.</a:t>
            </a:r>
            <a:endParaRPr lang="en-US" b="1" dirty="0" smtClean="0"/>
          </a:p>
          <a:p>
            <a:pPr algn="just"/>
            <a:r>
              <a:rPr lang="en-US" b="1" dirty="0" smtClean="0"/>
              <a:t>Configuration model: </a:t>
            </a:r>
            <a:r>
              <a:rPr lang="en-US" sz="1200" kern="1200" baseline="0" dirty="0" smtClean="0">
                <a:solidFill>
                  <a:schemeClr val="tx1"/>
                </a:solidFill>
                <a:latin typeface="+mn-lt"/>
                <a:ea typeface="+mn-ea"/>
                <a:cs typeface="+mn-cs"/>
              </a:rPr>
              <a:t>describes the environment and infrastructure in which the WebApp resides.</a:t>
            </a:r>
            <a:endParaRPr lang="en-US" dirty="0"/>
          </a:p>
        </p:txBody>
      </p:sp>
      <p:sp>
        <p:nvSpPr>
          <p:cNvPr id="4" name="Slide Number Placeholder 3"/>
          <p:cNvSpPr>
            <a:spLocks noGrp="1"/>
          </p:cNvSpPr>
          <p:nvPr>
            <p:ph type="sldNum" sz="quarter" idx="10"/>
          </p:nvPr>
        </p:nvSpPr>
        <p:spPr/>
        <p:txBody>
          <a:bodyPr/>
          <a:lstStyle/>
          <a:p>
            <a:fld id="{C6D9586A-B0BA-476C-B293-E240125E5AE3}" type="slidenum">
              <a:rPr lang="en-US" smtClean="0"/>
              <a:pPr/>
              <a:t>42</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dirty="0" smtClean="0"/>
              <a:t>The</a:t>
            </a:r>
            <a:r>
              <a:rPr lang="en-US" baseline="0" dirty="0" smtClean="0"/>
              <a:t> content model </a:t>
            </a:r>
            <a:r>
              <a:rPr lang="en-US" sz="1200" kern="1200" baseline="0" dirty="0" smtClean="0">
                <a:solidFill>
                  <a:schemeClr val="tx1"/>
                </a:solidFill>
                <a:latin typeface="+mn-lt"/>
                <a:ea typeface="+mn-ea"/>
                <a:cs typeface="+mn-cs"/>
              </a:rPr>
              <a:t>contains structural elements that provide an important view of content requirements for a WebApp. These structural elements encompass content objects and all analysis classes—user-visible entities that are created or manipulated as a user interacts with the WebApp.</a:t>
            </a:r>
          </a:p>
          <a:p>
            <a:pPr algn="just"/>
            <a:endParaRPr lang="en-US" dirty="0" smtClean="0"/>
          </a:p>
          <a:p>
            <a:pPr algn="just"/>
            <a:r>
              <a:rPr lang="en-US" sz="1200" kern="1200" baseline="0" dirty="0" smtClean="0">
                <a:solidFill>
                  <a:schemeClr val="tx1"/>
                </a:solidFill>
                <a:latin typeface="+mn-lt"/>
                <a:ea typeface="+mn-ea"/>
                <a:cs typeface="+mn-cs"/>
              </a:rPr>
              <a:t>Content can be developed prior to the implementation of the WebApp, while the WebApp is being built, or long after the WebApp is operational. In every case, it is incorporated via navigational reference into the overall WebApp structure. </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A </a:t>
            </a:r>
            <a:r>
              <a:rPr lang="en-US" sz="1200" i="1" kern="1200" baseline="0" dirty="0" smtClean="0">
                <a:solidFill>
                  <a:schemeClr val="tx1"/>
                </a:solidFill>
                <a:latin typeface="+mn-lt"/>
                <a:ea typeface="+mn-ea"/>
                <a:cs typeface="+mn-cs"/>
              </a:rPr>
              <a:t>content object </a:t>
            </a:r>
            <a:r>
              <a:rPr lang="en-US" sz="1200" i="0" kern="1200" baseline="0" dirty="0" smtClean="0">
                <a:solidFill>
                  <a:schemeClr val="tx1"/>
                </a:solidFill>
                <a:latin typeface="+mn-lt"/>
                <a:ea typeface="+mn-ea"/>
                <a:cs typeface="+mn-cs"/>
              </a:rPr>
              <a:t>might be a textual description of a product, an article describing a news event, </a:t>
            </a:r>
            <a:r>
              <a:rPr lang="en-US" sz="1200" kern="1200" baseline="0" dirty="0" smtClean="0">
                <a:solidFill>
                  <a:schemeClr val="tx1"/>
                </a:solidFill>
                <a:latin typeface="+mn-lt"/>
                <a:ea typeface="+mn-ea"/>
                <a:cs typeface="+mn-cs"/>
              </a:rPr>
              <a:t>an action photograph taken at a sporting event, a user’s response on a discussion forum, an animated representation of a corporate logo, a short video of a speech, or an audio overlay for a collection of presentation slides. </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The content objects might be stored as separate files, embedded directly into Web pages, or obtained dynamically from (</a:t>
            </a:r>
            <a:r>
              <a:rPr lang="en-US" sz="1200" kern="1200" baseline="0" dirty="0" smtClean="0">
                <a:solidFill>
                  <a:schemeClr val="tx1"/>
                </a:solidFill>
                <a:latin typeface="+mn-lt"/>
                <a:ea typeface="+mn-ea"/>
                <a:cs typeface="+mn-cs"/>
                <a:sym typeface="Wingdings" pitchFamily="2" charset="2"/>
              </a:rPr>
              <a:t></a:t>
            </a:r>
            <a:r>
              <a:rPr lang="en-US" sz="1200" kern="1200" baseline="0" dirty="0" smtClean="0">
                <a:solidFill>
                  <a:schemeClr val="tx1"/>
                </a:solidFill>
                <a:latin typeface="+mn-lt"/>
                <a:ea typeface="+mn-ea"/>
                <a:cs typeface="+mn-cs"/>
              </a:rPr>
              <a:t>) a database. In other words, a content object is any item of cohesive information that is to be presented to an end user.</a:t>
            </a:r>
            <a:endParaRPr lang="en-US" dirty="0"/>
          </a:p>
        </p:txBody>
      </p:sp>
      <p:sp>
        <p:nvSpPr>
          <p:cNvPr id="4" name="Slide Number Placeholder 3"/>
          <p:cNvSpPr>
            <a:spLocks noGrp="1"/>
          </p:cNvSpPr>
          <p:nvPr>
            <p:ph type="sldNum" sz="quarter" idx="10"/>
          </p:nvPr>
        </p:nvSpPr>
        <p:spPr/>
        <p:txBody>
          <a:bodyPr/>
          <a:lstStyle/>
          <a:p>
            <a:fld id="{C6D9586A-B0BA-476C-B293-E240125E5AE3}" type="slidenum">
              <a:rPr lang="en-US" smtClean="0"/>
              <a:pPr/>
              <a:t>43</a:t>
            </a:fld>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algn="just"/>
            <a:r>
              <a:rPr lang="en-US" sz="1200" b="1" kern="1200" baseline="0" dirty="0" smtClean="0">
                <a:solidFill>
                  <a:schemeClr val="tx1"/>
                </a:solidFill>
                <a:latin typeface="+mn-lt"/>
                <a:ea typeface="+mn-ea"/>
                <a:cs typeface="+mn-cs"/>
              </a:rPr>
              <a:t>Interaction model for WebApps:</a:t>
            </a:r>
          </a:p>
          <a:p>
            <a:pPr algn="just"/>
            <a:r>
              <a:rPr lang="en-US" sz="1200" kern="1200" baseline="0" dirty="0" smtClean="0">
                <a:solidFill>
                  <a:schemeClr val="tx1"/>
                </a:solidFill>
                <a:latin typeface="+mn-lt"/>
                <a:ea typeface="+mn-ea"/>
                <a:cs typeface="+mn-cs"/>
              </a:rPr>
              <a:t>The vast majority of WebApps enable a “conversation” between an end user and application functionality, content, and behavior. This conversation can be described using an </a:t>
            </a:r>
            <a:r>
              <a:rPr lang="en-US" sz="1200" i="1" kern="1200" baseline="0" dirty="0" smtClean="0">
                <a:solidFill>
                  <a:schemeClr val="tx1"/>
                </a:solidFill>
                <a:latin typeface="+mn-lt"/>
                <a:ea typeface="+mn-ea"/>
                <a:cs typeface="+mn-cs"/>
              </a:rPr>
              <a:t>interaction model </a:t>
            </a:r>
            <a:r>
              <a:rPr lang="en-US" sz="1200" i="0" kern="1200" baseline="0" dirty="0" smtClean="0">
                <a:solidFill>
                  <a:schemeClr val="tx1"/>
                </a:solidFill>
                <a:latin typeface="+mn-lt"/>
                <a:ea typeface="+mn-ea"/>
                <a:cs typeface="+mn-cs"/>
              </a:rPr>
              <a:t>that can be composed of one or more of the following </a:t>
            </a:r>
            <a:r>
              <a:rPr lang="en-US" sz="1200" kern="1200" baseline="0" dirty="0" smtClean="0">
                <a:solidFill>
                  <a:schemeClr val="tx1"/>
                </a:solidFill>
                <a:latin typeface="+mn-lt"/>
                <a:ea typeface="+mn-ea"/>
                <a:cs typeface="+mn-cs"/>
              </a:rPr>
              <a:t>elements:</a:t>
            </a:r>
          </a:p>
          <a:p>
            <a:pPr algn="just"/>
            <a:r>
              <a:rPr lang="en-US" sz="1200" kern="1200" baseline="0" dirty="0" smtClean="0">
                <a:solidFill>
                  <a:schemeClr val="tx1"/>
                </a:solidFill>
                <a:latin typeface="+mn-lt"/>
                <a:ea typeface="+mn-ea"/>
                <a:cs typeface="+mn-cs"/>
              </a:rPr>
              <a:t>use cases</a:t>
            </a:r>
          </a:p>
          <a:p>
            <a:pPr algn="just"/>
            <a:r>
              <a:rPr lang="en-US" sz="1200" kern="1200" baseline="0" dirty="0" smtClean="0">
                <a:solidFill>
                  <a:schemeClr val="tx1"/>
                </a:solidFill>
                <a:latin typeface="+mn-lt"/>
                <a:ea typeface="+mn-ea"/>
                <a:cs typeface="+mn-cs"/>
              </a:rPr>
              <a:t>sequence diagrams</a:t>
            </a:r>
          </a:p>
          <a:p>
            <a:pPr algn="just"/>
            <a:r>
              <a:rPr lang="en-US" sz="1200" kern="1200" baseline="0" dirty="0" smtClean="0">
                <a:solidFill>
                  <a:schemeClr val="tx1"/>
                </a:solidFill>
                <a:latin typeface="+mn-lt"/>
                <a:ea typeface="+mn-ea"/>
                <a:cs typeface="+mn-cs"/>
              </a:rPr>
              <a:t>state diagrams &amp; / |</a:t>
            </a:r>
          </a:p>
          <a:p>
            <a:pPr algn="just"/>
            <a:r>
              <a:rPr lang="en-US" sz="1200" kern="1200" baseline="0" dirty="0" smtClean="0">
                <a:solidFill>
                  <a:schemeClr val="tx1"/>
                </a:solidFill>
                <a:latin typeface="+mn-lt"/>
                <a:ea typeface="+mn-ea"/>
                <a:cs typeface="+mn-cs"/>
              </a:rPr>
              <a:t>User interface prototypes</a:t>
            </a:r>
          </a:p>
          <a:p>
            <a:pPr algn="just"/>
            <a:endParaRPr lang="en-US" dirty="0" smtClean="0"/>
          </a:p>
          <a:p>
            <a:pPr algn="just"/>
            <a:r>
              <a:rPr lang="en-US" b="1" dirty="0" smtClean="0"/>
              <a:t>Functional model for WebApps:</a:t>
            </a:r>
          </a:p>
          <a:p>
            <a:pPr marL="0" marR="0" indent="0" algn="just" defTabSz="914400" rtl="0" eaLnBrk="1" fontAlgn="auto" latinLnBrk="0" hangingPunct="1">
              <a:lnSpc>
                <a:spcPct val="100000"/>
              </a:lnSpc>
              <a:spcBef>
                <a:spcPts val="0"/>
              </a:spcBef>
              <a:spcAft>
                <a:spcPts val="0"/>
              </a:spcAft>
              <a:buClrTx/>
              <a:buSzTx/>
              <a:buFontTx/>
              <a:buNone/>
              <a:tabLst/>
              <a:defRPr/>
            </a:pPr>
            <a:r>
              <a:rPr lang="en-US" dirty="0" smtClean="0"/>
              <a:t>Many WebApps deliver a broad array of computational and manipulative functions that can be associated directly with content (either using it or producing it) and that are often a major goal of user-WebApp interaction. For this reason, functional requirements must be analyzed, and when necessary, modeled.</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en-US" dirty="0" smtClean="0"/>
              <a:t>The functional model addresses two processing elements of the WebApp, each representing a different level of procedural abstraction:</a:t>
            </a:r>
          </a:p>
          <a:p>
            <a:pPr marL="228600" marR="0" indent="-228600" algn="just" defTabSz="914400" rtl="0" eaLnBrk="1" fontAlgn="auto" latinLnBrk="0" hangingPunct="1">
              <a:lnSpc>
                <a:spcPct val="100000"/>
              </a:lnSpc>
              <a:spcBef>
                <a:spcPts val="0"/>
              </a:spcBef>
              <a:spcAft>
                <a:spcPts val="0"/>
              </a:spcAft>
              <a:buClrTx/>
              <a:buSzTx/>
              <a:buFont typeface="+mj-lt"/>
              <a:buAutoNum type="arabicPeriod"/>
              <a:tabLst/>
              <a:defRPr/>
            </a:pPr>
            <a:r>
              <a:rPr lang="en-US" b="1" i="0" dirty="0" smtClean="0"/>
              <a:t>user-observable functionality that is delivered by the WebApp to end users</a:t>
            </a:r>
            <a:endParaRPr lang="en-US" i="0" dirty="0" smtClean="0"/>
          </a:p>
          <a:p>
            <a:pPr marL="228600" marR="0" indent="-228600" algn="just" defTabSz="914400" rtl="0" eaLnBrk="1" fontAlgn="auto" latinLnBrk="0" hangingPunct="1">
              <a:lnSpc>
                <a:spcPct val="100000"/>
              </a:lnSpc>
              <a:spcBef>
                <a:spcPts val="0"/>
              </a:spcBef>
              <a:spcAft>
                <a:spcPts val="0"/>
              </a:spcAft>
              <a:buClrTx/>
              <a:buSzTx/>
              <a:buFont typeface="+mj-lt"/>
              <a:buNone/>
              <a:tabLst/>
              <a:defRPr/>
            </a:pPr>
            <a:r>
              <a:rPr lang="en-US" dirty="0" smtClean="0"/>
              <a:t>	it </a:t>
            </a:r>
            <a:r>
              <a:rPr lang="en-US" sz="1200" kern="1200" baseline="0" dirty="0" smtClean="0">
                <a:solidFill>
                  <a:schemeClr val="tx1"/>
                </a:solidFill>
                <a:latin typeface="+mn-lt"/>
                <a:ea typeface="+mn-ea"/>
                <a:cs typeface="+mn-cs"/>
              </a:rPr>
              <a:t>encompasses any processing functions that are initiated directly by the user. For example, a financial WebApp might implement a variety of financial functions (e.g., a college tuition savings calculator or a retirement savings calculator). These functions may actually be implemented using operations within analysis classes, but from the point of view of the end user, the function (more correctly, the data provided by the function) is the visible outcome.</a:t>
            </a:r>
            <a:endParaRPr lang="en-US" dirty="0" smtClean="0"/>
          </a:p>
          <a:p>
            <a:pPr marL="228600" marR="0" indent="-228600" algn="just" defTabSz="914400" rtl="0" eaLnBrk="1" fontAlgn="auto" latinLnBrk="0" hangingPunct="1">
              <a:lnSpc>
                <a:spcPct val="100000"/>
              </a:lnSpc>
              <a:spcBef>
                <a:spcPts val="0"/>
              </a:spcBef>
              <a:spcAft>
                <a:spcPts val="0"/>
              </a:spcAft>
              <a:buClrTx/>
              <a:buSzTx/>
              <a:buFont typeface="+mj-lt"/>
              <a:buAutoNum type="arabicPeriod" startAt="2"/>
              <a:tabLst/>
              <a:defRPr/>
            </a:pPr>
            <a:r>
              <a:rPr lang="en-US" dirty="0" smtClean="0"/>
              <a:t>the operations contained within analysis classes that implement behaviors associated with the class</a:t>
            </a:r>
          </a:p>
          <a:p>
            <a:pPr marL="228600" marR="0" indent="-228600" algn="just" defTabSz="914400" rtl="0" eaLnBrk="1" fontAlgn="auto" latinLnBrk="0" hangingPunct="1">
              <a:lnSpc>
                <a:spcPct val="100000"/>
              </a:lnSpc>
              <a:spcBef>
                <a:spcPts val="0"/>
              </a:spcBef>
              <a:spcAft>
                <a:spcPts val="0"/>
              </a:spcAft>
              <a:buClrTx/>
              <a:buSzTx/>
              <a:buFont typeface="+mj-lt"/>
              <a:buNone/>
              <a:tabLst/>
              <a:defRPr/>
            </a:pPr>
            <a:r>
              <a:rPr lang="en-US" sz="1200" kern="1200" baseline="0" dirty="0" smtClean="0">
                <a:solidFill>
                  <a:schemeClr val="tx1"/>
                </a:solidFill>
                <a:latin typeface="+mn-lt"/>
                <a:ea typeface="+mn-ea"/>
                <a:cs typeface="+mn-cs"/>
              </a:rPr>
              <a:t>	At a lower level of procedural abstraction, the requirements model describes the  processing to be performed by analysis class operations. These operations manipulate class attributes and are involved as classes collaborate with one another to accomplish some required behavior. Regardless of the level of procedural abstraction, the UML activity diagram can be used to represent processing details.</a:t>
            </a:r>
            <a:endParaRPr lang="en-US" dirty="0" smtClean="0"/>
          </a:p>
        </p:txBody>
      </p:sp>
      <p:sp>
        <p:nvSpPr>
          <p:cNvPr id="4" name="Slide Number Placeholder 3"/>
          <p:cNvSpPr>
            <a:spLocks noGrp="1"/>
          </p:cNvSpPr>
          <p:nvPr>
            <p:ph type="sldNum" sz="quarter" idx="10"/>
          </p:nvPr>
        </p:nvSpPr>
        <p:spPr/>
        <p:txBody>
          <a:bodyPr/>
          <a:lstStyle/>
          <a:p>
            <a:fld id="{C6D9586A-B0BA-476C-B293-E240125E5AE3}" type="slidenum">
              <a:rPr lang="en-US" smtClean="0"/>
              <a:pPr/>
              <a:t>44</a:t>
            </a:fld>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algn="just"/>
            <a:r>
              <a:rPr lang="en-US" sz="1200" kern="1200" baseline="0" dirty="0" smtClean="0">
                <a:solidFill>
                  <a:schemeClr val="tx1"/>
                </a:solidFill>
                <a:latin typeface="+mn-lt"/>
                <a:ea typeface="+mn-ea"/>
                <a:cs typeface="+mn-cs"/>
              </a:rPr>
              <a:t>In some cases, the configuration model is nothing more than a list of server-side and client-side attributes. However, for more complex WebApps, a variety of configuration complexities (e.g., distributing load among multiple servers, caching architectures, remote databases, multiple servers serving various objects on the same Web page) may have an impact on analysis and design. The UML </a:t>
            </a:r>
            <a:r>
              <a:rPr lang="en-US" sz="1200" i="1" kern="1200" baseline="0" dirty="0" smtClean="0">
                <a:solidFill>
                  <a:schemeClr val="tx1"/>
                </a:solidFill>
                <a:latin typeface="+mn-lt"/>
                <a:ea typeface="+mn-ea"/>
                <a:cs typeface="+mn-cs"/>
              </a:rPr>
              <a:t>deployment diagram </a:t>
            </a:r>
            <a:r>
              <a:rPr lang="en-US" sz="1200" i="0" kern="1200" baseline="0" dirty="0" smtClean="0">
                <a:solidFill>
                  <a:schemeClr val="tx1"/>
                </a:solidFill>
                <a:latin typeface="+mn-lt"/>
                <a:ea typeface="+mn-ea"/>
                <a:cs typeface="+mn-cs"/>
              </a:rPr>
              <a:t>can be used in situations in which complex configuration architectures </a:t>
            </a:r>
            <a:r>
              <a:rPr lang="en-US" sz="1200" kern="1200" baseline="0" dirty="0" smtClean="0">
                <a:solidFill>
                  <a:schemeClr val="tx1"/>
                </a:solidFill>
                <a:latin typeface="+mn-lt"/>
                <a:ea typeface="+mn-ea"/>
                <a:cs typeface="+mn-cs"/>
              </a:rPr>
              <a:t>must be considered.</a:t>
            </a:r>
            <a:endParaRPr lang="en-US" dirty="0" smtClean="0"/>
          </a:p>
        </p:txBody>
      </p:sp>
      <p:sp>
        <p:nvSpPr>
          <p:cNvPr id="4" name="Slide Number Placeholder 3"/>
          <p:cNvSpPr>
            <a:spLocks noGrp="1"/>
          </p:cNvSpPr>
          <p:nvPr>
            <p:ph type="sldNum" sz="quarter" idx="10"/>
          </p:nvPr>
        </p:nvSpPr>
        <p:spPr/>
        <p:txBody>
          <a:bodyPr/>
          <a:lstStyle/>
          <a:p>
            <a:fld id="{C6D9586A-B0BA-476C-B293-E240125E5AE3}" type="slidenum">
              <a:rPr lang="en-US" smtClean="0"/>
              <a:pPr/>
              <a:t>45</a:t>
            </a:fld>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algn="just"/>
            <a:r>
              <a:rPr lang="en-US" sz="1200" kern="1200" baseline="0" dirty="0" smtClean="0">
                <a:solidFill>
                  <a:schemeClr val="tx1"/>
                </a:solidFill>
                <a:latin typeface="+mn-lt"/>
                <a:ea typeface="+mn-ea"/>
                <a:cs typeface="+mn-cs"/>
              </a:rPr>
              <a:t>Navigation modeling considers how (H?) each user category will navigate from one WebApp element (e.g., content object) to another. The mechanics of  navigation are defined as part of design. At this stage, you should focus on overall navigation requirements. The following questions should be considered:</a:t>
            </a:r>
          </a:p>
          <a:p>
            <a:r>
              <a:rPr lang="en-US" sz="1200" kern="1200" baseline="0" dirty="0" smtClean="0">
                <a:solidFill>
                  <a:schemeClr val="tx1"/>
                </a:solidFill>
                <a:latin typeface="+mn-lt"/>
                <a:ea typeface="+mn-ea"/>
                <a:cs typeface="+mn-cs"/>
              </a:rPr>
              <a:t>• Should certain elements be easier to reach (require fewer navigation steps) than others? What is the priority for presentation?</a:t>
            </a:r>
          </a:p>
          <a:p>
            <a:r>
              <a:rPr lang="en-US" sz="1200" kern="1200" baseline="0" dirty="0" smtClean="0">
                <a:solidFill>
                  <a:schemeClr val="tx1"/>
                </a:solidFill>
                <a:latin typeface="+mn-lt"/>
                <a:ea typeface="+mn-ea"/>
                <a:cs typeface="+mn-cs"/>
              </a:rPr>
              <a:t>• Should certain elements be emphasized to force users to navigate in their direction?</a:t>
            </a:r>
          </a:p>
          <a:p>
            <a:r>
              <a:rPr lang="en-US" sz="1200" kern="1200" baseline="0" dirty="0" smtClean="0">
                <a:solidFill>
                  <a:schemeClr val="tx1"/>
                </a:solidFill>
                <a:latin typeface="+mn-lt"/>
                <a:ea typeface="+mn-ea"/>
                <a:cs typeface="+mn-cs"/>
              </a:rPr>
              <a:t>• How should navigation errors be handled?</a:t>
            </a:r>
          </a:p>
          <a:p>
            <a:r>
              <a:rPr lang="en-US" sz="1200" kern="1200" baseline="0" dirty="0" smtClean="0">
                <a:solidFill>
                  <a:schemeClr val="tx1"/>
                </a:solidFill>
                <a:latin typeface="+mn-lt"/>
                <a:ea typeface="+mn-ea"/>
                <a:cs typeface="+mn-cs"/>
              </a:rPr>
              <a:t>• Should navigation to related groups of elements be given priority over navigation to a specific element?</a:t>
            </a:r>
          </a:p>
          <a:p>
            <a:r>
              <a:rPr lang="en-US" sz="1200" kern="1200" baseline="0" dirty="0" smtClean="0">
                <a:solidFill>
                  <a:schemeClr val="tx1"/>
                </a:solidFill>
                <a:latin typeface="+mn-lt"/>
                <a:ea typeface="+mn-ea"/>
                <a:cs typeface="+mn-cs"/>
              </a:rPr>
              <a:t>• Should navigation be accomplished via links, via search-based access, or by some other means?</a:t>
            </a:r>
          </a:p>
          <a:p>
            <a:r>
              <a:rPr lang="en-US" sz="1200" kern="1200" baseline="0" dirty="0" smtClean="0">
                <a:solidFill>
                  <a:schemeClr val="tx1"/>
                </a:solidFill>
                <a:latin typeface="+mn-lt"/>
                <a:ea typeface="+mn-ea"/>
                <a:cs typeface="+mn-cs"/>
              </a:rPr>
              <a:t>• Should certain elements be presented to users based on the context of previous navigation actions?</a:t>
            </a:r>
          </a:p>
          <a:p>
            <a:r>
              <a:rPr lang="en-US" sz="1200" kern="1200" baseline="0" dirty="0" smtClean="0">
                <a:solidFill>
                  <a:schemeClr val="tx1"/>
                </a:solidFill>
                <a:latin typeface="+mn-lt"/>
                <a:ea typeface="+mn-ea"/>
                <a:cs typeface="+mn-cs"/>
              </a:rPr>
              <a:t>• Should a navigation log be maintained for users?</a:t>
            </a:r>
          </a:p>
          <a:p>
            <a:r>
              <a:rPr lang="en-US" sz="1200" kern="1200" baseline="0" dirty="0" smtClean="0">
                <a:solidFill>
                  <a:schemeClr val="tx1"/>
                </a:solidFill>
                <a:latin typeface="+mn-lt"/>
                <a:ea typeface="+mn-ea"/>
                <a:cs typeface="+mn-cs"/>
              </a:rPr>
              <a:t>• Should a full navigation map or menu (as opposed to a single “back” link or directed pointer) be available at every point in a user’s interaction?</a:t>
            </a:r>
          </a:p>
          <a:p>
            <a:r>
              <a:rPr lang="en-US" sz="1200" kern="1200" baseline="0" dirty="0" smtClean="0">
                <a:solidFill>
                  <a:schemeClr val="tx1"/>
                </a:solidFill>
                <a:latin typeface="+mn-lt"/>
                <a:ea typeface="+mn-ea"/>
                <a:cs typeface="+mn-cs"/>
              </a:rPr>
              <a:t>• Should navigation design be driven by the most commonly expected user behaviors or by the perceived importance of the defined WebApp elements?</a:t>
            </a:r>
          </a:p>
          <a:p>
            <a:r>
              <a:rPr lang="en-US" sz="1200" kern="1200" baseline="0" dirty="0" smtClean="0">
                <a:solidFill>
                  <a:schemeClr val="tx1"/>
                </a:solidFill>
                <a:latin typeface="+mn-lt"/>
                <a:ea typeface="+mn-ea"/>
                <a:cs typeface="+mn-cs"/>
              </a:rPr>
              <a:t>• Can a user “store” his previous navigation through the WebApp to expedite future usage?</a:t>
            </a:r>
          </a:p>
          <a:p>
            <a:r>
              <a:rPr lang="en-US" sz="1200" kern="1200" baseline="0" dirty="0" smtClean="0">
                <a:solidFill>
                  <a:schemeClr val="tx1"/>
                </a:solidFill>
                <a:latin typeface="+mn-lt"/>
                <a:ea typeface="+mn-ea"/>
                <a:cs typeface="+mn-cs"/>
              </a:rPr>
              <a:t>• For which user category should optimal navigation be designed?</a:t>
            </a:r>
          </a:p>
          <a:p>
            <a:r>
              <a:rPr lang="en-US" sz="1200" kern="1200" baseline="0" dirty="0" smtClean="0">
                <a:solidFill>
                  <a:schemeClr val="tx1"/>
                </a:solidFill>
                <a:latin typeface="+mn-lt"/>
                <a:ea typeface="+mn-ea"/>
                <a:cs typeface="+mn-cs"/>
              </a:rPr>
              <a:t>• How should links external to the WebApp be handled? Overlaying the existing browser window? As a new browser window? As a separate frame?</a:t>
            </a:r>
          </a:p>
          <a:p>
            <a:r>
              <a:rPr lang="en-US" sz="1200" kern="1200" baseline="0" dirty="0" smtClean="0">
                <a:solidFill>
                  <a:schemeClr val="tx1"/>
                </a:solidFill>
                <a:latin typeface="+mn-lt"/>
                <a:ea typeface="+mn-ea"/>
                <a:cs typeface="+mn-cs"/>
              </a:rPr>
              <a:t>These and many other questions should be asked and answered as part of navigation analysis.</a:t>
            </a:r>
            <a:endParaRPr lang="en-US" dirty="0" smtClean="0"/>
          </a:p>
        </p:txBody>
      </p:sp>
      <p:sp>
        <p:nvSpPr>
          <p:cNvPr id="4" name="Slide Number Placeholder 3"/>
          <p:cNvSpPr>
            <a:spLocks noGrp="1"/>
          </p:cNvSpPr>
          <p:nvPr>
            <p:ph type="sldNum" sz="quarter" idx="10"/>
          </p:nvPr>
        </p:nvSpPr>
        <p:spPr/>
        <p:txBody>
          <a:bodyPr/>
          <a:lstStyle/>
          <a:p>
            <a:fld id="{C6D9586A-B0BA-476C-B293-E240125E5AE3}" type="slidenum">
              <a:rPr lang="en-US" smtClean="0"/>
              <a:pPr/>
              <a:t>46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Different levels of requirements are useful because they communicate information about the system to different types of reader.</a:t>
            </a:r>
          </a:p>
          <a:p>
            <a:pPr algn="just"/>
            <a:r>
              <a:rPr lang="en-US" sz="1200" kern="1200" baseline="0" dirty="0" smtClean="0">
                <a:solidFill>
                  <a:schemeClr val="tx1"/>
                </a:solidFill>
                <a:latin typeface="+mn-lt"/>
                <a:ea typeface="+mn-ea"/>
                <a:cs typeface="+mn-cs"/>
              </a:rPr>
              <a:t>Figure above illustrates the distinction between user and system requirements. This example from a mental health care patient management system (MHC-PMS) shows how a user requirement may be expanded into several system requirements.</a:t>
            </a:r>
            <a:endParaRPr lang="en-US" dirty="0"/>
          </a:p>
        </p:txBody>
      </p:sp>
      <p:sp>
        <p:nvSpPr>
          <p:cNvPr id="4" name="Slide Number Placeholder 3"/>
          <p:cNvSpPr>
            <a:spLocks noGrp="1"/>
          </p:cNvSpPr>
          <p:nvPr>
            <p:ph type="sldNum" sz="quarter" idx="10"/>
          </p:nvPr>
        </p:nvSpPr>
        <p:spPr/>
        <p:txBody>
          <a:bodyPr/>
          <a:lstStyle/>
          <a:p>
            <a:fld id="{C6D9586A-B0BA-476C-B293-E240125E5AE3}"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Software system requirements are often classified as functional requirements or nonfunctional requirements:</a:t>
            </a:r>
          </a:p>
          <a:p>
            <a:pPr marL="228600" indent="-228600" algn="just">
              <a:buFont typeface="+mj-lt"/>
              <a:buAutoNum type="arabicPeriod"/>
            </a:pPr>
            <a:r>
              <a:rPr lang="en-US" sz="1200" i="1" kern="1200" baseline="0" dirty="0" smtClean="0">
                <a:solidFill>
                  <a:schemeClr val="tx1"/>
                </a:solidFill>
                <a:latin typeface="+mn-lt"/>
                <a:ea typeface="+mn-ea"/>
                <a:cs typeface="+mn-cs"/>
              </a:rPr>
              <a:t>Functional requirements</a:t>
            </a:r>
            <a:r>
              <a:rPr lang="en-US" sz="1200" i="0" kern="1200" baseline="0" dirty="0" smtClean="0">
                <a:solidFill>
                  <a:schemeClr val="tx1"/>
                </a:solidFill>
                <a:latin typeface="+mn-lt"/>
                <a:ea typeface="+mn-ea"/>
                <a:cs typeface="+mn-cs"/>
              </a:rPr>
              <a:t>: These are statements of services the system should </a:t>
            </a:r>
            <a:r>
              <a:rPr lang="en-US" sz="1200" kern="1200" baseline="0" dirty="0" smtClean="0">
                <a:solidFill>
                  <a:schemeClr val="tx1"/>
                </a:solidFill>
                <a:latin typeface="+mn-lt"/>
                <a:ea typeface="+mn-ea"/>
                <a:cs typeface="+mn-cs"/>
              </a:rPr>
              <a:t>provide, how the system should react to particular inputs, and how the system should behave in particular situations. In some cases, the functional requirements may also explicitly state what the system should not do.</a:t>
            </a:r>
          </a:p>
          <a:p>
            <a:pPr marL="228600" indent="-228600" algn="just">
              <a:buFont typeface="+mj-lt"/>
              <a:buAutoNum type="arabicPeriod"/>
            </a:pPr>
            <a:r>
              <a:rPr lang="en-US" sz="1200" i="1" kern="1200" baseline="0" dirty="0" smtClean="0">
                <a:solidFill>
                  <a:schemeClr val="tx1"/>
                </a:solidFill>
                <a:latin typeface="+mn-lt"/>
                <a:ea typeface="+mn-ea"/>
                <a:cs typeface="+mn-cs"/>
              </a:rPr>
              <a:t>Non-functional requirements</a:t>
            </a:r>
            <a:r>
              <a:rPr lang="en-US" sz="1200" i="0" kern="1200" baseline="0" dirty="0" smtClean="0">
                <a:solidFill>
                  <a:schemeClr val="tx1"/>
                </a:solidFill>
                <a:latin typeface="+mn-lt"/>
                <a:ea typeface="+mn-ea"/>
                <a:cs typeface="+mn-cs"/>
              </a:rPr>
              <a:t>: These are constraints on the services or functions </a:t>
            </a:r>
            <a:r>
              <a:rPr lang="en-US" sz="1200" kern="1200" baseline="0" dirty="0" smtClean="0">
                <a:solidFill>
                  <a:schemeClr val="tx1"/>
                </a:solidFill>
                <a:latin typeface="+mn-lt"/>
                <a:ea typeface="+mn-ea"/>
                <a:cs typeface="+mn-cs"/>
              </a:rPr>
              <a:t>offered by the system. They include timing constraints, constraints on the development process, and constraints imposed by standards. Non-functional requirements often apply to the system as a whole, rather than individual system features or services.</a:t>
            </a:r>
            <a:endParaRPr lang="en-US" dirty="0"/>
          </a:p>
        </p:txBody>
      </p:sp>
      <p:sp>
        <p:nvSpPr>
          <p:cNvPr id="4" name="Slide Number Placeholder 3"/>
          <p:cNvSpPr>
            <a:spLocks noGrp="1"/>
          </p:cNvSpPr>
          <p:nvPr>
            <p:ph type="sldNum" sz="quarter" idx="10"/>
          </p:nvPr>
        </p:nvSpPr>
        <p:spPr/>
        <p:txBody>
          <a:bodyPr/>
          <a:lstStyle/>
          <a:p>
            <a:fld id="{C6D9586A-B0BA-476C-B293-E240125E5AE3}"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The functional requirements for a system describe what the system should do. These requirements depend on the type of software being developed, the expected users of the software, and the general approach taken by the organization when writing requirements. When expressed as user requirements, functional requirements are usually described in an abstract way that can be understood by system users. However, more specific functional system requirements describe the system functions, its inputs and outputs, exceptions, etc., in detail.</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Functional system requirements vary from general requirements covering what the system should do to very specific requirements reflecting local ways of working or an organization’s existing systems. For example, here are examples of functional requirements for the MHC-PMS system, used to maintain information about patients receiving treatment for mental health problems:</a:t>
            </a:r>
          </a:p>
          <a:p>
            <a:pPr algn="just"/>
            <a:r>
              <a:rPr lang="en-US" sz="1200" kern="1200" baseline="0" dirty="0" smtClean="0">
                <a:solidFill>
                  <a:schemeClr val="tx1"/>
                </a:solidFill>
                <a:latin typeface="+mn-lt"/>
                <a:ea typeface="+mn-ea"/>
                <a:cs typeface="+mn-cs"/>
              </a:rPr>
              <a:t>1. A user shall be able to search the appointments lists for all clinics.</a:t>
            </a:r>
          </a:p>
          <a:p>
            <a:pPr algn="just"/>
            <a:r>
              <a:rPr lang="en-US" sz="1200" kern="1200" baseline="0" dirty="0" smtClean="0">
                <a:solidFill>
                  <a:schemeClr val="tx1"/>
                </a:solidFill>
                <a:latin typeface="+mn-lt"/>
                <a:ea typeface="+mn-ea"/>
                <a:cs typeface="+mn-cs"/>
              </a:rPr>
              <a:t>2. The system shall generate each day, for each clinic, a list of patients who are expected to attend appointments that day.</a:t>
            </a:r>
          </a:p>
          <a:p>
            <a:pPr algn="just"/>
            <a:r>
              <a:rPr lang="en-US" sz="1200" kern="1200" baseline="0" dirty="0" smtClean="0">
                <a:solidFill>
                  <a:schemeClr val="tx1"/>
                </a:solidFill>
                <a:latin typeface="+mn-lt"/>
                <a:ea typeface="+mn-ea"/>
                <a:cs typeface="+mn-cs"/>
              </a:rPr>
              <a:t>3. Each staff member using the system shall be uniquely identified by his or her eight-digit employee number.</a:t>
            </a:r>
          </a:p>
          <a:p>
            <a:pPr algn="just"/>
            <a:r>
              <a:rPr lang="en-US" sz="1200" kern="1200" baseline="0" dirty="0" smtClean="0">
                <a:solidFill>
                  <a:schemeClr val="tx1"/>
                </a:solidFill>
                <a:latin typeface="+mn-lt"/>
                <a:ea typeface="+mn-ea"/>
                <a:cs typeface="+mn-cs"/>
              </a:rPr>
              <a:t>These functional user requirements define specific facilities to be provided by the system. These have been taken from the user requirements document and they show that functional requirements may be written at different levels of detail.</a:t>
            </a:r>
            <a:endParaRPr lang="en-US" dirty="0"/>
          </a:p>
        </p:txBody>
      </p:sp>
      <p:sp>
        <p:nvSpPr>
          <p:cNvPr id="4" name="Slide Number Placeholder 3"/>
          <p:cNvSpPr>
            <a:spLocks noGrp="1"/>
          </p:cNvSpPr>
          <p:nvPr>
            <p:ph type="sldNum" sz="quarter" idx="10"/>
          </p:nvPr>
        </p:nvSpPr>
        <p:spPr/>
        <p:txBody>
          <a:bodyPr/>
          <a:lstStyle/>
          <a:p>
            <a:fld id="{C6D9586A-B0BA-476C-B293-E240125E5AE3}"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algn="just"/>
            <a:r>
              <a:rPr lang="en-US" sz="1200" kern="1200" baseline="0" dirty="0" smtClean="0">
                <a:solidFill>
                  <a:schemeClr val="tx1"/>
                </a:solidFill>
                <a:latin typeface="+mn-lt"/>
                <a:ea typeface="+mn-ea"/>
                <a:cs typeface="+mn-cs"/>
              </a:rPr>
              <a:t>Non-functional requirements, as the name suggests, are requirements that are not directly concerned with the specific services delivered by the system to its users. They may relate to emergent system properties such as reliability, response time, and store occupancy. Alternatively, they may define constraints on the system implementation such as the capabilities of I/O devices or the data representations used in interfaces with other systems.</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cont. Non-functional requirements, such as performance, security, or availability, usually specify or constrain (meaning </a:t>
            </a:r>
            <a:r>
              <a:rPr lang="en-US" sz="1200" b="1" i="1" kern="1200" baseline="0" dirty="0" smtClean="0">
                <a:solidFill>
                  <a:schemeClr val="tx1"/>
                </a:solidFill>
                <a:latin typeface="+mn-lt"/>
                <a:ea typeface="+mn-ea"/>
                <a:cs typeface="+mn-cs"/>
              </a:rPr>
              <a:t>compel or force or contain</a:t>
            </a:r>
            <a:r>
              <a:rPr lang="en-US" sz="1200" kern="1200" baseline="0" dirty="0" smtClean="0">
                <a:solidFill>
                  <a:schemeClr val="tx1"/>
                </a:solidFill>
                <a:latin typeface="+mn-lt"/>
                <a:ea typeface="+mn-ea"/>
                <a:cs typeface="+mn-cs"/>
              </a:rPr>
              <a:t>) characteristics of the system as a whole. Non-functional requirements are often more critical than individual functional requirements.</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System users can usually find ways to work around a system function that doesn’t really meet their needs. However, failing to meet a non-functional requirement can mean that the whole system is unusable. For example, if an aircraft system does not meet its reliability requirements, it will not be certified as safe for operation; if an embedded control system fails to meet its performance requirements, the control functions will not operate correctly.</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Although it is often possible to identify which system components implement specific functional requirements, it is often more difficult to relate components to non-functional requirements. The implementation of these requirements may be diffused (meaning </a:t>
            </a:r>
            <a:r>
              <a:rPr lang="en-US" sz="1200" b="1" i="1" kern="1200" baseline="0" dirty="0" smtClean="0">
                <a:solidFill>
                  <a:schemeClr val="tx1"/>
                </a:solidFill>
                <a:latin typeface="+mn-lt"/>
                <a:ea typeface="+mn-ea"/>
                <a:cs typeface="+mn-cs"/>
              </a:rPr>
              <a:t>scatter</a:t>
            </a:r>
            <a:r>
              <a:rPr lang="en-US" sz="1200" kern="1200" baseline="0" dirty="0" smtClean="0">
                <a:solidFill>
                  <a:schemeClr val="tx1"/>
                </a:solidFill>
                <a:latin typeface="+mn-lt"/>
                <a:ea typeface="+mn-ea"/>
                <a:cs typeface="+mn-cs"/>
              </a:rPr>
              <a:t> or </a:t>
            </a:r>
            <a:r>
              <a:rPr lang="en-US" sz="1200" b="1" i="1" kern="1200" baseline="0" dirty="0" smtClean="0">
                <a:solidFill>
                  <a:schemeClr val="tx1"/>
                </a:solidFill>
                <a:latin typeface="+mn-lt"/>
                <a:ea typeface="+mn-ea"/>
                <a:cs typeface="+mn-cs"/>
              </a:rPr>
              <a:t>spread</a:t>
            </a:r>
            <a:r>
              <a:rPr lang="en-US" sz="1200" kern="1200" baseline="0" dirty="0" smtClean="0">
                <a:solidFill>
                  <a:schemeClr val="tx1"/>
                </a:solidFill>
                <a:latin typeface="+mn-lt"/>
                <a:ea typeface="+mn-ea"/>
                <a:cs typeface="+mn-cs"/>
              </a:rPr>
              <a:t> or </a:t>
            </a:r>
            <a:r>
              <a:rPr lang="en-US" sz="1200" b="1" i="1" kern="1200" baseline="0" dirty="0" smtClean="0">
                <a:solidFill>
                  <a:schemeClr val="tx1"/>
                </a:solidFill>
                <a:latin typeface="+mn-lt"/>
                <a:ea typeface="+mn-ea"/>
                <a:cs typeface="+mn-cs"/>
              </a:rPr>
              <a:t>distributed</a:t>
            </a:r>
            <a:r>
              <a:rPr lang="en-US" sz="1200" kern="1200" baseline="0" dirty="0" smtClean="0">
                <a:solidFill>
                  <a:schemeClr val="tx1"/>
                </a:solidFill>
                <a:latin typeface="+mn-lt"/>
                <a:ea typeface="+mn-ea"/>
                <a:cs typeface="+mn-cs"/>
              </a:rPr>
              <a:t>) throughout the system.</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There are two reasons for this:</a:t>
            </a:r>
          </a:p>
          <a:p>
            <a:pPr marL="228600" indent="-228600" algn="just">
              <a:buAutoNum type="arabicPeriod"/>
            </a:pPr>
            <a:r>
              <a:rPr lang="en-US" sz="1200" kern="1200" baseline="0" dirty="0" smtClean="0">
                <a:solidFill>
                  <a:schemeClr val="tx1"/>
                </a:solidFill>
                <a:latin typeface="+mn-lt"/>
                <a:ea typeface="+mn-ea"/>
                <a:cs typeface="+mn-cs"/>
              </a:rPr>
              <a:t>Non-functional requirements may affect the overall architecture of a system rather than the individual components.</a:t>
            </a:r>
          </a:p>
          <a:p>
            <a:pPr marL="228600" indent="-228600" algn="just">
              <a:buAutoNum type="arabicPeriod"/>
            </a:pPr>
            <a:r>
              <a:rPr lang="en-US" sz="1200" kern="1200" baseline="0" dirty="0" smtClean="0">
                <a:solidFill>
                  <a:schemeClr val="tx1"/>
                </a:solidFill>
                <a:latin typeface="+mn-lt"/>
                <a:ea typeface="+mn-ea"/>
                <a:cs typeface="+mn-cs"/>
              </a:rPr>
              <a:t>A single non-functional requirement, such as a security requirement, may generate a number of related functional requirements that define new system services that are required. In addition, it may also generate requirements that restrict existing requirements.</a:t>
            </a:r>
            <a:endParaRPr lang="en-US" dirty="0"/>
          </a:p>
        </p:txBody>
      </p:sp>
      <p:sp>
        <p:nvSpPr>
          <p:cNvPr id="4" name="Slide Number Placeholder 3"/>
          <p:cNvSpPr>
            <a:spLocks noGrp="1"/>
          </p:cNvSpPr>
          <p:nvPr>
            <p:ph type="sldNum" sz="quarter" idx="10"/>
          </p:nvPr>
        </p:nvSpPr>
        <p:spPr/>
        <p:txBody>
          <a:bodyPr/>
          <a:lstStyle/>
          <a:p>
            <a:fld id="{C6D9586A-B0BA-476C-B293-E240125E5AE3}"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lgn="just">
              <a:buFont typeface="Arial" pitchFamily="34" charset="0"/>
              <a:buChar char="•"/>
            </a:pPr>
            <a:r>
              <a:rPr lang="en-US" sz="1200" kern="1200" baseline="0" dirty="0" smtClean="0">
                <a:solidFill>
                  <a:schemeClr val="tx1"/>
                </a:solidFill>
                <a:latin typeface="+mn-lt"/>
                <a:ea typeface="+mn-ea"/>
                <a:cs typeface="+mn-cs"/>
              </a:rPr>
              <a:t>Non-functional requirements arise through user needs, because of budget constraints, organizational policies, the need for interoperability with other software or hardware systems, or external factors such as safety regulations or privacy legislation. Figure above is a classification of non-functional requirements.</a:t>
            </a:r>
          </a:p>
          <a:p>
            <a:pPr marL="228600" marR="0" indent="-228600" algn="just" defTabSz="914400" rtl="0" eaLnBrk="1" fontAlgn="auto" latinLnBrk="0" hangingPunct="1">
              <a:lnSpc>
                <a:spcPct val="100000"/>
              </a:lnSpc>
              <a:spcBef>
                <a:spcPts val="0"/>
              </a:spcBef>
              <a:spcAft>
                <a:spcPts val="0"/>
              </a:spcAft>
              <a:buClrTx/>
              <a:buSzTx/>
              <a:buFont typeface="+mj-lt"/>
              <a:buAutoNum type="arabicPeriod"/>
              <a:tabLst/>
              <a:defRPr/>
            </a:pPr>
            <a:r>
              <a:rPr lang="en-US" b="1" dirty="0" smtClean="0"/>
              <a:t>Product requirements:</a:t>
            </a:r>
            <a:r>
              <a:rPr lang="en-US" dirty="0" smtClean="0"/>
              <a:t> </a:t>
            </a:r>
            <a:r>
              <a:rPr lang="en-US" sz="1200" kern="1200" baseline="0" dirty="0" smtClean="0">
                <a:solidFill>
                  <a:schemeClr val="tx1"/>
                </a:solidFill>
                <a:latin typeface="+mn-lt"/>
                <a:ea typeface="+mn-ea"/>
                <a:cs typeface="+mn-cs"/>
              </a:rPr>
              <a:t>These requirements specify the behavior of the software.</a:t>
            </a:r>
          </a:p>
          <a:p>
            <a:pPr marL="228600" marR="0" indent="-228600" algn="just" defTabSz="914400" rtl="0" eaLnBrk="1" fontAlgn="auto" latinLnBrk="0" hangingPunct="1">
              <a:lnSpc>
                <a:spcPct val="100000"/>
              </a:lnSpc>
              <a:spcBef>
                <a:spcPts val="0"/>
              </a:spcBef>
              <a:spcAft>
                <a:spcPts val="0"/>
              </a:spcAft>
              <a:buClrTx/>
              <a:buSzTx/>
              <a:buFont typeface="+mj-lt"/>
              <a:buAutoNum type="arabicPeriod"/>
              <a:tabLst/>
              <a:defRPr/>
            </a:pPr>
            <a:r>
              <a:rPr lang="en-US" b="1" dirty="0" smtClean="0"/>
              <a:t>Organizational requirements:</a:t>
            </a:r>
            <a:r>
              <a:rPr lang="en-US" dirty="0" smtClean="0"/>
              <a:t> These requirements are broad system requirements derived from policies and procedures in the customer’s and developer’s organization.</a:t>
            </a:r>
          </a:p>
          <a:p>
            <a:pPr marL="228600" marR="0" indent="-228600" algn="just" defTabSz="914400" rtl="0" eaLnBrk="1" fontAlgn="auto" latinLnBrk="0" hangingPunct="1">
              <a:lnSpc>
                <a:spcPct val="100000"/>
              </a:lnSpc>
              <a:spcBef>
                <a:spcPts val="0"/>
              </a:spcBef>
              <a:spcAft>
                <a:spcPts val="0"/>
              </a:spcAft>
              <a:buClrTx/>
              <a:buSzTx/>
              <a:buFont typeface="+mj-lt"/>
              <a:buAutoNum type="arabicPeriod"/>
              <a:tabLst/>
              <a:defRPr/>
            </a:pPr>
            <a:r>
              <a:rPr lang="en-US" b="1" dirty="0" smtClean="0"/>
              <a:t>External requirements:</a:t>
            </a:r>
            <a:r>
              <a:rPr lang="en-US" dirty="0" smtClean="0"/>
              <a:t> This broad heading covers all requirements that are derived from factors external to the system and its development process.</a:t>
            </a:r>
            <a:endParaRPr lang="en-US" dirty="0"/>
          </a:p>
        </p:txBody>
      </p:sp>
      <p:sp>
        <p:nvSpPr>
          <p:cNvPr id="4" name="Slide Number Placeholder 3"/>
          <p:cNvSpPr>
            <a:spLocks noGrp="1"/>
          </p:cNvSpPr>
          <p:nvPr>
            <p:ph type="sldNum" sz="quarter" idx="10"/>
          </p:nvPr>
        </p:nvSpPr>
        <p:spPr/>
        <p:txBody>
          <a:bodyPr/>
          <a:lstStyle/>
          <a:p>
            <a:fld id="{C6D9586A-B0BA-476C-B293-E240125E5AE3}"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4232D2-765A-4E9F-8A4E-963217BB86B9}" type="datetimeFigureOut">
              <a:rPr lang="en-US" smtClean="0"/>
              <a:pPr/>
              <a:t>10/2/2019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4232D2-765A-4E9F-8A4E-963217BB86B9}" type="datetimeFigureOut">
              <a:rPr lang="en-US" smtClean="0"/>
              <a:pPr/>
              <a:t>10/2/2019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4232D2-765A-4E9F-8A4E-963217BB86B9}" type="datetimeFigureOut">
              <a:rPr lang="en-US" smtClean="0"/>
              <a:pPr/>
              <a:t>10/2/2019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4232D2-765A-4E9F-8A4E-963217BB86B9}" type="datetimeFigureOut">
              <a:rPr lang="en-US" smtClean="0"/>
              <a:pPr/>
              <a:t>10/2/2019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4232D2-765A-4E9F-8A4E-963217BB86B9}" type="datetimeFigureOut">
              <a:rPr lang="en-US" smtClean="0"/>
              <a:pPr/>
              <a:t>10/2/2019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4232D2-765A-4E9F-8A4E-963217BB86B9}" type="datetimeFigureOut">
              <a:rPr lang="en-US" smtClean="0"/>
              <a:pPr/>
              <a:t>10/2/2019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4232D2-765A-4E9F-8A4E-963217BB86B9}" type="datetimeFigureOut">
              <a:rPr lang="en-US" smtClean="0"/>
              <a:pPr/>
              <a:t>10/2/2019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4232D2-765A-4E9F-8A4E-963217BB86B9}" type="datetimeFigureOut">
              <a:rPr lang="en-US" smtClean="0"/>
              <a:pPr/>
              <a:t>10/2/2019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4232D2-765A-4E9F-8A4E-963217BB86B9}" type="datetimeFigureOut">
              <a:rPr lang="en-US" smtClean="0"/>
              <a:pPr/>
              <a:t>10/2/2019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4232D2-765A-4E9F-8A4E-963217BB86B9}" type="datetimeFigureOut">
              <a:rPr lang="en-US" smtClean="0"/>
              <a:pPr/>
              <a:t>10/2/2019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4232D2-765A-4E9F-8A4E-963217BB86B9}" type="datetimeFigureOut">
              <a:rPr lang="en-US" smtClean="0"/>
              <a:pPr/>
              <a:t>10/2/2019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8000"/>
            <a:lum/>
          </a:blip>
          <a:srcRect/>
          <a:stretch>
            <a:fillRect l="9000" t="25000" r="2000" b="1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4232D2-765A-4E9F-8A4E-963217BB86B9}" type="datetimeFigureOut">
              <a:rPr lang="en-US" smtClean="0"/>
              <a:pPr/>
              <a:t>10/2/2019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1155D-4249-4ADC-B2C6-463A3023204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UNIT-II</a:t>
            </a:r>
            <a:endParaRPr lang="en-US" dirty="0"/>
          </a:p>
        </p:txBody>
      </p:sp>
      <p:sp>
        <p:nvSpPr>
          <p:cNvPr id="3" name="Subtitle 2"/>
          <p:cNvSpPr>
            <a:spLocks noGrp="1"/>
          </p:cNvSpPr>
          <p:nvPr>
            <p:ph type="subTitle" idx="1"/>
          </p:nvPr>
        </p:nvSpPr>
        <p:spPr/>
        <p:txBody>
          <a:bodyPr>
            <a:normAutofit lnSpcReduction="10000"/>
          </a:bodyPr>
          <a:lstStyle/>
          <a:p>
            <a:r>
              <a:rPr lang="en-US" b="1" dirty="0" smtClean="0"/>
              <a:t>REQUIREMENTS ENGINEERING AND MODELING</a:t>
            </a:r>
          </a:p>
          <a:p>
            <a:r>
              <a:rPr lang="en-US" sz="1800" b="1" i="1" dirty="0" smtClean="0"/>
              <a:t>By</a:t>
            </a:r>
          </a:p>
          <a:p>
            <a:r>
              <a:rPr lang="en-US" sz="2000" b="1" i="1" dirty="0" smtClean="0"/>
              <a:t>Mr. T. M. Jaya Krishna</a:t>
            </a:r>
            <a:r>
              <a:rPr lang="en-US" sz="2000" b="1" i="1" baseline="-25000" dirty="0"/>
              <a:t> </a:t>
            </a:r>
            <a:r>
              <a:rPr lang="en-US" sz="2000" b="1" i="1" baseline="-25000" dirty="0" smtClean="0"/>
              <a:t>M.Tech</a:t>
            </a:r>
            <a:endParaRPr lang="en-US" sz="20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The software requirements document</a:t>
            </a:r>
            <a:endParaRPr lang="en-US" b="1" dirty="0"/>
          </a:p>
        </p:txBody>
      </p:sp>
      <p:sp>
        <p:nvSpPr>
          <p:cNvPr id="3" name="Content Placeholder 2"/>
          <p:cNvSpPr>
            <a:spLocks noGrp="1"/>
          </p:cNvSpPr>
          <p:nvPr>
            <p:ph idx="1"/>
          </p:nvPr>
        </p:nvSpPr>
        <p:spPr/>
        <p:txBody>
          <a:bodyPr>
            <a:normAutofit fontScale="85000" lnSpcReduction="10000"/>
          </a:bodyPr>
          <a:lstStyle/>
          <a:p>
            <a:pPr algn="just"/>
            <a:r>
              <a:rPr lang="en-US" dirty="0" smtClean="0"/>
              <a:t>Also called SRS</a:t>
            </a:r>
          </a:p>
          <a:p>
            <a:pPr lvl="1" algn="just"/>
            <a:r>
              <a:rPr lang="en-US" dirty="0" smtClean="0"/>
              <a:t>It - - an official stmt = what the system developers should implement</a:t>
            </a:r>
          </a:p>
          <a:p>
            <a:pPr lvl="1" algn="just"/>
            <a:r>
              <a:rPr lang="en-US" dirty="0" smtClean="0"/>
              <a:t>It should +de both the user requirements </a:t>
            </a:r>
            <a:r>
              <a:rPr lang="en-US" dirty="0" smtClean="0">
                <a:sym typeface="Wingdings" pitchFamily="2" charset="2"/>
              </a:rPr>
              <a:t> </a:t>
            </a:r>
            <a:r>
              <a:rPr lang="en-US" dirty="0" smtClean="0"/>
              <a:t>system and a detailed specification = system requirements. </a:t>
            </a:r>
          </a:p>
          <a:p>
            <a:pPr lvl="1" algn="just"/>
            <a:r>
              <a:rPr lang="en-US" dirty="0" smtClean="0"/>
              <a:t>Sometimes, the user &amp; system requirements r integrated </a:t>
            </a:r>
            <a:r>
              <a:rPr lang="en-US" dirty="0" smtClean="0">
                <a:sym typeface="Wingdings" pitchFamily="2" charset="2"/>
              </a:rPr>
              <a:t></a:t>
            </a:r>
            <a:r>
              <a:rPr lang="en-US" dirty="0" smtClean="0"/>
              <a:t> a single description.</a:t>
            </a:r>
          </a:p>
          <a:p>
            <a:pPr lvl="1" algn="just"/>
            <a:r>
              <a:rPr lang="en-US" dirty="0" smtClean="0"/>
              <a:t>In other cases, the user requirements r defined in an introduction </a:t>
            </a:r>
            <a:r>
              <a:rPr lang="en-US" dirty="0" smtClean="0">
                <a:sym typeface="Wingdings" pitchFamily="2" charset="2"/>
              </a:rPr>
              <a:t></a:t>
            </a:r>
            <a:r>
              <a:rPr lang="en-US" dirty="0" smtClean="0"/>
              <a:t> the system requirements specification. </a:t>
            </a:r>
          </a:p>
          <a:p>
            <a:pPr lvl="1" algn="just"/>
            <a:r>
              <a:rPr lang="en-US" dirty="0" smtClean="0"/>
              <a:t>If there r a large no. = requirements, the detailed system requirements may be presented in a separate document.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The software requirements document</a:t>
            </a:r>
            <a:endParaRPr lang="en-US" b="1" dirty="0"/>
          </a:p>
        </p:txBody>
      </p:sp>
      <p:sp>
        <p:nvSpPr>
          <p:cNvPr id="3" name="Content Placeholder 2"/>
          <p:cNvSpPr>
            <a:spLocks noGrp="1"/>
          </p:cNvSpPr>
          <p:nvPr>
            <p:ph sz="half" idx="1"/>
          </p:nvPr>
        </p:nvSpPr>
        <p:spPr/>
        <p:txBody>
          <a:bodyPr>
            <a:normAutofit/>
          </a:bodyPr>
          <a:lstStyle/>
          <a:p>
            <a:pPr algn="just"/>
            <a:r>
              <a:rPr lang="en-US" dirty="0" smtClean="0"/>
              <a:t>It has diverse set = users, ranging </a:t>
            </a:r>
            <a:r>
              <a:rPr lang="en-US" dirty="0" smtClean="0">
                <a:sym typeface="Wingdings" pitchFamily="2" charset="2"/>
              </a:rPr>
              <a:t></a:t>
            </a:r>
            <a:r>
              <a:rPr lang="en-US" dirty="0" smtClean="0"/>
              <a:t> the senior management = organization i.e. paying </a:t>
            </a:r>
            <a:r>
              <a:rPr lang="en-US" dirty="0" smtClean="0">
                <a:sym typeface="Wingdings" pitchFamily="2" charset="2"/>
              </a:rPr>
              <a:t></a:t>
            </a:r>
            <a:r>
              <a:rPr lang="en-US" dirty="0" smtClean="0"/>
              <a:t> the system </a:t>
            </a:r>
            <a:r>
              <a:rPr lang="en-US" dirty="0" smtClean="0">
                <a:sym typeface="Wingdings" pitchFamily="2" charset="2"/>
              </a:rPr>
              <a:t></a:t>
            </a:r>
            <a:r>
              <a:rPr lang="en-US" dirty="0" smtClean="0"/>
              <a:t> engineers responsible </a:t>
            </a:r>
            <a:r>
              <a:rPr lang="en-US" dirty="0" smtClean="0">
                <a:sym typeface="Wingdings" pitchFamily="2" charset="2"/>
              </a:rPr>
              <a:t></a:t>
            </a:r>
            <a:r>
              <a:rPr lang="en-US" dirty="0" smtClean="0"/>
              <a:t> developing the s/w.</a:t>
            </a:r>
          </a:p>
          <a:p>
            <a:pPr lvl="1" algn="just"/>
            <a:r>
              <a:rPr lang="en-US" dirty="0" smtClean="0"/>
              <a:t>Figure shows possible users = document &amp; how they use it.</a:t>
            </a:r>
            <a:endParaRPr lang="en-US" dirty="0"/>
          </a:p>
        </p:txBody>
      </p:sp>
      <p:pic>
        <p:nvPicPr>
          <p:cNvPr id="2050" name="Picture 2"/>
          <p:cNvPicPr>
            <a:picLocks noGrp="1" noChangeAspect="1" noChangeArrowheads="1"/>
          </p:cNvPicPr>
          <p:nvPr>
            <p:ph sz="half" idx="2"/>
          </p:nvPr>
        </p:nvPicPr>
        <p:blipFill>
          <a:blip r:embed="rId3" cstate="print"/>
          <a:srcRect/>
          <a:stretch>
            <a:fillRect/>
          </a:stretch>
        </p:blipFill>
        <p:spPr bwMode="auto">
          <a:xfrm>
            <a:off x="4787418" y="1600200"/>
            <a:ext cx="3975582" cy="478525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prstClr val="black"/>
                </a:solidFill>
              </a:rPr>
              <a:t>Requirements </a:t>
            </a:r>
            <a:r>
              <a:rPr lang="en-US" sz="3600" b="1" dirty="0" smtClean="0"/>
              <a:t>specification</a:t>
            </a:r>
            <a:endParaRPr lang="en-US" dirty="0"/>
          </a:p>
        </p:txBody>
      </p:sp>
      <p:sp>
        <p:nvSpPr>
          <p:cNvPr id="3" name="Content Placeholder 2"/>
          <p:cNvSpPr>
            <a:spLocks noGrp="1"/>
          </p:cNvSpPr>
          <p:nvPr>
            <p:ph idx="1"/>
          </p:nvPr>
        </p:nvSpPr>
        <p:spPr/>
        <p:txBody>
          <a:bodyPr>
            <a:normAutofit/>
          </a:bodyPr>
          <a:lstStyle/>
          <a:p>
            <a:pPr algn="just"/>
            <a:r>
              <a:rPr lang="en-US" dirty="0" smtClean="0"/>
              <a:t>It - - process = writing down the </a:t>
            </a:r>
            <a:r>
              <a:rPr lang="en-US" i="1" dirty="0" smtClean="0"/>
              <a:t>user</a:t>
            </a:r>
            <a:r>
              <a:rPr lang="en-US" dirty="0" smtClean="0"/>
              <a:t> and </a:t>
            </a:r>
            <a:r>
              <a:rPr lang="en-US" i="1" dirty="0" smtClean="0"/>
              <a:t>system</a:t>
            </a:r>
            <a:r>
              <a:rPr lang="en-US" dirty="0" smtClean="0"/>
              <a:t> </a:t>
            </a:r>
            <a:r>
              <a:rPr lang="en-US" i="1" dirty="0" smtClean="0"/>
              <a:t>requirements</a:t>
            </a:r>
            <a:r>
              <a:rPr lang="en-US" dirty="0" smtClean="0"/>
              <a:t> in a requirements document. </a:t>
            </a:r>
          </a:p>
          <a:p>
            <a:pPr lvl="1" algn="just"/>
            <a:r>
              <a:rPr lang="en-US" i="1" dirty="0" smtClean="0"/>
              <a:t>It </a:t>
            </a:r>
            <a:r>
              <a:rPr lang="en-US" dirty="0" smtClean="0"/>
              <a:t>should be </a:t>
            </a:r>
          </a:p>
          <a:p>
            <a:pPr lvl="2" algn="just"/>
            <a:r>
              <a:rPr lang="en-US" dirty="0" smtClean="0"/>
              <a:t>clear, unambiguous, easy </a:t>
            </a:r>
            <a:r>
              <a:rPr lang="en-US" dirty="0" smtClean="0">
                <a:sym typeface="Wingdings" pitchFamily="2" charset="2"/>
              </a:rPr>
              <a:t></a:t>
            </a:r>
            <a:r>
              <a:rPr lang="en-US" dirty="0" smtClean="0"/>
              <a:t>understand, complete, &amp; consistent.</a:t>
            </a:r>
          </a:p>
          <a:p>
            <a:pPr lvl="1" algn="just"/>
            <a:r>
              <a:rPr lang="en-US" dirty="0" smtClean="0"/>
              <a:t>In practice it - - difficult </a:t>
            </a:r>
            <a:r>
              <a:rPr lang="en-US" dirty="0" smtClean="0">
                <a:sym typeface="Wingdings" pitchFamily="2" charset="2"/>
              </a:rPr>
              <a:t> achieve cont.</a:t>
            </a:r>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prstClr val="black"/>
                </a:solidFill>
              </a:rPr>
              <a:t>Requirements </a:t>
            </a:r>
            <a:r>
              <a:rPr lang="en-US" sz="3600" b="1" dirty="0" smtClean="0"/>
              <a:t>specification</a:t>
            </a:r>
            <a:endParaRPr lang="en-US" dirty="0"/>
          </a:p>
        </p:txBody>
      </p:sp>
      <p:pic>
        <p:nvPicPr>
          <p:cNvPr id="3074" name="Picture 2"/>
          <p:cNvPicPr>
            <a:picLocks noGrp="1" noChangeAspect="1" noChangeArrowheads="1"/>
          </p:cNvPicPr>
          <p:nvPr>
            <p:ph idx="1"/>
          </p:nvPr>
        </p:nvPicPr>
        <p:blipFill>
          <a:blip r:embed="rId3" cstate="print"/>
          <a:srcRect/>
          <a:stretch>
            <a:fillRect/>
          </a:stretch>
        </p:blipFill>
        <p:spPr bwMode="auto">
          <a:xfrm>
            <a:off x="706944" y="1600200"/>
            <a:ext cx="8069031" cy="4724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Requirements engineering processes</a:t>
            </a:r>
            <a:endParaRPr lang="en-US" sz="3600" b="1" dirty="0"/>
          </a:p>
        </p:txBody>
      </p:sp>
      <p:sp>
        <p:nvSpPr>
          <p:cNvPr id="3" name="Content Placeholder 2"/>
          <p:cNvSpPr>
            <a:spLocks noGrp="1"/>
          </p:cNvSpPr>
          <p:nvPr>
            <p:ph idx="1"/>
          </p:nvPr>
        </p:nvSpPr>
        <p:spPr/>
        <p:txBody>
          <a:bodyPr>
            <a:normAutofit fontScale="92500" lnSpcReduction="20000"/>
          </a:bodyPr>
          <a:lstStyle/>
          <a:p>
            <a:pPr algn="just"/>
            <a:r>
              <a:rPr lang="en-US" dirty="0" smtClean="0"/>
              <a:t>may include 4 high-level activities focus on assessing:</a:t>
            </a:r>
          </a:p>
          <a:p>
            <a:pPr lvl="1" algn="just"/>
            <a:r>
              <a:rPr lang="en-US" dirty="0" smtClean="0"/>
              <a:t>Feasibility study</a:t>
            </a:r>
          </a:p>
          <a:p>
            <a:pPr lvl="2" algn="just"/>
            <a:r>
              <a:rPr lang="en-US" dirty="0" smtClean="0"/>
              <a:t>System - - useful </a:t>
            </a:r>
            <a:r>
              <a:rPr lang="en-US" dirty="0" smtClean="0">
                <a:sym typeface="Wingdings" pitchFamily="2" charset="2"/>
              </a:rPr>
              <a:t> </a:t>
            </a:r>
            <a:r>
              <a:rPr lang="en-US" dirty="0" smtClean="0"/>
              <a:t>business?</a:t>
            </a:r>
          </a:p>
          <a:p>
            <a:pPr lvl="1" algn="just"/>
            <a:r>
              <a:rPr lang="en-US" dirty="0" smtClean="0"/>
              <a:t>Elicitation &amp; analysis</a:t>
            </a:r>
          </a:p>
          <a:p>
            <a:pPr lvl="2" algn="just"/>
            <a:r>
              <a:rPr lang="en-US" dirty="0" smtClean="0"/>
              <a:t>discovering </a:t>
            </a:r>
            <a:r>
              <a:rPr lang="en-US" u="sng" dirty="0" smtClean="0"/>
              <a:t>requirements</a:t>
            </a:r>
          </a:p>
          <a:p>
            <a:pPr lvl="1" algn="just"/>
            <a:r>
              <a:rPr lang="en-US" dirty="0" smtClean="0"/>
              <a:t>Specification</a:t>
            </a:r>
          </a:p>
          <a:p>
            <a:pPr lvl="2" algn="just"/>
            <a:r>
              <a:rPr lang="en-US" dirty="0" smtClean="0"/>
              <a:t>Converting </a:t>
            </a:r>
            <a:r>
              <a:rPr lang="en-US" u="sng" dirty="0" smtClean="0"/>
              <a:t>these</a:t>
            </a:r>
            <a:r>
              <a:rPr lang="en-US" dirty="0" smtClean="0"/>
              <a:t>  </a:t>
            </a:r>
            <a:r>
              <a:rPr lang="en-US" dirty="0" smtClean="0">
                <a:sym typeface="Wingdings" pitchFamily="2" charset="2"/>
              </a:rPr>
              <a:t></a:t>
            </a:r>
            <a:r>
              <a:rPr lang="en-US" dirty="0" smtClean="0"/>
              <a:t> some standard form</a:t>
            </a:r>
          </a:p>
          <a:p>
            <a:pPr lvl="1" algn="just"/>
            <a:r>
              <a:rPr lang="en-US" dirty="0" smtClean="0"/>
              <a:t>Validation</a:t>
            </a:r>
          </a:p>
          <a:p>
            <a:r>
              <a:rPr lang="en-US" dirty="0" smtClean="0"/>
              <a:t>Requirements engineering - - an iterative process </a:t>
            </a:r>
          </a:p>
          <a:p>
            <a:pPr lvl="1"/>
            <a:r>
              <a:rPr lang="en-US" dirty="0" smtClean="0"/>
              <a:t>activities r interleaved</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Requirements engineering processes</a:t>
            </a:r>
            <a:endParaRPr lang="en-US" sz="3600" b="1" dirty="0"/>
          </a:p>
        </p:txBody>
      </p:sp>
      <p:sp>
        <p:nvSpPr>
          <p:cNvPr id="4" name="Content Placeholder 3"/>
          <p:cNvSpPr>
            <a:spLocks noGrp="1"/>
          </p:cNvSpPr>
          <p:nvPr>
            <p:ph sz="half" idx="1"/>
          </p:nvPr>
        </p:nvSpPr>
        <p:spPr>
          <a:xfrm>
            <a:off x="457200" y="1600200"/>
            <a:ext cx="3276600" cy="4572000"/>
          </a:xfrm>
        </p:spPr>
        <p:txBody>
          <a:bodyPr>
            <a:normAutofit/>
          </a:bodyPr>
          <a:lstStyle/>
          <a:p>
            <a:pPr algn="just"/>
            <a:r>
              <a:rPr lang="en-US" sz="2400" dirty="0" smtClean="0"/>
              <a:t>Figure shows this interleaving</a:t>
            </a:r>
          </a:p>
          <a:p>
            <a:pPr algn="just"/>
            <a:r>
              <a:rPr lang="en-US" sz="2400" dirty="0" smtClean="0"/>
              <a:t>Activities organized </a:t>
            </a:r>
          </a:p>
          <a:p>
            <a:pPr lvl="1" algn="just"/>
            <a:r>
              <a:rPr lang="en-US" sz="2000" dirty="0" smtClean="0"/>
              <a:t>Iterative process around spiral</a:t>
            </a:r>
          </a:p>
          <a:p>
            <a:pPr lvl="1" algn="just"/>
            <a:r>
              <a:rPr lang="en-US" sz="2000" dirty="0" smtClean="0"/>
              <a:t>o/p - - system requirements document</a:t>
            </a:r>
          </a:p>
          <a:p>
            <a:pPr algn="just"/>
            <a:endParaRPr lang="en-US" sz="2400" dirty="0"/>
          </a:p>
        </p:txBody>
      </p:sp>
      <p:pic>
        <p:nvPicPr>
          <p:cNvPr id="1026" name="Picture 2"/>
          <p:cNvPicPr>
            <a:picLocks noGrp="1" noChangeAspect="1" noChangeArrowheads="1"/>
          </p:cNvPicPr>
          <p:nvPr>
            <p:ph sz="half" idx="2"/>
          </p:nvPr>
        </p:nvPicPr>
        <p:blipFill>
          <a:blip r:embed="rId3" cstate="print"/>
          <a:srcRect/>
          <a:stretch>
            <a:fillRect/>
          </a:stretch>
        </p:blipFill>
        <p:spPr bwMode="auto">
          <a:xfrm>
            <a:off x="3810000" y="1752600"/>
            <a:ext cx="5029200" cy="4407705"/>
          </a:xfrm>
          <a:prstGeom prst="rect">
            <a:avLst/>
          </a:prstGeom>
          <a:noFill/>
          <a:ln w="9525">
            <a:noFill/>
            <a:miter lim="800000"/>
            <a:headEnd/>
            <a:tailEnd/>
          </a:ln>
          <a:effectLst/>
        </p:spPr>
      </p:pic>
      <p:sp>
        <p:nvSpPr>
          <p:cNvPr id="7" name="Rectangle 6"/>
          <p:cNvSpPr/>
          <p:nvPr/>
        </p:nvSpPr>
        <p:spPr>
          <a:xfrm>
            <a:off x="3505200" y="6172200"/>
            <a:ext cx="5562600" cy="338554"/>
          </a:xfrm>
          <a:prstGeom prst="rect">
            <a:avLst/>
          </a:prstGeom>
        </p:spPr>
        <p:txBody>
          <a:bodyPr wrap="square">
            <a:spAutoFit/>
          </a:bodyPr>
          <a:lstStyle/>
          <a:p>
            <a:pPr algn="ctr"/>
            <a:r>
              <a:rPr lang="en-US" sz="1600" b="1" dirty="0" smtClean="0"/>
              <a:t>Figure:</a:t>
            </a:r>
            <a:r>
              <a:rPr lang="en-US" sz="1600" dirty="0" smtClean="0"/>
              <a:t> A spiral view of the requirements engineering process</a:t>
            </a:r>
            <a:endParaRPr lang="en-US" sz="1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Requirements elicitation and analysis</a:t>
            </a:r>
            <a:endParaRPr lang="en-US" sz="3600" b="1" dirty="0"/>
          </a:p>
        </p:txBody>
      </p:sp>
      <p:sp>
        <p:nvSpPr>
          <p:cNvPr id="3" name="Content Placeholder 2"/>
          <p:cNvSpPr>
            <a:spLocks noGrp="1"/>
          </p:cNvSpPr>
          <p:nvPr>
            <p:ph sz="half" idx="1"/>
          </p:nvPr>
        </p:nvSpPr>
        <p:spPr>
          <a:xfrm>
            <a:off x="457200" y="1600200"/>
            <a:ext cx="4267200" cy="4876800"/>
          </a:xfrm>
        </p:spPr>
        <p:txBody>
          <a:bodyPr>
            <a:normAutofit lnSpcReduction="10000"/>
          </a:bodyPr>
          <a:lstStyle/>
          <a:p>
            <a:pPr algn="just"/>
            <a:r>
              <a:rPr lang="en-US" sz="2000" dirty="0" smtClean="0"/>
              <a:t>In this activity</a:t>
            </a:r>
          </a:p>
          <a:p>
            <a:pPr lvl="1" algn="just"/>
            <a:r>
              <a:rPr lang="en-US" sz="1600" dirty="0" smtClean="0"/>
              <a:t>S/W Engg.’s work w</a:t>
            </a:r>
            <a:r>
              <a:rPr lang="en-US" sz="1600" dirty="0" smtClean="0">
                <a:sym typeface="Wingdings" pitchFamily="2" charset="2"/>
              </a:rPr>
              <a:t></a:t>
            </a:r>
            <a:r>
              <a:rPr lang="en-US" sz="1600" dirty="0" smtClean="0"/>
              <a:t> customers &amp; system end-users </a:t>
            </a:r>
          </a:p>
          <a:p>
            <a:pPr lvl="2" algn="just"/>
            <a:r>
              <a:rPr lang="en-US" sz="1400" dirty="0" smtClean="0"/>
              <a:t>find out about the application domain</a:t>
            </a:r>
          </a:p>
          <a:p>
            <a:pPr lvl="2" algn="just"/>
            <a:r>
              <a:rPr lang="en-US" sz="1400" dirty="0" smtClean="0"/>
              <a:t>what services the system should provide</a:t>
            </a:r>
          </a:p>
          <a:p>
            <a:pPr lvl="2" algn="just"/>
            <a:r>
              <a:rPr lang="en-US" sz="1400" dirty="0" smtClean="0"/>
              <a:t>required performance of the system</a:t>
            </a:r>
          </a:p>
          <a:p>
            <a:pPr lvl="2" algn="just"/>
            <a:r>
              <a:rPr lang="en-US" sz="1400" dirty="0" smtClean="0"/>
              <a:t>hardware constraints, and so on.</a:t>
            </a:r>
          </a:p>
          <a:p>
            <a:pPr algn="just"/>
            <a:r>
              <a:rPr lang="en-US" sz="2000" dirty="0" smtClean="0"/>
              <a:t>Requirements elicitation</a:t>
            </a:r>
          </a:p>
          <a:p>
            <a:pPr lvl="1" algn="just"/>
            <a:r>
              <a:rPr lang="en-US" sz="1600" dirty="0" smtClean="0"/>
              <a:t>May involve diff kinds = people in an organization</a:t>
            </a:r>
          </a:p>
          <a:p>
            <a:pPr lvl="1" algn="just"/>
            <a:r>
              <a:rPr lang="en-US" sz="1600" dirty="0" smtClean="0"/>
              <a:t>System stakeholder – direct | indirect influence on system requirements</a:t>
            </a:r>
          </a:p>
          <a:p>
            <a:pPr lvl="1" algn="just"/>
            <a:r>
              <a:rPr lang="en-US" sz="1600" dirty="0" smtClean="0"/>
              <a:t>Stakeholders +de</a:t>
            </a:r>
          </a:p>
          <a:p>
            <a:pPr lvl="2" algn="just"/>
            <a:r>
              <a:rPr lang="en-US" sz="1400" dirty="0" smtClean="0"/>
              <a:t>End users</a:t>
            </a:r>
          </a:p>
          <a:p>
            <a:pPr lvl="2" algn="just"/>
            <a:r>
              <a:rPr lang="en-US" sz="1400" dirty="0" smtClean="0"/>
              <a:t>Engineers developing other related systems</a:t>
            </a:r>
          </a:p>
          <a:p>
            <a:pPr lvl="2" algn="just"/>
            <a:r>
              <a:rPr lang="en-US" sz="1400" dirty="0" smtClean="0"/>
              <a:t>Business managers</a:t>
            </a:r>
          </a:p>
          <a:p>
            <a:pPr lvl="2" algn="just"/>
            <a:r>
              <a:rPr lang="en-US" sz="1400" dirty="0" smtClean="0"/>
              <a:t>Domain experts</a:t>
            </a:r>
          </a:p>
          <a:p>
            <a:pPr lvl="2" algn="just"/>
            <a:r>
              <a:rPr lang="en-US" sz="1400" dirty="0" smtClean="0"/>
              <a:t>Trade union representatives etc..</a:t>
            </a:r>
            <a:endParaRPr lang="en-US" sz="1400" dirty="0"/>
          </a:p>
        </p:txBody>
      </p:sp>
      <p:pic>
        <p:nvPicPr>
          <p:cNvPr id="1026" name="Picture 2"/>
          <p:cNvPicPr>
            <a:picLocks noGrp="1" noChangeAspect="1" noChangeArrowheads="1"/>
          </p:cNvPicPr>
          <p:nvPr>
            <p:ph sz="half" idx="2"/>
          </p:nvPr>
        </p:nvPicPr>
        <p:blipFill>
          <a:blip r:embed="rId3" cstate="print"/>
          <a:srcRect/>
          <a:stretch>
            <a:fillRect/>
          </a:stretch>
        </p:blipFill>
        <p:spPr bwMode="auto">
          <a:xfrm rot="20870136">
            <a:off x="4865643" y="2625402"/>
            <a:ext cx="3824843" cy="260753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Requirements elicitation and analysis</a:t>
            </a:r>
            <a:endParaRPr lang="en-US" sz="3600" b="1" dirty="0"/>
          </a:p>
        </p:txBody>
      </p:sp>
      <p:sp>
        <p:nvSpPr>
          <p:cNvPr id="3" name="Content Placeholder 2"/>
          <p:cNvSpPr>
            <a:spLocks noGrp="1"/>
          </p:cNvSpPr>
          <p:nvPr>
            <p:ph sz="half" idx="1"/>
          </p:nvPr>
        </p:nvSpPr>
        <p:spPr>
          <a:xfrm>
            <a:off x="457200" y="1600200"/>
            <a:ext cx="3962400" cy="4648200"/>
          </a:xfrm>
        </p:spPr>
        <p:txBody>
          <a:bodyPr>
            <a:normAutofit/>
          </a:bodyPr>
          <a:lstStyle/>
          <a:p>
            <a:pPr algn="just"/>
            <a:r>
              <a:rPr lang="en-US" dirty="0" smtClean="0"/>
              <a:t>Process activities r:</a:t>
            </a:r>
          </a:p>
          <a:p>
            <a:pPr lvl="1" algn="just"/>
            <a:r>
              <a:rPr lang="en-US" sz="2000" dirty="0" smtClean="0"/>
              <a:t>Requirements discovery</a:t>
            </a:r>
          </a:p>
          <a:p>
            <a:pPr lvl="1" algn="just"/>
            <a:r>
              <a:rPr lang="en-US" sz="2000" dirty="0" smtClean="0"/>
              <a:t>Requirements classification &amp; organization</a:t>
            </a:r>
          </a:p>
          <a:p>
            <a:pPr lvl="1" algn="just"/>
            <a:r>
              <a:rPr lang="en-US" sz="2000" dirty="0" smtClean="0"/>
              <a:t>Requirements prioritization &amp; negotiation</a:t>
            </a:r>
          </a:p>
          <a:p>
            <a:pPr lvl="1" algn="just"/>
            <a:r>
              <a:rPr lang="en-US" sz="2000" dirty="0" smtClean="0"/>
              <a:t>Requirements specification</a:t>
            </a:r>
          </a:p>
          <a:p>
            <a:pPr algn="just"/>
            <a:r>
              <a:rPr lang="en-US" dirty="0" smtClean="0"/>
              <a:t>figure shows</a:t>
            </a:r>
          </a:p>
          <a:p>
            <a:pPr lvl="1" algn="just"/>
            <a:r>
              <a:rPr lang="en-US" dirty="0" smtClean="0"/>
              <a:t>Requirement elicitation &amp; analysis - - an iterative process. Cont.</a:t>
            </a:r>
            <a:endParaRPr lang="en-US" dirty="0"/>
          </a:p>
        </p:txBody>
      </p:sp>
      <p:pic>
        <p:nvPicPr>
          <p:cNvPr id="1026" name="Picture 2"/>
          <p:cNvPicPr>
            <a:picLocks noGrp="1" noChangeAspect="1" noChangeArrowheads="1"/>
          </p:cNvPicPr>
          <p:nvPr>
            <p:ph sz="half" idx="2"/>
          </p:nvPr>
        </p:nvPicPr>
        <p:blipFill>
          <a:blip r:embed="rId3" cstate="print"/>
          <a:srcRect/>
          <a:stretch>
            <a:fillRect/>
          </a:stretch>
        </p:blipFill>
        <p:spPr bwMode="auto">
          <a:xfrm rot="20870136">
            <a:off x="4865643" y="2625402"/>
            <a:ext cx="3824843" cy="260753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Requirements elicitation and analysis</a:t>
            </a:r>
            <a:endParaRPr lang="en-US" sz="3600" b="1" dirty="0"/>
          </a:p>
        </p:txBody>
      </p:sp>
      <p:sp>
        <p:nvSpPr>
          <p:cNvPr id="3" name="Content Placeholder 2"/>
          <p:cNvSpPr>
            <a:spLocks noGrp="1"/>
          </p:cNvSpPr>
          <p:nvPr>
            <p:ph sz="half" idx="1"/>
          </p:nvPr>
        </p:nvSpPr>
        <p:spPr>
          <a:xfrm>
            <a:off x="457200" y="1600200"/>
            <a:ext cx="3962400" cy="4648200"/>
          </a:xfrm>
        </p:spPr>
        <p:txBody>
          <a:bodyPr>
            <a:normAutofit fontScale="92500"/>
          </a:bodyPr>
          <a:lstStyle/>
          <a:p>
            <a:pPr algn="just"/>
            <a:r>
              <a:rPr lang="en-US" sz="2400" dirty="0" smtClean="0"/>
              <a:t>Eliciting &amp; understanding requirements </a:t>
            </a:r>
            <a:r>
              <a:rPr lang="en-US" sz="2400" dirty="0" smtClean="0">
                <a:sym typeface="Wingdings" pitchFamily="2" charset="2"/>
              </a:rPr>
              <a:t></a:t>
            </a:r>
            <a:r>
              <a:rPr lang="en-US" sz="2400" dirty="0" smtClean="0"/>
              <a:t> system stakeholders - - a difficult process </a:t>
            </a:r>
            <a:r>
              <a:rPr lang="en-US" sz="2400" dirty="0" smtClean="0">
                <a:sym typeface="Wingdings" pitchFamily="2" charset="2"/>
              </a:rPr>
              <a:t></a:t>
            </a:r>
            <a:r>
              <a:rPr lang="en-US" sz="2400" dirty="0" smtClean="0"/>
              <a:t> several reasons:</a:t>
            </a:r>
          </a:p>
          <a:p>
            <a:pPr marL="914400" lvl="1" indent="-457200" algn="just">
              <a:buFont typeface="+mj-lt"/>
              <a:buAutoNum type="arabicPeriod"/>
            </a:pPr>
            <a:r>
              <a:rPr lang="en-US" sz="2000" dirty="0" smtClean="0"/>
              <a:t>Stakeholders often don’t know what they want </a:t>
            </a:r>
            <a:r>
              <a:rPr lang="en-US" sz="2000" dirty="0" smtClean="0">
                <a:sym typeface="Wingdings" pitchFamily="2" charset="2"/>
              </a:rPr>
              <a:t></a:t>
            </a:r>
            <a:r>
              <a:rPr lang="en-US" sz="2000" dirty="0" smtClean="0"/>
              <a:t> a computer system</a:t>
            </a:r>
          </a:p>
          <a:p>
            <a:pPr marL="914400" lvl="1" indent="-457200" algn="just">
              <a:buFont typeface="+mj-lt"/>
              <a:buAutoNum type="arabicPeriod"/>
            </a:pPr>
            <a:r>
              <a:rPr lang="en-US" sz="2000" dirty="0" smtClean="0"/>
              <a:t>Stakeholders express requirements in their own terms.</a:t>
            </a:r>
          </a:p>
          <a:p>
            <a:pPr marL="914400" lvl="1" indent="-457200" algn="just">
              <a:buFont typeface="+mj-lt"/>
              <a:buAutoNum type="arabicPeriod"/>
            </a:pPr>
            <a:r>
              <a:rPr lang="en-US" sz="2200" dirty="0" smtClean="0"/>
              <a:t>Different stakeholders have different requirements &amp; they may express these in different ways. Cont.</a:t>
            </a:r>
            <a:endParaRPr lang="en-US" sz="6000" dirty="0" smtClean="0"/>
          </a:p>
        </p:txBody>
      </p:sp>
      <p:pic>
        <p:nvPicPr>
          <p:cNvPr id="1026" name="Picture 2"/>
          <p:cNvPicPr>
            <a:picLocks noGrp="1" noChangeAspect="1" noChangeArrowheads="1"/>
          </p:cNvPicPr>
          <p:nvPr>
            <p:ph sz="half" idx="2"/>
          </p:nvPr>
        </p:nvPicPr>
        <p:blipFill>
          <a:blip r:embed="rId3" cstate="print"/>
          <a:srcRect/>
          <a:stretch>
            <a:fillRect/>
          </a:stretch>
        </p:blipFill>
        <p:spPr bwMode="auto">
          <a:xfrm rot="20870136">
            <a:off x="4865643" y="2625402"/>
            <a:ext cx="3824843" cy="260753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Requirements elicitation and analysis</a:t>
            </a:r>
            <a:endParaRPr lang="en-US" sz="3600" b="1" dirty="0"/>
          </a:p>
        </p:txBody>
      </p:sp>
      <p:sp>
        <p:nvSpPr>
          <p:cNvPr id="3" name="Content Placeholder 2"/>
          <p:cNvSpPr>
            <a:spLocks noGrp="1"/>
          </p:cNvSpPr>
          <p:nvPr>
            <p:ph sz="half" idx="1"/>
          </p:nvPr>
        </p:nvSpPr>
        <p:spPr>
          <a:xfrm>
            <a:off x="457200" y="1600200"/>
            <a:ext cx="3962400" cy="4648200"/>
          </a:xfrm>
        </p:spPr>
        <p:txBody>
          <a:bodyPr>
            <a:normAutofit fontScale="92500"/>
          </a:bodyPr>
          <a:lstStyle/>
          <a:p>
            <a:pPr algn="just"/>
            <a:r>
              <a:rPr lang="en-US" sz="2400" dirty="0" smtClean="0"/>
              <a:t>Eliciting &amp; understanding requirements </a:t>
            </a:r>
            <a:r>
              <a:rPr lang="en-US" sz="2400" dirty="0" smtClean="0">
                <a:sym typeface="Wingdings" pitchFamily="2" charset="2"/>
              </a:rPr>
              <a:t></a:t>
            </a:r>
            <a:r>
              <a:rPr lang="en-US" sz="2400" dirty="0" smtClean="0"/>
              <a:t> system stakeholders - - a difficult process </a:t>
            </a:r>
            <a:r>
              <a:rPr lang="en-US" sz="2400" dirty="0" smtClean="0">
                <a:sym typeface="Wingdings" pitchFamily="2" charset="2"/>
              </a:rPr>
              <a:t></a:t>
            </a:r>
            <a:r>
              <a:rPr lang="en-US" sz="2400" dirty="0" smtClean="0"/>
              <a:t> several reasons:</a:t>
            </a:r>
          </a:p>
          <a:p>
            <a:pPr marL="914400" lvl="1" indent="-457200" algn="just">
              <a:buFont typeface="+mj-lt"/>
              <a:buAutoNum type="arabicPeriod"/>
            </a:pPr>
            <a:r>
              <a:rPr lang="en-US" sz="2000" dirty="0" smtClean="0"/>
              <a:t>Stakeholders often don’t know what they want </a:t>
            </a:r>
            <a:r>
              <a:rPr lang="en-US" sz="2000" dirty="0" smtClean="0">
                <a:sym typeface="Wingdings" pitchFamily="2" charset="2"/>
              </a:rPr>
              <a:t></a:t>
            </a:r>
            <a:r>
              <a:rPr lang="en-US" sz="2000" dirty="0" smtClean="0"/>
              <a:t> a computer system</a:t>
            </a:r>
          </a:p>
          <a:p>
            <a:pPr marL="914400" lvl="1" indent="-457200" algn="just">
              <a:buFont typeface="+mj-lt"/>
              <a:buAutoNum type="arabicPeriod"/>
            </a:pPr>
            <a:r>
              <a:rPr lang="en-US" sz="2000" dirty="0" smtClean="0"/>
              <a:t>Stakeholders express requirements in their own terms.</a:t>
            </a:r>
          </a:p>
          <a:p>
            <a:pPr marL="914400" lvl="1" indent="-457200" algn="just">
              <a:buFont typeface="+mj-lt"/>
              <a:buAutoNum type="arabicPeriod"/>
            </a:pPr>
            <a:r>
              <a:rPr lang="en-US" sz="2200" dirty="0" smtClean="0"/>
              <a:t>Different stakeholders have different requirements &amp; they may express these in different ways. Cont.</a:t>
            </a:r>
            <a:endParaRPr lang="en-US" sz="6000" dirty="0" smtClean="0"/>
          </a:p>
        </p:txBody>
      </p:sp>
      <p:pic>
        <p:nvPicPr>
          <p:cNvPr id="1026" name="Picture 2"/>
          <p:cNvPicPr>
            <a:picLocks noGrp="1" noChangeAspect="1" noChangeArrowheads="1"/>
          </p:cNvPicPr>
          <p:nvPr>
            <p:ph sz="half" idx="2"/>
          </p:nvPr>
        </p:nvPicPr>
        <p:blipFill>
          <a:blip r:embed="rId3" cstate="print"/>
          <a:srcRect/>
          <a:stretch>
            <a:fillRect/>
          </a:stretch>
        </p:blipFill>
        <p:spPr bwMode="auto">
          <a:xfrm rot="20870136">
            <a:off x="4865643" y="2625402"/>
            <a:ext cx="3824843" cy="260753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rot="20994103">
            <a:off x="439278" y="2551469"/>
            <a:ext cx="8229600" cy="1143000"/>
          </a:xfrm>
        </p:spPr>
        <p:txBody>
          <a:bodyPr/>
          <a:lstStyle/>
          <a:p>
            <a:r>
              <a:rPr lang="en-US" b="1" dirty="0" smtClean="0"/>
              <a:t>Requirements Engineering</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Requirements elicitation and analysis</a:t>
            </a:r>
            <a:r>
              <a:rPr lang="en-US" b="1" dirty="0" smtClean="0"/>
              <a:t/>
            </a:r>
            <a:br>
              <a:rPr lang="en-US" b="1" dirty="0" smtClean="0"/>
            </a:br>
            <a:r>
              <a:rPr lang="en-US" sz="3600" dirty="0" smtClean="0"/>
              <a:t>Requirements Discovery</a:t>
            </a:r>
            <a:endParaRPr lang="en-US" dirty="0"/>
          </a:p>
        </p:txBody>
      </p:sp>
      <p:sp>
        <p:nvSpPr>
          <p:cNvPr id="3" name="Content Placeholder 2"/>
          <p:cNvSpPr>
            <a:spLocks noGrp="1"/>
          </p:cNvSpPr>
          <p:nvPr>
            <p:ph idx="1"/>
          </p:nvPr>
        </p:nvSpPr>
        <p:spPr/>
        <p:txBody>
          <a:bodyPr>
            <a:normAutofit/>
          </a:bodyPr>
          <a:lstStyle/>
          <a:p>
            <a:pPr algn="just"/>
            <a:r>
              <a:rPr lang="en-US" dirty="0" smtClean="0"/>
              <a:t>sometime called requirements elicitation</a:t>
            </a:r>
          </a:p>
          <a:p>
            <a:pPr lvl="1" algn="just"/>
            <a:r>
              <a:rPr lang="en-US" dirty="0" smtClean="0"/>
              <a:t>It - - process = gathering info.  </a:t>
            </a:r>
          </a:p>
          <a:p>
            <a:pPr lvl="1" algn="just"/>
            <a:r>
              <a:rPr lang="en-US" dirty="0" smtClean="0"/>
              <a:t>Sources = info. during requirements discovery r:</a:t>
            </a:r>
          </a:p>
          <a:p>
            <a:pPr lvl="2" algn="just"/>
            <a:r>
              <a:rPr lang="en-US" dirty="0" smtClean="0"/>
              <a:t>Documentation</a:t>
            </a:r>
          </a:p>
          <a:p>
            <a:pPr lvl="2" algn="just"/>
            <a:r>
              <a:rPr lang="en-US" dirty="0" smtClean="0"/>
              <a:t>System </a:t>
            </a:r>
            <a:r>
              <a:rPr lang="en-US" u="sng" dirty="0" smtClean="0"/>
              <a:t>stake holders</a:t>
            </a:r>
          </a:p>
          <a:p>
            <a:pPr lvl="3" algn="just"/>
            <a:r>
              <a:rPr lang="en-US" u="sng" dirty="0" smtClean="0"/>
              <a:t>Range</a:t>
            </a:r>
            <a:r>
              <a:rPr lang="en-US" dirty="0" smtClean="0"/>
              <a:t> </a:t>
            </a:r>
            <a:r>
              <a:rPr lang="en-US" dirty="0" smtClean="0">
                <a:sym typeface="Wingdings" pitchFamily="2" charset="2"/>
              </a:rPr>
              <a:t> </a:t>
            </a:r>
            <a:r>
              <a:rPr lang="en-US" dirty="0" smtClean="0"/>
              <a:t>end-users = system thru managers </a:t>
            </a:r>
            <a:r>
              <a:rPr lang="en-US" dirty="0" smtClean="0">
                <a:sym typeface="Wingdings" pitchFamily="2" charset="2"/>
              </a:rPr>
              <a:t></a:t>
            </a:r>
            <a:r>
              <a:rPr lang="en-US" dirty="0" smtClean="0"/>
              <a:t> external stakeholders</a:t>
            </a:r>
          </a:p>
          <a:p>
            <a:pPr lvl="2" algn="just"/>
            <a:r>
              <a:rPr lang="en-US" dirty="0" smtClean="0"/>
              <a:t>specifications = similar systems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Requirements elicitation and analysis</a:t>
            </a:r>
            <a:r>
              <a:rPr lang="en-US" b="1" dirty="0" smtClean="0"/>
              <a:t/>
            </a:r>
            <a:br>
              <a:rPr lang="en-US" b="1" dirty="0" smtClean="0"/>
            </a:br>
            <a:r>
              <a:rPr lang="en-US" sz="3600" dirty="0" smtClean="0"/>
              <a:t> Interviewing</a:t>
            </a:r>
            <a:endParaRPr lang="en-US" dirty="0"/>
          </a:p>
        </p:txBody>
      </p:sp>
      <p:sp>
        <p:nvSpPr>
          <p:cNvPr id="3" name="Content Placeholder 2"/>
          <p:cNvSpPr>
            <a:spLocks noGrp="1"/>
          </p:cNvSpPr>
          <p:nvPr>
            <p:ph idx="1"/>
          </p:nvPr>
        </p:nvSpPr>
        <p:spPr/>
        <p:txBody>
          <a:bodyPr>
            <a:normAutofit/>
          </a:bodyPr>
          <a:lstStyle/>
          <a:p>
            <a:pPr algn="just"/>
            <a:r>
              <a:rPr lang="en-US" dirty="0" smtClean="0"/>
              <a:t>Formal | Informal </a:t>
            </a:r>
            <a:r>
              <a:rPr lang="en-US" i="1" u="sng" dirty="0" smtClean="0"/>
              <a:t>interviews</a:t>
            </a:r>
          </a:p>
          <a:p>
            <a:pPr lvl="1" algn="just"/>
            <a:r>
              <a:rPr lang="en-US" dirty="0" smtClean="0"/>
              <a:t>Part = most RE process</a:t>
            </a:r>
          </a:p>
          <a:p>
            <a:pPr lvl="1" algn="just"/>
            <a:r>
              <a:rPr lang="en-US" i="1" u="sng" dirty="0" smtClean="0"/>
              <a:t>Two types</a:t>
            </a:r>
            <a:r>
              <a:rPr lang="en-US" dirty="0" smtClean="0"/>
              <a:t>:</a:t>
            </a:r>
          </a:p>
          <a:p>
            <a:pPr lvl="2" algn="just"/>
            <a:r>
              <a:rPr lang="en-US" dirty="0" smtClean="0"/>
              <a:t>Closed interviews</a:t>
            </a:r>
          </a:p>
          <a:p>
            <a:pPr lvl="2" algn="just"/>
            <a:r>
              <a:rPr lang="en-US" dirty="0" smtClean="0"/>
              <a:t>Open interviews</a:t>
            </a:r>
          </a:p>
          <a:p>
            <a:pPr lvl="1" algn="just"/>
            <a:r>
              <a:rPr lang="en-US" i="1" u="sng" dirty="0" smtClean="0"/>
              <a:t>Are</a:t>
            </a:r>
            <a:r>
              <a:rPr lang="en-US" dirty="0" smtClean="0"/>
              <a:t> good </a:t>
            </a:r>
            <a:r>
              <a:rPr lang="en-US" dirty="0" smtClean="0">
                <a:sym typeface="Wingdings" pitchFamily="2" charset="2"/>
              </a:rPr>
              <a:t> getting an overall understanding = what stake holders do cont.</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Requirements elicitation and analysis</a:t>
            </a:r>
            <a:r>
              <a:rPr lang="en-US" b="1" dirty="0" smtClean="0"/>
              <a:t/>
            </a:r>
            <a:br>
              <a:rPr lang="en-US" b="1" dirty="0" smtClean="0"/>
            </a:br>
            <a:r>
              <a:rPr lang="en-US" sz="3600" dirty="0" smtClean="0"/>
              <a:t> Scenarios</a:t>
            </a:r>
            <a:endParaRPr lang="en-US" dirty="0"/>
          </a:p>
        </p:txBody>
      </p:sp>
      <p:sp>
        <p:nvSpPr>
          <p:cNvPr id="3" name="Content Placeholder 2"/>
          <p:cNvSpPr>
            <a:spLocks noGrp="1"/>
          </p:cNvSpPr>
          <p:nvPr>
            <p:ph idx="1"/>
          </p:nvPr>
        </p:nvSpPr>
        <p:spPr/>
        <p:txBody>
          <a:bodyPr>
            <a:normAutofit/>
          </a:bodyPr>
          <a:lstStyle/>
          <a:p>
            <a:pPr algn="just"/>
            <a:r>
              <a:rPr lang="en-US" i="1" u="sng" dirty="0" smtClean="0"/>
              <a:t>People</a:t>
            </a:r>
            <a:r>
              <a:rPr lang="en-US" dirty="0" smtClean="0"/>
              <a:t> usually find it easier </a:t>
            </a:r>
            <a:r>
              <a:rPr lang="en-US" dirty="0" smtClean="0">
                <a:sym typeface="Wingdings" pitchFamily="2" charset="2"/>
              </a:rPr>
              <a:t> </a:t>
            </a:r>
            <a:r>
              <a:rPr lang="en-US" dirty="0" smtClean="0"/>
              <a:t>relate </a:t>
            </a:r>
            <a:r>
              <a:rPr lang="en-US" dirty="0" smtClean="0">
                <a:sym typeface="Wingdings" pitchFamily="2" charset="2"/>
              </a:rPr>
              <a:t></a:t>
            </a:r>
            <a:r>
              <a:rPr lang="en-US" dirty="0" smtClean="0"/>
              <a:t> real-life examples ↔ abstract descriptions</a:t>
            </a:r>
          </a:p>
          <a:p>
            <a:pPr lvl="1" algn="just"/>
            <a:r>
              <a:rPr lang="en-US" i="1" u="sng" dirty="0" smtClean="0"/>
              <a:t>Can</a:t>
            </a:r>
            <a:r>
              <a:rPr lang="en-US" dirty="0" smtClean="0"/>
              <a:t> understand &amp; criticize a scenario</a:t>
            </a:r>
          </a:p>
          <a:p>
            <a:pPr lvl="1" algn="just"/>
            <a:r>
              <a:rPr lang="en-US" dirty="0" smtClean="0"/>
              <a:t>RE gained </a:t>
            </a:r>
            <a:r>
              <a:rPr lang="en-US" dirty="0" smtClean="0">
                <a:sym typeface="Wingdings" pitchFamily="2" charset="2"/>
              </a:rPr>
              <a:t> this discussion  formulate actual system requirements.</a:t>
            </a:r>
          </a:p>
          <a:p>
            <a:pPr algn="just"/>
            <a:r>
              <a:rPr lang="en-US" b="1" dirty="0" smtClean="0"/>
              <a:t>Scenarios</a:t>
            </a:r>
            <a:r>
              <a:rPr lang="en-US" dirty="0" smtClean="0"/>
              <a:t> c</a:t>
            </a:r>
            <a:r>
              <a:rPr lang="en-US" dirty="0" smtClean="0">
                <a:sym typeface="Wingdings" pitchFamily="2" charset="2"/>
              </a:rPr>
              <a:t></a:t>
            </a:r>
            <a:r>
              <a:rPr lang="en-US" dirty="0" smtClean="0"/>
              <a:t> particularly useful </a:t>
            </a:r>
            <a:r>
              <a:rPr lang="en-US" dirty="0" smtClean="0">
                <a:sym typeface="Wingdings" pitchFamily="2" charset="2"/>
              </a:rPr>
              <a:t></a:t>
            </a:r>
            <a:r>
              <a:rPr lang="en-US" dirty="0" smtClean="0"/>
              <a:t> adding detail </a:t>
            </a:r>
            <a:r>
              <a:rPr lang="en-US" dirty="0" smtClean="0">
                <a:sym typeface="Wingdings" pitchFamily="2" charset="2"/>
              </a:rPr>
              <a:t> </a:t>
            </a:r>
            <a:r>
              <a:rPr lang="en-US" dirty="0" smtClean="0"/>
              <a:t>an outline requirements description.</a:t>
            </a:r>
          </a:p>
          <a:p>
            <a:pPr lvl="1" algn="just"/>
            <a:r>
              <a:rPr lang="en-US" b="1" dirty="0" smtClean="0"/>
              <a:t>It </a:t>
            </a:r>
            <a:r>
              <a:rPr lang="en-US" dirty="0" smtClean="0"/>
              <a:t>starts w</a:t>
            </a:r>
            <a:r>
              <a:rPr lang="en-US" dirty="0" smtClean="0">
                <a:sym typeface="Wingdings" pitchFamily="2" charset="2"/>
              </a:rPr>
              <a:t></a:t>
            </a:r>
            <a:r>
              <a:rPr lang="en-US" dirty="0" smtClean="0"/>
              <a:t> an outline = interaction.</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sz="half" idx="2"/>
          </p:nvPr>
        </p:nvPicPr>
        <p:blipFill>
          <a:blip r:embed="rId3" cstate="print">
            <a:lum bright="4000" contrast="4000"/>
          </a:blip>
          <a:srcRect/>
          <a:stretch>
            <a:fillRect/>
          </a:stretch>
        </p:blipFill>
        <p:spPr bwMode="auto">
          <a:xfrm rot="20805108">
            <a:off x="3487073" y="2342767"/>
            <a:ext cx="5265242" cy="2950297"/>
          </a:xfrm>
          <a:prstGeom prst="rect">
            <a:avLst/>
          </a:prstGeom>
          <a:noFill/>
          <a:ln w="9525">
            <a:noFill/>
            <a:miter lim="800000"/>
            <a:headEnd/>
            <a:tailEnd/>
          </a:ln>
          <a:effectLst/>
        </p:spPr>
      </p:pic>
      <p:sp>
        <p:nvSpPr>
          <p:cNvPr id="2" name="Title 1"/>
          <p:cNvSpPr>
            <a:spLocks noGrp="1"/>
          </p:cNvSpPr>
          <p:nvPr>
            <p:ph type="title"/>
          </p:nvPr>
        </p:nvSpPr>
        <p:spPr/>
        <p:txBody>
          <a:bodyPr>
            <a:normAutofit fontScale="90000"/>
          </a:bodyPr>
          <a:lstStyle/>
          <a:p>
            <a:r>
              <a:rPr lang="en-US" sz="4000" b="1" dirty="0" smtClean="0"/>
              <a:t>Requirements elicitation and analysis</a:t>
            </a:r>
            <a:r>
              <a:rPr lang="en-US" b="1" dirty="0" smtClean="0"/>
              <a:t/>
            </a:r>
            <a:br>
              <a:rPr lang="en-US" b="1" dirty="0" smtClean="0"/>
            </a:br>
            <a:r>
              <a:rPr lang="en-US" sz="3600" u="sng" dirty="0" smtClean="0"/>
              <a:t>Use</a:t>
            </a:r>
            <a:r>
              <a:rPr lang="en-US" sz="3600" dirty="0" smtClean="0"/>
              <a:t> </a:t>
            </a:r>
            <a:r>
              <a:rPr lang="en-US" sz="3600" u="sng" dirty="0" smtClean="0"/>
              <a:t>Cases</a:t>
            </a:r>
            <a:endParaRPr lang="en-US" u="sng" dirty="0"/>
          </a:p>
        </p:txBody>
      </p:sp>
      <p:sp>
        <p:nvSpPr>
          <p:cNvPr id="3" name="Content Placeholder 2"/>
          <p:cNvSpPr>
            <a:spLocks noGrp="1"/>
          </p:cNvSpPr>
          <p:nvPr>
            <p:ph sz="half" idx="1"/>
          </p:nvPr>
        </p:nvSpPr>
        <p:spPr>
          <a:xfrm>
            <a:off x="457200" y="1600201"/>
            <a:ext cx="3657600" cy="4114800"/>
          </a:xfrm>
        </p:spPr>
        <p:txBody>
          <a:bodyPr>
            <a:normAutofit/>
          </a:bodyPr>
          <a:lstStyle/>
          <a:p>
            <a:pPr algn="just"/>
            <a:r>
              <a:rPr lang="en-US" u="sng" dirty="0" smtClean="0"/>
              <a:t>It</a:t>
            </a:r>
            <a:r>
              <a:rPr lang="en-US" dirty="0" smtClean="0"/>
              <a:t> identifies</a:t>
            </a:r>
          </a:p>
          <a:p>
            <a:pPr lvl="1" algn="just"/>
            <a:r>
              <a:rPr lang="en-US" dirty="0" smtClean="0"/>
              <a:t>Actors involved in an interaction &amp; names the type = interaction</a:t>
            </a:r>
          </a:p>
          <a:p>
            <a:pPr algn="just"/>
            <a:r>
              <a:rPr lang="en-US" dirty="0" smtClean="0"/>
              <a:t> </a:t>
            </a:r>
            <a:r>
              <a:rPr lang="en-US" u="sng" dirty="0" smtClean="0"/>
              <a:t>These</a:t>
            </a:r>
          </a:p>
          <a:p>
            <a:pPr lvl="1" algn="just"/>
            <a:r>
              <a:rPr lang="en-US" dirty="0" smtClean="0"/>
              <a:t>r documented using a high-level use case diagram illustrated in figure:</a:t>
            </a:r>
          </a:p>
          <a:p>
            <a:pPr lvl="1" algn="just"/>
            <a:endParaRPr lang="en-US" dirty="0"/>
          </a:p>
        </p:txBody>
      </p:sp>
      <p:pic>
        <p:nvPicPr>
          <p:cNvPr id="1026" name="Picture 2"/>
          <p:cNvPicPr>
            <a:picLocks noChangeAspect="1" noChangeArrowheads="1"/>
          </p:cNvPicPr>
          <p:nvPr/>
        </p:nvPicPr>
        <p:blipFill>
          <a:blip r:embed="rId4" cstate="print"/>
          <a:srcRect/>
          <a:stretch>
            <a:fillRect/>
          </a:stretch>
        </p:blipFill>
        <p:spPr bwMode="auto">
          <a:xfrm>
            <a:off x="8201025" y="5791200"/>
            <a:ext cx="790575" cy="91912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sz="half" idx="2"/>
          </p:nvPr>
        </p:nvPicPr>
        <p:blipFill>
          <a:blip r:embed="rId3" cstate="print"/>
          <a:srcRect/>
          <a:stretch>
            <a:fillRect/>
          </a:stretch>
        </p:blipFill>
        <p:spPr bwMode="auto">
          <a:xfrm rot="19671881">
            <a:off x="3896137" y="2987257"/>
            <a:ext cx="5293716" cy="1562079"/>
          </a:xfrm>
          <a:prstGeom prst="rect">
            <a:avLst/>
          </a:prstGeom>
          <a:noFill/>
          <a:ln w="9525">
            <a:noFill/>
            <a:miter lim="800000"/>
            <a:headEnd/>
            <a:tailEnd/>
          </a:ln>
          <a:effectLst/>
        </p:spPr>
      </p:pic>
      <p:sp>
        <p:nvSpPr>
          <p:cNvPr id="2" name="Title 1"/>
          <p:cNvSpPr>
            <a:spLocks noGrp="1"/>
          </p:cNvSpPr>
          <p:nvPr>
            <p:ph type="title"/>
          </p:nvPr>
        </p:nvSpPr>
        <p:spPr/>
        <p:txBody>
          <a:bodyPr>
            <a:normAutofit fontScale="90000"/>
          </a:bodyPr>
          <a:lstStyle/>
          <a:p>
            <a:r>
              <a:rPr lang="en-US" sz="4000" b="1" dirty="0" smtClean="0"/>
              <a:t>Requirements elicitation and analysis</a:t>
            </a:r>
            <a:r>
              <a:rPr lang="en-US" b="1" dirty="0" smtClean="0"/>
              <a:t/>
            </a:r>
            <a:br>
              <a:rPr lang="en-US" b="1" dirty="0" smtClean="0"/>
            </a:br>
            <a:r>
              <a:rPr lang="en-US" sz="3600" dirty="0" smtClean="0"/>
              <a:t>Ethnography</a:t>
            </a:r>
            <a:endParaRPr lang="en-US" dirty="0"/>
          </a:p>
        </p:txBody>
      </p:sp>
      <p:sp>
        <p:nvSpPr>
          <p:cNvPr id="3" name="Content Placeholder 2"/>
          <p:cNvSpPr>
            <a:spLocks noGrp="1"/>
          </p:cNvSpPr>
          <p:nvPr>
            <p:ph sz="half" idx="1"/>
          </p:nvPr>
        </p:nvSpPr>
        <p:spPr>
          <a:xfrm>
            <a:off x="457200" y="1600200"/>
            <a:ext cx="3810000" cy="4525963"/>
          </a:xfrm>
        </p:spPr>
        <p:txBody>
          <a:bodyPr>
            <a:normAutofit lnSpcReduction="10000"/>
          </a:bodyPr>
          <a:lstStyle/>
          <a:p>
            <a:pPr lvl="1" algn="just"/>
            <a:r>
              <a:rPr lang="en-US" dirty="0" smtClean="0"/>
              <a:t>an observational technique</a:t>
            </a:r>
          </a:p>
          <a:p>
            <a:pPr lvl="2" algn="just"/>
            <a:r>
              <a:rPr lang="en-US" dirty="0" smtClean="0">
                <a:sym typeface="Wingdings" pitchFamily="2" charset="2"/>
              </a:rPr>
              <a:t> </a:t>
            </a:r>
            <a:r>
              <a:rPr lang="en-US" dirty="0" smtClean="0"/>
              <a:t>understand operational processes </a:t>
            </a:r>
          </a:p>
          <a:p>
            <a:pPr lvl="2" algn="just"/>
            <a:r>
              <a:rPr lang="en-US" dirty="0" smtClean="0">
                <a:sym typeface="Wingdings" pitchFamily="2" charset="2"/>
              </a:rPr>
              <a:t> </a:t>
            </a:r>
            <a:r>
              <a:rPr lang="en-US" dirty="0" smtClean="0"/>
              <a:t>help derive support requirements </a:t>
            </a:r>
            <a:r>
              <a:rPr lang="en-US" dirty="0" smtClean="0">
                <a:sym typeface="Wingdings" pitchFamily="2" charset="2"/>
              </a:rPr>
              <a:t></a:t>
            </a:r>
            <a:r>
              <a:rPr lang="en-US" dirty="0" smtClean="0"/>
              <a:t> these processes.</a:t>
            </a:r>
          </a:p>
          <a:p>
            <a:pPr lvl="2" algn="just"/>
            <a:r>
              <a:rPr lang="en-US" dirty="0" smtClean="0"/>
              <a:t>- - particularly effective </a:t>
            </a:r>
            <a:r>
              <a:rPr lang="en-US" dirty="0" smtClean="0">
                <a:sym typeface="Wingdings" pitchFamily="2" charset="2"/>
              </a:rPr>
              <a:t></a:t>
            </a:r>
            <a:r>
              <a:rPr lang="en-US" dirty="0" smtClean="0"/>
              <a:t> discovering 2 types = requirements:</a:t>
            </a:r>
          </a:p>
          <a:p>
            <a:pPr lvl="3" algn="just"/>
            <a:r>
              <a:rPr lang="en-US" dirty="0" smtClean="0"/>
              <a:t>Cont.</a:t>
            </a:r>
          </a:p>
          <a:p>
            <a:pPr lvl="2" algn="just"/>
            <a:r>
              <a:rPr lang="en-US" dirty="0" smtClean="0">
                <a:sym typeface="Wingdings" pitchFamily="2" charset="2"/>
              </a:rPr>
              <a:t>c</a:t>
            </a:r>
            <a:r>
              <a:rPr lang="en-US" dirty="0" smtClean="0"/>
              <a:t> combined w</a:t>
            </a:r>
            <a:r>
              <a:rPr lang="en-US" dirty="0" smtClean="0">
                <a:sym typeface="Wingdings" pitchFamily="2" charset="2"/>
              </a:rPr>
              <a:t></a:t>
            </a:r>
            <a:r>
              <a:rPr lang="en-US" dirty="0" smtClean="0"/>
              <a:t> prototyping as shown in figure:</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Requirements validation</a:t>
            </a:r>
            <a:endParaRPr lang="en-US" b="1" dirty="0"/>
          </a:p>
        </p:txBody>
      </p:sp>
      <p:sp>
        <p:nvSpPr>
          <p:cNvPr id="3" name="Content Placeholder 2"/>
          <p:cNvSpPr>
            <a:spLocks noGrp="1"/>
          </p:cNvSpPr>
          <p:nvPr>
            <p:ph idx="1"/>
          </p:nvPr>
        </p:nvSpPr>
        <p:spPr/>
        <p:txBody>
          <a:bodyPr>
            <a:normAutofit fontScale="70000" lnSpcReduction="20000"/>
          </a:bodyPr>
          <a:lstStyle/>
          <a:p>
            <a:pPr algn="just"/>
            <a:r>
              <a:rPr lang="en-US" dirty="0" smtClean="0"/>
              <a:t>It - - process = checking that requirements actually define the system </a:t>
            </a:r>
          </a:p>
          <a:p>
            <a:pPr algn="just"/>
            <a:r>
              <a:rPr lang="en-US" dirty="0" smtClean="0"/>
              <a:t>It - - important </a:t>
            </a:r>
          </a:p>
          <a:p>
            <a:pPr lvl="1" algn="just"/>
            <a:r>
              <a:rPr lang="en-US" dirty="0" smtClean="0"/>
              <a:t>Reason?</a:t>
            </a:r>
          </a:p>
          <a:p>
            <a:pPr lvl="2" algn="just"/>
            <a:r>
              <a:rPr lang="en-US" dirty="0" smtClean="0"/>
              <a:t>errors in a requirements document can lead </a:t>
            </a:r>
            <a:r>
              <a:rPr lang="en-US" dirty="0" smtClean="0">
                <a:sym typeface="Wingdings" pitchFamily="2" charset="2"/>
              </a:rPr>
              <a:t></a:t>
            </a:r>
            <a:r>
              <a:rPr lang="en-US" dirty="0" smtClean="0"/>
              <a:t> extensive rework costs wn? these problems r discovered Cont.</a:t>
            </a:r>
          </a:p>
          <a:p>
            <a:pPr lvl="2" algn="just"/>
            <a:r>
              <a:rPr lang="en-US" dirty="0" smtClean="0"/>
              <a:t>The cost = fixing these problem by making a system change - - usually much &gt;than repairing design | coding errors. </a:t>
            </a:r>
          </a:p>
          <a:p>
            <a:pPr algn="just"/>
            <a:r>
              <a:rPr lang="en-US" dirty="0" smtClean="0"/>
              <a:t>During requirements validation</a:t>
            </a:r>
          </a:p>
          <a:p>
            <a:pPr lvl="1" algn="just"/>
            <a:r>
              <a:rPr lang="en-US" dirty="0" smtClean="0"/>
              <a:t>Different types checks:</a:t>
            </a:r>
          </a:p>
          <a:p>
            <a:pPr lvl="2" algn="just"/>
            <a:r>
              <a:rPr lang="en-US" dirty="0" smtClean="0"/>
              <a:t>Validity checks</a:t>
            </a:r>
          </a:p>
          <a:p>
            <a:pPr lvl="2" algn="just"/>
            <a:r>
              <a:rPr lang="en-US" dirty="0" smtClean="0"/>
              <a:t>Consistency checks</a:t>
            </a:r>
          </a:p>
          <a:p>
            <a:pPr lvl="2" algn="just"/>
            <a:r>
              <a:rPr lang="en-US" dirty="0" smtClean="0"/>
              <a:t>Completeness checks</a:t>
            </a:r>
          </a:p>
          <a:p>
            <a:pPr lvl="2" algn="just"/>
            <a:r>
              <a:rPr lang="en-US" dirty="0" smtClean="0"/>
              <a:t>Realism checks</a:t>
            </a:r>
          </a:p>
          <a:p>
            <a:pPr lvl="2" algn="just"/>
            <a:r>
              <a:rPr lang="en-US" dirty="0" smtClean="0"/>
              <a:t>Verifiability</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Requirements validation</a:t>
            </a:r>
            <a:endParaRPr lang="en-US" b="1" dirty="0"/>
          </a:p>
        </p:txBody>
      </p:sp>
      <p:sp>
        <p:nvSpPr>
          <p:cNvPr id="3" name="Content Placeholder 2"/>
          <p:cNvSpPr>
            <a:spLocks noGrp="1"/>
          </p:cNvSpPr>
          <p:nvPr>
            <p:ph idx="1"/>
          </p:nvPr>
        </p:nvSpPr>
        <p:spPr/>
        <p:txBody>
          <a:bodyPr>
            <a:normAutofit/>
          </a:bodyPr>
          <a:lstStyle/>
          <a:p>
            <a:pPr algn="just"/>
            <a:r>
              <a:rPr lang="en-US" dirty="0" smtClean="0"/>
              <a:t>Validation Techniques:</a:t>
            </a:r>
          </a:p>
          <a:p>
            <a:pPr lvl="1" algn="just"/>
            <a:r>
              <a:rPr lang="en-US" dirty="0" smtClean="0"/>
              <a:t>Requirements reviews</a:t>
            </a:r>
          </a:p>
          <a:p>
            <a:pPr lvl="1" algn="just"/>
            <a:r>
              <a:rPr lang="en-US" dirty="0" smtClean="0"/>
              <a:t>Prototyping</a:t>
            </a:r>
          </a:p>
          <a:p>
            <a:pPr lvl="1" algn="just"/>
            <a:r>
              <a:rPr lang="en-US" dirty="0" smtClean="0"/>
              <a:t>Test-case generation</a:t>
            </a:r>
          </a:p>
          <a:p>
            <a:pPr lvl="1" algn="just"/>
            <a:endParaRPr lang="en-US" dirty="0" smtClean="0"/>
          </a:p>
          <a:p>
            <a:pPr lvl="1" algn="just"/>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half" idx="2"/>
          </p:nvPr>
        </p:nvPicPr>
        <p:blipFill>
          <a:blip r:embed="rId3" cstate="print"/>
          <a:srcRect/>
          <a:stretch>
            <a:fillRect/>
          </a:stretch>
        </p:blipFill>
        <p:spPr bwMode="auto">
          <a:xfrm rot="19761081">
            <a:off x="4273417" y="2740857"/>
            <a:ext cx="4509222" cy="2232890"/>
          </a:xfrm>
          <a:prstGeom prst="rect">
            <a:avLst/>
          </a:prstGeom>
          <a:noFill/>
          <a:ln w="9525">
            <a:noFill/>
            <a:miter lim="800000"/>
            <a:headEnd/>
            <a:tailEnd/>
          </a:ln>
          <a:effectLst/>
        </p:spPr>
      </p:pic>
      <p:sp>
        <p:nvSpPr>
          <p:cNvPr id="2" name="Title 1"/>
          <p:cNvSpPr>
            <a:spLocks noGrp="1"/>
          </p:cNvSpPr>
          <p:nvPr>
            <p:ph type="title"/>
          </p:nvPr>
        </p:nvSpPr>
        <p:spPr/>
        <p:txBody>
          <a:bodyPr>
            <a:normAutofit/>
          </a:bodyPr>
          <a:lstStyle/>
          <a:p>
            <a:r>
              <a:rPr lang="en-US" sz="3600" b="1" dirty="0" smtClean="0"/>
              <a:t>Requirements management</a:t>
            </a:r>
            <a:endParaRPr lang="en-US" sz="3600" b="1" dirty="0"/>
          </a:p>
        </p:txBody>
      </p:sp>
      <p:sp>
        <p:nvSpPr>
          <p:cNvPr id="3" name="Content Placeholder 2"/>
          <p:cNvSpPr>
            <a:spLocks noGrp="1"/>
          </p:cNvSpPr>
          <p:nvPr>
            <p:ph sz="half" idx="1"/>
          </p:nvPr>
        </p:nvSpPr>
        <p:spPr/>
        <p:txBody>
          <a:bodyPr>
            <a:normAutofit fontScale="85000" lnSpcReduction="10000"/>
          </a:bodyPr>
          <a:lstStyle/>
          <a:p>
            <a:pPr algn="just"/>
            <a:r>
              <a:rPr lang="en-US" dirty="0" smtClean="0"/>
              <a:t>Requirements </a:t>
            </a:r>
            <a:r>
              <a:rPr lang="en-US" dirty="0" smtClean="0">
                <a:sym typeface="Wingdings" pitchFamily="2" charset="2"/>
              </a:rPr>
              <a:t> large s/w systems r changing (always)</a:t>
            </a:r>
          </a:p>
          <a:p>
            <a:pPr lvl="1" algn="just"/>
            <a:r>
              <a:rPr lang="en-US" dirty="0" smtClean="0">
                <a:sym typeface="Wingdings" pitchFamily="2" charset="2"/>
              </a:rPr>
              <a:t>Reason?</a:t>
            </a:r>
          </a:p>
          <a:p>
            <a:pPr lvl="2" algn="just"/>
            <a:r>
              <a:rPr lang="en-US" dirty="0" smtClean="0">
                <a:sym typeface="Wingdings" pitchFamily="2" charset="2"/>
              </a:rPr>
              <a:t>Systems r usually developed  address ‘wicked’ problems.</a:t>
            </a:r>
          </a:p>
          <a:p>
            <a:pPr algn="just"/>
            <a:r>
              <a:rPr lang="en-US" dirty="0" smtClean="0">
                <a:sym typeface="Wingdings" pitchFamily="2" charset="2"/>
              </a:rPr>
              <a:t>During s/w process</a:t>
            </a:r>
          </a:p>
          <a:p>
            <a:pPr lvl="1" algn="just"/>
            <a:r>
              <a:rPr lang="en-US" dirty="0" smtClean="0">
                <a:sym typeface="Wingdings" pitchFamily="2" charset="2"/>
              </a:rPr>
              <a:t>Stakeholders understanding problem - - constantly changing (figure)</a:t>
            </a:r>
          </a:p>
          <a:p>
            <a:pPr algn="just"/>
            <a:r>
              <a:rPr lang="en-US" dirty="0" smtClean="0"/>
              <a:t>It - - the process = understanding &amp; controlling changes </a:t>
            </a:r>
            <a:r>
              <a:rPr lang="en-US" dirty="0" smtClean="0">
                <a:sym typeface="Wingdings" pitchFamily="2" charset="2"/>
              </a:rPr>
              <a:t> system requirements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Requirements management</a:t>
            </a:r>
            <a:r>
              <a:rPr lang="en-US" sz="3600" b="1" dirty="0" smtClean="0"/>
              <a:t/>
            </a:r>
            <a:br>
              <a:rPr lang="en-US" sz="3600" b="1" dirty="0" smtClean="0"/>
            </a:br>
            <a:r>
              <a:rPr lang="en-US" sz="3600" dirty="0" smtClean="0"/>
              <a:t> Requirements management planning</a:t>
            </a:r>
            <a:endParaRPr lang="en-US" sz="3600" dirty="0"/>
          </a:p>
        </p:txBody>
      </p:sp>
      <p:sp>
        <p:nvSpPr>
          <p:cNvPr id="3" name="Content Placeholder 2"/>
          <p:cNvSpPr>
            <a:spLocks noGrp="1"/>
          </p:cNvSpPr>
          <p:nvPr>
            <p:ph idx="1"/>
          </p:nvPr>
        </p:nvSpPr>
        <p:spPr/>
        <p:txBody>
          <a:bodyPr>
            <a:normAutofit/>
          </a:bodyPr>
          <a:lstStyle/>
          <a:p>
            <a:pPr lvl="1" algn="just"/>
            <a:r>
              <a:rPr lang="en-US" dirty="0" smtClean="0"/>
              <a:t>Planning </a:t>
            </a:r>
          </a:p>
          <a:p>
            <a:pPr lvl="2" algn="just"/>
            <a:r>
              <a:rPr lang="en-US" dirty="0" smtClean="0"/>
              <a:t>essential stage</a:t>
            </a:r>
          </a:p>
          <a:p>
            <a:pPr lvl="2" algn="just"/>
            <a:r>
              <a:rPr lang="en-US" dirty="0" smtClean="0"/>
              <a:t>Establishes level = requirements management detail i.e. required</a:t>
            </a:r>
          </a:p>
          <a:p>
            <a:pPr lvl="1" algn="just"/>
            <a:r>
              <a:rPr lang="en-US" dirty="0" smtClean="0"/>
              <a:t>During </a:t>
            </a:r>
            <a:r>
              <a:rPr lang="en-US" i="1" dirty="0" smtClean="0"/>
              <a:t>this</a:t>
            </a:r>
            <a:r>
              <a:rPr lang="en-US" dirty="0" smtClean="0"/>
              <a:t> stage you have </a:t>
            </a:r>
            <a:r>
              <a:rPr lang="en-US" dirty="0" smtClean="0">
                <a:sym typeface="Wingdings" pitchFamily="2" charset="2"/>
              </a:rPr>
              <a:t> decide on:</a:t>
            </a:r>
          </a:p>
          <a:p>
            <a:pPr lvl="2" algn="just"/>
            <a:r>
              <a:rPr lang="en-US" dirty="0" smtClean="0"/>
              <a:t>Requirements identification</a:t>
            </a:r>
          </a:p>
          <a:p>
            <a:pPr lvl="2" algn="just"/>
            <a:r>
              <a:rPr lang="en-US" dirty="0" smtClean="0"/>
              <a:t>A change management process</a:t>
            </a:r>
          </a:p>
          <a:p>
            <a:pPr lvl="2" algn="just"/>
            <a:r>
              <a:rPr lang="en-US" dirty="0" smtClean="0"/>
              <a:t>Traceability policies</a:t>
            </a:r>
          </a:p>
          <a:p>
            <a:pPr lvl="2" algn="just"/>
            <a:r>
              <a:rPr lang="en-US" dirty="0" smtClean="0"/>
              <a:t>Tool support</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Requirements management</a:t>
            </a:r>
            <a:r>
              <a:rPr lang="en-US" sz="3600" b="1" dirty="0" smtClean="0"/>
              <a:t/>
            </a:r>
            <a:br>
              <a:rPr lang="en-US" sz="3600" b="1" dirty="0" smtClean="0"/>
            </a:br>
            <a:r>
              <a:rPr lang="en-US" sz="3600" dirty="0" smtClean="0"/>
              <a:t> Requirements management planning</a:t>
            </a:r>
            <a:endParaRPr lang="en-US" sz="3600" b="1" dirty="0"/>
          </a:p>
        </p:txBody>
      </p:sp>
      <p:sp>
        <p:nvSpPr>
          <p:cNvPr id="3" name="Content Placeholder 2"/>
          <p:cNvSpPr>
            <a:spLocks noGrp="1"/>
          </p:cNvSpPr>
          <p:nvPr>
            <p:ph sz="half" idx="1"/>
          </p:nvPr>
        </p:nvSpPr>
        <p:spPr>
          <a:xfrm>
            <a:off x="457200" y="1600200"/>
            <a:ext cx="8001000" cy="2819400"/>
          </a:xfrm>
        </p:spPr>
        <p:txBody>
          <a:bodyPr>
            <a:normAutofit/>
          </a:bodyPr>
          <a:lstStyle/>
          <a:p>
            <a:pPr algn="just"/>
            <a:r>
              <a:rPr lang="en-US" dirty="0" smtClean="0"/>
              <a:t>Needs </a:t>
            </a:r>
            <a:r>
              <a:rPr lang="en-US" i="1" dirty="0" smtClean="0"/>
              <a:t>automated</a:t>
            </a:r>
            <a:r>
              <a:rPr lang="en-US" dirty="0" smtClean="0"/>
              <a:t> support</a:t>
            </a:r>
          </a:p>
          <a:p>
            <a:pPr lvl="1" algn="just"/>
            <a:r>
              <a:rPr lang="en-US" dirty="0" smtClean="0"/>
              <a:t>s/w tools </a:t>
            </a:r>
            <a:r>
              <a:rPr lang="en-US" dirty="0" smtClean="0">
                <a:sym typeface="Wingdings" pitchFamily="2" charset="2"/>
              </a:rPr>
              <a:t> </a:t>
            </a:r>
            <a:r>
              <a:rPr lang="en-US" i="1" dirty="0" smtClean="0">
                <a:sym typeface="Wingdings" pitchFamily="2" charset="2"/>
              </a:rPr>
              <a:t>this</a:t>
            </a:r>
            <a:r>
              <a:rPr lang="en-US" dirty="0" smtClean="0">
                <a:sym typeface="Wingdings" pitchFamily="2" charset="2"/>
              </a:rPr>
              <a:t> should be chosen</a:t>
            </a:r>
          </a:p>
          <a:p>
            <a:pPr lvl="1" algn="just"/>
            <a:r>
              <a:rPr lang="en-US" dirty="0" smtClean="0">
                <a:sym typeface="Wingdings" pitchFamily="2" charset="2"/>
              </a:rPr>
              <a:t>Tool support for:</a:t>
            </a:r>
          </a:p>
          <a:p>
            <a:pPr lvl="2" algn="just"/>
            <a:r>
              <a:rPr lang="en-US" dirty="0" smtClean="0"/>
              <a:t>Requirements storage</a:t>
            </a:r>
          </a:p>
          <a:p>
            <a:pPr lvl="2" algn="just"/>
            <a:r>
              <a:rPr lang="en-US" dirty="0" smtClean="0"/>
              <a:t>Change management (figure)</a:t>
            </a:r>
          </a:p>
          <a:p>
            <a:pPr lvl="2" algn="just"/>
            <a:r>
              <a:rPr lang="en-US" dirty="0" smtClean="0"/>
              <a:t>Traceability management</a:t>
            </a:r>
            <a:endParaRPr lang="en-US" dirty="0"/>
          </a:p>
        </p:txBody>
      </p:sp>
      <p:pic>
        <p:nvPicPr>
          <p:cNvPr id="8" name="Picture 2"/>
          <p:cNvPicPr>
            <a:picLocks noGrp="1" noChangeAspect="1" noChangeArrowheads="1"/>
          </p:cNvPicPr>
          <p:nvPr>
            <p:ph sz="half" idx="2"/>
          </p:nvPr>
        </p:nvPicPr>
        <p:blipFill>
          <a:blip r:embed="rId3" cstate="print"/>
          <a:stretch>
            <a:fillRect/>
          </a:stretch>
        </p:blipFill>
        <p:spPr bwMode="auto">
          <a:xfrm>
            <a:off x="381000" y="4940998"/>
            <a:ext cx="8153400" cy="774002"/>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Requirements Engineering (RE)</a:t>
            </a:r>
            <a:endParaRPr lang="en-US" sz="3600" b="1" dirty="0"/>
          </a:p>
        </p:txBody>
      </p:sp>
      <p:sp>
        <p:nvSpPr>
          <p:cNvPr id="3" name="Content Placeholder 2"/>
          <p:cNvSpPr>
            <a:spLocks noGrp="1"/>
          </p:cNvSpPr>
          <p:nvPr>
            <p:ph idx="1"/>
          </p:nvPr>
        </p:nvSpPr>
        <p:spPr/>
        <p:txBody>
          <a:bodyPr>
            <a:normAutofit fontScale="92500" lnSpcReduction="20000"/>
          </a:bodyPr>
          <a:lstStyle/>
          <a:p>
            <a:pPr algn="just"/>
            <a:r>
              <a:rPr lang="en-US" dirty="0" smtClean="0"/>
              <a:t>Requirements </a:t>
            </a:r>
            <a:r>
              <a:rPr lang="en-US" dirty="0" smtClean="0">
                <a:sym typeface="Wingdings" pitchFamily="2" charset="2"/>
              </a:rPr>
              <a:t></a:t>
            </a:r>
            <a:r>
              <a:rPr lang="en-US" dirty="0" smtClean="0"/>
              <a:t> a system r the descriptions = what </a:t>
            </a:r>
          </a:p>
          <a:p>
            <a:pPr lvl="1" algn="just"/>
            <a:r>
              <a:rPr lang="en-US" dirty="0" smtClean="0"/>
              <a:t>system should do</a:t>
            </a:r>
          </a:p>
          <a:p>
            <a:pPr lvl="1" algn="just"/>
            <a:r>
              <a:rPr lang="en-US" dirty="0" smtClean="0"/>
              <a:t>services that it provides &amp; </a:t>
            </a:r>
          </a:p>
          <a:p>
            <a:pPr lvl="1" algn="just"/>
            <a:r>
              <a:rPr lang="en-US" dirty="0" smtClean="0"/>
              <a:t>constraints on its operation.</a:t>
            </a:r>
          </a:p>
          <a:p>
            <a:pPr lvl="1" algn="just"/>
            <a:r>
              <a:rPr lang="en-US" dirty="0" smtClean="0"/>
              <a:t>These requirements reflect the needs = customers </a:t>
            </a:r>
            <a:r>
              <a:rPr lang="en-US" dirty="0" smtClean="0">
                <a:sym typeface="Wingdings" pitchFamily="2" charset="2"/>
              </a:rPr>
              <a:t></a:t>
            </a:r>
            <a:r>
              <a:rPr lang="en-US" dirty="0" smtClean="0"/>
              <a:t> system that serves a certain purpose such as </a:t>
            </a:r>
          </a:p>
          <a:p>
            <a:pPr lvl="2" algn="just"/>
            <a:r>
              <a:rPr lang="en-US" dirty="0" smtClean="0"/>
              <a:t>Controlling a device, </a:t>
            </a:r>
          </a:p>
          <a:p>
            <a:pPr lvl="2" algn="just"/>
            <a:r>
              <a:rPr lang="en-US" dirty="0" smtClean="0"/>
              <a:t>Placing an order or</a:t>
            </a:r>
          </a:p>
          <a:p>
            <a:pPr lvl="2" algn="just"/>
            <a:r>
              <a:rPr lang="en-US" dirty="0" smtClean="0"/>
              <a:t>finding information</a:t>
            </a:r>
          </a:p>
          <a:p>
            <a:pPr lvl="1" algn="just"/>
            <a:r>
              <a:rPr lang="en-US" dirty="0" smtClean="0"/>
              <a:t>The process = finding out, analyzing, documenting &amp; checking these services &amp; constraints is called  RE.</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Requirements management</a:t>
            </a:r>
            <a:r>
              <a:rPr lang="en-US" dirty="0" smtClean="0"/>
              <a:t/>
            </a:r>
            <a:br>
              <a:rPr lang="en-US" dirty="0" smtClean="0"/>
            </a:br>
            <a:r>
              <a:rPr lang="en-US" sz="3600" dirty="0" smtClean="0"/>
              <a:t>Requirements change management</a:t>
            </a:r>
            <a:endParaRPr lang="en-US" dirty="0"/>
          </a:p>
        </p:txBody>
      </p:sp>
      <p:sp>
        <p:nvSpPr>
          <p:cNvPr id="3" name="Content Placeholder 2"/>
          <p:cNvSpPr>
            <a:spLocks noGrp="1"/>
          </p:cNvSpPr>
          <p:nvPr>
            <p:ph idx="1"/>
          </p:nvPr>
        </p:nvSpPr>
        <p:spPr/>
        <p:txBody>
          <a:bodyPr/>
          <a:lstStyle/>
          <a:p>
            <a:r>
              <a:rPr lang="en-US" dirty="0" smtClean="0"/>
              <a:t>Principles </a:t>
            </a:r>
            <a:r>
              <a:rPr lang="en-US" dirty="0" smtClean="0">
                <a:sym typeface="Wingdings" pitchFamily="2" charset="2"/>
              </a:rPr>
              <a:t> change management process:</a:t>
            </a:r>
          </a:p>
          <a:p>
            <a:pPr lvl="1"/>
            <a:r>
              <a:rPr lang="en-US" dirty="0" smtClean="0"/>
              <a:t>Problem analysis and change specification</a:t>
            </a:r>
          </a:p>
          <a:p>
            <a:pPr lvl="1"/>
            <a:r>
              <a:rPr lang="en-US" dirty="0" smtClean="0"/>
              <a:t>Change analysis and costing</a:t>
            </a:r>
          </a:p>
          <a:p>
            <a:pPr lvl="1"/>
            <a:r>
              <a:rPr lang="en-US" dirty="0" smtClean="0"/>
              <a:t>Change implementation</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smtClean="0"/>
              <a:t>Requirements Modeling</a:t>
            </a:r>
            <a:endParaRPr lang="en-US" dirty="0"/>
          </a:p>
        </p:txBody>
      </p:sp>
      <p:sp>
        <p:nvSpPr>
          <p:cNvPr id="5" name="Subtitle 4"/>
          <p:cNvSpPr>
            <a:spLocks noGrp="1"/>
          </p:cNvSpPr>
          <p:nvPr>
            <p:ph type="subTitle" idx="1"/>
          </p:nvPr>
        </p:nvSpPr>
        <p:spPr/>
        <p:txBody>
          <a:bodyPr>
            <a:normAutofit fontScale="92500" lnSpcReduction="20000"/>
          </a:bodyPr>
          <a:lstStyle/>
          <a:p>
            <a:r>
              <a:rPr lang="en-US" dirty="0" smtClean="0"/>
              <a:t>Data modeling concepts,</a:t>
            </a:r>
          </a:p>
          <a:p>
            <a:r>
              <a:rPr lang="en-US" dirty="0" smtClean="0"/>
              <a:t>Flow-oriented modeling,</a:t>
            </a:r>
          </a:p>
          <a:p>
            <a:r>
              <a:rPr lang="en-US" dirty="0" smtClean="0"/>
              <a:t>Case study on requirements modeling for WebApps</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Requirements Modeling</a:t>
            </a:r>
            <a:endParaRPr lang="en-US" sz="3600" b="1" dirty="0"/>
          </a:p>
        </p:txBody>
      </p:sp>
      <p:sp>
        <p:nvSpPr>
          <p:cNvPr id="3" name="Content Placeholder 2"/>
          <p:cNvSpPr>
            <a:spLocks noGrp="1"/>
          </p:cNvSpPr>
          <p:nvPr>
            <p:ph idx="1"/>
          </p:nvPr>
        </p:nvSpPr>
        <p:spPr/>
        <p:txBody>
          <a:bodyPr/>
          <a:lstStyle/>
          <a:p>
            <a:pPr algn="just"/>
            <a:r>
              <a:rPr lang="en-US" dirty="0" smtClean="0"/>
              <a:t>This action results in one or more = the following types = models:</a:t>
            </a:r>
          </a:p>
          <a:p>
            <a:pPr lvl="1" algn="just"/>
            <a:r>
              <a:rPr lang="en-US" dirty="0" smtClean="0"/>
              <a:t>Scenario-based models</a:t>
            </a:r>
          </a:p>
          <a:p>
            <a:pPr lvl="1" algn="just"/>
            <a:r>
              <a:rPr lang="en-US" dirty="0" smtClean="0"/>
              <a:t>Data models</a:t>
            </a:r>
          </a:p>
          <a:p>
            <a:pPr lvl="1" algn="just"/>
            <a:r>
              <a:rPr lang="en-US" dirty="0" smtClean="0"/>
              <a:t>Class-oriented models</a:t>
            </a:r>
          </a:p>
          <a:p>
            <a:pPr lvl="1" algn="just"/>
            <a:r>
              <a:rPr lang="en-US" dirty="0" smtClean="0"/>
              <a:t>Flow-oriented models</a:t>
            </a:r>
          </a:p>
          <a:p>
            <a:pPr lvl="1" algn="just"/>
            <a:r>
              <a:rPr lang="en-US" dirty="0" smtClean="0"/>
              <a:t>Behavioral models</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DATA MODELING CONCEPTS</a:t>
            </a:r>
            <a:endParaRPr lang="en-US" sz="3600" b="1" dirty="0"/>
          </a:p>
        </p:txBody>
      </p:sp>
      <p:sp>
        <p:nvSpPr>
          <p:cNvPr id="3" name="Content Placeholder 2"/>
          <p:cNvSpPr>
            <a:spLocks noGrp="1"/>
          </p:cNvSpPr>
          <p:nvPr>
            <p:ph idx="1"/>
          </p:nvPr>
        </p:nvSpPr>
        <p:spPr/>
        <p:txBody>
          <a:bodyPr>
            <a:normAutofit fontScale="70000" lnSpcReduction="20000"/>
          </a:bodyPr>
          <a:lstStyle/>
          <a:p>
            <a:pPr algn="just"/>
            <a:r>
              <a:rPr lang="en-US" dirty="0" smtClean="0"/>
              <a:t>If s/w requirements +de the need </a:t>
            </a:r>
            <a:r>
              <a:rPr lang="en-US" dirty="0" smtClean="0">
                <a:sym typeface="Wingdings" pitchFamily="2" charset="2"/>
              </a:rPr>
              <a:t></a:t>
            </a:r>
            <a:endParaRPr lang="en-US" dirty="0" smtClean="0"/>
          </a:p>
          <a:p>
            <a:pPr lvl="1" algn="just"/>
            <a:r>
              <a:rPr lang="en-US" dirty="0" smtClean="0"/>
              <a:t>Create,</a:t>
            </a:r>
          </a:p>
          <a:p>
            <a:pPr lvl="1" algn="just"/>
            <a:r>
              <a:rPr lang="en-US" dirty="0" smtClean="0"/>
              <a:t>Extend	or</a:t>
            </a:r>
          </a:p>
          <a:p>
            <a:pPr lvl="1" algn="just"/>
            <a:r>
              <a:rPr lang="en-US" dirty="0" smtClean="0"/>
              <a:t>Interface with database </a:t>
            </a:r>
          </a:p>
          <a:p>
            <a:pPr lvl="1" algn="just">
              <a:buNone/>
            </a:pPr>
            <a:r>
              <a:rPr lang="en-US" dirty="0" smtClean="0"/>
              <a:t>or</a:t>
            </a:r>
          </a:p>
          <a:p>
            <a:pPr algn="just"/>
            <a:r>
              <a:rPr lang="en-US" dirty="0" smtClean="0"/>
              <a:t>If Complex data structures m</a:t>
            </a:r>
            <a:r>
              <a:rPr lang="en-US" dirty="0" smtClean="0">
                <a:sym typeface="Wingdings" pitchFamily="2" charset="2"/>
              </a:rPr>
              <a:t></a:t>
            </a:r>
            <a:r>
              <a:rPr lang="en-US" dirty="0" smtClean="0"/>
              <a:t> constructed &amp; manipulated</a:t>
            </a:r>
          </a:p>
          <a:p>
            <a:pPr algn="just"/>
            <a:r>
              <a:rPr lang="en-US" dirty="0" smtClean="0"/>
              <a:t>s/w team choose </a:t>
            </a:r>
            <a:r>
              <a:rPr lang="en-US" dirty="0" smtClean="0">
                <a:sym typeface="Wingdings" pitchFamily="2" charset="2"/>
              </a:rPr>
              <a:t> create data model</a:t>
            </a:r>
            <a:r>
              <a:rPr lang="en-US" dirty="0" smtClean="0"/>
              <a:t> </a:t>
            </a:r>
          </a:p>
          <a:p>
            <a:pPr algn="just"/>
            <a:r>
              <a:rPr lang="en-US" dirty="0" smtClean="0"/>
              <a:t>A s/w engineer or analyst defines</a:t>
            </a:r>
          </a:p>
          <a:p>
            <a:pPr lvl="1" algn="just"/>
            <a:r>
              <a:rPr lang="en-US" dirty="0" smtClean="0"/>
              <a:t>All data objects (processed within the system)</a:t>
            </a:r>
          </a:p>
          <a:p>
            <a:pPr lvl="1" algn="just"/>
            <a:r>
              <a:rPr lang="en-US" b="1" dirty="0" smtClean="0"/>
              <a:t>Relationships</a:t>
            </a:r>
            <a:r>
              <a:rPr lang="en-US" dirty="0" smtClean="0"/>
              <a:t> b/n them &amp;</a:t>
            </a:r>
          </a:p>
          <a:p>
            <a:pPr lvl="1" algn="just"/>
            <a:r>
              <a:rPr lang="en-US" dirty="0" smtClean="0"/>
              <a:t>Other info. pertinent </a:t>
            </a:r>
            <a:r>
              <a:rPr lang="en-US" dirty="0" smtClean="0">
                <a:sym typeface="Wingdings" pitchFamily="2" charset="2"/>
              </a:rPr>
              <a:t> </a:t>
            </a:r>
            <a:r>
              <a:rPr lang="en-US" b="1" dirty="0" smtClean="0">
                <a:sym typeface="Wingdings" pitchFamily="2" charset="2"/>
              </a:rPr>
              <a:t>it</a:t>
            </a:r>
            <a:endParaRPr lang="en-US" dirty="0" smtClean="0">
              <a:sym typeface="Wingdings" pitchFamily="2" charset="2"/>
            </a:endParaRPr>
          </a:p>
          <a:p>
            <a:pPr algn="just"/>
            <a:r>
              <a:rPr lang="en-US" dirty="0" smtClean="0"/>
              <a:t>ERD addresses these issues &amp;</a:t>
            </a:r>
          </a:p>
          <a:p>
            <a:pPr lvl="1" algn="just"/>
            <a:r>
              <a:rPr lang="en-US" dirty="0" smtClean="0"/>
              <a:t>All data objects (entered, stored, transformed, &amp; produced w</a:t>
            </a:r>
            <a:r>
              <a:rPr lang="en-US" dirty="0" smtClean="0">
                <a:sym typeface="Wingdings" pitchFamily="2" charset="2"/>
              </a:rPr>
              <a:t> in an application</a:t>
            </a:r>
            <a:r>
              <a:rPr lang="en-US" dirty="0" smtClean="0"/>
              <a:t>)</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DATA MODELING CONCEPTS</a:t>
            </a:r>
            <a:br>
              <a:rPr lang="en-US" sz="3600" b="1" dirty="0" smtClean="0"/>
            </a:br>
            <a:r>
              <a:rPr lang="en-US" sz="3200" dirty="0" smtClean="0"/>
              <a:t>Data Objects</a:t>
            </a:r>
            <a:endParaRPr lang="en-US" sz="3600" b="1" dirty="0"/>
          </a:p>
        </p:txBody>
      </p:sp>
      <p:sp>
        <p:nvSpPr>
          <p:cNvPr id="3" name="Content Placeholder 2"/>
          <p:cNvSpPr>
            <a:spLocks noGrp="1"/>
          </p:cNvSpPr>
          <p:nvPr>
            <p:ph idx="1"/>
          </p:nvPr>
        </p:nvSpPr>
        <p:spPr/>
        <p:txBody>
          <a:bodyPr>
            <a:normAutofit lnSpcReduction="10000"/>
          </a:bodyPr>
          <a:lstStyle/>
          <a:p>
            <a:pPr algn="just"/>
            <a:r>
              <a:rPr lang="en-US" sz="2400" dirty="0" smtClean="0"/>
              <a:t>It - - a representation = composite info. that m</a:t>
            </a:r>
            <a:r>
              <a:rPr lang="en-US" sz="2400" dirty="0" smtClean="0">
                <a:sym typeface="Wingdings" pitchFamily="2" charset="2"/>
              </a:rPr>
              <a:t> understood by s/w</a:t>
            </a:r>
          </a:p>
          <a:p>
            <a:pPr algn="just"/>
            <a:r>
              <a:rPr lang="en-US" sz="2400" dirty="0" smtClean="0">
                <a:sym typeface="Wingdings" pitchFamily="2" charset="2"/>
              </a:rPr>
              <a:t>Composite info.?</a:t>
            </a:r>
          </a:p>
          <a:p>
            <a:pPr lvl="2" algn="just"/>
            <a:r>
              <a:rPr lang="en-US" sz="1800" dirty="0" smtClean="0">
                <a:sym typeface="Wingdings" pitchFamily="2" charset="2"/>
              </a:rPr>
              <a:t>No. of different properties or attributes</a:t>
            </a:r>
          </a:p>
          <a:p>
            <a:pPr lvl="2" algn="just"/>
            <a:r>
              <a:rPr lang="en-US" sz="1800" dirty="0" smtClean="0">
                <a:sym typeface="Wingdings" pitchFamily="2" charset="2"/>
              </a:rPr>
              <a:t>Width (single value) </a:t>
            </a:r>
            <a:r>
              <a:rPr lang="en-US" sz="1800" strike="sngStrike" dirty="0" smtClean="0">
                <a:sym typeface="Wingdings" pitchFamily="2" charset="2"/>
              </a:rPr>
              <a:t>valid</a:t>
            </a:r>
            <a:r>
              <a:rPr lang="en-US" sz="1800" dirty="0" smtClean="0">
                <a:sym typeface="Wingdings" pitchFamily="2" charset="2"/>
              </a:rPr>
              <a:t> data object</a:t>
            </a:r>
          </a:p>
          <a:p>
            <a:pPr lvl="2" algn="just"/>
            <a:r>
              <a:rPr lang="en-US" sz="1800" dirty="0" smtClean="0">
                <a:sym typeface="Wingdings" pitchFamily="2" charset="2"/>
              </a:rPr>
              <a:t>Dimensions (incorporating height, width, and depth) valid</a:t>
            </a:r>
          </a:p>
          <a:p>
            <a:pPr lvl="2" algn="just"/>
            <a:r>
              <a:rPr lang="en-US" sz="1800" dirty="0" smtClean="0">
                <a:sym typeface="Wingdings" pitchFamily="2" charset="2"/>
              </a:rPr>
              <a:t> data object c</a:t>
            </a:r>
          </a:p>
          <a:p>
            <a:pPr lvl="3" algn="just"/>
            <a:r>
              <a:rPr lang="en-US" sz="1600" dirty="0" smtClean="0">
                <a:sym typeface="Wingdings" pitchFamily="2" charset="2"/>
              </a:rPr>
              <a:t>external entity (e.g., anything that produces or consumes information)</a:t>
            </a:r>
          </a:p>
          <a:p>
            <a:pPr lvl="3" algn="just"/>
            <a:r>
              <a:rPr lang="en-US" sz="1600" dirty="0" smtClean="0">
                <a:sym typeface="Wingdings" pitchFamily="2" charset="2"/>
              </a:rPr>
              <a:t>a thing (e.g., a report or a display)</a:t>
            </a:r>
          </a:p>
          <a:p>
            <a:pPr lvl="3" algn="just"/>
            <a:r>
              <a:rPr lang="en-US" sz="1600" dirty="0" smtClean="0">
                <a:sym typeface="Wingdings" pitchFamily="2" charset="2"/>
              </a:rPr>
              <a:t>an occurrence (e.g., a telephone call) </a:t>
            </a:r>
          </a:p>
          <a:p>
            <a:pPr lvl="3" algn="just"/>
            <a:r>
              <a:rPr lang="en-US" sz="1600" dirty="0" smtClean="0">
                <a:sym typeface="Wingdings" pitchFamily="2" charset="2"/>
              </a:rPr>
              <a:t>event (e.g., an alarm)</a:t>
            </a:r>
          </a:p>
          <a:p>
            <a:pPr lvl="3" algn="just"/>
            <a:r>
              <a:rPr lang="en-US" sz="1600" dirty="0" smtClean="0">
                <a:sym typeface="Wingdings" pitchFamily="2" charset="2"/>
              </a:rPr>
              <a:t>role (e.g., salesperson)</a:t>
            </a:r>
          </a:p>
          <a:p>
            <a:pPr lvl="3" algn="just"/>
            <a:r>
              <a:rPr lang="en-US" sz="1600" dirty="0" smtClean="0">
                <a:sym typeface="Wingdings" pitchFamily="2" charset="2"/>
              </a:rPr>
              <a:t>organizational unit (e.g., accounting department)</a:t>
            </a:r>
          </a:p>
          <a:p>
            <a:pPr lvl="3" algn="just"/>
            <a:r>
              <a:rPr lang="en-US" sz="1600" dirty="0" smtClean="0">
                <a:sym typeface="Wingdings" pitchFamily="2" charset="2"/>
              </a:rPr>
              <a:t>a place (e.g., a warehouse)</a:t>
            </a:r>
          </a:p>
          <a:p>
            <a:pPr lvl="3" algn="just"/>
            <a:r>
              <a:rPr lang="en-US" sz="1600" dirty="0" smtClean="0">
                <a:sym typeface="Wingdings" pitchFamily="2" charset="2"/>
              </a:rPr>
              <a:t>or a structure (e.g., a file)</a:t>
            </a:r>
            <a:endParaRPr lang="en-US" sz="16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DATA MODELING CONCEPTS</a:t>
            </a:r>
            <a:br>
              <a:rPr lang="en-US" sz="3600" b="1" dirty="0" smtClean="0"/>
            </a:br>
            <a:r>
              <a:rPr lang="en-US" sz="3200" dirty="0" smtClean="0"/>
              <a:t>Data Objects</a:t>
            </a:r>
            <a:endParaRPr lang="en-US" sz="3600" b="1" dirty="0"/>
          </a:p>
        </p:txBody>
      </p:sp>
      <p:sp>
        <p:nvSpPr>
          <p:cNvPr id="3" name="Content Placeholder 2"/>
          <p:cNvSpPr>
            <a:spLocks noGrp="1"/>
          </p:cNvSpPr>
          <p:nvPr>
            <p:ph sz="half" idx="1"/>
          </p:nvPr>
        </p:nvSpPr>
        <p:spPr>
          <a:xfrm>
            <a:off x="457200" y="1600201"/>
            <a:ext cx="8229600" cy="1752599"/>
          </a:xfrm>
        </p:spPr>
        <p:txBody>
          <a:bodyPr>
            <a:normAutofit lnSpcReduction="10000"/>
          </a:bodyPr>
          <a:lstStyle/>
          <a:p>
            <a:pPr algn="just"/>
            <a:r>
              <a:rPr lang="en-US" sz="2800" dirty="0" smtClean="0"/>
              <a:t>Encapsulates data only</a:t>
            </a:r>
          </a:p>
          <a:p>
            <a:pPr lvl="1" algn="just"/>
            <a:r>
              <a:rPr lang="en-US" sz="2400" strike="sngStrike" dirty="0" smtClean="0"/>
              <a:t>reference</a:t>
            </a:r>
            <a:r>
              <a:rPr lang="en-US" sz="2400" dirty="0" smtClean="0"/>
              <a:t> w</a:t>
            </a:r>
            <a:r>
              <a:rPr lang="en-US" sz="2400" dirty="0" smtClean="0">
                <a:sym typeface="Wingdings" pitchFamily="2" charset="2"/>
              </a:rPr>
              <a:t> in data object  operations that act on data</a:t>
            </a:r>
          </a:p>
          <a:p>
            <a:pPr lvl="1" algn="just"/>
            <a:r>
              <a:rPr lang="en-US" sz="2400" dirty="0" smtClean="0">
                <a:sym typeface="Wingdings" pitchFamily="2" charset="2"/>
              </a:rPr>
              <a:t>Data object representation (figure)</a:t>
            </a:r>
            <a:endParaRPr lang="en-US" sz="2400" dirty="0"/>
          </a:p>
        </p:txBody>
      </p:sp>
      <p:pic>
        <p:nvPicPr>
          <p:cNvPr id="1027" name="Picture 3"/>
          <p:cNvPicPr>
            <a:picLocks noGrp="1" noChangeAspect="1" noChangeArrowheads="1"/>
          </p:cNvPicPr>
          <p:nvPr>
            <p:ph sz="half" idx="2"/>
          </p:nvPr>
        </p:nvPicPr>
        <p:blipFill>
          <a:blip r:embed="rId3" cstate="print"/>
          <a:srcRect/>
          <a:stretch>
            <a:fillRect/>
          </a:stretch>
        </p:blipFill>
        <p:spPr bwMode="auto">
          <a:xfrm>
            <a:off x="990600" y="3429000"/>
            <a:ext cx="7270439" cy="2743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DATA MODELING CONCEPTS</a:t>
            </a:r>
            <a:br>
              <a:rPr lang="en-US" sz="3600" b="1" dirty="0" smtClean="0"/>
            </a:br>
            <a:r>
              <a:rPr lang="en-US" sz="3200" dirty="0" smtClean="0"/>
              <a:t>Data Attributes</a:t>
            </a:r>
            <a:endParaRPr lang="en-US" sz="3600" b="1" dirty="0"/>
          </a:p>
        </p:txBody>
      </p:sp>
      <p:sp>
        <p:nvSpPr>
          <p:cNvPr id="6" name="Content Placeholder 5"/>
          <p:cNvSpPr>
            <a:spLocks noGrp="1"/>
          </p:cNvSpPr>
          <p:nvPr>
            <p:ph idx="1"/>
          </p:nvPr>
        </p:nvSpPr>
        <p:spPr/>
        <p:txBody>
          <a:bodyPr/>
          <a:lstStyle/>
          <a:p>
            <a:r>
              <a:rPr lang="en-US" dirty="0" smtClean="0"/>
              <a:t>Define properties = data object</a:t>
            </a:r>
          </a:p>
          <a:p>
            <a:pPr lvl="1"/>
            <a:r>
              <a:rPr lang="en-US" dirty="0" smtClean="0"/>
              <a:t>Take on one = three characteristics</a:t>
            </a:r>
          </a:p>
          <a:p>
            <a:pPr lvl="2"/>
            <a:r>
              <a:rPr lang="en-US" dirty="0" smtClean="0"/>
              <a:t>Name an instance = data object</a:t>
            </a:r>
          </a:p>
          <a:p>
            <a:pPr lvl="2"/>
            <a:r>
              <a:rPr lang="en-US" dirty="0" smtClean="0"/>
              <a:t>Describe the instance</a:t>
            </a:r>
          </a:p>
          <a:p>
            <a:pPr lvl="2"/>
            <a:r>
              <a:rPr lang="en-US" dirty="0" smtClean="0"/>
              <a:t>Make reference </a:t>
            </a:r>
            <a:r>
              <a:rPr lang="en-US" dirty="0" smtClean="0">
                <a:sym typeface="Wingdings" pitchFamily="2" charset="2"/>
              </a:rPr>
              <a:t></a:t>
            </a:r>
            <a:r>
              <a:rPr lang="en-US" dirty="0" smtClean="0"/>
              <a:t> another instance in another table</a:t>
            </a:r>
          </a:p>
          <a:p>
            <a:pPr lvl="1"/>
            <a:r>
              <a:rPr lang="en-US" dirty="0" smtClean="0"/>
              <a:t>In addition</a:t>
            </a:r>
          </a:p>
          <a:p>
            <a:pPr lvl="2"/>
            <a:r>
              <a:rPr lang="en-US" dirty="0" smtClean="0"/>
              <a:t>1 | more attributes</a:t>
            </a:r>
          </a:p>
          <a:p>
            <a:pPr lvl="3"/>
            <a:r>
              <a:rPr lang="en-US" dirty="0" smtClean="0"/>
              <a:t>Defined as identifier (key) </a:t>
            </a:r>
            <a:r>
              <a:rPr lang="en-US" dirty="0" smtClean="0">
                <a:sym typeface="Wingdings" pitchFamily="2" charset="2"/>
              </a:rPr>
              <a:t> find instance = data object</a:t>
            </a:r>
            <a:endParaRPr lang="en-US" dirty="0"/>
          </a:p>
        </p:txBody>
      </p:sp>
      <p:grpSp>
        <p:nvGrpSpPr>
          <p:cNvPr id="8" name="Group 7"/>
          <p:cNvGrpSpPr/>
          <p:nvPr/>
        </p:nvGrpSpPr>
        <p:grpSpPr>
          <a:xfrm>
            <a:off x="4768084" y="5469612"/>
            <a:ext cx="4003964" cy="1295400"/>
            <a:chOff x="4768084" y="5469612"/>
            <a:chExt cx="4003964" cy="1295400"/>
          </a:xfrm>
        </p:grpSpPr>
        <p:pic>
          <p:nvPicPr>
            <p:cNvPr id="4" name="Picture 3"/>
            <p:cNvPicPr>
              <a:picLocks noChangeAspect="1" noChangeArrowheads="1"/>
            </p:cNvPicPr>
            <p:nvPr/>
          </p:nvPicPr>
          <p:blipFill>
            <a:blip r:embed="rId3" cstate="print"/>
            <a:srcRect t="29147" r="22727" b="4594"/>
            <a:stretch>
              <a:fillRect/>
            </a:stretch>
          </p:blipFill>
          <p:spPr bwMode="auto">
            <a:xfrm>
              <a:off x="4768084" y="5469612"/>
              <a:ext cx="4003964" cy="1295400"/>
            </a:xfrm>
            <a:prstGeom prst="rect">
              <a:avLst/>
            </a:prstGeom>
            <a:noFill/>
            <a:ln w="9525">
              <a:noFill/>
              <a:miter lim="800000"/>
              <a:headEnd/>
              <a:tailEnd/>
            </a:ln>
            <a:effectLst/>
          </p:spPr>
        </p:pic>
        <p:sp>
          <p:nvSpPr>
            <p:cNvPr id="7" name="Freeform 6"/>
            <p:cNvSpPr/>
            <p:nvPr/>
          </p:nvSpPr>
          <p:spPr>
            <a:xfrm>
              <a:off x="7618710" y="5928102"/>
              <a:ext cx="457200" cy="304800"/>
            </a:xfrm>
            <a:custGeom>
              <a:avLst/>
              <a:gdLst>
                <a:gd name="connsiteX0" fmla="*/ 294468 w 303065"/>
                <a:gd name="connsiteY0" fmla="*/ 94845 h 216635"/>
                <a:gd name="connsiteX1" fmla="*/ 278970 w 303065"/>
                <a:gd name="connsiteY1" fmla="*/ 48350 h 216635"/>
                <a:gd name="connsiteX2" fmla="*/ 170482 w 303065"/>
                <a:gd name="connsiteY2" fmla="*/ 17353 h 216635"/>
                <a:gd name="connsiteX3" fmla="*/ 15499 w 303065"/>
                <a:gd name="connsiteY3" fmla="*/ 79346 h 216635"/>
                <a:gd name="connsiteX4" fmla="*/ 0 w 303065"/>
                <a:gd name="connsiteY4" fmla="*/ 125841 h 216635"/>
                <a:gd name="connsiteX5" fmla="*/ 247973 w 303065"/>
                <a:gd name="connsiteY5" fmla="*/ 172336 h 216635"/>
                <a:gd name="connsiteX6" fmla="*/ 294468 w 303065"/>
                <a:gd name="connsiteY6" fmla="*/ 94845 h 2166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3065" h="216635">
                  <a:moveTo>
                    <a:pt x="294468" y="94845"/>
                  </a:moveTo>
                  <a:cubicBezTo>
                    <a:pt x="299634" y="74181"/>
                    <a:pt x="290522" y="59902"/>
                    <a:pt x="278970" y="48350"/>
                  </a:cubicBezTo>
                  <a:cubicBezTo>
                    <a:pt x="271560" y="40940"/>
                    <a:pt x="171016" y="17486"/>
                    <a:pt x="170482" y="17353"/>
                  </a:cubicBezTo>
                  <a:cubicBezTo>
                    <a:pt x="60271" y="31130"/>
                    <a:pt x="55172" y="0"/>
                    <a:pt x="15499" y="79346"/>
                  </a:cubicBezTo>
                  <a:cubicBezTo>
                    <a:pt x="8193" y="93958"/>
                    <a:pt x="5166" y="110343"/>
                    <a:pt x="0" y="125841"/>
                  </a:cubicBezTo>
                  <a:cubicBezTo>
                    <a:pt x="136189" y="216635"/>
                    <a:pt x="55921" y="191542"/>
                    <a:pt x="247973" y="172336"/>
                  </a:cubicBezTo>
                  <a:cubicBezTo>
                    <a:pt x="303065" y="135609"/>
                    <a:pt x="289302" y="115509"/>
                    <a:pt x="294468" y="94845"/>
                  </a:cubicBezTo>
                  <a:close/>
                </a:path>
              </a:pathLst>
            </a:cu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DATA MODELING CONCEPTS</a:t>
            </a:r>
            <a:r>
              <a:rPr lang="en-US" dirty="0" smtClean="0"/>
              <a:t/>
            </a:r>
            <a:br>
              <a:rPr lang="en-US" dirty="0" smtClean="0"/>
            </a:br>
            <a:r>
              <a:rPr lang="en-US" sz="3600" dirty="0" smtClean="0"/>
              <a:t>Relationships</a:t>
            </a:r>
            <a:endParaRPr lang="en-US" dirty="0"/>
          </a:p>
        </p:txBody>
      </p:sp>
      <p:sp>
        <p:nvSpPr>
          <p:cNvPr id="3" name="Content Placeholder 2"/>
          <p:cNvSpPr>
            <a:spLocks noGrp="1"/>
          </p:cNvSpPr>
          <p:nvPr>
            <p:ph sz="half" idx="1"/>
          </p:nvPr>
        </p:nvSpPr>
        <p:spPr>
          <a:xfrm>
            <a:off x="457200" y="1600200"/>
            <a:ext cx="4267200" cy="4724400"/>
          </a:xfrm>
        </p:spPr>
        <p:txBody>
          <a:bodyPr>
            <a:normAutofit fontScale="92500" lnSpcReduction="10000"/>
          </a:bodyPr>
          <a:lstStyle/>
          <a:p>
            <a:pPr algn="just"/>
            <a:r>
              <a:rPr lang="en-US" b="1" dirty="0" smtClean="0"/>
              <a:t>Data</a:t>
            </a:r>
            <a:r>
              <a:rPr lang="en-US" dirty="0" smtClean="0"/>
              <a:t> </a:t>
            </a:r>
            <a:r>
              <a:rPr lang="en-US" b="1" dirty="0" smtClean="0"/>
              <a:t>objects</a:t>
            </a:r>
            <a:r>
              <a:rPr lang="en-US" dirty="0" smtClean="0"/>
              <a:t> connected </a:t>
            </a:r>
            <a:r>
              <a:rPr lang="en-US" dirty="0" smtClean="0">
                <a:sym typeface="Wingdings" pitchFamily="2" charset="2"/>
              </a:rPr>
              <a:t> one another</a:t>
            </a:r>
          </a:p>
          <a:p>
            <a:pPr lvl="1" algn="just"/>
            <a:r>
              <a:rPr lang="en-US" dirty="0" smtClean="0">
                <a:sym typeface="Wingdings" pitchFamily="2" charset="2"/>
              </a:rPr>
              <a:t>Consider </a:t>
            </a:r>
            <a:r>
              <a:rPr lang="en-US" b="1" dirty="0" smtClean="0">
                <a:sym typeface="Wingdings" pitchFamily="2" charset="2"/>
              </a:rPr>
              <a:t>person</a:t>
            </a:r>
            <a:r>
              <a:rPr lang="en-US" dirty="0" smtClean="0">
                <a:sym typeface="Wingdings" pitchFamily="2" charset="2"/>
              </a:rPr>
              <a:t> and </a:t>
            </a:r>
            <a:r>
              <a:rPr lang="en-US" b="1" dirty="0" smtClean="0">
                <a:sym typeface="Wingdings" pitchFamily="2" charset="2"/>
              </a:rPr>
              <a:t>car</a:t>
            </a:r>
            <a:endParaRPr lang="en-US" dirty="0" smtClean="0">
              <a:sym typeface="Wingdings" pitchFamily="2" charset="2"/>
            </a:endParaRPr>
          </a:p>
          <a:p>
            <a:pPr lvl="2" algn="just"/>
            <a:r>
              <a:rPr lang="en-US" dirty="0" smtClean="0">
                <a:sym typeface="Wingdings" pitchFamily="2" charset="2"/>
              </a:rPr>
              <a:t>Represented in simple notation (figure)</a:t>
            </a:r>
          </a:p>
          <a:p>
            <a:pPr lvl="2" algn="just"/>
            <a:r>
              <a:rPr lang="en-US" dirty="0" smtClean="0">
                <a:sym typeface="Wingdings" pitchFamily="2" charset="2"/>
              </a:rPr>
              <a:t>Connection - - established</a:t>
            </a:r>
          </a:p>
          <a:p>
            <a:pPr lvl="3" algn="just"/>
            <a:r>
              <a:rPr lang="en-US" dirty="0" smtClean="0">
                <a:sym typeface="Wingdings" pitchFamily="2" charset="2"/>
              </a:rPr>
              <a:t>Relationship?</a:t>
            </a:r>
          </a:p>
          <a:p>
            <a:pPr lvl="4" algn="just"/>
            <a:r>
              <a:rPr lang="en-US" dirty="0" smtClean="0">
                <a:sym typeface="Wingdings" pitchFamily="2" charset="2"/>
              </a:rPr>
              <a:t>Understand role = people &amp; car w in the context = s/w  built.</a:t>
            </a:r>
          </a:p>
          <a:p>
            <a:pPr lvl="2" algn="just"/>
            <a:r>
              <a:rPr lang="en-US" dirty="0" smtClean="0"/>
              <a:t>Example:</a:t>
            </a:r>
          </a:p>
          <a:p>
            <a:pPr lvl="3" algn="just"/>
            <a:r>
              <a:rPr lang="en-US" dirty="0" smtClean="0"/>
              <a:t>A person </a:t>
            </a:r>
            <a:r>
              <a:rPr lang="en-US" i="1" dirty="0" smtClean="0"/>
              <a:t>owns</a:t>
            </a:r>
            <a:r>
              <a:rPr lang="en-US" dirty="0" smtClean="0"/>
              <a:t> a car.</a:t>
            </a:r>
          </a:p>
          <a:p>
            <a:pPr lvl="3" algn="just"/>
            <a:r>
              <a:rPr lang="en-US" dirty="0" smtClean="0"/>
              <a:t>A person - - insured </a:t>
            </a:r>
            <a:r>
              <a:rPr lang="en-US" dirty="0" smtClean="0">
                <a:sym typeface="Wingdings" pitchFamily="2" charset="2"/>
              </a:rPr>
              <a:t> </a:t>
            </a:r>
            <a:r>
              <a:rPr lang="en-US" dirty="0" smtClean="0"/>
              <a:t>drive a car.</a:t>
            </a:r>
            <a:endParaRPr lang="en-US" dirty="0"/>
          </a:p>
        </p:txBody>
      </p:sp>
      <p:pic>
        <p:nvPicPr>
          <p:cNvPr id="1026" name="Picture 2"/>
          <p:cNvPicPr>
            <a:picLocks noGrp="1" noChangeAspect="1" noChangeArrowheads="1"/>
          </p:cNvPicPr>
          <p:nvPr>
            <p:ph sz="half" idx="2"/>
          </p:nvPr>
        </p:nvPicPr>
        <p:blipFill>
          <a:blip r:embed="rId3" cstate="print"/>
          <a:srcRect/>
          <a:stretch>
            <a:fillRect/>
          </a:stretch>
        </p:blipFill>
        <p:spPr bwMode="auto">
          <a:xfrm>
            <a:off x="5257800" y="2514600"/>
            <a:ext cx="3290888" cy="291478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FLOW-ORIENTED MODELING</a:t>
            </a:r>
            <a:endParaRPr lang="en-US" sz="3600" b="1" dirty="0"/>
          </a:p>
        </p:txBody>
      </p:sp>
      <p:sp>
        <p:nvSpPr>
          <p:cNvPr id="3" name="Content Placeholder 2"/>
          <p:cNvSpPr>
            <a:spLocks noGrp="1"/>
          </p:cNvSpPr>
          <p:nvPr>
            <p:ph idx="1"/>
          </p:nvPr>
        </p:nvSpPr>
        <p:spPr/>
        <p:txBody>
          <a:bodyPr/>
          <a:lstStyle/>
          <a:p>
            <a:r>
              <a:rPr lang="en-US" dirty="0" smtClean="0"/>
              <a:t>187</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Requirements Engineering (RE)</a:t>
            </a:r>
            <a:endParaRPr lang="en-US" sz="3600" b="1" dirty="0"/>
          </a:p>
        </p:txBody>
      </p:sp>
      <p:sp>
        <p:nvSpPr>
          <p:cNvPr id="3" name="Content Placeholder 2"/>
          <p:cNvSpPr>
            <a:spLocks noGrp="1"/>
          </p:cNvSpPr>
          <p:nvPr>
            <p:ph idx="1"/>
          </p:nvPr>
        </p:nvSpPr>
        <p:spPr/>
        <p:txBody>
          <a:bodyPr>
            <a:normAutofit fontScale="92500" lnSpcReduction="10000"/>
          </a:bodyPr>
          <a:lstStyle/>
          <a:p>
            <a:pPr algn="just"/>
            <a:r>
              <a:rPr lang="en-US" dirty="0" smtClean="0"/>
              <a:t>Problems that arise during RE process r:</a:t>
            </a:r>
          </a:p>
          <a:p>
            <a:pPr lvl="1" algn="just"/>
            <a:r>
              <a:rPr lang="en-US" dirty="0" smtClean="0"/>
              <a:t>User requirements r statements, in a natural language plus diagrams, = what services the system is expected </a:t>
            </a:r>
            <a:r>
              <a:rPr lang="en-US" dirty="0" smtClean="0">
                <a:sym typeface="Wingdings" pitchFamily="2" charset="2"/>
              </a:rPr>
              <a:t></a:t>
            </a:r>
            <a:r>
              <a:rPr lang="en-US" dirty="0" smtClean="0"/>
              <a:t> provide </a:t>
            </a:r>
            <a:r>
              <a:rPr lang="en-US" dirty="0" smtClean="0">
                <a:sym typeface="Wingdings" pitchFamily="2" charset="2"/>
              </a:rPr>
              <a:t></a:t>
            </a:r>
            <a:r>
              <a:rPr lang="en-US" dirty="0" smtClean="0"/>
              <a:t> system users &amp; the constraints under which it must operate.</a:t>
            </a:r>
          </a:p>
          <a:p>
            <a:pPr lvl="1" algn="just"/>
            <a:r>
              <a:rPr lang="en-US" i="1" u="sng" dirty="0" smtClean="0"/>
              <a:t>System</a:t>
            </a:r>
            <a:r>
              <a:rPr lang="en-US" i="1" dirty="0" smtClean="0"/>
              <a:t> </a:t>
            </a:r>
            <a:r>
              <a:rPr lang="en-US" i="1" u="sng" dirty="0" smtClean="0"/>
              <a:t>requirements</a:t>
            </a:r>
            <a:r>
              <a:rPr lang="en-US" dirty="0" smtClean="0"/>
              <a:t> r more detailed descriptions = the s/w system’s functions, services, and operational constraints. </a:t>
            </a:r>
          </a:p>
          <a:p>
            <a:pPr lvl="2" algn="just"/>
            <a:r>
              <a:rPr lang="en-US" i="1" u="sng" dirty="0" smtClean="0"/>
              <a:t>This</a:t>
            </a:r>
            <a:r>
              <a:rPr lang="en-US" dirty="0" smtClean="0"/>
              <a:t> document (sometimes called a functional specification) should define exactly what - - </a:t>
            </a:r>
            <a:r>
              <a:rPr lang="en-US" dirty="0" smtClean="0">
                <a:sym typeface="Wingdings" pitchFamily="2" charset="2"/>
              </a:rPr>
              <a:t></a:t>
            </a:r>
            <a:r>
              <a:rPr lang="en-US" dirty="0" smtClean="0"/>
              <a:t> be implemented.</a:t>
            </a:r>
          </a:p>
          <a:p>
            <a:pPr lvl="2" algn="just"/>
            <a:r>
              <a:rPr lang="en-US" dirty="0" smtClean="0"/>
              <a:t>It may be part = the contract between the system buyer &amp; the s/w developers.</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Case Study on</a:t>
            </a:r>
            <a:r>
              <a:rPr lang="en-US" sz="3600" b="1" dirty="0" smtClean="0"/>
              <a:t/>
            </a:r>
            <a:br>
              <a:rPr lang="en-US" sz="3600" b="1" dirty="0" smtClean="0"/>
            </a:br>
            <a:r>
              <a:rPr lang="en-US" sz="3600" b="1" dirty="0" smtClean="0"/>
              <a:t>REQUIREMENTS MODELING FOR WEBAPPS</a:t>
            </a:r>
            <a:endParaRPr lang="en-US" sz="3600" b="1" dirty="0"/>
          </a:p>
        </p:txBody>
      </p:sp>
      <p:sp>
        <p:nvSpPr>
          <p:cNvPr id="3" name="Content Placeholder 2"/>
          <p:cNvSpPr>
            <a:spLocks noGrp="1"/>
          </p:cNvSpPr>
          <p:nvPr>
            <p:ph idx="1"/>
          </p:nvPr>
        </p:nvSpPr>
        <p:spPr/>
        <p:txBody>
          <a:bodyPr>
            <a:normAutofit fontScale="70000" lnSpcReduction="20000"/>
          </a:bodyPr>
          <a:lstStyle/>
          <a:p>
            <a:pPr algn="just"/>
            <a:r>
              <a:rPr lang="en-US" dirty="0" smtClean="0"/>
              <a:t>Requirement analysis (time)</a:t>
            </a:r>
          </a:p>
          <a:p>
            <a:pPr lvl="1" algn="just"/>
            <a:r>
              <a:rPr lang="en-US" dirty="0" smtClean="0"/>
              <a:t>Solving wrong problem (more time)</a:t>
            </a:r>
          </a:p>
          <a:p>
            <a:pPr lvl="1" algn="just"/>
            <a:r>
              <a:rPr lang="en-US" dirty="0" smtClean="0"/>
              <a:t>Question </a:t>
            </a:r>
            <a:r>
              <a:rPr lang="en-US" dirty="0" smtClean="0">
                <a:sym typeface="Wingdings" pitchFamily="2" charset="2"/>
              </a:rPr>
              <a:t> WebApp developer - - simple</a:t>
            </a:r>
          </a:p>
          <a:p>
            <a:pPr lvl="2" algn="just"/>
            <a:r>
              <a:rPr lang="en-US" dirty="0" smtClean="0">
                <a:sym typeface="Wingdings" pitchFamily="2" charset="2"/>
              </a:rPr>
              <a:t>r you sure you understand requirements = problem?</a:t>
            </a:r>
          </a:p>
          <a:p>
            <a:pPr lvl="1" algn="just"/>
            <a:r>
              <a:rPr lang="en-US" dirty="0" smtClean="0">
                <a:sym typeface="Wingdings" pitchFamily="2" charset="2"/>
              </a:rPr>
              <a:t>Answer</a:t>
            </a:r>
          </a:p>
          <a:p>
            <a:pPr lvl="2" algn="just"/>
            <a:r>
              <a:rPr lang="en-US" dirty="0" smtClean="0">
                <a:sym typeface="Wingdings" pitchFamily="2" charset="2"/>
              </a:rPr>
              <a:t>Yes </a:t>
            </a:r>
          </a:p>
          <a:p>
            <a:pPr lvl="3" algn="just"/>
            <a:r>
              <a:rPr lang="en-US" dirty="0" smtClean="0">
                <a:sym typeface="Wingdings" pitchFamily="2" charset="2"/>
              </a:rPr>
              <a:t>skip </a:t>
            </a:r>
            <a:r>
              <a:rPr lang="en-US" i="1" dirty="0" smtClean="0">
                <a:sym typeface="Wingdings" pitchFamily="2" charset="2"/>
              </a:rPr>
              <a:t>requirements</a:t>
            </a:r>
            <a:r>
              <a:rPr lang="en-US" dirty="0" smtClean="0">
                <a:sym typeface="Wingdings" pitchFamily="2" charset="2"/>
              </a:rPr>
              <a:t> </a:t>
            </a:r>
            <a:r>
              <a:rPr lang="en-US" i="1" dirty="0" smtClean="0">
                <a:sym typeface="Wingdings" pitchFamily="2" charset="2"/>
              </a:rPr>
              <a:t>modeling</a:t>
            </a:r>
          </a:p>
          <a:p>
            <a:pPr lvl="2" algn="just"/>
            <a:r>
              <a:rPr lang="en-US" dirty="0" smtClean="0">
                <a:sym typeface="Wingdings" pitchFamily="2" charset="2"/>
              </a:rPr>
              <a:t>No</a:t>
            </a:r>
          </a:p>
          <a:p>
            <a:pPr lvl="3" algn="just"/>
            <a:r>
              <a:rPr lang="en-US" dirty="0" smtClean="0">
                <a:sym typeface="Wingdings" pitchFamily="2" charset="2"/>
              </a:rPr>
              <a:t>Perform </a:t>
            </a:r>
            <a:r>
              <a:rPr lang="en-US" i="1" dirty="0" smtClean="0">
                <a:sym typeface="Wingdings" pitchFamily="2" charset="2"/>
              </a:rPr>
              <a:t>it</a:t>
            </a:r>
          </a:p>
          <a:p>
            <a:pPr marL="514350" indent="-514350" algn="just">
              <a:buFont typeface="+mj-lt"/>
              <a:buAutoNum type="arabicPeriod"/>
            </a:pPr>
            <a:r>
              <a:rPr lang="en-US" b="1" dirty="0" smtClean="0"/>
              <a:t>How Much Analysis Is Enough?</a:t>
            </a:r>
          </a:p>
          <a:p>
            <a:pPr marL="1028700" lvl="2" algn="just">
              <a:buFont typeface="+mj-lt"/>
              <a:buAutoNum type="arabicPeriod"/>
            </a:pPr>
            <a:r>
              <a:rPr lang="en-US" dirty="0" smtClean="0"/>
              <a:t>Size &amp; complexity  = WebApp increment</a:t>
            </a:r>
          </a:p>
          <a:p>
            <a:pPr marL="1028700" lvl="2" algn="just">
              <a:buFont typeface="+mj-lt"/>
              <a:buAutoNum type="arabicPeriod"/>
            </a:pPr>
            <a:r>
              <a:rPr lang="en-US" dirty="0" smtClean="0"/>
              <a:t>No. = stakeholders </a:t>
            </a:r>
          </a:p>
          <a:p>
            <a:pPr marL="1028700" lvl="2" algn="just">
              <a:buFont typeface="+mj-lt"/>
              <a:buAutoNum type="arabicPeriod"/>
            </a:pPr>
            <a:r>
              <a:rPr lang="en-US" dirty="0" smtClean="0"/>
              <a:t>WebApp team (size)</a:t>
            </a:r>
          </a:p>
          <a:p>
            <a:pPr marL="1028700" lvl="2" algn="just">
              <a:buFont typeface="+mj-lt"/>
              <a:buAutoNum type="arabicPeriod"/>
            </a:pPr>
            <a:r>
              <a:rPr lang="en-US" dirty="0" smtClean="0"/>
              <a:t>Degree </a:t>
            </a:r>
            <a:r>
              <a:rPr lang="en-US" dirty="0" smtClean="0">
                <a:sym typeface="Wingdings" pitchFamily="2" charset="2"/>
              </a:rPr>
              <a:t></a:t>
            </a:r>
            <a:r>
              <a:rPr lang="en-US" dirty="0" smtClean="0"/>
              <a:t> which members = WebApp team have worked together before</a:t>
            </a:r>
          </a:p>
          <a:p>
            <a:pPr marL="1028700" lvl="2" algn="just">
              <a:buFont typeface="+mj-lt"/>
              <a:buAutoNum type="arabicPeriod"/>
            </a:pPr>
            <a:r>
              <a:rPr lang="en-US" dirty="0" smtClean="0"/>
              <a:t>Degree </a:t>
            </a:r>
            <a:r>
              <a:rPr lang="en-US" dirty="0" smtClean="0">
                <a:sym typeface="Wingdings" pitchFamily="2" charset="2"/>
              </a:rPr>
              <a:t></a:t>
            </a:r>
            <a:r>
              <a:rPr lang="en-US" dirty="0" smtClean="0"/>
              <a:t> which the organization’s success - - directly dependent on the success = WebApp.</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Case Study on</a:t>
            </a:r>
            <a:r>
              <a:rPr lang="en-US" sz="3600" b="1" dirty="0" smtClean="0"/>
              <a:t/>
            </a:r>
            <a:br>
              <a:rPr lang="en-US" sz="3600" b="1" dirty="0" smtClean="0"/>
            </a:br>
            <a:r>
              <a:rPr lang="en-US" sz="3600" b="1" dirty="0" smtClean="0"/>
              <a:t>REQUIREMENTS MODELING FOR WEBAPPS</a:t>
            </a:r>
            <a:endParaRPr lang="en-US" sz="3600" b="1" dirty="0"/>
          </a:p>
        </p:txBody>
      </p:sp>
      <p:sp>
        <p:nvSpPr>
          <p:cNvPr id="3" name="Content Placeholder 2"/>
          <p:cNvSpPr>
            <a:spLocks noGrp="1"/>
          </p:cNvSpPr>
          <p:nvPr>
            <p:ph idx="1"/>
          </p:nvPr>
        </p:nvSpPr>
        <p:spPr/>
        <p:txBody>
          <a:bodyPr>
            <a:normAutofit/>
          </a:bodyPr>
          <a:lstStyle/>
          <a:p>
            <a:pPr marL="514350" indent="-514350" algn="just">
              <a:buFont typeface="+mj-lt"/>
              <a:buAutoNum type="arabicPeriod" startAt="2"/>
            </a:pPr>
            <a:r>
              <a:rPr lang="en-US" b="1" dirty="0" smtClean="0"/>
              <a:t>Requirements Modeling Input</a:t>
            </a:r>
          </a:p>
          <a:p>
            <a:pPr lvl="1" algn="just"/>
            <a:r>
              <a:rPr lang="en-US" dirty="0" smtClean="0"/>
              <a:t>Inputs </a:t>
            </a:r>
            <a:r>
              <a:rPr lang="en-US" dirty="0" smtClean="0">
                <a:sym typeface="Wingdings" pitchFamily="2" charset="2"/>
              </a:rPr>
              <a:t> requirements modeling:</a:t>
            </a:r>
            <a:endParaRPr lang="en-US" dirty="0" smtClean="0"/>
          </a:p>
          <a:p>
            <a:pPr lvl="2" algn="just"/>
            <a:r>
              <a:rPr lang="en-US" dirty="0" smtClean="0"/>
              <a:t>Stakeholders &amp; user categories</a:t>
            </a:r>
          </a:p>
          <a:p>
            <a:pPr lvl="2" algn="just"/>
            <a:r>
              <a:rPr lang="en-US" dirty="0" smtClean="0"/>
              <a:t>Business context </a:t>
            </a:r>
          </a:p>
          <a:p>
            <a:pPr lvl="2" algn="just"/>
            <a:r>
              <a:rPr lang="en-US" dirty="0" smtClean="0"/>
              <a:t>Defined informational and applicative goals</a:t>
            </a:r>
          </a:p>
          <a:p>
            <a:pPr lvl="2" algn="just"/>
            <a:r>
              <a:rPr lang="en-US" dirty="0" smtClean="0"/>
              <a:t>General WebApp requirements &amp;</a:t>
            </a:r>
          </a:p>
          <a:p>
            <a:pPr lvl="2" algn="just"/>
            <a:r>
              <a:rPr lang="en-US" dirty="0" smtClean="0"/>
              <a:t>Usage scenarios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Case Study on</a:t>
            </a:r>
            <a:r>
              <a:rPr lang="en-US" sz="3600" b="1" dirty="0" smtClean="0"/>
              <a:t/>
            </a:r>
            <a:br>
              <a:rPr lang="en-US" sz="3600" b="1" dirty="0" smtClean="0"/>
            </a:br>
            <a:r>
              <a:rPr lang="en-US" sz="3600" b="1" dirty="0" smtClean="0"/>
              <a:t>REQUIREMENTS MODELING FOR WEBAPPS</a:t>
            </a:r>
            <a:endParaRPr lang="en-US" sz="3600" b="1" dirty="0"/>
          </a:p>
        </p:txBody>
      </p:sp>
      <p:sp>
        <p:nvSpPr>
          <p:cNvPr id="3" name="Content Placeholder 2"/>
          <p:cNvSpPr>
            <a:spLocks noGrp="1"/>
          </p:cNvSpPr>
          <p:nvPr>
            <p:ph idx="1"/>
          </p:nvPr>
        </p:nvSpPr>
        <p:spPr/>
        <p:txBody>
          <a:bodyPr>
            <a:normAutofit fontScale="92500" lnSpcReduction="20000"/>
          </a:bodyPr>
          <a:lstStyle/>
          <a:p>
            <a:pPr marL="514350" indent="-514350" algn="just">
              <a:buFont typeface="+mj-lt"/>
              <a:buAutoNum type="arabicPeriod" startAt="3"/>
            </a:pPr>
            <a:r>
              <a:rPr lang="en-US" b="1" dirty="0" smtClean="0"/>
              <a:t>Requirements Modeling Output</a:t>
            </a:r>
          </a:p>
          <a:p>
            <a:pPr lvl="1" algn="just"/>
            <a:r>
              <a:rPr lang="en-US" dirty="0" smtClean="0"/>
              <a:t>Requirements analysis </a:t>
            </a:r>
            <a:r>
              <a:rPr lang="en-US" dirty="0" smtClean="0">
                <a:sym typeface="Wingdings" pitchFamily="2" charset="2"/>
              </a:rPr>
              <a:t> mechanism  representing &amp; evaluating WebApp content &amp; function</a:t>
            </a:r>
          </a:p>
          <a:p>
            <a:pPr lvl="2" algn="just"/>
            <a:r>
              <a:rPr lang="en-US" i="1" dirty="0" smtClean="0"/>
              <a:t>modes = interaction that users will encounter &amp;</a:t>
            </a:r>
          </a:p>
          <a:p>
            <a:pPr lvl="2" algn="just"/>
            <a:r>
              <a:rPr lang="en-US" i="1" dirty="0" smtClean="0"/>
              <a:t>Environment &amp; infrastructure in which WebApp resides</a:t>
            </a:r>
          </a:p>
          <a:p>
            <a:pPr lvl="1" algn="just"/>
            <a:r>
              <a:rPr lang="en-US" i="1" dirty="0" smtClean="0"/>
              <a:t>Each</a:t>
            </a:r>
            <a:r>
              <a:rPr lang="en-US" dirty="0" smtClean="0"/>
              <a:t> c</a:t>
            </a:r>
            <a:r>
              <a:rPr lang="en-US" dirty="0" smtClean="0">
                <a:sym typeface="Wingdings" pitchFamily="2" charset="2"/>
              </a:rPr>
              <a:t> be represented as set = models</a:t>
            </a:r>
            <a:endParaRPr lang="en-US" dirty="0" smtClean="0"/>
          </a:p>
          <a:p>
            <a:pPr lvl="1" algn="just"/>
            <a:r>
              <a:rPr lang="en-US" dirty="0" smtClean="0"/>
              <a:t>5 classes = models:</a:t>
            </a:r>
          </a:p>
          <a:p>
            <a:pPr lvl="2" algn="just"/>
            <a:r>
              <a:rPr lang="en-US" dirty="0" smtClean="0"/>
              <a:t>Content model</a:t>
            </a:r>
          </a:p>
          <a:p>
            <a:pPr lvl="2" algn="just"/>
            <a:r>
              <a:rPr lang="en-US" dirty="0" smtClean="0"/>
              <a:t>Interaction model</a:t>
            </a:r>
          </a:p>
          <a:p>
            <a:pPr lvl="2" algn="just"/>
            <a:r>
              <a:rPr lang="en-US" dirty="0" smtClean="0"/>
              <a:t>Function model</a:t>
            </a:r>
          </a:p>
          <a:p>
            <a:pPr lvl="2" algn="just"/>
            <a:r>
              <a:rPr lang="en-US" dirty="0" smtClean="0"/>
              <a:t>Navigation model &amp;</a:t>
            </a:r>
          </a:p>
          <a:p>
            <a:pPr lvl="2" algn="just"/>
            <a:r>
              <a:rPr lang="en-US" dirty="0" smtClean="0"/>
              <a:t>Configuration model</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Case Study on</a:t>
            </a:r>
            <a:r>
              <a:rPr lang="en-US" sz="3600" b="1" dirty="0" smtClean="0"/>
              <a:t/>
            </a:r>
            <a:br>
              <a:rPr lang="en-US" sz="3600" b="1" dirty="0" smtClean="0"/>
            </a:br>
            <a:r>
              <a:rPr lang="en-US" sz="3600" b="1" dirty="0" smtClean="0"/>
              <a:t>REQUIREMENTS MODELING FOR WEBAPPS</a:t>
            </a:r>
            <a:endParaRPr lang="en-US" sz="3600" b="1" dirty="0"/>
          </a:p>
        </p:txBody>
      </p:sp>
      <p:sp>
        <p:nvSpPr>
          <p:cNvPr id="3" name="Content Placeholder 2"/>
          <p:cNvSpPr>
            <a:spLocks noGrp="1"/>
          </p:cNvSpPr>
          <p:nvPr>
            <p:ph sz="half" idx="1"/>
          </p:nvPr>
        </p:nvSpPr>
        <p:spPr/>
        <p:txBody>
          <a:bodyPr>
            <a:normAutofit fontScale="85000" lnSpcReduction="20000"/>
          </a:bodyPr>
          <a:lstStyle/>
          <a:p>
            <a:pPr marL="514350" indent="-514350" algn="just">
              <a:buFont typeface="+mj-lt"/>
              <a:buAutoNum type="arabicPeriod" startAt="4"/>
            </a:pPr>
            <a:r>
              <a:rPr lang="en-US" b="1" dirty="0" smtClean="0"/>
              <a:t>Content Model for WebApps</a:t>
            </a:r>
          </a:p>
          <a:p>
            <a:pPr lvl="1" algn="just"/>
            <a:r>
              <a:rPr lang="en-US" dirty="0" smtClean="0"/>
              <a:t>Contains structural elements</a:t>
            </a:r>
            <a:r>
              <a:rPr lang="en-US" dirty="0" smtClean="0">
                <a:sym typeface="Wingdings" pitchFamily="2" charset="2"/>
              </a:rPr>
              <a:t> view content requirements  WebApps</a:t>
            </a:r>
          </a:p>
          <a:p>
            <a:pPr lvl="1" algn="just"/>
            <a:r>
              <a:rPr lang="en-US" dirty="0" smtClean="0"/>
              <a:t>Content c</a:t>
            </a:r>
            <a:r>
              <a:rPr lang="en-US" dirty="0" smtClean="0">
                <a:sym typeface="Wingdings" pitchFamily="2" charset="2"/>
              </a:rPr>
              <a:t> developed</a:t>
            </a:r>
          </a:p>
          <a:p>
            <a:pPr lvl="2" algn="just"/>
            <a:r>
              <a:rPr lang="en-US" dirty="0" smtClean="0"/>
              <a:t>prior </a:t>
            </a:r>
            <a:r>
              <a:rPr lang="en-US" dirty="0" smtClean="0">
                <a:sym typeface="Wingdings" pitchFamily="2" charset="2"/>
              </a:rPr>
              <a:t> </a:t>
            </a:r>
            <a:r>
              <a:rPr lang="en-US" dirty="0" smtClean="0"/>
              <a:t>implementation = WebApp</a:t>
            </a:r>
          </a:p>
          <a:p>
            <a:pPr lvl="2" algn="just"/>
            <a:r>
              <a:rPr lang="en-US" dirty="0" smtClean="0"/>
              <a:t>While WebApp - - being built |</a:t>
            </a:r>
          </a:p>
          <a:p>
            <a:pPr lvl="2" algn="just"/>
            <a:r>
              <a:rPr lang="en-US" dirty="0" smtClean="0"/>
              <a:t>long after WebApp - - operational</a:t>
            </a:r>
          </a:p>
          <a:p>
            <a:pPr lvl="1" algn="just"/>
            <a:r>
              <a:rPr lang="en-US" dirty="0" smtClean="0"/>
              <a:t>In every case</a:t>
            </a:r>
          </a:p>
          <a:p>
            <a:pPr lvl="2" algn="just"/>
            <a:r>
              <a:rPr lang="en-US" dirty="0" smtClean="0"/>
              <a:t>Content (incorporated</a:t>
            </a:r>
            <a:r>
              <a:rPr lang="en-US" dirty="0" smtClean="0">
                <a:sym typeface="Wingdings" pitchFamily="2" charset="2"/>
              </a:rPr>
              <a:t>)</a:t>
            </a:r>
          </a:p>
          <a:p>
            <a:pPr lvl="3" algn="just"/>
            <a:r>
              <a:rPr lang="en-US" dirty="0" smtClean="0"/>
              <a:t>navigational reference in </a:t>
            </a:r>
            <a:r>
              <a:rPr lang="en-US" dirty="0" smtClean="0">
                <a:sym typeface="Wingdings" pitchFamily="2" charset="2"/>
              </a:rPr>
              <a:t></a:t>
            </a:r>
            <a:r>
              <a:rPr lang="en-US" dirty="0" smtClean="0"/>
              <a:t> the overall WebApp structure</a:t>
            </a:r>
          </a:p>
        </p:txBody>
      </p:sp>
      <p:sp>
        <p:nvSpPr>
          <p:cNvPr id="4" name="Content Placeholder 3"/>
          <p:cNvSpPr>
            <a:spLocks noGrp="1"/>
          </p:cNvSpPr>
          <p:nvPr>
            <p:ph sz="half" idx="2"/>
          </p:nvPr>
        </p:nvSpPr>
        <p:spPr/>
        <p:txBody>
          <a:bodyPr>
            <a:normAutofit fontScale="85000" lnSpcReduction="20000"/>
          </a:bodyPr>
          <a:lstStyle/>
          <a:p>
            <a:pPr lvl="1" algn="just"/>
            <a:r>
              <a:rPr lang="en-US" sz="2000" dirty="0" smtClean="0"/>
              <a:t>Content object</a:t>
            </a:r>
          </a:p>
          <a:p>
            <a:pPr lvl="2" algn="just"/>
            <a:r>
              <a:rPr lang="en-US" sz="1800" dirty="0" smtClean="0"/>
              <a:t>Textual description = product</a:t>
            </a:r>
          </a:p>
          <a:p>
            <a:pPr lvl="2" algn="just"/>
            <a:r>
              <a:rPr lang="en-US" sz="1800" dirty="0" smtClean="0"/>
              <a:t>Article describing news event</a:t>
            </a:r>
          </a:p>
          <a:p>
            <a:pPr lvl="2" algn="just"/>
            <a:r>
              <a:rPr lang="en-US" sz="1800" dirty="0" smtClean="0"/>
              <a:t>Action photograph taken (sport event)</a:t>
            </a:r>
          </a:p>
          <a:p>
            <a:pPr lvl="2" algn="just"/>
            <a:r>
              <a:rPr lang="en-US" sz="1800" dirty="0" smtClean="0"/>
              <a:t>User response on discussion forum etc. .</a:t>
            </a:r>
          </a:p>
          <a:p>
            <a:pPr lvl="1" algn="just"/>
            <a:r>
              <a:rPr lang="en-US" dirty="0" smtClean="0"/>
              <a:t>Content object (Stored)</a:t>
            </a:r>
          </a:p>
          <a:p>
            <a:pPr lvl="2" algn="just"/>
            <a:r>
              <a:rPr lang="en-US" dirty="0" smtClean="0"/>
              <a:t>As separate files</a:t>
            </a:r>
          </a:p>
          <a:p>
            <a:pPr lvl="2" algn="just"/>
            <a:r>
              <a:rPr lang="en-US" dirty="0" smtClean="0"/>
              <a:t>Embedded directly </a:t>
            </a:r>
            <a:r>
              <a:rPr lang="en-US" dirty="0" smtClean="0">
                <a:sym typeface="Wingdings" pitchFamily="2" charset="2"/>
              </a:rPr>
              <a:t> web pages |</a:t>
            </a:r>
          </a:p>
          <a:p>
            <a:pPr lvl="2" algn="just"/>
            <a:r>
              <a:rPr lang="en-US" dirty="0" smtClean="0"/>
              <a:t>Obtained dynamically </a:t>
            </a:r>
            <a:r>
              <a:rPr lang="en-US" dirty="0" smtClean="0">
                <a:sym typeface="Wingdings" pitchFamily="2" charset="2"/>
              </a:rPr>
              <a:t></a:t>
            </a:r>
            <a:r>
              <a:rPr lang="en-US" dirty="0" smtClean="0"/>
              <a:t> database</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Case Study on</a:t>
            </a:r>
            <a:r>
              <a:rPr lang="en-US" sz="3600" b="1" dirty="0" smtClean="0"/>
              <a:t/>
            </a:r>
            <a:br>
              <a:rPr lang="en-US" sz="3600" b="1" dirty="0" smtClean="0"/>
            </a:br>
            <a:r>
              <a:rPr lang="en-US" sz="3600" b="1" dirty="0" smtClean="0"/>
              <a:t>REQUIREMENTS MODELING FOR WEBAPPS</a:t>
            </a:r>
            <a:endParaRPr lang="en-US" sz="3600" b="1" dirty="0"/>
          </a:p>
        </p:txBody>
      </p:sp>
      <p:sp>
        <p:nvSpPr>
          <p:cNvPr id="3" name="Content Placeholder 2"/>
          <p:cNvSpPr>
            <a:spLocks noGrp="1"/>
          </p:cNvSpPr>
          <p:nvPr>
            <p:ph idx="1"/>
          </p:nvPr>
        </p:nvSpPr>
        <p:spPr/>
        <p:txBody>
          <a:bodyPr>
            <a:normAutofit fontScale="92500" lnSpcReduction="20000"/>
          </a:bodyPr>
          <a:lstStyle/>
          <a:p>
            <a:pPr marL="514350" indent="-514350" algn="just">
              <a:buFont typeface="+mj-lt"/>
              <a:buAutoNum type="arabicPeriod" startAt="5"/>
            </a:pPr>
            <a:r>
              <a:rPr lang="en-US" b="1" dirty="0" smtClean="0">
                <a:effectLst>
                  <a:outerShdw blurRad="38100" dist="38100" dir="2700000" algn="tl">
                    <a:srgbClr val="000000">
                      <a:alpha val="43137"/>
                    </a:srgbClr>
                  </a:outerShdw>
                </a:effectLst>
              </a:rPr>
              <a:t>Interaction</a:t>
            </a:r>
            <a:r>
              <a:rPr lang="en-US" b="1" dirty="0" smtClean="0"/>
              <a:t> </a:t>
            </a:r>
            <a:r>
              <a:rPr lang="en-US" b="1" dirty="0" smtClean="0">
                <a:effectLst>
                  <a:outerShdw blurRad="38100" dist="38100" dir="2700000" algn="tl">
                    <a:srgbClr val="000000">
                      <a:alpha val="43137"/>
                    </a:srgbClr>
                  </a:outerShdw>
                </a:effectLst>
              </a:rPr>
              <a:t>Model</a:t>
            </a:r>
            <a:r>
              <a:rPr lang="en-US" b="1" dirty="0" smtClean="0"/>
              <a:t> for WebApps</a:t>
            </a:r>
          </a:p>
          <a:p>
            <a:pPr lvl="1" algn="just"/>
            <a:r>
              <a:rPr lang="en-US" b="1" dirty="0" smtClean="0">
                <a:effectLst>
                  <a:outerShdw blurRad="38100" dist="38100" dir="2700000" algn="tl">
                    <a:srgbClr val="000000">
                      <a:alpha val="43137"/>
                    </a:srgbClr>
                  </a:outerShdw>
                </a:effectLst>
              </a:rPr>
              <a:t>Composed</a:t>
            </a:r>
            <a:r>
              <a:rPr lang="en-US" dirty="0" smtClean="0"/>
              <a:t> = 1 | more elements:</a:t>
            </a:r>
          </a:p>
          <a:p>
            <a:pPr lvl="2" algn="just"/>
            <a:r>
              <a:rPr lang="en-US" dirty="0" smtClean="0"/>
              <a:t>use cases</a:t>
            </a:r>
          </a:p>
          <a:p>
            <a:pPr lvl="2" algn="just"/>
            <a:r>
              <a:rPr lang="en-US" dirty="0" smtClean="0"/>
              <a:t>sequence diagrams</a:t>
            </a:r>
          </a:p>
          <a:p>
            <a:pPr lvl="2" algn="just"/>
            <a:r>
              <a:rPr lang="en-US" dirty="0" smtClean="0"/>
              <a:t>state diagrams &amp; / |</a:t>
            </a:r>
          </a:p>
          <a:p>
            <a:pPr lvl="2" algn="just"/>
            <a:r>
              <a:rPr lang="en-US" dirty="0" smtClean="0"/>
              <a:t>User interface prototypes</a:t>
            </a:r>
          </a:p>
          <a:p>
            <a:pPr marL="514350" indent="-514350" algn="just">
              <a:buFont typeface="+mj-lt"/>
              <a:buAutoNum type="arabicPeriod" startAt="6"/>
            </a:pPr>
            <a:r>
              <a:rPr lang="en-US" b="1" dirty="0" smtClean="0"/>
              <a:t>Functional Model for WebApps</a:t>
            </a:r>
          </a:p>
          <a:p>
            <a:pPr lvl="1" algn="just"/>
            <a:r>
              <a:rPr lang="en-US" dirty="0" smtClean="0"/>
              <a:t>addresses 2 processing elements = WebApp</a:t>
            </a:r>
          </a:p>
          <a:p>
            <a:pPr lvl="2" algn="just"/>
            <a:r>
              <a:rPr lang="en-US" dirty="0" smtClean="0"/>
              <a:t>Each representing different level = procedural abstraction</a:t>
            </a:r>
          </a:p>
          <a:p>
            <a:pPr lvl="3" algn="just"/>
            <a:r>
              <a:rPr lang="en-US" dirty="0" smtClean="0"/>
              <a:t>user-observable functionality i.e. delivered </a:t>
            </a:r>
            <a:r>
              <a:rPr lang="en-US" dirty="0" smtClean="0">
                <a:sym typeface="Wingdings" pitchFamily="2" charset="2"/>
              </a:rPr>
              <a:t> end user</a:t>
            </a:r>
            <a:endParaRPr lang="en-US" dirty="0" smtClean="0"/>
          </a:p>
          <a:p>
            <a:pPr lvl="3" algn="just"/>
            <a:r>
              <a:rPr lang="en-US" dirty="0" smtClean="0"/>
              <a:t>Operations contained </a:t>
            </a:r>
          </a:p>
          <a:p>
            <a:pPr lvl="2" algn="just"/>
            <a:r>
              <a:rPr lang="en-US" dirty="0" smtClean="0"/>
              <a:t>Activity diagram (used)</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Case Study on</a:t>
            </a:r>
            <a:r>
              <a:rPr lang="en-US" sz="3600" b="1" dirty="0" smtClean="0"/>
              <a:t/>
            </a:r>
            <a:br>
              <a:rPr lang="en-US" sz="3600" b="1" dirty="0" smtClean="0"/>
            </a:br>
            <a:r>
              <a:rPr lang="en-US" sz="3600" b="1" dirty="0" smtClean="0"/>
              <a:t>REQUIREMENTS MODELING FOR WEBAPPS</a:t>
            </a:r>
            <a:endParaRPr lang="en-US" sz="3600" b="1" dirty="0"/>
          </a:p>
        </p:txBody>
      </p:sp>
      <p:sp>
        <p:nvSpPr>
          <p:cNvPr id="3" name="Content Placeholder 2"/>
          <p:cNvSpPr>
            <a:spLocks noGrp="1"/>
          </p:cNvSpPr>
          <p:nvPr>
            <p:ph idx="1"/>
          </p:nvPr>
        </p:nvSpPr>
        <p:spPr/>
        <p:txBody>
          <a:bodyPr>
            <a:normAutofit fontScale="92500" lnSpcReduction="10000"/>
          </a:bodyPr>
          <a:lstStyle/>
          <a:p>
            <a:pPr marL="514350" indent="-514350" algn="just">
              <a:buFont typeface="+mj-lt"/>
              <a:buAutoNum type="arabicPeriod" startAt="7"/>
            </a:pPr>
            <a:r>
              <a:rPr lang="en-US" b="1" dirty="0" smtClean="0"/>
              <a:t>Configuration Model for WebApps</a:t>
            </a:r>
          </a:p>
          <a:p>
            <a:pPr lvl="1" algn="just"/>
            <a:r>
              <a:rPr lang="en-US" dirty="0" smtClean="0"/>
              <a:t>nothing more than a list = server-side &amp; client-side attributes</a:t>
            </a:r>
          </a:p>
          <a:p>
            <a:pPr lvl="1" algn="just"/>
            <a:r>
              <a:rPr lang="en-US" dirty="0" smtClean="0"/>
              <a:t>Variety = configuration complexities (complex WebApps):</a:t>
            </a:r>
          </a:p>
          <a:p>
            <a:pPr lvl="2" algn="just"/>
            <a:r>
              <a:rPr lang="en-US" dirty="0" smtClean="0"/>
              <a:t>distributing load among multiple servers</a:t>
            </a:r>
          </a:p>
          <a:p>
            <a:pPr lvl="2" algn="just"/>
            <a:r>
              <a:rPr lang="en-US" dirty="0" smtClean="0"/>
              <a:t>caching architectures </a:t>
            </a:r>
          </a:p>
          <a:p>
            <a:pPr lvl="2" algn="just"/>
            <a:r>
              <a:rPr lang="en-US" dirty="0" smtClean="0"/>
              <a:t>remote databases</a:t>
            </a:r>
          </a:p>
          <a:p>
            <a:pPr lvl="2" algn="just"/>
            <a:r>
              <a:rPr lang="en-US" dirty="0" smtClean="0"/>
              <a:t>multiple servers serving various objects on the same Web page</a:t>
            </a:r>
          </a:p>
          <a:p>
            <a:pPr lvl="1" algn="just"/>
            <a:r>
              <a:rPr lang="en-US" dirty="0" smtClean="0"/>
              <a:t>Deployment diagram (used)</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Case Study on</a:t>
            </a:r>
            <a:r>
              <a:rPr lang="en-US" sz="3600" b="1" dirty="0" smtClean="0"/>
              <a:t/>
            </a:r>
            <a:br>
              <a:rPr lang="en-US" sz="3600" b="1" dirty="0" smtClean="0"/>
            </a:br>
            <a:r>
              <a:rPr lang="en-US" sz="3600" b="1" dirty="0" smtClean="0"/>
              <a:t>REQUIREMENTS MODELING FOR WEBAPPS</a:t>
            </a:r>
            <a:endParaRPr lang="en-US" sz="3600" b="1" dirty="0"/>
          </a:p>
        </p:txBody>
      </p:sp>
      <p:sp>
        <p:nvSpPr>
          <p:cNvPr id="3" name="Content Placeholder 2"/>
          <p:cNvSpPr>
            <a:spLocks noGrp="1"/>
          </p:cNvSpPr>
          <p:nvPr>
            <p:ph idx="1"/>
          </p:nvPr>
        </p:nvSpPr>
        <p:spPr/>
        <p:txBody>
          <a:bodyPr>
            <a:normAutofit/>
          </a:bodyPr>
          <a:lstStyle/>
          <a:p>
            <a:pPr marL="514350" indent="-514350" algn="just">
              <a:buFont typeface="+mj-lt"/>
              <a:buAutoNum type="arabicPeriod" startAt="8"/>
            </a:pPr>
            <a:r>
              <a:rPr lang="en-US" b="1" dirty="0" smtClean="0"/>
              <a:t>Navigation Modeling</a:t>
            </a:r>
          </a:p>
          <a:p>
            <a:pPr lvl="1" algn="just"/>
            <a:r>
              <a:rPr lang="en-US" dirty="0" smtClean="0"/>
              <a:t>H? each user category will navigate from one WebApp element </a:t>
            </a:r>
            <a:r>
              <a:rPr lang="en-US" dirty="0" smtClean="0">
                <a:sym typeface="Wingdings" pitchFamily="2" charset="2"/>
              </a:rPr>
              <a:t> another</a:t>
            </a:r>
            <a:endParaRPr lang="en-US"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mtClean="0"/>
              <a:t>187</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Requirements Engineering (RE)</a:t>
            </a:r>
            <a:endParaRPr lang="en-US" sz="3600" b="1" dirty="0"/>
          </a:p>
        </p:txBody>
      </p:sp>
      <p:sp>
        <p:nvSpPr>
          <p:cNvPr id="3" name="Content Placeholder 2"/>
          <p:cNvSpPr>
            <a:spLocks noGrp="1"/>
          </p:cNvSpPr>
          <p:nvPr>
            <p:ph sz="half" idx="1"/>
          </p:nvPr>
        </p:nvSpPr>
        <p:spPr>
          <a:xfrm>
            <a:off x="457200" y="1600200"/>
            <a:ext cx="3505200" cy="4648200"/>
          </a:xfrm>
        </p:spPr>
        <p:txBody>
          <a:bodyPr>
            <a:normAutofit fontScale="85000" lnSpcReduction="20000"/>
          </a:bodyPr>
          <a:lstStyle/>
          <a:p>
            <a:pPr algn="just">
              <a:lnSpc>
                <a:spcPct val="120000"/>
              </a:lnSpc>
            </a:pPr>
            <a:r>
              <a:rPr lang="en-US" sz="2400" dirty="0" smtClean="0"/>
              <a:t>Different levels = requirements r useful </a:t>
            </a:r>
          </a:p>
          <a:p>
            <a:pPr lvl="1" algn="just">
              <a:lnSpc>
                <a:spcPct val="120000"/>
              </a:lnSpc>
            </a:pPr>
            <a:r>
              <a:rPr lang="en-US" sz="2000" dirty="0" smtClean="0"/>
              <a:t>Reason?</a:t>
            </a:r>
          </a:p>
          <a:p>
            <a:pPr lvl="2" algn="just">
              <a:lnSpc>
                <a:spcPct val="120000"/>
              </a:lnSpc>
            </a:pPr>
            <a:r>
              <a:rPr lang="en-US" sz="1800" dirty="0" smtClean="0"/>
              <a:t>they communicate information about the system </a:t>
            </a:r>
            <a:r>
              <a:rPr lang="en-US" sz="1800" dirty="0" smtClean="0">
                <a:sym typeface="Wingdings" pitchFamily="2" charset="2"/>
              </a:rPr>
              <a:t> </a:t>
            </a:r>
            <a:r>
              <a:rPr lang="en-US" sz="1800" dirty="0" smtClean="0"/>
              <a:t>different types = reader</a:t>
            </a:r>
          </a:p>
          <a:p>
            <a:pPr lvl="2" algn="just">
              <a:lnSpc>
                <a:spcPct val="120000"/>
              </a:lnSpc>
            </a:pPr>
            <a:r>
              <a:rPr lang="en-US" sz="1800" dirty="0" smtClean="0"/>
              <a:t>Figure illustrates the distinction between user &amp; system requirements.</a:t>
            </a:r>
          </a:p>
          <a:p>
            <a:pPr lvl="2" algn="just">
              <a:lnSpc>
                <a:spcPct val="120000"/>
              </a:lnSpc>
            </a:pPr>
            <a:r>
              <a:rPr lang="en-US" sz="1800" dirty="0" smtClean="0"/>
              <a:t>This example </a:t>
            </a:r>
            <a:r>
              <a:rPr lang="en-US" sz="1800" dirty="0" smtClean="0">
                <a:sym typeface="Wingdings" pitchFamily="2" charset="2"/>
              </a:rPr>
              <a:t></a:t>
            </a:r>
            <a:r>
              <a:rPr lang="en-US" sz="1800" dirty="0" smtClean="0"/>
              <a:t> a mental health care patient management system (MHC-PMS) shows how a user requirement may be expanded in </a:t>
            </a:r>
            <a:r>
              <a:rPr lang="en-US" sz="1800" dirty="0" smtClean="0">
                <a:sym typeface="Wingdings" pitchFamily="2" charset="2"/>
              </a:rPr>
              <a:t></a:t>
            </a:r>
            <a:r>
              <a:rPr lang="en-US" sz="1800" dirty="0" smtClean="0"/>
              <a:t> several system requirements.</a:t>
            </a:r>
            <a:endParaRPr lang="en-US" sz="1800" dirty="0"/>
          </a:p>
        </p:txBody>
      </p:sp>
      <p:pic>
        <p:nvPicPr>
          <p:cNvPr id="1026" name="Picture 2"/>
          <p:cNvPicPr>
            <a:picLocks noGrp="1" noChangeAspect="1" noChangeArrowheads="1"/>
          </p:cNvPicPr>
          <p:nvPr>
            <p:ph sz="half" idx="2"/>
          </p:nvPr>
        </p:nvPicPr>
        <p:blipFill>
          <a:blip r:embed="rId3" cstate="print"/>
          <a:srcRect/>
          <a:stretch>
            <a:fillRect/>
          </a:stretch>
        </p:blipFill>
        <p:spPr bwMode="auto">
          <a:xfrm>
            <a:off x="4038600" y="1905000"/>
            <a:ext cx="4876800" cy="344025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600" b="1" dirty="0" smtClean="0"/>
              <a:t>Functional &amp; non-functional requirements</a:t>
            </a:r>
            <a:endParaRPr lang="en-US" sz="3600" b="1" dirty="0"/>
          </a:p>
        </p:txBody>
      </p:sp>
      <p:sp>
        <p:nvSpPr>
          <p:cNvPr id="4" name="Content Placeholder 3"/>
          <p:cNvSpPr>
            <a:spLocks noGrp="1"/>
          </p:cNvSpPr>
          <p:nvPr>
            <p:ph idx="1"/>
          </p:nvPr>
        </p:nvSpPr>
        <p:spPr/>
        <p:txBody>
          <a:bodyPr>
            <a:normAutofit fontScale="92500" lnSpcReduction="10000"/>
          </a:bodyPr>
          <a:lstStyle/>
          <a:p>
            <a:pPr algn="just"/>
            <a:r>
              <a:rPr lang="en-US" i="1" dirty="0" smtClean="0"/>
              <a:t>Functional requirements:</a:t>
            </a:r>
          </a:p>
          <a:p>
            <a:pPr lvl="1" algn="just"/>
            <a:r>
              <a:rPr lang="en-US" dirty="0" smtClean="0"/>
              <a:t>statements = services the system should</a:t>
            </a:r>
          </a:p>
          <a:p>
            <a:pPr lvl="2" algn="just"/>
            <a:r>
              <a:rPr lang="en-US" dirty="0" smtClean="0"/>
              <a:t>provide</a:t>
            </a:r>
          </a:p>
          <a:p>
            <a:pPr lvl="2" algn="just"/>
            <a:r>
              <a:rPr lang="en-US" dirty="0" smtClean="0"/>
              <a:t>react </a:t>
            </a:r>
            <a:r>
              <a:rPr lang="en-US" dirty="0" smtClean="0">
                <a:sym typeface="Wingdings" pitchFamily="2" charset="2"/>
              </a:rPr>
              <a:t></a:t>
            </a:r>
            <a:r>
              <a:rPr lang="en-US" dirty="0" smtClean="0"/>
              <a:t> particular i/p’s &amp;</a:t>
            </a:r>
          </a:p>
          <a:p>
            <a:pPr lvl="2" algn="just"/>
            <a:r>
              <a:rPr lang="en-US" dirty="0" smtClean="0"/>
              <a:t>behave in particular situations</a:t>
            </a:r>
          </a:p>
          <a:p>
            <a:pPr algn="just"/>
            <a:r>
              <a:rPr lang="en-US" i="1" dirty="0" smtClean="0"/>
              <a:t>Non-Functional requirements:</a:t>
            </a:r>
          </a:p>
          <a:p>
            <a:pPr lvl="1" algn="just"/>
            <a:r>
              <a:rPr lang="en-US" dirty="0" smtClean="0"/>
              <a:t>constraints on the services | functions offered by the system. They include</a:t>
            </a:r>
          </a:p>
          <a:p>
            <a:pPr lvl="2" algn="just"/>
            <a:r>
              <a:rPr lang="en-US" dirty="0" smtClean="0"/>
              <a:t>timing constraints</a:t>
            </a:r>
          </a:p>
          <a:p>
            <a:pPr lvl="2" algn="just"/>
            <a:r>
              <a:rPr lang="en-US" dirty="0" smtClean="0"/>
              <a:t>constraints on the development process &amp;</a:t>
            </a:r>
          </a:p>
          <a:p>
            <a:pPr lvl="2" algn="just"/>
            <a:r>
              <a:rPr lang="en-US" dirty="0" smtClean="0"/>
              <a:t>constraints imposed by standards.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b="1" dirty="0" smtClean="0"/>
              <a:t>Functional &amp; non-functional requirements</a:t>
            </a:r>
            <a:br>
              <a:rPr lang="en-US" sz="3600" b="1" dirty="0" smtClean="0"/>
            </a:br>
            <a:r>
              <a:rPr lang="en-US" sz="3200" b="1" dirty="0" smtClean="0"/>
              <a:t>Functional Requirements</a:t>
            </a:r>
            <a:endParaRPr lang="en-US" sz="3200" b="1" dirty="0"/>
          </a:p>
        </p:txBody>
      </p:sp>
      <p:sp>
        <p:nvSpPr>
          <p:cNvPr id="4" name="Content Placeholder 3"/>
          <p:cNvSpPr>
            <a:spLocks noGrp="1"/>
          </p:cNvSpPr>
          <p:nvPr>
            <p:ph idx="1"/>
          </p:nvPr>
        </p:nvSpPr>
        <p:spPr/>
        <p:txBody>
          <a:bodyPr/>
          <a:lstStyle/>
          <a:p>
            <a:r>
              <a:rPr lang="en-US" dirty="0" smtClean="0"/>
              <a:t>Describe what the system should do.</a:t>
            </a:r>
          </a:p>
          <a:p>
            <a:pPr algn="just"/>
            <a:r>
              <a:rPr lang="en-US" dirty="0" smtClean="0"/>
              <a:t>These depend on the</a:t>
            </a:r>
          </a:p>
          <a:p>
            <a:pPr lvl="1" algn="just"/>
            <a:r>
              <a:rPr lang="en-US" dirty="0" smtClean="0"/>
              <a:t>type = s/w being developed</a:t>
            </a:r>
          </a:p>
          <a:p>
            <a:pPr lvl="1" algn="just"/>
            <a:r>
              <a:rPr lang="en-US" dirty="0" smtClean="0"/>
              <a:t>expected users = s/w &amp;</a:t>
            </a:r>
          </a:p>
          <a:p>
            <a:pPr lvl="1" algn="just"/>
            <a:r>
              <a:rPr lang="en-US" dirty="0" smtClean="0"/>
              <a:t>general approach taken by the organization when writing requirements.</a:t>
            </a:r>
          </a:p>
          <a:p>
            <a:pPr algn="just"/>
            <a:r>
              <a:rPr lang="en-US" dirty="0" smtClean="0"/>
              <a:t>When expressed as user requirements?</a:t>
            </a:r>
          </a:p>
          <a:p>
            <a:pPr lvl="1" algn="just"/>
            <a:r>
              <a:rPr lang="en-US" dirty="0" smtClean="0"/>
              <a:t>These r described in an abstract way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Functional &amp; non-functional requirements</a:t>
            </a:r>
            <a:br>
              <a:rPr lang="en-US" sz="3600" b="1" dirty="0" smtClean="0"/>
            </a:br>
            <a:r>
              <a:rPr lang="en-US" sz="3600" b="1" dirty="0" smtClean="0"/>
              <a:t>Non-</a:t>
            </a:r>
            <a:r>
              <a:rPr lang="en-US" sz="3200" b="1" dirty="0" smtClean="0"/>
              <a:t>Functional Requirements</a:t>
            </a:r>
            <a:endParaRPr lang="en-US" sz="3600" dirty="0"/>
          </a:p>
        </p:txBody>
      </p:sp>
      <p:sp>
        <p:nvSpPr>
          <p:cNvPr id="3" name="Content Placeholder 2"/>
          <p:cNvSpPr>
            <a:spLocks noGrp="1"/>
          </p:cNvSpPr>
          <p:nvPr>
            <p:ph idx="1"/>
          </p:nvPr>
        </p:nvSpPr>
        <p:spPr/>
        <p:txBody>
          <a:bodyPr>
            <a:normAutofit fontScale="85000" lnSpcReduction="20000"/>
          </a:bodyPr>
          <a:lstStyle/>
          <a:p>
            <a:pPr algn="just"/>
            <a:r>
              <a:rPr lang="en-US" dirty="0" smtClean="0"/>
              <a:t>requirements that r not directly concerned w</a:t>
            </a:r>
            <a:r>
              <a:rPr lang="en-US" dirty="0" smtClean="0">
                <a:sym typeface="Wingdings" pitchFamily="2" charset="2"/>
              </a:rPr>
              <a:t></a:t>
            </a:r>
            <a:r>
              <a:rPr lang="en-US" dirty="0" smtClean="0"/>
              <a:t> the specific services delivered by the system </a:t>
            </a:r>
            <a:r>
              <a:rPr lang="en-US" dirty="0" smtClean="0">
                <a:sym typeface="Wingdings" pitchFamily="2" charset="2"/>
              </a:rPr>
              <a:t> </a:t>
            </a:r>
            <a:r>
              <a:rPr lang="en-US" dirty="0" smtClean="0"/>
              <a:t>its users.</a:t>
            </a:r>
          </a:p>
          <a:p>
            <a:pPr algn="just"/>
            <a:r>
              <a:rPr lang="en-US" dirty="0" smtClean="0"/>
              <a:t>They may relate </a:t>
            </a:r>
            <a:r>
              <a:rPr lang="en-US" dirty="0" smtClean="0">
                <a:sym typeface="Wingdings" pitchFamily="2" charset="2"/>
              </a:rPr>
              <a:t></a:t>
            </a:r>
            <a:r>
              <a:rPr lang="en-US" dirty="0" smtClean="0"/>
              <a:t> emergent system properties:</a:t>
            </a:r>
          </a:p>
          <a:p>
            <a:pPr lvl="1" algn="just"/>
            <a:r>
              <a:rPr lang="en-US" dirty="0" smtClean="0"/>
              <a:t>reliability</a:t>
            </a:r>
          </a:p>
          <a:p>
            <a:pPr lvl="1" algn="just"/>
            <a:r>
              <a:rPr lang="en-US" dirty="0" smtClean="0"/>
              <a:t>response time &amp;</a:t>
            </a:r>
          </a:p>
          <a:p>
            <a:pPr lvl="1" algn="just"/>
            <a:r>
              <a:rPr lang="en-US" dirty="0" smtClean="0"/>
              <a:t>store occupancy</a:t>
            </a:r>
          </a:p>
          <a:p>
            <a:pPr algn="just"/>
            <a:r>
              <a:rPr lang="en-US" dirty="0" smtClean="0"/>
              <a:t>Non-functional requirements like:</a:t>
            </a:r>
          </a:p>
          <a:p>
            <a:pPr lvl="1" algn="just"/>
            <a:r>
              <a:rPr lang="en-US" dirty="0" smtClean="0"/>
              <a:t>performance</a:t>
            </a:r>
          </a:p>
          <a:p>
            <a:pPr lvl="1" algn="just"/>
            <a:r>
              <a:rPr lang="en-US" dirty="0" smtClean="0"/>
              <a:t>security or</a:t>
            </a:r>
          </a:p>
          <a:p>
            <a:pPr lvl="1" algn="just"/>
            <a:r>
              <a:rPr lang="en-US" dirty="0" smtClean="0"/>
              <a:t>availability</a:t>
            </a:r>
          </a:p>
          <a:p>
            <a:pPr lvl="1" algn="just"/>
            <a:r>
              <a:rPr lang="en-US" dirty="0" smtClean="0"/>
              <a:t>usually specify or constrain characteristics = the system as a whole cont.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half" idx="2"/>
          </p:nvPr>
        </p:nvPicPr>
        <p:blipFill>
          <a:blip r:embed="rId3" cstate="print"/>
          <a:srcRect/>
          <a:stretch>
            <a:fillRect/>
          </a:stretch>
        </p:blipFill>
        <p:spPr bwMode="auto">
          <a:xfrm>
            <a:off x="1676400" y="2667000"/>
            <a:ext cx="7010400" cy="3887154"/>
          </a:xfrm>
          <a:prstGeom prst="rect">
            <a:avLst/>
          </a:prstGeom>
          <a:noFill/>
          <a:ln w="9525">
            <a:noFill/>
            <a:miter lim="800000"/>
            <a:headEnd/>
            <a:tailEnd/>
          </a:ln>
          <a:effectLst/>
        </p:spPr>
      </p:pic>
      <p:sp>
        <p:nvSpPr>
          <p:cNvPr id="2" name="Title 1"/>
          <p:cNvSpPr>
            <a:spLocks noGrp="1"/>
          </p:cNvSpPr>
          <p:nvPr>
            <p:ph type="title"/>
          </p:nvPr>
        </p:nvSpPr>
        <p:spPr/>
        <p:txBody>
          <a:bodyPr>
            <a:normAutofit fontScale="90000"/>
          </a:bodyPr>
          <a:lstStyle/>
          <a:p>
            <a:r>
              <a:rPr lang="en-US" sz="3600" b="1" dirty="0" smtClean="0"/>
              <a:t>Functional &amp; non-functional requirements</a:t>
            </a:r>
            <a:br>
              <a:rPr lang="en-US" sz="3600" b="1" dirty="0" smtClean="0"/>
            </a:br>
            <a:r>
              <a:rPr lang="en-US" sz="3600" b="1" dirty="0" smtClean="0"/>
              <a:t>Non-</a:t>
            </a:r>
            <a:r>
              <a:rPr lang="en-US" sz="3200" b="1" dirty="0" smtClean="0"/>
              <a:t>Functional Requirements</a:t>
            </a:r>
            <a:endParaRPr lang="en-US" sz="3600" dirty="0"/>
          </a:p>
        </p:txBody>
      </p:sp>
      <p:sp>
        <p:nvSpPr>
          <p:cNvPr id="3" name="Content Placeholder 2"/>
          <p:cNvSpPr>
            <a:spLocks noGrp="1"/>
          </p:cNvSpPr>
          <p:nvPr>
            <p:ph sz="half" idx="1"/>
          </p:nvPr>
        </p:nvSpPr>
        <p:spPr>
          <a:xfrm>
            <a:off x="223440" y="1402596"/>
            <a:ext cx="8341956" cy="1463297"/>
          </a:xfrm>
        </p:spPr>
        <p:txBody>
          <a:bodyPr>
            <a:normAutofit fontScale="92500" lnSpcReduction="20000"/>
          </a:bodyPr>
          <a:lstStyle/>
          <a:p>
            <a:pPr algn="just"/>
            <a:r>
              <a:rPr lang="en-US" sz="1800" dirty="0" smtClean="0"/>
              <a:t>Non functional requirements arise thru user needs (reason)</a:t>
            </a:r>
          </a:p>
          <a:p>
            <a:pPr lvl="1" algn="just"/>
            <a:r>
              <a:rPr lang="en-US" sz="1800" dirty="0" smtClean="0"/>
              <a:t>Budget constraints, Organizational policies</a:t>
            </a:r>
          </a:p>
          <a:p>
            <a:pPr lvl="1" algn="just"/>
            <a:r>
              <a:rPr lang="en-US" sz="1800" dirty="0" smtClean="0"/>
              <a:t>Need </a:t>
            </a:r>
            <a:r>
              <a:rPr lang="en-US" sz="1800" dirty="0" smtClean="0">
                <a:sym typeface="Wingdings" pitchFamily="2" charset="2"/>
              </a:rPr>
              <a:t> interoperability w other s/w | h/w systems or</a:t>
            </a:r>
          </a:p>
          <a:p>
            <a:pPr lvl="1" algn="just"/>
            <a:r>
              <a:rPr lang="en-US" sz="1800" dirty="0" smtClean="0">
                <a:sym typeface="Wingdings" pitchFamily="2" charset="2"/>
              </a:rPr>
              <a:t>External factors</a:t>
            </a:r>
          </a:p>
          <a:p>
            <a:pPr lvl="1" algn="just"/>
            <a:r>
              <a:rPr lang="en-US" sz="1800" dirty="0" smtClean="0"/>
              <a:t>Fig:  shows classification = non-functional requirements</a:t>
            </a:r>
            <a:endParaRPr lang="en-US" sz="1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1542</TotalTime>
  <Words>9067</Words>
  <Application>Microsoft Office PowerPoint</Application>
  <PresentationFormat>On-screen Show (4:3)</PresentationFormat>
  <Paragraphs>688</Paragraphs>
  <Slides>47</Slides>
  <Notes>46</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UNIT-II</vt:lpstr>
      <vt:lpstr>Requirements Engineering</vt:lpstr>
      <vt:lpstr>Requirements Engineering (RE)</vt:lpstr>
      <vt:lpstr>Requirements Engineering (RE)</vt:lpstr>
      <vt:lpstr>Requirements Engineering (RE)</vt:lpstr>
      <vt:lpstr>Functional &amp; non-functional requirements</vt:lpstr>
      <vt:lpstr>Functional &amp; non-functional requirements Functional Requirements</vt:lpstr>
      <vt:lpstr>Functional &amp; non-functional requirements Non-Functional Requirements</vt:lpstr>
      <vt:lpstr>Functional &amp; non-functional requirements Non-Functional Requirements</vt:lpstr>
      <vt:lpstr>The software requirements document</vt:lpstr>
      <vt:lpstr>The software requirements document</vt:lpstr>
      <vt:lpstr>Requirements specification</vt:lpstr>
      <vt:lpstr>Requirements specification</vt:lpstr>
      <vt:lpstr>Requirements engineering processes</vt:lpstr>
      <vt:lpstr>Requirements engineering processes</vt:lpstr>
      <vt:lpstr>Requirements elicitation and analysis</vt:lpstr>
      <vt:lpstr>Requirements elicitation and analysis</vt:lpstr>
      <vt:lpstr>Requirements elicitation and analysis</vt:lpstr>
      <vt:lpstr>Requirements elicitation and analysis</vt:lpstr>
      <vt:lpstr>Requirements elicitation and analysis Requirements Discovery</vt:lpstr>
      <vt:lpstr>Requirements elicitation and analysis  Interviewing</vt:lpstr>
      <vt:lpstr>Requirements elicitation and analysis  Scenarios</vt:lpstr>
      <vt:lpstr>Requirements elicitation and analysis Use Cases</vt:lpstr>
      <vt:lpstr>Requirements elicitation and analysis Ethnography</vt:lpstr>
      <vt:lpstr>Requirements validation</vt:lpstr>
      <vt:lpstr>Requirements validation</vt:lpstr>
      <vt:lpstr>Requirements management</vt:lpstr>
      <vt:lpstr>Requirements management  Requirements management planning</vt:lpstr>
      <vt:lpstr>Requirements management  Requirements management planning</vt:lpstr>
      <vt:lpstr>Requirements management Requirements change management</vt:lpstr>
      <vt:lpstr>Requirements Modeling</vt:lpstr>
      <vt:lpstr>Requirements Modeling</vt:lpstr>
      <vt:lpstr>DATA MODELING CONCEPTS</vt:lpstr>
      <vt:lpstr>DATA MODELING CONCEPTS Data Objects</vt:lpstr>
      <vt:lpstr>DATA MODELING CONCEPTS Data Objects</vt:lpstr>
      <vt:lpstr>DATA MODELING CONCEPTS Data Attributes</vt:lpstr>
      <vt:lpstr>DATA MODELING CONCEPTS Relationships</vt:lpstr>
      <vt:lpstr>FLOW-ORIENTED MODELING</vt:lpstr>
      <vt:lpstr>Slide 39</vt:lpstr>
      <vt:lpstr>Case Study on REQUIREMENTS MODELING FOR WEBAPPS</vt:lpstr>
      <vt:lpstr>Case Study on REQUIREMENTS MODELING FOR WEBAPPS</vt:lpstr>
      <vt:lpstr>Case Study on REQUIREMENTS MODELING FOR WEBAPPS</vt:lpstr>
      <vt:lpstr>Case Study on REQUIREMENTS MODELING FOR WEBAPPS</vt:lpstr>
      <vt:lpstr>Case Study on REQUIREMENTS MODELING FOR WEBAPPS</vt:lpstr>
      <vt:lpstr>Case Study on REQUIREMENTS MODELING FOR WEBAPPS</vt:lpstr>
      <vt:lpstr>Case Study on REQUIREMENTS MODELING FOR WEBAPPS</vt:lpstr>
      <vt:lpstr>Slide 47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UNIT-I</dc:title>
  <dc:creator>JK</dc:creator>
  <cp:lastModifiedBy>JK</cp:lastModifiedBy>
  <cp:revision>1744</cp:revision>
  <dcterms:created xsi:type="dcterms:W3CDTF">2018-12-18T09:05:05Z</dcterms:created>
  <dcterms:modified xsi:type="dcterms:W3CDTF">2019-02-10T13:45:37Z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