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notesSlides/notesSlide43.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58" r:id="rId3"/>
    <p:sldId id="259" r:id="rId4"/>
    <p:sldId id="278" r:id="rId5"/>
    <p:sldId id="260" r:id="rId6"/>
    <p:sldId id="279" r:id="rId7"/>
    <p:sldId id="280" r:id="rId8"/>
    <p:sldId id="281" r:id="rId9"/>
    <p:sldId id="261" r:id="rId10"/>
    <p:sldId id="282" r:id="rId11"/>
    <p:sldId id="283" r:id="rId12"/>
    <p:sldId id="284" r:id="rId13"/>
    <p:sldId id="262" r:id="rId14"/>
    <p:sldId id="285" r:id="rId15"/>
    <p:sldId id="286" r:id="rId16"/>
    <p:sldId id="287" r:id="rId17"/>
    <p:sldId id="288" r:id="rId18"/>
    <p:sldId id="263" r:id="rId19"/>
    <p:sldId id="289" r:id="rId20"/>
    <p:sldId id="291" r:id="rId21"/>
    <p:sldId id="290" r:id="rId22"/>
    <p:sldId id="292" r:id="rId23"/>
    <p:sldId id="293" r:id="rId24"/>
    <p:sldId id="294" r:id="rId25"/>
    <p:sldId id="264" r:id="rId26"/>
    <p:sldId id="295" r:id="rId27"/>
    <p:sldId id="296" r:id="rId28"/>
    <p:sldId id="265" r:id="rId29"/>
    <p:sldId id="266" r:id="rId30"/>
    <p:sldId id="297" r:id="rId31"/>
    <p:sldId id="298" r:id="rId32"/>
    <p:sldId id="267" r:id="rId33"/>
    <p:sldId id="309" r:id="rId34"/>
    <p:sldId id="268" r:id="rId35"/>
    <p:sldId id="299" r:id="rId36"/>
    <p:sldId id="300" r:id="rId37"/>
    <p:sldId id="301" r:id="rId38"/>
    <p:sldId id="302" r:id="rId39"/>
    <p:sldId id="303" r:id="rId40"/>
    <p:sldId id="310" r:id="rId41"/>
    <p:sldId id="311" r:id="rId42"/>
    <p:sldId id="304" r:id="rId43"/>
    <p:sldId id="312" r:id="rId44"/>
    <p:sldId id="305" r:id="rId45"/>
  </p:sldIdLst>
  <p:sldSz cx="9144000" cy="6858000" type="screen4x3"/>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4767" autoAdjust="0"/>
  </p:normalViewPr>
  <p:slideViewPr>
    <p:cSldViewPr>
      <p:cViewPr varScale="1">
        <p:scale>
          <a:sx n="61" d="100"/>
          <a:sy n="61" d="100"/>
        </p:scale>
        <p:origin x="-162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482"/>
    </p:cViewPr>
  </p:sorterViewPr>
  <p:notesViewPr>
    <p:cSldViewPr>
      <p:cViewPr>
        <p:scale>
          <a:sx n="100" d="100"/>
          <a:sy n="100" d="100"/>
        </p:scale>
        <p:origin x="-1812" y="1446"/>
      </p:cViewPr>
      <p:guideLst>
        <p:guide orient="horz" pos="3223"/>
        <p:guide pos="2237"/>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78427" cy="511730"/>
          </a:xfrm>
          <a:prstGeom prst="rect">
            <a:avLst/>
          </a:prstGeom>
        </p:spPr>
        <p:txBody>
          <a:bodyPr vert="horz" lIns="99075" tIns="49538" rIns="99075" bIns="49538" rtlCol="0"/>
          <a:lstStyle>
            <a:lvl1pPr algn="l">
              <a:defRPr sz="1300"/>
            </a:lvl1pPr>
          </a:lstStyle>
          <a:p>
            <a:endParaRPr lang="en-US" dirty="0"/>
          </a:p>
        </p:txBody>
      </p:sp>
      <p:sp>
        <p:nvSpPr>
          <p:cNvPr id="3" name="Date Placeholder 2"/>
          <p:cNvSpPr>
            <a:spLocks noGrp="1"/>
          </p:cNvSpPr>
          <p:nvPr>
            <p:ph type="dt" idx="1"/>
          </p:nvPr>
        </p:nvSpPr>
        <p:spPr>
          <a:xfrm>
            <a:off x="4023993" y="2"/>
            <a:ext cx="3078427" cy="511730"/>
          </a:xfrm>
          <a:prstGeom prst="rect">
            <a:avLst/>
          </a:prstGeom>
        </p:spPr>
        <p:txBody>
          <a:bodyPr vert="horz" lIns="99075" tIns="49538" rIns="99075" bIns="49538" rtlCol="0"/>
          <a:lstStyle>
            <a:lvl1pPr algn="r">
              <a:defRPr sz="1300"/>
            </a:lvl1pPr>
          </a:lstStyle>
          <a:p>
            <a:fld id="{90EAD22B-51CA-40C4-B182-1C70D9F94D7F}" type="datetimeFigureOut">
              <a:rPr lang="en-US" smtClean="0"/>
              <a:pPr/>
              <a:t>21/4/2019</a:t>
            </a:fld>
            <a:endParaRPr lang="en-US" dirty="0"/>
          </a:p>
        </p:txBody>
      </p:sp>
      <p:sp>
        <p:nvSpPr>
          <p:cNvPr id="6" name="Footer Placeholder 5"/>
          <p:cNvSpPr>
            <a:spLocks noGrp="1"/>
          </p:cNvSpPr>
          <p:nvPr>
            <p:ph type="ftr" sz="quarter" idx="4"/>
          </p:nvPr>
        </p:nvSpPr>
        <p:spPr>
          <a:xfrm>
            <a:off x="1" y="9721107"/>
            <a:ext cx="3078427" cy="511730"/>
          </a:xfrm>
          <a:prstGeom prst="rect">
            <a:avLst/>
          </a:prstGeom>
        </p:spPr>
        <p:txBody>
          <a:bodyPr vert="horz" lIns="99075" tIns="49538" rIns="99075" bIns="49538" rtlCol="0" anchor="b"/>
          <a:lstStyle>
            <a:lvl1pPr algn="l">
              <a:defRPr sz="1300"/>
            </a:lvl1pPr>
          </a:lstStyle>
          <a:p>
            <a:endParaRPr lang="en-US" dirty="0"/>
          </a:p>
        </p:txBody>
      </p:sp>
      <p:sp>
        <p:nvSpPr>
          <p:cNvPr id="9" name="Slide Number Placeholder 8"/>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24DE0B97-60A8-42D6-9C4B-FF1AB2DC4AD8}" type="slidenum">
              <a:rPr lang="en-US" smtClean="0"/>
              <a:pPr/>
              <a:t>‹#›</a:t>
            </a:fld>
            <a:endParaRPr lang="en-US" dirty="0"/>
          </a:p>
        </p:txBody>
      </p:sp>
      <p:sp>
        <p:nvSpPr>
          <p:cNvPr id="10" name="Slide Image Placeholder 9"/>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1440" tIns="45720" rIns="91440" bIns="45720" rtlCol="0" anchor="ctr"/>
          <a:lstStyle/>
          <a:p>
            <a:endParaRPr lang="en-US" dirty="0"/>
          </a:p>
        </p:txBody>
      </p:sp>
      <p:sp>
        <p:nvSpPr>
          <p:cNvPr id="11" name="Notes Placeholder 10"/>
          <p:cNvSpPr>
            <a:spLocks noGrp="1"/>
          </p:cNvSpPr>
          <p:nvPr>
            <p:ph type="body" sz="quarter" idx="3"/>
          </p:nvPr>
        </p:nvSpPr>
        <p:spPr>
          <a:xfrm>
            <a:off x="711200" y="4860925"/>
            <a:ext cx="5683250" cy="4605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a:xfrm>
            <a:off x="4023993" y="9721107"/>
            <a:ext cx="3078427" cy="511730"/>
          </a:xfrm>
          <a:prstGeom prst="rect">
            <a:avLst/>
          </a:prstGeom>
        </p:spPr>
        <p:txBody>
          <a:bodyPr/>
          <a:lstStyle/>
          <a:p>
            <a:fld id="{C6D9586A-B0BA-476C-B293-E240125E5AE3}"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fontScale="92500"/>
          </a:bodyPr>
          <a:lstStyle/>
          <a:p>
            <a:pPr algn="just">
              <a:lnSpc>
                <a:spcPct val="100000"/>
              </a:lnSpc>
            </a:pPr>
            <a:r>
              <a:rPr lang="en-US" b="1" dirty="0" smtClean="0"/>
              <a:t>Separation of Concerns:</a:t>
            </a:r>
            <a:r>
              <a:rPr lang="en-US" dirty="0" smtClean="0"/>
              <a:t> Separation of concerns is a design concept that suggests that any complex problem can be more easily handled if it is subdivided into pieces that can each be solved and/or optimized independently. </a:t>
            </a:r>
          </a:p>
          <a:p>
            <a:pPr algn="just">
              <a:lnSpc>
                <a:spcPct val="100000"/>
              </a:lnSpc>
            </a:pPr>
            <a:r>
              <a:rPr lang="en-US" dirty="0" smtClean="0"/>
              <a:t>A concern is a feature or behavior that is specified as part of the requirements model for the software. By separating concerns into smaller, and therefore more manageable pieces, a problem takes less effort and time to solve. </a:t>
            </a:r>
            <a:r>
              <a:rPr lang="en-US" sz="1200" kern="1200" baseline="0" dirty="0" smtClean="0">
                <a:solidFill>
                  <a:schemeClr val="tx1"/>
                </a:solidFill>
                <a:latin typeface="+mn-lt"/>
                <a:ea typeface="+mn-ea"/>
                <a:cs typeface="+mn-cs"/>
              </a:rPr>
              <a:t>Separation of concerns is manifested in other related design concepts: modularity, aspects, functional independence, and refinement.</a:t>
            </a:r>
            <a:endParaRPr lang="en-US" dirty="0" smtClean="0"/>
          </a:p>
          <a:p>
            <a:pPr marL="0" marR="0" lvl="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b="1" dirty="0" smtClean="0"/>
          </a:p>
          <a:p>
            <a:pPr marL="0" marR="0" lvl="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b="1" dirty="0" smtClean="0"/>
              <a:t>Modularity:</a:t>
            </a:r>
            <a:r>
              <a:rPr lang="en-US" b="0" dirty="0" smtClean="0"/>
              <a:t> It is the most common manifestation of separation of concerns. Software is divided into separately named and addressable components, sometimes called modules, that are integrated to satisfy problem requirements. It has been stated that “modularity is the single attribute of software that allows a program to be intellectually manageable”.</a:t>
            </a:r>
          </a:p>
          <a:p>
            <a:pPr marL="0" marR="0" lvl="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b="0" dirty="0" smtClean="0"/>
              <a:t>Monolithic software (i.e., a large program composed of a single module) cannot be easily grasped by a software engineer. The number of control paths, span of reference, number of variables, and overall complexity would make understanding close to impossible. In almost all instances, you should break the design into many modules, hoping to make understanding easier and, as a consequence, reduce the cost required to build the software. </a:t>
            </a:r>
          </a:p>
          <a:p>
            <a:pPr marL="0" marR="0" lvl="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b="1" dirty="0" smtClean="0"/>
          </a:p>
          <a:p>
            <a:pPr marL="0" marR="0" lvl="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b="1" dirty="0" smtClean="0"/>
              <a:t>Information Hiding:</a:t>
            </a:r>
            <a:r>
              <a:rPr lang="en-US" b="0" dirty="0" smtClean="0"/>
              <a:t> The concept of modularity leads you to a fundamental question: “How do I decompose a software solution to obtain the best set of modules?” The principle of information hiding [Par72] suggests that modules be “characterized by design decisions that (each) hides from all others.” In other words, modules should be specified and designed so that information (algorithms and data) contained within a module is inaccessible to other modules that have no need for such information. Hiding implies that effective modularity can be achieved by defining a set of independent modules that communicate with one another only that information necessary to achieve software function.</a:t>
            </a:r>
          </a:p>
        </p:txBody>
      </p:sp>
      <p:sp>
        <p:nvSpPr>
          <p:cNvPr id="4" name="Slide Number Placeholder 3"/>
          <p:cNvSpPr>
            <a:spLocks noGrp="1"/>
          </p:cNvSpPr>
          <p:nvPr>
            <p:ph type="sldNum" sz="quarter" idx="10"/>
          </p:nvPr>
        </p:nvSpPr>
        <p:spPr>
          <a:xfrm>
            <a:off x="4023993" y="9721107"/>
            <a:ext cx="3078427" cy="511730"/>
          </a:xfrm>
          <a:prstGeom prst="rect">
            <a:avLst/>
          </a:prstGeom>
        </p:spPr>
        <p:txBody>
          <a:bodyPr/>
          <a:lstStyle/>
          <a:p>
            <a:fld id="{C6D9586A-B0BA-476C-B293-E240125E5AE3}"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fontScale="85000" lnSpcReduction="10000"/>
          </a:bodyPr>
          <a:lstStyle/>
          <a:p>
            <a:pPr marL="0" marR="0" lvl="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b="1" dirty="0" smtClean="0"/>
              <a:t>Functional Independence:</a:t>
            </a:r>
            <a:r>
              <a:rPr lang="en-US" b="0" dirty="0" smtClean="0"/>
              <a:t> The concept of functional independence is a direct outgrowth of separation of concerns, modularity, and the concepts of abstraction and information hiding. Functional independence is achieved by developing modules with “singleminded” function and an “aversion” to excessive interaction with other modules. Stated another way, you should design software so that each module addresses a specific subset of requirements and has a simple interface when viewed from other parts of the program structure. It is fair to ask why independence is important.</a:t>
            </a:r>
          </a:p>
          <a:p>
            <a:pPr marL="0" marR="0" lvl="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b="0" dirty="0" smtClean="0"/>
              <a:t>Independence is assessed using two qualitative criteria: </a:t>
            </a:r>
          </a:p>
          <a:p>
            <a:pPr marL="0" marR="0" lvl="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b="1" i="1" dirty="0" smtClean="0"/>
              <a:t>	Cohesion</a:t>
            </a:r>
            <a:r>
              <a:rPr lang="en-US" b="1" dirty="0" smtClean="0"/>
              <a:t> </a:t>
            </a:r>
            <a:r>
              <a:rPr lang="en-US" b="0" dirty="0" smtClean="0"/>
              <a:t>is an indication of the relative functional strength of a module. </a:t>
            </a:r>
            <a:r>
              <a:rPr lang="en-US" b="1" i="1" dirty="0" smtClean="0"/>
              <a:t>Coupling</a:t>
            </a:r>
            <a:r>
              <a:rPr lang="en-US" b="1" dirty="0" smtClean="0"/>
              <a:t> </a:t>
            </a:r>
            <a:r>
              <a:rPr lang="en-US" b="0" dirty="0" smtClean="0"/>
              <a:t>is an indication of the relative interdependence among modules.</a:t>
            </a:r>
          </a:p>
          <a:p>
            <a:pPr marL="0" marR="0" lvl="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b="0" dirty="0" smtClean="0"/>
          </a:p>
          <a:p>
            <a:pPr algn="just"/>
            <a:r>
              <a:rPr lang="en-US" b="1" dirty="0" smtClean="0"/>
              <a:t>Refinement:</a:t>
            </a:r>
            <a:r>
              <a:rPr lang="en-US" b="0" baseline="0" dirty="0" smtClean="0"/>
              <a:t> </a:t>
            </a:r>
            <a:r>
              <a:rPr lang="en-US" sz="1200" kern="1200" baseline="0" dirty="0" smtClean="0">
                <a:solidFill>
                  <a:schemeClr val="tx1"/>
                </a:solidFill>
                <a:latin typeface="+mn-lt"/>
                <a:ea typeface="+mn-ea"/>
                <a:cs typeface="+mn-cs"/>
              </a:rPr>
              <a:t>Stepwise refinement is a top-down design strategy originally proposed by Niklaus Wirth </a:t>
            </a:r>
            <a:r>
              <a:rPr lang="en-US" b="0" baseline="0" dirty="0" smtClean="0"/>
              <a:t>Refinement is actually a process of elaboration. You begin with a statement of function (or description of information) that is defined at a high level of abstraction. That is, the statement describes function or information conceptually but provides no information about the internal workings of the function or the internal structure of the information. You then elaborate on the original statement, providing more and more detail as each successive refinement (elaboration) occurs.</a:t>
            </a:r>
          </a:p>
          <a:p>
            <a:pPr algn="just"/>
            <a:endParaRPr lang="en-US" b="1"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b="1" dirty="0" smtClean="0"/>
              <a:t>Aspects:</a:t>
            </a:r>
            <a:r>
              <a:rPr lang="en-US" b="0" dirty="0" smtClean="0"/>
              <a:t> (meaning </a:t>
            </a:r>
            <a:r>
              <a:rPr lang="en-US" b="1" i="1" dirty="0" smtClean="0"/>
              <a:t>a particular part</a:t>
            </a:r>
            <a:r>
              <a:rPr lang="en-US" b="0" dirty="0" smtClean="0"/>
              <a:t>)</a:t>
            </a:r>
            <a:r>
              <a:rPr lang="en-US" b="0" baseline="0" dirty="0" smtClean="0"/>
              <a:t> </a:t>
            </a:r>
            <a:r>
              <a:rPr lang="en-US" sz="1200" kern="1200" baseline="0" dirty="0" smtClean="0">
                <a:solidFill>
                  <a:schemeClr val="tx1"/>
                </a:solidFill>
                <a:latin typeface="+mn-lt"/>
                <a:ea typeface="+mn-ea"/>
                <a:cs typeface="+mn-cs"/>
              </a:rPr>
              <a:t>As requirements analysis occurs, a set of “concerns” is uncovered. These concerns “include requirements, use cases, features, data structures, quality-of-service issues, variants, intellectual property boundaries, collaborations, patterns and contracts” . Ideally, a requirements model can be organized in a way that allows you to isolate each concern (requirement) so that it can be considered independently. In practice, however, some of these concerns span the entire system and cannot be easily compartmentalized.</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b="1" dirty="0" smtClean="0"/>
              <a:t>Refactoring:</a:t>
            </a:r>
            <a:r>
              <a:rPr lang="en-US" b="0" dirty="0" smtClean="0"/>
              <a:t> An important design activity suggested for many agile methods, refactoring is a reorganization technique that simplifies the design (or code) of a component without changing its function or behavior. According to </a:t>
            </a:r>
            <a:r>
              <a:rPr lang="en-US" sz="1200" kern="1200" baseline="0" dirty="0" smtClean="0">
                <a:solidFill>
                  <a:schemeClr val="tx1"/>
                </a:solidFill>
                <a:latin typeface="+mn-lt"/>
                <a:ea typeface="+mn-ea"/>
                <a:cs typeface="+mn-cs"/>
              </a:rPr>
              <a:t>Fowler, </a:t>
            </a:r>
            <a:r>
              <a:rPr lang="en-US" b="0" dirty="0" smtClean="0"/>
              <a:t>Refactoring is the process of changing a software system in such a way that it does not alter the external behavior of the code yet improves its internal structure.</a:t>
            </a:r>
          </a:p>
          <a:p>
            <a:pPr marL="0" marR="0" lvl="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b="1" dirty="0" smtClean="0"/>
          </a:p>
          <a:p>
            <a:pPr marL="0" marR="0" lvl="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b="1" dirty="0" smtClean="0"/>
              <a:t>Object-Oriented Design Concepts:</a:t>
            </a:r>
            <a:r>
              <a:rPr lang="en-US" b="0" baseline="0" dirty="0" smtClean="0"/>
              <a:t> The object-oriented (OO) paradigm is widely used in modern software engineering.</a:t>
            </a:r>
            <a:endParaRPr lang="en-US" b="0" dirty="0" smtClean="0"/>
          </a:p>
        </p:txBody>
      </p:sp>
      <p:sp>
        <p:nvSpPr>
          <p:cNvPr id="4" name="Slide Number Placeholder 3"/>
          <p:cNvSpPr>
            <a:spLocks noGrp="1"/>
          </p:cNvSpPr>
          <p:nvPr>
            <p:ph type="sldNum" sz="quarter" idx="10"/>
          </p:nvPr>
        </p:nvSpPr>
        <p:spPr>
          <a:xfrm>
            <a:off x="4023993" y="9721107"/>
            <a:ext cx="3078427" cy="511730"/>
          </a:xfrm>
          <a:prstGeom prst="rect">
            <a:avLst/>
          </a:prstGeom>
        </p:spPr>
        <p:txBody>
          <a:bodyPr/>
          <a:lstStyle/>
          <a:p>
            <a:fld id="{C6D9586A-B0BA-476C-B293-E240125E5AE3}"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a:bodyPr>
          <a:lstStyle/>
          <a:p>
            <a:pPr algn="just"/>
            <a:r>
              <a:rPr lang="en-US" b="1" dirty="0" smtClean="0"/>
              <a:t>Design</a:t>
            </a:r>
            <a:r>
              <a:rPr lang="en-US" b="1" baseline="0" dirty="0" smtClean="0"/>
              <a:t> Classes</a:t>
            </a:r>
            <a:r>
              <a:rPr lang="en-US" b="1" dirty="0" smtClean="0"/>
              <a:t>:</a:t>
            </a:r>
            <a:r>
              <a:rPr lang="en-US" b="0" dirty="0" smtClean="0"/>
              <a:t> </a:t>
            </a:r>
            <a:r>
              <a:rPr lang="en-US" sz="1200" kern="1200" baseline="0" dirty="0" smtClean="0">
                <a:solidFill>
                  <a:schemeClr val="tx1"/>
                </a:solidFill>
                <a:latin typeface="+mn-lt"/>
                <a:ea typeface="+mn-ea"/>
                <a:cs typeface="+mn-cs"/>
              </a:rPr>
              <a:t>The requirements model defines a set of analysis classes. Each describes some element of the problem domain, focusing on aspects of the problem that are user visible. The level of abstraction of an analysis class is relatively high.</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b="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b="0" dirty="0" smtClean="0"/>
              <a:t>As the design model evolves, you will define a set of design classes that refine the analysis classes by providing design detail that will enable the classes to be implemented, and implement a software infrastructure that supports the business solution. Five different types of design classes, each representing a different layer of the design architecture, can be developed:</a:t>
            </a: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n-US" b="0" dirty="0" smtClean="0"/>
              <a:t>User interface classes define all abstractions that are necessary for human computer interaction (HCI).</a:t>
            </a: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n-US" b="0" dirty="0" smtClean="0"/>
              <a:t>Business domain classes are often refinements of the analysis classes. The classes identify the attributes and services (methods) that are required to implement some element of the business domain.</a:t>
            </a: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n-US" b="0" dirty="0" smtClean="0"/>
              <a:t>Process classes implement lower-level business abstractions required to fully manage the business domain classes.</a:t>
            </a: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n-US" b="0" dirty="0" smtClean="0"/>
              <a:t>Persistent classes represent data stores (e.g., a database) that will persist beyond the execution of the software.</a:t>
            </a: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n-US" b="0" dirty="0" smtClean="0"/>
              <a:t>System classes implement software management and control functions that enable the system to operate and communicate within its computing environment and with the outside world.</a:t>
            </a:r>
          </a:p>
        </p:txBody>
      </p:sp>
      <p:sp>
        <p:nvSpPr>
          <p:cNvPr id="4" name="Slide Number Placeholder 3"/>
          <p:cNvSpPr>
            <a:spLocks noGrp="1"/>
          </p:cNvSpPr>
          <p:nvPr>
            <p:ph type="sldNum" sz="quarter" idx="10"/>
          </p:nvPr>
        </p:nvSpPr>
        <p:spPr>
          <a:xfrm>
            <a:off x="4023993" y="9721107"/>
            <a:ext cx="3078427" cy="511730"/>
          </a:xfrm>
          <a:prstGeom prst="rect">
            <a:avLst/>
          </a:prstGeom>
        </p:spPr>
        <p:txBody>
          <a:bodyPr/>
          <a:lstStyle/>
          <a:p>
            <a:fld id="{C6D9586A-B0BA-476C-B293-E240125E5AE3}"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a:bodyPr>
          <a:lstStyle/>
          <a:p>
            <a:pPr algn="just"/>
            <a:r>
              <a:rPr lang="en-IN" sz="1200" b="1" kern="1200" baseline="0" dirty="0" smtClean="0">
                <a:solidFill>
                  <a:schemeClr val="tx1"/>
                </a:solidFill>
                <a:latin typeface="+mn-lt"/>
                <a:ea typeface="+mn-ea"/>
                <a:cs typeface="+mn-cs"/>
              </a:rPr>
              <a:t>What Is Architecture?</a:t>
            </a:r>
          </a:p>
          <a:p>
            <a:pPr algn="just"/>
            <a:r>
              <a:rPr lang="en-IN" sz="1200" kern="1200" baseline="0" dirty="0" smtClean="0">
                <a:solidFill>
                  <a:schemeClr val="tx1"/>
                </a:solidFill>
                <a:latin typeface="+mn-lt"/>
                <a:ea typeface="+mn-ea"/>
                <a:cs typeface="+mn-cs"/>
              </a:rPr>
              <a:t>When you consider the architecture of a building, many different attributes come to mind. At the most simplistic level, you think about the overall shape of the physical structure. But in reality, architecture is much more. It is the manner in which the various components of the building are integrated to form a cohesive whole.</a:t>
            </a:r>
          </a:p>
          <a:p>
            <a:pPr algn="just"/>
            <a:endParaRPr lang="en-IN" sz="1200" kern="1200" baseline="0" dirty="0" smtClean="0">
              <a:solidFill>
                <a:schemeClr val="tx1"/>
              </a:solidFill>
              <a:latin typeface="+mn-lt"/>
              <a:ea typeface="+mn-ea"/>
              <a:cs typeface="+mn-cs"/>
            </a:endParaRPr>
          </a:p>
          <a:p>
            <a:pPr algn="just"/>
            <a:r>
              <a:rPr lang="en-IN" sz="1200" kern="1200" baseline="0" dirty="0" smtClean="0">
                <a:solidFill>
                  <a:schemeClr val="tx1"/>
                </a:solidFill>
                <a:latin typeface="+mn-lt"/>
                <a:ea typeface="+mn-ea"/>
                <a:cs typeface="+mn-cs"/>
              </a:rPr>
              <a:t>It is the way in which the building fits into its environment and meshes with other buildings in its vicinity. It is the degree to which the building meets its stated purpose and satisfies the needs of its owner. It is the aesthetic (meaning </a:t>
            </a:r>
            <a:r>
              <a:rPr lang="en-IN" sz="1200" b="1" i="1" kern="1200" baseline="0" dirty="0" smtClean="0">
                <a:solidFill>
                  <a:schemeClr val="tx1"/>
                </a:solidFill>
                <a:latin typeface="+mn-lt"/>
                <a:ea typeface="+mn-ea"/>
                <a:cs typeface="+mn-cs"/>
              </a:rPr>
              <a:t>decorative</a:t>
            </a:r>
            <a:r>
              <a:rPr lang="en-IN" sz="1200" kern="1200" baseline="0" dirty="0" smtClean="0">
                <a:solidFill>
                  <a:schemeClr val="tx1"/>
                </a:solidFill>
                <a:latin typeface="+mn-lt"/>
                <a:ea typeface="+mn-ea"/>
                <a:cs typeface="+mn-cs"/>
              </a:rPr>
              <a:t>) feel of the structure – the visual impact of the building – and the way textures, colours, and materials are combined to create the external facade and the internal “living environment.” It is small details – the design of lighting fixtures, the type of flooring, the placement of wall hangings, the list is almost endless. And finally, it is art.</a:t>
            </a:r>
          </a:p>
          <a:p>
            <a:pPr algn="just"/>
            <a:endParaRPr lang="en-IN" sz="1200" kern="1200" baseline="0" dirty="0" smtClean="0">
              <a:solidFill>
                <a:schemeClr val="tx1"/>
              </a:solidFill>
              <a:latin typeface="+mn-lt"/>
              <a:ea typeface="+mn-ea"/>
              <a:cs typeface="+mn-cs"/>
            </a:endParaRPr>
          </a:p>
          <a:p>
            <a:pPr algn="just"/>
            <a:r>
              <a:rPr lang="en-IN" sz="1200" kern="1200" baseline="0" dirty="0" smtClean="0">
                <a:solidFill>
                  <a:schemeClr val="tx1"/>
                </a:solidFill>
                <a:latin typeface="+mn-lt"/>
                <a:ea typeface="+mn-ea"/>
                <a:cs typeface="+mn-cs"/>
              </a:rPr>
              <a:t>But architecture is also something else. It is “thousands of decisions, both big and small”. Some of these decisions are made early in design and can have a profound impact on all other design actions. Others are delayed until later, thereby eliminating overly restrictive constraints that would lead to a poor implementation of the architectural style.</a:t>
            </a:r>
          </a:p>
          <a:p>
            <a:pPr algn="just"/>
            <a:endParaRPr lang="en-IN" sz="1200" kern="1200" baseline="0" dirty="0" smtClean="0">
              <a:solidFill>
                <a:schemeClr val="tx1"/>
              </a:solidFill>
              <a:latin typeface="+mn-lt"/>
              <a:ea typeface="+mn-ea"/>
              <a:cs typeface="+mn-cs"/>
            </a:endParaRPr>
          </a:p>
          <a:p>
            <a:pPr algn="just"/>
            <a:r>
              <a:rPr lang="en-IN" sz="1200" kern="1200" baseline="0" dirty="0" smtClean="0">
                <a:solidFill>
                  <a:schemeClr val="tx1"/>
                </a:solidFill>
                <a:latin typeface="+mn-lt"/>
                <a:ea typeface="+mn-ea"/>
                <a:cs typeface="+mn-cs"/>
              </a:rPr>
              <a:t>But what about software architecture? Bass, Clements, and Kazman define this elusive term in the following way:</a:t>
            </a:r>
          </a:p>
          <a:p>
            <a:pPr algn="just"/>
            <a:r>
              <a:rPr lang="en-IN" sz="1200" i="1" kern="1200" baseline="0" dirty="0" smtClean="0">
                <a:solidFill>
                  <a:schemeClr val="tx1"/>
                </a:solidFill>
                <a:latin typeface="+mn-lt"/>
                <a:ea typeface="+mn-ea"/>
                <a:cs typeface="+mn-cs"/>
              </a:rPr>
              <a:t>“The software architecture of a program or computing system is the structure or structures of the system, which comprise software components, the externally visible properties of those components, and the relationships among them”</a:t>
            </a:r>
            <a:r>
              <a:rPr lang="en-IN" sz="1200" kern="1200" baseline="0" dirty="0" smtClean="0">
                <a:solidFill>
                  <a:schemeClr val="tx1"/>
                </a:solidFill>
                <a:latin typeface="+mn-lt"/>
                <a:ea typeface="+mn-ea"/>
                <a:cs typeface="+mn-cs"/>
              </a:rPr>
              <a:t>.</a:t>
            </a:r>
          </a:p>
          <a:p>
            <a:pPr algn="just"/>
            <a:endParaRPr lang="en-US" dirty="0"/>
          </a:p>
        </p:txBody>
      </p:sp>
      <p:sp>
        <p:nvSpPr>
          <p:cNvPr id="4" name="Slide Number Placeholder 3"/>
          <p:cNvSpPr>
            <a:spLocks noGrp="1"/>
          </p:cNvSpPr>
          <p:nvPr>
            <p:ph type="sldNum" sz="quarter" idx="10"/>
          </p:nvPr>
        </p:nvSpPr>
        <p:spPr>
          <a:xfrm>
            <a:off x="4023993" y="9721107"/>
            <a:ext cx="3078427" cy="511730"/>
          </a:xfrm>
          <a:prstGeom prst="rect">
            <a:avLst/>
          </a:prstGeom>
        </p:spPr>
        <p:txBody>
          <a:bodyPr/>
          <a:lstStyle/>
          <a:p>
            <a:fld id="{C6D9586A-B0BA-476C-B293-E240125E5AE3}"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fontScale="92500" lnSpcReduction="10000"/>
          </a:bodyPr>
          <a:lstStyle/>
          <a:p>
            <a:pPr algn="just"/>
            <a:r>
              <a:rPr lang="en-IN" sz="1200" kern="1200" baseline="0" dirty="0" smtClean="0">
                <a:solidFill>
                  <a:schemeClr val="tx1"/>
                </a:solidFill>
                <a:latin typeface="+mn-lt"/>
                <a:ea typeface="+mn-ea"/>
                <a:cs typeface="+mn-cs"/>
              </a:rPr>
              <a:t>The architecture is not the operational software. Rather, it is a representation that enables you to (1) analyze the effectiveness of the design in meeting its stated requirements, (2) consider architectural alternatives at a stage when making design changes is still relatively easy, and (3) reduce the risks associated with the construction of the software.</a:t>
            </a:r>
          </a:p>
          <a:p>
            <a:pPr algn="just"/>
            <a:endParaRPr lang="en-US" sz="1200" kern="1200" baseline="0" dirty="0" smtClean="0">
              <a:solidFill>
                <a:schemeClr val="tx1"/>
              </a:solidFill>
              <a:latin typeface="+mn-lt"/>
              <a:ea typeface="+mn-ea"/>
              <a:cs typeface="+mn-cs"/>
            </a:endParaRPr>
          </a:p>
          <a:p>
            <a:pPr algn="just"/>
            <a:r>
              <a:rPr lang="en-IN" sz="1200" kern="1200" baseline="0" dirty="0" smtClean="0">
                <a:solidFill>
                  <a:schemeClr val="tx1"/>
                </a:solidFill>
                <a:latin typeface="+mn-lt"/>
                <a:ea typeface="+mn-ea"/>
                <a:cs typeface="+mn-cs"/>
              </a:rPr>
              <a:t>This definition emphasizes the role of “software components” in any architectural representation. In the context of architectural design, a software component can be something as simple as a program module or an object-oriented class, but it can also be extended to include databases and “middleware” that enable the configuration of a network of clients and servers. </a:t>
            </a:r>
          </a:p>
          <a:p>
            <a:pPr algn="just"/>
            <a:endParaRPr lang="en-IN" sz="1200" kern="1200" baseline="0" dirty="0" smtClean="0">
              <a:solidFill>
                <a:schemeClr val="tx1"/>
              </a:solidFill>
              <a:latin typeface="+mn-lt"/>
              <a:ea typeface="+mn-ea"/>
              <a:cs typeface="+mn-cs"/>
            </a:endParaRPr>
          </a:p>
          <a:p>
            <a:pPr algn="just"/>
            <a:r>
              <a:rPr lang="en-IN" sz="1200" kern="1200" baseline="0" dirty="0" smtClean="0">
                <a:solidFill>
                  <a:schemeClr val="tx1"/>
                </a:solidFill>
                <a:latin typeface="+mn-lt"/>
                <a:ea typeface="+mn-ea"/>
                <a:cs typeface="+mn-cs"/>
              </a:rPr>
              <a:t>The properties of components are those characteristics that are necessary for an understanding of how the components interact with other components. At the architectural level, internal properties (e.g., details of an algorithm) are not specified. The relationships between components can be as simple as a procedure call from one module to another or as complex as a database access protocol.</a:t>
            </a:r>
          </a:p>
          <a:p>
            <a:pPr algn="just"/>
            <a:endParaRPr lang="en-US" sz="1200" kern="1200" baseline="0" dirty="0" smtClean="0">
              <a:solidFill>
                <a:schemeClr val="tx1"/>
              </a:solidFill>
              <a:latin typeface="+mn-lt"/>
              <a:ea typeface="+mn-ea"/>
              <a:cs typeface="+mn-cs"/>
            </a:endParaRPr>
          </a:p>
          <a:p>
            <a:pPr algn="just"/>
            <a:r>
              <a:rPr lang="en-IN" sz="1200" kern="1200" baseline="0" dirty="0" smtClean="0">
                <a:solidFill>
                  <a:schemeClr val="tx1"/>
                </a:solidFill>
                <a:latin typeface="+mn-lt"/>
                <a:ea typeface="+mn-ea"/>
                <a:cs typeface="+mn-cs"/>
              </a:rPr>
              <a:t>Some members of the software engineering community make a distinction between the actions associated with the derivation of a software architecture (what I call “architectural design”) and the actions that are applied to derive the software design.</a:t>
            </a:r>
          </a:p>
          <a:p>
            <a:pPr algn="just"/>
            <a:endParaRPr lang="en-US" sz="120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IN" sz="1200" kern="1200" baseline="0" dirty="0" smtClean="0">
                <a:solidFill>
                  <a:schemeClr val="tx1"/>
                </a:solidFill>
                <a:latin typeface="+mn-lt"/>
                <a:ea typeface="+mn-ea"/>
                <a:cs typeface="+mn-cs"/>
              </a:rPr>
              <a:t>There is a distinct difference between the terms architecture and design. A design is an instance of an architecture similar to an object being an instance of a class. </a:t>
            </a:r>
            <a:r>
              <a:rPr lang="en-IN" sz="1200" b="1" kern="1200" baseline="0" dirty="0" smtClean="0">
                <a:solidFill>
                  <a:schemeClr val="tx1"/>
                </a:solidFill>
                <a:latin typeface="+mn-lt"/>
                <a:ea typeface="+mn-ea"/>
                <a:cs typeface="+mn-cs"/>
              </a:rPr>
              <a:t>For example</a:t>
            </a:r>
            <a:r>
              <a:rPr lang="en-IN" sz="1200" kern="1200" baseline="0" dirty="0" smtClean="0">
                <a:solidFill>
                  <a:schemeClr val="tx1"/>
                </a:solidFill>
                <a:latin typeface="+mn-lt"/>
                <a:ea typeface="+mn-ea"/>
                <a:cs typeface="+mn-cs"/>
              </a:rPr>
              <a:t>, consider the client-server architecture. </a:t>
            </a:r>
          </a:p>
          <a:p>
            <a:pPr marL="0" marR="0" indent="0" algn="just" defTabSz="914400" rtl="0" eaLnBrk="1" fontAlgn="auto" latinLnBrk="0" hangingPunct="1">
              <a:lnSpc>
                <a:spcPct val="100000"/>
              </a:lnSpc>
              <a:spcBef>
                <a:spcPts val="0"/>
              </a:spcBef>
              <a:spcAft>
                <a:spcPts val="0"/>
              </a:spcAft>
              <a:buClrTx/>
              <a:buSzTx/>
              <a:buFontTx/>
              <a:buNone/>
              <a:tabLst/>
              <a:defRPr/>
            </a:pPr>
            <a:endParaRPr lang="en-IN" sz="120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IN" sz="1200" kern="1200" baseline="0" dirty="0" smtClean="0">
                <a:solidFill>
                  <a:schemeClr val="tx1"/>
                </a:solidFill>
                <a:latin typeface="+mn-lt"/>
                <a:ea typeface="+mn-ea"/>
                <a:cs typeface="+mn-cs"/>
              </a:rPr>
              <a:t>I can design a network-centric software system in many different ways from this architecture using either the Java platform (Java EE) or Microsoft platform (.NET framework). So, there is one architecture, but many designs can be created based on that architecture. Therefore, you cannot mix “architecture” and “design” with each other.</a:t>
            </a:r>
          </a:p>
        </p:txBody>
      </p:sp>
      <p:sp>
        <p:nvSpPr>
          <p:cNvPr id="4" name="Slide Number Placeholder 3"/>
          <p:cNvSpPr>
            <a:spLocks noGrp="1"/>
          </p:cNvSpPr>
          <p:nvPr>
            <p:ph type="sldNum" sz="quarter" idx="10"/>
          </p:nvPr>
        </p:nvSpPr>
        <p:spPr>
          <a:xfrm>
            <a:off x="4023993" y="9721107"/>
            <a:ext cx="3078427" cy="511730"/>
          </a:xfrm>
          <a:prstGeom prst="rect">
            <a:avLst/>
          </a:prstGeom>
        </p:spPr>
        <p:txBody>
          <a:bodyPr/>
          <a:lstStyle/>
          <a:p>
            <a:fld id="{C6D9586A-B0BA-476C-B293-E240125E5AE3}"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fontScale="92500" lnSpcReduction="10000"/>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b="1" dirty="0" smtClean="0"/>
              <a:t>Why Is Architecture Important?</a:t>
            </a:r>
            <a:endParaRPr lang="en-US" b="1" dirty="0" smtClean="0"/>
          </a:p>
          <a:p>
            <a:pPr algn="just"/>
            <a:r>
              <a:rPr lang="en-IN" sz="1200" kern="1200" baseline="0" dirty="0" smtClean="0">
                <a:solidFill>
                  <a:schemeClr val="tx1"/>
                </a:solidFill>
                <a:latin typeface="+mn-lt"/>
                <a:ea typeface="+mn-ea"/>
                <a:cs typeface="+mn-cs"/>
              </a:rPr>
              <a:t>In a book dedicated to software architecture, Bass and his colleagues identify three key reasons that software architecture is important:</a:t>
            </a:r>
          </a:p>
          <a:p>
            <a:pPr algn="just"/>
            <a:r>
              <a:rPr lang="en-IN" sz="1200" kern="1200" baseline="0" dirty="0" smtClean="0">
                <a:solidFill>
                  <a:schemeClr val="tx1"/>
                </a:solidFill>
                <a:latin typeface="+mn-lt"/>
                <a:ea typeface="+mn-ea"/>
                <a:cs typeface="+mn-cs"/>
              </a:rPr>
              <a:t>• Representations of software architecture are an enabler for communication between all parties (stakeholders) interested in the development of a computer-based system.</a:t>
            </a:r>
          </a:p>
          <a:p>
            <a:pPr algn="just"/>
            <a:r>
              <a:rPr lang="en-IN" sz="1200" kern="1200" baseline="0" dirty="0" smtClean="0">
                <a:solidFill>
                  <a:schemeClr val="tx1"/>
                </a:solidFill>
                <a:latin typeface="+mn-lt"/>
                <a:ea typeface="+mn-ea"/>
                <a:cs typeface="+mn-cs"/>
              </a:rPr>
              <a:t>• The architecture highlights early design decisions that will have a profound impact on all software engineering work that follows and, as important, on the ultimate success of the system as an operational entity.</a:t>
            </a:r>
          </a:p>
          <a:p>
            <a:pPr algn="just"/>
            <a:r>
              <a:rPr lang="en-IN" sz="1200" kern="1200" baseline="0" dirty="0" smtClean="0">
                <a:solidFill>
                  <a:schemeClr val="tx1"/>
                </a:solidFill>
                <a:latin typeface="+mn-lt"/>
                <a:ea typeface="+mn-ea"/>
                <a:cs typeface="+mn-cs"/>
              </a:rPr>
              <a:t>• Architecture “constitutes a relatively small, intellectually graspable model of how the system is structured and how its components work together”.</a:t>
            </a:r>
          </a:p>
          <a:p>
            <a:pPr algn="just"/>
            <a:endParaRPr lang="en-US" sz="120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IN" b="1" dirty="0" smtClean="0"/>
              <a:t>Architectural Descriptions:</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200" kern="1200" baseline="0" dirty="0" smtClean="0">
                <a:solidFill>
                  <a:schemeClr val="tx1"/>
                </a:solidFill>
                <a:latin typeface="+mn-lt"/>
                <a:ea typeface="+mn-ea"/>
                <a:cs typeface="+mn-cs"/>
              </a:rPr>
              <a:t>Each of us has a mental image of what the word architecture means. In reality, however, it means different things to different people. The implication is that different stakeholders will see an architecture from different viewpoints that are driven by different sets of concerns. This implies that an architectural description is actually a set of work products that reflect different views of the system.</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algn="just"/>
            <a:r>
              <a:rPr lang="en-IN" sz="1200" kern="1200" baseline="0" dirty="0" smtClean="0">
                <a:solidFill>
                  <a:schemeClr val="tx1"/>
                </a:solidFill>
                <a:latin typeface="+mn-lt"/>
                <a:ea typeface="+mn-ea"/>
                <a:cs typeface="+mn-cs"/>
              </a:rPr>
              <a:t>For example, the architect of a major office building must work with a variety of different stakeholders. The primary concern of the owner of the building (one stakeholder) is to ensure that it is aesthetically pleasing and that it provides sufficient office space and infrastructure to ensure its profitability. Therefore, the architect must develop a description using views of the building that address the owner’s concerns.</a:t>
            </a:r>
          </a:p>
          <a:p>
            <a:pPr algn="just"/>
            <a:endParaRPr lang="en-IN" sz="1200" kern="1200" baseline="0" dirty="0" smtClean="0">
              <a:solidFill>
                <a:schemeClr val="tx1"/>
              </a:solidFill>
              <a:latin typeface="+mn-lt"/>
              <a:ea typeface="+mn-ea"/>
              <a:cs typeface="+mn-cs"/>
            </a:endParaRPr>
          </a:p>
          <a:p>
            <a:pPr algn="just"/>
            <a:r>
              <a:rPr lang="en-IN" sz="1200" kern="1200" baseline="0" dirty="0" smtClean="0">
                <a:solidFill>
                  <a:schemeClr val="tx1"/>
                </a:solidFill>
                <a:latin typeface="+mn-lt"/>
                <a:ea typeface="+mn-ea"/>
                <a:cs typeface="+mn-cs"/>
              </a:rPr>
              <a:t>The viewpoints used are a three-dimensional drawings of the building (to illustrate the aesthetic view) and a set of two-dimensional floor plans to address this stakeholder’s concern for office space and infrastructure.</a:t>
            </a:r>
          </a:p>
        </p:txBody>
      </p:sp>
      <p:sp>
        <p:nvSpPr>
          <p:cNvPr id="4" name="Slide Number Placeholder 3"/>
          <p:cNvSpPr>
            <a:spLocks noGrp="1"/>
          </p:cNvSpPr>
          <p:nvPr>
            <p:ph type="sldNum" sz="quarter" idx="10"/>
          </p:nvPr>
        </p:nvSpPr>
        <p:spPr>
          <a:xfrm>
            <a:off x="4023993" y="9721107"/>
            <a:ext cx="3078427" cy="511730"/>
          </a:xfrm>
          <a:prstGeom prst="rect">
            <a:avLst/>
          </a:prstGeom>
        </p:spPr>
        <p:txBody>
          <a:bodyPr/>
          <a:lstStyle/>
          <a:p>
            <a:fld id="{C6D9586A-B0BA-476C-B293-E240125E5AE3}"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fontScale="92500" lnSpcReduction="10000"/>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b="1" dirty="0" smtClean="0"/>
              <a:t>Architectural Descriptions: (cont..)</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200" kern="1200" baseline="0" dirty="0" smtClean="0">
                <a:solidFill>
                  <a:schemeClr val="tx1"/>
                </a:solidFill>
                <a:latin typeface="+mn-lt"/>
                <a:ea typeface="+mn-ea"/>
                <a:cs typeface="+mn-cs"/>
              </a:rPr>
              <a:t>The IEEE Computer Society has proposed IEEE-Std-1471-2000, </a:t>
            </a:r>
            <a:r>
              <a:rPr lang="en-IN" sz="1200" i="1" kern="1200" baseline="0" dirty="0" smtClean="0">
                <a:solidFill>
                  <a:schemeClr val="tx1"/>
                </a:solidFill>
                <a:latin typeface="+mn-lt"/>
                <a:ea typeface="+mn-ea"/>
                <a:cs typeface="+mn-cs"/>
              </a:rPr>
              <a:t>Recommended Practice for Architectural Description of Software-Intensive Systems</a:t>
            </a:r>
            <a:r>
              <a:rPr lang="en-IN" sz="1200" kern="1200" baseline="0" dirty="0" smtClean="0">
                <a:solidFill>
                  <a:schemeClr val="tx1"/>
                </a:solidFill>
                <a:latin typeface="+mn-lt"/>
                <a:ea typeface="+mn-ea"/>
                <a:cs typeface="+mn-cs"/>
              </a:rPr>
              <a:t>, with the following objectives: </a:t>
            </a: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n-IN" sz="1200" kern="1200" baseline="0" dirty="0" smtClean="0">
                <a:solidFill>
                  <a:schemeClr val="tx1"/>
                </a:solidFill>
                <a:latin typeface="+mn-lt"/>
                <a:ea typeface="+mn-ea"/>
                <a:cs typeface="+mn-cs"/>
              </a:rPr>
              <a:t>to establish a conceptual framework and vocabulary for use during the design of software architecture</a:t>
            </a: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endParaRPr lang="en-IN" sz="1200" kern="1200" baseline="0" dirty="0" smtClean="0">
              <a:solidFill>
                <a:schemeClr val="tx1"/>
              </a:solidFill>
              <a:latin typeface="+mn-lt"/>
              <a:ea typeface="+mn-ea"/>
              <a:cs typeface="+mn-cs"/>
            </a:endParaRP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n-IN" sz="1200" kern="1200" baseline="0" dirty="0" smtClean="0">
                <a:solidFill>
                  <a:schemeClr val="tx1"/>
                </a:solidFill>
                <a:latin typeface="+mn-lt"/>
                <a:ea typeface="+mn-ea"/>
                <a:cs typeface="+mn-cs"/>
              </a:rPr>
              <a:t>to provide detailed guidelines for representing an architectural description</a:t>
            </a: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endParaRPr lang="en-IN" sz="1200" kern="1200" baseline="0" dirty="0" smtClean="0">
              <a:solidFill>
                <a:schemeClr val="tx1"/>
              </a:solidFill>
              <a:latin typeface="+mn-lt"/>
              <a:ea typeface="+mn-ea"/>
              <a:cs typeface="+mn-cs"/>
            </a:endParaRP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n-IN" sz="1200" kern="1200" baseline="0" dirty="0" smtClean="0">
                <a:solidFill>
                  <a:schemeClr val="tx1"/>
                </a:solidFill>
                <a:latin typeface="+mn-lt"/>
                <a:ea typeface="+mn-ea"/>
                <a:cs typeface="+mn-cs"/>
              </a:rPr>
              <a:t>to encourage sound architectural design practices.</a:t>
            </a:r>
          </a:p>
          <a:p>
            <a:pPr marL="0" marR="0" indent="0" algn="just" defTabSz="914400" rtl="0" eaLnBrk="1" fontAlgn="auto" latinLnBrk="0" hangingPunct="1">
              <a:lnSpc>
                <a:spcPct val="100000"/>
              </a:lnSpc>
              <a:spcBef>
                <a:spcPts val="0"/>
              </a:spcBef>
              <a:spcAft>
                <a:spcPts val="0"/>
              </a:spcAft>
              <a:buClrTx/>
              <a:buSzTx/>
              <a:buFontTx/>
              <a:buNone/>
              <a:tabLst/>
              <a:defRPr/>
            </a:pPr>
            <a:endParaRPr lang="en-IN" sz="120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IN" sz="1200" kern="1200" baseline="0" dirty="0" smtClean="0">
                <a:solidFill>
                  <a:schemeClr val="tx1"/>
                </a:solidFill>
                <a:latin typeface="+mn-lt"/>
                <a:ea typeface="+mn-ea"/>
                <a:cs typeface="+mn-cs"/>
              </a:rPr>
              <a:t>The IEEE standard defines an architectural description (AD) as “</a:t>
            </a:r>
            <a:r>
              <a:rPr lang="en-IN" sz="1200" i="1" kern="1200" baseline="0" dirty="0" smtClean="0">
                <a:solidFill>
                  <a:schemeClr val="tx1"/>
                </a:solidFill>
                <a:latin typeface="+mn-lt"/>
                <a:ea typeface="+mn-ea"/>
                <a:cs typeface="+mn-cs"/>
              </a:rPr>
              <a:t>a collection of products to document an architecture</a:t>
            </a:r>
            <a:r>
              <a:rPr lang="en-IN" sz="1200" kern="1200" baseline="0" dirty="0" smtClean="0">
                <a:solidFill>
                  <a:schemeClr val="tx1"/>
                </a:solidFill>
                <a:latin typeface="+mn-lt"/>
                <a:ea typeface="+mn-ea"/>
                <a:cs typeface="+mn-cs"/>
              </a:rPr>
              <a:t>.” The description itself is represented using multiple views, where each view is “a representation of a whole system from the perspective of a related set of [stakeholder] concerns.” A view is created according to rules and conventions defined in a viewpoint—“a specification of the conventions for constructing and using a view”.</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IN" b="1" dirty="0" smtClean="0"/>
              <a:t>Architectural Decisions:</a:t>
            </a:r>
          </a:p>
          <a:p>
            <a:pPr algn="just"/>
            <a:r>
              <a:rPr lang="en-IN" sz="1200" kern="1200" baseline="0" dirty="0" smtClean="0">
                <a:solidFill>
                  <a:schemeClr val="tx1"/>
                </a:solidFill>
                <a:latin typeface="+mn-lt"/>
                <a:ea typeface="+mn-ea"/>
                <a:cs typeface="+mn-cs"/>
              </a:rPr>
              <a:t>Each view developed as part of an architectural description addresses a specific stakeholder concern. To develop each view (and the architectural description as a whole) the system architect considers a variety of alternatives and ultimately decides on the specific architectural features that best meet the concern. </a:t>
            </a:r>
          </a:p>
          <a:p>
            <a:pPr algn="just"/>
            <a:endParaRPr lang="en-IN" sz="1200" kern="1200" baseline="0" dirty="0" smtClean="0">
              <a:solidFill>
                <a:schemeClr val="tx1"/>
              </a:solidFill>
              <a:latin typeface="+mn-lt"/>
              <a:ea typeface="+mn-ea"/>
              <a:cs typeface="+mn-cs"/>
            </a:endParaRPr>
          </a:p>
          <a:p>
            <a:pPr algn="just"/>
            <a:r>
              <a:rPr lang="en-IN" sz="1200" kern="1200" baseline="0" dirty="0" smtClean="0">
                <a:solidFill>
                  <a:schemeClr val="tx1"/>
                </a:solidFill>
                <a:latin typeface="+mn-lt"/>
                <a:ea typeface="+mn-ea"/>
                <a:cs typeface="+mn-cs"/>
              </a:rPr>
              <a:t>Therefore, architectural decisions themselves can be considered to be one view of the architecture. The reasons that decisions were made provide insight into the structure of a system and its conformance to stakeholder concerns. As a system architect, you can use the template suggested in the sidebar to document each major decision. </a:t>
            </a:r>
          </a:p>
          <a:p>
            <a:pPr algn="just"/>
            <a:endParaRPr lang="en-IN" sz="1200" kern="1200" baseline="0" dirty="0" smtClean="0">
              <a:solidFill>
                <a:schemeClr val="tx1"/>
              </a:solidFill>
              <a:latin typeface="+mn-lt"/>
              <a:ea typeface="+mn-ea"/>
              <a:cs typeface="+mn-cs"/>
            </a:endParaRPr>
          </a:p>
          <a:p>
            <a:pPr algn="just"/>
            <a:r>
              <a:rPr lang="en-IN" sz="1200" kern="1200" baseline="0" dirty="0" smtClean="0">
                <a:solidFill>
                  <a:schemeClr val="tx1"/>
                </a:solidFill>
                <a:latin typeface="+mn-lt"/>
                <a:ea typeface="+mn-ea"/>
                <a:cs typeface="+mn-cs"/>
              </a:rPr>
              <a:t>By doing this, you provide a rationale for your work and establish an historical record that can be useful when design modifications must be made.</a:t>
            </a:r>
          </a:p>
        </p:txBody>
      </p:sp>
      <p:sp>
        <p:nvSpPr>
          <p:cNvPr id="4" name="Slide Number Placeholder 3"/>
          <p:cNvSpPr>
            <a:spLocks noGrp="1"/>
          </p:cNvSpPr>
          <p:nvPr>
            <p:ph type="sldNum" sz="quarter" idx="10"/>
          </p:nvPr>
        </p:nvSpPr>
        <p:spPr>
          <a:xfrm>
            <a:off x="4023993" y="9721107"/>
            <a:ext cx="3078427" cy="511730"/>
          </a:xfrm>
          <a:prstGeom prst="rect">
            <a:avLst/>
          </a:prstGeom>
        </p:spPr>
        <p:txBody>
          <a:bodyPr/>
          <a:lstStyle/>
          <a:p>
            <a:fld id="{C6D9586A-B0BA-476C-B293-E240125E5AE3}"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a:bodyPr>
          <a:lstStyle/>
          <a:p>
            <a:endParaRPr lang="en-IN" dirty="0"/>
          </a:p>
        </p:txBody>
      </p:sp>
      <p:sp>
        <p:nvSpPr>
          <p:cNvPr id="4" name="Slide Number Placeholder 3"/>
          <p:cNvSpPr>
            <a:spLocks noGrp="1"/>
          </p:cNvSpPr>
          <p:nvPr>
            <p:ph type="sldNum" sz="quarter" idx="10"/>
          </p:nvPr>
        </p:nvSpPr>
        <p:spPr>
          <a:xfrm>
            <a:off x="4023993" y="9721107"/>
            <a:ext cx="3078427" cy="511730"/>
          </a:xfrm>
          <a:prstGeom prst="rect">
            <a:avLst/>
          </a:prstGeom>
        </p:spPr>
        <p:txBody>
          <a:bodyPr/>
          <a:lstStyle/>
          <a:p>
            <a:fld id="{C6D9586A-B0BA-476C-B293-E240125E5AE3}"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a:bodyPr>
          <a:lstStyle/>
          <a:p>
            <a:pPr algn="just"/>
            <a:r>
              <a:rPr lang="en-IN" sz="1200" kern="1200" baseline="0" dirty="0" smtClean="0">
                <a:solidFill>
                  <a:schemeClr val="tx1"/>
                </a:solidFill>
                <a:latin typeface="+mn-lt"/>
                <a:ea typeface="+mn-ea"/>
                <a:cs typeface="+mn-cs"/>
              </a:rPr>
              <a:t>When a builder uses the phrase “center hall colonial” to describe a house, most people familiar with houses in the United States will be able to conjure a  general image of what the house will look like and what the floor plan is likely to be. The builder has used an </a:t>
            </a:r>
            <a:r>
              <a:rPr lang="en-IN" sz="1200" i="1" kern="1200" baseline="0" dirty="0" smtClean="0">
                <a:solidFill>
                  <a:schemeClr val="tx1"/>
                </a:solidFill>
                <a:latin typeface="+mn-lt"/>
                <a:ea typeface="+mn-ea"/>
                <a:cs typeface="+mn-cs"/>
              </a:rPr>
              <a:t>architectural style as a descriptive mechanism to differentiate the house </a:t>
            </a:r>
            <a:r>
              <a:rPr lang="en-IN" sz="1200" kern="1200" baseline="0" dirty="0" smtClean="0">
                <a:solidFill>
                  <a:schemeClr val="tx1"/>
                </a:solidFill>
                <a:latin typeface="+mn-lt"/>
                <a:ea typeface="+mn-ea"/>
                <a:cs typeface="+mn-cs"/>
              </a:rPr>
              <a:t>from other styles.</a:t>
            </a:r>
          </a:p>
          <a:p>
            <a:pPr algn="just"/>
            <a:endParaRPr lang="en-US" dirty="0" smtClean="0"/>
          </a:p>
          <a:p>
            <a:pPr algn="just"/>
            <a:r>
              <a:rPr lang="en-IN" sz="1200" kern="1200" baseline="0" dirty="0" smtClean="0">
                <a:solidFill>
                  <a:schemeClr val="tx1"/>
                </a:solidFill>
                <a:latin typeface="+mn-lt"/>
                <a:ea typeface="+mn-ea"/>
                <a:cs typeface="+mn-cs"/>
              </a:rPr>
              <a:t>But more important, the architectural style is also a template for construction. Further details of the house must be defined, its final dimensions must be specified, customized features may be added, building materials are to be determined, but the style—a “center hall colonial”—guides the builder in his work.</a:t>
            </a:r>
          </a:p>
          <a:p>
            <a:pPr algn="just"/>
            <a:endParaRPr lang="en-US" sz="120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IN" sz="1200" kern="1200" baseline="0" dirty="0" smtClean="0">
                <a:solidFill>
                  <a:schemeClr val="tx1"/>
                </a:solidFill>
                <a:latin typeface="+mn-lt"/>
                <a:ea typeface="+mn-ea"/>
                <a:cs typeface="+mn-cs"/>
              </a:rPr>
              <a:t>The software that is built for computer-based systems also exhibits one of many architectural styles. Each style describes a system category that encompasses</a:t>
            </a:r>
          </a:p>
          <a:p>
            <a:pPr marL="228600" indent="-228600" algn="just">
              <a:buFont typeface="+mj-lt"/>
              <a:buAutoNum type="arabicPeriod"/>
            </a:pPr>
            <a:r>
              <a:rPr lang="en-IN" sz="1200" kern="1200" baseline="0" dirty="0" smtClean="0">
                <a:solidFill>
                  <a:schemeClr val="tx1"/>
                </a:solidFill>
                <a:latin typeface="+mn-lt"/>
                <a:ea typeface="+mn-ea"/>
                <a:cs typeface="+mn-cs"/>
              </a:rPr>
              <a:t>a set of components (e.g., a database, computational modules) that perform a function required by a system</a:t>
            </a:r>
          </a:p>
          <a:p>
            <a:pPr marL="228600" indent="-228600" algn="just">
              <a:buFont typeface="+mj-lt"/>
              <a:buAutoNum type="arabicPeriod"/>
            </a:pPr>
            <a:r>
              <a:rPr lang="en-IN" sz="1200" kern="1200" baseline="0" dirty="0" smtClean="0">
                <a:solidFill>
                  <a:schemeClr val="tx1"/>
                </a:solidFill>
                <a:latin typeface="+mn-lt"/>
                <a:ea typeface="+mn-ea"/>
                <a:cs typeface="+mn-cs"/>
              </a:rPr>
              <a:t>a set of connectors that enable “communication, coordination and cooperation” among components</a:t>
            </a:r>
          </a:p>
          <a:p>
            <a:pPr marL="228600" indent="-228600" algn="just">
              <a:buFont typeface="+mj-lt"/>
              <a:buAutoNum type="arabicPeriod"/>
            </a:pPr>
            <a:r>
              <a:rPr lang="en-IN" sz="1200" kern="1200" baseline="0" dirty="0" smtClean="0">
                <a:solidFill>
                  <a:schemeClr val="tx1"/>
                </a:solidFill>
                <a:latin typeface="+mn-lt"/>
                <a:ea typeface="+mn-ea"/>
                <a:cs typeface="+mn-cs"/>
              </a:rPr>
              <a:t>constraints that define how components can be integrated to form the system</a:t>
            </a:r>
          </a:p>
          <a:p>
            <a:pPr marL="228600" indent="-228600" algn="just">
              <a:buFont typeface="+mj-lt"/>
              <a:buAutoNum type="arabicPeriod"/>
            </a:pPr>
            <a:r>
              <a:rPr lang="en-IN" sz="1200" kern="1200" baseline="0" dirty="0" smtClean="0">
                <a:solidFill>
                  <a:schemeClr val="tx1"/>
                </a:solidFill>
                <a:latin typeface="+mn-lt"/>
                <a:ea typeface="+mn-ea"/>
                <a:cs typeface="+mn-cs"/>
              </a:rPr>
              <a:t>semantic models that enable a designer to understand the overall properties of a system by analyzing the known properties of its constituent parts</a:t>
            </a:r>
          </a:p>
          <a:p>
            <a:pPr algn="just"/>
            <a:r>
              <a:rPr lang="en-US" sz="1200" b="1" kern="1200" baseline="0" dirty="0" smtClean="0">
                <a:solidFill>
                  <a:schemeClr val="tx1"/>
                </a:solidFill>
                <a:latin typeface="+mn-lt"/>
                <a:ea typeface="+mn-ea"/>
                <a:cs typeface="+mn-cs"/>
              </a:rPr>
              <a:t>Cont..</a:t>
            </a:r>
            <a:endParaRPr lang="en-IN" sz="1200" b="1"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a:xfrm>
            <a:off x="4023993" y="9721107"/>
            <a:ext cx="3078427" cy="511730"/>
          </a:xfrm>
          <a:prstGeom prst="rect">
            <a:avLst/>
          </a:prstGeom>
        </p:spPr>
        <p:txBody>
          <a:bodyPr/>
          <a:lstStyle/>
          <a:p>
            <a:fld id="{C6D9586A-B0BA-476C-B293-E240125E5AE3}"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a:bodyPr>
          <a:lstStyle/>
          <a:p>
            <a:pPr algn="just"/>
            <a:r>
              <a:rPr lang="en-IN" sz="1200" b="1" kern="1200" baseline="0" dirty="0" smtClean="0">
                <a:solidFill>
                  <a:schemeClr val="tx1"/>
                </a:solidFill>
                <a:latin typeface="+mn-lt"/>
                <a:ea typeface="+mn-ea"/>
                <a:cs typeface="+mn-cs"/>
              </a:rPr>
              <a:t>Cont..</a:t>
            </a:r>
          </a:p>
          <a:p>
            <a:pPr algn="just"/>
            <a:r>
              <a:rPr lang="en-IN" sz="1200" kern="1200" baseline="0" dirty="0" smtClean="0">
                <a:solidFill>
                  <a:schemeClr val="tx1"/>
                </a:solidFill>
                <a:latin typeface="+mn-lt"/>
                <a:ea typeface="+mn-ea"/>
                <a:cs typeface="+mn-cs"/>
              </a:rPr>
              <a:t>An architectural style is a transformation that is imposed on the design of an entire system. </a:t>
            </a:r>
            <a:r>
              <a:rPr lang="en-US" sz="1200" kern="1200" baseline="0" dirty="0" smtClean="0">
                <a:solidFill>
                  <a:schemeClr val="tx1"/>
                </a:solidFill>
                <a:latin typeface="+mn-lt"/>
                <a:ea typeface="+mn-ea"/>
                <a:cs typeface="+mn-cs"/>
              </a:rPr>
              <a:t>The intent is to establish a structure for all components of the system.</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An architectural pattern, like an architectural style, imposes a transformation on the design of an architecture.</a:t>
            </a:r>
          </a:p>
          <a:p>
            <a:pPr algn="just"/>
            <a:r>
              <a:rPr lang="en-US" sz="1200" kern="1200" baseline="0" dirty="0" smtClean="0">
                <a:solidFill>
                  <a:schemeClr val="tx1"/>
                </a:solidFill>
                <a:latin typeface="+mn-lt"/>
                <a:ea typeface="+mn-ea"/>
                <a:cs typeface="+mn-cs"/>
              </a:rPr>
              <a:t>However, a pattern differs from a style in a number of fundamental ways: </a:t>
            </a:r>
          </a:p>
          <a:p>
            <a:pPr marL="228600" indent="-228600" algn="just">
              <a:buFont typeface="+mj-lt"/>
              <a:buAutoNum type="arabicPeriod"/>
            </a:pPr>
            <a:r>
              <a:rPr lang="en-US" sz="1200" kern="1200" baseline="0" dirty="0" smtClean="0">
                <a:solidFill>
                  <a:schemeClr val="tx1"/>
                </a:solidFill>
                <a:latin typeface="+mn-lt"/>
                <a:ea typeface="+mn-ea"/>
                <a:cs typeface="+mn-cs"/>
              </a:rPr>
              <a:t>The scope of a pattern is less broad, focusing on one aspect of the architecture rather than the architecture in its entirety.</a:t>
            </a:r>
          </a:p>
          <a:p>
            <a:pPr marL="228600" indent="-228600" algn="just">
              <a:buFont typeface="+mj-lt"/>
              <a:buAutoNum type="arabicPeriod"/>
            </a:pPr>
            <a:r>
              <a:rPr lang="en-US" sz="1200" kern="1200" baseline="0" dirty="0" smtClean="0">
                <a:solidFill>
                  <a:schemeClr val="tx1"/>
                </a:solidFill>
                <a:latin typeface="+mn-lt"/>
                <a:ea typeface="+mn-ea"/>
                <a:cs typeface="+mn-cs"/>
              </a:rPr>
              <a:t>A pattern imposes a rule on the architecture, describing how the software will handle some aspect of its functionality at the infrastructure level.</a:t>
            </a:r>
          </a:p>
          <a:p>
            <a:pPr marL="228600" indent="-228600" algn="just">
              <a:buFont typeface="+mj-lt"/>
              <a:buAutoNum type="arabicPeriod"/>
            </a:pPr>
            <a:r>
              <a:rPr lang="en-US" sz="1200" kern="1200" baseline="0" dirty="0" smtClean="0">
                <a:solidFill>
                  <a:schemeClr val="tx1"/>
                </a:solidFill>
                <a:latin typeface="+mn-lt"/>
                <a:ea typeface="+mn-ea"/>
                <a:cs typeface="+mn-cs"/>
              </a:rPr>
              <a:t>Architectural patterns tend to address specific behavioral issues within the context of the architecture (e.g., how real-time applications handle synchronization or interrupts).</a:t>
            </a:r>
          </a:p>
          <a:p>
            <a:pPr algn="just"/>
            <a:r>
              <a:rPr lang="en-US" sz="1200" kern="1200" baseline="0" dirty="0" smtClean="0">
                <a:solidFill>
                  <a:schemeClr val="tx1"/>
                </a:solidFill>
                <a:latin typeface="+mn-lt"/>
                <a:ea typeface="+mn-ea"/>
                <a:cs typeface="+mn-cs"/>
              </a:rPr>
              <a:t>Patterns can be used in conjunction with an architectural style to shape the overall structure of a system.</a:t>
            </a:r>
            <a:endParaRPr lang="en-US" dirty="0"/>
          </a:p>
        </p:txBody>
      </p:sp>
      <p:sp>
        <p:nvSpPr>
          <p:cNvPr id="4" name="Slide Number Placeholder 3"/>
          <p:cNvSpPr>
            <a:spLocks noGrp="1"/>
          </p:cNvSpPr>
          <p:nvPr>
            <p:ph type="sldNum" sz="quarter" idx="10"/>
          </p:nvPr>
        </p:nvSpPr>
        <p:spPr>
          <a:xfrm>
            <a:off x="4023993" y="9721107"/>
            <a:ext cx="3078427" cy="511730"/>
          </a:xfrm>
          <a:prstGeom prst="rect">
            <a:avLst/>
          </a:prstGeom>
        </p:spPr>
        <p:txBody>
          <a:bodyPr/>
          <a:lstStyle/>
          <a:p>
            <a:fld id="{C6D9586A-B0BA-476C-B293-E240125E5AE3}"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fontScale="92500" lnSpcReduction="20000"/>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Software design encompasses the set of principles, concepts, and practices that lead to the development of a high-quality system or product. Design principles establish an overriding philosophy that guides you in the design work you must perform. Design concepts must be understood before the  mechanics of design practice are applied, and design practice itself leads to the creation of various representations of the software that serve as a guide for the construction activity that follows.</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algn="just">
              <a:lnSpc>
                <a:spcPct val="100000"/>
              </a:lnSpc>
            </a:pPr>
            <a:r>
              <a:rPr lang="en-US" sz="1200" kern="1200" baseline="0" dirty="0" smtClean="0">
                <a:solidFill>
                  <a:schemeClr val="tx1"/>
                </a:solidFill>
                <a:latin typeface="+mn-lt"/>
                <a:ea typeface="+mn-ea"/>
                <a:cs typeface="+mn-cs"/>
              </a:rPr>
              <a:t>The </a:t>
            </a:r>
            <a:r>
              <a:rPr lang="en-US" sz="1200" b="1" i="1" kern="1200" baseline="0" dirty="0" smtClean="0">
                <a:solidFill>
                  <a:schemeClr val="tx1"/>
                </a:solidFill>
                <a:latin typeface="+mn-lt"/>
                <a:ea typeface="+mn-ea"/>
                <a:cs typeface="+mn-cs"/>
              </a:rPr>
              <a:t>goal of design</a:t>
            </a:r>
            <a:r>
              <a:rPr lang="en-US" sz="1200" kern="1200" baseline="0" dirty="0" smtClean="0">
                <a:solidFill>
                  <a:schemeClr val="tx1"/>
                </a:solidFill>
                <a:latin typeface="+mn-lt"/>
                <a:ea typeface="+mn-ea"/>
                <a:cs typeface="+mn-cs"/>
              </a:rPr>
              <a:t> is to produce a model or representation that exhibits firmness, commodity, and delight. To accomplish this, you must practice  diversification (meaning </a:t>
            </a:r>
            <a:r>
              <a:rPr lang="en-US" sz="1200" b="1" i="1" kern="1200" baseline="0" dirty="0" smtClean="0">
                <a:solidFill>
                  <a:schemeClr val="tx1"/>
                </a:solidFill>
                <a:latin typeface="+mn-lt"/>
                <a:ea typeface="+mn-ea"/>
                <a:cs typeface="+mn-cs"/>
              </a:rPr>
              <a:t>enlarging</a:t>
            </a:r>
            <a:r>
              <a:rPr lang="en-US" sz="1200" kern="1200" baseline="0" dirty="0" smtClean="0">
                <a:solidFill>
                  <a:schemeClr val="tx1"/>
                </a:solidFill>
                <a:latin typeface="+mn-lt"/>
                <a:ea typeface="+mn-ea"/>
                <a:cs typeface="+mn-cs"/>
              </a:rPr>
              <a:t>) and then convergence (meaning </a:t>
            </a:r>
            <a:r>
              <a:rPr lang="en-US" sz="1200" b="1" i="1" kern="1200" baseline="0" dirty="0" smtClean="0">
                <a:solidFill>
                  <a:schemeClr val="tx1"/>
                </a:solidFill>
                <a:latin typeface="+mn-lt"/>
                <a:ea typeface="+mn-ea"/>
                <a:cs typeface="+mn-cs"/>
              </a:rPr>
              <a:t>similar characteristics </a:t>
            </a:r>
            <a:r>
              <a:rPr lang="te-IN" b="1" i="1" dirty="0" smtClean="0"/>
              <a:t>ఏకీభవించటం</a:t>
            </a:r>
            <a:r>
              <a:rPr lang="en-US" dirty="0" smtClean="0"/>
              <a:t>)</a:t>
            </a:r>
            <a:r>
              <a:rPr lang="en-US" sz="1200" kern="1200" baseline="0" dirty="0" smtClean="0">
                <a:solidFill>
                  <a:schemeClr val="tx1"/>
                </a:solidFill>
                <a:latin typeface="+mn-lt"/>
                <a:ea typeface="+mn-ea"/>
                <a:cs typeface="+mn-cs"/>
              </a:rPr>
              <a:t>.</a:t>
            </a:r>
          </a:p>
          <a:p>
            <a:pPr algn="just">
              <a:lnSpc>
                <a:spcPct val="100000"/>
              </a:lnSpc>
            </a:pPr>
            <a:endParaRPr lang="en-US" sz="1200" kern="1200" baseline="0" dirty="0" smtClean="0">
              <a:solidFill>
                <a:schemeClr val="tx1"/>
              </a:solidFill>
              <a:latin typeface="+mn-lt"/>
              <a:ea typeface="+mn-ea"/>
              <a:cs typeface="+mn-cs"/>
            </a:endParaRPr>
          </a:p>
          <a:p>
            <a:pPr algn="just">
              <a:lnSpc>
                <a:spcPct val="100000"/>
              </a:lnSpc>
            </a:pPr>
            <a:r>
              <a:rPr lang="en-US" sz="1200" kern="1200" baseline="0" dirty="0" smtClean="0">
                <a:solidFill>
                  <a:schemeClr val="tx1"/>
                </a:solidFill>
                <a:latin typeface="+mn-lt"/>
                <a:ea typeface="+mn-ea"/>
                <a:cs typeface="+mn-cs"/>
              </a:rPr>
              <a:t>Belady states that “diversification is the acquisition of a repertoire (meaning </a:t>
            </a:r>
            <a:r>
              <a:rPr lang="en-US" sz="1200" b="1" i="1" kern="1200" baseline="0" dirty="0" smtClean="0">
                <a:solidFill>
                  <a:schemeClr val="tx1"/>
                </a:solidFill>
                <a:latin typeface="+mn-lt"/>
                <a:ea typeface="+mn-ea"/>
                <a:cs typeface="+mn-cs"/>
              </a:rPr>
              <a:t>collection</a:t>
            </a:r>
            <a:r>
              <a:rPr lang="en-US" sz="1200" kern="1200" baseline="0" dirty="0" smtClean="0">
                <a:solidFill>
                  <a:schemeClr val="tx1"/>
                </a:solidFill>
                <a:latin typeface="+mn-lt"/>
                <a:ea typeface="+mn-ea"/>
                <a:cs typeface="+mn-cs"/>
              </a:rPr>
              <a:t>) of alternatives, the raw material of design: components, component solutions, and knowledge, all contained in catalogs, textbooks, and the mind.” Once this diverse set of information is assembled, you must pick and choose elements from the repertoire that meet the requirements defined by requirements engineering and the analysis model.</a:t>
            </a:r>
          </a:p>
          <a:p>
            <a:pPr algn="just">
              <a:lnSpc>
                <a:spcPct val="100000"/>
              </a:lnSpc>
            </a:pPr>
            <a:endParaRPr lang="en-US" sz="120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As this occurs, alternatives are considered and rejected and you converge (meaning </a:t>
            </a:r>
            <a:r>
              <a:rPr lang="en-US" b="1" i="1" dirty="0" smtClean="0"/>
              <a:t>develop something in common</a:t>
            </a:r>
            <a:r>
              <a:rPr lang="en-US" sz="1200" kern="1200" baseline="0" dirty="0" smtClean="0">
                <a:solidFill>
                  <a:schemeClr val="tx1"/>
                </a:solidFill>
                <a:latin typeface="+mn-lt"/>
                <a:ea typeface="+mn-ea"/>
                <a:cs typeface="+mn-cs"/>
              </a:rPr>
              <a:t>) on “one particular configuration of components, and thus the creation of the final product”.</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Diversification and convergence combine intuition (meaning </a:t>
            </a:r>
            <a:r>
              <a:rPr lang="te-IN" sz="1000" b="1" i="1" dirty="0" smtClean="0"/>
              <a:t>అంతర్ దృష్టి</a:t>
            </a:r>
            <a:r>
              <a:rPr lang="en-US" sz="1050" dirty="0" smtClean="0"/>
              <a:t>|</a:t>
            </a:r>
            <a:r>
              <a:rPr lang="te-IN" sz="1050" b="1" i="1" kern="1200" baseline="0" dirty="0" smtClean="0">
                <a:solidFill>
                  <a:schemeClr val="tx1"/>
                </a:solidFill>
                <a:latin typeface="+mn-lt"/>
                <a:ea typeface="+mn-ea"/>
                <a:cs typeface="+mn-cs"/>
              </a:rPr>
              <a:t>వాస్తవాన్ని తెలుసుకొనుట</a:t>
            </a:r>
            <a:r>
              <a:rPr lang="en-US" sz="1200" kern="1200" baseline="0" dirty="0" smtClean="0">
                <a:solidFill>
                  <a:schemeClr val="tx1"/>
                </a:solidFill>
                <a:latin typeface="+mn-lt"/>
                <a:ea typeface="+mn-ea"/>
                <a:cs typeface="+mn-cs"/>
              </a:rPr>
              <a:t>) and judgment based on experience in building similar entities, a set of principles and/or heuristics that guide the way in which the model evolves, a set of criteria that enables quality to be judged, and a process of iteration that ultimately leads to a final design representation. </a:t>
            </a:r>
          </a:p>
          <a:p>
            <a:pPr algn="just">
              <a:lnSpc>
                <a:spcPct val="100000"/>
              </a:lnSpc>
            </a:pPr>
            <a:endParaRPr lang="en-US" sz="1200" kern="1200" baseline="0" dirty="0" smtClean="0">
              <a:solidFill>
                <a:schemeClr val="tx1"/>
              </a:solidFill>
              <a:latin typeface="+mn-lt"/>
              <a:ea typeface="+mn-ea"/>
              <a:cs typeface="+mn-cs"/>
            </a:endParaRPr>
          </a:p>
          <a:p>
            <a:pPr algn="just">
              <a:lnSpc>
                <a:spcPct val="100000"/>
              </a:lnSpc>
            </a:pPr>
            <a:r>
              <a:rPr lang="en-US" sz="1200" kern="1200" baseline="0" dirty="0" smtClean="0">
                <a:solidFill>
                  <a:schemeClr val="tx1"/>
                </a:solidFill>
                <a:latin typeface="+mn-lt"/>
                <a:ea typeface="+mn-ea"/>
                <a:cs typeface="+mn-cs"/>
              </a:rPr>
              <a:t>Software design changes continually as new methods, better analysis, and broader understanding evolve. Even today, most software design methodologies lack the depth, flexibility, and quantitative nature that are normally associated with more classical engineering design disciplines. However, methods for software design do exist, criteria for design quality are available, and design notation can be applied.</a:t>
            </a:r>
            <a:endParaRPr lang="en-US" dirty="0"/>
          </a:p>
        </p:txBody>
      </p:sp>
      <p:sp>
        <p:nvSpPr>
          <p:cNvPr id="4" name="Slide Number Placeholder 3"/>
          <p:cNvSpPr>
            <a:spLocks noGrp="1"/>
          </p:cNvSpPr>
          <p:nvPr>
            <p:ph type="sldNum" sz="quarter" idx="10"/>
          </p:nvPr>
        </p:nvSpPr>
        <p:spPr>
          <a:xfrm>
            <a:off x="4023993" y="9721107"/>
            <a:ext cx="3078427" cy="511730"/>
          </a:xfrm>
          <a:prstGeom prst="rect">
            <a:avLst/>
          </a:prstGeom>
        </p:spPr>
        <p:txBody>
          <a:bodyPr/>
          <a:lstStyle/>
          <a:p>
            <a:fld id="{C6D9586A-B0BA-476C-B293-E240125E5AE3}"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a:bodyPr>
          <a:lstStyle/>
          <a:p>
            <a:pPr algn="just"/>
            <a:r>
              <a:rPr lang="en-US" sz="1200" kern="1200" baseline="0" dirty="0" smtClean="0">
                <a:solidFill>
                  <a:schemeClr val="tx1"/>
                </a:solidFill>
                <a:latin typeface="+mn-lt"/>
                <a:ea typeface="+mn-ea"/>
                <a:cs typeface="+mn-cs"/>
              </a:rPr>
              <a:t>Although millions of computer-based systems have been created over the past 60 years, the vast majority can be categorized into one of a relatively small number of architectural styles:</a:t>
            </a:r>
          </a:p>
          <a:p>
            <a:pPr algn="just"/>
            <a:endParaRPr lang="en-US" sz="1200" kern="1200" baseline="0" dirty="0" smtClean="0">
              <a:solidFill>
                <a:schemeClr val="tx1"/>
              </a:solidFill>
              <a:latin typeface="+mn-lt"/>
              <a:ea typeface="+mn-ea"/>
              <a:cs typeface="+mn-cs"/>
            </a:endParaRPr>
          </a:p>
          <a:p>
            <a:pPr algn="just"/>
            <a:r>
              <a:rPr lang="en-US" sz="1200" b="1" kern="1200" baseline="0" dirty="0" smtClean="0">
                <a:solidFill>
                  <a:schemeClr val="tx1"/>
                </a:solidFill>
                <a:latin typeface="+mn-lt"/>
                <a:ea typeface="+mn-ea"/>
                <a:cs typeface="+mn-cs"/>
              </a:rPr>
              <a:t>Data-centered architectures:</a:t>
            </a:r>
            <a:r>
              <a:rPr lang="en-US" sz="1200" b="0" kern="1200" baseline="0" dirty="0" smtClean="0">
                <a:solidFill>
                  <a:schemeClr val="tx1"/>
                </a:solidFill>
                <a:latin typeface="+mn-lt"/>
                <a:ea typeface="+mn-ea"/>
                <a:cs typeface="+mn-cs"/>
              </a:rPr>
              <a:t> </a:t>
            </a:r>
          </a:p>
          <a:p>
            <a:pPr algn="just"/>
            <a:r>
              <a:rPr lang="en-US" sz="1200" b="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A data store (e.g., a file or database) resides at the center of this architecture and is accessed frequently by other components that update, add, delete, or otherwise modify data within the store. Figure above illustrates a typical data-centered style.</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	Data-centered architectures promote </a:t>
            </a:r>
            <a:r>
              <a:rPr lang="en-US" sz="1200" b="1" i="1" kern="1200" baseline="0" dirty="0" smtClean="0">
                <a:solidFill>
                  <a:schemeClr val="tx1"/>
                </a:solidFill>
                <a:latin typeface="+mn-lt"/>
                <a:ea typeface="+mn-ea"/>
                <a:cs typeface="+mn-cs"/>
              </a:rPr>
              <a:t>integrability</a:t>
            </a:r>
            <a:r>
              <a:rPr lang="en-US" sz="1200" kern="1200" baseline="0" dirty="0" smtClean="0">
                <a:solidFill>
                  <a:schemeClr val="tx1"/>
                </a:solidFill>
                <a:latin typeface="+mn-lt"/>
                <a:ea typeface="+mn-ea"/>
                <a:cs typeface="+mn-cs"/>
              </a:rPr>
              <a:t>. That is, existing components can be changed and new client components added to the architecture without concern about other clients (because the client components operate independently).</a:t>
            </a:r>
            <a:endParaRPr lang="en-US" dirty="0"/>
          </a:p>
        </p:txBody>
      </p:sp>
      <p:sp>
        <p:nvSpPr>
          <p:cNvPr id="4" name="Slide Number Placeholder 3"/>
          <p:cNvSpPr>
            <a:spLocks noGrp="1"/>
          </p:cNvSpPr>
          <p:nvPr>
            <p:ph type="sldNum" sz="quarter" idx="10"/>
          </p:nvPr>
        </p:nvSpPr>
        <p:spPr>
          <a:xfrm>
            <a:off x="4023993" y="9721107"/>
            <a:ext cx="3078427" cy="511730"/>
          </a:xfrm>
          <a:prstGeom prst="rect">
            <a:avLst/>
          </a:prstGeom>
        </p:spPr>
        <p:txBody>
          <a:bodyPr/>
          <a:lstStyle/>
          <a:p>
            <a:fld id="{C6D9586A-B0BA-476C-B293-E240125E5AE3}"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a:bodyPr>
          <a:lstStyle/>
          <a:p>
            <a:pPr marL="0" marR="0" lvl="1" indent="0" algn="just" defTabSz="914400" rtl="0" eaLnBrk="1" fontAlgn="auto" latinLnBrk="0" hangingPunct="1">
              <a:lnSpc>
                <a:spcPct val="100000"/>
              </a:lnSpc>
              <a:spcBef>
                <a:spcPts val="0"/>
              </a:spcBef>
              <a:spcAft>
                <a:spcPts val="0"/>
              </a:spcAft>
              <a:buClrTx/>
              <a:buSzTx/>
              <a:buFontTx/>
              <a:buNone/>
              <a:tabLst/>
              <a:defRPr/>
            </a:pPr>
            <a:r>
              <a:rPr lang="en-US" b="1" dirty="0" smtClean="0"/>
              <a:t>Data-flow architectures:</a:t>
            </a:r>
            <a:endParaRPr lang="en-US"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	This architecture is applied when input data are to be transformed through a series of computational or manipulative components into output data. A pipe-and-filter pattern (Figure above) has a set of components, called filters, connected by pipes that transmit data from one component to the next. </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	Each filter works independently of those components upstream and downstream, is designed to expect data input of a certain form, and produces data output (to the next filter) of a specified form. However, the filter does not require knowledge of the workings of its neighboring filters.</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	If the data flow degenerates into a single line of transforms, it is termed batch sequential. This structure accepts a batch of data and then applies a series of sequential components (filters) to transform it.</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a:xfrm>
            <a:off x="4023993" y="9721107"/>
            <a:ext cx="3078427" cy="511730"/>
          </a:xfrm>
          <a:prstGeom prst="rect">
            <a:avLst/>
          </a:prstGeom>
        </p:spPr>
        <p:txBody>
          <a:bodyPr/>
          <a:lstStyle/>
          <a:p>
            <a:fld id="{C6D9586A-B0BA-476C-B293-E240125E5AE3}"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a:bodyPr>
          <a:lstStyle/>
          <a:p>
            <a:pPr algn="just"/>
            <a:r>
              <a:rPr lang="en-US" sz="1200" b="1" kern="1200" baseline="0" dirty="0" smtClean="0">
                <a:solidFill>
                  <a:schemeClr val="tx1"/>
                </a:solidFill>
                <a:latin typeface="+mn-lt"/>
                <a:ea typeface="+mn-ea"/>
                <a:cs typeface="+mn-cs"/>
              </a:rPr>
              <a:t>Call and return architectures:</a:t>
            </a:r>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This architectural style enables you to achieve a program structure that is relatively easy to modify and scale. A number of sub styles exist within this category:</a:t>
            </a:r>
          </a:p>
          <a:p>
            <a:pPr algn="just"/>
            <a:r>
              <a:rPr lang="en-US" sz="1200" i="1" kern="1200" baseline="0" dirty="0" smtClean="0">
                <a:solidFill>
                  <a:schemeClr val="tx1"/>
                </a:solidFill>
                <a:latin typeface="+mn-lt"/>
                <a:ea typeface="+mn-ea"/>
                <a:cs typeface="+mn-cs"/>
              </a:rPr>
              <a:t>Main program/subprogram architectures:</a:t>
            </a:r>
            <a:endParaRPr lang="en-US" sz="1200" i="0" kern="1200" baseline="0" dirty="0" smtClean="0">
              <a:solidFill>
                <a:schemeClr val="tx1"/>
              </a:solidFill>
              <a:latin typeface="+mn-lt"/>
              <a:ea typeface="+mn-ea"/>
              <a:cs typeface="+mn-cs"/>
            </a:endParaRPr>
          </a:p>
          <a:p>
            <a:pPr algn="just"/>
            <a:r>
              <a:rPr lang="en-US" sz="1200" i="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This classic program structure decomposes function into a control hierarchy where a “main” program invokes a number of program components that in turn may invoke still other components. Figure above illustrates an architecture of this type.</a:t>
            </a:r>
          </a:p>
          <a:p>
            <a:pPr algn="just"/>
            <a:endParaRPr lang="en-US" sz="1200" kern="1200" baseline="0" dirty="0" smtClean="0">
              <a:solidFill>
                <a:schemeClr val="tx1"/>
              </a:solidFill>
              <a:latin typeface="+mn-lt"/>
              <a:ea typeface="+mn-ea"/>
              <a:cs typeface="+mn-cs"/>
            </a:endParaRPr>
          </a:p>
          <a:p>
            <a:pPr algn="just"/>
            <a:r>
              <a:rPr lang="en-US" sz="1200" i="1" kern="1200" baseline="0" dirty="0" smtClean="0">
                <a:solidFill>
                  <a:schemeClr val="tx1"/>
                </a:solidFill>
                <a:latin typeface="+mn-lt"/>
                <a:ea typeface="+mn-ea"/>
                <a:cs typeface="+mn-cs"/>
              </a:rPr>
              <a:t>Remote procedure call architectures:</a:t>
            </a:r>
            <a:endParaRPr lang="en-US" sz="1200" i="0" kern="1200" baseline="0" dirty="0" smtClean="0">
              <a:solidFill>
                <a:schemeClr val="tx1"/>
              </a:solidFill>
              <a:latin typeface="+mn-lt"/>
              <a:ea typeface="+mn-ea"/>
              <a:cs typeface="+mn-cs"/>
            </a:endParaRPr>
          </a:p>
          <a:p>
            <a:r>
              <a:rPr lang="en-US" sz="1200" i="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The components of a main program/subprogram architecture are distributed across multiple computers on a network.</a:t>
            </a:r>
            <a:endParaRPr lang="en-US" dirty="0"/>
          </a:p>
        </p:txBody>
      </p:sp>
      <p:sp>
        <p:nvSpPr>
          <p:cNvPr id="4" name="Slide Number Placeholder 3"/>
          <p:cNvSpPr>
            <a:spLocks noGrp="1"/>
          </p:cNvSpPr>
          <p:nvPr>
            <p:ph type="sldNum" sz="quarter" idx="10"/>
          </p:nvPr>
        </p:nvSpPr>
        <p:spPr>
          <a:xfrm>
            <a:off x="4023993" y="9721107"/>
            <a:ext cx="3078427" cy="511730"/>
          </a:xfrm>
          <a:prstGeom prst="rect">
            <a:avLst/>
          </a:prstGeom>
        </p:spPr>
        <p:txBody>
          <a:bodyPr/>
          <a:lstStyle/>
          <a:p>
            <a:fld id="{C6D9586A-B0BA-476C-B293-E240125E5AE3}"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a:bodyPr>
          <a:lstStyle/>
          <a:p>
            <a:pPr marL="0" marR="0" lvl="1" indent="0" algn="just" defTabSz="914400" rtl="0" eaLnBrk="1" fontAlgn="auto" latinLnBrk="0" hangingPunct="1">
              <a:lnSpc>
                <a:spcPct val="100000"/>
              </a:lnSpc>
              <a:spcBef>
                <a:spcPts val="0"/>
              </a:spcBef>
              <a:spcAft>
                <a:spcPts val="0"/>
              </a:spcAft>
              <a:buClrTx/>
              <a:buSzTx/>
              <a:buFontTx/>
              <a:buNone/>
              <a:tabLst/>
              <a:defRPr/>
            </a:pPr>
            <a:r>
              <a:rPr lang="en-US" b="1" dirty="0" smtClean="0"/>
              <a:t>Object-oriented architectures:</a:t>
            </a:r>
            <a:endParaRPr lang="en-US" dirty="0" smtClean="0"/>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	The components of a system encapsulate data and the operations that must be applied to manipulate the data. Communication and coordination between components are accomplished via message passing.</a:t>
            </a:r>
          </a:p>
          <a:p>
            <a:pPr algn="just"/>
            <a:endParaRPr lang="en-US" sz="1200" kern="1200" baseline="0" dirty="0" smtClean="0">
              <a:solidFill>
                <a:schemeClr val="tx1"/>
              </a:solidFill>
              <a:latin typeface="+mn-lt"/>
              <a:ea typeface="+mn-ea"/>
              <a:cs typeface="+mn-cs"/>
            </a:endParaRPr>
          </a:p>
          <a:p>
            <a:pPr algn="just"/>
            <a:r>
              <a:rPr lang="en-US" sz="1200" b="1" kern="1200" baseline="0" dirty="0" smtClean="0">
                <a:solidFill>
                  <a:schemeClr val="tx1"/>
                </a:solidFill>
                <a:latin typeface="+mn-lt"/>
                <a:ea typeface="+mn-ea"/>
                <a:cs typeface="+mn-cs"/>
              </a:rPr>
              <a:t>Layered architectures:</a:t>
            </a:r>
            <a:endParaRPr lang="en-US" sz="1200" b="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	The basic structure of a layered architecture is illustrated in Figure above. A number of different layers are defined, each accomplishing operations that progressively become closer to the machine instruction set. </a:t>
            </a:r>
          </a:p>
          <a:p>
            <a:pPr marL="685800" lvl="1" indent="-228600" algn="just">
              <a:buFont typeface="+mj-lt"/>
              <a:buAutoNum type="arabicPeriod"/>
            </a:pPr>
            <a:r>
              <a:rPr lang="en-US" sz="1200" kern="1200" baseline="0" dirty="0" smtClean="0">
                <a:solidFill>
                  <a:schemeClr val="tx1"/>
                </a:solidFill>
                <a:latin typeface="+mn-lt"/>
                <a:ea typeface="+mn-ea"/>
                <a:cs typeface="+mn-cs"/>
              </a:rPr>
              <a:t>At the outer layer, components service user interface operations. </a:t>
            </a:r>
          </a:p>
          <a:p>
            <a:pPr marL="685800" lvl="1" indent="-228600" algn="just">
              <a:buFont typeface="+mj-lt"/>
              <a:buAutoNum type="arabicPeriod"/>
            </a:pPr>
            <a:r>
              <a:rPr lang="en-US" sz="1200" kern="1200" baseline="0" dirty="0" smtClean="0">
                <a:solidFill>
                  <a:schemeClr val="tx1"/>
                </a:solidFill>
                <a:latin typeface="+mn-lt"/>
                <a:ea typeface="+mn-ea"/>
                <a:cs typeface="+mn-cs"/>
              </a:rPr>
              <a:t>At the inner layer, components perform operating system interfacing. </a:t>
            </a:r>
          </a:p>
          <a:p>
            <a:pPr marL="685800" lvl="1" indent="-228600" algn="just">
              <a:buFont typeface="+mj-lt"/>
              <a:buAutoNum type="arabicPeriod"/>
            </a:pPr>
            <a:r>
              <a:rPr lang="en-US" sz="1200" kern="1200" baseline="0" dirty="0" smtClean="0">
                <a:solidFill>
                  <a:schemeClr val="tx1"/>
                </a:solidFill>
                <a:latin typeface="+mn-lt"/>
                <a:ea typeface="+mn-ea"/>
                <a:cs typeface="+mn-cs"/>
              </a:rPr>
              <a:t>Intermediate layers provide utility services and application software functions.</a:t>
            </a:r>
          </a:p>
        </p:txBody>
      </p:sp>
      <p:sp>
        <p:nvSpPr>
          <p:cNvPr id="4" name="Slide Number Placeholder 3"/>
          <p:cNvSpPr>
            <a:spLocks noGrp="1"/>
          </p:cNvSpPr>
          <p:nvPr>
            <p:ph type="sldNum" sz="quarter" idx="10"/>
          </p:nvPr>
        </p:nvSpPr>
        <p:spPr>
          <a:xfrm>
            <a:off x="4023993" y="9721107"/>
            <a:ext cx="3078427" cy="511730"/>
          </a:xfrm>
          <a:prstGeom prst="rect">
            <a:avLst/>
          </a:prstGeom>
        </p:spPr>
        <p:txBody>
          <a:bodyPr/>
          <a:lstStyle/>
          <a:p>
            <a:fld id="{C6D9586A-B0BA-476C-B293-E240125E5AE3}"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656431" y="4812507"/>
            <a:ext cx="5683250" cy="4953000"/>
          </a:xfrm>
          <a:prstGeom prst="rect">
            <a:avLst/>
          </a:prstGeom>
        </p:spPr>
        <p:txBody>
          <a:bodyPr numCol="1">
            <a:normAutofit fontScale="85000" lnSpcReduction="20000"/>
          </a:bodyPr>
          <a:lstStyle/>
          <a:p>
            <a:pPr algn="just">
              <a:lnSpc>
                <a:spcPct val="100000"/>
              </a:lnSpc>
              <a:spcBef>
                <a:spcPts val="0"/>
              </a:spcBef>
              <a:spcAft>
                <a:spcPts val="0"/>
              </a:spcAft>
            </a:pPr>
            <a:r>
              <a:rPr lang="en-US" dirty="0" smtClean="0"/>
              <a:t>As the requirements model is developed, you’ll notice that the software must address a number of broad problems that span the entire application. For example, the requirements model for virtually every e-commerce application is faced with the following problem: How do we offer a broad array of goods to a broad array of customers and allow those customers to purchase our goods online?</a:t>
            </a:r>
          </a:p>
          <a:p>
            <a:pPr algn="just">
              <a:lnSpc>
                <a:spcPct val="100000"/>
              </a:lnSpc>
              <a:spcBef>
                <a:spcPts val="0"/>
              </a:spcBef>
              <a:spcAft>
                <a:spcPts val="0"/>
              </a:spcAft>
            </a:pPr>
            <a:endParaRPr lang="en-US" dirty="0" smtClean="0"/>
          </a:p>
          <a:p>
            <a:pPr algn="just">
              <a:lnSpc>
                <a:spcPct val="100000"/>
              </a:lnSpc>
              <a:spcBef>
                <a:spcPts val="0"/>
              </a:spcBef>
              <a:spcAft>
                <a:spcPts val="0"/>
              </a:spcAft>
            </a:pPr>
            <a:r>
              <a:rPr lang="en-US" dirty="0" smtClean="0"/>
              <a:t>The requirements model also defines a context in which this question must be answered. For example, an e-commerce business that sells golf equipment to consumers will operate in a different context than an e-commerce business that sells high-priced industrial equipment to medium and large corporations. In addition, a set of limitations and constraints may affect the way in which you address the problem to be solved.</a:t>
            </a:r>
          </a:p>
          <a:p>
            <a:pPr algn="just">
              <a:lnSpc>
                <a:spcPct val="100000"/>
              </a:lnSpc>
              <a:spcBef>
                <a:spcPts val="0"/>
              </a:spcBef>
              <a:spcAft>
                <a:spcPts val="0"/>
              </a:spcAft>
            </a:pPr>
            <a:endParaRPr lang="en-US" dirty="0" smtClean="0"/>
          </a:p>
          <a:p>
            <a:pPr algn="just">
              <a:lnSpc>
                <a:spcPct val="100000"/>
              </a:lnSpc>
              <a:spcBef>
                <a:spcPts val="0"/>
              </a:spcBef>
              <a:spcAft>
                <a:spcPts val="0"/>
              </a:spcAft>
            </a:pPr>
            <a:r>
              <a:rPr lang="en-US" dirty="0" smtClean="0"/>
              <a:t>Architectural patterns address an application-specific problem within a specific context and under a set of limitations and constraints. The pattern proposes an architectural solution that can serve as the basis for architectural design.</a:t>
            </a:r>
          </a:p>
          <a:p>
            <a:pPr algn="just">
              <a:lnSpc>
                <a:spcPct val="100000"/>
              </a:lnSpc>
              <a:spcBef>
                <a:spcPts val="0"/>
              </a:spcBef>
              <a:spcAft>
                <a:spcPts val="0"/>
              </a:spcAft>
            </a:pPr>
            <a:endParaRPr lang="en-US"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b="1" dirty="0" smtClean="0"/>
              <a:t>Organization and Refinement:</a:t>
            </a:r>
          </a:p>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Because the design process often leaves you with a number of architectural alternatives, it is important to establish a set of design criteria that can be used to assess an architectural design that is derived. The following questions provide insight into an architectural style:</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b="1" dirty="0" smtClean="0"/>
              <a:t>Control</a:t>
            </a:r>
            <a:r>
              <a:rPr lang="en-US" dirty="0" smtClean="0"/>
              <a:t>:</a:t>
            </a:r>
          </a:p>
          <a:p>
            <a:pPr marL="914400" marR="0" lvl="1" indent="-45720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en-US" dirty="0" smtClean="0"/>
              <a:t>How is control managed within the architecture? </a:t>
            </a:r>
          </a:p>
          <a:p>
            <a:pPr marL="914400" marR="0" lvl="1" indent="-45720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en-US" dirty="0" smtClean="0"/>
              <a:t>Does a distinct control hierarchy exist, and if so, what is the role of components within this control hierarchy? </a:t>
            </a:r>
          </a:p>
          <a:p>
            <a:pPr marL="914400" marR="0" lvl="1" indent="-45720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en-US" dirty="0" smtClean="0"/>
              <a:t>How do components transfer control within the system?</a:t>
            </a:r>
          </a:p>
          <a:p>
            <a:pPr marL="914400" marR="0" lvl="1" indent="-45720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en-US" dirty="0" smtClean="0"/>
              <a:t>How is control shared among components? </a:t>
            </a:r>
          </a:p>
          <a:p>
            <a:pPr marL="914400" marR="0" lvl="1" indent="-45720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en-US" dirty="0" smtClean="0"/>
              <a:t>What is the control topology (i.e., the geometric form that the control takes)? </a:t>
            </a:r>
          </a:p>
          <a:p>
            <a:pPr marL="914400" marR="0" lvl="1" indent="-45720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en-US" dirty="0" smtClean="0"/>
              <a:t>Is control synchronized or do components operate asynchronously?</a:t>
            </a:r>
          </a:p>
          <a:p>
            <a:pPr marL="0" marR="0" indent="0" algn="just" defTabSz="914400" rtl="0" eaLnBrk="1" fontAlgn="auto" latinLnBrk="0" hangingPunct="1">
              <a:lnSpc>
                <a:spcPct val="100000"/>
              </a:lnSpc>
              <a:spcBef>
                <a:spcPts val="0"/>
              </a:spcBef>
              <a:spcAft>
                <a:spcPts val="0"/>
              </a:spcAft>
              <a:buClrTx/>
              <a:buSzTx/>
              <a:buFontTx/>
              <a:buNone/>
              <a:tabLst/>
              <a:defRPr/>
            </a:pPr>
            <a:r>
              <a:rPr lang="en-US" b="1" dirty="0" smtClean="0"/>
              <a:t>Data</a:t>
            </a:r>
            <a:r>
              <a:rPr lang="en-US" dirty="0" smtClean="0"/>
              <a:t>: </a:t>
            </a:r>
          </a:p>
          <a:p>
            <a:pPr marL="914400" marR="0" lvl="1" indent="-45720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en-US" dirty="0" smtClean="0"/>
              <a:t>How are data communicated between components? </a:t>
            </a:r>
          </a:p>
          <a:p>
            <a:pPr marL="914400" marR="0" lvl="1" indent="-45720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en-US" dirty="0" smtClean="0"/>
              <a:t>Is the flow of data continuous, or are data objects passed to the system sporadically? </a:t>
            </a:r>
          </a:p>
          <a:p>
            <a:pPr marL="914400" marR="0" lvl="1" indent="-45720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en-US" dirty="0" smtClean="0"/>
              <a:t>What is the mode of data transfer (i.e., are data passed from one component to another or are data available globally to be shared among system components)? </a:t>
            </a:r>
          </a:p>
          <a:p>
            <a:pPr marL="914400" marR="0" lvl="1" indent="-45720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en-US" dirty="0" smtClean="0"/>
              <a:t>Do data components (e.g., a blackboard or repository) exist, and if so, what is their role? </a:t>
            </a:r>
          </a:p>
          <a:p>
            <a:pPr marL="914400" marR="0" lvl="1" indent="-45720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en-US" dirty="0" smtClean="0"/>
              <a:t>How do functional components interact with data components?</a:t>
            </a:r>
          </a:p>
          <a:p>
            <a:pPr marL="914400" marR="0" lvl="1" indent="-45720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en-US" dirty="0" smtClean="0"/>
              <a:t>Are data components passive or active (i.e., does the data component actively interact with other components in the system)? </a:t>
            </a:r>
          </a:p>
          <a:p>
            <a:pPr marL="914400" marR="0" lvl="1" indent="-45720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en-US" dirty="0" smtClean="0"/>
              <a:t>How do data and control interact within the system?</a:t>
            </a:r>
          </a:p>
        </p:txBody>
      </p:sp>
      <p:sp>
        <p:nvSpPr>
          <p:cNvPr id="4" name="Slide Number Placeholder 3"/>
          <p:cNvSpPr>
            <a:spLocks noGrp="1"/>
          </p:cNvSpPr>
          <p:nvPr>
            <p:ph type="sldNum" sz="quarter" idx="10"/>
          </p:nvPr>
        </p:nvSpPr>
        <p:spPr>
          <a:xfrm>
            <a:off x="4023993" y="9721107"/>
            <a:ext cx="3078427" cy="511730"/>
          </a:xfrm>
          <a:prstGeom prst="rect">
            <a:avLst/>
          </a:prstGeom>
        </p:spPr>
        <p:txBody>
          <a:bodyPr/>
          <a:lstStyle/>
          <a:p>
            <a:fld id="{C6D9586A-B0BA-476C-B293-E240125E5AE3}"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a:bodyPr>
          <a:lstStyle/>
          <a:p>
            <a:pPr algn="just"/>
            <a:r>
              <a:rPr lang="en-US" sz="1200" kern="1200" baseline="0" dirty="0" smtClean="0">
                <a:solidFill>
                  <a:schemeClr val="tx1"/>
                </a:solidFill>
                <a:latin typeface="+mn-lt"/>
                <a:ea typeface="+mn-ea"/>
                <a:cs typeface="+mn-cs"/>
              </a:rPr>
              <a:t>As architectural design begins, the software to be developed must be put into context (</a:t>
            </a:r>
            <a:r>
              <a:rPr lang="te-IN" b="1" i="1" dirty="0" smtClean="0"/>
              <a:t>సందర్భం</a:t>
            </a:r>
            <a:r>
              <a:rPr lang="en-US" sz="1200" kern="1200" baseline="0" dirty="0" smtClean="0">
                <a:solidFill>
                  <a:schemeClr val="tx1"/>
                </a:solidFill>
                <a:latin typeface="+mn-lt"/>
                <a:ea typeface="+mn-ea"/>
                <a:cs typeface="+mn-cs"/>
              </a:rPr>
              <a:t>) – i.e. the design should define the external entities (other systems, devices, people) that the software interacts with and the nature of the interaction.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This information can generally be acquired from the requirements model and all other information gathered during requirements engineering. Once context is modeled and all external software interfaces have been described, you can identify a set of architectural </a:t>
            </a:r>
            <a:r>
              <a:rPr lang="en-US" sz="1200" b="1" i="1" kern="1200" baseline="0" dirty="0" smtClean="0">
                <a:solidFill>
                  <a:schemeClr val="tx1"/>
                </a:solidFill>
                <a:latin typeface="+mn-lt"/>
                <a:ea typeface="+mn-ea"/>
                <a:cs typeface="+mn-cs"/>
              </a:rPr>
              <a:t>archetypes</a:t>
            </a:r>
            <a:r>
              <a:rPr lang="en-US" sz="1200" kern="1200" baseline="0" dirty="0" smtClean="0">
                <a:solidFill>
                  <a:schemeClr val="tx1"/>
                </a:solidFill>
                <a:latin typeface="+mn-lt"/>
                <a:ea typeface="+mn-ea"/>
                <a:cs typeface="+mn-cs"/>
              </a:rPr>
              <a:t>.</a:t>
            </a:r>
          </a:p>
          <a:p>
            <a:pPr algn="just"/>
            <a:endParaRPr lang="en-US" dirty="0" smtClean="0"/>
          </a:p>
          <a:p>
            <a:pPr algn="just"/>
            <a:r>
              <a:rPr lang="en-US" dirty="0" smtClean="0"/>
              <a:t>An archetype is an abstraction (similar to a class) that represents one element of system behavior. The set of archetypes provides a collection of abstractions that must be modeled architecturally if the system is to be constructed, but the archetypes themselves do not provide enough implementation detail.</a:t>
            </a:r>
          </a:p>
          <a:p>
            <a:pPr algn="just"/>
            <a:endParaRPr lang="en-US" dirty="0" smtClean="0"/>
          </a:p>
          <a:p>
            <a:pPr algn="just"/>
            <a:r>
              <a:rPr lang="en-US" dirty="0" smtClean="0"/>
              <a:t>Therefore, the designer specifies the structure of the system by defining and refining software components that implement each archetype. This process continues iteratively until a complete architectural structure has been derived.</a:t>
            </a:r>
            <a:endParaRPr lang="en-US" dirty="0"/>
          </a:p>
        </p:txBody>
      </p:sp>
      <p:sp>
        <p:nvSpPr>
          <p:cNvPr id="4" name="Slide Number Placeholder 3"/>
          <p:cNvSpPr>
            <a:spLocks noGrp="1"/>
          </p:cNvSpPr>
          <p:nvPr>
            <p:ph type="sldNum" sz="quarter" idx="10"/>
          </p:nvPr>
        </p:nvSpPr>
        <p:spPr>
          <a:xfrm>
            <a:off x="4023993" y="9721107"/>
            <a:ext cx="3078427" cy="511730"/>
          </a:xfrm>
          <a:prstGeom prst="rect">
            <a:avLst/>
          </a:prstGeom>
        </p:spPr>
        <p:txBody>
          <a:bodyPr/>
          <a:lstStyle/>
          <a:p>
            <a:fld id="{C6D9586A-B0BA-476C-B293-E240125E5AE3}"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a:bodyPr>
          <a:lstStyle/>
          <a:p>
            <a:pPr algn="just"/>
            <a:r>
              <a:rPr lang="en-US" dirty="0" smtClean="0"/>
              <a:t>At the architectural design level, a software architect uses an </a:t>
            </a:r>
            <a:r>
              <a:rPr lang="en-US" i="1" dirty="0" smtClean="0"/>
              <a:t>architectural context diagram </a:t>
            </a:r>
            <a:r>
              <a:rPr lang="en-US" dirty="0" smtClean="0"/>
              <a:t>(ACD) to model the manner in which software interacts with entities external to its boundaries. The generic structure of the architectural context diagram is illustrated in Figure above.</a:t>
            </a:r>
          </a:p>
          <a:p>
            <a:pPr algn="just"/>
            <a:endParaRPr lang="en-US" dirty="0" smtClean="0"/>
          </a:p>
          <a:p>
            <a:pPr algn="just"/>
            <a:r>
              <a:rPr lang="en-US" dirty="0" smtClean="0"/>
              <a:t>Referring to the figure, systems that interoperate with the </a:t>
            </a:r>
            <a:r>
              <a:rPr lang="en-US" i="1" dirty="0" smtClean="0"/>
              <a:t>target system (the </a:t>
            </a:r>
            <a:r>
              <a:rPr lang="en-US" dirty="0" smtClean="0"/>
              <a:t>system for which an architectural design is to be developed) are represented as</a:t>
            </a:r>
          </a:p>
          <a:p>
            <a:pPr algn="just"/>
            <a:endParaRPr lang="en-US" dirty="0" smtClean="0"/>
          </a:p>
          <a:p>
            <a:pPr marL="228600" indent="-228600" algn="just">
              <a:buFont typeface="Arial" pitchFamily="34" charset="0"/>
              <a:buChar char="•"/>
            </a:pPr>
            <a:r>
              <a:rPr lang="en-US" b="1" i="1" dirty="0" smtClean="0"/>
              <a:t>Superordinate systems</a:t>
            </a:r>
            <a:r>
              <a:rPr lang="en-US" dirty="0" smtClean="0"/>
              <a:t> – those systems that use the target system as part of some higher-level processing scheme.</a:t>
            </a:r>
          </a:p>
          <a:p>
            <a:pPr marL="228600" indent="-228600" algn="just">
              <a:buFont typeface="Arial" pitchFamily="34" charset="0"/>
              <a:buChar char="•"/>
            </a:pPr>
            <a:r>
              <a:rPr lang="en-US" b="1" i="1" dirty="0" smtClean="0"/>
              <a:t>Subordinate systems</a:t>
            </a:r>
            <a:r>
              <a:rPr lang="en-US" dirty="0" smtClean="0"/>
              <a:t> – those systems that are used by the target system and provide data or processing that are necessary to complete target system functionality.</a:t>
            </a:r>
          </a:p>
          <a:p>
            <a:pPr marL="228600" indent="-228600" algn="just">
              <a:buFont typeface="Arial" pitchFamily="34" charset="0"/>
              <a:buChar char="•"/>
            </a:pPr>
            <a:r>
              <a:rPr lang="en-US" b="1" i="1" dirty="0" smtClean="0"/>
              <a:t>Peer-level systems</a:t>
            </a:r>
            <a:r>
              <a:rPr lang="en-US" dirty="0" smtClean="0"/>
              <a:t> – those systems that interact on a peer-to-peer basis (i.e., information is either produced or consumed by the peers and the target system.</a:t>
            </a:r>
          </a:p>
          <a:p>
            <a:pPr marL="228600" indent="-228600" algn="just">
              <a:buFont typeface="Arial" pitchFamily="34" charset="0"/>
              <a:buChar char="•"/>
            </a:pPr>
            <a:r>
              <a:rPr lang="en-US" b="1" i="1" dirty="0" smtClean="0"/>
              <a:t>Actors</a:t>
            </a:r>
            <a:r>
              <a:rPr lang="en-US" dirty="0" smtClean="0"/>
              <a:t> – entities (people, devices) that interact with the target system by producing or consuming information that is necessary for requisite processing.</a:t>
            </a:r>
          </a:p>
          <a:p>
            <a:pPr algn="just"/>
            <a:endParaRPr lang="en-US" dirty="0" smtClean="0"/>
          </a:p>
          <a:p>
            <a:pPr algn="just"/>
            <a:r>
              <a:rPr lang="en-US" dirty="0" smtClean="0"/>
              <a:t>Each of these external entities communicates with the target system through an   interface (the small shaded rectangles).</a:t>
            </a:r>
          </a:p>
          <a:p>
            <a:pPr algn="just"/>
            <a:endParaRPr lang="en-US" dirty="0" smtClean="0"/>
          </a:p>
          <a:p>
            <a:pPr algn="just"/>
            <a:r>
              <a:rPr lang="en-US" dirty="0" smtClean="0"/>
              <a:t>To illustrate the use of the ACD, consider the home security function of the SafeHome product. Figure shown in next slide</a:t>
            </a:r>
            <a:endParaRPr lang="en-US" dirty="0"/>
          </a:p>
        </p:txBody>
      </p:sp>
      <p:sp>
        <p:nvSpPr>
          <p:cNvPr id="4" name="Slide Number Placeholder 3"/>
          <p:cNvSpPr>
            <a:spLocks noGrp="1"/>
          </p:cNvSpPr>
          <p:nvPr>
            <p:ph type="sldNum" sz="quarter" idx="10"/>
          </p:nvPr>
        </p:nvSpPr>
        <p:spPr>
          <a:xfrm>
            <a:off x="4023993" y="9721107"/>
            <a:ext cx="3017520" cy="457200"/>
          </a:xfrm>
          <a:prstGeom prst="rect">
            <a:avLst/>
          </a:prstGeom>
        </p:spPr>
        <p:txBody>
          <a:bodyPr/>
          <a:lstStyle/>
          <a:p>
            <a:fld id="{C6D9586A-B0BA-476C-B293-E240125E5AE3}"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a:bodyPr>
          <a:lstStyle/>
          <a:p>
            <a:pPr algn="ctr"/>
            <a:r>
              <a:rPr lang="en-US" sz="2000" b="1" dirty="0" smtClean="0">
                <a:solidFill>
                  <a:prstClr val="black"/>
                </a:solidFill>
                <a:ea typeface="+mj-ea"/>
                <a:cs typeface="+mj-cs"/>
              </a:rPr>
              <a:t>Architectural Design</a:t>
            </a:r>
            <a:endParaRPr lang="en-US" sz="2000" kern="1200" baseline="0" dirty="0" smtClean="0">
              <a:solidFill>
                <a:schemeClr val="tx1"/>
              </a:solidFill>
              <a:latin typeface="+mn-lt"/>
              <a:ea typeface="+mn-ea"/>
              <a:cs typeface="+mn-cs"/>
            </a:endParaRPr>
          </a:p>
          <a:p>
            <a:pPr algn="ctr"/>
            <a:r>
              <a:rPr lang="en-US" sz="1600" kern="1200" baseline="0" dirty="0" smtClean="0">
                <a:solidFill>
                  <a:schemeClr val="tx1"/>
                </a:solidFill>
                <a:latin typeface="+mn-lt"/>
                <a:ea typeface="+mn-ea"/>
                <a:cs typeface="+mn-cs"/>
              </a:rPr>
              <a:t>Defining Archetypes</a:t>
            </a:r>
          </a:p>
          <a:p>
            <a:pPr algn="just"/>
            <a:r>
              <a:rPr lang="en-US" dirty="0" smtClean="0"/>
              <a:t>An archetype is a class or pattern that represents a core abstraction that is critical to the design of an architecture for the target system. In general, a relatively small set of archetypes is required to design even relatively complex systems. The target system architecture is composed of these archetypes, which represent stable elements  of the architecture but may be instantiated many different ways based on the behavior of the system.</a:t>
            </a:r>
          </a:p>
          <a:p>
            <a:pPr algn="just"/>
            <a:r>
              <a:rPr lang="en-US" dirty="0" smtClean="0"/>
              <a:t>In many cases, archetypes can be derived by examining the analysis classes defined as part of the requirements model. Continuing the discussion of the SafeHome home security function, you might define the following archetypes:</a:t>
            </a:r>
          </a:p>
          <a:p>
            <a:pPr algn="just"/>
            <a:endParaRPr lang="en-US" dirty="0" smtClean="0"/>
          </a:p>
          <a:p>
            <a:pPr algn="just"/>
            <a:r>
              <a:rPr lang="en-US" dirty="0" smtClean="0"/>
              <a:t>• </a:t>
            </a:r>
            <a:r>
              <a:rPr lang="en-US" b="1" dirty="0" smtClean="0"/>
              <a:t>Node:</a:t>
            </a:r>
            <a:r>
              <a:rPr lang="en-US" dirty="0" smtClean="0"/>
              <a:t> Represents a cohesive collection of input and output elements of the home security function. For example a node might be comprised of (1) various sensors and (2) a variety of alarm (output) indicators.</a:t>
            </a:r>
          </a:p>
          <a:p>
            <a:pPr algn="just"/>
            <a:r>
              <a:rPr lang="en-US" dirty="0" smtClean="0"/>
              <a:t>• </a:t>
            </a:r>
            <a:r>
              <a:rPr lang="en-US" b="1" dirty="0" smtClean="0"/>
              <a:t>Detector:</a:t>
            </a:r>
            <a:r>
              <a:rPr lang="en-US" dirty="0" smtClean="0"/>
              <a:t> An abstraction that encompasses all sensing equipment that feeds information into the target system.</a:t>
            </a:r>
          </a:p>
          <a:p>
            <a:pPr algn="just"/>
            <a:r>
              <a:rPr lang="en-US" dirty="0" smtClean="0"/>
              <a:t>• </a:t>
            </a:r>
            <a:r>
              <a:rPr lang="en-US" b="1" dirty="0" smtClean="0"/>
              <a:t>Indicator:</a:t>
            </a:r>
            <a:r>
              <a:rPr lang="en-US" dirty="0" smtClean="0"/>
              <a:t> An abstraction that represents all mechanisms (e.g., alarm siren, flashing lights, bell) for indicating that an alarm condition is occurring.</a:t>
            </a:r>
          </a:p>
          <a:p>
            <a:pPr algn="just"/>
            <a:r>
              <a:rPr lang="en-US" dirty="0" smtClean="0"/>
              <a:t>• </a:t>
            </a:r>
            <a:r>
              <a:rPr lang="en-US" b="1" dirty="0" smtClean="0"/>
              <a:t>Controller:</a:t>
            </a:r>
            <a:r>
              <a:rPr lang="en-US" dirty="0" smtClean="0"/>
              <a:t> An abstraction that depicts the mechanism that allows the arming or disarming of a node. If controllers reside on a network, they have the ability to communicate with one another.</a:t>
            </a:r>
            <a:endParaRPr lang="en-US" dirty="0"/>
          </a:p>
        </p:txBody>
      </p:sp>
      <p:sp>
        <p:nvSpPr>
          <p:cNvPr id="4" name="Slide Number Placeholder 3"/>
          <p:cNvSpPr>
            <a:spLocks noGrp="1"/>
          </p:cNvSpPr>
          <p:nvPr>
            <p:ph type="sldNum" sz="quarter" idx="10"/>
          </p:nvPr>
        </p:nvSpPr>
        <p:spPr>
          <a:xfrm>
            <a:off x="4023993" y="9721107"/>
            <a:ext cx="3078427" cy="511730"/>
          </a:xfrm>
          <a:prstGeom prst="rect">
            <a:avLst/>
          </a:prstGeom>
        </p:spPr>
        <p:txBody>
          <a:bodyPr/>
          <a:lstStyle/>
          <a:p>
            <a:fld id="{C6D9586A-B0BA-476C-B293-E240125E5AE3}"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904065"/>
          </a:xfrm>
          <a:prstGeom prst="rect">
            <a:avLst/>
          </a:prstGeom>
        </p:spPr>
        <p:txBody>
          <a:bodyPr>
            <a:normAutofit lnSpcReduction="10000"/>
          </a:bodyPr>
          <a:lstStyle/>
          <a:p>
            <a:pPr algn="just"/>
            <a:r>
              <a:rPr lang="en-US" sz="1200" kern="1200" baseline="0" dirty="0" smtClean="0">
                <a:solidFill>
                  <a:schemeClr val="tx1"/>
                </a:solidFill>
                <a:latin typeface="+mn-lt"/>
                <a:ea typeface="+mn-ea"/>
                <a:cs typeface="+mn-cs"/>
              </a:rPr>
              <a:t>As the software architecture is refined (</a:t>
            </a:r>
            <a:r>
              <a:rPr lang="te-IN" dirty="0" smtClean="0"/>
              <a:t>శుద్ధి</a:t>
            </a:r>
            <a:r>
              <a:rPr lang="en-US" dirty="0" smtClean="0"/>
              <a:t>)</a:t>
            </a:r>
            <a:r>
              <a:rPr lang="en-US" sz="1200" kern="1200" baseline="0" dirty="0" smtClean="0">
                <a:solidFill>
                  <a:schemeClr val="tx1"/>
                </a:solidFill>
                <a:latin typeface="+mn-lt"/>
                <a:ea typeface="+mn-ea"/>
                <a:cs typeface="+mn-cs"/>
              </a:rPr>
              <a:t> into components, the structure of the system begins to emerge (</a:t>
            </a:r>
            <a:r>
              <a:rPr lang="te-IN" dirty="0" smtClean="0"/>
              <a:t>బయట పడు</a:t>
            </a:r>
            <a:r>
              <a:rPr lang="en-US" dirty="0" smtClean="0"/>
              <a:t>)</a:t>
            </a:r>
            <a:r>
              <a:rPr lang="en-US" sz="1200" kern="1200" baseline="0" dirty="0" smtClean="0">
                <a:solidFill>
                  <a:schemeClr val="tx1"/>
                </a:solidFill>
                <a:latin typeface="+mn-lt"/>
                <a:ea typeface="+mn-ea"/>
                <a:cs typeface="+mn-cs"/>
              </a:rPr>
              <a:t>.</a:t>
            </a:r>
          </a:p>
          <a:p>
            <a:pPr algn="just"/>
            <a:r>
              <a:rPr lang="en-US" sz="1200" b="1" kern="1200" baseline="0" dirty="0" smtClean="0">
                <a:solidFill>
                  <a:schemeClr val="tx1"/>
                </a:solidFill>
                <a:latin typeface="+mn-lt"/>
                <a:ea typeface="+mn-ea"/>
                <a:cs typeface="+mn-cs"/>
              </a:rPr>
              <a:t>But how are these components chosen?</a:t>
            </a:r>
            <a:r>
              <a:rPr lang="en-US" sz="1200" kern="1200" baseline="0" dirty="0" smtClean="0">
                <a:solidFill>
                  <a:schemeClr val="tx1"/>
                </a:solidFill>
                <a:latin typeface="+mn-lt"/>
                <a:ea typeface="+mn-ea"/>
                <a:cs typeface="+mn-cs"/>
              </a:rPr>
              <a:t> In order to answer this question, you begin with the classes that were described as part of the requirements model. These analysis classes represent entities within the application (business) domain that must be addressed within the software architecture.</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Hence, the </a:t>
            </a:r>
            <a:r>
              <a:rPr lang="en-US" sz="1200" b="1" i="1" kern="1200" baseline="0" dirty="0" smtClean="0">
                <a:solidFill>
                  <a:schemeClr val="tx1"/>
                </a:solidFill>
                <a:latin typeface="+mn-lt"/>
                <a:ea typeface="+mn-ea"/>
                <a:cs typeface="+mn-cs"/>
              </a:rPr>
              <a:t>application domain</a:t>
            </a:r>
            <a:r>
              <a:rPr lang="en-US" sz="1200" kern="1200" baseline="0" dirty="0" smtClean="0">
                <a:solidFill>
                  <a:schemeClr val="tx1"/>
                </a:solidFill>
                <a:latin typeface="+mn-lt"/>
                <a:ea typeface="+mn-ea"/>
                <a:cs typeface="+mn-cs"/>
              </a:rPr>
              <a:t> is </a:t>
            </a:r>
            <a:r>
              <a:rPr lang="en-US" sz="1200" i="1" kern="1200" baseline="0" dirty="0" smtClean="0">
                <a:solidFill>
                  <a:schemeClr val="tx1"/>
                </a:solidFill>
                <a:latin typeface="+mn-lt"/>
                <a:ea typeface="+mn-ea"/>
                <a:cs typeface="+mn-cs"/>
              </a:rPr>
              <a:t>one source for the derivation and refinement of components.</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Another source is the </a:t>
            </a:r>
            <a:r>
              <a:rPr lang="en-US" sz="1200" b="1" i="1" kern="1200" baseline="0" dirty="0" smtClean="0">
                <a:solidFill>
                  <a:schemeClr val="tx1"/>
                </a:solidFill>
                <a:latin typeface="+mn-lt"/>
                <a:ea typeface="+mn-ea"/>
                <a:cs typeface="+mn-cs"/>
              </a:rPr>
              <a:t>infrastructure domain</a:t>
            </a:r>
            <a:r>
              <a:rPr lang="en-US" sz="1200" kern="1200" baseline="0" dirty="0" smtClean="0">
                <a:solidFill>
                  <a:schemeClr val="tx1"/>
                </a:solidFill>
                <a:latin typeface="+mn-lt"/>
                <a:ea typeface="+mn-ea"/>
                <a:cs typeface="+mn-cs"/>
              </a:rPr>
              <a:t>. The architecture must accommodate many infrastructure components that enable application components but have no business connection to the application domain. For example, memory </a:t>
            </a:r>
            <a:r>
              <a:rPr lang="fr-FR" sz="1200" kern="1200" baseline="0" dirty="0" smtClean="0">
                <a:solidFill>
                  <a:schemeClr val="tx1"/>
                </a:solidFill>
                <a:latin typeface="+mn-lt"/>
                <a:ea typeface="+mn-ea"/>
                <a:cs typeface="+mn-cs"/>
              </a:rPr>
              <a:t>management components, communication components, database components, </a:t>
            </a:r>
            <a:r>
              <a:rPr lang="en-US" sz="1200" kern="1200" baseline="0" dirty="0" smtClean="0">
                <a:solidFill>
                  <a:schemeClr val="tx1"/>
                </a:solidFill>
                <a:latin typeface="+mn-lt"/>
                <a:ea typeface="+mn-ea"/>
                <a:cs typeface="+mn-cs"/>
              </a:rPr>
              <a:t>and task management components are often integrated into the software architecture.</a:t>
            </a:r>
          </a:p>
          <a:p>
            <a:pPr algn="just"/>
            <a:endParaRPr lang="en-US" sz="1200" kern="1200" baseline="0" dirty="0" smtClean="0">
              <a:solidFill>
                <a:schemeClr val="tx1"/>
              </a:solidFill>
              <a:latin typeface="+mn-lt"/>
              <a:ea typeface="+mn-ea"/>
              <a:cs typeface="+mn-cs"/>
            </a:endParaRPr>
          </a:p>
          <a:p>
            <a:pPr algn="just"/>
            <a:r>
              <a:rPr lang="en-US" sz="1200" b="1" kern="1200" baseline="0" dirty="0" smtClean="0">
                <a:solidFill>
                  <a:schemeClr val="tx1"/>
                </a:solidFill>
                <a:latin typeface="+mn-lt"/>
                <a:ea typeface="+mn-ea"/>
                <a:cs typeface="+mn-cs"/>
              </a:rPr>
              <a:t>Describing Instantiations of the System:</a:t>
            </a:r>
          </a:p>
          <a:p>
            <a:pPr marL="228600" indent="-228600" algn="just"/>
            <a:r>
              <a:rPr lang="en-US" sz="1200" kern="1200" baseline="0" dirty="0" smtClean="0">
                <a:solidFill>
                  <a:schemeClr val="tx1"/>
                </a:solidFill>
                <a:latin typeface="+mn-lt"/>
                <a:ea typeface="+mn-ea"/>
                <a:cs typeface="+mn-cs"/>
              </a:rPr>
              <a:t>The architectural design that has been modeled to this point is still relatively high level. </a:t>
            </a:r>
          </a:p>
          <a:p>
            <a:pPr marL="228600" indent="-228600" algn="just">
              <a:buFont typeface="+mj-lt"/>
              <a:buAutoNum type="arabicPeriod"/>
            </a:pPr>
            <a:r>
              <a:rPr lang="en-US" sz="1200" kern="1200" baseline="0" dirty="0" smtClean="0">
                <a:solidFill>
                  <a:schemeClr val="tx1"/>
                </a:solidFill>
                <a:latin typeface="+mn-lt"/>
                <a:ea typeface="+mn-ea"/>
                <a:cs typeface="+mn-cs"/>
              </a:rPr>
              <a:t>The context of the system has been represented</a:t>
            </a:r>
          </a:p>
          <a:p>
            <a:pPr marL="228600" indent="-228600" algn="just">
              <a:buFont typeface="+mj-lt"/>
              <a:buAutoNum type="arabicPeriod"/>
            </a:pPr>
            <a:r>
              <a:rPr lang="en-US" sz="1200" kern="1200" baseline="0" dirty="0" smtClean="0">
                <a:solidFill>
                  <a:schemeClr val="tx1"/>
                </a:solidFill>
                <a:latin typeface="+mn-lt"/>
                <a:ea typeface="+mn-ea"/>
                <a:cs typeface="+mn-cs"/>
              </a:rPr>
              <a:t>Archetypes that indicate the important abstractions within the problem domain have been defined</a:t>
            </a: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latin typeface="+mn-lt"/>
                <a:ea typeface="+mn-ea"/>
                <a:cs typeface="+mn-cs"/>
              </a:rPr>
              <a:t>The overall structure of the system is apparent (meaning </a:t>
            </a:r>
            <a:r>
              <a:rPr lang="en-US" sz="1200" b="1" i="1" kern="1200" baseline="0" dirty="0" smtClean="0">
                <a:solidFill>
                  <a:schemeClr val="tx1"/>
                </a:solidFill>
                <a:latin typeface="+mn-lt"/>
                <a:ea typeface="+mn-ea"/>
                <a:cs typeface="+mn-cs"/>
              </a:rPr>
              <a:t>visible</a:t>
            </a:r>
            <a:r>
              <a:rPr lang="en-US" sz="1200" kern="1200" baseline="0" dirty="0" smtClean="0">
                <a:solidFill>
                  <a:schemeClr val="tx1"/>
                </a:solidFill>
                <a:latin typeface="+mn-lt"/>
                <a:ea typeface="+mn-ea"/>
                <a:cs typeface="+mn-cs"/>
              </a:rPr>
              <a:t> / </a:t>
            </a:r>
            <a:r>
              <a:rPr lang="te-IN" sz="1200" b="1" i="1" kern="1200" baseline="0" dirty="0" smtClean="0">
                <a:solidFill>
                  <a:schemeClr val="tx1"/>
                </a:solidFill>
                <a:latin typeface="+mn-lt"/>
                <a:ea typeface="+mn-ea"/>
                <a:cs typeface="+mn-cs"/>
              </a:rPr>
              <a:t>అగుపడే</a:t>
            </a:r>
            <a:r>
              <a:rPr lang="en-US" sz="1200" kern="1200" baseline="0" dirty="0" smtClean="0">
                <a:solidFill>
                  <a:schemeClr val="tx1"/>
                </a:solidFill>
                <a:latin typeface="+mn-lt"/>
                <a:ea typeface="+mn-ea"/>
                <a:cs typeface="+mn-cs"/>
              </a:rPr>
              <a:t>) &amp;</a:t>
            </a:r>
          </a:p>
          <a:p>
            <a:pPr marL="228600" indent="-228600" algn="just">
              <a:buFont typeface="+mj-lt"/>
              <a:buAutoNum type="arabicPeriod"/>
            </a:pPr>
            <a:r>
              <a:rPr lang="en-US" sz="1200" kern="1200" baseline="0" dirty="0" smtClean="0">
                <a:solidFill>
                  <a:schemeClr val="tx1"/>
                </a:solidFill>
                <a:latin typeface="+mn-lt"/>
                <a:ea typeface="+mn-ea"/>
                <a:cs typeface="+mn-cs"/>
              </a:rPr>
              <a:t>The major software components have been identified</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However, further refinement (recall that all design is iterative) is still necessary. </a:t>
            </a:r>
            <a:r>
              <a:rPr lang="en-US" dirty="0" smtClean="0"/>
              <a:t>To accomplish this, an actual instantiation (meaning </a:t>
            </a:r>
            <a:r>
              <a:rPr lang="en-US" b="1" i="1" dirty="0" smtClean="0"/>
              <a:t>representation</a:t>
            </a:r>
            <a:r>
              <a:rPr lang="en-US" dirty="0" smtClean="0"/>
              <a:t>) of the architecture is developed. By this I mean that the architecture is applied to a specific problem with the intent of demonstrating that the structure and components are appropriate</a:t>
            </a:r>
            <a:endParaRPr lang="en-IN" dirty="0"/>
          </a:p>
        </p:txBody>
      </p:sp>
      <p:sp>
        <p:nvSpPr>
          <p:cNvPr id="4" name="Slide Number Placeholder 3"/>
          <p:cNvSpPr>
            <a:spLocks noGrp="1"/>
          </p:cNvSpPr>
          <p:nvPr>
            <p:ph type="sldNum" sz="quarter" idx="10"/>
          </p:nvPr>
        </p:nvSpPr>
        <p:spPr>
          <a:xfrm>
            <a:off x="4023993" y="9721107"/>
            <a:ext cx="3078427" cy="511730"/>
          </a:xfrm>
          <a:prstGeom prst="rect">
            <a:avLst/>
          </a:prstGeom>
        </p:spPr>
        <p:txBody>
          <a:bodyPr/>
          <a:lstStyle/>
          <a:p>
            <a:fld id="{C6D9586A-B0BA-476C-B293-E240125E5AE3}"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a:bodyPr>
          <a:lstStyle/>
          <a:p>
            <a:pPr algn="just"/>
            <a:r>
              <a:rPr lang="en-US" dirty="0" smtClean="0"/>
              <a:t>Overall architectural structure for SafeHome Security system with top-level components are shown in the figure above.</a:t>
            </a:r>
          </a:p>
        </p:txBody>
      </p:sp>
      <p:sp>
        <p:nvSpPr>
          <p:cNvPr id="4" name="Slide Number Placeholder 3"/>
          <p:cNvSpPr>
            <a:spLocks noGrp="1"/>
          </p:cNvSpPr>
          <p:nvPr>
            <p:ph type="sldNum" sz="quarter" idx="10"/>
          </p:nvPr>
        </p:nvSpPr>
        <p:spPr>
          <a:xfrm>
            <a:off x="4023993" y="9721107"/>
            <a:ext cx="3078427" cy="511730"/>
          </a:xfrm>
          <a:prstGeom prst="rect">
            <a:avLst/>
          </a:prstGeom>
        </p:spPr>
        <p:txBody>
          <a:bodyPr/>
          <a:lstStyle/>
          <a:p>
            <a:fld id="{C6D9586A-B0BA-476C-B293-E240125E5AE3}"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fontScale="92500" lnSpcReduction="10000"/>
          </a:bodyPr>
          <a:lstStyle/>
          <a:p>
            <a:pPr algn="just"/>
            <a:r>
              <a:rPr lang="en-US" sz="1200" kern="1200" baseline="0" dirty="0" smtClean="0">
                <a:solidFill>
                  <a:schemeClr val="tx1"/>
                </a:solidFill>
                <a:latin typeface="+mn-lt"/>
                <a:ea typeface="+mn-ea"/>
                <a:cs typeface="+mn-cs"/>
              </a:rPr>
              <a:t>Software design sits at the technical kernel of software engineering and is applied regardless of the software process model that is used. Beginning once software requirements have been analyzed and modeled, software design is the last software engineering action within the modeling activity and sets the stage for </a:t>
            </a:r>
            <a:r>
              <a:rPr lang="en-US" sz="1200" b="1" kern="1200" baseline="0" dirty="0" smtClean="0">
                <a:solidFill>
                  <a:schemeClr val="tx1"/>
                </a:solidFill>
                <a:latin typeface="+mn-lt"/>
                <a:ea typeface="+mn-ea"/>
                <a:cs typeface="+mn-cs"/>
              </a:rPr>
              <a:t>construction </a:t>
            </a:r>
            <a:r>
              <a:rPr lang="en-US" sz="1200" kern="1200" baseline="0" dirty="0" smtClean="0">
                <a:solidFill>
                  <a:schemeClr val="tx1"/>
                </a:solidFill>
                <a:latin typeface="+mn-lt"/>
                <a:ea typeface="+mn-ea"/>
                <a:cs typeface="+mn-cs"/>
              </a:rPr>
              <a:t>(code generation and testing).</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Each of the elements of the requirements model provides information that is necessary to create the four design models required for a complete specification of design. The flow of information during software design is illustrated in Figure above.</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 requirements model, manifested (meaning </a:t>
            </a:r>
            <a:r>
              <a:rPr lang="en-US" sz="1200" b="1" i="1" kern="1200" baseline="0" dirty="0" smtClean="0">
                <a:solidFill>
                  <a:schemeClr val="tx1"/>
                </a:solidFill>
                <a:latin typeface="+mn-lt"/>
                <a:ea typeface="+mn-ea"/>
                <a:cs typeface="+mn-cs"/>
              </a:rPr>
              <a:t>demonstrate </a:t>
            </a:r>
            <a:r>
              <a:rPr lang="en-US" sz="1200" kern="1200" baseline="0" dirty="0" smtClean="0">
                <a:solidFill>
                  <a:schemeClr val="tx1"/>
                </a:solidFill>
                <a:latin typeface="+mn-lt"/>
                <a:ea typeface="+mn-ea"/>
                <a:cs typeface="+mn-cs"/>
              </a:rPr>
              <a:t>or </a:t>
            </a:r>
            <a:r>
              <a:rPr lang="en-US" sz="1200" b="1" i="1" kern="1200" baseline="0" dirty="0" smtClean="0">
                <a:solidFill>
                  <a:schemeClr val="tx1"/>
                </a:solidFill>
                <a:latin typeface="+mn-lt"/>
                <a:ea typeface="+mn-ea"/>
                <a:cs typeface="+mn-cs"/>
              </a:rPr>
              <a:t>indicate</a:t>
            </a:r>
            <a:r>
              <a:rPr lang="en-US" sz="1200" kern="1200" baseline="0" dirty="0" smtClean="0">
                <a:solidFill>
                  <a:schemeClr val="tx1"/>
                </a:solidFill>
                <a:latin typeface="+mn-lt"/>
                <a:ea typeface="+mn-ea"/>
                <a:cs typeface="+mn-cs"/>
              </a:rPr>
              <a:t>) by scenario-based, class-based, flow-oriented, and behavioral elements, feed the design task. Using design notation and design methods, </a:t>
            </a:r>
            <a:r>
              <a:rPr lang="en-US" sz="1200" i="1" kern="1200" baseline="0" dirty="0" smtClean="0">
                <a:solidFill>
                  <a:schemeClr val="tx1"/>
                </a:solidFill>
                <a:latin typeface="+mn-lt"/>
                <a:ea typeface="+mn-ea"/>
                <a:cs typeface="+mn-cs"/>
              </a:rPr>
              <a:t>design</a:t>
            </a:r>
            <a:r>
              <a:rPr lang="en-US" sz="1200" kern="1200" baseline="0" dirty="0" smtClean="0">
                <a:solidFill>
                  <a:schemeClr val="tx1"/>
                </a:solidFill>
                <a:latin typeface="+mn-lt"/>
                <a:ea typeface="+mn-ea"/>
                <a:cs typeface="+mn-cs"/>
              </a:rPr>
              <a:t> produces </a:t>
            </a:r>
          </a:p>
          <a:p>
            <a:pPr algn="just"/>
            <a:endParaRPr lang="en-US" sz="1200" kern="1200" baseline="0" dirty="0" smtClean="0">
              <a:solidFill>
                <a:schemeClr val="tx1"/>
              </a:solidFill>
              <a:latin typeface="+mn-lt"/>
              <a:ea typeface="+mn-ea"/>
              <a:cs typeface="+mn-cs"/>
            </a:endParaRPr>
          </a:p>
          <a:p>
            <a:pPr algn="just"/>
            <a:r>
              <a:rPr lang="en-US" sz="1200" b="1" kern="1200" baseline="0" dirty="0" smtClean="0">
                <a:solidFill>
                  <a:schemeClr val="tx1"/>
                </a:solidFill>
                <a:latin typeface="+mn-lt"/>
                <a:ea typeface="+mn-ea"/>
                <a:cs typeface="+mn-cs"/>
              </a:rPr>
              <a:t>Data/Class Design:</a:t>
            </a:r>
            <a:r>
              <a:rPr lang="en-US" sz="1200" kern="1200" baseline="0" dirty="0" smtClean="0">
                <a:solidFill>
                  <a:schemeClr val="tx1"/>
                </a:solidFill>
                <a:latin typeface="+mn-lt"/>
                <a:ea typeface="+mn-ea"/>
                <a:cs typeface="+mn-cs"/>
              </a:rPr>
              <a:t> Transforms class models into design class realizations (meaning </a:t>
            </a:r>
            <a:r>
              <a:rPr lang="en-US" sz="1200" b="1" i="1" kern="1200" baseline="0" dirty="0" smtClean="0">
                <a:solidFill>
                  <a:schemeClr val="tx1"/>
                </a:solidFill>
                <a:latin typeface="+mn-lt"/>
                <a:ea typeface="+mn-ea"/>
                <a:cs typeface="+mn-cs"/>
              </a:rPr>
              <a:t>achievement</a:t>
            </a:r>
            <a:r>
              <a:rPr lang="en-US" sz="1200" kern="1200" baseline="0" dirty="0" smtClean="0">
                <a:solidFill>
                  <a:schemeClr val="tx1"/>
                </a:solidFill>
                <a:latin typeface="+mn-lt"/>
                <a:ea typeface="+mn-ea"/>
                <a:cs typeface="+mn-cs"/>
              </a:rPr>
              <a:t>) and the requisite (meaning </a:t>
            </a:r>
            <a:r>
              <a:rPr lang="en-US" sz="1200" b="1" i="1" kern="1200" baseline="0" dirty="0" smtClean="0">
                <a:solidFill>
                  <a:schemeClr val="tx1"/>
                </a:solidFill>
                <a:latin typeface="+mn-lt"/>
                <a:ea typeface="+mn-ea"/>
                <a:cs typeface="+mn-cs"/>
              </a:rPr>
              <a:t>necessary</a:t>
            </a:r>
            <a:r>
              <a:rPr lang="en-US" sz="1200" kern="1200" baseline="0" dirty="0" smtClean="0">
                <a:solidFill>
                  <a:schemeClr val="tx1"/>
                </a:solidFill>
                <a:latin typeface="+mn-lt"/>
                <a:ea typeface="+mn-ea"/>
                <a:cs typeface="+mn-cs"/>
              </a:rPr>
              <a:t>) data structures required to implement the software.</a:t>
            </a:r>
          </a:p>
          <a:p>
            <a:pPr algn="just"/>
            <a:endParaRPr lang="en-US" sz="1200" b="1" kern="1200" baseline="0" dirty="0" smtClean="0">
              <a:solidFill>
                <a:schemeClr val="tx1"/>
              </a:solidFill>
              <a:latin typeface="+mn-lt"/>
              <a:ea typeface="+mn-ea"/>
              <a:cs typeface="+mn-cs"/>
            </a:endParaRPr>
          </a:p>
          <a:p>
            <a:pPr algn="just"/>
            <a:r>
              <a:rPr lang="en-US" sz="1200" b="1" kern="1200" baseline="0" dirty="0" smtClean="0">
                <a:solidFill>
                  <a:schemeClr val="tx1"/>
                </a:solidFill>
                <a:latin typeface="+mn-lt"/>
                <a:ea typeface="+mn-ea"/>
                <a:cs typeface="+mn-cs"/>
              </a:rPr>
              <a:t>Architectural Design:</a:t>
            </a:r>
            <a:r>
              <a:rPr lang="en-US" sz="1200" kern="1200" baseline="0" dirty="0" smtClean="0">
                <a:solidFill>
                  <a:schemeClr val="tx1"/>
                </a:solidFill>
                <a:latin typeface="+mn-lt"/>
                <a:ea typeface="+mn-ea"/>
                <a:cs typeface="+mn-cs"/>
              </a:rPr>
              <a:t> Defines the relationship between major structural elements of the software, the architectural styles and design patterns that can be used to achieve the requirements defined for the system, and the constraints that affect the way in which architecture can be implemented.</a:t>
            </a:r>
          </a:p>
          <a:p>
            <a:pPr algn="just"/>
            <a:endParaRPr lang="en-US" sz="1200" kern="1200" baseline="0" dirty="0" smtClean="0">
              <a:solidFill>
                <a:schemeClr val="tx1"/>
              </a:solidFill>
              <a:latin typeface="+mn-lt"/>
              <a:ea typeface="+mn-ea"/>
              <a:cs typeface="+mn-cs"/>
            </a:endParaRPr>
          </a:p>
          <a:p>
            <a:pPr algn="just"/>
            <a:r>
              <a:rPr lang="en-US" sz="1200" b="1" kern="1200" baseline="0" dirty="0" smtClean="0">
                <a:solidFill>
                  <a:schemeClr val="tx1"/>
                </a:solidFill>
                <a:latin typeface="+mn-lt"/>
                <a:ea typeface="+mn-ea"/>
                <a:cs typeface="+mn-cs"/>
              </a:rPr>
              <a:t>Interface Design:</a:t>
            </a:r>
            <a:r>
              <a:rPr lang="en-US" sz="1200" kern="1200" baseline="0" dirty="0" smtClean="0">
                <a:solidFill>
                  <a:schemeClr val="tx1"/>
                </a:solidFill>
                <a:latin typeface="+mn-lt"/>
                <a:ea typeface="+mn-ea"/>
                <a:cs typeface="+mn-cs"/>
              </a:rPr>
              <a:t> Describes how the software communicates with systems that interoperate with it, and with humans who use it.</a:t>
            </a:r>
          </a:p>
          <a:p>
            <a:pPr algn="just"/>
            <a:endParaRPr lang="en-US" sz="1200" b="1" kern="1200" baseline="0" dirty="0" smtClean="0">
              <a:solidFill>
                <a:schemeClr val="tx1"/>
              </a:solidFill>
              <a:latin typeface="+mn-lt"/>
              <a:ea typeface="+mn-ea"/>
              <a:cs typeface="+mn-cs"/>
            </a:endParaRPr>
          </a:p>
          <a:p>
            <a:pPr algn="just"/>
            <a:r>
              <a:rPr lang="en-US" sz="1200" b="1" kern="1200" baseline="0" dirty="0" smtClean="0">
                <a:solidFill>
                  <a:schemeClr val="tx1"/>
                </a:solidFill>
                <a:latin typeface="+mn-lt"/>
                <a:ea typeface="+mn-ea"/>
                <a:cs typeface="+mn-cs"/>
              </a:rPr>
              <a:t>Component Design:</a:t>
            </a:r>
            <a:r>
              <a:rPr lang="en-US" sz="1200" kern="1200" baseline="0" dirty="0" smtClean="0">
                <a:solidFill>
                  <a:schemeClr val="tx1"/>
                </a:solidFill>
                <a:latin typeface="+mn-lt"/>
                <a:ea typeface="+mn-ea"/>
                <a:cs typeface="+mn-cs"/>
              </a:rPr>
              <a:t> Transforms structural elements of the software architecture into a procedural description of software components.</a:t>
            </a:r>
          </a:p>
        </p:txBody>
      </p:sp>
      <p:sp>
        <p:nvSpPr>
          <p:cNvPr id="4" name="Slide Number Placeholder 3"/>
          <p:cNvSpPr>
            <a:spLocks noGrp="1"/>
          </p:cNvSpPr>
          <p:nvPr>
            <p:ph type="sldNum" sz="quarter" idx="10"/>
          </p:nvPr>
        </p:nvSpPr>
        <p:spPr>
          <a:xfrm>
            <a:off x="4023993" y="9721107"/>
            <a:ext cx="3078427" cy="511730"/>
          </a:xfrm>
          <a:prstGeom prst="rect">
            <a:avLst/>
          </a:prstGeom>
        </p:spPr>
        <p:txBody>
          <a:bodyPr/>
          <a:lstStyle/>
          <a:p>
            <a:fld id="{C6D9586A-B0BA-476C-B293-E240125E5AE3}"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a:bodyPr>
          <a:lstStyle/>
          <a:p>
            <a:pPr algn="just"/>
            <a:r>
              <a:rPr lang="en-US" dirty="0" smtClean="0"/>
              <a:t>Figure above illustrates an instantiation of the </a:t>
            </a:r>
            <a:r>
              <a:rPr lang="en-US" i="1" dirty="0" smtClean="0"/>
              <a:t>SafeHome architecture for the security </a:t>
            </a:r>
            <a:r>
              <a:rPr lang="en-US" dirty="0" smtClean="0"/>
              <a:t>system. Components shown in Figure of previous slide are elaborated to show additional detail.</a:t>
            </a:r>
          </a:p>
          <a:p>
            <a:pPr algn="just"/>
            <a:endParaRPr lang="en-US" dirty="0" smtClean="0"/>
          </a:p>
          <a:p>
            <a:pPr algn="just"/>
            <a:r>
              <a:rPr lang="en-US" dirty="0" smtClean="0"/>
              <a:t>For example, the </a:t>
            </a:r>
            <a:r>
              <a:rPr lang="en-US" i="1" dirty="0" smtClean="0"/>
              <a:t>detector management component interacts with a scheduler infrastructure </a:t>
            </a:r>
            <a:r>
              <a:rPr lang="en-US" dirty="0" smtClean="0"/>
              <a:t>component that implements polling of each </a:t>
            </a:r>
            <a:r>
              <a:rPr lang="en-US" i="1" dirty="0" smtClean="0"/>
              <a:t>sensor object used by the security </a:t>
            </a:r>
            <a:r>
              <a:rPr lang="en-US" dirty="0" smtClean="0"/>
              <a:t>system. Similar elaboration is performed for each of the components represented in Figure of previous slide.</a:t>
            </a:r>
          </a:p>
        </p:txBody>
      </p:sp>
      <p:sp>
        <p:nvSpPr>
          <p:cNvPr id="4" name="Slide Number Placeholder 3"/>
          <p:cNvSpPr>
            <a:spLocks noGrp="1"/>
          </p:cNvSpPr>
          <p:nvPr>
            <p:ph type="sldNum" sz="quarter" idx="10"/>
          </p:nvPr>
        </p:nvSpPr>
        <p:spPr>
          <a:xfrm>
            <a:off x="4023993" y="9721107"/>
            <a:ext cx="3078427" cy="511730"/>
          </a:xfrm>
          <a:prstGeom prst="rect">
            <a:avLst/>
          </a:prstGeom>
        </p:spPr>
        <p:txBody>
          <a:bodyPr/>
          <a:lstStyle/>
          <a:p>
            <a:fld id="{C6D9586A-B0BA-476C-B293-E240125E5AE3}"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just"/>
            <a:r>
              <a:rPr lang="en-US" b="1" dirty="0" smtClean="0"/>
              <a:t>What is it?</a:t>
            </a:r>
            <a:endParaRPr lang="en-US" dirty="0" smtClean="0"/>
          </a:p>
          <a:p>
            <a:pPr algn="just"/>
            <a:r>
              <a:rPr lang="en-US" dirty="0" smtClean="0"/>
              <a:t>Measurement (</a:t>
            </a:r>
            <a:r>
              <a:rPr lang="te-IN" dirty="0" smtClean="0"/>
              <a:t>సంపూర్ణమైన కొలతలు</a:t>
            </a:r>
            <a:r>
              <a:rPr lang="en-US" dirty="0" smtClean="0"/>
              <a:t>) enables us to gain insight (</a:t>
            </a:r>
            <a:r>
              <a:rPr lang="te-IN" dirty="0" smtClean="0"/>
              <a:t>అంతర్గత నిజాలను</a:t>
            </a:r>
            <a:r>
              <a:rPr lang="en-US" dirty="0" smtClean="0"/>
              <a:t>) into the process and the project  by providing a mechanism for objective evaluation.</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Software process and project metrics (meaning </a:t>
            </a:r>
            <a:r>
              <a:rPr lang="te-IN" b="1" i="1" dirty="0" smtClean="0"/>
              <a:t>కొలమానాలు</a:t>
            </a:r>
            <a:r>
              <a:rPr lang="en-US" i="1" dirty="0" smtClean="0"/>
              <a:t> </a:t>
            </a:r>
            <a:r>
              <a:rPr lang="en-US" dirty="0" smtClean="0"/>
              <a:t>|</a:t>
            </a:r>
            <a:r>
              <a:rPr lang="en-US" i="1" dirty="0" smtClean="0"/>
              <a:t> </a:t>
            </a:r>
            <a:r>
              <a:rPr lang="en-US" b="1" i="1" dirty="0" smtClean="0"/>
              <a:t>system or standard of measurement</a:t>
            </a:r>
            <a:r>
              <a:rPr lang="en-US" sz="1200" kern="1200" baseline="0" dirty="0" smtClean="0">
                <a:solidFill>
                  <a:schemeClr val="tx1"/>
                </a:solidFill>
                <a:latin typeface="+mn-lt"/>
                <a:ea typeface="+mn-ea"/>
                <a:cs typeface="+mn-cs"/>
              </a:rPr>
              <a:t>) are quantitative (meaning </a:t>
            </a:r>
            <a:r>
              <a:rPr lang="en-US" b="1" i="1" dirty="0" smtClean="0"/>
              <a:t>measured by the quantity of something</a:t>
            </a:r>
            <a:r>
              <a:rPr lang="en-US" dirty="0" smtClean="0"/>
              <a:t>)</a:t>
            </a:r>
            <a:r>
              <a:rPr lang="en-US" sz="1200" kern="1200" baseline="0" dirty="0" smtClean="0">
                <a:solidFill>
                  <a:schemeClr val="tx1"/>
                </a:solidFill>
                <a:latin typeface="+mn-lt"/>
                <a:ea typeface="+mn-ea"/>
                <a:cs typeface="+mn-cs"/>
              </a:rPr>
              <a:t> measures that enable you to gain insight into the efficacy (meaning </a:t>
            </a:r>
            <a:r>
              <a:rPr lang="en-US" sz="1200" b="1" i="1" kern="1200" baseline="0" dirty="0" smtClean="0">
                <a:solidFill>
                  <a:schemeClr val="tx1"/>
                </a:solidFill>
                <a:latin typeface="+mn-lt"/>
                <a:ea typeface="+mn-ea"/>
                <a:cs typeface="+mn-cs"/>
              </a:rPr>
              <a:t>effectiveness</a:t>
            </a:r>
            <a:r>
              <a:rPr lang="en-US" sz="1200" kern="1200" baseline="0" dirty="0" smtClean="0">
                <a:solidFill>
                  <a:schemeClr val="tx1"/>
                </a:solidFill>
                <a:latin typeface="+mn-lt"/>
                <a:ea typeface="+mn-ea"/>
                <a:cs typeface="+mn-cs"/>
              </a:rPr>
              <a:t>) of the software process and the projects that are conducted using the process as a framework. </a:t>
            </a:r>
          </a:p>
          <a:p>
            <a:pPr algn="just"/>
            <a:endParaRPr lang="en-US" dirty="0" smtClean="0"/>
          </a:p>
          <a:p>
            <a:pPr algn="just"/>
            <a:r>
              <a:rPr lang="en-US" sz="1200" kern="1200" baseline="0" dirty="0" smtClean="0">
                <a:solidFill>
                  <a:schemeClr val="tx1"/>
                </a:solidFill>
                <a:latin typeface="+mn-lt"/>
                <a:ea typeface="+mn-ea"/>
                <a:cs typeface="+mn-cs"/>
              </a:rPr>
              <a:t>Basic quality and productivity data are collected. These data are then analyzed, compared against past averages, and assessed to determine whether quality and productivity improvements have occurred.</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Metrics  are also used to pinpoint problem areas so that remedies can be developed and the software process can be improved.</a:t>
            </a:r>
          </a:p>
          <a:p>
            <a:pPr algn="just"/>
            <a:endParaRPr lang="en-US" sz="1200" kern="1200" baseline="0" dirty="0" smtClean="0">
              <a:solidFill>
                <a:schemeClr val="tx1"/>
              </a:solidFill>
              <a:latin typeface="+mn-lt"/>
              <a:ea typeface="+mn-ea"/>
              <a:cs typeface="+mn-cs"/>
            </a:endParaRPr>
          </a:p>
          <a:p>
            <a:pPr algn="just"/>
            <a:r>
              <a:rPr lang="en-US" b="1" dirty="0" smtClean="0"/>
              <a:t>Who does it?</a:t>
            </a:r>
            <a:endParaRPr lang="en-US" dirty="0" smtClean="0"/>
          </a:p>
          <a:p>
            <a:pPr algn="just"/>
            <a:r>
              <a:rPr lang="en-US" dirty="0" smtClean="0"/>
              <a:t>Software metrics are analyzed and assessed by software managers. Measures are often collected by software engineers.</a:t>
            </a:r>
          </a:p>
          <a:p>
            <a:pPr algn="just"/>
            <a:endParaRPr lang="en-US" dirty="0" smtClean="0"/>
          </a:p>
          <a:p>
            <a:pPr algn="just"/>
            <a:r>
              <a:rPr lang="en-US" b="1" dirty="0" smtClean="0"/>
              <a:t>Why is it important? </a:t>
            </a:r>
          </a:p>
          <a:p>
            <a:pPr algn="just"/>
            <a:r>
              <a:rPr lang="en-US" dirty="0" smtClean="0"/>
              <a:t>If you don’t measure, judgment can be based only on subjective evaluation. With measurement, trends (either good or bad) can be spotted, better estimates can be made, and true improvement can be accomplished over time.</a:t>
            </a:r>
            <a:endParaRPr lang="en-US" dirty="0"/>
          </a:p>
        </p:txBody>
      </p:sp>
      <p:sp>
        <p:nvSpPr>
          <p:cNvPr id="4" name="Slide Number Placeholder 3"/>
          <p:cNvSpPr>
            <a:spLocks noGrp="1"/>
          </p:cNvSpPr>
          <p:nvPr>
            <p:ph type="sldNum" sz="quarter" idx="10"/>
          </p:nvPr>
        </p:nvSpPr>
        <p:spPr/>
        <p:txBody>
          <a:bodyPr/>
          <a:lstStyle/>
          <a:p>
            <a:fld id="{24DE0B97-60A8-42D6-9C4B-FF1AB2DC4AD8}"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827865"/>
          </a:xfrm>
          <a:prstGeom prst="rect">
            <a:avLst/>
          </a:prstGeom>
        </p:spPr>
        <p:txBody>
          <a:bodyPr>
            <a:normAutofit fontScale="92500" lnSpcReduction="10000"/>
          </a:bodyPr>
          <a:lstStyle/>
          <a:p>
            <a:pPr algn="just">
              <a:spcAft>
                <a:spcPts val="600"/>
              </a:spcAft>
            </a:pPr>
            <a:r>
              <a:rPr lang="en-US" sz="1200" b="1" i="1" kern="1200" baseline="0" dirty="0" smtClean="0">
                <a:solidFill>
                  <a:schemeClr val="tx1"/>
                </a:solidFill>
                <a:latin typeface="+mn-lt"/>
                <a:ea typeface="+mn-ea"/>
                <a:cs typeface="+mn-cs"/>
              </a:rPr>
              <a:t>Process metrics</a:t>
            </a:r>
            <a:r>
              <a:rPr lang="en-US" sz="1200" i="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are collected across all projects and over long periods of time. Their intent is to provide a set of process indicators that lead to long-term software process improvement. </a:t>
            </a:r>
          </a:p>
          <a:p>
            <a:pPr algn="just">
              <a:spcAft>
                <a:spcPts val="600"/>
              </a:spcAft>
            </a:pPr>
            <a:r>
              <a:rPr lang="en-US" sz="1200" b="1" i="1" kern="1200" baseline="0" dirty="0" smtClean="0">
                <a:solidFill>
                  <a:schemeClr val="tx1"/>
                </a:solidFill>
                <a:latin typeface="+mn-lt"/>
                <a:ea typeface="+mn-ea"/>
                <a:cs typeface="+mn-cs"/>
              </a:rPr>
              <a:t>Project metrics </a:t>
            </a:r>
            <a:r>
              <a:rPr lang="en-US" sz="1200" kern="1200" baseline="0" dirty="0" smtClean="0">
                <a:solidFill>
                  <a:schemeClr val="tx1"/>
                </a:solidFill>
                <a:latin typeface="+mn-lt"/>
                <a:ea typeface="+mn-ea"/>
                <a:cs typeface="+mn-cs"/>
              </a:rPr>
              <a:t>enable a software project manager to:</a:t>
            </a:r>
          </a:p>
          <a:p>
            <a:pPr marL="228600" indent="-228600" algn="just">
              <a:spcAft>
                <a:spcPts val="600"/>
              </a:spcAft>
              <a:buFont typeface="+mj-lt"/>
              <a:buAutoNum type="arabicPeriod"/>
            </a:pPr>
            <a:r>
              <a:rPr lang="en-US" sz="1200" kern="1200" baseline="0" dirty="0" smtClean="0">
                <a:solidFill>
                  <a:schemeClr val="tx1"/>
                </a:solidFill>
                <a:latin typeface="+mn-lt"/>
                <a:ea typeface="+mn-ea"/>
                <a:cs typeface="+mn-cs"/>
              </a:rPr>
              <a:t>Assess the status of an ongoing project</a:t>
            </a:r>
          </a:p>
          <a:p>
            <a:pPr marL="228600" indent="-228600" algn="just">
              <a:spcAft>
                <a:spcPts val="600"/>
              </a:spcAft>
              <a:buFont typeface="+mj-lt"/>
              <a:buAutoNum type="arabicPeriod"/>
            </a:pPr>
            <a:r>
              <a:rPr lang="en-US" sz="1200" kern="1200" baseline="0" dirty="0" smtClean="0">
                <a:solidFill>
                  <a:schemeClr val="tx1"/>
                </a:solidFill>
                <a:latin typeface="+mn-lt"/>
                <a:ea typeface="+mn-ea"/>
                <a:cs typeface="+mn-cs"/>
              </a:rPr>
              <a:t>Track potential risks</a:t>
            </a:r>
          </a:p>
          <a:p>
            <a:pPr marL="228600" indent="-228600" algn="just">
              <a:spcAft>
                <a:spcPts val="600"/>
              </a:spcAft>
              <a:buFont typeface="+mj-lt"/>
              <a:buAutoNum type="arabicPeriod"/>
            </a:pPr>
            <a:r>
              <a:rPr lang="en-US" sz="1200" kern="1200" baseline="0" dirty="0" smtClean="0">
                <a:solidFill>
                  <a:schemeClr val="tx1"/>
                </a:solidFill>
                <a:latin typeface="+mn-lt"/>
                <a:ea typeface="+mn-ea"/>
                <a:cs typeface="+mn-cs"/>
              </a:rPr>
              <a:t>Uncover (meaning </a:t>
            </a:r>
            <a:r>
              <a:rPr lang="en-US" sz="1200" b="1" i="1" kern="1200" baseline="0" dirty="0" smtClean="0">
                <a:solidFill>
                  <a:schemeClr val="tx1"/>
                </a:solidFill>
                <a:latin typeface="+mn-lt"/>
                <a:ea typeface="+mn-ea"/>
                <a:cs typeface="+mn-cs"/>
              </a:rPr>
              <a:t>reveal</a:t>
            </a:r>
            <a:r>
              <a:rPr lang="en-US" sz="1200" kern="1200" baseline="0" dirty="0" smtClean="0">
                <a:solidFill>
                  <a:schemeClr val="tx1"/>
                </a:solidFill>
                <a:latin typeface="+mn-lt"/>
                <a:ea typeface="+mn-ea"/>
                <a:cs typeface="+mn-cs"/>
              </a:rPr>
              <a:t>) problem areas before they go “critical”</a:t>
            </a:r>
          </a:p>
          <a:p>
            <a:pPr marL="228600" indent="-228600" algn="just">
              <a:spcAft>
                <a:spcPts val="600"/>
              </a:spcAft>
              <a:buFont typeface="+mj-lt"/>
              <a:buAutoNum type="arabicPeriod"/>
            </a:pPr>
            <a:r>
              <a:rPr lang="en-US" sz="1200" kern="1200" baseline="0" dirty="0" smtClean="0">
                <a:solidFill>
                  <a:schemeClr val="tx1"/>
                </a:solidFill>
                <a:latin typeface="+mn-lt"/>
                <a:ea typeface="+mn-ea"/>
                <a:cs typeface="+mn-cs"/>
              </a:rPr>
              <a:t>Adjust work flow or tasks &amp;</a:t>
            </a:r>
          </a:p>
          <a:p>
            <a:pPr marL="228600" indent="-228600" algn="just">
              <a:spcAft>
                <a:spcPts val="600"/>
              </a:spcAft>
              <a:buFont typeface="+mj-lt"/>
              <a:buAutoNum type="arabicPeriod"/>
            </a:pPr>
            <a:r>
              <a:rPr lang="en-US" sz="1200" kern="1200" baseline="0" dirty="0" smtClean="0">
                <a:solidFill>
                  <a:schemeClr val="tx1"/>
                </a:solidFill>
                <a:latin typeface="+mn-lt"/>
                <a:ea typeface="+mn-ea"/>
                <a:cs typeface="+mn-cs"/>
              </a:rPr>
              <a:t>Evaluate the project team’s ability to control quality of software work products.</a:t>
            </a:r>
          </a:p>
          <a:p>
            <a:pPr algn="just">
              <a:spcAft>
                <a:spcPts val="600"/>
              </a:spcAft>
            </a:pPr>
            <a:r>
              <a:rPr lang="en-US" dirty="0" smtClean="0"/>
              <a:t>Measures that are collected by a project team and converted into metrics for use during a project can also be transmitted to those with responsibility for software process improvement. For this reason, many of the same metrics are used in both the process and project domains.</a:t>
            </a:r>
          </a:p>
          <a:p>
            <a:pPr algn="just">
              <a:spcAft>
                <a:spcPts val="600"/>
              </a:spcAft>
            </a:pPr>
            <a:r>
              <a:rPr lang="en-US" b="1" dirty="0" smtClean="0"/>
              <a:t>Process Metrics and Software Process Improvement:</a:t>
            </a:r>
          </a:p>
          <a:p>
            <a:pPr algn="just">
              <a:spcAft>
                <a:spcPts val="600"/>
              </a:spcAft>
            </a:pPr>
            <a:r>
              <a:rPr lang="en-US" dirty="0" smtClean="0"/>
              <a:t>The only rational way to improve any process is to measure specific attributes of the process, develop a set of meaningful metrics based on these attributes, and then use the metrics to provide indicators that will lead to a strategy for improvement.</a:t>
            </a:r>
          </a:p>
          <a:p>
            <a:pPr algn="just">
              <a:spcAft>
                <a:spcPts val="600"/>
              </a:spcAft>
            </a:pPr>
            <a:r>
              <a:rPr lang="en-US" b="1" dirty="0" smtClean="0"/>
              <a:t>Note:</a:t>
            </a:r>
            <a:r>
              <a:rPr lang="en-US" dirty="0" smtClean="0"/>
              <a:t> It is important to note that </a:t>
            </a:r>
            <a:r>
              <a:rPr lang="en-US" i="1" dirty="0" smtClean="0"/>
              <a:t>process is only one of a number of “controllable factors in improving software quality and organizational performance”</a:t>
            </a:r>
            <a:r>
              <a:rPr lang="en-US" dirty="0" smtClean="0"/>
              <a:t>.</a:t>
            </a:r>
          </a:p>
          <a:p>
            <a:pPr algn="just">
              <a:spcAft>
                <a:spcPts val="600"/>
              </a:spcAft>
            </a:pPr>
            <a:r>
              <a:rPr lang="en-IN" dirty="0" smtClean="0"/>
              <a:t>Referring to Figure above </a:t>
            </a:r>
            <a:r>
              <a:rPr lang="en-US" dirty="0" smtClean="0"/>
              <a:t>process sits at the center of a triangle connecting three factors that have a profound influence on software quality and organizational performance.</a:t>
            </a:r>
          </a:p>
          <a:p>
            <a:pPr marL="685800" lvl="1" indent="-228600" algn="just">
              <a:buFont typeface="+mj-lt"/>
              <a:buAutoNum type="arabicPeriod"/>
            </a:pPr>
            <a:r>
              <a:rPr lang="en-US" dirty="0" smtClean="0"/>
              <a:t>The skill and motivation of people has been shown to be the single most influential factor in quality and performance.</a:t>
            </a:r>
          </a:p>
          <a:p>
            <a:pPr marL="685800" lvl="1" indent="-228600" algn="just">
              <a:buFont typeface="+mj-lt"/>
              <a:buAutoNum type="arabicPeriod"/>
            </a:pPr>
            <a:r>
              <a:rPr lang="en-US" dirty="0" smtClean="0"/>
              <a:t>The complexity of the product can have a substantial impact on quality and team performance.</a:t>
            </a:r>
          </a:p>
          <a:p>
            <a:pPr marL="685800" lvl="1" indent="-228600" algn="just">
              <a:buFont typeface="+mj-lt"/>
              <a:buAutoNum type="arabicPeriod"/>
            </a:pPr>
            <a:r>
              <a:rPr lang="en-US" dirty="0" smtClean="0"/>
              <a:t>The technology (i.e., the software engineering methods and tools) that populates the process also has an impact.</a:t>
            </a:r>
            <a:endParaRPr lang="en-IN" dirty="0"/>
          </a:p>
        </p:txBody>
      </p:sp>
      <p:sp>
        <p:nvSpPr>
          <p:cNvPr id="4" name="Slide Number Placeholder 3"/>
          <p:cNvSpPr>
            <a:spLocks noGrp="1"/>
          </p:cNvSpPr>
          <p:nvPr>
            <p:ph type="sldNum" sz="quarter" idx="10"/>
          </p:nvPr>
        </p:nvSpPr>
        <p:spPr>
          <a:xfrm>
            <a:off x="6219030" y="9689306"/>
            <a:ext cx="915565" cy="543531"/>
          </a:xfrm>
          <a:prstGeom prst="rect">
            <a:avLst/>
          </a:prstGeom>
        </p:spPr>
        <p:txBody>
          <a:bodyPr rIns="274320" bIns="91440" anchor="ctr" anchorCtr="0"/>
          <a:lstStyle/>
          <a:p>
            <a:fld id="{C6D9586A-B0BA-476C-B293-E240125E5AE3}"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656431" y="4812507"/>
            <a:ext cx="6019800" cy="5181600"/>
          </a:xfrm>
          <a:prstGeom prst="rect">
            <a:avLst/>
          </a:prstGeom>
        </p:spPr>
        <p:txBody>
          <a:bodyPr wrap="square" lIns="91440" tIns="0" rIns="91440" bIns="0" numCol="1" spcCol="182880">
            <a:normAutofit fontScale="92500" lnSpcReduction="20000"/>
          </a:bodyPr>
          <a:lstStyle/>
          <a:p>
            <a:pPr algn="just">
              <a:lnSpc>
                <a:spcPct val="110000"/>
              </a:lnSpc>
              <a:spcAft>
                <a:spcPts val="300"/>
              </a:spcAft>
            </a:pPr>
            <a:r>
              <a:rPr lang="en-US" dirty="0" smtClean="0"/>
              <a:t>In addition, the process triangle exists within a circle of environmental conditions that include:</a:t>
            </a:r>
          </a:p>
          <a:p>
            <a:pPr lvl="1" indent="-228600" algn="just">
              <a:lnSpc>
                <a:spcPct val="110000"/>
              </a:lnSpc>
              <a:spcAft>
                <a:spcPts val="300"/>
              </a:spcAft>
              <a:buFont typeface="Wingdings" pitchFamily="2" charset="2"/>
              <a:buChar char="ü"/>
            </a:pPr>
            <a:r>
              <a:rPr lang="en-US" dirty="0" smtClean="0"/>
              <a:t>The development environment (e.g., integrated software tools)</a:t>
            </a:r>
          </a:p>
          <a:p>
            <a:pPr lvl="1" indent="-228600" algn="just">
              <a:lnSpc>
                <a:spcPct val="110000"/>
              </a:lnSpc>
              <a:spcAft>
                <a:spcPts val="300"/>
              </a:spcAft>
              <a:buFont typeface="Wingdings" pitchFamily="2" charset="2"/>
              <a:buChar char="ü"/>
            </a:pPr>
            <a:r>
              <a:rPr lang="en-US" dirty="0" smtClean="0"/>
              <a:t>Business conditions (e.g., deadlines, business rules) &amp;</a:t>
            </a:r>
          </a:p>
          <a:p>
            <a:pPr lvl="1" indent="-228600" algn="just">
              <a:lnSpc>
                <a:spcPct val="110000"/>
              </a:lnSpc>
              <a:spcAft>
                <a:spcPts val="300"/>
              </a:spcAft>
              <a:buFont typeface="Wingdings" pitchFamily="2" charset="2"/>
              <a:buChar char="ü"/>
            </a:pPr>
            <a:r>
              <a:rPr lang="en-US" dirty="0" smtClean="0"/>
              <a:t>Customer characteristics (e.g., ease of communication and collaboration)</a:t>
            </a:r>
          </a:p>
          <a:p>
            <a:pPr algn="just">
              <a:lnSpc>
                <a:spcPct val="110000"/>
              </a:lnSpc>
              <a:spcAft>
                <a:spcPts val="300"/>
              </a:spcAft>
            </a:pPr>
            <a:r>
              <a:rPr lang="en-US" dirty="0" smtClean="0"/>
              <a:t>You can only measure the efficacy of a software process indirectly i.e. you derive a set of metrics based on the </a:t>
            </a:r>
            <a:r>
              <a:rPr lang="en-US" i="1" dirty="0" smtClean="0"/>
              <a:t>outcomes</a:t>
            </a:r>
            <a:r>
              <a:rPr lang="en-US" dirty="0" smtClean="0"/>
              <a:t> that can be derived from the process. </a:t>
            </a:r>
            <a:r>
              <a:rPr lang="en-US" i="1" dirty="0" smtClean="0"/>
              <a:t>Outcomes</a:t>
            </a:r>
            <a:r>
              <a:rPr lang="en-US" dirty="0" smtClean="0"/>
              <a:t> include measures of:</a:t>
            </a:r>
          </a:p>
          <a:p>
            <a:pPr lvl="1" indent="-228600" algn="just">
              <a:lnSpc>
                <a:spcPct val="110000"/>
              </a:lnSpc>
              <a:spcAft>
                <a:spcPts val="300"/>
              </a:spcAft>
              <a:buFont typeface="Wingdings" pitchFamily="2" charset="2"/>
              <a:buChar char="ü"/>
            </a:pPr>
            <a:r>
              <a:rPr lang="en-US" dirty="0" smtClean="0"/>
              <a:t>Errors uncovered before release of the software</a:t>
            </a:r>
          </a:p>
          <a:p>
            <a:pPr lvl="1" indent="-228600" algn="just">
              <a:lnSpc>
                <a:spcPct val="110000"/>
              </a:lnSpc>
              <a:spcAft>
                <a:spcPts val="300"/>
              </a:spcAft>
              <a:buFont typeface="Wingdings" pitchFamily="2" charset="2"/>
              <a:buChar char="ü"/>
            </a:pPr>
            <a:r>
              <a:rPr lang="en-US" dirty="0" smtClean="0"/>
              <a:t>Defects delivered to and reported by end users</a:t>
            </a:r>
          </a:p>
          <a:p>
            <a:pPr lvl="1" indent="-228600" algn="just">
              <a:lnSpc>
                <a:spcPct val="110000"/>
              </a:lnSpc>
              <a:spcAft>
                <a:spcPts val="300"/>
              </a:spcAft>
              <a:buFont typeface="Wingdings" pitchFamily="2" charset="2"/>
              <a:buChar char="ü"/>
            </a:pPr>
            <a:r>
              <a:rPr lang="en-US" dirty="0" smtClean="0"/>
              <a:t>Work products delivered (productivity)</a:t>
            </a:r>
          </a:p>
          <a:p>
            <a:pPr lvl="1" indent="-228600" algn="just">
              <a:lnSpc>
                <a:spcPct val="110000"/>
              </a:lnSpc>
              <a:spcAft>
                <a:spcPts val="300"/>
              </a:spcAft>
              <a:buFont typeface="Wingdings" pitchFamily="2" charset="2"/>
              <a:buChar char="ü"/>
            </a:pPr>
            <a:r>
              <a:rPr lang="en-US" dirty="0" smtClean="0"/>
              <a:t>Human effort expended (meaning </a:t>
            </a:r>
            <a:r>
              <a:rPr lang="en-US" b="1" i="1" dirty="0" smtClean="0"/>
              <a:t>spend </a:t>
            </a:r>
            <a:r>
              <a:rPr lang="en-US" dirty="0" smtClean="0"/>
              <a:t>|</a:t>
            </a:r>
            <a:r>
              <a:rPr lang="en-US" b="1" i="1" dirty="0" smtClean="0"/>
              <a:t> </a:t>
            </a:r>
            <a:r>
              <a:rPr lang="te-IN" b="1" i="1" dirty="0" smtClean="0"/>
              <a:t>ఖర్చైన</a:t>
            </a:r>
            <a:r>
              <a:rPr lang="en-US" dirty="0" smtClean="0"/>
              <a:t>)</a:t>
            </a:r>
          </a:p>
          <a:p>
            <a:pPr lvl="1" indent="-228600" algn="just">
              <a:lnSpc>
                <a:spcPct val="110000"/>
              </a:lnSpc>
              <a:spcAft>
                <a:spcPts val="300"/>
              </a:spcAft>
              <a:buFont typeface="Wingdings" pitchFamily="2" charset="2"/>
              <a:buChar char="ü"/>
            </a:pPr>
            <a:r>
              <a:rPr lang="en-US" dirty="0" smtClean="0"/>
              <a:t>Calendar time expended</a:t>
            </a:r>
          </a:p>
          <a:p>
            <a:pPr lvl="1" indent="-228600" algn="just">
              <a:lnSpc>
                <a:spcPct val="110000"/>
              </a:lnSpc>
              <a:spcAft>
                <a:spcPts val="300"/>
              </a:spcAft>
              <a:buFont typeface="Wingdings" pitchFamily="2" charset="2"/>
              <a:buChar char="ü"/>
            </a:pPr>
            <a:r>
              <a:rPr lang="en-US" dirty="0" smtClean="0"/>
              <a:t>Schedule conformance &amp; other measures</a:t>
            </a:r>
          </a:p>
          <a:p>
            <a:pPr algn="just">
              <a:lnSpc>
                <a:spcPct val="110000"/>
              </a:lnSpc>
              <a:spcAft>
                <a:spcPts val="300"/>
              </a:spcAft>
            </a:pPr>
            <a:r>
              <a:rPr lang="en-US" dirty="0" smtClean="0"/>
              <a:t>You can also derive process metrics by measuring the characteristics of specific software engineering tasks. For example, you might measure the effort and time spent performing the umbrella activities and the generic software engineering activities.</a:t>
            </a:r>
          </a:p>
          <a:p>
            <a:pPr algn="just">
              <a:lnSpc>
                <a:spcPct val="110000"/>
              </a:lnSpc>
              <a:spcAft>
                <a:spcPts val="300"/>
              </a:spcAft>
            </a:pPr>
            <a:r>
              <a:rPr lang="en-US" dirty="0" smtClean="0"/>
              <a:t>Software process metrics can provide significant benefit as an organization works to improve its overall level of process maturity. However, like all metrics, these can be misused, creating more problems than they solve. Grady suggests a “</a:t>
            </a:r>
            <a:r>
              <a:rPr lang="en-US" b="1" i="1" u="sng" dirty="0" smtClean="0"/>
              <a:t>software metrics etiquette</a:t>
            </a:r>
            <a:r>
              <a:rPr lang="en-US" dirty="0" smtClean="0"/>
              <a:t>” i.e. appropriate for both managers &amp; practitioners as they institute (meaning </a:t>
            </a:r>
            <a:r>
              <a:rPr lang="en-US" b="1" i="1" dirty="0" smtClean="0"/>
              <a:t>introduce</a:t>
            </a:r>
            <a:r>
              <a:rPr lang="en-US" dirty="0" smtClean="0"/>
              <a:t> | </a:t>
            </a:r>
            <a:r>
              <a:rPr lang="te-IN" b="1" i="1" dirty="0" smtClean="0"/>
              <a:t>ప్రారంబించు</a:t>
            </a:r>
            <a:r>
              <a:rPr lang="en-US" dirty="0" smtClean="0"/>
              <a:t>) a process metrics program:</a:t>
            </a:r>
          </a:p>
          <a:p>
            <a:pPr marL="320040" indent="-228600" algn="just">
              <a:lnSpc>
                <a:spcPct val="110000"/>
              </a:lnSpc>
              <a:spcAft>
                <a:spcPts val="300"/>
              </a:spcAft>
              <a:buFont typeface="+mj-lt"/>
              <a:buAutoNum type="arabicPeriod"/>
            </a:pPr>
            <a:r>
              <a:rPr lang="en-US" dirty="0" smtClean="0"/>
              <a:t>Use common sense and organizational sensitivity when interpreting metrics data.</a:t>
            </a:r>
          </a:p>
          <a:p>
            <a:pPr marL="320040" indent="-228600" algn="just">
              <a:lnSpc>
                <a:spcPct val="110000"/>
              </a:lnSpc>
              <a:spcAft>
                <a:spcPts val="300"/>
              </a:spcAft>
              <a:buFont typeface="+mj-lt"/>
              <a:buAutoNum type="arabicPeriod"/>
            </a:pPr>
            <a:r>
              <a:rPr lang="en-US" dirty="0" smtClean="0"/>
              <a:t>Provide regular feedback to the individuals and teams who collect measures and metrics.</a:t>
            </a:r>
          </a:p>
          <a:p>
            <a:pPr marL="320040" indent="-228600" algn="just">
              <a:lnSpc>
                <a:spcPct val="110000"/>
              </a:lnSpc>
              <a:spcAft>
                <a:spcPts val="300"/>
              </a:spcAft>
              <a:buFont typeface="+mj-lt"/>
              <a:buAutoNum type="arabicPeriod"/>
            </a:pPr>
            <a:r>
              <a:rPr lang="en-US" dirty="0" smtClean="0"/>
              <a:t>Don’t use metrics to appraise individuals.</a:t>
            </a:r>
          </a:p>
          <a:p>
            <a:pPr marL="320040" indent="-228600" algn="just">
              <a:lnSpc>
                <a:spcPct val="110000"/>
              </a:lnSpc>
              <a:spcAft>
                <a:spcPts val="300"/>
              </a:spcAft>
              <a:buFont typeface="+mj-lt"/>
              <a:buAutoNum type="arabicPeriod"/>
            </a:pPr>
            <a:r>
              <a:rPr lang="en-US" dirty="0" smtClean="0"/>
              <a:t>Work with practitioners and teams to set clear goals and metrics that will be used to achieve them.</a:t>
            </a:r>
          </a:p>
          <a:p>
            <a:pPr marL="320040" indent="-228600" algn="just">
              <a:lnSpc>
                <a:spcPct val="110000"/>
              </a:lnSpc>
              <a:spcAft>
                <a:spcPts val="300"/>
              </a:spcAft>
              <a:buFont typeface="+mj-lt"/>
              <a:buAutoNum type="arabicPeriod"/>
            </a:pPr>
            <a:r>
              <a:rPr lang="en-US" dirty="0" smtClean="0"/>
              <a:t>Never use metrics to threaten individuals or teams.</a:t>
            </a:r>
          </a:p>
          <a:p>
            <a:pPr marL="320040" indent="-228600" algn="just">
              <a:lnSpc>
                <a:spcPct val="110000"/>
              </a:lnSpc>
              <a:spcAft>
                <a:spcPts val="300"/>
              </a:spcAft>
              <a:buFont typeface="+mj-lt"/>
              <a:buAutoNum type="arabicPeriod"/>
            </a:pPr>
            <a:r>
              <a:rPr lang="en-US" dirty="0" smtClean="0"/>
              <a:t>Metrics data that indicate a problem area should not be considered “negative.” These data are merely an indicator for process improvement.</a:t>
            </a:r>
          </a:p>
          <a:p>
            <a:pPr marL="320040" indent="-228600" algn="just">
              <a:lnSpc>
                <a:spcPct val="110000"/>
              </a:lnSpc>
              <a:spcAft>
                <a:spcPts val="300"/>
              </a:spcAft>
              <a:buFont typeface="+mj-lt"/>
              <a:buAutoNum type="arabicPeriod"/>
            </a:pPr>
            <a:r>
              <a:rPr lang="en-US" dirty="0" smtClean="0"/>
              <a:t>Don’t obsess (meaning </a:t>
            </a:r>
            <a:r>
              <a:rPr lang="en-US" b="1" i="1" dirty="0" smtClean="0"/>
              <a:t>take control of</a:t>
            </a:r>
            <a:r>
              <a:rPr lang="en-US" dirty="0" smtClean="0"/>
              <a:t>) on a single metric to the exclusion of other important metrics.</a:t>
            </a:r>
            <a:endParaRPr lang="en-IN" dirty="0"/>
          </a:p>
        </p:txBody>
      </p:sp>
      <p:sp>
        <p:nvSpPr>
          <p:cNvPr id="4" name="Slide Number Placeholder 3"/>
          <p:cNvSpPr>
            <a:spLocks noGrp="1"/>
          </p:cNvSpPr>
          <p:nvPr>
            <p:ph type="sldNum" sz="quarter" idx="10"/>
          </p:nvPr>
        </p:nvSpPr>
        <p:spPr>
          <a:xfrm>
            <a:off x="6219030" y="9689306"/>
            <a:ext cx="915565" cy="543531"/>
          </a:xfrm>
          <a:prstGeom prst="rect">
            <a:avLst/>
          </a:prstGeom>
        </p:spPr>
        <p:txBody>
          <a:bodyPr rIns="274320" bIns="91440" anchor="ctr" anchorCtr="0"/>
          <a:lstStyle/>
          <a:p>
            <a:fld id="{C6D9586A-B0BA-476C-B293-E240125E5AE3}"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a:bodyPr>
          <a:lstStyle/>
          <a:p>
            <a:pPr algn="just">
              <a:spcAft>
                <a:spcPts val="600"/>
              </a:spcAft>
            </a:pPr>
            <a:r>
              <a:rPr lang="en-US" dirty="0" smtClean="0"/>
              <a:t>The first application of project metrics on most software projects occurs during estimation. Metrics collected from past projects are used as a basis from which effort and time estimates are made for current software work. As a project proceeds, measures of effort &amp; calendar time expended are compared to original estimates (and project schedule). The project manager uses these data to monitor &amp; control progress.</a:t>
            </a:r>
          </a:p>
          <a:p>
            <a:pPr algn="just">
              <a:spcAft>
                <a:spcPts val="600"/>
              </a:spcAft>
            </a:pPr>
            <a:r>
              <a:rPr lang="en-US" dirty="0" smtClean="0"/>
              <a:t>As technical work commences, other project metrics begin to have significance. Production rates represented in terms of models created, review hours, function points, and delivered source lines are measured. In addition, errors uncovered during each software engineering task are tracked. As the software evolves from requirements into design, technical metrics are collected to assess design quality and to provide indicators that will influence the approach taken to code generation and testing.</a:t>
            </a:r>
          </a:p>
          <a:p>
            <a:pPr algn="just">
              <a:spcAft>
                <a:spcPts val="600"/>
              </a:spcAft>
            </a:pPr>
            <a:r>
              <a:rPr lang="en-US" dirty="0" smtClean="0"/>
              <a:t>The intent of project metrics is </a:t>
            </a:r>
            <a:r>
              <a:rPr lang="en-US" b="1" dirty="0" smtClean="0"/>
              <a:t>twofold</a:t>
            </a:r>
            <a:r>
              <a:rPr lang="en-US" dirty="0" smtClean="0"/>
              <a:t>. </a:t>
            </a:r>
          </a:p>
          <a:p>
            <a:pPr algn="just">
              <a:spcAft>
                <a:spcPts val="600"/>
              </a:spcAft>
            </a:pPr>
            <a:r>
              <a:rPr lang="en-US" b="1" i="1" dirty="0" smtClean="0"/>
              <a:t>First</a:t>
            </a:r>
            <a:r>
              <a:rPr lang="en-US" dirty="0" smtClean="0"/>
              <a:t>, these metrics are used to minimize the development schedule by making the adjustments necessary to avoid delays and mitigate potential problems and risks. </a:t>
            </a:r>
          </a:p>
          <a:p>
            <a:pPr algn="just">
              <a:spcAft>
                <a:spcPts val="600"/>
              </a:spcAft>
            </a:pPr>
            <a:r>
              <a:rPr lang="en-US" b="1" i="1" dirty="0" smtClean="0"/>
              <a:t>Second</a:t>
            </a:r>
            <a:r>
              <a:rPr lang="en-US" dirty="0" smtClean="0"/>
              <a:t>, project metrics are used to assess product quality on an ongoing basis and, when necessary, modify the technical approach to improve quality.</a:t>
            </a:r>
          </a:p>
          <a:p>
            <a:pPr algn="just">
              <a:spcAft>
                <a:spcPts val="600"/>
              </a:spcAft>
            </a:pPr>
            <a:r>
              <a:rPr lang="en-US" dirty="0" smtClean="0"/>
              <a:t>As quality improves (</a:t>
            </a:r>
            <a:r>
              <a:rPr lang="en-US" dirty="0" smtClean="0">
                <a:sym typeface="Wingdings" pitchFamily="2" charset="2"/>
              </a:rPr>
              <a:t>↑</a:t>
            </a:r>
            <a:r>
              <a:rPr lang="en-US" dirty="0" smtClean="0"/>
              <a:t>), defects are minimized (</a:t>
            </a:r>
            <a:r>
              <a:rPr lang="en-US" dirty="0" smtClean="0">
                <a:sym typeface="Wingdings" pitchFamily="2" charset="2"/>
              </a:rPr>
              <a:t>↓)</a:t>
            </a:r>
            <a:r>
              <a:rPr lang="en-US" dirty="0" smtClean="0"/>
              <a:t>, and as the defect count goes down(</a:t>
            </a:r>
            <a:r>
              <a:rPr lang="en-US" dirty="0" smtClean="0">
                <a:sym typeface="Wingdings" pitchFamily="2" charset="2"/>
              </a:rPr>
              <a:t>↓)</a:t>
            </a:r>
            <a:r>
              <a:rPr lang="en-US" dirty="0" smtClean="0"/>
              <a:t>, the amount of rework required during the project is also reduced(</a:t>
            </a:r>
            <a:r>
              <a:rPr lang="en-US" dirty="0" smtClean="0">
                <a:sym typeface="Wingdings" pitchFamily="2" charset="2"/>
              </a:rPr>
              <a:t>↓)</a:t>
            </a:r>
            <a:r>
              <a:rPr lang="en-US" dirty="0" smtClean="0"/>
              <a:t>. This leads to a reduction in overall project cost(</a:t>
            </a:r>
            <a:r>
              <a:rPr lang="en-US" dirty="0" smtClean="0">
                <a:sym typeface="Wingdings" pitchFamily="2" charset="2"/>
              </a:rPr>
              <a:t>↓)</a:t>
            </a:r>
            <a:r>
              <a:rPr lang="en-US" dirty="0" smtClean="0"/>
              <a:t>.</a:t>
            </a:r>
            <a:endParaRPr lang="en-IN" dirty="0"/>
          </a:p>
        </p:txBody>
      </p:sp>
      <p:sp>
        <p:nvSpPr>
          <p:cNvPr id="4" name="Slide Number Placeholder 3"/>
          <p:cNvSpPr>
            <a:spLocks noGrp="1"/>
          </p:cNvSpPr>
          <p:nvPr>
            <p:ph type="sldNum" sz="quarter" idx="10"/>
          </p:nvPr>
        </p:nvSpPr>
        <p:spPr>
          <a:xfrm>
            <a:off x="6219031" y="9765505"/>
            <a:ext cx="883389" cy="467331"/>
          </a:xfrm>
          <a:prstGeom prst="rect">
            <a:avLst/>
          </a:prstGeom>
        </p:spPr>
        <p:txBody>
          <a:bodyPr rIns="182880" bIns="91440" anchor="ctr" anchorCtr="0"/>
          <a:lstStyle/>
          <a:p>
            <a:fld id="{C6D9586A-B0BA-476C-B293-E240125E5AE3}"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55131"/>
            <a:ext cx="5683250" cy="4605575"/>
          </a:xfrm>
          <a:prstGeom prst="rect">
            <a:avLst/>
          </a:prstGeom>
        </p:spPr>
        <p:txBody>
          <a:bodyPr>
            <a:normAutofit/>
          </a:bodyPr>
          <a:lstStyle/>
          <a:p>
            <a:pPr algn="just">
              <a:spcAft>
                <a:spcPts val="600"/>
              </a:spcAft>
            </a:pPr>
            <a:r>
              <a:rPr lang="en-US" dirty="0" smtClean="0"/>
              <a:t>Measurements in the physical world can be categorized in two ways: </a:t>
            </a:r>
          </a:p>
          <a:p>
            <a:pPr marL="228600" indent="-228600" algn="just">
              <a:spcAft>
                <a:spcPts val="600"/>
              </a:spcAft>
              <a:buFont typeface="Wingdings" pitchFamily="2" charset="2"/>
              <a:buChar char="Ø"/>
            </a:pPr>
            <a:r>
              <a:rPr lang="en-US" dirty="0" smtClean="0"/>
              <a:t>Direct measures (e.g., the length of a bolt) &amp;</a:t>
            </a:r>
          </a:p>
          <a:p>
            <a:pPr marL="228600" indent="-228600" algn="just">
              <a:spcAft>
                <a:spcPts val="600"/>
              </a:spcAft>
              <a:buFont typeface="Wingdings" pitchFamily="2" charset="2"/>
              <a:buChar char="Ø"/>
            </a:pPr>
            <a:r>
              <a:rPr lang="en-US" dirty="0" smtClean="0"/>
              <a:t>Indirect measures (e.g., the “quality” of bolts produced, measured by counting rejects). </a:t>
            </a:r>
          </a:p>
          <a:p>
            <a:pPr algn="just">
              <a:spcAft>
                <a:spcPts val="600"/>
              </a:spcAft>
            </a:pPr>
            <a:r>
              <a:rPr lang="en-US" dirty="0" smtClean="0"/>
              <a:t>Software metrics can be categorized similarly.</a:t>
            </a:r>
          </a:p>
          <a:p>
            <a:pPr marL="228600" indent="-228600" algn="just">
              <a:spcAft>
                <a:spcPts val="600"/>
              </a:spcAft>
              <a:buFont typeface="+mj-lt"/>
              <a:buAutoNum type="arabicPeriod"/>
            </a:pPr>
            <a:r>
              <a:rPr lang="en-US" dirty="0" smtClean="0"/>
              <a:t>Direct measures of the software process include cost and effort applied. </a:t>
            </a:r>
          </a:p>
          <a:p>
            <a:pPr marL="685800" lvl="1" indent="-228600" algn="just">
              <a:spcAft>
                <a:spcPts val="600"/>
              </a:spcAft>
              <a:buFont typeface="Wingdings" pitchFamily="2" charset="2"/>
              <a:buChar char="ü"/>
            </a:pPr>
            <a:r>
              <a:rPr lang="en-US" dirty="0" smtClean="0"/>
              <a:t>Direct measures of the product include lines of code (LOC) produced, execution speed, memory size, and defects reported over some set period of time.</a:t>
            </a:r>
          </a:p>
          <a:p>
            <a:pPr marL="228600" indent="-228600" algn="just">
              <a:spcAft>
                <a:spcPts val="600"/>
              </a:spcAft>
              <a:buFont typeface="+mj-lt"/>
              <a:buAutoNum type="arabicPeriod"/>
            </a:pPr>
            <a:r>
              <a:rPr lang="en-US" dirty="0" smtClean="0"/>
              <a:t>Indirect measures of the product include functionality, quality, complexity, efficiency, reliability, maintainability, and many other “–abilities”.</a:t>
            </a:r>
            <a:endParaRPr lang="en-IN" dirty="0" smtClean="0"/>
          </a:p>
          <a:p>
            <a:pPr algn="just">
              <a:spcAft>
                <a:spcPts val="600"/>
              </a:spcAft>
            </a:pPr>
            <a:r>
              <a:rPr lang="en-US" dirty="0" smtClean="0"/>
              <a:t>The cost and effort required to build software, the number of lines of code produced, and other direct measures are relatively easy to collect, as long as specific conventions for measurement are established in advance. </a:t>
            </a:r>
          </a:p>
          <a:p>
            <a:pPr algn="just">
              <a:spcAft>
                <a:spcPts val="600"/>
              </a:spcAft>
            </a:pPr>
            <a:r>
              <a:rPr lang="en-US" dirty="0" smtClean="0"/>
              <a:t>However, the quality and functionality of software or its efficiency or maintainability are more difficult to assess and can be measured only indirectly.</a:t>
            </a:r>
          </a:p>
        </p:txBody>
      </p:sp>
      <p:sp>
        <p:nvSpPr>
          <p:cNvPr id="4" name="Slide Number Placeholder 3"/>
          <p:cNvSpPr>
            <a:spLocks noGrp="1"/>
          </p:cNvSpPr>
          <p:nvPr>
            <p:ph type="sldNum" sz="quarter" idx="10"/>
          </p:nvPr>
        </p:nvSpPr>
        <p:spPr>
          <a:xfrm>
            <a:off x="6219031" y="9765505"/>
            <a:ext cx="883389" cy="467331"/>
          </a:xfrm>
          <a:prstGeom prst="rect">
            <a:avLst/>
          </a:prstGeom>
        </p:spPr>
        <p:txBody>
          <a:bodyPr rIns="182880" bIns="91440" anchor="ctr" anchorCtr="0"/>
          <a:lstStyle/>
          <a:p>
            <a:fld id="{C6D9586A-B0BA-476C-B293-E240125E5AE3}" type="slidenum">
              <a:rPr lang="en-US" smtClean="0"/>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813424" cy="4904065"/>
          </a:xfrm>
          <a:prstGeom prst="rect">
            <a:avLst/>
          </a:prstGeom>
        </p:spPr>
        <p:txBody>
          <a:bodyPr numCol="2" spcCol="365760">
            <a:normAutofit fontScale="92500"/>
          </a:bodyPr>
          <a:lstStyle/>
          <a:p>
            <a:pPr algn="just">
              <a:spcAft>
                <a:spcPts val="600"/>
              </a:spcAft>
            </a:pPr>
            <a:r>
              <a:rPr lang="en-US" sz="1200" kern="1200" baseline="0" dirty="0" smtClean="0">
                <a:solidFill>
                  <a:schemeClr val="tx1"/>
                </a:solidFill>
                <a:latin typeface="+mn-lt"/>
                <a:ea typeface="+mn-ea"/>
                <a:cs typeface="+mn-cs"/>
              </a:rPr>
              <a:t>Size-oriented software metrics are derived by normalizing (meaning </a:t>
            </a:r>
            <a:r>
              <a:rPr lang="te-IN" b="1" i="1" dirty="0" smtClean="0"/>
              <a:t>సాధారణీకరణ</a:t>
            </a:r>
            <a:r>
              <a:rPr lang="en-US" sz="1200" kern="1200" baseline="0" dirty="0" smtClean="0">
                <a:solidFill>
                  <a:schemeClr val="tx1"/>
                </a:solidFill>
                <a:latin typeface="+mn-lt"/>
                <a:ea typeface="+mn-ea"/>
                <a:cs typeface="+mn-cs"/>
              </a:rPr>
              <a:t>) quality and/or productivity measures by considering the </a:t>
            </a:r>
            <a:r>
              <a:rPr lang="en-US" sz="1200" i="1" kern="1200" baseline="0" dirty="0" smtClean="0">
                <a:solidFill>
                  <a:schemeClr val="tx1"/>
                </a:solidFill>
                <a:latin typeface="+mn-lt"/>
                <a:ea typeface="+mn-ea"/>
                <a:cs typeface="+mn-cs"/>
              </a:rPr>
              <a:t>size of the software that has been produced.</a:t>
            </a:r>
          </a:p>
          <a:p>
            <a:pPr algn="just">
              <a:spcAft>
                <a:spcPts val="600"/>
              </a:spcAft>
            </a:pPr>
            <a:r>
              <a:rPr lang="en-US" dirty="0" smtClean="0"/>
              <a:t>If a software organization maintains simple records, a table of size-oriented measures, such as the one shown in Figure above, can be created.</a:t>
            </a:r>
          </a:p>
          <a:p>
            <a:pPr algn="just">
              <a:spcAft>
                <a:spcPts val="600"/>
              </a:spcAft>
            </a:pPr>
            <a:r>
              <a:rPr lang="en-US" dirty="0" smtClean="0"/>
              <a:t>The table lists each software development project that has been completed over the past few years and corresponding measures for that project. Referring to the table entry int the above figure for project alpha:</a:t>
            </a:r>
          </a:p>
          <a:p>
            <a:pPr marL="228600" indent="-228600" algn="just">
              <a:spcAft>
                <a:spcPts val="600"/>
              </a:spcAft>
              <a:buFont typeface="+mj-lt"/>
              <a:buAutoNum type="arabicPeriod"/>
            </a:pPr>
            <a:r>
              <a:rPr lang="en-US" dirty="0" smtClean="0"/>
              <a:t>12,100 lines of code were developed with 24 person-months of effort at a cost of $168,000. </a:t>
            </a:r>
          </a:p>
          <a:p>
            <a:pPr marL="228600" indent="-228600" algn="just">
              <a:spcAft>
                <a:spcPts val="600"/>
              </a:spcAft>
              <a:buFont typeface="+mj-lt"/>
              <a:buAutoNum type="arabicPeriod"/>
            </a:pPr>
            <a:r>
              <a:rPr lang="en-US" dirty="0" smtClean="0"/>
              <a:t>It should be noted that the effort and cost recorded in the table represent all software engineering activities (analysis, design, code, and test), not just coding.</a:t>
            </a:r>
          </a:p>
          <a:p>
            <a:pPr marL="228600" indent="-228600" algn="just">
              <a:spcAft>
                <a:spcPts val="600"/>
              </a:spcAft>
              <a:buFont typeface="+mj-lt"/>
              <a:buAutoNum type="arabicPeriod"/>
            </a:pPr>
            <a:r>
              <a:rPr lang="en-US" dirty="0" smtClean="0"/>
              <a:t>Further information for project alpha indicates that 365 pages of documentation were developed, 134 errors were recorded before the software was released, and 29 defects were encountered after release to the customer within the first year of operation.</a:t>
            </a:r>
          </a:p>
          <a:p>
            <a:pPr algn="just">
              <a:spcAft>
                <a:spcPts val="600"/>
              </a:spcAft>
            </a:pPr>
            <a:r>
              <a:rPr lang="en-US" dirty="0" smtClean="0"/>
              <a:t>Three people worked on the development of software for project alpha.</a:t>
            </a:r>
          </a:p>
          <a:p>
            <a:pPr algn="just">
              <a:spcAft>
                <a:spcPts val="600"/>
              </a:spcAft>
            </a:pPr>
            <a:r>
              <a:rPr lang="en-US" dirty="0" smtClean="0"/>
              <a:t>In order to develop metrics that can be assimilated (meaning </a:t>
            </a:r>
            <a:r>
              <a:rPr lang="en-US" b="1" i="1" dirty="0" smtClean="0"/>
              <a:t>adopted</a:t>
            </a:r>
            <a:r>
              <a:rPr lang="en-US" dirty="0" smtClean="0"/>
              <a:t>) with similar metrics from other projects, you can choose lines of code as a normalization (meaning </a:t>
            </a:r>
            <a:r>
              <a:rPr lang="te-IN" b="1" i="1" dirty="0" smtClean="0"/>
              <a:t>సాధారణీకరణ</a:t>
            </a:r>
            <a:r>
              <a:rPr lang="en-US" dirty="0" smtClean="0"/>
              <a:t>) value. </a:t>
            </a:r>
          </a:p>
          <a:p>
            <a:pPr algn="just">
              <a:spcAft>
                <a:spcPts val="600"/>
              </a:spcAft>
            </a:pPr>
            <a:r>
              <a:rPr lang="en-US" dirty="0" smtClean="0"/>
              <a:t>From the rudimentary (meaning </a:t>
            </a:r>
            <a:r>
              <a:rPr lang="en-US" b="1" i="1" dirty="0" smtClean="0"/>
              <a:t>basic</a:t>
            </a:r>
            <a:r>
              <a:rPr lang="en-US" dirty="0" smtClean="0"/>
              <a:t>) data contained in the table, a set of simple size-oriented metrics can be developed for each project:</a:t>
            </a:r>
          </a:p>
          <a:p>
            <a:pPr algn="just">
              <a:spcAft>
                <a:spcPts val="600"/>
              </a:spcAft>
            </a:pPr>
            <a:r>
              <a:rPr lang="en-US" dirty="0" smtClean="0"/>
              <a:t>• Errors per KLOC (thousand lines of code)</a:t>
            </a:r>
          </a:p>
          <a:p>
            <a:pPr algn="just">
              <a:spcAft>
                <a:spcPts val="600"/>
              </a:spcAft>
            </a:pPr>
            <a:r>
              <a:rPr lang="en-US" dirty="0" smtClean="0"/>
              <a:t>• Defects per KLOC</a:t>
            </a:r>
          </a:p>
          <a:p>
            <a:pPr algn="just">
              <a:spcAft>
                <a:spcPts val="600"/>
              </a:spcAft>
            </a:pPr>
            <a:r>
              <a:rPr lang="en-US" dirty="0" smtClean="0"/>
              <a:t>• $ per KLOC</a:t>
            </a:r>
          </a:p>
          <a:p>
            <a:pPr algn="just">
              <a:spcAft>
                <a:spcPts val="600"/>
              </a:spcAft>
            </a:pPr>
            <a:r>
              <a:rPr lang="fr-FR" dirty="0" smtClean="0"/>
              <a:t>• Pages of documentation per KLOC</a:t>
            </a:r>
          </a:p>
          <a:p>
            <a:pPr algn="just">
              <a:spcAft>
                <a:spcPts val="600"/>
              </a:spcAft>
            </a:pPr>
            <a:r>
              <a:rPr lang="en-US" dirty="0" smtClean="0"/>
              <a:t>In addition, other interesting metrics can be computed:</a:t>
            </a:r>
          </a:p>
          <a:p>
            <a:pPr algn="just">
              <a:spcAft>
                <a:spcPts val="600"/>
              </a:spcAft>
            </a:pPr>
            <a:r>
              <a:rPr lang="en-US" dirty="0" smtClean="0"/>
              <a:t>• Errors per person-month</a:t>
            </a:r>
          </a:p>
          <a:p>
            <a:pPr algn="just">
              <a:spcAft>
                <a:spcPts val="600"/>
              </a:spcAft>
            </a:pPr>
            <a:r>
              <a:rPr lang="en-US" dirty="0" smtClean="0"/>
              <a:t>• KLOC per person-month</a:t>
            </a:r>
          </a:p>
          <a:p>
            <a:pPr algn="just">
              <a:spcAft>
                <a:spcPts val="600"/>
              </a:spcAft>
            </a:pPr>
            <a:r>
              <a:rPr lang="en-US" dirty="0" smtClean="0"/>
              <a:t>• $ per page of documentation</a:t>
            </a:r>
            <a:endParaRPr lang="en-IN" dirty="0"/>
          </a:p>
        </p:txBody>
      </p:sp>
      <p:sp>
        <p:nvSpPr>
          <p:cNvPr id="4" name="Slide Number Placeholder 3"/>
          <p:cNvSpPr>
            <a:spLocks noGrp="1"/>
          </p:cNvSpPr>
          <p:nvPr>
            <p:ph type="sldNum" sz="quarter" idx="10"/>
          </p:nvPr>
        </p:nvSpPr>
        <p:spPr>
          <a:xfrm>
            <a:off x="6219031" y="9765505"/>
            <a:ext cx="883389" cy="467331"/>
          </a:xfrm>
          <a:prstGeom prst="rect">
            <a:avLst/>
          </a:prstGeom>
        </p:spPr>
        <p:txBody>
          <a:bodyPr rIns="182880" bIns="91440" anchor="ctr" anchorCtr="0"/>
          <a:lstStyle/>
          <a:p>
            <a:fld id="{C6D9586A-B0BA-476C-B293-E240125E5AE3}" type="slidenum">
              <a:rPr lang="en-US" smtClean="0"/>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a:bodyPr>
          <a:lstStyle/>
          <a:p>
            <a:pPr algn="just">
              <a:spcAft>
                <a:spcPts val="600"/>
              </a:spcAft>
            </a:pPr>
            <a:r>
              <a:rPr lang="en-US" dirty="0" smtClean="0"/>
              <a:t>Function-oriented software metrics use a measure of the functionality delivered by the application as a normalization value. The most widely used function-oriented metric is the function point (FP). Computation of the function point is based on characteristics of the software’s information domain and complexity.</a:t>
            </a:r>
          </a:p>
          <a:p>
            <a:pPr algn="just">
              <a:spcAft>
                <a:spcPts val="600"/>
              </a:spcAft>
            </a:pPr>
            <a:r>
              <a:rPr lang="en-US" dirty="0" smtClean="0"/>
              <a:t>The function point, like the LOC measure, is </a:t>
            </a:r>
            <a:r>
              <a:rPr lang="en-US" i="1" u="sng" dirty="0" smtClean="0"/>
              <a:t>controversial</a:t>
            </a:r>
            <a:r>
              <a:rPr lang="en-US" dirty="0" smtClean="0"/>
              <a:t>. </a:t>
            </a:r>
          </a:p>
          <a:p>
            <a:pPr marL="228600" indent="-228600" algn="just">
              <a:spcAft>
                <a:spcPts val="600"/>
              </a:spcAft>
              <a:buFont typeface="Wingdings" pitchFamily="2" charset="2"/>
              <a:buChar char="Ø"/>
            </a:pPr>
            <a:r>
              <a:rPr lang="en-US" dirty="0" smtClean="0"/>
              <a:t>Proponents (meaning </a:t>
            </a:r>
            <a:r>
              <a:rPr lang="en-US" b="1" i="1" dirty="0" smtClean="0"/>
              <a:t>one who supports</a:t>
            </a:r>
            <a:r>
              <a:rPr lang="en-US" dirty="0" smtClean="0"/>
              <a:t>) claim that FP is programming language independent, making it ideal for applications using conventional and nonprocedural languages, and that it is based on data that are more likely to be known early in the evolution of a project, making FP more attractive as an estimation approach. </a:t>
            </a:r>
          </a:p>
          <a:p>
            <a:pPr marL="228600" indent="-228600" algn="just">
              <a:spcAft>
                <a:spcPts val="600"/>
              </a:spcAft>
              <a:buFont typeface="Wingdings" pitchFamily="2" charset="2"/>
              <a:buChar char="Ø"/>
            </a:pPr>
            <a:r>
              <a:rPr lang="en-US" dirty="0" smtClean="0"/>
              <a:t>Opponents claim that the method requires some “sleight of hand” (meaning </a:t>
            </a:r>
            <a:r>
              <a:rPr lang="te-IN" dirty="0" smtClean="0"/>
              <a:t>నేర్పు గల చెయ్యి</a:t>
            </a:r>
            <a:r>
              <a:rPr lang="en-US" dirty="0" smtClean="0"/>
              <a:t>) in that computation is based on subjective rather than objective data, that counts of the information domain (and other dimensions) can be difficult to collect after the fact, and that FP has no direct physical meaning—it’s just a number.</a:t>
            </a:r>
            <a:endParaRPr lang="en-IN" dirty="0"/>
          </a:p>
        </p:txBody>
      </p:sp>
      <p:sp>
        <p:nvSpPr>
          <p:cNvPr id="4" name="Slide Number Placeholder 3"/>
          <p:cNvSpPr>
            <a:spLocks noGrp="1"/>
          </p:cNvSpPr>
          <p:nvPr>
            <p:ph type="sldNum" sz="quarter" idx="10"/>
          </p:nvPr>
        </p:nvSpPr>
        <p:spPr>
          <a:xfrm>
            <a:off x="6219031" y="9765505"/>
            <a:ext cx="883389" cy="467331"/>
          </a:xfrm>
          <a:prstGeom prst="rect">
            <a:avLst/>
          </a:prstGeom>
        </p:spPr>
        <p:txBody>
          <a:bodyPr rIns="182880" bIns="91440" anchor="ctr" anchorCtr="0"/>
          <a:lstStyle/>
          <a:p>
            <a:fld id="{C6D9586A-B0BA-476C-B293-E240125E5AE3}" type="slidenum">
              <a:rPr lang="en-US" smtClean="0"/>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827865"/>
          </a:xfrm>
          <a:prstGeom prst="rect">
            <a:avLst/>
          </a:prstGeom>
        </p:spPr>
        <p:txBody>
          <a:bodyPr>
            <a:normAutofit fontScale="92500" lnSpcReduction="10000"/>
          </a:bodyPr>
          <a:lstStyle/>
          <a:p>
            <a:pPr algn="just">
              <a:spcAft>
                <a:spcPts val="600"/>
              </a:spcAft>
            </a:pPr>
            <a:r>
              <a:rPr lang="en-IN" dirty="0" smtClean="0"/>
              <a:t>Reconcile meaning </a:t>
            </a:r>
            <a:r>
              <a:rPr lang="en-US" b="1" i="1" dirty="0" smtClean="0"/>
              <a:t>restore friendly relations between</a:t>
            </a:r>
            <a:endParaRPr lang="en-US" b="0" i="0" dirty="0" smtClean="0"/>
          </a:p>
          <a:p>
            <a:pPr algn="just">
              <a:spcAft>
                <a:spcPts val="600"/>
              </a:spcAft>
            </a:pPr>
            <a:r>
              <a:rPr lang="en-US" sz="1200" kern="1200" baseline="0" dirty="0" smtClean="0">
                <a:solidFill>
                  <a:schemeClr val="tx1"/>
                </a:solidFill>
                <a:latin typeface="+mn-lt"/>
                <a:ea typeface="+mn-ea"/>
                <a:cs typeface="+mn-cs"/>
              </a:rPr>
              <a:t>The relationship between lines of code and function points depends upon the programming language that is used to implement the software and the quality of the design. A number of studies have attempted to relate FP and LOC measures. </a:t>
            </a:r>
          </a:p>
          <a:p>
            <a:pPr algn="just">
              <a:spcAft>
                <a:spcPts val="600"/>
              </a:spcAft>
            </a:pPr>
            <a:r>
              <a:rPr lang="en-US" sz="1200" kern="1200" baseline="0" dirty="0" smtClean="0">
                <a:solidFill>
                  <a:schemeClr val="tx1"/>
                </a:solidFill>
                <a:latin typeface="+mn-lt"/>
                <a:ea typeface="+mn-ea"/>
                <a:cs typeface="+mn-cs"/>
              </a:rPr>
              <a:t>The above mentioned table </a:t>
            </a:r>
            <a:r>
              <a:rPr lang="en-US" dirty="0" smtClean="0"/>
              <a:t>provides rough estimates of the average number of lines of code required to build one function point in various programming languages:</a:t>
            </a:r>
          </a:p>
          <a:p>
            <a:pPr algn="just">
              <a:spcAft>
                <a:spcPts val="600"/>
              </a:spcAft>
            </a:pPr>
            <a:r>
              <a:rPr lang="en-US" b="1" i="1" dirty="0" smtClean="0"/>
              <a:t>			LOC per Function Point</a:t>
            </a:r>
          </a:p>
          <a:p>
            <a:pPr algn="just">
              <a:spcAft>
                <a:spcPts val="600"/>
              </a:spcAft>
            </a:pPr>
            <a:r>
              <a:rPr lang="en-US" b="1" dirty="0" smtClean="0"/>
              <a:t>Programming Language	Average	Median	Low	High</a:t>
            </a:r>
          </a:p>
          <a:p>
            <a:pPr algn="just"/>
            <a:r>
              <a:rPr lang="en-US" dirty="0" smtClean="0"/>
              <a:t>Access		35	38	15	47</a:t>
            </a:r>
          </a:p>
          <a:p>
            <a:pPr algn="just"/>
            <a:r>
              <a:rPr lang="en-US" dirty="0" smtClean="0"/>
              <a:t>Ada		154	—	104	205</a:t>
            </a:r>
          </a:p>
          <a:p>
            <a:pPr algn="just"/>
            <a:r>
              <a:rPr lang="en-US" dirty="0" smtClean="0"/>
              <a:t>APS		86	83	20	184</a:t>
            </a:r>
          </a:p>
          <a:p>
            <a:pPr algn="just"/>
            <a:r>
              <a:rPr lang="en-US" dirty="0" smtClean="0"/>
              <a:t>ASP 69		62	—	32	127</a:t>
            </a:r>
          </a:p>
          <a:p>
            <a:pPr algn="just"/>
            <a:r>
              <a:rPr lang="fr-FR" dirty="0" smtClean="0"/>
              <a:t>Assembler		337	315	91	694</a:t>
            </a:r>
          </a:p>
          <a:p>
            <a:pPr algn="just"/>
            <a:r>
              <a:rPr lang="en-US" dirty="0" smtClean="0"/>
              <a:t>C		162	109	33	704</a:t>
            </a:r>
          </a:p>
          <a:p>
            <a:pPr algn="just"/>
            <a:r>
              <a:rPr lang="en-US" dirty="0" smtClean="0"/>
              <a:t>C++		66	53	29	178</a:t>
            </a:r>
          </a:p>
          <a:p>
            <a:pPr algn="just"/>
            <a:r>
              <a:rPr lang="nb-NO" dirty="0" smtClean="0"/>
              <a:t>Clipper		38	39	27	70</a:t>
            </a:r>
          </a:p>
          <a:p>
            <a:pPr algn="just"/>
            <a:r>
              <a:rPr lang="en-US" dirty="0" smtClean="0"/>
              <a:t>COBOL		77	77	14	400</a:t>
            </a:r>
          </a:p>
          <a:p>
            <a:pPr algn="just"/>
            <a:r>
              <a:rPr lang="nl-NL" dirty="0" smtClean="0"/>
              <a:t>Cool:Gen/IEF		38	31	10	180</a:t>
            </a:r>
          </a:p>
          <a:p>
            <a:pPr algn="just">
              <a:spcAft>
                <a:spcPts val="600"/>
              </a:spcAft>
            </a:pPr>
            <a:r>
              <a:rPr lang="en-US" dirty="0" smtClean="0"/>
              <a:t>Culprit		51	—	—	—</a:t>
            </a:r>
          </a:p>
          <a:p>
            <a:pPr algn="just">
              <a:spcAft>
                <a:spcPts val="600"/>
              </a:spcAft>
            </a:pPr>
            <a:r>
              <a:rPr lang="en-US" dirty="0" smtClean="0"/>
              <a:t>A review of these data indicates that one LOC of C++ provides approximately 2.4 times  (e.g. 162/66) the “functionality” (on average) as one LOC of C.</a:t>
            </a:r>
          </a:p>
          <a:p>
            <a:pPr algn="just">
              <a:spcAft>
                <a:spcPts val="600"/>
              </a:spcAft>
            </a:pPr>
            <a:r>
              <a:rPr lang="en-US" dirty="0" smtClean="0"/>
              <a:t>Using the information contained in the table, it is possible to “backfire” (meaning </a:t>
            </a:r>
            <a:r>
              <a:rPr lang="en-US" b="1" i="1" dirty="0" smtClean="0"/>
              <a:t>a fire started deliberately to stop the progress of an approaching fire by creating a burned area in its path.</a:t>
            </a:r>
            <a:r>
              <a:rPr lang="en-US" dirty="0" smtClean="0"/>
              <a:t>) existing software to estimate the number of function points, once the total number of programming language statements are known.</a:t>
            </a:r>
          </a:p>
          <a:p>
            <a:pPr algn="just"/>
            <a:r>
              <a:rPr lang="en-US" dirty="0" smtClean="0"/>
              <a:t>Function points and LOC-based metrics have been found to be relatively accurate predictors of software development effort and cost.</a:t>
            </a:r>
          </a:p>
        </p:txBody>
      </p:sp>
      <p:sp>
        <p:nvSpPr>
          <p:cNvPr id="4" name="Slide Number Placeholder 3"/>
          <p:cNvSpPr>
            <a:spLocks noGrp="1"/>
          </p:cNvSpPr>
          <p:nvPr>
            <p:ph type="sldNum" sz="quarter" idx="10"/>
          </p:nvPr>
        </p:nvSpPr>
        <p:spPr>
          <a:xfrm>
            <a:off x="6219031" y="9765505"/>
            <a:ext cx="883389" cy="467331"/>
          </a:xfrm>
          <a:prstGeom prst="rect">
            <a:avLst/>
          </a:prstGeom>
        </p:spPr>
        <p:txBody>
          <a:bodyPr rIns="182880" bIns="91440" anchor="ctr" anchorCtr="0"/>
          <a:lstStyle/>
          <a:p>
            <a:fld id="{C6D9586A-B0BA-476C-B293-E240125E5AE3}" type="slidenum">
              <a:rPr lang="en-US" smtClean="0"/>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55131"/>
            <a:ext cx="5683250" cy="5138975"/>
          </a:xfrm>
          <a:prstGeom prst="rect">
            <a:avLst/>
          </a:prstGeom>
        </p:spPr>
        <p:txBody>
          <a:bodyPr numCol="2" spcCol="274320">
            <a:normAutofit fontScale="92500"/>
          </a:bodyPr>
          <a:lstStyle/>
          <a:p>
            <a:pPr algn="just">
              <a:spcAft>
                <a:spcPts val="600"/>
              </a:spcAft>
            </a:pPr>
            <a:r>
              <a:rPr lang="en-US" dirty="0" smtClean="0"/>
              <a:t>Conventional software project metrics (LOC or FP) can be used to estimate object-oriented software projects. </a:t>
            </a:r>
          </a:p>
          <a:p>
            <a:pPr algn="just">
              <a:spcAft>
                <a:spcPts val="600"/>
              </a:spcAft>
            </a:pPr>
            <a:r>
              <a:rPr lang="en-US" dirty="0" smtClean="0"/>
              <a:t>However, these metrics do not provide enough granularity for the schedule and effort adjustments that are required as you iterate through an evolutionary or incremental process. Lorenz and Kidd suggest the following set of metrics for OO projects:</a:t>
            </a:r>
          </a:p>
          <a:p>
            <a:pPr algn="just">
              <a:spcAft>
                <a:spcPts val="600"/>
              </a:spcAft>
            </a:pPr>
            <a:r>
              <a:rPr lang="en-IN" b="1" dirty="0" smtClean="0"/>
              <a:t>Number of scenario scripts:</a:t>
            </a:r>
            <a:r>
              <a:rPr lang="en-IN" dirty="0" smtClean="0"/>
              <a:t> A scenario script is a detailed sequence of steps that describe the </a:t>
            </a:r>
            <a:r>
              <a:rPr lang="en-US" dirty="0" smtClean="0"/>
              <a:t>interaction between the user and the application. Each script is organized into triplets of the form </a:t>
            </a:r>
            <a:r>
              <a:rPr lang="en-US" b="1" i="1" dirty="0" smtClean="0"/>
              <a:t>{initiator, action, participant} </a:t>
            </a:r>
            <a:r>
              <a:rPr lang="en-US" dirty="0" smtClean="0"/>
              <a:t>where initiator is the object that requests some service (that initiates a message), action is the result of the request &amp; participant is the server object that satisfies the request.</a:t>
            </a:r>
          </a:p>
          <a:p>
            <a:pPr algn="just">
              <a:spcAft>
                <a:spcPts val="600"/>
              </a:spcAft>
            </a:pPr>
            <a:r>
              <a:rPr lang="en-US" b="1" dirty="0" smtClean="0"/>
              <a:t>Number of key classes: </a:t>
            </a:r>
            <a:r>
              <a:rPr lang="en-US" dirty="0" smtClean="0"/>
              <a:t>Key classes are the “highly independent components” that are defined early in object-oriented analysis.  Because key classes are central to the problem domain, the number of such classes is an indication of the amount of effort required to develop the software and also an indication of the potential amount of reuse to be applied during system development.</a:t>
            </a:r>
          </a:p>
          <a:p>
            <a:pPr algn="just">
              <a:spcAft>
                <a:spcPts val="600"/>
              </a:spcAft>
            </a:pPr>
            <a:r>
              <a:rPr lang="en-US" b="1" dirty="0" smtClean="0"/>
              <a:t>Number of support classes: </a:t>
            </a:r>
            <a:r>
              <a:rPr lang="en-US" dirty="0" smtClean="0"/>
              <a:t>Support classes are required to implement the system but are not immediately related to the problem domain. Examples might be user interface (GUI) classes, database access and manipulation classes, and computation classes. In addition, support classes can be developed for each of the key classes. Support classes are defined iteratively throughout an evolutionary process.</a:t>
            </a:r>
          </a:p>
          <a:p>
            <a:pPr algn="just">
              <a:spcAft>
                <a:spcPts val="600"/>
              </a:spcAft>
            </a:pPr>
            <a:r>
              <a:rPr lang="en-US" b="1" dirty="0" smtClean="0"/>
              <a:t>Average number of support classes per key class: </a:t>
            </a:r>
            <a:r>
              <a:rPr lang="en-US" dirty="0" smtClean="0"/>
              <a:t>In general, key classes are known early in the project. Support classes are defined throughout. If the average number of support classes per key class were known for a given problem domain, estimating (based on total number of classes) would be greatly simplified.</a:t>
            </a:r>
          </a:p>
          <a:p>
            <a:pPr algn="just">
              <a:spcAft>
                <a:spcPts val="600"/>
              </a:spcAft>
            </a:pPr>
            <a:r>
              <a:rPr lang="en-US" b="1" dirty="0" smtClean="0"/>
              <a:t>Number of subsystems: </a:t>
            </a:r>
            <a:r>
              <a:rPr lang="en-US" dirty="0" smtClean="0"/>
              <a:t>A subsystem is an aggregation of classes that support a function that is visible to the end user of a system. Once subsystems are identified, it is easier to lay out a reasonable schedule in which work on subsystems is partitioned among project staff.</a:t>
            </a:r>
          </a:p>
        </p:txBody>
      </p:sp>
      <p:sp>
        <p:nvSpPr>
          <p:cNvPr id="4" name="Slide Number Placeholder 3"/>
          <p:cNvSpPr>
            <a:spLocks noGrp="1"/>
          </p:cNvSpPr>
          <p:nvPr>
            <p:ph type="sldNum" sz="quarter" idx="10"/>
          </p:nvPr>
        </p:nvSpPr>
        <p:spPr>
          <a:xfrm>
            <a:off x="6219031" y="9765505"/>
            <a:ext cx="883389" cy="467331"/>
          </a:xfrm>
          <a:prstGeom prst="rect">
            <a:avLst/>
          </a:prstGeom>
        </p:spPr>
        <p:txBody>
          <a:bodyPr rIns="182880" bIns="91440" anchor="ctr" anchorCtr="0"/>
          <a:lstStyle/>
          <a:p>
            <a:fld id="{C6D9586A-B0BA-476C-B293-E240125E5AE3}"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a:bodyPr>
          <a:lstStyle/>
          <a:p>
            <a:pPr algn="just"/>
            <a:r>
              <a:rPr lang="en-US" sz="1200" kern="1200" baseline="0" dirty="0" smtClean="0">
                <a:solidFill>
                  <a:schemeClr val="tx1"/>
                </a:solidFill>
                <a:latin typeface="+mn-lt"/>
                <a:ea typeface="+mn-ea"/>
                <a:cs typeface="+mn-cs"/>
              </a:rPr>
              <a:t>During design you make decisions that will ultimately affect the success of software construction and, as important, the ease with which software can be maintained. But why is design so important?</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 importance of software design can be stated with a single word—</a:t>
            </a:r>
            <a:r>
              <a:rPr lang="en-US" sz="1200" i="1" kern="1200" baseline="0" dirty="0" smtClean="0">
                <a:solidFill>
                  <a:schemeClr val="tx1"/>
                </a:solidFill>
                <a:latin typeface="+mn-lt"/>
                <a:ea typeface="+mn-ea"/>
                <a:cs typeface="+mn-cs"/>
              </a:rPr>
              <a:t>quality. </a:t>
            </a:r>
            <a:r>
              <a:rPr lang="en-US" sz="1200" kern="1200" baseline="0" dirty="0" smtClean="0">
                <a:solidFill>
                  <a:schemeClr val="tx1"/>
                </a:solidFill>
                <a:latin typeface="+mn-lt"/>
                <a:ea typeface="+mn-ea"/>
                <a:cs typeface="+mn-cs"/>
              </a:rPr>
              <a:t>Design is the place where quality is fostered (meaning </a:t>
            </a:r>
            <a:r>
              <a:rPr lang="en-US" sz="1200" b="1" i="1" kern="1200" baseline="0" dirty="0" smtClean="0">
                <a:solidFill>
                  <a:schemeClr val="tx1"/>
                </a:solidFill>
                <a:latin typeface="+mn-lt"/>
                <a:ea typeface="+mn-ea"/>
                <a:cs typeface="+mn-cs"/>
              </a:rPr>
              <a:t>assisted </a:t>
            </a:r>
            <a:r>
              <a:rPr lang="en-US" sz="1200" b="0" i="0" kern="1200" baseline="0" dirty="0" smtClean="0">
                <a:solidFill>
                  <a:schemeClr val="tx1"/>
                </a:solidFill>
                <a:latin typeface="+mn-lt"/>
                <a:ea typeface="+mn-ea"/>
                <a:cs typeface="+mn-cs"/>
              </a:rPr>
              <a:t>or</a:t>
            </a:r>
            <a:r>
              <a:rPr lang="en-US" sz="1200" b="1" i="1" kern="1200" baseline="0" dirty="0" smtClean="0">
                <a:solidFill>
                  <a:schemeClr val="tx1"/>
                </a:solidFill>
                <a:latin typeface="+mn-lt"/>
                <a:ea typeface="+mn-ea"/>
                <a:cs typeface="+mn-cs"/>
              </a:rPr>
              <a:t> strengthen</a:t>
            </a:r>
            <a:r>
              <a:rPr lang="en-US" sz="1200" kern="1200" baseline="0" dirty="0" smtClean="0">
                <a:solidFill>
                  <a:schemeClr val="tx1"/>
                </a:solidFill>
                <a:latin typeface="+mn-lt"/>
                <a:ea typeface="+mn-ea"/>
                <a:cs typeface="+mn-cs"/>
              </a:rPr>
              <a:t>) in software engineering.</a:t>
            </a:r>
            <a:endParaRPr lang="en-US" dirty="0" smtClean="0"/>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Design provides you with representations of software that can be assessed for quality.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Design is the only way that you can accurately translate stakeholder’s requirements into a finished software product or system.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Software design serves as the foundation for all the software engineering and software support activities that follow.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Without design, you risk building an unstable system—one that will fail when small changes are made; one that may be difficult to test; one whose quality cannot be assessed until late in the software process, when time is short and many dollars have already been spent.</a:t>
            </a:r>
            <a:endParaRPr lang="en-US" dirty="0"/>
          </a:p>
        </p:txBody>
      </p:sp>
      <p:sp>
        <p:nvSpPr>
          <p:cNvPr id="4" name="Slide Number Placeholder 3"/>
          <p:cNvSpPr>
            <a:spLocks noGrp="1"/>
          </p:cNvSpPr>
          <p:nvPr>
            <p:ph type="sldNum" sz="quarter" idx="10"/>
          </p:nvPr>
        </p:nvSpPr>
        <p:spPr>
          <a:xfrm>
            <a:off x="4023993" y="9721107"/>
            <a:ext cx="3078427" cy="511730"/>
          </a:xfrm>
          <a:prstGeom prst="rect">
            <a:avLst/>
          </a:prstGeom>
        </p:spPr>
        <p:txBody>
          <a:bodyPr/>
          <a:lstStyle/>
          <a:p>
            <a:fld id="{C6D9586A-B0BA-476C-B293-E240125E5AE3}"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55131"/>
            <a:ext cx="5683250" cy="5138975"/>
          </a:xfrm>
          <a:prstGeom prst="rect">
            <a:avLst/>
          </a:prstGeom>
        </p:spPr>
        <p:txBody>
          <a:bodyPr numCol="1" spcCol="0">
            <a:normAutofit/>
          </a:bodyPr>
          <a:lstStyle/>
          <a:p>
            <a:pPr algn="just">
              <a:spcAft>
                <a:spcPts val="600"/>
              </a:spcAft>
            </a:pPr>
            <a:r>
              <a:rPr lang="en-US" sz="1400" dirty="0" smtClean="0"/>
              <a:t>Use cases are used widely as a method for describing customer-level or business domain requirements that imply software features and functions. It would seem reasonable to use the use case as a normalization measure similar to LOC or FP.</a:t>
            </a:r>
          </a:p>
          <a:p>
            <a:pPr algn="just">
              <a:spcAft>
                <a:spcPts val="600"/>
              </a:spcAft>
            </a:pPr>
            <a:r>
              <a:rPr lang="en-US" sz="1400" dirty="0" smtClean="0"/>
              <a:t>Like FP, the use case is defined early in the software process, allowing it to be used for estimation before significant modeling and construction activities are initiated.</a:t>
            </a:r>
          </a:p>
          <a:p>
            <a:pPr algn="just">
              <a:spcAft>
                <a:spcPts val="600"/>
              </a:spcAft>
            </a:pPr>
            <a:r>
              <a:rPr lang="en-US" sz="1400" dirty="0" smtClean="0"/>
              <a:t>Use cases describe (indirectly, at least) user-visible functions and features that are basic requirements for a system. The use case is independent of programming language.</a:t>
            </a:r>
          </a:p>
          <a:p>
            <a:pPr algn="just">
              <a:spcAft>
                <a:spcPts val="600"/>
              </a:spcAft>
            </a:pPr>
            <a:r>
              <a:rPr lang="en-US" sz="1400" dirty="0" smtClean="0"/>
              <a:t>In addition, the number of use cases is directly proportional to the size of the application in LOC and to the number of test cases that will have to be designed to fully exercise the application.</a:t>
            </a:r>
          </a:p>
          <a:p>
            <a:pPr algn="just">
              <a:spcAft>
                <a:spcPts val="600"/>
              </a:spcAft>
            </a:pPr>
            <a:r>
              <a:rPr lang="en-US" sz="1400" dirty="0" smtClean="0"/>
              <a:t>Because use cases can be created at vastly different levels of abstraction, there is no standard “size” for a use case. Without a standard measure of what a use case is, its application as a normalization measure (e.g., effort expended per use case) is suspect.</a:t>
            </a:r>
          </a:p>
          <a:p>
            <a:pPr algn="just">
              <a:spcAft>
                <a:spcPts val="600"/>
              </a:spcAft>
            </a:pPr>
            <a:r>
              <a:rPr lang="en-US" sz="1400" dirty="0" smtClean="0"/>
              <a:t>Researchers have suggested </a:t>
            </a:r>
            <a:r>
              <a:rPr lang="en-US" sz="1400" i="1" dirty="0" smtClean="0"/>
              <a:t>use-case points (UCPs) as a mechanism for estimating </a:t>
            </a:r>
            <a:r>
              <a:rPr lang="en-US" sz="1400" dirty="0" smtClean="0"/>
              <a:t>project effort and other characteristics. The UCP is a function of the number of actors and transactions implied by the use-case models and is analogous (meaning </a:t>
            </a:r>
            <a:r>
              <a:rPr lang="en-US" sz="1400" b="1" i="1" dirty="0" smtClean="0"/>
              <a:t>similar</a:t>
            </a:r>
            <a:r>
              <a:rPr lang="en-US" sz="1400" dirty="0" smtClean="0"/>
              <a:t>) to the FP in some ways.</a:t>
            </a:r>
          </a:p>
        </p:txBody>
      </p:sp>
      <p:sp>
        <p:nvSpPr>
          <p:cNvPr id="4" name="Slide Number Placeholder 3"/>
          <p:cNvSpPr>
            <a:spLocks noGrp="1"/>
          </p:cNvSpPr>
          <p:nvPr>
            <p:ph type="sldNum" sz="quarter" idx="10"/>
          </p:nvPr>
        </p:nvSpPr>
        <p:spPr>
          <a:xfrm>
            <a:off x="6219031" y="9765505"/>
            <a:ext cx="883389" cy="467331"/>
          </a:xfrm>
          <a:prstGeom prst="rect">
            <a:avLst/>
          </a:prstGeom>
        </p:spPr>
        <p:txBody>
          <a:bodyPr rIns="182880" bIns="91440" anchor="ctr" anchorCtr="0"/>
          <a:lstStyle/>
          <a:p>
            <a:fld id="{C6D9586A-B0BA-476C-B293-E240125E5AE3}" type="slidenum">
              <a:rPr lang="en-US" smtClean="0"/>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55131"/>
            <a:ext cx="5683250" cy="4910375"/>
          </a:xfrm>
          <a:prstGeom prst="rect">
            <a:avLst/>
          </a:prstGeom>
        </p:spPr>
        <p:txBody>
          <a:bodyPr numCol="2" spcCol="274320">
            <a:normAutofit fontScale="77500" lnSpcReduction="20000"/>
          </a:bodyPr>
          <a:lstStyle/>
          <a:p>
            <a:pPr algn="just">
              <a:spcAft>
                <a:spcPts val="600"/>
              </a:spcAft>
            </a:pPr>
            <a:r>
              <a:rPr lang="en-US" sz="1400" b="1" dirty="0" smtClean="0"/>
              <a:t>Number of static Web pages: </a:t>
            </a:r>
            <a:r>
              <a:rPr lang="en-US" sz="1400" dirty="0" smtClean="0"/>
              <a:t>Web pages with static content are the most common of all WebApp features. These pages represent low relative complexity and generally require less effort to construct than dynamic pages. This measure provides an indication of the overall size of the application and the effort required to develop it.</a:t>
            </a:r>
          </a:p>
          <a:p>
            <a:pPr algn="just">
              <a:spcAft>
                <a:spcPts val="600"/>
              </a:spcAft>
            </a:pPr>
            <a:r>
              <a:rPr lang="en-US" sz="1400" b="1" dirty="0" smtClean="0"/>
              <a:t>Number of dynamic Web pages:</a:t>
            </a:r>
            <a:r>
              <a:rPr lang="en-US" sz="1400" dirty="0" smtClean="0"/>
              <a:t> Web pages with dynamic content (end-user actions) are essential in all e-commerce applications, search engines etc.. These pages represent higher relative complexity and require more effort to construct than static pages. This measure provides an indication of the overall size of the application and the effort required to develop it.</a:t>
            </a:r>
          </a:p>
          <a:p>
            <a:pPr algn="just">
              <a:spcAft>
                <a:spcPts val="600"/>
              </a:spcAft>
            </a:pPr>
            <a:r>
              <a:rPr lang="en-US" sz="1400" b="1" dirty="0" smtClean="0"/>
              <a:t>Number of internal page links:</a:t>
            </a:r>
            <a:r>
              <a:rPr lang="en-US" sz="1400" dirty="0" smtClean="0"/>
              <a:t> Internal page links are pointers that provide</a:t>
            </a:r>
          </a:p>
          <a:p>
            <a:pPr algn="just">
              <a:spcAft>
                <a:spcPts val="600"/>
              </a:spcAft>
            </a:pPr>
            <a:r>
              <a:rPr lang="en-US" sz="1400" dirty="0" smtClean="0"/>
              <a:t>a hyperlink to some other Web page within the WebApp. This measure provides an indication of the degree of architectural coupling within the WebApp. As the number of page links increases, the effort expended on navigational design and construction also increases.</a:t>
            </a:r>
          </a:p>
          <a:p>
            <a:pPr algn="just">
              <a:spcAft>
                <a:spcPts val="600"/>
              </a:spcAft>
            </a:pPr>
            <a:r>
              <a:rPr lang="en-US" sz="1400" b="1" dirty="0" smtClean="0"/>
              <a:t>Number of persistent data objects: </a:t>
            </a:r>
            <a:r>
              <a:rPr lang="en-US" sz="1400" dirty="0" smtClean="0"/>
              <a:t>One or more persistent data objects (e.g., a database or data file) may be accessed by a WebApp. As the number of persistent data objects grows, the complexity of the WebApp also grows and the effort to implement it increases proportionally.</a:t>
            </a:r>
          </a:p>
          <a:p>
            <a:pPr algn="just">
              <a:spcAft>
                <a:spcPts val="600"/>
              </a:spcAft>
            </a:pPr>
            <a:r>
              <a:rPr lang="en-US" sz="1400" b="1" dirty="0" smtClean="0"/>
              <a:t>Number of external systems interfaced:</a:t>
            </a:r>
            <a:r>
              <a:rPr lang="en-US" sz="1400" dirty="0" smtClean="0"/>
              <a:t> WebApps must often interface with “backroom” business applications. As the requirement for interfacing grows, system complexity and development effort also increase.</a:t>
            </a:r>
          </a:p>
          <a:p>
            <a:pPr algn="just">
              <a:spcAft>
                <a:spcPts val="600"/>
              </a:spcAft>
            </a:pPr>
            <a:r>
              <a:rPr lang="en-US" sz="1400" b="1" dirty="0" smtClean="0"/>
              <a:t>Number of static content </a:t>
            </a:r>
            <a:r>
              <a:rPr lang="en-US" sz="1400" dirty="0" smtClean="0"/>
              <a:t>objects: Static content objects encompass static text-based, graphical, video, animation, and audio information that are incorporated within the WebApp. Multiple content objects may appear on a single Web page.</a:t>
            </a:r>
          </a:p>
          <a:p>
            <a:pPr algn="just">
              <a:spcAft>
                <a:spcPts val="600"/>
              </a:spcAft>
            </a:pPr>
            <a:r>
              <a:rPr lang="en-US" sz="1400" b="1" dirty="0" smtClean="0"/>
              <a:t>Number of dynamic content objects: </a:t>
            </a:r>
            <a:r>
              <a:rPr lang="en-US" sz="1400" dirty="0" smtClean="0"/>
              <a:t>Dynamic content objects are generated based on end-user actions and encompass internally generated text based, graphical, video, animation, and audio information that are incorporated within the WebApp. Multiple content objects may appear on a single Web page.</a:t>
            </a:r>
          </a:p>
          <a:p>
            <a:pPr algn="just">
              <a:spcAft>
                <a:spcPts val="600"/>
              </a:spcAft>
            </a:pPr>
            <a:r>
              <a:rPr lang="en-US" sz="1400" b="1" dirty="0" smtClean="0"/>
              <a:t>Number of executable functions:</a:t>
            </a:r>
            <a:r>
              <a:rPr lang="en-US" sz="1400" dirty="0" smtClean="0"/>
              <a:t> An executable function (e.g., a script or applet) provides some computational service to the end user. As the number of executable functions increases, modeling and construction effort also increase.</a:t>
            </a:r>
          </a:p>
        </p:txBody>
      </p:sp>
      <p:sp>
        <p:nvSpPr>
          <p:cNvPr id="4" name="Slide Number Placeholder 3"/>
          <p:cNvSpPr>
            <a:spLocks noGrp="1"/>
          </p:cNvSpPr>
          <p:nvPr>
            <p:ph type="sldNum" sz="quarter" idx="10"/>
          </p:nvPr>
        </p:nvSpPr>
        <p:spPr>
          <a:xfrm>
            <a:off x="6219031" y="9765505"/>
            <a:ext cx="883389" cy="467331"/>
          </a:xfrm>
          <a:prstGeom prst="rect">
            <a:avLst/>
          </a:prstGeom>
        </p:spPr>
        <p:txBody>
          <a:bodyPr rIns="182880" bIns="91440" anchor="ctr" anchorCtr="0"/>
          <a:lstStyle/>
          <a:p>
            <a:fld id="{C6D9586A-B0BA-476C-B293-E240125E5AE3}" type="slidenum">
              <a:rPr lang="en-US" smtClean="0"/>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lnSpcReduction="10000"/>
          </a:bodyPr>
          <a:lstStyle/>
          <a:p>
            <a:pPr algn="just">
              <a:spcAft>
                <a:spcPts val="600"/>
              </a:spcAft>
            </a:pPr>
            <a:r>
              <a:rPr lang="en-US" dirty="0" smtClean="0"/>
              <a:t>The overriding goal of software engineering is to produce a high-quality system, application, or product within a time frame that satisfies a market need. </a:t>
            </a:r>
          </a:p>
          <a:p>
            <a:pPr algn="just">
              <a:spcAft>
                <a:spcPts val="600"/>
              </a:spcAft>
            </a:pPr>
            <a:r>
              <a:rPr lang="en-US" dirty="0" smtClean="0"/>
              <a:t>To achieve this goal, you must apply effective methods coupled with modern tools within the context of a mature software process. In addition, a good software engineer (and good software engineering managers) must measure if high quality is to be realized.</a:t>
            </a:r>
          </a:p>
          <a:p>
            <a:pPr algn="just">
              <a:spcAft>
                <a:spcPts val="600"/>
              </a:spcAft>
            </a:pPr>
            <a:r>
              <a:rPr lang="en-US" dirty="0" smtClean="0"/>
              <a:t>The quality of a system, application, or product is only as good as the requirements that describe the problem, the design that models the solution, the code that leads to an executable program, and the tests that exercise the software to uncover errors.</a:t>
            </a:r>
          </a:p>
          <a:p>
            <a:pPr algn="just">
              <a:spcAft>
                <a:spcPts val="600"/>
              </a:spcAft>
            </a:pPr>
            <a:r>
              <a:rPr lang="en-US" dirty="0" smtClean="0"/>
              <a:t>You can use measurement to assess the quality of the requirements and design models, the source code, and the test cases that have been created as the software is engineered.</a:t>
            </a:r>
          </a:p>
          <a:p>
            <a:pPr algn="just">
              <a:spcAft>
                <a:spcPts val="600"/>
              </a:spcAft>
            </a:pPr>
            <a:r>
              <a:rPr lang="en-US" dirty="0" smtClean="0"/>
              <a:t>To accomplish this real-time assessment, you apply product metrics to evaluate the quality of software engineering work products in objective, rather than subjective ways.</a:t>
            </a:r>
          </a:p>
          <a:p>
            <a:pPr algn="just">
              <a:spcAft>
                <a:spcPts val="600"/>
              </a:spcAft>
            </a:pPr>
            <a:r>
              <a:rPr lang="en-US" dirty="0" smtClean="0"/>
              <a:t>A project manager must also evaluate quality as the project progresses. Private metrics collected by individual software engineers are combined to provide project level results. </a:t>
            </a:r>
          </a:p>
          <a:p>
            <a:pPr algn="just">
              <a:spcAft>
                <a:spcPts val="600"/>
              </a:spcAft>
            </a:pPr>
            <a:r>
              <a:rPr lang="en-US" dirty="0" smtClean="0"/>
              <a:t>Although many quality measures can be collected, the primary thrust at the project level is to measure errors and defects.</a:t>
            </a:r>
          </a:p>
          <a:p>
            <a:pPr algn="just">
              <a:spcAft>
                <a:spcPts val="600"/>
              </a:spcAft>
            </a:pPr>
            <a:r>
              <a:rPr lang="en-US" dirty="0" smtClean="0"/>
              <a:t>Metrics derived from these measures provide an indication of the effectiveness of individual and group software quality assurance and control activities.</a:t>
            </a:r>
          </a:p>
          <a:p>
            <a:pPr algn="just"/>
            <a:r>
              <a:rPr lang="en-US" dirty="0" smtClean="0"/>
              <a:t>Metrics such as work product errors per function point, errors uncovered per review hour, and errors uncovered per testing hour provide insight into the efficacy of each of the activities implied by the metric.</a:t>
            </a:r>
            <a:endParaRPr lang="en-IN" dirty="0"/>
          </a:p>
        </p:txBody>
      </p:sp>
      <p:sp>
        <p:nvSpPr>
          <p:cNvPr id="4" name="Slide Number Placeholder 3"/>
          <p:cNvSpPr>
            <a:spLocks noGrp="1"/>
          </p:cNvSpPr>
          <p:nvPr>
            <p:ph type="sldNum" sz="quarter" idx="10"/>
          </p:nvPr>
        </p:nvSpPr>
        <p:spPr>
          <a:xfrm>
            <a:off x="6219031" y="9765505"/>
            <a:ext cx="883389" cy="467331"/>
          </a:xfrm>
          <a:prstGeom prst="rect">
            <a:avLst/>
          </a:prstGeom>
        </p:spPr>
        <p:txBody>
          <a:bodyPr rIns="182880" bIns="91440" anchor="ctr" anchorCtr="0"/>
          <a:lstStyle/>
          <a:p>
            <a:fld id="{C6D9586A-B0BA-476C-B293-E240125E5AE3}" type="slidenum">
              <a:rPr lang="en-US" smtClean="0"/>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751665"/>
          </a:xfrm>
          <a:prstGeom prst="rect">
            <a:avLst/>
          </a:prstGeom>
        </p:spPr>
        <p:txBody>
          <a:bodyPr>
            <a:normAutofit lnSpcReduction="10000"/>
          </a:bodyPr>
          <a:lstStyle/>
          <a:p>
            <a:pPr algn="just">
              <a:spcAft>
                <a:spcPts val="600"/>
              </a:spcAft>
            </a:pPr>
            <a:r>
              <a:rPr lang="en-US" dirty="0" smtClean="0"/>
              <a:t>Although there are many measures of software quality, correctness, maintainability, integrity, and usability provide useful indicators for the project team. Gilb suggests definitions and measures for each.</a:t>
            </a:r>
          </a:p>
          <a:p>
            <a:pPr algn="just">
              <a:spcAft>
                <a:spcPts val="600"/>
              </a:spcAft>
            </a:pPr>
            <a:r>
              <a:rPr lang="en-US" b="1" dirty="0" smtClean="0"/>
              <a:t>Correctness:</a:t>
            </a:r>
            <a:r>
              <a:rPr lang="en-US" dirty="0" smtClean="0"/>
              <a:t> A program must operate correctly or it provides little value to its users. Correctness is the degree to which the software performs its required function.</a:t>
            </a:r>
          </a:p>
          <a:p>
            <a:pPr algn="just">
              <a:spcAft>
                <a:spcPts val="600"/>
              </a:spcAft>
            </a:pPr>
            <a:r>
              <a:rPr lang="en-US" b="1" dirty="0" smtClean="0"/>
              <a:t>Maintainability:</a:t>
            </a:r>
            <a:r>
              <a:rPr lang="en-US" dirty="0" smtClean="0"/>
              <a:t> It is the ease with which a program can be corrected if an error is encountered, adapted if its environment changes, or enhanced if the customer desires a change in requirements. </a:t>
            </a:r>
          </a:p>
          <a:p>
            <a:pPr algn="just">
              <a:spcAft>
                <a:spcPts val="600"/>
              </a:spcAft>
            </a:pPr>
            <a:r>
              <a:rPr lang="en-US" dirty="0" smtClean="0"/>
              <a:t>There is no way to measure maintainability directly; therefore, you must use indirect measures. A simple time-oriented metric is </a:t>
            </a:r>
            <a:r>
              <a:rPr lang="en-US" i="1" dirty="0" smtClean="0"/>
              <a:t>mean-time-to-change (MTTC), the time it takes to analyze the change </a:t>
            </a:r>
            <a:r>
              <a:rPr lang="en-US" dirty="0" smtClean="0"/>
              <a:t>request, design an appropriate modification, implement the change, test it, and distribute the change to all users.</a:t>
            </a:r>
          </a:p>
          <a:p>
            <a:pPr algn="just">
              <a:spcAft>
                <a:spcPts val="600"/>
              </a:spcAft>
            </a:pPr>
            <a:r>
              <a:rPr lang="en-US" b="1" dirty="0" smtClean="0"/>
              <a:t>Integrity:</a:t>
            </a:r>
            <a:r>
              <a:rPr lang="en-US" dirty="0" smtClean="0"/>
              <a:t> Software integrity has become increasingly important in the age of cyber terrorists and hackers. This attribute measures a system’s ability to withstand attacks (both accidental and intentional) to its security. Attacks can be made on all three components of software: programs, data, and documentation.</a:t>
            </a:r>
          </a:p>
          <a:p>
            <a:pPr algn="just">
              <a:spcAft>
                <a:spcPts val="600"/>
              </a:spcAft>
            </a:pPr>
            <a:r>
              <a:rPr lang="en-US" dirty="0" smtClean="0"/>
              <a:t>To measure integrity, two additional attributes must be defined: threat and security. </a:t>
            </a:r>
            <a:r>
              <a:rPr lang="en-US" i="1" dirty="0" smtClean="0"/>
              <a:t>Threat is the probability (which can be estimated or derived from </a:t>
            </a:r>
            <a:r>
              <a:rPr lang="en-US" dirty="0" smtClean="0"/>
              <a:t>empirical evidence) that an attack of a specific type will occur within a given time. </a:t>
            </a:r>
            <a:r>
              <a:rPr lang="en-US" i="1" dirty="0" smtClean="0"/>
              <a:t>Security is the probability (which can be estimated or derived from </a:t>
            </a:r>
            <a:r>
              <a:rPr lang="en-US" dirty="0" smtClean="0"/>
              <a:t>empirical evidence) that the attack of a specific type will be repelled. The integrity of a system can then be defined as:</a:t>
            </a:r>
          </a:p>
          <a:p>
            <a:pPr algn="ctr">
              <a:spcAft>
                <a:spcPts val="600"/>
              </a:spcAft>
            </a:pPr>
            <a:r>
              <a:rPr lang="en-US" b="1" dirty="0" smtClean="0"/>
              <a:t>Integrity   = ∑[1 − (threat X (1 − security))]</a:t>
            </a:r>
            <a:endParaRPr lang="en-US" dirty="0" smtClean="0"/>
          </a:p>
          <a:p>
            <a:pPr algn="just">
              <a:spcAft>
                <a:spcPts val="600"/>
              </a:spcAft>
            </a:pPr>
            <a:r>
              <a:rPr lang="en-US" b="1" dirty="0" smtClean="0"/>
              <a:t>Usability:</a:t>
            </a:r>
            <a:r>
              <a:rPr lang="en-US" dirty="0" smtClean="0"/>
              <a:t> If a program is not easy to use, it is often doomed (meaning </a:t>
            </a:r>
            <a:r>
              <a:rPr lang="en-US" b="1" i="1" dirty="0" smtClean="0"/>
              <a:t>cursed</a:t>
            </a:r>
            <a:r>
              <a:rPr lang="en-US" dirty="0" smtClean="0"/>
              <a:t>) to failure, even if the functions that it performs are valuable. Usability is an attempt to quantify ease of use.</a:t>
            </a:r>
            <a:endParaRPr lang="en-IN" b="1" dirty="0"/>
          </a:p>
        </p:txBody>
      </p:sp>
      <p:sp>
        <p:nvSpPr>
          <p:cNvPr id="4" name="Slide Number Placeholder 3"/>
          <p:cNvSpPr>
            <a:spLocks noGrp="1"/>
          </p:cNvSpPr>
          <p:nvPr>
            <p:ph type="sldNum" sz="quarter" idx="10"/>
          </p:nvPr>
        </p:nvSpPr>
        <p:spPr>
          <a:xfrm>
            <a:off x="6219031" y="9765505"/>
            <a:ext cx="883389" cy="467331"/>
          </a:xfrm>
          <a:prstGeom prst="rect">
            <a:avLst/>
          </a:prstGeom>
        </p:spPr>
        <p:txBody>
          <a:bodyPr rIns="182880" bIns="91440" anchor="ctr" anchorCtr="0"/>
          <a:lstStyle/>
          <a:p>
            <a:fld id="{C6D9586A-B0BA-476C-B293-E240125E5AE3}" type="slidenum">
              <a:rPr lang="en-US" smtClean="0"/>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980265"/>
          </a:xfrm>
          <a:prstGeom prst="rect">
            <a:avLst/>
          </a:prstGeom>
        </p:spPr>
        <p:txBody>
          <a:bodyPr>
            <a:normAutofit lnSpcReduction="10000"/>
          </a:bodyPr>
          <a:lstStyle/>
          <a:p>
            <a:pPr algn="just">
              <a:spcAft>
                <a:spcPts val="600"/>
              </a:spcAft>
            </a:pPr>
            <a:r>
              <a:rPr lang="en-US" dirty="0" smtClean="0"/>
              <a:t>A quality metric that provides benefit at both the project and process level is </a:t>
            </a:r>
            <a:r>
              <a:rPr lang="en-US" i="1" dirty="0" smtClean="0"/>
              <a:t>defect removal efficiency (DRE)</a:t>
            </a:r>
            <a:r>
              <a:rPr lang="en-US" dirty="0" smtClean="0"/>
              <a:t>. In essence, DRE is a measure of the filtering ability of quality assurance and control actions as they are applied throughout all process framework activities. When considered for a project as a whole, DRE is defined in the following manner:</a:t>
            </a:r>
          </a:p>
          <a:p>
            <a:pPr algn="ctr">
              <a:spcAft>
                <a:spcPts val="600"/>
              </a:spcAft>
            </a:pPr>
            <a:r>
              <a:rPr lang="en-US" b="1" dirty="0" smtClean="0"/>
              <a:t>DRE = E/ E + D</a:t>
            </a:r>
          </a:p>
          <a:p>
            <a:pPr algn="just">
              <a:spcAft>
                <a:spcPts val="600"/>
              </a:spcAft>
            </a:pPr>
            <a:r>
              <a:rPr lang="en-US" dirty="0" smtClean="0"/>
              <a:t>Where E is the number of errors found before delivery of the software to the end user and </a:t>
            </a:r>
            <a:r>
              <a:rPr lang="en-US" i="1" dirty="0" smtClean="0"/>
              <a:t>D is the number of defects found after delivery.</a:t>
            </a:r>
          </a:p>
          <a:p>
            <a:pPr algn="just">
              <a:spcAft>
                <a:spcPts val="600"/>
              </a:spcAft>
            </a:pPr>
            <a:r>
              <a:rPr lang="en-US" dirty="0" smtClean="0"/>
              <a:t>The ideal value for DRE is 1. That is, no defects are found in the software. Realistically,</a:t>
            </a:r>
            <a:r>
              <a:rPr lang="en-US" i="1" dirty="0" smtClean="0"/>
              <a:t> D </a:t>
            </a:r>
            <a:r>
              <a:rPr lang="en-US" dirty="0" smtClean="0"/>
              <a:t>will be greater than 0, but the value of DRE can still approach 1 as E increases for a given value of </a:t>
            </a:r>
            <a:r>
              <a:rPr lang="en-US" i="1" dirty="0" smtClean="0"/>
              <a:t>D.</a:t>
            </a:r>
          </a:p>
          <a:p>
            <a:pPr algn="just">
              <a:spcAft>
                <a:spcPts val="600"/>
              </a:spcAft>
            </a:pPr>
            <a:r>
              <a:rPr lang="en-US" dirty="0" smtClean="0"/>
              <a:t>In fact, as E increases, it is likely that the final value of D will decrease (errors are filtered out before they become defects). If used as a metric that provides an indicator of the filtering ability of quality control and assurance activities, DRE encourages a software project team to institute techniques for finding as many errors as possible before delivery.</a:t>
            </a:r>
          </a:p>
          <a:p>
            <a:pPr algn="just">
              <a:spcAft>
                <a:spcPts val="600"/>
              </a:spcAft>
            </a:pPr>
            <a:r>
              <a:rPr lang="en-US" dirty="0" smtClean="0"/>
              <a:t>DRE can also be used within the project to assess a team’s ability to find errors before they are passed to the next framework activity or software engineering action. For example, requirements analysis produces a requirements model that can be reviewed to find and correct errors. Those errors that are not found during the review of the requirements model are passed on to design (where they may or may not be found). When used in this context, we redefine DRE as</a:t>
            </a:r>
          </a:p>
          <a:p>
            <a:pPr algn="ctr">
              <a:spcAft>
                <a:spcPts val="600"/>
              </a:spcAft>
            </a:pPr>
            <a:r>
              <a:rPr lang="en-US" b="1" dirty="0" smtClean="0"/>
              <a:t>DRE</a:t>
            </a:r>
            <a:r>
              <a:rPr lang="en-US" b="1" i="1" baseline="-25000" dirty="0" smtClean="0"/>
              <a:t>i</a:t>
            </a:r>
            <a:r>
              <a:rPr lang="en-US" b="1" i="1" dirty="0" smtClean="0"/>
              <a:t> = E</a:t>
            </a:r>
            <a:r>
              <a:rPr lang="en-US" b="1" i="1" baseline="-25000" dirty="0" smtClean="0"/>
              <a:t>i</a:t>
            </a:r>
            <a:r>
              <a:rPr lang="en-US" b="1" i="1" dirty="0" smtClean="0"/>
              <a:t> / E</a:t>
            </a:r>
            <a:r>
              <a:rPr lang="en-US" b="1" i="1" baseline="-25000" dirty="0" smtClean="0"/>
              <a:t>i</a:t>
            </a:r>
            <a:r>
              <a:rPr lang="en-US" b="1" i="1" dirty="0" smtClean="0"/>
              <a:t> + E</a:t>
            </a:r>
            <a:r>
              <a:rPr lang="en-US" b="1" i="1" baseline="-25000" dirty="0" smtClean="0"/>
              <a:t>i+1</a:t>
            </a:r>
          </a:p>
          <a:p>
            <a:pPr algn="just">
              <a:spcAft>
                <a:spcPts val="600"/>
              </a:spcAft>
            </a:pPr>
            <a:r>
              <a:rPr lang="en-US" dirty="0" smtClean="0"/>
              <a:t>Where E</a:t>
            </a:r>
            <a:r>
              <a:rPr lang="en-US" baseline="-25000" dirty="0" smtClean="0"/>
              <a:t>i</a:t>
            </a:r>
            <a:r>
              <a:rPr lang="en-US" dirty="0" smtClean="0"/>
              <a:t> is the number of errors found during software engineering action i and E</a:t>
            </a:r>
            <a:r>
              <a:rPr lang="en-US" baseline="-25000" dirty="0" smtClean="0"/>
              <a:t>i+ 1</a:t>
            </a:r>
            <a:r>
              <a:rPr lang="en-US" dirty="0" smtClean="0"/>
              <a:t> is the number of errors found during software engineering action i + 1 that are traceable to errors that were not discovered in software engineering action i.</a:t>
            </a:r>
            <a:endParaRPr lang="en-IN" dirty="0"/>
          </a:p>
        </p:txBody>
      </p:sp>
      <p:sp>
        <p:nvSpPr>
          <p:cNvPr id="4" name="Slide Number Placeholder 3"/>
          <p:cNvSpPr>
            <a:spLocks noGrp="1"/>
          </p:cNvSpPr>
          <p:nvPr>
            <p:ph type="sldNum" sz="quarter" idx="10"/>
          </p:nvPr>
        </p:nvSpPr>
        <p:spPr>
          <a:xfrm>
            <a:off x="6219031" y="9765505"/>
            <a:ext cx="883389" cy="467331"/>
          </a:xfrm>
          <a:prstGeom prst="rect">
            <a:avLst/>
          </a:prstGeom>
        </p:spPr>
        <p:txBody>
          <a:bodyPr rIns="182880" bIns="91440" anchor="ctr" anchorCtr="0"/>
          <a:lstStyle/>
          <a:p>
            <a:fld id="{C6D9586A-B0BA-476C-B293-E240125E5AE3}" type="slidenum">
              <a:rPr lang="en-US" smtClean="0"/>
              <a:pPr/>
              <a:t>44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a:bodyPr>
          <a:lstStyle/>
          <a:p>
            <a:pPr algn="just"/>
            <a:r>
              <a:rPr lang="en-US" sz="1200" kern="1200" baseline="0" dirty="0" smtClean="0">
                <a:solidFill>
                  <a:schemeClr val="tx1"/>
                </a:solidFill>
                <a:latin typeface="+mn-lt"/>
                <a:ea typeface="+mn-ea"/>
                <a:cs typeface="+mn-cs"/>
              </a:rPr>
              <a:t>Software design is an iterative process through which requirements are translated into a “blueprint” for constructing the software. Initially, the blueprint  depicts a holistic (meaning </a:t>
            </a:r>
            <a:r>
              <a:rPr lang="en-US" sz="1200" b="1" i="1" kern="1200" baseline="0" dirty="0" smtClean="0">
                <a:solidFill>
                  <a:schemeClr val="tx1"/>
                </a:solidFill>
                <a:latin typeface="+mn-lt"/>
                <a:ea typeface="+mn-ea"/>
                <a:cs typeface="+mn-cs"/>
              </a:rPr>
              <a:t>whole</a:t>
            </a:r>
            <a:r>
              <a:rPr lang="en-US" sz="1200" kern="1200" baseline="0" dirty="0" smtClean="0">
                <a:solidFill>
                  <a:schemeClr val="tx1"/>
                </a:solidFill>
                <a:latin typeface="+mn-lt"/>
                <a:ea typeface="+mn-ea"/>
                <a:cs typeface="+mn-cs"/>
              </a:rPr>
              <a:t>) view of software. That is, the design is represented at a high level of abstraction – a level that can be directly traced to the specific system objective and more detailed data, functional, and behavioral requirements.</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As design iterations occur, subsequent refinement leads to design representations at much lower levels of abstraction. These can still be traced to requirements, but the connection is more subtle (meaning </a:t>
            </a:r>
            <a:r>
              <a:rPr lang="en-US" sz="1200" b="1" i="1" kern="1200" baseline="0" dirty="0" smtClean="0">
                <a:solidFill>
                  <a:schemeClr val="tx1"/>
                </a:solidFill>
                <a:latin typeface="+mn-lt"/>
                <a:ea typeface="+mn-ea"/>
                <a:cs typeface="+mn-cs"/>
              </a:rPr>
              <a:t>precise</a:t>
            </a:r>
            <a:r>
              <a:rPr lang="en-US" sz="1200" kern="1200" baseline="0" dirty="0" smtClean="0">
                <a:solidFill>
                  <a:schemeClr val="tx1"/>
                </a:solidFill>
                <a:latin typeface="+mn-lt"/>
                <a:ea typeface="+mn-ea"/>
                <a:cs typeface="+mn-cs"/>
              </a:rPr>
              <a:t>).</a:t>
            </a:r>
          </a:p>
          <a:p>
            <a:pPr algn="just"/>
            <a:endParaRPr lang="en-US" dirty="0" smtClean="0"/>
          </a:p>
          <a:p>
            <a:pPr algn="just"/>
            <a:r>
              <a:rPr lang="en-US" sz="1200" b="1" kern="1200" baseline="0" dirty="0" smtClean="0">
                <a:solidFill>
                  <a:schemeClr val="tx1"/>
                </a:solidFill>
                <a:latin typeface="+mn-lt"/>
                <a:ea typeface="+mn-ea"/>
                <a:cs typeface="+mn-cs"/>
              </a:rPr>
              <a:t>Software Quality Guidelines and Attributes:</a:t>
            </a:r>
            <a:endParaRPr lang="en-US" sz="1200" b="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Throughout the design process, the quality of the evolving design is assessed with a series of technical reviews. McGlaughlin suggests three characteristics that serve as a guide for the evaluation of a good design:</a:t>
            </a:r>
          </a:p>
          <a:p>
            <a:pPr marL="228600" indent="-228600" algn="just">
              <a:buFont typeface="+mj-lt"/>
              <a:buAutoNum type="arabicPeriod"/>
            </a:pPr>
            <a:r>
              <a:rPr lang="en-US" sz="1200" kern="1200" baseline="0" dirty="0" smtClean="0">
                <a:solidFill>
                  <a:schemeClr val="tx1"/>
                </a:solidFill>
                <a:latin typeface="+mn-lt"/>
                <a:ea typeface="+mn-ea"/>
                <a:cs typeface="+mn-cs"/>
              </a:rPr>
              <a:t>The design must implement all of the explicit requirements contained in the requirements model, and it must accommodate all of the implicit requirements desired by stakeholders.</a:t>
            </a:r>
          </a:p>
          <a:p>
            <a:pPr marL="228600" indent="-228600" algn="just">
              <a:buFont typeface="+mj-lt"/>
              <a:buAutoNum type="arabicPeriod"/>
            </a:pPr>
            <a:r>
              <a:rPr lang="en-US" sz="1200" kern="1200" baseline="0" dirty="0" smtClean="0">
                <a:solidFill>
                  <a:schemeClr val="tx1"/>
                </a:solidFill>
                <a:latin typeface="+mn-lt"/>
                <a:ea typeface="+mn-ea"/>
                <a:cs typeface="+mn-cs"/>
              </a:rPr>
              <a:t>The design must be a readable, understandable guide for those who generate code and for those who test and subsequently support the software.</a:t>
            </a:r>
          </a:p>
          <a:p>
            <a:pPr marL="228600" indent="-228600" algn="just">
              <a:buFont typeface="+mj-lt"/>
              <a:buAutoNum type="arabicPeriod"/>
            </a:pPr>
            <a:r>
              <a:rPr lang="en-US" sz="1200" kern="1200" baseline="0" dirty="0" smtClean="0">
                <a:solidFill>
                  <a:schemeClr val="tx1"/>
                </a:solidFill>
                <a:latin typeface="+mn-lt"/>
                <a:ea typeface="+mn-ea"/>
                <a:cs typeface="+mn-cs"/>
              </a:rPr>
              <a:t>The design should provide a complete picture of the software, addressing the data, functional, and behavioral domains from an implementation perspective.</a:t>
            </a:r>
          </a:p>
        </p:txBody>
      </p:sp>
      <p:sp>
        <p:nvSpPr>
          <p:cNvPr id="4" name="Slide Number Placeholder 3"/>
          <p:cNvSpPr>
            <a:spLocks noGrp="1"/>
          </p:cNvSpPr>
          <p:nvPr>
            <p:ph type="sldNum" sz="quarter" idx="10"/>
          </p:nvPr>
        </p:nvSpPr>
        <p:spPr>
          <a:xfrm>
            <a:off x="4023993" y="9721107"/>
            <a:ext cx="3078427" cy="511730"/>
          </a:xfrm>
          <a:prstGeom prst="rect">
            <a:avLst/>
          </a:prstGeom>
        </p:spPr>
        <p:txBody>
          <a:bodyPr/>
          <a:lstStyle/>
          <a:p>
            <a:fld id="{C6D9586A-B0BA-476C-B293-E240125E5AE3}"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fontScale="92500"/>
          </a:bodyPr>
          <a:lstStyle/>
          <a:p>
            <a:pPr algn="just">
              <a:lnSpc>
                <a:spcPct val="100000"/>
              </a:lnSpc>
            </a:pPr>
            <a:r>
              <a:rPr lang="en-US" sz="1200" kern="1200" baseline="0" dirty="0" smtClean="0">
                <a:solidFill>
                  <a:schemeClr val="tx1"/>
                </a:solidFill>
                <a:latin typeface="+mn-lt"/>
                <a:ea typeface="+mn-ea"/>
                <a:cs typeface="+mn-cs"/>
              </a:rPr>
              <a:t>Each of these characteristics is actually a goal of the design process. But how is each of these goals achieved?</a:t>
            </a:r>
          </a:p>
          <a:p>
            <a:pPr algn="just">
              <a:lnSpc>
                <a:spcPct val="100000"/>
              </a:lnSpc>
            </a:pPr>
            <a:r>
              <a:rPr lang="en-US" sz="1200" b="1" kern="1200" baseline="0" dirty="0" smtClean="0">
                <a:solidFill>
                  <a:schemeClr val="tx1"/>
                </a:solidFill>
                <a:latin typeface="+mn-lt"/>
                <a:ea typeface="+mn-ea"/>
                <a:cs typeface="+mn-cs"/>
              </a:rPr>
              <a:t>Quality Guidelines. </a:t>
            </a:r>
            <a:r>
              <a:rPr lang="en-US" sz="1200" b="0" kern="1200" baseline="0" dirty="0" smtClean="0">
                <a:solidFill>
                  <a:schemeClr val="tx1"/>
                </a:solidFill>
                <a:latin typeface="+mn-lt"/>
                <a:ea typeface="+mn-ea"/>
                <a:cs typeface="+mn-cs"/>
              </a:rPr>
              <a:t>In order to evaluate the quality of a design representation, </a:t>
            </a:r>
            <a:r>
              <a:rPr lang="en-US" sz="1200" kern="1200" baseline="0" dirty="0" smtClean="0">
                <a:solidFill>
                  <a:schemeClr val="tx1"/>
                </a:solidFill>
                <a:latin typeface="+mn-lt"/>
                <a:ea typeface="+mn-ea"/>
                <a:cs typeface="+mn-cs"/>
              </a:rPr>
              <a:t>you and other members of the software team must establish technical criteria for good design.</a:t>
            </a:r>
          </a:p>
          <a:p>
            <a:pPr marL="0" marR="0" indent="0" algn="just" defTabSz="914400" rtl="0" eaLnBrk="1" fontAlgn="auto" latinLnBrk="0" hangingPunct="1">
              <a:lnSpc>
                <a:spcPct val="100000"/>
              </a:lnSpc>
              <a:spcBef>
                <a:spcPts val="0"/>
              </a:spcBef>
              <a:spcAft>
                <a:spcPts val="0"/>
              </a:spcAft>
              <a:buClrTx/>
              <a:buSzTx/>
              <a:buFontTx/>
              <a:buNone/>
              <a:tabLst/>
              <a:defRPr/>
            </a:pPr>
            <a:r>
              <a:rPr lang="en-US" b="1" dirty="0" smtClean="0"/>
              <a:t>Guidelines:</a:t>
            </a:r>
          </a:p>
          <a:p>
            <a:pPr marL="228600" indent="-228600" algn="just">
              <a:lnSpc>
                <a:spcPct val="100000"/>
              </a:lnSpc>
              <a:buAutoNum type="arabicPeriod"/>
            </a:pPr>
            <a:r>
              <a:rPr lang="en-US" sz="1200" b="0" kern="1200" baseline="0" dirty="0" smtClean="0">
                <a:solidFill>
                  <a:schemeClr val="tx1"/>
                </a:solidFill>
                <a:latin typeface="+mn-lt"/>
                <a:ea typeface="+mn-ea"/>
                <a:cs typeface="+mn-cs"/>
              </a:rPr>
              <a:t>A design should exhibit an architecture that </a:t>
            </a:r>
          </a:p>
          <a:p>
            <a:pPr marL="228600" indent="-228600" algn="just">
              <a:lnSpc>
                <a:spcPct val="100000"/>
              </a:lnSpc>
              <a:buNone/>
            </a:pPr>
            <a:r>
              <a:rPr lang="en-US" sz="1200" b="0" kern="1200" baseline="0" dirty="0" smtClean="0">
                <a:solidFill>
                  <a:schemeClr val="tx1"/>
                </a:solidFill>
                <a:latin typeface="+mn-lt"/>
                <a:ea typeface="+mn-ea"/>
                <a:cs typeface="+mn-cs"/>
              </a:rPr>
              <a:t>		1) has been created using recognizable </a:t>
            </a:r>
            <a:r>
              <a:rPr lang="en-US" sz="1200" kern="1200" baseline="0" dirty="0" smtClean="0">
                <a:solidFill>
                  <a:schemeClr val="tx1"/>
                </a:solidFill>
                <a:latin typeface="+mn-lt"/>
                <a:ea typeface="+mn-ea"/>
                <a:cs typeface="+mn-cs"/>
              </a:rPr>
              <a:t>architectural styles or patterns</a:t>
            </a:r>
          </a:p>
          <a:p>
            <a:pPr marL="228600" indent="-228600" algn="just">
              <a:lnSpc>
                <a:spcPct val="100000"/>
              </a:lnSpc>
              <a:buNone/>
            </a:pPr>
            <a:r>
              <a:rPr lang="en-US" sz="1200" kern="1200" baseline="0" dirty="0" smtClean="0">
                <a:solidFill>
                  <a:schemeClr val="tx1"/>
                </a:solidFill>
                <a:latin typeface="+mn-lt"/>
                <a:ea typeface="+mn-ea"/>
                <a:cs typeface="+mn-cs"/>
              </a:rPr>
              <a:t>		2) is composed of components that exhibit good design characteristics</a:t>
            </a:r>
          </a:p>
          <a:p>
            <a:pPr marL="228600" indent="-228600" algn="just">
              <a:lnSpc>
                <a:spcPct val="100000"/>
              </a:lnSpc>
              <a:buNone/>
            </a:pPr>
            <a:r>
              <a:rPr lang="en-US" sz="1200" kern="1200" baseline="0" dirty="0" smtClean="0">
                <a:solidFill>
                  <a:schemeClr val="tx1"/>
                </a:solidFill>
                <a:latin typeface="+mn-lt"/>
                <a:ea typeface="+mn-ea"/>
                <a:cs typeface="+mn-cs"/>
              </a:rPr>
              <a:t>		3) can be implemented in an evolutionary fashion</a:t>
            </a:r>
          </a:p>
          <a:p>
            <a:pPr algn="just">
              <a:lnSpc>
                <a:spcPct val="100000"/>
              </a:lnSpc>
            </a:pPr>
            <a:r>
              <a:rPr lang="en-US" sz="1200" kern="1200" baseline="0" dirty="0" smtClean="0">
                <a:solidFill>
                  <a:schemeClr val="tx1"/>
                </a:solidFill>
                <a:latin typeface="+mn-lt"/>
                <a:ea typeface="+mn-ea"/>
                <a:cs typeface="+mn-cs"/>
              </a:rPr>
              <a:t>	thereby facilitating implementation and testing.</a:t>
            </a:r>
          </a:p>
          <a:p>
            <a:pPr marL="228600" indent="-228600" algn="just">
              <a:lnSpc>
                <a:spcPct val="100000"/>
              </a:lnSpc>
              <a:buFont typeface="+mj-lt"/>
              <a:buAutoNum type="arabicPeriod" startAt="2"/>
            </a:pPr>
            <a:r>
              <a:rPr lang="en-US" sz="1200" kern="1200" baseline="0" dirty="0" smtClean="0">
                <a:solidFill>
                  <a:schemeClr val="tx1"/>
                </a:solidFill>
                <a:latin typeface="+mn-lt"/>
                <a:ea typeface="+mn-ea"/>
                <a:cs typeface="+mn-cs"/>
              </a:rPr>
              <a:t>A design should be modular; that is, the software should be logically partitioned into elements or subsystems.</a:t>
            </a:r>
          </a:p>
          <a:p>
            <a:pPr marL="228600" indent="-228600" algn="just">
              <a:lnSpc>
                <a:spcPct val="100000"/>
              </a:lnSpc>
              <a:buFont typeface="+mj-lt"/>
              <a:buAutoNum type="arabicPeriod" startAt="3"/>
            </a:pPr>
            <a:r>
              <a:rPr lang="en-US" sz="1200" kern="1200" baseline="0" dirty="0" smtClean="0">
                <a:solidFill>
                  <a:schemeClr val="tx1"/>
                </a:solidFill>
                <a:latin typeface="+mn-lt"/>
                <a:ea typeface="+mn-ea"/>
                <a:cs typeface="+mn-cs"/>
              </a:rPr>
              <a:t>A design should contain distinct representations of data, architecture, interfaces, and components.</a:t>
            </a:r>
          </a:p>
          <a:p>
            <a:pPr marL="228600" indent="-228600" algn="just">
              <a:lnSpc>
                <a:spcPct val="100000"/>
              </a:lnSpc>
              <a:buFont typeface="+mj-lt"/>
              <a:buAutoNum type="arabicPeriod" startAt="4"/>
            </a:pPr>
            <a:r>
              <a:rPr lang="en-US" sz="1200" b="0" kern="1200" baseline="0" dirty="0" smtClean="0">
                <a:solidFill>
                  <a:schemeClr val="tx1"/>
                </a:solidFill>
                <a:latin typeface="+mn-lt"/>
                <a:ea typeface="+mn-ea"/>
                <a:cs typeface="+mn-cs"/>
              </a:rPr>
              <a:t>A design should lead to data structures that are appropriate for the classes to be implemented and are drawn from recognizable data patterns.</a:t>
            </a:r>
          </a:p>
          <a:p>
            <a:pPr marL="228600" indent="-228600" algn="just">
              <a:lnSpc>
                <a:spcPct val="100000"/>
              </a:lnSpc>
              <a:buFont typeface="+mj-lt"/>
              <a:buAutoNum type="arabicPeriod" startAt="4"/>
            </a:pPr>
            <a:r>
              <a:rPr lang="en-US" sz="1200" b="0" kern="1200" baseline="0" dirty="0" smtClean="0">
                <a:solidFill>
                  <a:schemeClr val="tx1"/>
                </a:solidFill>
                <a:latin typeface="+mn-lt"/>
                <a:ea typeface="+mn-ea"/>
                <a:cs typeface="+mn-cs"/>
              </a:rPr>
              <a:t>A design should lead to components that exhibit independent functional characteristics.</a:t>
            </a:r>
          </a:p>
          <a:p>
            <a:pPr marL="228600" indent="-228600" algn="just">
              <a:lnSpc>
                <a:spcPct val="100000"/>
              </a:lnSpc>
              <a:buFont typeface="+mj-lt"/>
              <a:buAutoNum type="arabicPeriod" startAt="4"/>
            </a:pPr>
            <a:r>
              <a:rPr lang="en-US" sz="1200" b="0" kern="1200" baseline="0" dirty="0" smtClean="0">
                <a:solidFill>
                  <a:schemeClr val="tx1"/>
                </a:solidFill>
                <a:latin typeface="+mn-lt"/>
                <a:ea typeface="+mn-ea"/>
                <a:cs typeface="+mn-cs"/>
              </a:rPr>
              <a:t>A design should lead to interfaces that reduce the complexity of connections between components and with the external environment.</a:t>
            </a:r>
          </a:p>
          <a:p>
            <a:pPr marL="228600" indent="-228600" algn="just">
              <a:lnSpc>
                <a:spcPct val="100000"/>
              </a:lnSpc>
              <a:buFont typeface="+mj-lt"/>
              <a:buAutoNum type="arabicPeriod" startAt="4"/>
            </a:pPr>
            <a:r>
              <a:rPr lang="en-US" sz="1200" b="0" kern="1200" baseline="0" dirty="0" smtClean="0">
                <a:solidFill>
                  <a:schemeClr val="tx1"/>
                </a:solidFill>
                <a:latin typeface="+mn-lt"/>
                <a:ea typeface="+mn-ea"/>
                <a:cs typeface="+mn-cs"/>
              </a:rPr>
              <a:t>A design should be derived using a repeatable method that is driven by information obtained during software requirements analysis.</a:t>
            </a:r>
          </a:p>
          <a:p>
            <a:pPr marL="228600" indent="-228600" algn="just">
              <a:lnSpc>
                <a:spcPct val="100000"/>
              </a:lnSpc>
              <a:buFont typeface="+mj-lt"/>
              <a:buAutoNum type="arabicPeriod" startAt="4"/>
            </a:pPr>
            <a:r>
              <a:rPr lang="en-US" sz="1200" b="0" kern="1200" baseline="0" dirty="0" smtClean="0">
                <a:solidFill>
                  <a:schemeClr val="tx1"/>
                </a:solidFill>
                <a:latin typeface="+mn-lt"/>
                <a:ea typeface="+mn-ea"/>
                <a:cs typeface="+mn-cs"/>
              </a:rPr>
              <a:t>A design should be represented using a notation that effectively communicates its meaning.</a:t>
            </a:r>
          </a:p>
          <a:p>
            <a:pPr marL="228600" indent="-228600" algn="just">
              <a:lnSpc>
                <a:spcPct val="100000"/>
              </a:lnSpc>
              <a:buFont typeface="+mj-lt"/>
              <a:buAutoNum type="arabicPeriod" startAt="4"/>
            </a:pPr>
            <a:endParaRPr lang="en-US" sz="1200" b="0" kern="1200" baseline="0" dirty="0" smtClean="0">
              <a:solidFill>
                <a:schemeClr val="tx1"/>
              </a:solidFill>
              <a:latin typeface="+mn-lt"/>
              <a:ea typeface="+mn-ea"/>
              <a:cs typeface="+mn-cs"/>
            </a:endParaRPr>
          </a:p>
          <a:p>
            <a:pPr algn="just">
              <a:lnSpc>
                <a:spcPct val="100000"/>
              </a:lnSpc>
            </a:pPr>
            <a:r>
              <a:rPr lang="en-US" sz="1200" kern="1200" baseline="0" dirty="0" smtClean="0">
                <a:solidFill>
                  <a:schemeClr val="tx1"/>
                </a:solidFill>
                <a:latin typeface="+mn-lt"/>
                <a:ea typeface="+mn-ea"/>
                <a:cs typeface="+mn-cs"/>
              </a:rPr>
              <a:t>These design guidelines are not achieved by chance. They are achieved through the application of fundamental design principles, systematic methodology, and thorough review.</a:t>
            </a:r>
            <a:endParaRPr lang="en-US" b="0" dirty="0"/>
          </a:p>
        </p:txBody>
      </p:sp>
      <p:sp>
        <p:nvSpPr>
          <p:cNvPr id="4" name="Slide Number Placeholder 3"/>
          <p:cNvSpPr>
            <a:spLocks noGrp="1"/>
          </p:cNvSpPr>
          <p:nvPr>
            <p:ph type="sldNum" sz="quarter" idx="10"/>
          </p:nvPr>
        </p:nvSpPr>
        <p:spPr>
          <a:xfrm>
            <a:off x="4023993" y="9721107"/>
            <a:ext cx="3078427" cy="511730"/>
          </a:xfrm>
          <a:prstGeom prst="rect">
            <a:avLst/>
          </a:prstGeom>
        </p:spPr>
        <p:txBody>
          <a:bodyPr/>
          <a:lstStyle/>
          <a:p>
            <a:fld id="{C6D9586A-B0BA-476C-B293-E240125E5AE3}"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lnSpcReduction="10000"/>
          </a:bodyPr>
          <a:lstStyle/>
          <a:p>
            <a:pPr algn="just">
              <a:lnSpc>
                <a:spcPct val="100000"/>
              </a:lnSpc>
            </a:pPr>
            <a:r>
              <a:rPr lang="en-US" sz="1200" b="1" kern="1200" baseline="0" dirty="0" smtClean="0">
                <a:solidFill>
                  <a:schemeClr val="tx1"/>
                </a:solidFill>
                <a:latin typeface="+mn-lt"/>
                <a:ea typeface="+mn-ea"/>
                <a:cs typeface="+mn-cs"/>
              </a:rPr>
              <a:t>Quality Attributes:</a:t>
            </a:r>
          </a:p>
          <a:p>
            <a:pPr algn="just"/>
            <a:r>
              <a:rPr lang="en-US" sz="1200" kern="1200" baseline="0" dirty="0" smtClean="0">
                <a:solidFill>
                  <a:schemeClr val="tx1"/>
                </a:solidFill>
                <a:latin typeface="+mn-lt"/>
                <a:ea typeface="+mn-ea"/>
                <a:cs typeface="+mn-cs"/>
              </a:rPr>
              <a:t>Hewlett-Packard developed a set of software quality attributes that has been given the acronym FURPS—functionality, usability, reliability, performance, and supportability. The FURPS quality attributes represent a target for all software design:</a:t>
            </a:r>
          </a:p>
          <a:p>
            <a:pPr marL="228600" indent="-228600" algn="just">
              <a:lnSpc>
                <a:spcPct val="100000"/>
              </a:lnSpc>
              <a:buFont typeface="+mj-lt"/>
              <a:buAutoNum type="arabicPeriod"/>
            </a:pPr>
            <a:r>
              <a:rPr lang="en-US" sz="1200" b="1" i="1" kern="1200" baseline="0" dirty="0" smtClean="0">
                <a:solidFill>
                  <a:schemeClr val="tx1"/>
                </a:solidFill>
                <a:latin typeface="+mn-lt"/>
                <a:ea typeface="+mn-ea"/>
                <a:cs typeface="+mn-cs"/>
              </a:rPr>
              <a:t>Functionality</a:t>
            </a:r>
            <a:r>
              <a:rPr lang="en-US" sz="1200" i="1" kern="1200" baseline="0" dirty="0" smtClean="0">
                <a:solidFill>
                  <a:schemeClr val="tx1"/>
                </a:solidFill>
                <a:latin typeface="+mn-lt"/>
                <a:ea typeface="+mn-ea"/>
                <a:cs typeface="+mn-cs"/>
              </a:rPr>
              <a:t> </a:t>
            </a:r>
            <a:r>
              <a:rPr lang="en-US" sz="1200" i="0" kern="1200" baseline="0" dirty="0" smtClean="0">
                <a:solidFill>
                  <a:schemeClr val="tx1"/>
                </a:solidFill>
                <a:latin typeface="+mn-lt"/>
                <a:ea typeface="+mn-ea"/>
                <a:cs typeface="+mn-cs"/>
              </a:rPr>
              <a:t>is assessed by evaluating the feature set and capabilities of the </a:t>
            </a:r>
            <a:r>
              <a:rPr lang="en-US" sz="1200" kern="1200" baseline="0" dirty="0" smtClean="0">
                <a:solidFill>
                  <a:schemeClr val="tx1"/>
                </a:solidFill>
                <a:latin typeface="+mn-lt"/>
                <a:ea typeface="+mn-ea"/>
                <a:cs typeface="+mn-cs"/>
              </a:rPr>
              <a:t>program, the generality of the functions that are delivered, and the security of the overall system.</a:t>
            </a:r>
            <a:endParaRPr lang="en-US" sz="1200" b="0" kern="1200" baseline="0" dirty="0" smtClean="0">
              <a:solidFill>
                <a:schemeClr val="tx1"/>
              </a:solidFill>
              <a:latin typeface="+mn-lt"/>
              <a:ea typeface="+mn-ea"/>
              <a:cs typeface="+mn-cs"/>
            </a:endParaRP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n-US" b="1" i="1" dirty="0" smtClean="0"/>
              <a:t>Usability</a:t>
            </a:r>
            <a:r>
              <a:rPr lang="en-US" b="0" dirty="0" smtClean="0"/>
              <a:t> is assessed by considering human factors, overall aesthetics, consistency, and documentation.</a:t>
            </a: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n-US" b="1" i="1" dirty="0" smtClean="0"/>
              <a:t>Reliability</a:t>
            </a:r>
            <a:r>
              <a:rPr lang="en-US" b="0" dirty="0" smtClean="0"/>
              <a:t> is evaluated by measuring the frequency and severity of failure, the accuracy of output results, the mean-time-to-failure (MTTF), the ability to recover from failure, and the predictability of the program.</a:t>
            </a: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n-US" b="1" i="1" dirty="0" smtClean="0"/>
              <a:t>Performance</a:t>
            </a:r>
            <a:r>
              <a:rPr lang="en-US" b="0" dirty="0" smtClean="0"/>
              <a:t> is measured by considering processing speed, response time, resource consumption, throughput, and efficiency.</a:t>
            </a:r>
          </a:p>
          <a:p>
            <a:pPr marL="228600" indent="-228600" algn="just">
              <a:lnSpc>
                <a:spcPct val="100000"/>
              </a:lnSpc>
              <a:buFont typeface="+mj-lt"/>
              <a:buAutoNum type="arabicPeriod"/>
            </a:pPr>
            <a:r>
              <a:rPr lang="en-US" b="1" i="1" dirty="0" smtClean="0"/>
              <a:t>Supportability</a:t>
            </a:r>
            <a:r>
              <a:rPr lang="en-US" b="0" dirty="0" smtClean="0"/>
              <a:t> combines the ability to extend the program (extensibility), adaptability, serviceability—these three attributes represent a more common term,  maintainability—and in addition, testability, compatibility, configurability (the ability to organize and control elements of the software configuration),</a:t>
            </a:r>
            <a:r>
              <a:rPr lang="en-US" b="0" baseline="0" dirty="0" smtClean="0"/>
              <a:t> </a:t>
            </a:r>
            <a:r>
              <a:rPr lang="en-US" sz="1200" kern="1200" baseline="0" dirty="0" smtClean="0">
                <a:solidFill>
                  <a:schemeClr val="tx1"/>
                </a:solidFill>
                <a:latin typeface="+mn-lt"/>
                <a:ea typeface="+mn-ea"/>
                <a:cs typeface="+mn-cs"/>
              </a:rPr>
              <a:t>the ease with which a system can be installed, and the ease with which problems can be localized.</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Not every software quality attribute is weighted equally as the software design is developed. One application may stress functionality with a special emphasis on security.</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Another may demand performance with particular emphasis on processing speed. A third might focus on reliability. Regardless of the weighting, it is  important to note that these quality attributes must be considered as design commences, </a:t>
            </a:r>
            <a:r>
              <a:rPr lang="en-US" sz="1200" i="1" kern="1200" baseline="0" dirty="0" smtClean="0">
                <a:solidFill>
                  <a:schemeClr val="tx1"/>
                </a:solidFill>
                <a:latin typeface="+mn-lt"/>
                <a:ea typeface="+mn-ea"/>
                <a:cs typeface="+mn-cs"/>
              </a:rPr>
              <a:t>not </a:t>
            </a:r>
            <a:r>
              <a:rPr lang="en-US" sz="1200" kern="1200" baseline="0" dirty="0" smtClean="0">
                <a:solidFill>
                  <a:schemeClr val="tx1"/>
                </a:solidFill>
                <a:latin typeface="+mn-lt"/>
                <a:ea typeface="+mn-ea"/>
                <a:cs typeface="+mn-cs"/>
              </a:rPr>
              <a:t>after the design is complete and construction has begun.</a:t>
            </a:r>
            <a:endParaRPr lang="en-US" b="0" dirty="0"/>
          </a:p>
        </p:txBody>
      </p:sp>
      <p:sp>
        <p:nvSpPr>
          <p:cNvPr id="4" name="Slide Number Placeholder 3"/>
          <p:cNvSpPr>
            <a:spLocks noGrp="1"/>
          </p:cNvSpPr>
          <p:nvPr>
            <p:ph type="sldNum" sz="quarter" idx="10"/>
          </p:nvPr>
        </p:nvSpPr>
        <p:spPr>
          <a:xfrm>
            <a:off x="4023993" y="9721107"/>
            <a:ext cx="3078427" cy="511730"/>
          </a:xfrm>
          <a:prstGeom prst="rect">
            <a:avLst/>
          </a:prstGeom>
        </p:spPr>
        <p:txBody>
          <a:bodyPr/>
          <a:lstStyle/>
          <a:p>
            <a:fld id="{C6D9586A-B0BA-476C-B293-E240125E5AE3}"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fontScale="92500" lnSpcReduction="10000"/>
          </a:bodyPr>
          <a:lstStyle/>
          <a:p>
            <a:pPr algn="just">
              <a:lnSpc>
                <a:spcPct val="100000"/>
              </a:lnSpc>
            </a:pPr>
            <a:r>
              <a:rPr lang="en-US" sz="1200" b="1" kern="1200" baseline="0" dirty="0" smtClean="0">
                <a:solidFill>
                  <a:schemeClr val="tx1"/>
                </a:solidFill>
                <a:latin typeface="+mn-lt"/>
                <a:ea typeface="+mn-ea"/>
                <a:cs typeface="+mn-cs"/>
              </a:rPr>
              <a:t>The Evolution of Software Design:</a:t>
            </a:r>
          </a:p>
          <a:p>
            <a:pPr algn="just"/>
            <a:r>
              <a:rPr lang="en-US" sz="1200" kern="1200" baseline="0" dirty="0" smtClean="0">
                <a:solidFill>
                  <a:schemeClr val="tx1"/>
                </a:solidFill>
                <a:latin typeface="+mn-lt"/>
                <a:ea typeface="+mn-ea"/>
                <a:cs typeface="+mn-cs"/>
              </a:rPr>
              <a:t>It is a continuing process that has now spanned almost six decades. Early design work concentrated on criteria for the development of modular programs and methods for refining software structures in a top down manner. Procedural aspects of design definition evolved into a philosophy called </a:t>
            </a:r>
            <a:r>
              <a:rPr lang="en-US" sz="1200" i="1" kern="1200" baseline="0" dirty="0" smtClean="0">
                <a:solidFill>
                  <a:schemeClr val="tx1"/>
                </a:solidFill>
                <a:latin typeface="+mn-lt"/>
                <a:ea typeface="+mn-ea"/>
                <a:cs typeface="+mn-cs"/>
              </a:rPr>
              <a:t>structured programming.</a:t>
            </a:r>
            <a:endParaRPr lang="en-US" sz="1200" i="0" kern="1200" baseline="0" dirty="0" smtClean="0">
              <a:solidFill>
                <a:schemeClr val="tx1"/>
              </a:solidFill>
              <a:latin typeface="+mn-lt"/>
              <a:ea typeface="+mn-ea"/>
              <a:cs typeface="+mn-cs"/>
            </a:endParaRPr>
          </a:p>
          <a:p>
            <a:pPr algn="just"/>
            <a:endParaRPr lang="en-US" sz="1200" b="0" i="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Later work proposed methods for the translation of data flow or data structure into a design definition. Newer design approaches proposed an object-oriented approach to design derivation.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More recent emphasis in software design has been on software architecture and the design patterns that can be used to implement software architectures and lower levels of design abstractions.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Growing emphasis on aspect-oriented methods, model-driven development, and test-driven development emphasize techniques for achieving more effective modularity and architectural structure in the designs that are created.</a:t>
            </a:r>
          </a:p>
          <a:p>
            <a:pPr algn="just"/>
            <a:endParaRPr lang="en-US" sz="1200" b="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Each software design method introduces unique heuristics (meaning </a:t>
            </a:r>
            <a:r>
              <a:rPr lang="en-US" sz="1200" b="0" i="0" kern="1200" dirty="0" smtClean="0">
                <a:solidFill>
                  <a:schemeClr val="tx1"/>
                </a:solidFill>
                <a:latin typeface="+mn-lt"/>
                <a:ea typeface="+mn-ea"/>
                <a:cs typeface="+mn-cs"/>
              </a:rPr>
              <a:t> </a:t>
            </a:r>
            <a:r>
              <a:rPr lang="en-US" sz="1200" b="1" i="1" kern="1200" dirty="0" smtClean="0">
                <a:solidFill>
                  <a:schemeClr val="tx1"/>
                </a:solidFill>
                <a:latin typeface="+mn-lt"/>
                <a:ea typeface="+mn-ea"/>
                <a:cs typeface="+mn-cs"/>
              </a:rPr>
              <a:t>is any approach to problem solving or self-discovery that employs a practical method, not guaranteed to be optimal, perfect, logical, or rational, but instead sufficient for reaching an immediate goal.</a:t>
            </a:r>
            <a:r>
              <a:rPr lang="en-US" sz="1200" b="0" i="0" kern="120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and notation, as well as a somewhat parochial (meaning </a:t>
            </a:r>
            <a:r>
              <a:rPr lang="en-US" sz="1200" b="1" i="1" kern="1200" baseline="0" dirty="0" smtClean="0">
                <a:solidFill>
                  <a:schemeClr val="tx1"/>
                </a:solidFill>
                <a:latin typeface="+mn-lt"/>
                <a:ea typeface="+mn-ea"/>
                <a:cs typeface="+mn-cs"/>
              </a:rPr>
              <a:t>restricted</a:t>
            </a:r>
            <a:r>
              <a:rPr lang="en-US" sz="1200" b="0" i="0" kern="1200" baseline="0" dirty="0" smtClean="0">
                <a:solidFill>
                  <a:schemeClr val="tx1"/>
                </a:solidFill>
                <a:latin typeface="+mn-lt"/>
                <a:ea typeface="+mn-ea"/>
                <a:cs typeface="+mn-cs"/>
              </a:rPr>
              <a:t> or </a:t>
            </a:r>
            <a:r>
              <a:rPr lang="en-US" sz="1200" b="1" i="1" kern="1200" baseline="0" dirty="0" smtClean="0">
                <a:solidFill>
                  <a:schemeClr val="tx1"/>
                </a:solidFill>
                <a:latin typeface="+mn-lt"/>
                <a:ea typeface="+mn-ea"/>
                <a:cs typeface="+mn-cs"/>
              </a:rPr>
              <a:t>limited</a:t>
            </a:r>
            <a:r>
              <a:rPr lang="en-US" sz="1200" kern="1200" baseline="0" dirty="0" smtClean="0">
                <a:solidFill>
                  <a:schemeClr val="tx1"/>
                </a:solidFill>
                <a:latin typeface="+mn-lt"/>
                <a:ea typeface="+mn-ea"/>
                <a:cs typeface="+mn-cs"/>
              </a:rPr>
              <a:t>) view of what characterizes design quality.</a:t>
            </a:r>
          </a:p>
          <a:p>
            <a:pPr algn="just"/>
            <a:endParaRPr lang="en-US" sz="1200" b="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Yet, all of these methods have a number of common characteristics: </a:t>
            </a:r>
          </a:p>
          <a:p>
            <a:pPr marL="228600" indent="-228600" algn="just">
              <a:buFont typeface="+mj-lt"/>
              <a:buAutoNum type="arabicPeriod"/>
            </a:pPr>
            <a:r>
              <a:rPr lang="en-US" sz="1200" kern="1200" baseline="0" dirty="0" smtClean="0">
                <a:solidFill>
                  <a:schemeClr val="tx1"/>
                </a:solidFill>
                <a:latin typeface="+mn-lt"/>
                <a:ea typeface="+mn-ea"/>
                <a:cs typeface="+mn-cs"/>
              </a:rPr>
              <a:t>a mechanism for the translation of the requirements model into a design representation</a:t>
            </a:r>
          </a:p>
          <a:p>
            <a:pPr marL="228600" indent="-228600">
              <a:buFont typeface="+mj-lt"/>
              <a:buAutoNum type="arabicPeriod"/>
            </a:pPr>
            <a:r>
              <a:rPr lang="en-US" sz="1200" kern="1200" baseline="0" dirty="0" smtClean="0">
                <a:solidFill>
                  <a:schemeClr val="tx1"/>
                </a:solidFill>
                <a:latin typeface="+mn-lt"/>
                <a:ea typeface="+mn-ea"/>
                <a:cs typeface="+mn-cs"/>
              </a:rPr>
              <a:t>a notation for representing functional components and their interfaces</a:t>
            </a:r>
          </a:p>
          <a:p>
            <a:pPr marL="228600" indent="-228600">
              <a:buFont typeface="+mj-lt"/>
              <a:buAutoNum type="arabicPeriod"/>
            </a:pPr>
            <a:r>
              <a:rPr lang="en-US" sz="1200" kern="1200" baseline="0" dirty="0" smtClean="0">
                <a:solidFill>
                  <a:schemeClr val="tx1"/>
                </a:solidFill>
                <a:latin typeface="+mn-lt"/>
                <a:ea typeface="+mn-ea"/>
                <a:cs typeface="+mn-cs"/>
              </a:rPr>
              <a:t>heuristics for refinement and partitioning</a:t>
            </a:r>
          </a:p>
          <a:p>
            <a:pPr marL="228600" indent="-228600">
              <a:buFont typeface="+mj-lt"/>
              <a:buAutoNum type="arabicPeriod"/>
            </a:pPr>
            <a:r>
              <a:rPr lang="en-US" sz="1200" kern="1200" baseline="0" dirty="0" smtClean="0">
                <a:solidFill>
                  <a:schemeClr val="tx1"/>
                </a:solidFill>
                <a:latin typeface="+mn-lt"/>
                <a:ea typeface="+mn-ea"/>
                <a:cs typeface="+mn-cs"/>
              </a:rPr>
              <a:t>guidelines for quality assessment</a:t>
            </a:r>
            <a:endParaRPr lang="en-US" b="0" dirty="0"/>
          </a:p>
        </p:txBody>
      </p:sp>
      <p:sp>
        <p:nvSpPr>
          <p:cNvPr id="4" name="Slide Number Placeholder 3"/>
          <p:cNvSpPr>
            <a:spLocks noGrp="1"/>
          </p:cNvSpPr>
          <p:nvPr>
            <p:ph type="sldNum" sz="quarter" idx="10"/>
          </p:nvPr>
        </p:nvSpPr>
        <p:spPr>
          <a:xfrm>
            <a:off x="4023993" y="9721107"/>
            <a:ext cx="3078427" cy="511730"/>
          </a:xfrm>
          <a:prstGeom prst="rect">
            <a:avLst/>
          </a:prstGeom>
        </p:spPr>
        <p:txBody>
          <a:bodyPr/>
          <a:lstStyle/>
          <a:p>
            <a:fld id="{C6D9586A-B0BA-476C-B293-E240125E5AE3}"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fontScale="85000" lnSpcReduction="20000"/>
          </a:bodyPr>
          <a:lstStyle/>
          <a:p>
            <a:pPr algn="just">
              <a:lnSpc>
                <a:spcPct val="100000"/>
              </a:lnSpc>
            </a:pPr>
            <a:r>
              <a:rPr lang="en-US" sz="1200" kern="1200" baseline="0" dirty="0" smtClean="0">
                <a:solidFill>
                  <a:schemeClr val="tx1"/>
                </a:solidFill>
                <a:latin typeface="+mn-lt"/>
                <a:ea typeface="+mn-ea"/>
                <a:cs typeface="+mn-cs"/>
              </a:rPr>
              <a:t>A set of fundamental software design concepts has evolved over the history of software engineering. Each provides the software designer with a foundation from which more sophisticated design methods can be applied. Each helps you answer the following questions:</a:t>
            </a:r>
          </a:p>
          <a:p>
            <a:pPr marL="228600" indent="-228600" algn="just">
              <a:lnSpc>
                <a:spcPct val="100000"/>
              </a:lnSpc>
              <a:buFont typeface="+mj-lt"/>
              <a:buAutoNum type="arabicPeriod"/>
            </a:pPr>
            <a:r>
              <a:rPr lang="en-US" sz="1200" kern="1200" baseline="0" dirty="0" smtClean="0">
                <a:solidFill>
                  <a:schemeClr val="tx1"/>
                </a:solidFill>
                <a:latin typeface="+mn-lt"/>
                <a:ea typeface="+mn-ea"/>
                <a:cs typeface="+mn-cs"/>
              </a:rPr>
              <a:t>What criteria can be used to partition software into individual components?</a:t>
            </a:r>
          </a:p>
          <a:p>
            <a:pPr marL="228600" indent="-228600" algn="just">
              <a:lnSpc>
                <a:spcPct val="100000"/>
              </a:lnSpc>
              <a:buFont typeface="+mj-lt"/>
              <a:buAutoNum type="arabicPeriod"/>
            </a:pPr>
            <a:r>
              <a:rPr lang="en-US" sz="1200" kern="1200" baseline="0" dirty="0" smtClean="0">
                <a:solidFill>
                  <a:schemeClr val="tx1"/>
                </a:solidFill>
                <a:latin typeface="+mn-lt"/>
                <a:ea typeface="+mn-ea"/>
                <a:cs typeface="+mn-cs"/>
              </a:rPr>
              <a:t>How is function or data structure detail separated from (</a:t>
            </a:r>
            <a:r>
              <a:rPr lang="en-US" sz="1200" kern="1200" baseline="0" dirty="0" smtClean="0">
                <a:solidFill>
                  <a:schemeClr val="tx1"/>
                </a:solidFill>
                <a:latin typeface="+mn-lt"/>
                <a:ea typeface="+mn-ea"/>
                <a:cs typeface="+mn-cs"/>
                <a:sym typeface="Wingdings" pitchFamily="2" charset="2"/>
              </a:rPr>
              <a:t>)</a:t>
            </a:r>
            <a:r>
              <a:rPr lang="en-US" sz="1200" kern="1200" baseline="0" dirty="0" smtClean="0">
                <a:solidFill>
                  <a:schemeClr val="tx1"/>
                </a:solidFill>
                <a:latin typeface="+mn-lt"/>
                <a:ea typeface="+mn-ea"/>
                <a:cs typeface="+mn-cs"/>
              </a:rPr>
              <a:t> a conceptual representation of the software?</a:t>
            </a:r>
          </a:p>
          <a:p>
            <a:pPr marL="228600" indent="-228600" algn="just">
              <a:lnSpc>
                <a:spcPct val="100000"/>
              </a:lnSpc>
              <a:buFont typeface="+mj-lt"/>
              <a:buAutoNum type="arabicPeriod"/>
            </a:pPr>
            <a:r>
              <a:rPr lang="en-US" sz="1200" kern="1200" baseline="0" dirty="0" smtClean="0">
                <a:solidFill>
                  <a:schemeClr val="tx1"/>
                </a:solidFill>
                <a:latin typeface="+mn-lt"/>
                <a:ea typeface="+mn-ea"/>
                <a:cs typeface="+mn-cs"/>
              </a:rPr>
              <a:t>What uniform criteria define the technical quality of a software design?</a:t>
            </a:r>
          </a:p>
          <a:p>
            <a:pPr algn="just">
              <a:lnSpc>
                <a:spcPct val="100000"/>
              </a:lnSpc>
            </a:pPr>
            <a:r>
              <a:rPr lang="en-US" sz="1200" kern="1200" baseline="0" dirty="0" smtClean="0">
                <a:solidFill>
                  <a:schemeClr val="tx1"/>
                </a:solidFill>
                <a:latin typeface="+mn-lt"/>
                <a:ea typeface="+mn-ea"/>
                <a:cs typeface="+mn-cs"/>
              </a:rPr>
              <a:t>M. A. Jackson once said: “The beginning of wisdom for a [software engineer] is to recognize the difference between getting a program to work, and getting</a:t>
            </a:r>
          </a:p>
          <a:p>
            <a:pPr algn="just">
              <a:lnSpc>
                <a:spcPct val="100000"/>
              </a:lnSpc>
            </a:pPr>
            <a:r>
              <a:rPr lang="en-US" sz="1200" kern="1200" baseline="0" dirty="0" smtClean="0">
                <a:solidFill>
                  <a:schemeClr val="tx1"/>
                </a:solidFill>
                <a:latin typeface="+mn-lt"/>
                <a:ea typeface="+mn-ea"/>
                <a:cs typeface="+mn-cs"/>
              </a:rPr>
              <a:t>it right.” Fundamental software design concepts provide the necessary framework for “getting it right.”</a:t>
            </a:r>
          </a:p>
          <a:p>
            <a:pPr algn="just">
              <a:lnSpc>
                <a:spcPct val="100000"/>
              </a:lnSpc>
            </a:pPr>
            <a:endParaRPr lang="en-US" sz="1200" kern="1200" baseline="0" dirty="0" smtClean="0">
              <a:solidFill>
                <a:schemeClr val="tx1"/>
              </a:solidFill>
              <a:latin typeface="+mn-lt"/>
              <a:ea typeface="+mn-ea"/>
              <a:cs typeface="+mn-cs"/>
            </a:endParaRPr>
          </a:p>
          <a:p>
            <a:pPr algn="just">
              <a:lnSpc>
                <a:spcPct val="100000"/>
              </a:lnSpc>
            </a:pPr>
            <a:r>
              <a:rPr lang="en-US" sz="1200" kern="1200" baseline="0" dirty="0" smtClean="0">
                <a:solidFill>
                  <a:schemeClr val="tx1"/>
                </a:solidFill>
                <a:latin typeface="+mn-lt"/>
                <a:ea typeface="+mn-ea"/>
                <a:cs typeface="+mn-cs"/>
              </a:rPr>
              <a:t>A brief overview of important software design concepts that span both traditional and object-oriented software development are as follows:</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b="1" dirty="0" smtClean="0"/>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b="1" dirty="0" smtClean="0"/>
              <a:t>Abstraction:</a:t>
            </a:r>
            <a:r>
              <a:rPr lang="en-US" baseline="0" dirty="0" smtClean="0"/>
              <a:t> </a:t>
            </a:r>
            <a:r>
              <a:rPr lang="en-US" sz="1200" kern="1200" baseline="0" dirty="0" smtClean="0">
                <a:solidFill>
                  <a:schemeClr val="tx1"/>
                </a:solidFill>
                <a:latin typeface="+mn-lt"/>
                <a:ea typeface="+mn-ea"/>
                <a:cs typeface="+mn-cs"/>
              </a:rPr>
              <a:t>When you consider a modular solution to any problem, many levels of abstraction can be posed. At the highest level of abstraction, a solution is stated in broad terms using the language of the problem environment. At lower levels of abstraction, a more detailed description of the solution is provided. A data abstraction is a named collection of data that describes a data object.</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dirty="0" smtClean="0"/>
          </a:p>
          <a:p>
            <a:pPr algn="just">
              <a:lnSpc>
                <a:spcPct val="100000"/>
              </a:lnSpc>
              <a:buFont typeface="Wingdings" pitchFamily="2" charset="2"/>
              <a:buNone/>
            </a:pPr>
            <a:r>
              <a:rPr lang="en-US" b="1" dirty="0" smtClean="0"/>
              <a:t>Architecture:</a:t>
            </a:r>
            <a:r>
              <a:rPr lang="en-US" dirty="0" smtClean="0"/>
              <a:t> Software architecture alludes (meaning </a:t>
            </a:r>
            <a:r>
              <a:rPr lang="en-US" b="1" i="1" dirty="0" smtClean="0"/>
              <a:t>refer</a:t>
            </a:r>
            <a:r>
              <a:rPr lang="en-US" dirty="0" smtClean="0"/>
              <a:t>) to “the overall structure of the software and the ways in which that structure provides conceptual integrity for a system”. In its simplest form, architecture is the structure or organization of program components (modules), the manner in which these components interact, and the structure of data that are used by the components. </a:t>
            </a:r>
            <a:r>
              <a:rPr lang="en-US" sz="1200" kern="1200" baseline="0" dirty="0" smtClean="0">
                <a:solidFill>
                  <a:schemeClr val="tx1"/>
                </a:solidFill>
                <a:latin typeface="+mn-lt"/>
                <a:ea typeface="+mn-ea"/>
                <a:cs typeface="+mn-cs"/>
              </a:rPr>
              <a:t>One goal of software design is to derive an architectural rendering of a system. This rendering serves as a framework from which more detailed design activities are conducted.</a:t>
            </a:r>
          </a:p>
          <a:p>
            <a:pPr algn="just">
              <a:lnSpc>
                <a:spcPct val="100000"/>
              </a:lnSpc>
              <a:buFont typeface="Wingdings" pitchFamily="2" charset="2"/>
              <a:buNone/>
            </a:pPr>
            <a:endParaRPr lang="en-US" dirty="0" smtClean="0"/>
          </a:p>
          <a:p>
            <a:pPr algn="just">
              <a:lnSpc>
                <a:spcPct val="100000"/>
              </a:lnSpc>
            </a:pPr>
            <a:r>
              <a:rPr lang="en-US" b="1" dirty="0" smtClean="0"/>
              <a:t>Patterns:</a:t>
            </a:r>
            <a:r>
              <a:rPr lang="en-US" dirty="0" smtClean="0"/>
              <a:t> Brad Appleton defines a design pattern in the following manner: “A pattern is a named nugget of insight which conveys the essence of a proven solution to a recurring problem within a certain context amidst (meaning </a:t>
            </a:r>
            <a:r>
              <a:rPr lang="te-IN" b="1" i="1" dirty="0" smtClean="0"/>
              <a:t>మధ్య</a:t>
            </a:r>
            <a:r>
              <a:rPr lang="en-US" dirty="0" smtClean="0"/>
              <a:t>) competing concerns”.</a:t>
            </a:r>
            <a:r>
              <a:rPr lang="en-US" baseline="0" dirty="0" smtClean="0"/>
              <a:t> </a:t>
            </a:r>
            <a:r>
              <a:rPr lang="en-US" sz="1200" kern="1200" baseline="0" dirty="0" smtClean="0">
                <a:solidFill>
                  <a:schemeClr val="tx1"/>
                </a:solidFill>
                <a:latin typeface="+mn-lt"/>
                <a:ea typeface="+mn-ea"/>
                <a:cs typeface="+mn-cs"/>
              </a:rPr>
              <a:t>Stated in another way, a design pattern describes a design structure that solves a particular design problem within a specific context and amid (meaning </a:t>
            </a:r>
            <a:r>
              <a:rPr lang="en-US" sz="1200" b="1" i="1" kern="1200" baseline="0" dirty="0" smtClean="0">
                <a:solidFill>
                  <a:schemeClr val="tx1"/>
                </a:solidFill>
                <a:latin typeface="+mn-lt"/>
                <a:ea typeface="+mn-ea"/>
                <a:cs typeface="+mn-cs"/>
              </a:rPr>
              <a:t>surrounded by</a:t>
            </a:r>
            <a:r>
              <a:rPr lang="en-US" sz="1200" kern="1200" baseline="0" dirty="0" smtClean="0">
                <a:solidFill>
                  <a:schemeClr val="tx1"/>
                </a:solidFill>
                <a:latin typeface="+mn-lt"/>
                <a:ea typeface="+mn-ea"/>
                <a:cs typeface="+mn-cs"/>
              </a:rPr>
              <a:t> | </a:t>
            </a:r>
            <a:r>
              <a:rPr lang="en-US" sz="1200" b="1" i="1" kern="1200" baseline="0" dirty="0" smtClean="0">
                <a:solidFill>
                  <a:schemeClr val="tx1"/>
                </a:solidFill>
                <a:latin typeface="+mn-lt"/>
                <a:ea typeface="+mn-ea"/>
                <a:cs typeface="+mn-cs"/>
              </a:rPr>
              <a:t>middle of</a:t>
            </a:r>
            <a:r>
              <a:rPr lang="en-US" sz="1200" kern="1200" baseline="0" dirty="0" smtClean="0">
                <a:solidFill>
                  <a:schemeClr val="tx1"/>
                </a:solidFill>
                <a:latin typeface="+mn-lt"/>
                <a:ea typeface="+mn-ea"/>
                <a:cs typeface="+mn-cs"/>
              </a:rPr>
              <a:t>) “forces” that may have an impact on the manner in which the pattern is applied and used. The intent of each design pattern is to provide a description that enables a designer to determine (1) whether the pattern is applicable to the current work, (2) whether the pattern can be reused (hence, saving design time), and (3) whether the pattern can serve as a guide for developing a similar, but functionally or structurally different pattern.</a:t>
            </a:r>
            <a:endParaRPr lang="en-US" dirty="0" smtClean="0"/>
          </a:p>
        </p:txBody>
      </p:sp>
      <p:sp>
        <p:nvSpPr>
          <p:cNvPr id="4" name="Slide Number Placeholder 3"/>
          <p:cNvSpPr>
            <a:spLocks noGrp="1"/>
          </p:cNvSpPr>
          <p:nvPr>
            <p:ph type="sldNum" sz="quarter" idx="10"/>
          </p:nvPr>
        </p:nvSpPr>
        <p:spPr>
          <a:xfrm>
            <a:off x="4023993" y="9721107"/>
            <a:ext cx="3078427" cy="511730"/>
          </a:xfrm>
          <a:prstGeom prst="rect">
            <a:avLst/>
          </a:prstGeom>
        </p:spPr>
        <p:txBody>
          <a:bodyPr/>
          <a:lstStyle/>
          <a:p>
            <a:fld id="{C6D9586A-B0BA-476C-B293-E240125E5AE3}"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6000"/>
            <a:lum/>
          </a:blip>
          <a:srcRect/>
          <a:stretch>
            <a:fillRect l="23000" t="77000" r="7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1155D-4249-4ADC-B2C6-463A3023204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UNIT-III</a:t>
            </a:r>
            <a:endParaRPr lang="en-US" dirty="0"/>
          </a:p>
        </p:txBody>
      </p:sp>
      <p:sp>
        <p:nvSpPr>
          <p:cNvPr id="3" name="Subtitle 2"/>
          <p:cNvSpPr>
            <a:spLocks noGrp="1"/>
          </p:cNvSpPr>
          <p:nvPr>
            <p:ph type="subTitle" idx="1"/>
          </p:nvPr>
        </p:nvSpPr>
        <p:spPr/>
        <p:txBody>
          <a:bodyPr>
            <a:normAutofit/>
          </a:bodyPr>
          <a:lstStyle/>
          <a:p>
            <a:r>
              <a:rPr lang="en-US" b="1" dirty="0" smtClean="0"/>
              <a:t>DESIGN ENGINEERING AND METRICS</a:t>
            </a:r>
          </a:p>
          <a:p>
            <a:r>
              <a:rPr lang="en-US" sz="1800" b="1" i="1" dirty="0" smtClean="0"/>
              <a:t>By</a:t>
            </a:r>
          </a:p>
          <a:p>
            <a:r>
              <a:rPr lang="en-US" sz="2000" b="1" i="1" dirty="0" smtClean="0"/>
              <a:t>Mr. T. M. Jaya Krishna</a:t>
            </a:r>
            <a:r>
              <a:rPr lang="en-US" sz="2000" b="1" i="1" baseline="-25000" dirty="0"/>
              <a:t> </a:t>
            </a:r>
            <a:r>
              <a:rPr lang="en-US" sz="2000" b="1" i="1" baseline="-25000" dirty="0" smtClean="0"/>
              <a:t>M.Tech</a:t>
            </a:r>
            <a:endParaRPr lang="en-US" sz="20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DESIGN CONCEPTS</a:t>
            </a:r>
            <a:endParaRPr lang="en-US" b="1" dirty="0"/>
          </a:p>
        </p:txBody>
      </p:sp>
      <p:sp>
        <p:nvSpPr>
          <p:cNvPr id="3" name="Content Placeholder 2"/>
          <p:cNvSpPr>
            <a:spLocks noGrp="1"/>
          </p:cNvSpPr>
          <p:nvPr>
            <p:ph idx="1"/>
          </p:nvPr>
        </p:nvSpPr>
        <p:spPr/>
        <p:txBody>
          <a:bodyPr>
            <a:normAutofit fontScale="62500" lnSpcReduction="20000"/>
          </a:bodyPr>
          <a:lstStyle/>
          <a:p>
            <a:pPr algn="just"/>
            <a:r>
              <a:rPr lang="en-US" dirty="0" smtClean="0"/>
              <a:t>Design concepts</a:t>
            </a:r>
          </a:p>
          <a:p>
            <a:pPr lvl="1" algn="just"/>
            <a:r>
              <a:rPr lang="en-US" dirty="0" smtClean="0"/>
              <a:t>s/w designer </a:t>
            </a:r>
            <a:r>
              <a:rPr lang="en-US" dirty="0" smtClean="0">
                <a:sym typeface="Wingdings" pitchFamily="2" charset="2"/>
              </a:rPr>
              <a:t> answer the following questions</a:t>
            </a:r>
          </a:p>
          <a:p>
            <a:pPr marL="1371600" lvl="2" indent="-514350" algn="just">
              <a:buFont typeface="+mj-lt"/>
              <a:buAutoNum type="arabicPeriod"/>
            </a:pPr>
            <a:r>
              <a:rPr lang="en-US" dirty="0" smtClean="0"/>
              <a:t>What criteria c</a:t>
            </a:r>
            <a:r>
              <a:rPr lang="en-US" dirty="0" smtClean="0">
                <a:sym typeface="Wingdings" pitchFamily="2" charset="2"/>
              </a:rPr>
              <a:t></a:t>
            </a:r>
            <a:r>
              <a:rPr lang="en-US" dirty="0" smtClean="0"/>
              <a:t> used </a:t>
            </a:r>
            <a:r>
              <a:rPr lang="en-US" dirty="0" smtClean="0">
                <a:sym typeface="Wingdings" pitchFamily="2" charset="2"/>
              </a:rPr>
              <a:t></a:t>
            </a:r>
            <a:r>
              <a:rPr lang="en-US" dirty="0" smtClean="0"/>
              <a:t> partition software </a:t>
            </a:r>
            <a:r>
              <a:rPr lang="en-US" dirty="0" smtClean="0">
                <a:sym typeface="Wingdings" pitchFamily="2" charset="2"/>
              </a:rPr>
              <a:t></a:t>
            </a:r>
            <a:r>
              <a:rPr lang="en-US" dirty="0" smtClean="0"/>
              <a:t> individual components?</a:t>
            </a:r>
          </a:p>
          <a:p>
            <a:pPr marL="1371600" lvl="2" indent="-514350" algn="just">
              <a:buFont typeface="+mj-lt"/>
              <a:buAutoNum type="arabicPeriod"/>
            </a:pPr>
            <a:r>
              <a:rPr lang="en-US" dirty="0" smtClean="0"/>
              <a:t>How - - function | data structure detail separated </a:t>
            </a:r>
            <a:r>
              <a:rPr lang="en-US" dirty="0" smtClean="0">
                <a:sym typeface="Wingdings" pitchFamily="2" charset="2"/>
              </a:rPr>
              <a:t> </a:t>
            </a:r>
            <a:r>
              <a:rPr lang="en-US" dirty="0" smtClean="0"/>
              <a:t>conceptual representation =  s/w?</a:t>
            </a:r>
          </a:p>
          <a:p>
            <a:pPr marL="1371600" lvl="2" indent="-514350" algn="just">
              <a:buFont typeface="+mj-lt"/>
              <a:buAutoNum type="arabicPeriod"/>
            </a:pPr>
            <a:r>
              <a:rPr lang="en-US" dirty="0" smtClean="0"/>
              <a:t>What uniform criteria define the technical quality = s/w design?</a:t>
            </a:r>
          </a:p>
          <a:p>
            <a:pPr lvl="1"/>
            <a:r>
              <a:rPr lang="en-US" dirty="0" smtClean="0"/>
              <a:t>Overview = imp. s/w design concepts:</a:t>
            </a:r>
          </a:p>
          <a:p>
            <a:pPr lvl="2"/>
            <a:r>
              <a:rPr lang="en-US" dirty="0" smtClean="0"/>
              <a:t>Abstraction</a:t>
            </a:r>
          </a:p>
          <a:p>
            <a:pPr lvl="2"/>
            <a:r>
              <a:rPr lang="en-US" dirty="0" smtClean="0"/>
              <a:t>Architecture</a:t>
            </a:r>
          </a:p>
          <a:p>
            <a:pPr lvl="2"/>
            <a:r>
              <a:rPr lang="en-US" dirty="0" smtClean="0"/>
              <a:t>Patterns</a:t>
            </a:r>
          </a:p>
          <a:p>
            <a:pPr lvl="2"/>
            <a:r>
              <a:rPr lang="en-US" b="1" dirty="0" smtClean="0"/>
              <a:t>Separation of Concerns</a:t>
            </a:r>
          </a:p>
          <a:p>
            <a:pPr lvl="2"/>
            <a:r>
              <a:rPr lang="en-US" b="1" dirty="0" smtClean="0"/>
              <a:t>Modularity</a:t>
            </a:r>
          </a:p>
          <a:p>
            <a:pPr lvl="2"/>
            <a:r>
              <a:rPr lang="en-US" b="1" dirty="0" smtClean="0"/>
              <a:t>Information Hiding</a:t>
            </a:r>
          </a:p>
          <a:p>
            <a:pPr lvl="2"/>
            <a:r>
              <a:rPr lang="en-US" dirty="0" smtClean="0"/>
              <a:t>Functional Independence</a:t>
            </a:r>
          </a:p>
          <a:p>
            <a:pPr lvl="2"/>
            <a:r>
              <a:rPr lang="en-US" dirty="0" smtClean="0"/>
              <a:t>Refinement</a:t>
            </a:r>
          </a:p>
          <a:p>
            <a:pPr lvl="2"/>
            <a:r>
              <a:rPr lang="en-US" dirty="0" smtClean="0"/>
              <a:t>Aspects</a:t>
            </a:r>
          </a:p>
          <a:p>
            <a:pPr lvl="2"/>
            <a:r>
              <a:rPr lang="en-US" dirty="0" smtClean="0"/>
              <a:t>Refactoring</a:t>
            </a:r>
          </a:p>
          <a:p>
            <a:pPr lvl="2"/>
            <a:r>
              <a:rPr lang="en-US" dirty="0" smtClean="0"/>
              <a:t>Object-Oriented Design Concepts</a:t>
            </a:r>
          </a:p>
          <a:p>
            <a:pPr lvl="2"/>
            <a:r>
              <a:rPr lang="en-US" dirty="0" smtClean="0"/>
              <a:t>Design Classes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DESIGN CONCEPTS</a:t>
            </a:r>
            <a:endParaRPr lang="en-US" b="1" dirty="0"/>
          </a:p>
        </p:txBody>
      </p:sp>
      <p:sp>
        <p:nvSpPr>
          <p:cNvPr id="3" name="Content Placeholder 2"/>
          <p:cNvSpPr>
            <a:spLocks noGrp="1"/>
          </p:cNvSpPr>
          <p:nvPr>
            <p:ph idx="1"/>
          </p:nvPr>
        </p:nvSpPr>
        <p:spPr/>
        <p:txBody>
          <a:bodyPr>
            <a:normAutofit fontScale="62500" lnSpcReduction="20000"/>
          </a:bodyPr>
          <a:lstStyle/>
          <a:p>
            <a:pPr algn="just"/>
            <a:r>
              <a:rPr lang="en-US" dirty="0" smtClean="0"/>
              <a:t>Design concepts</a:t>
            </a:r>
          </a:p>
          <a:p>
            <a:pPr lvl="1" algn="just"/>
            <a:r>
              <a:rPr lang="en-US" dirty="0" smtClean="0"/>
              <a:t>s/w designer </a:t>
            </a:r>
            <a:r>
              <a:rPr lang="en-US" dirty="0" smtClean="0">
                <a:sym typeface="Wingdings" pitchFamily="2" charset="2"/>
              </a:rPr>
              <a:t> answer the following questions</a:t>
            </a:r>
          </a:p>
          <a:p>
            <a:pPr marL="1371600" lvl="2" indent="-514350" algn="just">
              <a:buFont typeface="+mj-lt"/>
              <a:buAutoNum type="arabicPeriod"/>
            </a:pPr>
            <a:r>
              <a:rPr lang="en-US" dirty="0" smtClean="0"/>
              <a:t>What criteria c</a:t>
            </a:r>
            <a:r>
              <a:rPr lang="en-US" dirty="0" smtClean="0">
                <a:sym typeface="Wingdings" pitchFamily="2" charset="2"/>
              </a:rPr>
              <a:t></a:t>
            </a:r>
            <a:r>
              <a:rPr lang="en-US" dirty="0" smtClean="0"/>
              <a:t> used </a:t>
            </a:r>
            <a:r>
              <a:rPr lang="en-US" dirty="0" smtClean="0">
                <a:sym typeface="Wingdings" pitchFamily="2" charset="2"/>
              </a:rPr>
              <a:t></a:t>
            </a:r>
            <a:r>
              <a:rPr lang="en-US" dirty="0" smtClean="0"/>
              <a:t> partition software </a:t>
            </a:r>
            <a:r>
              <a:rPr lang="en-US" dirty="0" smtClean="0">
                <a:sym typeface="Wingdings" pitchFamily="2" charset="2"/>
              </a:rPr>
              <a:t></a:t>
            </a:r>
            <a:r>
              <a:rPr lang="en-US" dirty="0" smtClean="0"/>
              <a:t> individual components?</a:t>
            </a:r>
          </a:p>
          <a:p>
            <a:pPr marL="1371600" lvl="2" indent="-514350" algn="just">
              <a:buFont typeface="+mj-lt"/>
              <a:buAutoNum type="arabicPeriod"/>
            </a:pPr>
            <a:r>
              <a:rPr lang="en-US" dirty="0" smtClean="0"/>
              <a:t>How - - function | data structure detail separated </a:t>
            </a:r>
            <a:r>
              <a:rPr lang="en-US" dirty="0" smtClean="0">
                <a:sym typeface="Wingdings" pitchFamily="2" charset="2"/>
              </a:rPr>
              <a:t> </a:t>
            </a:r>
            <a:r>
              <a:rPr lang="en-US" dirty="0" smtClean="0"/>
              <a:t>conceptual representation =  s/w?</a:t>
            </a:r>
          </a:p>
          <a:p>
            <a:pPr marL="1371600" lvl="2" indent="-514350" algn="just">
              <a:buFont typeface="+mj-lt"/>
              <a:buAutoNum type="arabicPeriod"/>
            </a:pPr>
            <a:r>
              <a:rPr lang="en-US" dirty="0" smtClean="0"/>
              <a:t>What uniform criteria define the technical quality = s/w design?</a:t>
            </a:r>
          </a:p>
          <a:p>
            <a:pPr lvl="1"/>
            <a:r>
              <a:rPr lang="en-US" dirty="0" smtClean="0"/>
              <a:t>Overview = imp. s/w design concepts:</a:t>
            </a:r>
          </a:p>
          <a:p>
            <a:pPr lvl="2"/>
            <a:r>
              <a:rPr lang="en-US" dirty="0" smtClean="0"/>
              <a:t>Abstraction</a:t>
            </a:r>
          </a:p>
          <a:p>
            <a:pPr lvl="2"/>
            <a:r>
              <a:rPr lang="en-US" dirty="0" smtClean="0"/>
              <a:t>Architecture</a:t>
            </a:r>
          </a:p>
          <a:p>
            <a:pPr lvl="2"/>
            <a:r>
              <a:rPr lang="en-US" dirty="0" smtClean="0"/>
              <a:t>Patterns</a:t>
            </a:r>
          </a:p>
          <a:p>
            <a:pPr lvl="2"/>
            <a:r>
              <a:rPr lang="en-US" dirty="0" smtClean="0"/>
              <a:t>Separation of Concerns</a:t>
            </a:r>
          </a:p>
          <a:p>
            <a:pPr lvl="2"/>
            <a:r>
              <a:rPr lang="en-US" dirty="0" smtClean="0"/>
              <a:t>Modularity</a:t>
            </a:r>
          </a:p>
          <a:p>
            <a:pPr lvl="2"/>
            <a:r>
              <a:rPr lang="en-US" dirty="0" smtClean="0"/>
              <a:t>Information Hiding</a:t>
            </a:r>
          </a:p>
          <a:p>
            <a:pPr lvl="2"/>
            <a:r>
              <a:rPr lang="en-US" b="1" dirty="0" smtClean="0"/>
              <a:t>Functional Independence</a:t>
            </a:r>
          </a:p>
          <a:p>
            <a:pPr lvl="2"/>
            <a:r>
              <a:rPr lang="en-US" b="1" dirty="0" smtClean="0"/>
              <a:t>Refinement</a:t>
            </a:r>
          </a:p>
          <a:p>
            <a:pPr lvl="2"/>
            <a:r>
              <a:rPr lang="en-US" b="1" dirty="0" smtClean="0"/>
              <a:t>Aspects</a:t>
            </a:r>
          </a:p>
          <a:p>
            <a:pPr lvl="2"/>
            <a:r>
              <a:rPr lang="en-US" b="1" dirty="0" smtClean="0"/>
              <a:t>Refactoring</a:t>
            </a:r>
          </a:p>
          <a:p>
            <a:pPr lvl="2"/>
            <a:r>
              <a:rPr lang="en-US" b="1" dirty="0" smtClean="0"/>
              <a:t>Object-Oriented Design Concepts</a:t>
            </a:r>
          </a:p>
          <a:p>
            <a:pPr lvl="2"/>
            <a:r>
              <a:rPr lang="en-US" dirty="0" smtClean="0"/>
              <a:t>Design Classes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DESIGN CONCEPTS</a:t>
            </a:r>
            <a:endParaRPr lang="en-US" b="1" dirty="0"/>
          </a:p>
        </p:txBody>
      </p:sp>
      <p:sp>
        <p:nvSpPr>
          <p:cNvPr id="3" name="Content Placeholder 2"/>
          <p:cNvSpPr>
            <a:spLocks noGrp="1"/>
          </p:cNvSpPr>
          <p:nvPr>
            <p:ph idx="1"/>
          </p:nvPr>
        </p:nvSpPr>
        <p:spPr/>
        <p:txBody>
          <a:bodyPr>
            <a:normAutofit fontScale="62500" lnSpcReduction="20000"/>
          </a:bodyPr>
          <a:lstStyle/>
          <a:p>
            <a:pPr algn="just"/>
            <a:r>
              <a:rPr lang="en-US" dirty="0" smtClean="0"/>
              <a:t>Design concepts</a:t>
            </a:r>
          </a:p>
          <a:p>
            <a:pPr lvl="1" algn="just"/>
            <a:r>
              <a:rPr lang="en-US" dirty="0" smtClean="0"/>
              <a:t>s/w designer </a:t>
            </a:r>
            <a:r>
              <a:rPr lang="en-US" dirty="0" smtClean="0">
                <a:sym typeface="Wingdings" pitchFamily="2" charset="2"/>
              </a:rPr>
              <a:t> answer the following questions</a:t>
            </a:r>
          </a:p>
          <a:p>
            <a:pPr marL="1371600" lvl="2" indent="-514350" algn="just">
              <a:buFont typeface="+mj-lt"/>
              <a:buAutoNum type="arabicPeriod"/>
            </a:pPr>
            <a:r>
              <a:rPr lang="en-US" dirty="0" smtClean="0"/>
              <a:t>What criteria c</a:t>
            </a:r>
            <a:r>
              <a:rPr lang="en-US" dirty="0" smtClean="0">
                <a:sym typeface="Wingdings" pitchFamily="2" charset="2"/>
              </a:rPr>
              <a:t></a:t>
            </a:r>
            <a:r>
              <a:rPr lang="en-US" dirty="0" smtClean="0"/>
              <a:t> used </a:t>
            </a:r>
            <a:r>
              <a:rPr lang="en-US" dirty="0" smtClean="0">
                <a:sym typeface="Wingdings" pitchFamily="2" charset="2"/>
              </a:rPr>
              <a:t></a:t>
            </a:r>
            <a:r>
              <a:rPr lang="en-US" dirty="0" smtClean="0"/>
              <a:t> partition software </a:t>
            </a:r>
            <a:r>
              <a:rPr lang="en-US" dirty="0" smtClean="0">
                <a:sym typeface="Wingdings" pitchFamily="2" charset="2"/>
              </a:rPr>
              <a:t></a:t>
            </a:r>
            <a:r>
              <a:rPr lang="en-US" dirty="0" smtClean="0"/>
              <a:t> individual components?</a:t>
            </a:r>
          </a:p>
          <a:p>
            <a:pPr marL="1371600" lvl="2" indent="-514350" algn="just">
              <a:buFont typeface="+mj-lt"/>
              <a:buAutoNum type="arabicPeriod"/>
            </a:pPr>
            <a:r>
              <a:rPr lang="en-US" dirty="0" smtClean="0"/>
              <a:t>How - - function | data structure detail separated </a:t>
            </a:r>
            <a:r>
              <a:rPr lang="en-US" dirty="0" smtClean="0">
                <a:sym typeface="Wingdings" pitchFamily="2" charset="2"/>
              </a:rPr>
              <a:t> </a:t>
            </a:r>
            <a:r>
              <a:rPr lang="en-US" dirty="0" smtClean="0"/>
              <a:t>conceptual representation =  s/w?</a:t>
            </a:r>
          </a:p>
          <a:p>
            <a:pPr marL="1371600" lvl="2" indent="-514350" algn="just">
              <a:buFont typeface="+mj-lt"/>
              <a:buAutoNum type="arabicPeriod"/>
            </a:pPr>
            <a:r>
              <a:rPr lang="en-US" dirty="0" smtClean="0"/>
              <a:t>What uniform criteria define the technical quality = s/w design?</a:t>
            </a:r>
          </a:p>
          <a:p>
            <a:pPr lvl="1"/>
            <a:r>
              <a:rPr lang="en-US" dirty="0" smtClean="0"/>
              <a:t>Overview = imp. s/w design concepts:</a:t>
            </a:r>
          </a:p>
          <a:p>
            <a:pPr lvl="2"/>
            <a:r>
              <a:rPr lang="en-US" dirty="0" smtClean="0"/>
              <a:t>Abstraction</a:t>
            </a:r>
          </a:p>
          <a:p>
            <a:pPr lvl="2"/>
            <a:r>
              <a:rPr lang="en-US" dirty="0" smtClean="0"/>
              <a:t>Architecture</a:t>
            </a:r>
          </a:p>
          <a:p>
            <a:pPr lvl="2"/>
            <a:r>
              <a:rPr lang="en-US" dirty="0" smtClean="0"/>
              <a:t>Patterns</a:t>
            </a:r>
          </a:p>
          <a:p>
            <a:pPr lvl="2"/>
            <a:r>
              <a:rPr lang="en-US" dirty="0" smtClean="0"/>
              <a:t>Separation of Concerns</a:t>
            </a:r>
          </a:p>
          <a:p>
            <a:pPr lvl="2"/>
            <a:r>
              <a:rPr lang="en-US" dirty="0" smtClean="0"/>
              <a:t>Modularity</a:t>
            </a:r>
          </a:p>
          <a:p>
            <a:pPr lvl="2"/>
            <a:r>
              <a:rPr lang="en-US" dirty="0" smtClean="0"/>
              <a:t>Information Hiding</a:t>
            </a:r>
          </a:p>
          <a:p>
            <a:pPr lvl="2"/>
            <a:r>
              <a:rPr lang="en-US" dirty="0" smtClean="0"/>
              <a:t>Functional Independence</a:t>
            </a:r>
          </a:p>
          <a:p>
            <a:pPr lvl="2"/>
            <a:r>
              <a:rPr lang="en-US" dirty="0" smtClean="0"/>
              <a:t>Refinement</a:t>
            </a:r>
          </a:p>
          <a:p>
            <a:pPr lvl="2"/>
            <a:r>
              <a:rPr lang="en-US" dirty="0" smtClean="0"/>
              <a:t>Aspects</a:t>
            </a:r>
          </a:p>
          <a:p>
            <a:pPr lvl="2"/>
            <a:r>
              <a:rPr lang="en-US" dirty="0" smtClean="0"/>
              <a:t>Refactoring</a:t>
            </a:r>
          </a:p>
          <a:p>
            <a:pPr lvl="2"/>
            <a:r>
              <a:rPr lang="en-US" dirty="0" smtClean="0"/>
              <a:t>Object-Oriented Design Concepts</a:t>
            </a:r>
          </a:p>
          <a:p>
            <a:pPr lvl="2"/>
            <a:r>
              <a:rPr lang="en-US" b="1" dirty="0" smtClean="0"/>
              <a:t>Design Classes</a:t>
            </a:r>
            <a:endParaRPr 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Software architecture</a:t>
            </a:r>
            <a:endParaRPr lang="en-US" b="1" dirty="0"/>
          </a:p>
        </p:txBody>
      </p:sp>
      <p:sp>
        <p:nvSpPr>
          <p:cNvPr id="3" name="Content Placeholder 2"/>
          <p:cNvSpPr>
            <a:spLocks noGrp="1"/>
          </p:cNvSpPr>
          <p:nvPr>
            <p:ph idx="1"/>
          </p:nvPr>
        </p:nvSpPr>
        <p:spPr/>
        <p:txBody>
          <a:bodyPr>
            <a:normAutofit fontScale="77500" lnSpcReduction="20000"/>
          </a:bodyPr>
          <a:lstStyle/>
          <a:p>
            <a:pPr algn="just"/>
            <a:r>
              <a:rPr lang="en-IN" dirty="0" smtClean="0"/>
              <a:t>What is Architecture?</a:t>
            </a:r>
          </a:p>
          <a:p>
            <a:pPr lvl="1" algn="just"/>
            <a:r>
              <a:rPr lang="en-US" dirty="0" smtClean="0"/>
              <a:t>Consider architecture = building</a:t>
            </a:r>
          </a:p>
          <a:p>
            <a:pPr lvl="2" algn="just"/>
            <a:r>
              <a:rPr lang="en-US" dirty="0" smtClean="0"/>
              <a:t>Many different attributes come </a:t>
            </a:r>
            <a:r>
              <a:rPr lang="en-US" dirty="0" smtClean="0">
                <a:sym typeface="Wingdings" pitchFamily="2" charset="2"/>
              </a:rPr>
              <a:t> mind</a:t>
            </a:r>
          </a:p>
          <a:p>
            <a:pPr lvl="3" algn="just"/>
            <a:r>
              <a:rPr lang="en-US" dirty="0" smtClean="0">
                <a:sym typeface="Wingdings" pitchFamily="2" charset="2"/>
              </a:rPr>
              <a:t>Overall shape = physical structure</a:t>
            </a:r>
          </a:p>
          <a:p>
            <a:pPr lvl="3" algn="just"/>
            <a:r>
              <a:rPr lang="en-US" dirty="0" smtClean="0"/>
              <a:t>Way in which building fits</a:t>
            </a:r>
          </a:p>
          <a:p>
            <a:pPr lvl="3" algn="just"/>
            <a:r>
              <a:rPr lang="en-US" dirty="0" smtClean="0"/>
              <a:t>Aesthetic feel = structure</a:t>
            </a:r>
          </a:p>
          <a:p>
            <a:pPr lvl="3" algn="just"/>
            <a:r>
              <a:rPr lang="en-US" dirty="0" smtClean="0"/>
              <a:t>Visual impact = building etc...</a:t>
            </a:r>
          </a:p>
          <a:p>
            <a:pPr lvl="2" algn="just"/>
            <a:r>
              <a:rPr lang="en-US" dirty="0" smtClean="0"/>
              <a:t>Also </a:t>
            </a:r>
          </a:p>
          <a:p>
            <a:pPr lvl="3" algn="just"/>
            <a:r>
              <a:rPr lang="en-US" dirty="0" smtClean="0"/>
              <a:t>It - - thousands = decisions (big &amp; small)</a:t>
            </a:r>
          </a:p>
          <a:p>
            <a:pPr algn="just"/>
            <a:r>
              <a:rPr lang="en-US" dirty="0" smtClean="0"/>
              <a:t>What is S/W Architecture?</a:t>
            </a:r>
          </a:p>
          <a:p>
            <a:pPr lvl="1" algn="just"/>
            <a:r>
              <a:rPr lang="en-US" dirty="0" smtClean="0"/>
              <a:t>Bass, Clements &amp; Kazman:</a:t>
            </a:r>
          </a:p>
          <a:p>
            <a:pPr lvl="2" algn="just"/>
            <a:r>
              <a:rPr lang="en-US" dirty="0" smtClean="0"/>
              <a:t>s/w architecture = Prog. | computing system - - the structure(s) = the system, comprises =</a:t>
            </a:r>
          </a:p>
          <a:p>
            <a:pPr lvl="3" algn="just"/>
            <a:r>
              <a:rPr lang="en-US" dirty="0" smtClean="0"/>
              <a:t>S/W </a:t>
            </a:r>
            <a:r>
              <a:rPr lang="en-US" b="1" dirty="0" smtClean="0"/>
              <a:t>components</a:t>
            </a:r>
          </a:p>
          <a:p>
            <a:pPr lvl="3" algn="just"/>
            <a:r>
              <a:rPr lang="en-US" dirty="0" smtClean="0"/>
              <a:t>Externally visible properties  = </a:t>
            </a:r>
            <a:r>
              <a:rPr lang="en-US" b="1" dirty="0" smtClean="0"/>
              <a:t>it</a:t>
            </a:r>
            <a:r>
              <a:rPr lang="en-US" dirty="0" smtClean="0"/>
              <a:t> &amp;</a:t>
            </a:r>
          </a:p>
          <a:p>
            <a:pPr lvl="3" algn="just"/>
            <a:r>
              <a:rPr lang="en-US" dirty="0" smtClean="0"/>
              <a:t>Relationships </a:t>
            </a:r>
            <a:endParaRPr lang="en-IN"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Software architecture</a:t>
            </a:r>
            <a:endParaRPr lang="en-US" b="1" dirty="0"/>
          </a:p>
        </p:txBody>
      </p:sp>
      <p:sp>
        <p:nvSpPr>
          <p:cNvPr id="3" name="Content Placeholder 2"/>
          <p:cNvSpPr>
            <a:spLocks noGrp="1"/>
          </p:cNvSpPr>
          <p:nvPr>
            <p:ph idx="1"/>
          </p:nvPr>
        </p:nvSpPr>
        <p:spPr/>
        <p:txBody>
          <a:bodyPr>
            <a:normAutofit/>
          </a:bodyPr>
          <a:lstStyle/>
          <a:p>
            <a:pPr algn="just"/>
            <a:r>
              <a:rPr lang="en-US" dirty="0" smtClean="0"/>
              <a:t>Architecture - - </a:t>
            </a:r>
            <a:r>
              <a:rPr lang="en-US" strike="sngStrike" dirty="0" smtClean="0"/>
              <a:t>operational</a:t>
            </a:r>
            <a:r>
              <a:rPr lang="en-US" dirty="0" smtClean="0"/>
              <a:t> s/w ↔ it - - a representation that enables you:</a:t>
            </a:r>
          </a:p>
          <a:p>
            <a:pPr lvl="1" algn="just"/>
            <a:r>
              <a:rPr lang="en-US" dirty="0" smtClean="0"/>
              <a:t>Analyze effectiveness = design in meeting its requirements</a:t>
            </a:r>
          </a:p>
          <a:p>
            <a:pPr lvl="1" algn="just"/>
            <a:r>
              <a:rPr lang="en-US" dirty="0" smtClean="0"/>
              <a:t>Consider architectural alternatives (wn? making design changes)</a:t>
            </a:r>
          </a:p>
          <a:p>
            <a:pPr lvl="1" algn="just"/>
            <a:r>
              <a:rPr lang="en-US" dirty="0" smtClean="0"/>
              <a:t>Reduce risks (construction = s/w)</a:t>
            </a:r>
          </a:p>
          <a:p>
            <a:pPr lvl="1" algn="just"/>
            <a:endParaRPr lang="en-US" dirty="0" smtClean="0"/>
          </a:p>
          <a:p>
            <a:pPr lvl="1" algn="just"/>
            <a:endParaRPr lang="en-IN"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Software architecture</a:t>
            </a:r>
            <a:endParaRPr lang="en-US" b="1" dirty="0"/>
          </a:p>
        </p:txBody>
      </p:sp>
      <p:sp>
        <p:nvSpPr>
          <p:cNvPr id="3" name="Content Placeholder 2"/>
          <p:cNvSpPr>
            <a:spLocks noGrp="1"/>
          </p:cNvSpPr>
          <p:nvPr>
            <p:ph idx="1"/>
          </p:nvPr>
        </p:nvSpPr>
        <p:spPr/>
        <p:txBody>
          <a:bodyPr>
            <a:normAutofit/>
          </a:bodyPr>
          <a:lstStyle/>
          <a:p>
            <a:pPr algn="just"/>
            <a:r>
              <a:rPr lang="en-IN" dirty="0" smtClean="0"/>
              <a:t>Why Is Architecture Important?</a:t>
            </a:r>
            <a:endParaRPr lang="en-US" dirty="0" smtClean="0"/>
          </a:p>
          <a:p>
            <a:pPr lvl="1" algn="just"/>
            <a:r>
              <a:rPr lang="en-IN" dirty="0" smtClean="0"/>
              <a:t>Bass and his colleagues:</a:t>
            </a:r>
          </a:p>
          <a:p>
            <a:pPr lvl="2" algn="just"/>
            <a:r>
              <a:rPr lang="en-US" dirty="0" smtClean="0"/>
              <a:t>Representations = s/w architecture r enabler </a:t>
            </a:r>
            <a:r>
              <a:rPr lang="en-US" dirty="0" smtClean="0">
                <a:sym typeface="Wingdings" pitchFamily="2" charset="2"/>
              </a:rPr>
              <a:t> communication between all parties </a:t>
            </a:r>
          </a:p>
          <a:p>
            <a:pPr lvl="2" algn="just"/>
            <a:r>
              <a:rPr lang="en-US" dirty="0" smtClean="0">
                <a:sym typeface="Wingdings" pitchFamily="2" charset="2"/>
              </a:rPr>
              <a:t>highlights early design  decisions</a:t>
            </a:r>
          </a:p>
          <a:p>
            <a:pPr lvl="2" algn="just"/>
            <a:r>
              <a:rPr lang="en-US" dirty="0" smtClean="0">
                <a:sym typeface="Wingdings" pitchFamily="2" charset="2"/>
              </a:rPr>
              <a:t>Constitutes relatively small, graspable model</a:t>
            </a:r>
          </a:p>
          <a:p>
            <a:pPr algn="just"/>
            <a:r>
              <a:rPr lang="en-IN" dirty="0" smtClean="0"/>
              <a:t>Architectural Descriptions:</a:t>
            </a:r>
          </a:p>
          <a:p>
            <a:pPr lvl="1" algn="just"/>
            <a:r>
              <a:rPr lang="en-US" dirty="0" smtClean="0"/>
              <a:t>set = work products</a:t>
            </a:r>
          </a:p>
          <a:p>
            <a:pPr lvl="2" algn="just"/>
            <a:r>
              <a:rPr lang="en-US" dirty="0" smtClean="0"/>
              <a:t>Reflects different views = system</a:t>
            </a:r>
            <a:endParaRPr lang="en-IN"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Software architecture</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IN" dirty="0" smtClean="0"/>
              <a:t>Architectural Descriptions:</a:t>
            </a:r>
          </a:p>
          <a:p>
            <a:pPr lvl="1" algn="just"/>
            <a:r>
              <a:rPr lang="en-US" dirty="0" smtClean="0"/>
              <a:t>set = work products</a:t>
            </a:r>
          </a:p>
          <a:p>
            <a:pPr lvl="2" algn="just"/>
            <a:r>
              <a:rPr lang="en-US" dirty="0" smtClean="0"/>
              <a:t>Reflects different views = system</a:t>
            </a:r>
          </a:p>
          <a:p>
            <a:pPr lvl="2" algn="just"/>
            <a:r>
              <a:rPr lang="en-US" dirty="0" smtClean="0"/>
              <a:t>IEEE computer society proposed</a:t>
            </a:r>
          </a:p>
          <a:p>
            <a:pPr lvl="3" algn="just"/>
            <a:r>
              <a:rPr lang="en-IN" dirty="0" smtClean="0"/>
              <a:t>IEEE-Std-1471-2000 standard w</a:t>
            </a:r>
            <a:r>
              <a:rPr lang="en-IN" dirty="0" smtClean="0">
                <a:sym typeface="Wingdings" pitchFamily="2" charset="2"/>
              </a:rPr>
              <a:t> some objectives:</a:t>
            </a:r>
          </a:p>
          <a:p>
            <a:pPr lvl="4" algn="just"/>
            <a:r>
              <a:rPr lang="en-US" dirty="0" smtClean="0"/>
              <a:t>Establish conceptual framework</a:t>
            </a:r>
          </a:p>
          <a:p>
            <a:pPr lvl="4" algn="just"/>
            <a:r>
              <a:rPr lang="en-US" dirty="0" smtClean="0"/>
              <a:t>Provide detailed guidelines</a:t>
            </a:r>
          </a:p>
          <a:p>
            <a:pPr lvl="4" algn="just"/>
            <a:r>
              <a:rPr lang="en-US" dirty="0" smtClean="0"/>
              <a:t>Encourage design practices</a:t>
            </a:r>
            <a:endParaRPr lang="en-IN" dirty="0" smtClean="0"/>
          </a:p>
          <a:p>
            <a:pPr algn="just"/>
            <a:r>
              <a:rPr lang="en-IN" dirty="0" smtClean="0"/>
              <a:t>Architectural Decisions:</a:t>
            </a:r>
          </a:p>
          <a:p>
            <a:pPr lvl="1" algn="just"/>
            <a:r>
              <a:rPr lang="en-US" dirty="0" smtClean="0"/>
              <a:t>view = architectural description</a:t>
            </a:r>
          </a:p>
          <a:p>
            <a:pPr lvl="2" algn="just"/>
            <a:r>
              <a:rPr lang="en-US" dirty="0" smtClean="0"/>
              <a:t>Specific stake holder concern</a:t>
            </a:r>
          </a:p>
          <a:p>
            <a:pPr lvl="3" algn="just"/>
            <a:r>
              <a:rPr lang="en-US" dirty="0" smtClean="0">
                <a:sym typeface="Wingdings" pitchFamily="2" charset="2"/>
              </a:rPr>
              <a:t> d</a:t>
            </a:r>
            <a:r>
              <a:rPr lang="en-US" dirty="0" smtClean="0"/>
              <a:t>evelop each view system architect considers variety = alternatives &amp; decides on specific architectural features.</a:t>
            </a:r>
            <a:endParaRPr lang="en-IN"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prstClr val="black"/>
                </a:solidFill>
              </a:rPr>
              <a:t>Software architecture</a:t>
            </a:r>
            <a:endParaRPr lang="en-IN"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1118939" y="1600200"/>
            <a:ext cx="6906122" cy="4525963"/>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b="1" dirty="0" smtClean="0"/>
              <a:t>Architectural styles</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en-US" dirty="0" smtClean="0"/>
              <a:t>Architectural style (in terms = builder):</a:t>
            </a:r>
          </a:p>
          <a:p>
            <a:pPr lvl="1" algn="just"/>
            <a:r>
              <a:rPr lang="en-IN" dirty="0" smtClean="0"/>
              <a:t>a descriptive mechanism </a:t>
            </a:r>
            <a:r>
              <a:rPr lang="en-IN" dirty="0" smtClean="0">
                <a:sym typeface="Wingdings" pitchFamily="2" charset="2"/>
              </a:rPr>
              <a:t></a:t>
            </a:r>
            <a:r>
              <a:rPr lang="en-IN" dirty="0" smtClean="0"/>
              <a:t> differentiate the house from other styles</a:t>
            </a:r>
          </a:p>
          <a:p>
            <a:pPr algn="just"/>
            <a:r>
              <a:rPr lang="en-IN" dirty="0" smtClean="0"/>
              <a:t>S/W i.e. built </a:t>
            </a:r>
            <a:r>
              <a:rPr lang="en-IN" dirty="0" smtClean="0">
                <a:sym typeface="Wingdings" pitchFamily="2" charset="2"/>
              </a:rPr>
              <a:t> </a:t>
            </a:r>
            <a:r>
              <a:rPr lang="en-IN" dirty="0" smtClean="0"/>
              <a:t>computer-based systems also exhibits one = many architectural styles</a:t>
            </a:r>
          </a:p>
          <a:p>
            <a:pPr lvl="1" algn="just"/>
            <a:r>
              <a:rPr lang="en-IN" dirty="0" smtClean="0"/>
              <a:t>Each style describes a system category that encompasses:</a:t>
            </a:r>
          </a:p>
          <a:p>
            <a:pPr lvl="2" algn="just"/>
            <a:r>
              <a:rPr lang="en-US" dirty="0" smtClean="0"/>
              <a:t>Components</a:t>
            </a:r>
          </a:p>
          <a:p>
            <a:pPr lvl="2" algn="just"/>
            <a:r>
              <a:rPr lang="en-US" dirty="0" smtClean="0"/>
              <a:t>Connectors</a:t>
            </a:r>
          </a:p>
          <a:p>
            <a:pPr lvl="2" algn="just"/>
            <a:r>
              <a:rPr lang="en-US" dirty="0" smtClean="0"/>
              <a:t>Constraints</a:t>
            </a:r>
          </a:p>
          <a:p>
            <a:pPr lvl="2" algn="just"/>
            <a:r>
              <a:rPr lang="en-US" dirty="0" smtClean="0"/>
              <a:t>Semantic models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b="1" dirty="0" smtClean="0"/>
              <a:t>Architectural styles</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en-US" dirty="0" smtClean="0"/>
              <a:t>Architectural style (in terms = builder):</a:t>
            </a:r>
          </a:p>
          <a:p>
            <a:pPr lvl="1" algn="just"/>
            <a:r>
              <a:rPr lang="en-IN" dirty="0" smtClean="0"/>
              <a:t>a descriptive mechanism </a:t>
            </a:r>
            <a:r>
              <a:rPr lang="en-IN" dirty="0" smtClean="0">
                <a:sym typeface="Wingdings" pitchFamily="2" charset="2"/>
              </a:rPr>
              <a:t></a:t>
            </a:r>
            <a:r>
              <a:rPr lang="en-IN" dirty="0" smtClean="0"/>
              <a:t> differentiate the house from other styles</a:t>
            </a:r>
          </a:p>
          <a:p>
            <a:pPr algn="just"/>
            <a:r>
              <a:rPr lang="en-IN" dirty="0" smtClean="0"/>
              <a:t>S/W i.e. built </a:t>
            </a:r>
            <a:r>
              <a:rPr lang="en-IN" dirty="0" smtClean="0">
                <a:sym typeface="Wingdings" pitchFamily="2" charset="2"/>
              </a:rPr>
              <a:t> </a:t>
            </a:r>
            <a:r>
              <a:rPr lang="en-IN" dirty="0" smtClean="0"/>
              <a:t>computer-based systems also exhibits one = many architectural styles</a:t>
            </a:r>
          </a:p>
          <a:p>
            <a:pPr lvl="1" algn="just"/>
            <a:r>
              <a:rPr lang="en-IN" dirty="0" smtClean="0"/>
              <a:t>Each style describes a system category that encompasses:</a:t>
            </a:r>
          </a:p>
          <a:p>
            <a:pPr lvl="2" algn="just"/>
            <a:r>
              <a:rPr lang="en-US" dirty="0" smtClean="0"/>
              <a:t>Components</a:t>
            </a:r>
          </a:p>
          <a:p>
            <a:pPr lvl="2" algn="just"/>
            <a:r>
              <a:rPr lang="en-US" dirty="0" smtClean="0"/>
              <a:t>Connectors</a:t>
            </a:r>
          </a:p>
          <a:p>
            <a:pPr lvl="2" algn="just"/>
            <a:r>
              <a:rPr lang="en-US" dirty="0" smtClean="0"/>
              <a:t>Constraints</a:t>
            </a:r>
          </a:p>
          <a:p>
            <a:pPr lvl="2" algn="just"/>
            <a:r>
              <a:rPr lang="en-US" dirty="0" smtClean="0"/>
              <a:t>Semantic models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rot="20994103">
            <a:off x="439278" y="2551469"/>
            <a:ext cx="8229600" cy="1143000"/>
          </a:xfrm>
        </p:spPr>
        <p:txBody>
          <a:bodyPr>
            <a:normAutofit/>
          </a:bodyPr>
          <a:lstStyle/>
          <a:p>
            <a:r>
              <a:rPr lang="en-US" b="1" dirty="0" smtClean="0"/>
              <a:t>DESIGN ENGINEERING</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4000" b="1" dirty="0" smtClean="0"/>
              <a:t>Architectural styles</a:t>
            </a:r>
            <a:br>
              <a:rPr lang="en-IN" sz="4000" b="1" dirty="0" smtClean="0"/>
            </a:br>
            <a:r>
              <a:rPr lang="en-US" sz="3600" b="1" dirty="0" smtClean="0"/>
              <a:t> A Brief Taxonomy of Architectural Styles</a:t>
            </a:r>
            <a:endParaRPr lang="en-US" b="1" dirty="0"/>
          </a:p>
        </p:txBody>
      </p:sp>
      <p:sp>
        <p:nvSpPr>
          <p:cNvPr id="3" name="Content Placeholder 2"/>
          <p:cNvSpPr>
            <a:spLocks noGrp="1"/>
          </p:cNvSpPr>
          <p:nvPr>
            <p:ph sz="half" idx="1"/>
          </p:nvPr>
        </p:nvSpPr>
        <p:spPr>
          <a:xfrm>
            <a:off x="457200" y="1600201"/>
            <a:ext cx="8229600" cy="1371600"/>
          </a:xfrm>
        </p:spPr>
        <p:txBody>
          <a:bodyPr>
            <a:normAutofit/>
          </a:bodyPr>
          <a:lstStyle/>
          <a:p>
            <a:pPr algn="just"/>
            <a:r>
              <a:rPr lang="en-US" dirty="0" smtClean="0"/>
              <a:t>Architecture styles:</a:t>
            </a:r>
          </a:p>
          <a:p>
            <a:pPr lvl="1" algn="just"/>
            <a:r>
              <a:rPr lang="en-US" b="1" dirty="0" smtClean="0"/>
              <a:t>Data-centered architectures</a:t>
            </a:r>
            <a:endParaRPr lang="en-US" dirty="0"/>
          </a:p>
        </p:txBody>
      </p:sp>
      <p:pic>
        <p:nvPicPr>
          <p:cNvPr id="1026" name="Picture 2"/>
          <p:cNvPicPr>
            <a:picLocks noGrp="1" noChangeAspect="1" noChangeArrowheads="1"/>
          </p:cNvPicPr>
          <p:nvPr>
            <p:ph sz="half" idx="2"/>
          </p:nvPr>
        </p:nvPicPr>
        <p:blipFill>
          <a:blip r:embed="rId3" cstate="print"/>
          <a:srcRect/>
          <a:stretch>
            <a:fillRect/>
          </a:stretch>
        </p:blipFill>
        <p:spPr bwMode="auto">
          <a:xfrm>
            <a:off x="1752600" y="2667000"/>
            <a:ext cx="5808557" cy="35814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4000" b="1" dirty="0" smtClean="0"/>
              <a:t>Architectural styles</a:t>
            </a:r>
            <a:br>
              <a:rPr lang="en-IN" sz="4000" b="1" dirty="0" smtClean="0"/>
            </a:br>
            <a:r>
              <a:rPr lang="en-US" sz="3600" b="1" dirty="0" smtClean="0"/>
              <a:t> A Brief Taxonomy of Architectural Styles</a:t>
            </a:r>
            <a:endParaRPr lang="en-US" b="1" dirty="0"/>
          </a:p>
        </p:txBody>
      </p:sp>
      <p:sp>
        <p:nvSpPr>
          <p:cNvPr id="3" name="Content Placeholder 2"/>
          <p:cNvSpPr>
            <a:spLocks noGrp="1"/>
          </p:cNvSpPr>
          <p:nvPr>
            <p:ph sz="half" idx="1"/>
          </p:nvPr>
        </p:nvSpPr>
        <p:spPr>
          <a:xfrm>
            <a:off x="457200" y="1600201"/>
            <a:ext cx="8229600" cy="1371600"/>
          </a:xfrm>
        </p:spPr>
        <p:txBody>
          <a:bodyPr>
            <a:normAutofit/>
          </a:bodyPr>
          <a:lstStyle/>
          <a:p>
            <a:pPr algn="just"/>
            <a:r>
              <a:rPr lang="en-US" dirty="0" smtClean="0"/>
              <a:t>Architecture styles:</a:t>
            </a:r>
          </a:p>
          <a:p>
            <a:pPr lvl="1" algn="just"/>
            <a:r>
              <a:rPr lang="en-US" b="1" dirty="0" smtClean="0"/>
              <a:t>Data-flow architectures</a:t>
            </a:r>
            <a:endParaRPr lang="en-US" dirty="0"/>
          </a:p>
        </p:txBody>
      </p:sp>
      <p:pic>
        <p:nvPicPr>
          <p:cNvPr id="1028" name="Picture 4"/>
          <p:cNvPicPr>
            <a:picLocks noGrp="1" noChangeAspect="1" noChangeArrowheads="1"/>
          </p:cNvPicPr>
          <p:nvPr>
            <p:ph sz="half" idx="2"/>
          </p:nvPr>
        </p:nvPicPr>
        <p:blipFill>
          <a:blip r:embed="rId3" cstate="print"/>
          <a:srcRect/>
          <a:stretch>
            <a:fillRect/>
          </a:stretch>
        </p:blipFill>
        <p:spPr bwMode="auto">
          <a:xfrm>
            <a:off x="814475" y="2819400"/>
            <a:ext cx="7491325" cy="34290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4000" b="1" dirty="0" smtClean="0"/>
              <a:t>Architectural styles</a:t>
            </a:r>
            <a:br>
              <a:rPr lang="en-IN" sz="4000" b="1" dirty="0" smtClean="0"/>
            </a:br>
            <a:r>
              <a:rPr lang="en-US" sz="3600" b="1" dirty="0" smtClean="0"/>
              <a:t> A Brief Taxonomy of Architectural Styles</a:t>
            </a:r>
            <a:endParaRPr lang="en-US" b="1" dirty="0"/>
          </a:p>
        </p:txBody>
      </p:sp>
      <p:sp>
        <p:nvSpPr>
          <p:cNvPr id="3" name="Content Placeholder 2"/>
          <p:cNvSpPr>
            <a:spLocks noGrp="1"/>
          </p:cNvSpPr>
          <p:nvPr>
            <p:ph sz="half" idx="1"/>
          </p:nvPr>
        </p:nvSpPr>
        <p:spPr>
          <a:xfrm>
            <a:off x="457200" y="1600201"/>
            <a:ext cx="8229600" cy="1371600"/>
          </a:xfrm>
        </p:spPr>
        <p:txBody>
          <a:bodyPr>
            <a:normAutofit fontScale="92500" lnSpcReduction="20000"/>
          </a:bodyPr>
          <a:lstStyle/>
          <a:p>
            <a:pPr algn="just"/>
            <a:r>
              <a:rPr lang="en-US" dirty="0" smtClean="0"/>
              <a:t>Architecture styles:</a:t>
            </a:r>
          </a:p>
          <a:p>
            <a:pPr lvl="1" algn="just"/>
            <a:r>
              <a:rPr lang="en-US" b="1" dirty="0" smtClean="0"/>
              <a:t>Call and return architectures</a:t>
            </a:r>
          </a:p>
          <a:p>
            <a:pPr lvl="2" algn="just"/>
            <a:r>
              <a:rPr lang="en-US" i="1" dirty="0" smtClean="0"/>
              <a:t>Main program/subprogram architectures</a:t>
            </a:r>
          </a:p>
          <a:p>
            <a:pPr lvl="2" algn="just"/>
            <a:r>
              <a:rPr lang="en-US" i="1" dirty="0" smtClean="0"/>
              <a:t>Remote procedure call architectures</a:t>
            </a:r>
          </a:p>
          <a:p>
            <a:pPr lvl="2" algn="just"/>
            <a:endParaRPr lang="en-US" dirty="0"/>
          </a:p>
        </p:txBody>
      </p:sp>
      <p:pic>
        <p:nvPicPr>
          <p:cNvPr id="2050" name="Picture 2"/>
          <p:cNvPicPr>
            <a:picLocks noGrp="1" noChangeAspect="1" noChangeArrowheads="1"/>
          </p:cNvPicPr>
          <p:nvPr>
            <p:ph sz="half" idx="2"/>
          </p:nvPr>
        </p:nvPicPr>
        <p:blipFill>
          <a:blip r:embed="rId3" cstate="print"/>
          <a:srcRect/>
          <a:stretch>
            <a:fillRect/>
          </a:stretch>
        </p:blipFill>
        <p:spPr bwMode="auto">
          <a:xfrm>
            <a:off x="838200" y="2971800"/>
            <a:ext cx="7427037" cy="34290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4000" b="1" dirty="0" smtClean="0"/>
              <a:t>Architectural styles</a:t>
            </a:r>
            <a:br>
              <a:rPr lang="en-IN" sz="4000" b="1" dirty="0" smtClean="0"/>
            </a:br>
            <a:r>
              <a:rPr lang="en-US" sz="3600" b="1" dirty="0" smtClean="0"/>
              <a:t> A Brief Taxonomy of Architectural Styles</a:t>
            </a:r>
            <a:endParaRPr lang="en-US" b="1" dirty="0"/>
          </a:p>
        </p:txBody>
      </p:sp>
      <p:sp>
        <p:nvSpPr>
          <p:cNvPr id="3" name="Content Placeholder 2"/>
          <p:cNvSpPr>
            <a:spLocks noGrp="1"/>
          </p:cNvSpPr>
          <p:nvPr>
            <p:ph sz="half" idx="1"/>
          </p:nvPr>
        </p:nvSpPr>
        <p:spPr>
          <a:xfrm>
            <a:off x="457200" y="1600201"/>
            <a:ext cx="8229600" cy="1371600"/>
          </a:xfrm>
        </p:spPr>
        <p:txBody>
          <a:bodyPr>
            <a:normAutofit lnSpcReduction="10000"/>
          </a:bodyPr>
          <a:lstStyle/>
          <a:p>
            <a:pPr algn="just"/>
            <a:r>
              <a:rPr lang="en-US" dirty="0" smtClean="0"/>
              <a:t>Architecture styles:</a:t>
            </a:r>
          </a:p>
          <a:p>
            <a:pPr lvl="1" algn="just"/>
            <a:r>
              <a:rPr lang="en-US" b="1" dirty="0" smtClean="0"/>
              <a:t>Object-oriented architectures</a:t>
            </a:r>
          </a:p>
          <a:p>
            <a:pPr lvl="1" algn="just"/>
            <a:r>
              <a:rPr lang="en-US" b="1" dirty="0" smtClean="0"/>
              <a:t>Layered architectures</a:t>
            </a:r>
            <a:endParaRPr lang="en-US" dirty="0"/>
          </a:p>
        </p:txBody>
      </p:sp>
      <p:pic>
        <p:nvPicPr>
          <p:cNvPr id="3074" name="Picture 2"/>
          <p:cNvPicPr>
            <a:picLocks noGrp="1" noChangeAspect="1" noChangeArrowheads="1"/>
          </p:cNvPicPr>
          <p:nvPr>
            <p:ph sz="half" idx="2"/>
          </p:nvPr>
        </p:nvPicPr>
        <p:blipFill>
          <a:blip r:embed="rId3" cstate="print"/>
          <a:srcRect/>
          <a:stretch>
            <a:fillRect/>
          </a:stretch>
        </p:blipFill>
        <p:spPr bwMode="auto">
          <a:xfrm>
            <a:off x="4267200" y="2590800"/>
            <a:ext cx="4343400" cy="3682093"/>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smtClean="0"/>
              <a:t>Architectural styles</a:t>
            </a:r>
            <a:endParaRPr lang="en-US" sz="4000" b="1" dirty="0"/>
          </a:p>
        </p:txBody>
      </p:sp>
      <p:sp>
        <p:nvSpPr>
          <p:cNvPr id="6" name="Content Placeholder 5"/>
          <p:cNvSpPr>
            <a:spLocks noGrp="1"/>
          </p:cNvSpPr>
          <p:nvPr>
            <p:ph idx="1"/>
          </p:nvPr>
        </p:nvSpPr>
        <p:spPr/>
        <p:txBody>
          <a:bodyPr>
            <a:normAutofit fontScale="85000" lnSpcReduction="20000"/>
          </a:bodyPr>
          <a:lstStyle/>
          <a:p>
            <a:pPr algn="just"/>
            <a:r>
              <a:rPr lang="en-US" b="1" dirty="0" smtClean="0"/>
              <a:t>Architectural Patterns:</a:t>
            </a:r>
            <a:endParaRPr lang="en-US" dirty="0" smtClean="0"/>
          </a:p>
          <a:p>
            <a:pPr lvl="1" algn="just"/>
            <a:r>
              <a:rPr lang="en-US" dirty="0" smtClean="0"/>
              <a:t>As requirements model - - developed</a:t>
            </a:r>
          </a:p>
          <a:p>
            <a:pPr lvl="2" algn="just"/>
            <a:r>
              <a:rPr lang="en-US" dirty="0" smtClean="0"/>
              <a:t>s/w addresses broad problems = entire application</a:t>
            </a:r>
          </a:p>
          <a:p>
            <a:pPr lvl="2" algn="just"/>
            <a:r>
              <a:rPr lang="en-US" dirty="0" smtClean="0"/>
              <a:t>Example:</a:t>
            </a:r>
          </a:p>
          <a:p>
            <a:pPr lvl="3" algn="just"/>
            <a:r>
              <a:rPr lang="en-US" dirty="0" smtClean="0"/>
              <a:t>E-commerce application</a:t>
            </a:r>
          </a:p>
          <a:p>
            <a:pPr lvl="4" algn="just"/>
            <a:r>
              <a:rPr lang="en-US" dirty="0" smtClean="0"/>
              <a:t>Problem:</a:t>
            </a:r>
          </a:p>
          <a:p>
            <a:pPr lvl="5" algn="just"/>
            <a:r>
              <a:rPr lang="en-US" i="1" dirty="0" smtClean="0"/>
              <a:t>How do we offer a broad array = goods </a:t>
            </a:r>
            <a:r>
              <a:rPr lang="en-US" i="1" dirty="0" smtClean="0">
                <a:sym typeface="Wingdings" pitchFamily="2" charset="2"/>
              </a:rPr>
              <a:t> </a:t>
            </a:r>
            <a:r>
              <a:rPr lang="en-US" i="1" dirty="0" smtClean="0"/>
              <a:t>broad array = customers &amp; allow those customers </a:t>
            </a:r>
            <a:r>
              <a:rPr lang="en-US" i="1" dirty="0" smtClean="0">
                <a:sym typeface="Wingdings" pitchFamily="2" charset="2"/>
              </a:rPr>
              <a:t></a:t>
            </a:r>
            <a:r>
              <a:rPr lang="en-US" i="1" dirty="0" smtClean="0"/>
              <a:t> purchase our goods online?</a:t>
            </a:r>
            <a:endParaRPr lang="en-US" dirty="0" smtClean="0"/>
          </a:p>
          <a:p>
            <a:pPr algn="just"/>
            <a:r>
              <a:rPr lang="en-US" b="1" dirty="0" smtClean="0"/>
              <a:t>Organization and Refinement:</a:t>
            </a:r>
          </a:p>
          <a:p>
            <a:pPr lvl="1" algn="just"/>
            <a:r>
              <a:rPr lang="en-US" dirty="0" smtClean="0"/>
              <a:t>Design process </a:t>
            </a:r>
          </a:p>
          <a:p>
            <a:pPr lvl="2" algn="just"/>
            <a:r>
              <a:rPr lang="en-US" dirty="0" smtClean="0"/>
              <a:t>No. = architectural alternatives</a:t>
            </a:r>
          </a:p>
          <a:p>
            <a:pPr lvl="3" algn="just"/>
            <a:r>
              <a:rPr lang="en-US" dirty="0" smtClean="0"/>
              <a:t>It - - imp </a:t>
            </a:r>
            <a:r>
              <a:rPr lang="en-US" dirty="0" smtClean="0">
                <a:sym typeface="Wingdings" pitchFamily="2" charset="2"/>
              </a:rPr>
              <a:t> establish set = design criteria</a:t>
            </a:r>
          </a:p>
          <a:p>
            <a:pPr lvl="4" algn="just"/>
            <a:r>
              <a:rPr lang="en-US" dirty="0" smtClean="0">
                <a:sym typeface="Wingdings" pitchFamily="2" charset="2"/>
              </a:rPr>
              <a:t>Assess architectural design i.e. derived</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Architectural Design</a:t>
            </a:r>
            <a:endParaRPr lang="en-US" b="1" dirty="0"/>
          </a:p>
        </p:txBody>
      </p:sp>
      <p:sp>
        <p:nvSpPr>
          <p:cNvPr id="3" name="Content Placeholder 2"/>
          <p:cNvSpPr>
            <a:spLocks noGrp="1"/>
          </p:cNvSpPr>
          <p:nvPr>
            <p:ph idx="1"/>
          </p:nvPr>
        </p:nvSpPr>
        <p:spPr/>
        <p:txBody>
          <a:bodyPr/>
          <a:lstStyle/>
          <a:p>
            <a:pPr algn="just"/>
            <a:r>
              <a:rPr lang="en-US" dirty="0" smtClean="0"/>
              <a:t>As architectural design begins</a:t>
            </a:r>
          </a:p>
          <a:p>
            <a:pPr lvl="1" algn="just"/>
            <a:r>
              <a:rPr lang="en-US" dirty="0" smtClean="0"/>
              <a:t>s/w </a:t>
            </a:r>
            <a:r>
              <a:rPr lang="en-US" dirty="0" smtClean="0">
                <a:sym typeface="Wingdings" pitchFamily="2" charset="2"/>
              </a:rPr>
              <a:t> be developed m put in  context</a:t>
            </a:r>
          </a:p>
          <a:p>
            <a:pPr lvl="2" algn="just"/>
            <a:r>
              <a:rPr lang="en-US" dirty="0" smtClean="0">
                <a:sym typeface="Wingdings" pitchFamily="2" charset="2"/>
              </a:rPr>
              <a:t>i.e. design should define external  entities</a:t>
            </a:r>
          </a:p>
          <a:p>
            <a:pPr lvl="3" algn="just"/>
            <a:r>
              <a:rPr lang="en-US" dirty="0" smtClean="0"/>
              <a:t>Other systems, devices, people</a:t>
            </a:r>
          </a:p>
          <a:p>
            <a:pPr lvl="3" algn="just"/>
            <a:r>
              <a:rPr lang="en-US" dirty="0" smtClean="0"/>
              <a:t>acquired </a:t>
            </a:r>
            <a:r>
              <a:rPr lang="en-US" dirty="0" smtClean="0">
                <a:sym typeface="Wingdings" pitchFamily="2" charset="2"/>
              </a:rPr>
              <a:t>requirements model &amp; other info. gathered during requirements engineering</a:t>
            </a:r>
          </a:p>
          <a:p>
            <a:pPr lvl="1" algn="just"/>
            <a:r>
              <a:rPr lang="en-US" dirty="0" smtClean="0">
                <a:sym typeface="Wingdings" pitchFamily="2" charset="2"/>
              </a:rPr>
              <a:t>Once context - - modeled &amp; interfaces described</a:t>
            </a:r>
          </a:p>
          <a:p>
            <a:pPr lvl="2" algn="just"/>
            <a:r>
              <a:rPr lang="en-US" dirty="0" smtClean="0">
                <a:sym typeface="Wingdings" pitchFamily="2" charset="2"/>
              </a:rPr>
              <a:t>Identify </a:t>
            </a:r>
            <a:r>
              <a:rPr lang="en-US" b="1" i="1" dirty="0" smtClean="0">
                <a:sym typeface="Wingdings" pitchFamily="2" charset="2"/>
              </a:rPr>
              <a:t>archetypes</a:t>
            </a:r>
            <a:r>
              <a:rPr lang="en-US" dirty="0" smtClean="0">
                <a:sym typeface="Wingdings" pitchFamily="2" charset="2"/>
              </a:rPr>
              <a: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half" idx="2"/>
          </p:nvPr>
        </p:nvPicPr>
        <p:blipFill>
          <a:blip r:embed="rId3" cstate="print"/>
          <a:srcRect/>
          <a:stretch>
            <a:fillRect/>
          </a:stretch>
        </p:blipFill>
        <p:spPr bwMode="auto">
          <a:xfrm>
            <a:off x="3842286" y="3248179"/>
            <a:ext cx="5129776" cy="3412216"/>
          </a:xfrm>
          <a:prstGeom prst="rect">
            <a:avLst/>
          </a:prstGeom>
          <a:noFill/>
          <a:ln w="9525">
            <a:noFill/>
            <a:miter lim="800000"/>
            <a:headEnd/>
            <a:tailEnd/>
          </a:ln>
          <a:effectLst/>
        </p:spPr>
      </p:pic>
      <p:sp>
        <p:nvSpPr>
          <p:cNvPr id="2" name="Title 1"/>
          <p:cNvSpPr>
            <a:spLocks noGrp="1"/>
          </p:cNvSpPr>
          <p:nvPr>
            <p:ph type="title"/>
          </p:nvPr>
        </p:nvSpPr>
        <p:spPr/>
        <p:txBody>
          <a:bodyPr>
            <a:normAutofit fontScale="90000"/>
          </a:bodyPr>
          <a:lstStyle/>
          <a:p>
            <a:r>
              <a:rPr lang="en-US" sz="4000" b="1" dirty="0" smtClean="0"/>
              <a:t>Architectural Design</a:t>
            </a:r>
            <a:br>
              <a:rPr lang="en-US" sz="4000" b="1" dirty="0" smtClean="0"/>
            </a:br>
            <a:r>
              <a:rPr lang="en-US" sz="3600" dirty="0" smtClean="0"/>
              <a:t>Representing the System in Context</a:t>
            </a:r>
            <a:endParaRPr lang="en-US" b="1" dirty="0"/>
          </a:p>
        </p:txBody>
      </p:sp>
      <p:sp>
        <p:nvSpPr>
          <p:cNvPr id="3" name="Content Placeholder 2"/>
          <p:cNvSpPr>
            <a:spLocks noGrp="1"/>
          </p:cNvSpPr>
          <p:nvPr>
            <p:ph sz="half" idx="1"/>
          </p:nvPr>
        </p:nvSpPr>
        <p:spPr>
          <a:xfrm>
            <a:off x="457200" y="1600200"/>
            <a:ext cx="8229600" cy="2895600"/>
          </a:xfrm>
        </p:spPr>
        <p:txBody>
          <a:bodyPr>
            <a:normAutofit fontScale="85000" lnSpcReduction="20000"/>
          </a:bodyPr>
          <a:lstStyle/>
          <a:p>
            <a:pPr algn="just"/>
            <a:r>
              <a:rPr lang="en-US" dirty="0" smtClean="0"/>
              <a:t>Architectural Context Diagram (ACD)</a:t>
            </a:r>
          </a:p>
          <a:p>
            <a:pPr lvl="1" algn="just"/>
            <a:r>
              <a:rPr lang="en-US" dirty="0" smtClean="0"/>
              <a:t>Model the manner </a:t>
            </a:r>
          </a:p>
          <a:p>
            <a:pPr lvl="2" algn="just"/>
            <a:r>
              <a:rPr lang="en-US" dirty="0" smtClean="0"/>
              <a:t>S/W interacts w</a:t>
            </a:r>
            <a:r>
              <a:rPr lang="en-US" dirty="0" smtClean="0">
                <a:sym typeface="Wingdings" pitchFamily="2" charset="2"/>
              </a:rPr>
              <a:t> entities external  it’s boundaries</a:t>
            </a:r>
          </a:p>
          <a:p>
            <a:pPr lvl="2" algn="just"/>
            <a:r>
              <a:rPr lang="en-US" dirty="0" smtClean="0">
                <a:sym typeface="Wingdings" pitchFamily="2" charset="2"/>
              </a:rPr>
              <a:t>Generic structure = ACD (figure)</a:t>
            </a:r>
          </a:p>
          <a:p>
            <a:pPr lvl="2" algn="just"/>
            <a:r>
              <a:rPr lang="en-US" dirty="0" smtClean="0"/>
              <a:t>systems that interoperate w</a:t>
            </a:r>
            <a:r>
              <a:rPr lang="en-US" dirty="0" smtClean="0">
                <a:sym typeface="Wingdings" pitchFamily="2" charset="2"/>
              </a:rPr>
              <a:t> </a:t>
            </a:r>
            <a:r>
              <a:rPr lang="en-US" dirty="0" smtClean="0"/>
              <a:t>target system r represented as:</a:t>
            </a:r>
          </a:p>
          <a:p>
            <a:pPr lvl="3" algn="just"/>
            <a:r>
              <a:rPr lang="en-US" i="1" dirty="0" smtClean="0"/>
              <a:t>Superordinate systems</a:t>
            </a:r>
          </a:p>
          <a:p>
            <a:pPr lvl="3" algn="just"/>
            <a:r>
              <a:rPr lang="en-US" i="1" dirty="0" smtClean="0"/>
              <a:t>Subordinate systems</a:t>
            </a:r>
          </a:p>
          <a:p>
            <a:pPr lvl="3" algn="just"/>
            <a:r>
              <a:rPr lang="en-US" i="1" dirty="0" smtClean="0"/>
              <a:t>Peer-level systems</a:t>
            </a:r>
          </a:p>
          <a:p>
            <a:pPr lvl="3" algn="just"/>
            <a:r>
              <a:rPr lang="en-US" i="1" dirty="0" smtClean="0"/>
              <a:t>Actors</a:t>
            </a:r>
          </a:p>
          <a:p>
            <a:pPr lvl="2" algn="just"/>
            <a:r>
              <a:rPr lang="en-US" dirty="0" smtClean="0"/>
              <a:t>Small shaded rectangle </a:t>
            </a:r>
          </a:p>
          <a:p>
            <a:pPr lvl="3" algn="just"/>
            <a:r>
              <a:rPr lang="en-US" dirty="0" smtClean="0"/>
              <a:t>communicate target system</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half" idx="2"/>
          </p:nvPr>
        </p:nvPicPr>
        <p:blipFill>
          <a:blip r:embed="rId3" cstate="print"/>
          <a:srcRect/>
          <a:stretch>
            <a:fillRect/>
          </a:stretch>
        </p:blipFill>
        <p:spPr bwMode="auto">
          <a:xfrm>
            <a:off x="4227836" y="2819400"/>
            <a:ext cx="4900665" cy="3259816"/>
          </a:xfrm>
          <a:prstGeom prst="rect">
            <a:avLst/>
          </a:prstGeom>
          <a:noFill/>
          <a:ln w="9525">
            <a:noFill/>
            <a:miter lim="800000"/>
            <a:headEnd/>
            <a:tailEnd/>
          </a:ln>
          <a:effectLst/>
        </p:spPr>
      </p:pic>
      <p:pic>
        <p:nvPicPr>
          <p:cNvPr id="2050" name="Picture 2"/>
          <p:cNvPicPr>
            <a:picLocks noGrp="1" noChangeAspect="1" noChangeArrowheads="1"/>
          </p:cNvPicPr>
          <p:nvPr>
            <p:ph sz="half" idx="1"/>
          </p:nvPr>
        </p:nvPicPr>
        <p:blipFill>
          <a:blip r:embed="rId4" cstate="print"/>
          <a:srcRect/>
          <a:stretch>
            <a:fillRect/>
          </a:stretch>
        </p:blipFill>
        <p:spPr bwMode="auto">
          <a:xfrm>
            <a:off x="304799" y="1478796"/>
            <a:ext cx="5214083" cy="2864604"/>
          </a:xfrm>
          <a:prstGeom prst="rect">
            <a:avLst/>
          </a:prstGeom>
          <a:noFill/>
          <a:ln w="9525">
            <a:noFill/>
            <a:miter lim="800000"/>
            <a:headEnd/>
            <a:tailEnd/>
          </a:ln>
          <a:effectLst/>
        </p:spPr>
      </p:pic>
      <p:sp>
        <p:nvSpPr>
          <p:cNvPr id="2" name="Title 1"/>
          <p:cNvSpPr>
            <a:spLocks noGrp="1"/>
          </p:cNvSpPr>
          <p:nvPr>
            <p:ph type="title"/>
          </p:nvPr>
        </p:nvSpPr>
        <p:spPr/>
        <p:txBody>
          <a:bodyPr>
            <a:normAutofit fontScale="90000"/>
          </a:bodyPr>
          <a:lstStyle/>
          <a:p>
            <a:r>
              <a:rPr lang="en-US" sz="4000" b="1" dirty="0" smtClean="0"/>
              <a:t>Architectural Design</a:t>
            </a:r>
            <a:br>
              <a:rPr lang="en-US" sz="4000" b="1" dirty="0" smtClean="0"/>
            </a:br>
            <a:r>
              <a:rPr lang="en-US" sz="3600" dirty="0" smtClean="0"/>
              <a:t>Representing the System in Context</a:t>
            </a:r>
            <a:endParaRPr lang="en-US" b="1" dirty="0"/>
          </a:p>
        </p:txBody>
      </p:sp>
      <p:sp>
        <p:nvSpPr>
          <p:cNvPr id="7" name="Rectangle 6"/>
          <p:cNvSpPr/>
          <p:nvPr/>
        </p:nvSpPr>
        <p:spPr>
          <a:xfrm>
            <a:off x="76200" y="4353343"/>
            <a:ext cx="4495800" cy="2431435"/>
          </a:xfrm>
          <a:prstGeom prst="rect">
            <a:avLst/>
          </a:prstGeom>
        </p:spPr>
        <p:txBody>
          <a:bodyPr wrap="square">
            <a:spAutoFit/>
          </a:bodyPr>
          <a:lstStyle/>
          <a:p>
            <a:pPr lvl="0" algn="ctr"/>
            <a:r>
              <a:rPr lang="en-US" sz="3200" b="1" dirty="0" smtClean="0"/>
              <a:t>Architectural Design</a:t>
            </a:r>
          </a:p>
          <a:p>
            <a:pPr lvl="0" algn="ctr"/>
            <a:r>
              <a:rPr lang="en-US" sz="2400" dirty="0" smtClean="0"/>
              <a:t>Defining Archetypes</a:t>
            </a:r>
          </a:p>
          <a:p>
            <a:pPr marL="342900" lvl="0" indent="-342900" algn="just">
              <a:buFont typeface="Arial" pitchFamily="34" charset="0"/>
              <a:buChar char="•"/>
            </a:pPr>
            <a:r>
              <a:rPr lang="en-US" sz="1600" dirty="0" smtClean="0"/>
              <a:t>Archetypes</a:t>
            </a:r>
          </a:p>
          <a:p>
            <a:pPr marL="800100" lvl="1" indent="-342900" algn="just">
              <a:buFont typeface="Arial" pitchFamily="34" charset="0"/>
              <a:buChar char="•"/>
            </a:pPr>
            <a:r>
              <a:rPr lang="en-US" sz="1600" dirty="0" smtClean="0"/>
              <a:t>Class | pattern</a:t>
            </a:r>
          </a:p>
          <a:p>
            <a:pPr marL="1257300" lvl="2" indent="-342900" algn="just">
              <a:buFont typeface="Arial" pitchFamily="34" charset="0"/>
              <a:buChar char="•"/>
            </a:pPr>
            <a:r>
              <a:rPr lang="en-US" sz="1600" dirty="0" smtClean="0"/>
              <a:t>Represents </a:t>
            </a:r>
          </a:p>
          <a:p>
            <a:pPr marL="1714500" lvl="3" indent="-342900" algn="just">
              <a:buFont typeface="Arial" pitchFamily="34" charset="0"/>
              <a:buChar char="•"/>
            </a:pPr>
            <a:r>
              <a:rPr lang="en-US" sz="1600" dirty="0" smtClean="0"/>
              <a:t>core abstraction i.e. critical </a:t>
            </a:r>
            <a:r>
              <a:rPr lang="en-US" sz="1600" dirty="0" smtClean="0">
                <a:sym typeface="Wingdings" pitchFamily="2" charset="2"/>
              </a:rPr>
              <a:t></a:t>
            </a:r>
            <a:r>
              <a:rPr lang="en-US" sz="1600" dirty="0" smtClean="0"/>
              <a:t> design = an architecture </a:t>
            </a:r>
            <a:r>
              <a:rPr lang="en-US" sz="1600" dirty="0" smtClean="0">
                <a:sym typeface="Wingdings" pitchFamily="2" charset="2"/>
              </a:rPr>
              <a:t> </a:t>
            </a:r>
            <a:r>
              <a:rPr lang="en-US" sz="1600" dirty="0" smtClean="0"/>
              <a:t>target system</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Architectural Design</a:t>
            </a:r>
            <a:endParaRPr lang="en-US" sz="4000" dirty="0"/>
          </a:p>
        </p:txBody>
      </p:sp>
      <p:sp>
        <p:nvSpPr>
          <p:cNvPr id="3" name="Content Placeholder 2"/>
          <p:cNvSpPr>
            <a:spLocks noGrp="1"/>
          </p:cNvSpPr>
          <p:nvPr>
            <p:ph idx="1"/>
          </p:nvPr>
        </p:nvSpPr>
        <p:spPr/>
        <p:txBody>
          <a:bodyPr>
            <a:normAutofit fontScale="85000" lnSpcReduction="20000"/>
          </a:bodyPr>
          <a:lstStyle/>
          <a:p>
            <a:pPr algn="just"/>
            <a:r>
              <a:rPr lang="en-US" dirty="0" smtClean="0"/>
              <a:t>Refining the Architecture into Components:</a:t>
            </a:r>
          </a:p>
          <a:p>
            <a:pPr lvl="1" algn="just"/>
            <a:r>
              <a:rPr lang="en-US" dirty="0" smtClean="0"/>
              <a:t>S/W architecture refined </a:t>
            </a:r>
            <a:r>
              <a:rPr lang="en-US" dirty="0" smtClean="0">
                <a:sym typeface="Wingdings" pitchFamily="2" charset="2"/>
              </a:rPr>
              <a:t> components</a:t>
            </a:r>
          </a:p>
          <a:p>
            <a:pPr lvl="2" algn="just"/>
            <a:r>
              <a:rPr lang="en-US" dirty="0" smtClean="0"/>
              <a:t>Structure = system begins </a:t>
            </a:r>
            <a:r>
              <a:rPr lang="en-US" dirty="0" smtClean="0">
                <a:sym typeface="Wingdings" pitchFamily="2" charset="2"/>
              </a:rPr>
              <a:t></a:t>
            </a:r>
            <a:r>
              <a:rPr lang="en-US" dirty="0" smtClean="0"/>
              <a:t> emerge</a:t>
            </a:r>
          </a:p>
          <a:p>
            <a:pPr lvl="3" algn="just"/>
            <a:r>
              <a:rPr lang="en-US" dirty="0" smtClean="0"/>
              <a:t>H? components r chosen?</a:t>
            </a:r>
          </a:p>
          <a:p>
            <a:pPr lvl="4" algn="just"/>
            <a:r>
              <a:rPr lang="en-US" dirty="0" smtClean="0"/>
              <a:t>Application domain</a:t>
            </a:r>
          </a:p>
          <a:p>
            <a:pPr lvl="4" algn="just"/>
            <a:r>
              <a:rPr lang="en-US" dirty="0" smtClean="0"/>
              <a:t>Infrastructure domain</a:t>
            </a:r>
          </a:p>
          <a:p>
            <a:pPr algn="just"/>
            <a:r>
              <a:rPr lang="en-US" dirty="0" smtClean="0"/>
              <a:t>Describing Instantiations of the System:</a:t>
            </a:r>
          </a:p>
          <a:p>
            <a:pPr lvl="1" algn="just"/>
            <a:r>
              <a:rPr lang="en-US" dirty="0" smtClean="0"/>
              <a:t>Architectural design (modeled) </a:t>
            </a:r>
            <a:r>
              <a:rPr lang="en-US" dirty="0" smtClean="0">
                <a:sym typeface="Wingdings" pitchFamily="2" charset="2"/>
              </a:rPr>
              <a:t> this point - - still relatively high level</a:t>
            </a:r>
          </a:p>
          <a:p>
            <a:pPr lvl="2" algn="just"/>
            <a:r>
              <a:rPr lang="en-US" dirty="0" smtClean="0">
                <a:sym typeface="Wingdings" pitchFamily="2" charset="2"/>
              </a:rPr>
              <a:t>Context = system (represented)</a:t>
            </a:r>
          </a:p>
          <a:p>
            <a:pPr lvl="2" algn="just"/>
            <a:r>
              <a:rPr lang="en-US" dirty="0" smtClean="0">
                <a:sym typeface="Wingdings" pitchFamily="2" charset="2"/>
              </a:rPr>
              <a:t>Archetypes indicate imp. abstractions w in problem domain (defined)</a:t>
            </a:r>
          </a:p>
          <a:p>
            <a:pPr lvl="2" algn="just"/>
            <a:r>
              <a:rPr lang="en-US" dirty="0" smtClean="0"/>
              <a:t>Overall structure = system - - apparent</a:t>
            </a:r>
          </a:p>
          <a:p>
            <a:pPr lvl="2" algn="just"/>
            <a:r>
              <a:rPr lang="en-US" dirty="0" smtClean="0"/>
              <a:t>Major s/w components (identified)</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prstClr val="black"/>
                </a:solidFill>
              </a:rPr>
              <a:t>Architectural Design</a:t>
            </a:r>
            <a:endParaRPr lang="en-US" dirty="0"/>
          </a:p>
        </p:txBody>
      </p:sp>
      <p:pic>
        <p:nvPicPr>
          <p:cNvPr id="1030" name="Picture 6"/>
          <p:cNvPicPr>
            <a:picLocks noGrp="1" noChangeAspect="1" noChangeArrowheads="1"/>
          </p:cNvPicPr>
          <p:nvPr>
            <p:ph idx="1"/>
          </p:nvPr>
        </p:nvPicPr>
        <p:blipFill>
          <a:blip r:embed="rId3" cstate="print"/>
          <a:srcRect/>
          <a:stretch>
            <a:fillRect/>
          </a:stretch>
        </p:blipFill>
        <p:spPr bwMode="auto">
          <a:xfrm>
            <a:off x="457200" y="1811935"/>
            <a:ext cx="8229600" cy="410249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half" idx="2"/>
          </p:nvPr>
        </p:nvPicPr>
        <p:blipFill>
          <a:blip r:embed="rId3" cstate="print"/>
          <a:srcRect/>
          <a:stretch>
            <a:fillRect/>
          </a:stretch>
        </p:blipFill>
        <p:spPr bwMode="auto">
          <a:xfrm>
            <a:off x="3200400" y="3124200"/>
            <a:ext cx="5715000" cy="3446759"/>
          </a:xfrm>
          <a:prstGeom prst="rect">
            <a:avLst/>
          </a:prstGeom>
          <a:noFill/>
          <a:ln w="9525">
            <a:noFill/>
            <a:miter lim="800000"/>
            <a:headEnd/>
            <a:tailEnd/>
          </a:ln>
          <a:effectLst/>
        </p:spPr>
      </p:pic>
      <p:sp>
        <p:nvSpPr>
          <p:cNvPr id="3" name="Title 2"/>
          <p:cNvSpPr>
            <a:spLocks noGrp="1"/>
          </p:cNvSpPr>
          <p:nvPr>
            <p:ph type="title"/>
          </p:nvPr>
        </p:nvSpPr>
        <p:spPr/>
        <p:txBody>
          <a:bodyPr>
            <a:normAutofit fontScale="90000"/>
          </a:bodyPr>
          <a:lstStyle/>
          <a:p>
            <a:r>
              <a:rPr lang="en-US" sz="4000" b="1" dirty="0" smtClean="0"/>
              <a:t>Design within the context of software engineering</a:t>
            </a:r>
            <a:endParaRPr lang="en-US" b="1" dirty="0"/>
          </a:p>
        </p:txBody>
      </p:sp>
      <p:sp>
        <p:nvSpPr>
          <p:cNvPr id="4" name="Content Placeholder 3"/>
          <p:cNvSpPr>
            <a:spLocks noGrp="1"/>
          </p:cNvSpPr>
          <p:nvPr>
            <p:ph sz="half" idx="1"/>
          </p:nvPr>
        </p:nvSpPr>
        <p:spPr>
          <a:xfrm>
            <a:off x="457200" y="1600201"/>
            <a:ext cx="8153400" cy="1981199"/>
          </a:xfrm>
        </p:spPr>
        <p:txBody>
          <a:bodyPr>
            <a:normAutofit fontScale="85000" lnSpcReduction="20000"/>
          </a:bodyPr>
          <a:lstStyle/>
          <a:p>
            <a:pPr algn="just"/>
            <a:r>
              <a:rPr lang="en-US" b="1" dirty="0" smtClean="0"/>
              <a:t>s/w</a:t>
            </a:r>
            <a:r>
              <a:rPr lang="en-US" dirty="0" smtClean="0"/>
              <a:t> </a:t>
            </a:r>
            <a:r>
              <a:rPr lang="en-US" b="1" dirty="0" smtClean="0"/>
              <a:t>design</a:t>
            </a:r>
            <a:r>
              <a:rPr lang="en-US" dirty="0" smtClean="0"/>
              <a:t> sits at technical kernel = s/w engg. &amp; - - applied regardless = s/w process model i.e. used</a:t>
            </a:r>
          </a:p>
          <a:p>
            <a:pPr lvl="1" algn="just"/>
            <a:r>
              <a:rPr lang="en-US" b="1" dirty="0" smtClean="0"/>
              <a:t>It</a:t>
            </a:r>
            <a:r>
              <a:rPr lang="en-US" dirty="0" smtClean="0"/>
              <a:t> - - last s/w engg. action &amp; Sets stages </a:t>
            </a:r>
            <a:r>
              <a:rPr lang="en-US" dirty="0" smtClean="0">
                <a:sym typeface="Wingdings" pitchFamily="2" charset="2"/>
              </a:rPr>
              <a:t> construction</a:t>
            </a:r>
          </a:p>
          <a:p>
            <a:pPr lvl="1" algn="just"/>
            <a:r>
              <a:rPr lang="en-US" dirty="0" smtClean="0"/>
              <a:t>Each element = requirements model provides info. i.e. necessary </a:t>
            </a:r>
            <a:r>
              <a:rPr lang="en-US" dirty="0" smtClean="0">
                <a:sym typeface="Wingdings" pitchFamily="2" charset="2"/>
              </a:rPr>
              <a:t> create 4 design models  complete specification = design</a:t>
            </a:r>
          </a:p>
          <a:p>
            <a:pPr lvl="1" algn="just"/>
            <a:r>
              <a:rPr lang="en-US" dirty="0" smtClean="0">
                <a:sym typeface="Wingdings" pitchFamily="2" charset="2"/>
              </a:rPr>
              <a:t>Flow = info. during s/w design (figure)</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prstClr val="black"/>
                </a:solidFill>
              </a:rPr>
              <a:t>Architectural Design</a:t>
            </a:r>
            <a:endParaRPr lang="en-US" dirty="0"/>
          </a:p>
        </p:txBody>
      </p:sp>
      <p:pic>
        <p:nvPicPr>
          <p:cNvPr id="2050" name="Picture 2"/>
          <p:cNvPicPr>
            <a:picLocks noGrp="1" noChangeAspect="1" noChangeArrowheads="1"/>
          </p:cNvPicPr>
          <p:nvPr>
            <p:ph idx="1"/>
          </p:nvPr>
        </p:nvPicPr>
        <p:blipFill>
          <a:blip r:embed="rId3" cstate="print"/>
          <a:srcRect/>
          <a:stretch>
            <a:fillRect/>
          </a:stretch>
        </p:blipFill>
        <p:spPr bwMode="auto">
          <a:xfrm>
            <a:off x="1441931" y="1600200"/>
            <a:ext cx="6260138" cy="45259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p:nvPr>
        </p:nvSpPr>
        <p:spPr>
          <a:xfrm rot="20994103">
            <a:off x="439278" y="2551469"/>
            <a:ext cx="8229600" cy="1143000"/>
          </a:xfrm>
        </p:spPr>
        <p:txBody>
          <a:bodyPr>
            <a:normAutofit/>
          </a:bodyPr>
          <a:lstStyle/>
          <a:p>
            <a:r>
              <a:rPr lang="en-US" b="1" dirty="0" smtClean="0"/>
              <a:t>Process and Project Metrics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4876800" y="2637294"/>
            <a:ext cx="3926986" cy="3048000"/>
          </a:xfrm>
          <a:prstGeom prst="rect">
            <a:avLst/>
          </a:prstGeom>
          <a:noFill/>
          <a:ln w="9525">
            <a:noFill/>
            <a:miter lim="800000"/>
            <a:headEnd/>
            <a:tailEnd/>
          </a:ln>
          <a:effectLst/>
        </p:spPr>
      </p:pic>
      <p:sp>
        <p:nvSpPr>
          <p:cNvPr id="2" name="Title 1"/>
          <p:cNvSpPr>
            <a:spLocks noGrp="1"/>
          </p:cNvSpPr>
          <p:nvPr>
            <p:ph type="title"/>
          </p:nvPr>
        </p:nvSpPr>
        <p:spPr/>
        <p:txBody>
          <a:bodyPr>
            <a:normAutofit fontScale="90000"/>
          </a:bodyPr>
          <a:lstStyle/>
          <a:p>
            <a:r>
              <a:rPr lang="en-US" sz="4000" b="1" dirty="0" smtClean="0"/>
              <a:t>METRICS IN THE PROCESS AND PROJECT DOMAINS</a:t>
            </a:r>
            <a:endParaRPr lang="en-US" b="1" dirty="0"/>
          </a:p>
        </p:txBody>
      </p:sp>
      <p:sp>
        <p:nvSpPr>
          <p:cNvPr id="3" name="Content Placeholder 2"/>
          <p:cNvSpPr>
            <a:spLocks noGrp="1"/>
          </p:cNvSpPr>
          <p:nvPr>
            <p:ph idx="1"/>
          </p:nvPr>
        </p:nvSpPr>
        <p:spPr>
          <a:xfrm>
            <a:off x="457200" y="1600200"/>
            <a:ext cx="4953000" cy="4648200"/>
          </a:xfrm>
        </p:spPr>
        <p:txBody>
          <a:bodyPr>
            <a:normAutofit fontScale="62500" lnSpcReduction="20000"/>
          </a:bodyPr>
          <a:lstStyle/>
          <a:p>
            <a:pPr algn="just">
              <a:spcBef>
                <a:spcPts val="0"/>
              </a:spcBef>
              <a:spcAft>
                <a:spcPts val="200"/>
              </a:spcAft>
            </a:pPr>
            <a:r>
              <a:rPr lang="en-US" dirty="0" smtClean="0"/>
              <a:t>Process metric:</a:t>
            </a:r>
          </a:p>
          <a:p>
            <a:pPr lvl="1" algn="just">
              <a:spcBef>
                <a:spcPts val="0"/>
              </a:spcBef>
              <a:spcAft>
                <a:spcPts val="200"/>
              </a:spcAft>
            </a:pPr>
            <a:r>
              <a:rPr lang="en-US" dirty="0" smtClean="0"/>
              <a:t>Collected across all projects (over long period = time)</a:t>
            </a:r>
          </a:p>
          <a:p>
            <a:pPr lvl="1" algn="just">
              <a:spcBef>
                <a:spcPts val="0"/>
              </a:spcBef>
              <a:spcAft>
                <a:spcPts val="200"/>
              </a:spcAft>
            </a:pPr>
            <a:r>
              <a:rPr lang="en-US" dirty="0" smtClean="0"/>
              <a:t>Intention - - </a:t>
            </a:r>
            <a:r>
              <a:rPr lang="en-US" dirty="0" smtClean="0">
                <a:sym typeface="Wingdings" pitchFamily="2" charset="2"/>
              </a:rPr>
              <a:t> provide set = process indicators that lead  long term s/w process improvement.</a:t>
            </a:r>
            <a:endParaRPr lang="en-US" dirty="0" smtClean="0"/>
          </a:p>
          <a:p>
            <a:pPr algn="just">
              <a:spcBef>
                <a:spcPts val="0"/>
              </a:spcBef>
              <a:spcAft>
                <a:spcPts val="200"/>
              </a:spcAft>
            </a:pPr>
            <a:r>
              <a:rPr lang="en-US" dirty="0" smtClean="0"/>
              <a:t>Project metric enable s/w proj. manager </a:t>
            </a:r>
            <a:r>
              <a:rPr lang="en-US" dirty="0" smtClean="0">
                <a:sym typeface="Wingdings" pitchFamily="2" charset="2"/>
              </a:rPr>
              <a:t></a:t>
            </a:r>
          </a:p>
          <a:p>
            <a:pPr lvl="2" algn="just">
              <a:spcBef>
                <a:spcPts val="0"/>
              </a:spcBef>
              <a:spcAft>
                <a:spcPts val="200"/>
              </a:spcAft>
            </a:pPr>
            <a:r>
              <a:rPr lang="en-US" dirty="0" smtClean="0">
                <a:sym typeface="Wingdings" pitchFamily="2" charset="2"/>
              </a:rPr>
              <a:t>Assess status = an outgoing project</a:t>
            </a:r>
          </a:p>
          <a:p>
            <a:pPr lvl="2" algn="just">
              <a:spcBef>
                <a:spcPts val="0"/>
              </a:spcBef>
              <a:spcAft>
                <a:spcPts val="200"/>
              </a:spcAft>
            </a:pPr>
            <a:r>
              <a:rPr lang="en-US" dirty="0" smtClean="0">
                <a:sym typeface="Wingdings" pitchFamily="2" charset="2"/>
              </a:rPr>
              <a:t>Track potential risks </a:t>
            </a:r>
          </a:p>
          <a:p>
            <a:pPr lvl="2" algn="just">
              <a:spcBef>
                <a:spcPts val="0"/>
              </a:spcBef>
              <a:spcAft>
                <a:spcPts val="200"/>
              </a:spcAft>
            </a:pPr>
            <a:r>
              <a:rPr lang="en-US" dirty="0" smtClean="0">
                <a:sym typeface="Wingdings" pitchFamily="2" charset="2"/>
              </a:rPr>
              <a:t>Uncover problem areas  before they go critical</a:t>
            </a:r>
          </a:p>
          <a:p>
            <a:pPr lvl="2" algn="just">
              <a:spcBef>
                <a:spcPts val="0"/>
              </a:spcBef>
              <a:spcAft>
                <a:spcPts val="200"/>
              </a:spcAft>
            </a:pPr>
            <a:r>
              <a:rPr lang="en-US" dirty="0" smtClean="0"/>
              <a:t>Adjust work flow &amp;</a:t>
            </a:r>
          </a:p>
          <a:p>
            <a:pPr lvl="2" algn="just">
              <a:spcBef>
                <a:spcPts val="0"/>
              </a:spcBef>
              <a:spcAft>
                <a:spcPts val="200"/>
              </a:spcAft>
            </a:pPr>
            <a:r>
              <a:rPr lang="en-US" dirty="0" smtClean="0"/>
              <a:t>Evaluate proj.’s team ability </a:t>
            </a:r>
            <a:r>
              <a:rPr lang="en-US" dirty="0" smtClean="0">
                <a:sym typeface="Wingdings" pitchFamily="2" charset="2"/>
              </a:rPr>
              <a:t> control quality = s/w work products.</a:t>
            </a:r>
          </a:p>
          <a:p>
            <a:pPr algn="just">
              <a:spcBef>
                <a:spcPts val="0"/>
              </a:spcBef>
              <a:spcAft>
                <a:spcPts val="200"/>
              </a:spcAft>
            </a:pPr>
            <a:r>
              <a:rPr lang="en-US" dirty="0" smtClean="0"/>
              <a:t>Process Metrics and Software Process Improvement:</a:t>
            </a:r>
          </a:p>
          <a:p>
            <a:pPr lvl="1" algn="just">
              <a:spcBef>
                <a:spcPts val="0"/>
              </a:spcBef>
              <a:spcAft>
                <a:spcPts val="200"/>
              </a:spcAft>
            </a:pPr>
            <a:r>
              <a:rPr lang="en-US" dirty="0" smtClean="0"/>
              <a:t>Improve any process</a:t>
            </a:r>
          </a:p>
          <a:p>
            <a:pPr lvl="2" algn="just">
              <a:spcBef>
                <a:spcPts val="0"/>
              </a:spcBef>
              <a:spcAft>
                <a:spcPts val="200"/>
              </a:spcAft>
            </a:pPr>
            <a:r>
              <a:rPr lang="en-US" dirty="0" smtClean="0"/>
              <a:t>Measure specific attributes = process</a:t>
            </a:r>
          </a:p>
          <a:p>
            <a:pPr lvl="2" algn="just">
              <a:spcBef>
                <a:spcPts val="0"/>
              </a:spcBef>
              <a:spcAft>
                <a:spcPts val="200"/>
              </a:spcAft>
            </a:pPr>
            <a:r>
              <a:rPr lang="en-US" dirty="0" smtClean="0"/>
              <a:t>Develop set = meaningful metrics</a:t>
            </a:r>
          </a:p>
          <a:p>
            <a:pPr lvl="2" algn="just">
              <a:spcBef>
                <a:spcPts val="0"/>
              </a:spcBef>
              <a:spcAft>
                <a:spcPts val="400"/>
              </a:spcAft>
            </a:pPr>
            <a:r>
              <a:rPr lang="en-US" dirty="0" smtClean="0"/>
              <a:t>Use metrics </a:t>
            </a:r>
            <a:r>
              <a:rPr lang="en-US" dirty="0" smtClean="0">
                <a:sym typeface="Wingdings" pitchFamily="2" charset="2"/>
              </a:rPr>
              <a:t> provide indicators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5105400" y="2209800"/>
            <a:ext cx="3632462" cy="2819400"/>
          </a:xfrm>
          <a:prstGeom prst="rect">
            <a:avLst/>
          </a:prstGeom>
          <a:noFill/>
          <a:ln w="9525">
            <a:noFill/>
            <a:miter lim="800000"/>
            <a:headEnd/>
            <a:tailEnd/>
          </a:ln>
          <a:effectLst/>
        </p:spPr>
      </p:pic>
      <p:sp>
        <p:nvSpPr>
          <p:cNvPr id="2" name="Title 1"/>
          <p:cNvSpPr>
            <a:spLocks noGrp="1"/>
          </p:cNvSpPr>
          <p:nvPr>
            <p:ph type="title"/>
          </p:nvPr>
        </p:nvSpPr>
        <p:spPr/>
        <p:txBody>
          <a:bodyPr>
            <a:normAutofit fontScale="90000"/>
          </a:bodyPr>
          <a:lstStyle/>
          <a:p>
            <a:r>
              <a:rPr lang="en-US" sz="4000" b="1" dirty="0" smtClean="0"/>
              <a:t>METRICS IN THE PROCESS AND PROJECT DOMAINS</a:t>
            </a:r>
            <a:endParaRPr lang="en-US" b="1" dirty="0"/>
          </a:p>
        </p:txBody>
      </p:sp>
      <p:sp>
        <p:nvSpPr>
          <p:cNvPr id="3" name="Content Placeholder 2"/>
          <p:cNvSpPr>
            <a:spLocks noGrp="1"/>
          </p:cNvSpPr>
          <p:nvPr>
            <p:ph idx="1"/>
          </p:nvPr>
        </p:nvSpPr>
        <p:spPr>
          <a:xfrm>
            <a:off x="457200" y="1600200"/>
            <a:ext cx="4724400" cy="4572000"/>
          </a:xfrm>
        </p:spPr>
        <p:txBody>
          <a:bodyPr>
            <a:normAutofit/>
          </a:bodyPr>
          <a:lstStyle/>
          <a:p>
            <a:pPr algn="just">
              <a:spcBef>
                <a:spcPts val="0"/>
              </a:spcBef>
              <a:spcAft>
                <a:spcPts val="300"/>
              </a:spcAft>
            </a:pPr>
            <a:r>
              <a:rPr lang="en-US" sz="2000" dirty="0" smtClean="0"/>
              <a:t>software metrics etiquette:</a:t>
            </a:r>
          </a:p>
          <a:p>
            <a:pPr lvl="1" algn="just">
              <a:spcAft>
                <a:spcPts val="600"/>
              </a:spcAft>
            </a:pPr>
            <a:r>
              <a:rPr lang="en-US" sz="1600" dirty="0" smtClean="0"/>
              <a:t>Use common sense &amp; organizational sensitivity</a:t>
            </a:r>
          </a:p>
          <a:p>
            <a:pPr lvl="1" algn="just">
              <a:spcAft>
                <a:spcPts val="600"/>
              </a:spcAft>
            </a:pPr>
            <a:r>
              <a:rPr lang="en-US" sz="1600" dirty="0" smtClean="0"/>
              <a:t>Provide regular feedback </a:t>
            </a:r>
            <a:r>
              <a:rPr lang="en-US" sz="1600" dirty="0" smtClean="0">
                <a:sym typeface="Wingdings" pitchFamily="2" charset="2"/>
              </a:rPr>
              <a:t></a:t>
            </a:r>
            <a:r>
              <a:rPr lang="en-US" sz="1600" dirty="0" smtClean="0"/>
              <a:t> individuals</a:t>
            </a:r>
          </a:p>
          <a:p>
            <a:pPr lvl="1" algn="just">
              <a:spcAft>
                <a:spcPts val="600"/>
              </a:spcAft>
            </a:pPr>
            <a:r>
              <a:rPr lang="en-US" sz="1600" dirty="0" smtClean="0"/>
              <a:t>Don’t use metrics </a:t>
            </a:r>
            <a:r>
              <a:rPr lang="en-US" sz="1600" dirty="0" smtClean="0">
                <a:sym typeface="Wingdings" pitchFamily="2" charset="2"/>
              </a:rPr>
              <a:t></a:t>
            </a:r>
            <a:r>
              <a:rPr lang="en-US" sz="1600" dirty="0" smtClean="0"/>
              <a:t> appraise</a:t>
            </a:r>
          </a:p>
          <a:p>
            <a:pPr lvl="1" algn="just">
              <a:spcAft>
                <a:spcPts val="600"/>
              </a:spcAft>
            </a:pPr>
            <a:r>
              <a:rPr lang="en-US" sz="1600" dirty="0" smtClean="0"/>
              <a:t>Work w</a:t>
            </a:r>
            <a:r>
              <a:rPr lang="en-US" sz="1600" dirty="0" smtClean="0">
                <a:sym typeface="Wingdings" pitchFamily="2" charset="2"/>
              </a:rPr>
              <a:t></a:t>
            </a:r>
            <a:r>
              <a:rPr lang="en-US" sz="1600" dirty="0" smtClean="0"/>
              <a:t> practitioners &amp; teams </a:t>
            </a:r>
            <a:r>
              <a:rPr lang="en-US" sz="1600" dirty="0" smtClean="0">
                <a:sym typeface="Wingdings" pitchFamily="2" charset="2"/>
              </a:rPr>
              <a:t></a:t>
            </a:r>
            <a:r>
              <a:rPr lang="en-US" sz="1600" dirty="0" smtClean="0"/>
              <a:t> set goals &amp; metrics</a:t>
            </a:r>
          </a:p>
          <a:p>
            <a:pPr lvl="1" algn="just">
              <a:spcAft>
                <a:spcPts val="600"/>
              </a:spcAft>
            </a:pPr>
            <a:r>
              <a:rPr lang="en-US" sz="1600" dirty="0" smtClean="0"/>
              <a:t>Never use metrics </a:t>
            </a:r>
            <a:r>
              <a:rPr lang="en-US" sz="1600" dirty="0" smtClean="0">
                <a:sym typeface="Wingdings" pitchFamily="2" charset="2"/>
              </a:rPr>
              <a:t></a:t>
            </a:r>
            <a:r>
              <a:rPr lang="en-US" sz="1600" dirty="0" smtClean="0"/>
              <a:t> threaten</a:t>
            </a:r>
          </a:p>
          <a:p>
            <a:pPr lvl="1" algn="just">
              <a:spcBef>
                <a:spcPts val="0"/>
              </a:spcBef>
              <a:spcAft>
                <a:spcPts val="600"/>
              </a:spcAft>
            </a:pPr>
            <a:r>
              <a:rPr lang="en-US" sz="1600" dirty="0" smtClean="0"/>
              <a:t>Metrics data indicate a problem area </a:t>
            </a:r>
            <a:r>
              <a:rPr lang="en-US" sz="1600" strike="sngStrike" dirty="0" smtClean="0"/>
              <a:t>“negative.”</a:t>
            </a:r>
          </a:p>
          <a:p>
            <a:pPr lvl="1" algn="just">
              <a:spcAft>
                <a:spcPts val="600"/>
              </a:spcAft>
            </a:pPr>
            <a:r>
              <a:rPr lang="en-US" sz="1600" dirty="0" smtClean="0"/>
              <a:t>Don’t obsess on a single metric to the exclusion of other important metrics.</a:t>
            </a:r>
            <a:endParaRPr lang="en-US" sz="16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prstClr val="black"/>
                </a:solidFill>
              </a:rPr>
              <a:t>METRICS IN THE PROCESS AND PROJECT DOMAINS</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pPr algn="just"/>
            <a:r>
              <a:rPr lang="en-US" dirty="0" smtClean="0"/>
              <a:t>Project Metrics:</a:t>
            </a:r>
          </a:p>
          <a:p>
            <a:pPr lvl="1" algn="just"/>
            <a:r>
              <a:rPr lang="en-US" dirty="0" smtClean="0"/>
              <a:t>1</a:t>
            </a:r>
            <a:r>
              <a:rPr lang="en-US" baseline="30000" dirty="0" smtClean="0"/>
              <a:t>st</a:t>
            </a:r>
            <a:r>
              <a:rPr lang="en-US" dirty="0" smtClean="0"/>
              <a:t> application = project metrics on s/w projects</a:t>
            </a:r>
          </a:p>
          <a:p>
            <a:pPr lvl="2" algn="just"/>
            <a:r>
              <a:rPr lang="en-US" dirty="0" smtClean="0"/>
              <a:t>Occurs – estimation</a:t>
            </a:r>
          </a:p>
          <a:p>
            <a:pPr lvl="3" algn="just"/>
            <a:r>
              <a:rPr lang="en-US" dirty="0" smtClean="0"/>
              <a:t>Metrics collected </a:t>
            </a:r>
            <a:r>
              <a:rPr lang="en-US" dirty="0" smtClean="0">
                <a:sym typeface="Wingdings" pitchFamily="2" charset="2"/>
              </a:rPr>
              <a:t> past projects r used as basis  w?</a:t>
            </a:r>
          </a:p>
          <a:p>
            <a:pPr lvl="4" algn="just"/>
            <a:r>
              <a:rPr lang="en-US" dirty="0" smtClean="0">
                <a:sym typeface="Wingdings" pitchFamily="2" charset="2"/>
              </a:rPr>
              <a:t>Effort &amp; time estimates r made  current s/w work</a:t>
            </a:r>
            <a:endParaRPr lang="en-US" dirty="0" smtClean="0"/>
          </a:p>
          <a:p>
            <a:pPr lvl="2" algn="just"/>
            <a:r>
              <a:rPr lang="en-US" dirty="0" smtClean="0"/>
              <a:t>As project proceeds</a:t>
            </a:r>
          </a:p>
          <a:p>
            <a:pPr lvl="3" algn="just"/>
            <a:r>
              <a:rPr lang="en-US" dirty="0" smtClean="0"/>
              <a:t>Effort &amp; calendar time expended r compared </a:t>
            </a:r>
            <a:r>
              <a:rPr lang="en-US" dirty="0" smtClean="0">
                <a:sym typeface="Wingdings" pitchFamily="2" charset="2"/>
              </a:rPr>
              <a:t> original estimates</a:t>
            </a:r>
            <a:endParaRPr lang="en-US" dirty="0" smtClean="0"/>
          </a:p>
          <a:p>
            <a:pPr lvl="2" algn="just"/>
            <a:r>
              <a:rPr lang="en-US" dirty="0" smtClean="0"/>
              <a:t>Project manager uses these data </a:t>
            </a:r>
          </a:p>
          <a:p>
            <a:pPr algn="just"/>
            <a:r>
              <a:rPr lang="en-US" dirty="0" smtClean="0"/>
              <a:t>Intent = project metric:</a:t>
            </a:r>
          </a:p>
          <a:p>
            <a:pPr lvl="1" algn="just"/>
            <a:r>
              <a:rPr lang="en-US" b="1" dirty="0" smtClean="0"/>
              <a:t>Twofold</a:t>
            </a:r>
          </a:p>
          <a:p>
            <a:pPr lvl="2" algn="just"/>
            <a:r>
              <a:rPr lang="en-US" dirty="0" smtClean="0"/>
              <a:t>used </a:t>
            </a:r>
            <a:r>
              <a:rPr lang="en-US" dirty="0" smtClean="0">
                <a:sym typeface="Wingdings" pitchFamily="2" charset="2"/>
              </a:rPr>
              <a:t> minimize development schedule (avoid delays)</a:t>
            </a:r>
          </a:p>
          <a:p>
            <a:pPr lvl="2" algn="just"/>
            <a:r>
              <a:rPr lang="en-US" dirty="0" smtClean="0"/>
              <a:t>used </a:t>
            </a:r>
            <a:r>
              <a:rPr lang="en-US" dirty="0" smtClean="0">
                <a:sym typeface="Wingdings" pitchFamily="2" charset="2"/>
              </a:rPr>
              <a:t> assess product quality</a:t>
            </a:r>
          </a:p>
          <a:p>
            <a:pPr lvl="1" algn="just"/>
            <a:r>
              <a:rPr lang="en-US" dirty="0" smtClean="0">
                <a:sym typeface="Wingdings" pitchFamily="2" charset="2"/>
              </a:rPr>
              <a:t>As quality ↑</a:t>
            </a:r>
          </a:p>
          <a:p>
            <a:pPr lvl="2" algn="just"/>
            <a:r>
              <a:rPr lang="en-US" dirty="0" smtClean="0">
                <a:sym typeface="Wingdings" pitchFamily="2" charset="2"/>
              </a:rPr>
              <a:t>Defects ↓</a:t>
            </a:r>
          </a:p>
          <a:p>
            <a:pPr lvl="3" algn="just"/>
            <a:r>
              <a:rPr lang="en-US" dirty="0" smtClean="0">
                <a:sym typeface="Wingdings" pitchFamily="2" charset="2"/>
              </a:rPr>
              <a:t>Rework ↓</a:t>
            </a:r>
          </a:p>
          <a:p>
            <a:pPr lvl="4" algn="just"/>
            <a:r>
              <a:rPr lang="en-US" dirty="0" smtClean="0"/>
              <a:t>Cost ↓</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prstClr val="black"/>
                </a:solidFill>
              </a:rPr>
              <a:t>Software Measurement</a:t>
            </a:r>
            <a:endParaRPr lang="en-US" sz="3600" b="1" dirty="0">
              <a:solidFill>
                <a:prstClr val="black"/>
              </a:solidFill>
            </a:endParaRPr>
          </a:p>
        </p:txBody>
      </p:sp>
      <p:sp>
        <p:nvSpPr>
          <p:cNvPr id="3" name="Content Placeholder 2"/>
          <p:cNvSpPr>
            <a:spLocks noGrp="1"/>
          </p:cNvSpPr>
          <p:nvPr>
            <p:ph idx="1"/>
          </p:nvPr>
        </p:nvSpPr>
        <p:spPr/>
        <p:txBody>
          <a:bodyPr numCol="2" spcCol="457200">
            <a:normAutofit fontScale="77500" lnSpcReduction="20000"/>
          </a:bodyPr>
          <a:lstStyle/>
          <a:p>
            <a:pPr algn="just">
              <a:spcAft>
                <a:spcPts val="600"/>
              </a:spcAft>
            </a:pPr>
            <a:r>
              <a:rPr lang="en-US" dirty="0" smtClean="0"/>
              <a:t>Measurements</a:t>
            </a:r>
          </a:p>
          <a:p>
            <a:pPr lvl="1" algn="just">
              <a:spcAft>
                <a:spcPts val="600"/>
              </a:spcAft>
            </a:pPr>
            <a:r>
              <a:rPr lang="en-US" dirty="0" smtClean="0"/>
              <a:t>2 Types:</a:t>
            </a:r>
          </a:p>
          <a:p>
            <a:pPr marL="1314450" lvl="2" indent="-514350" algn="just">
              <a:spcAft>
                <a:spcPts val="600"/>
              </a:spcAft>
              <a:buFont typeface="Wingdings" pitchFamily="2" charset="2"/>
              <a:buChar char="ü"/>
            </a:pPr>
            <a:r>
              <a:rPr lang="en-US" dirty="0" smtClean="0"/>
              <a:t>Direct measures &amp;</a:t>
            </a:r>
          </a:p>
          <a:p>
            <a:pPr marL="1314450" lvl="2" indent="-514350" algn="just">
              <a:spcAft>
                <a:spcPts val="600"/>
              </a:spcAft>
              <a:buFont typeface="Wingdings" pitchFamily="2" charset="2"/>
              <a:buChar char="ü"/>
            </a:pPr>
            <a:r>
              <a:rPr lang="en-US" sz="2500" dirty="0" smtClean="0"/>
              <a:t>Indirect measures </a:t>
            </a:r>
          </a:p>
          <a:p>
            <a:pPr algn="just">
              <a:spcAft>
                <a:spcPts val="600"/>
              </a:spcAft>
            </a:pPr>
            <a:r>
              <a:rPr lang="en-US" dirty="0" smtClean="0"/>
              <a:t>Software metrics can be categorized similarly.</a:t>
            </a:r>
          </a:p>
          <a:p>
            <a:pPr marL="514350" indent="-514350" algn="just">
              <a:spcAft>
                <a:spcPts val="600"/>
              </a:spcAft>
              <a:buFont typeface="+mj-lt"/>
              <a:buAutoNum type="arabicPeriod"/>
            </a:pPr>
            <a:r>
              <a:rPr lang="en-US" dirty="0" smtClean="0"/>
              <a:t>Direct measures = s/w process +de cost &amp; effort applied. </a:t>
            </a:r>
          </a:p>
          <a:p>
            <a:pPr marL="971550" lvl="1" indent="-514350" algn="just">
              <a:spcAft>
                <a:spcPts val="600"/>
              </a:spcAft>
            </a:pPr>
            <a:r>
              <a:rPr lang="en-US" dirty="0" smtClean="0"/>
              <a:t>Direct measures = product +de </a:t>
            </a:r>
          </a:p>
          <a:p>
            <a:pPr marL="1314450" lvl="2" indent="-457200" algn="just">
              <a:spcAft>
                <a:spcPts val="600"/>
              </a:spcAft>
              <a:buFont typeface="Wingdings" pitchFamily="2" charset="2"/>
              <a:buChar char="ü"/>
            </a:pPr>
            <a:r>
              <a:rPr lang="en-US" dirty="0" smtClean="0"/>
              <a:t>lines of code (LOC) produced</a:t>
            </a:r>
          </a:p>
          <a:p>
            <a:pPr marL="1314450" lvl="2" indent="-457200" algn="just">
              <a:spcAft>
                <a:spcPts val="600"/>
              </a:spcAft>
              <a:buFont typeface="Wingdings" pitchFamily="2" charset="2"/>
              <a:buChar char="ü"/>
            </a:pPr>
            <a:r>
              <a:rPr lang="en-US" dirty="0" smtClean="0"/>
              <a:t>execution speed</a:t>
            </a:r>
          </a:p>
          <a:p>
            <a:pPr marL="1314450" lvl="2" indent="-457200" algn="just">
              <a:spcAft>
                <a:spcPts val="600"/>
              </a:spcAft>
              <a:buFont typeface="Wingdings" pitchFamily="2" charset="2"/>
              <a:buChar char="ü"/>
            </a:pPr>
            <a:r>
              <a:rPr lang="en-US" dirty="0" smtClean="0"/>
              <a:t>memory size &amp;</a:t>
            </a:r>
          </a:p>
          <a:p>
            <a:pPr marL="1314450" lvl="2" indent="-457200" algn="just">
              <a:spcAft>
                <a:spcPts val="600"/>
              </a:spcAft>
              <a:buFont typeface="Wingdings" pitchFamily="2" charset="2"/>
              <a:buChar char="ü"/>
            </a:pPr>
            <a:r>
              <a:rPr lang="en-US" dirty="0" smtClean="0"/>
              <a:t>defects reported</a:t>
            </a:r>
          </a:p>
          <a:p>
            <a:pPr marL="514350" indent="-514350" algn="just">
              <a:spcAft>
                <a:spcPts val="600"/>
              </a:spcAft>
              <a:buFont typeface="+mj-lt"/>
              <a:buAutoNum type="arabicPeriod"/>
            </a:pPr>
            <a:r>
              <a:rPr lang="en-US" dirty="0" smtClean="0"/>
              <a:t>Indirect measures = product +de </a:t>
            </a:r>
          </a:p>
          <a:p>
            <a:pPr marL="1314450" lvl="2" indent="-514350" algn="just">
              <a:spcAft>
                <a:spcPts val="600"/>
              </a:spcAft>
              <a:buFont typeface="Wingdings" pitchFamily="2" charset="2"/>
              <a:buChar char="ü"/>
            </a:pPr>
            <a:r>
              <a:rPr lang="en-US" dirty="0" smtClean="0"/>
              <a:t>Functionality</a:t>
            </a:r>
          </a:p>
          <a:p>
            <a:pPr marL="1314450" lvl="2" indent="-514350" algn="just">
              <a:spcAft>
                <a:spcPts val="600"/>
              </a:spcAft>
              <a:buFont typeface="Wingdings" pitchFamily="2" charset="2"/>
              <a:buChar char="ü"/>
            </a:pPr>
            <a:r>
              <a:rPr lang="en-US" dirty="0" smtClean="0"/>
              <a:t>Quality</a:t>
            </a:r>
          </a:p>
          <a:p>
            <a:pPr marL="1314450" lvl="2" indent="-514350" algn="just">
              <a:spcAft>
                <a:spcPts val="600"/>
              </a:spcAft>
              <a:buFont typeface="Wingdings" pitchFamily="2" charset="2"/>
              <a:buChar char="ü"/>
            </a:pPr>
            <a:r>
              <a:rPr lang="en-US" dirty="0" smtClean="0"/>
              <a:t>Complexity</a:t>
            </a:r>
          </a:p>
          <a:p>
            <a:pPr marL="1314450" lvl="2" indent="-514350" algn="just">
              <a:spcAft>
                <a:spcPts val="600"/>
              </a:spcAft>
              <a:buFont typeface="Wingdings" pitchFamily="2" charset="2"/>
              <a:buChar char="ü"/>
            </a:pPr>
            <a:r>
              <a:rPr lang="en-US" dirty="0" smtClean="0"/>
              <a:t>Efficiency</a:t>
            </a:r>
          </a:p>
          <a:p>
            <a:pPr marL="1314450" lvl="2" indent="-514350" algn="just">
              <a:spcAft>
                <a:spcPts val="600"/>
              </a:spcAft>
              <a:buFont typeface="Wingdings" pitchFamily="2" charset="2"/>
              <a:buChar char="ü"/>
            </a:pPr>
            <a:r>
              <a:rPr lang="en-US" dirty="0" smtClean="0"/>
              <a:t>Reliability</a:t>
            </a:r>
          </a:p>
          <a:p>
            <a:pPr marL="1314450" lvl="2" indent="-514350" algn="just">
              <a:spcAft>
                <a:spcPts val="600"/>
              </a:spcAft>
              <a:buFont typeface="Wingdings" pitchFamily="2" charset="2"/>
              <a:buChar char="ü"/>
            </a:pPr>
            <a:r>
              <a:rPr lang="en-US" dirty="0" smtClean="0"/>
              <a:t>Maintainability</a:t>
            </a:r>
            <a:endParaRPr lang="en-IN"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562600" y="3395246"/>
            <a:ext cx="3217188" cy="338554"/>
          </a:xfrm>
          <a:prstGeom prst="rect">
            <a:avLst/>
          </a:prstGeom>
          <a:noFill/>
        </p:spPr>
        <p:txBody>
          <a:bodyPr wrap="square" rtlCol="0">
            <a:spAutoFit/>
          </a:bodyPr>
          <a:lstStyle/>
          <a:p>
            <a:pPr algn="ctr"/>
            <a:r>
              <a:rPr lang="en-US" sz="1600" dirty="0" smtClean="0"/>
              <a:t>Pp. doc.  Pages per Documentation</a:t>
            </a:r>
            <a:endParaRPr lang="en-US" sz="1600" dirty="0"/>
          </a:p>
        </p:txBody>
      </p:sp>
      <p:sp>
        <p:nvSpPr>
          <p:cNvPr id="2" name="Title 1"/>
          <p:cNvSpPr>
            <a:spLocks noGrp="1"/>
          </p:cNvSpPr>
          <p:nvPr>
            <p:ph type="title"/>
          </p:nvPr>
        </p:nvSpPr>
        <p:spPr/>
        <p:txBody>
          <a:bodyPr>
            <a:normAutofit fontScale="90000"/>
          </a:bodyPr>
          <a:lstStyle/>
          <a:p>
            <a:r>
              <a:rPr lang="en-US" sz="4000" b="1" dirty="0" smtClean="0">
                <a:solidFill>
                  <a:prstClr val="black"/>
                </a:solidFill>
              </a:rPr>
              <a:t>Software Measurement</a:t>
            </a:r>
            <a:r>
              <a:rPr lang="en-US" b="1" dirty="0" smtClean="0">
                <a:solidFill>
                  <a:prstClr val="black"/>
                </a:solidFill>
              </a:rPr>
              <a:t/>
            </a:r>
            <a:br>
              <a:rPr lang="en-US" b="1" dirty="0" smtClean="0">
                <a:solidFill>
                  <a:prstClr val="black"/>
                </a:solidFill>
              </a:rPr>
            </a:br>
            <a:r>
              <a:rPr lang="en-US" sz="3600" dirty="0" smtClean="0"/>
              <a:t>Size-Oriented Metrics</a:t>
            </a:r>
            <a:endParaRPr lang="en-US" dirty="0"/>
          </a:p>
        </p:txBody>
      </p:sp>
      <p:sp>
        <p:nvSpPr>
          <p:cNvPr id="3" name="Content Placeholder 2"/>
          <p:cNvSpPr>
            <a:spLocks noGrp="1"/>
          </p:cNvSpPr>
          <p:nvPr>
            <p:ph sz="half" idx="1"/>
          </p:nvPr>
        </p:nvSpPr>
        <p:spPr>
          <a:xfrm>
            <a:off x="457200" y="1600200"/>
            <a:ext cx="8153400" cy="2286000"/>
          </a:xfrm>
        </p:spPr>
        <p:txBody>
          <a:bodyPr>
            <a:normAutofit lnSpcReduction="10000"/>
          </a:bodyPr>
          <a:lstStyle/>
          <a:p>
            <a:r>
              <a:rPr lang="en-US" dirty="0" smtClean="0"/>
              <a:t>Size-oriented metrics</a:t>
            </a:r>
          </a:p>
          <a:p>
            <a:pPr lvl="1"/>
            <a:r>
              <a:rPr lang="en-US" dirty="0" smtClean="0"/>
              <a:t>Derived</a:t>
            </a:r>
          </a:p>
          <a:p>
            <a:pPr lvl="2"/>
            <a:r>
              <a:rPr lang="en-US" dirty="0" smtClean="0"/>
              <a:t>Normalizing</a:t>
            </a:r>
          </a:p>
          <a:p>
            <a:pPr lvl="3"/>
            <a:r>
              <a:rPr lang="en-US" dirty="0" smtClean="0"/>
              <a:t>Quality</a:t>
            </a:r>
          </a:p>
          <a:p>
            <a:pPr lvl="3"/>
            <a:r>
              <a:rPr lang="en-US" dirty="0" smtClean="0"/>
              <a:t>Productivity measures (size = s/w produced)</a:t>
            </a:r>
          </a:p>
          <a:p>
            <a:pPr lvl="2"/>
            <a:r>
              <a:rPr lang="en-US" dirty="0" smtClean="0"/>
              <a:t>Table = size oriented measures (figure)</a:t>
            </a:r>
            <a:endParaRPr lang="en-US" dirty="0"/>
          </a:p>
        </p:txBody>
      </p:sp>
      <p:pic>
        <p:nvPicPr>
          <p:cNvPr id="1027" name="Picture 3"/>
          <p:cNvPicPr>
            <a:picLocks noGrp="1" noChangeAspect="1" noChangeArrowheads="1"/>
          </p:cNvPicPr>
          <p:nvPr>
            <p:ph sz="half" idx="2"/>
          </p:nvPr>
        </p:nvPicPr>
        <p:blipFill>
          <a:blip r:embed="rId3" cstate="print"/>
          <a:srcRect/>
          <a:stretch>
            <a:fillRect/>
          </a:stretch>
        </p:blipFill>
        <p:spPr bwMode="auto">
          <a:xfrm>
            <a:off x="2209800" y="3759435"/>
            <a:ext cx="4697346" cy="2788605"/>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prstClr val="black"/>
                </a:solidFill>
              </a:rPr>
              <a:t>Software Measurement</a:t>
            </a:r>
            <a:r>
              <a:rPr lang="en-US" b="1" dirty="0" smtClean="0">
                <a:solidFill>
                  <a:prstClr val="black"/>
                </a:solidFill>
              </a:rPr>
              <a:t/>
            </a:r>
            <a:br>
              <a:rPr lang="en-US" b="1" dirty="0" smtClean="0">
                <a:solidFill>
                  <a:prstClr val="black"/>
                </a:solidFill>
              </a:rPr>
            </a:br>
            <a:r>
              <a:rPr lang="en-US" sz="3600" dirty="0" smtClean="0"/>
              <a:t>Function-Oriented Metrics</a:t>
            </a:r>
            <a:endParaRPr lang="en-US" dirty="0"/>
          </a:p>
        </p:txBody>
      </p:sp>
      <p:sp>
        <p:nvSpPr>
          <p:cNvPr id="3" name="Content Placeholder 2"/>
          <p:cNvSpPr>
            <a:spLocks noGrp="1"/>
          </p:cNvSpPr>
          <p:nvPr>
            <p:ph idx="1"/>
          </p:nvPr>
        </p:nvSpPr>
        <p:spPr/>
        <p:txBody>
          <a:bodyPr/>
          <a:lstStyle/>
          <a:p>
            <a:pPr algn="just"/>
            <a:r>
              <a:rPr lang="en-US" dirty="0" smtClean="0"/>
              <a:t>Function-oriented s/w metrics</a:t>
            </a:r>
          </a:p>
          <a:p>
            <a:pPr lvl="1" algn="just"/>
            <a:r>
              <a:rPr lang="en-US" dirty="0" smtClean="0"/>
              <a:t>Measure = functionality (use)</a:t>
            </a:r>
          </a:p>
          <a:p>
            <a:pPr lvl="2" algn="just"/>
            <a:r>
              <a:rPr lang="en-US" dirty="0" smtClean="0"/>
              <a:t>Delivered </a:t>
            </a:r>
          </a:p>
          <a:p>
            <a:pPr lvl="3" algn="just"/>
            <a:r>
              <a:rPr lang="en-US" dirty="0" smtClean="0"/>
              <a:t>application as a normalization value. </a:t>
            </a:r>
          </a:p>
          <a:p>
            <a:pPr lvl="1" algn="just"/>
            <a:r>
              <a:rPr lang="en-US" dirty="0" smtClean="0"/>
              <a:t>most widely used function-oriented metric </a:t>
            </a:r>
          </a:p>
          <a:p>
            <a:pPr lvl="2" algn="just"/>
            <a:r>
              <a:rPr lang="en-US" dirty="0" smtClean="0"/>
              <a:t>Function Point (FP)</a:t>
            </a:r>
          </a:p>
          <a:p>
            <a:pPr lvl="2" algn="just"/>
            <a:r>
              <a:rPr lang="en-US" dirty="0" smtClean="0"/>
              <a:t>Computation =  FP</a:t>
            </a:r>
          </a:p>
          <a:p>
            <a:pPr lvl="3" algn="just"/>
            <a:r>
              <a:rPr lang="en-US" dirty="0" smtClean="0"/>
              <a:t>based on characteristics = s/w information domain &amp; complexity.</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prstClr val="black"/>
                </a:solidFill>
              </a:rPr>
              <a:t>Software Measurement</a:t>
            </a:r>
            <a:r>
              <a:rPr lang="en-US" b="1" dirty="0" smtClean="0">
                <a:solidFill>
                  <a:prstClr val="black"/>
                </a:solidFill>
              </a:rPr>
              <a:t/>
            </a:r>
            <a:br>
              <a:rPr lang="en-US" b="1" dirty="0" smtClean="0">
                <a:solidFill>
                  <a:prstClr val="black"/>
                </a:solidFill>
              </a:rPr>
            </a:br>
            <a:r>
              <a:rPr lang="en-US" sz="3600" dirty="0" smtClean="0"/>
              <a:t>Reconciling LOC and FP Metrics</a:t>
            </a:r>
            <a:endParaRPr lang="en-US" sz="4000" dirty="0"/>
          </a:p>
        </p:txBody>
      </p:sp>
      <p:sp>
        <p:nvSpPr>
          <p:cNvPr id="5" name="Content Placeholder 4"/>
          <p:cNvSpPr>
            <a:spLocks noGrp="1"/>
          </p:cNvSpPr>
          <p:nvPr>
            <p:ph sz="half" idx="1"/>
          </p:nvPr>
        </p:nvSpPr>
        <p:spPr>
          <a:xfrm>
            <a:off x="457200" y="1600201"/>
            <a:ext cx="8305800" cy="1676399"/>
          </a:xfrm>
        </p:spPr>
        <p:txBody>
          <a:bodyPr>
            <a:normAutofit fontScale="92500" lnSpcReduction="20000"/>
          </a:bodyPr>
          <a:lstStyle/>
          <a:p>
            <a:r>
              <a:rPr lang="en-US" dirty="0" smtClean="0"/>
              <a:t>Relationship between LOC &amp; FP</a:t>
            </a:r>
          </a:p>
          <a:p>
            <a:pPr lvl="1"/>
            <a:r>
              <a:rPr lang="en-US" dirty="0" smtClean="0"/>
              <a:t>Programming language (depends) </a:t>
            </a:r>
          </a:p>
          <a:p>
            <a:pPr lvl="2"/>
            <a:r>
              <a:rPr lang="en-US" dirty="0" smtClean="0"/>
              <a:t>Used </a:t>
            </a:r>
            <a:r>
              <a:rPr lang="en-US" dirty="0" smtClean="0">
                <a:sym typeface="Wingdings" pitchFamily="2" charset="2"/>
              </a:rPr>
              <a:t></a:t>
            </a:r>
            <a:r>
              <a:rPr lang="en-US" dirty="0" smtClean="0"/>
              <a:t> implement  s/w &amp; quality = design</a:t>
            </a:r>
          </a:p>
          <a:p>
            <a:pPr lvl="2"/>
            <a:r>
              <a:rPr lang="en-US" dirty="0" smtClean="0"/>
              <a:t>The following table provides rough estimates = avg. No. = LOC required </a:t>
            </a:r>
          </a:p>
          <a:p>
            <a:pPr lvl="3"/>
            <a:r>
              <a:rPr lang="en-US" dirty="0" smtClean="0"/>
              <a:t>build 1 FP in various prog. lang.’s.</a:t>
            </a:r>
            <a:endParaRPr lang="en-US" dirty="0"/>
          </a:p>
        </p:txBody>
      </p:sp>
      <p:pic>
        <p:nvPicPr>
          <p:cNvPr id="2053" name="Picture 5"/>
          <p:cNvPicPr>
            <a:picLocks noGrp="1" noChangeAspect="1" noChangeArrowheads="1"/>
          </p:cNvPicPr>
          <p:nvPr>
            <p:ph sz="half" idx="2"/>
          </p:nvPr>
        </p:nvPicPr>
        <p:blipFill>
          <a:blip r:embed="rId3" cstate="print"/>
          <a:srcRect/>
          <a:stretch>
            <a:fillRect/>
          </a:stretch>
        </p:blipFill>
        <p:spPr bwMode="auto">
          <a:xfrm>
            <a:off x="1676400" y="3342917"/>
            <a:ext cx="5410200" cy="3137657"/>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Software Measurement</a:t>
            </a:r>
            <a:br>
              <a:rPr lang="en-US" sz="4000" b="1" dirty="0" smtClean="0"/>
            </a:br>
            <a:r>
              <a:rPr lang="en-US" sz="3600" dirty="0" smtClean="0"/>
              <a:t>Object-Oriented Metrics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Conventional s/w Proj. metrics c</a:t>
            </a:r>
            <a:r>
              <a:rPr lang="en-US" dirty="0" smtClean="0">
                <a:sym typeface="Wingdings" pitchFamily="2" charset="2"/>
              </a:rPr>
              <a:t> </a:t>
            </a:r>
            <a:r>
              <a:rPr lang="en-US" dirty="0" smtClean="0"/>
              <a:t>used </a:t>
            </a:r>
            <a:r>
              <a:rPr lang="en-US" dirty="0" smtClean="0">
                <a:sym typeface="Wingdings" pitchFamily="2" charset="2"/>
              </a:rPr>
              <a:t> </a:t>
            </a:r>
            <a:r>
              <a:rPr lang="en-US" dirty="0" smtClean="0"/>
              <a:t> estimate object-oriented s/w Proj.’s.</a:t>
            </a:r>
          </a:p>
          <a:p>
            <a:pPr lvl="1" algn="just"/>
            <a:r>
              <a:rPr lang="en-US" dirty="0" smtClean="0"/>
              <a:t>Metrics </a:t>
            </a:r>
            <a:r>
              <a:rPr lang="en-US" strike="sngStrike" dirty="0" smtClean="0"/>
              <a:t>provide</a:t>
            </a:r>
            <a:r>
              <a:rPr lang="en-US" dirty="0" smtClean="0"/>
              <a:t> enough granularity </a:t>
            </a:r>
            <a:r>
              <a:rPr lang="en-US" dirty="0" smtClean="0">
                <a:sym typeface="Wingdings" pitchFamily="2" charset="2"/>
              </a:rPr>
              <a:t> </a:t>
            </a:r>
            <a:r>
              <a:rPr lang="en-US" dirty="0" smtClean="0"/>
              <a:t>schedule &amp; effort adjustments </a:t>
            </a:r>
          </a:p>
          <a:p>
            <a:pPr lvl="1" algn="just"/>
            <a:r>
              <a:rPr lang="en-US" dirty="0" smtClean="0"/>
              <a:t>Lorenz &amp; Kidd suggest the following set = metrics </a:t>
            </a:r>
            <a:r>
              <a:rPr lang="en-US" dirty="0" smtClean="0">
                <a:sym typeface="Wingdings" pitchFamily="2" charset="2"/>
              </a:rPr>
              <a:t></a:t>
            </a:r>
            <a:r>
              <a:rPr lang="en-US" dirty="0" smtClean="0"/>
              <a:t> OO projects:</a:t>
            </a:r>
          </a:p>
          <a:p>
            <a:pPr lvl="2" algn="just"/>
            <a:r>
              <a:rPr lang="en-US" dirty="0" smtClean="0"/>
              <a:t>No. = scenario scripts</a:t>
            </a:r>
          </a:p>
          <a:p>
            <a:pPr lvl="2" algn="just"/>
            <a:r>
              <a:rPr lang="en-US" dirty="0" smtClean="0"/>
              <a:t>No. = key classes</a:t>
            </a:r>
          </a:p>
          <a:p>
            <a:pPr lvl="2" algn="just"/>
            <a:r>
              <a:rPr lang="en-US" dirty="0" smtClean="0"/>
              <a:t>No. = support classes</a:t>
            </a:r>
          </a:p>
          <a:p>
            <a:pPr lvl="2" algn="just"/>
            <a:r>
              <a:rPr lang="en-US" dirty="0" smtClean="0"/>
              <a:t>Avg. no. = support classes per key class</a:t>
            </a:r>
          </a:p>
          <a:p>
            <a:pPr lvl="2" algn="just"/>
            <a:r>
              <a:rPr lang="en-US" dirty="0" smtClean="0"/>
              <a:t>No. = subsystems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half" idx="2"/>
          </p:nvPr>
        </p:nvPicPr>
        <p:blipFill>
          <a:blip r:embed="rId3" cstate="print"/>
          <a:srcRect/>
          <a:stretch>
            <a:fillRect/>
          </a:stretch>
        </p:blipFill>
        <p:spPr bwMode="auto">
          <a:xfrm>
            <a:off x="3200400" y="3124200"/>
            <a:ext cx="5715000" cy="3446759"/>
          </a:xfrm>
          <a:prstGeom prst="rect">
            <a:avLst/>
          </a:prstGeom>
          <a:noFill/>
          <a:ln w="9525">
            <a:noFill/>
            <a:miter lim="800000"/>
            <a:headEnd/>
            <a:tailEnd/>
          </a:ln>
          <a:effectLst/>
        </p:spPr>
      </p:pic>
      <p:sp>
        <p:nvSpPr>
          <p:cNvPr id="3" name="Title 2"/>
          <p:cNvSpPr>
            <a:spLocks noGrp="1"/>
          </p:cNvSpPr>
          <p:nvPr>
            <p:ph type="title"/>
          </p:nvPr>
        </p:nvSpPr>
        <p:spPr/>
        <p:txBody>
          <a:bodyPr>
            <a:normAutofit fontScale="90000"/>
          </a:bodyPr>
          <a:lstStyle/>
          <a:p>
            <a:r>
              <a:rPr lang="en-US" sz="4000" b="1" dirty="0" smtClean="0"/>
              <a:t>Design within the context of software engineering</a:t>
            </a:r>
            <a:endParaRPr lang="en-US" b="1" dirty="0"/>
          </a:p>
        </p:txBody>
      </p:sp>
      <p:sp>
        <p:nvSpPr>
          <p:cNvPr id="4" name="Content Placeholder 3"/>
          <p:cNvSpPr>
            <a:spLocks noGrp="1"/>
          </p:cNvSpPr>
          <p:nvPr>
            <p:ph sz="half" idx="1"/>
          </p:nvPr>
        </p:nvSpPr>
        <p:spPr>
          <a:xfrm>
            <a:off x="457200" y="1600201"/>
            <a:ext cx="8153400" cy="1981199"/>
          </a:xfrm>
        </p:spPr>
        <p:txBody>
          <a:bodyPr>
            <a:normAutofit fontScale="85000" lnSpcReduction="20000"/>
          </a:bodyPr>
          <a:lstStyle/>
          <a:p>
            <a:pPr algn="just"/>
            <a:r>
              <a:rPr lang="en-US" b="1" dirty="0" smtClean="0"/>
              <a:t>s/w</a:t>
            </a:r>
            <a:r>
              <a:rPr lang="en-US" dirty="0" smtClean="0"/>
              <a:t> </a:t>
            </a:r>
            <a:r>
              <a:rPr lang="en-US" b="1" dirty="0" smtClean="0"/>
              <a:t>design</a:t>
            </a:r>
            <a:r>
              <a:rPr lang="en-US" dirty="0" smtClean="0"/>
              <a:t> sits at technical kernel = s/w engg. &amp; - - applied regardless = s/w process model i.e. used</a:t>
            </a:r>
          </a:p>
          <a:p>
            <a:pPr lvl="1" algn="just"/>
            <a:r>
              <a:rPr lang="en-US" b="1" dirty="0" smtClean="0"/>
              <a:t>It</a:t>
            </a:r>
            <a:r>
              <a:rPr lang="en-US" dirty="0" smtClean="0"/>
              <a:t> - - last s/w engg. action &amp; Sets stages </a:t>
            </a:r>
            <a:r>
              <a:rPr lang="en-US" dirty="0" smtClean="0">
                <a:sym typeface="Wingdings" pitchFamily="2" charset="2"/>
              </a:rPr>
              <a:t> construction</a:t>
            </a:r>
          </a:p>
          <a:p>
            <a:pPr lvl="1" algn="just"/>
            <a:r>
              <a:rPr lang="en-US" dirty="0" smtClean="0"/>
              <a:t>Each element = requirements model provides info. i.e. necessary </a:t>
            </a:r>
            <a:r>
              <a:rPr lang="en-US" dirty="0" smtClean="0">
                <a:sym typeface="Wingdings" pitchFamily="2" charset="2"/>
              </a:rPr>
              <a:t> create 4 design models  complete specification = design</a:t>
            </a:r>
          </a:p>
          <a:p>
            <a:pPr lvl="1" algn="just"/>
            <a:r>
              <a:rPr lang="en-US" dirty="0" smtClean="0">
                <a:sym typeface="Wingdings" pitchFamily="2" charset="2"/>
              </a:rPr>
              <a:t>Flow = info. during s/w design (figure)</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Software Measurement</a:t>
            </a:r>
            <a:br>
              <a:rPr lang="en-US" sz="4000" b="1" dirty="0" smtClean="0"/>
            </a:br>
            <a:r>
              <a:rPr lang="en-US" sz="3600" dirty="0" smtClean="0"/>
              <a:t>Use-Case-Oriented Metrics</a:t>
            </a:r>
            <a:endParaRPr lang="en-US" dirty="0"/>
          </a:p>
        </p:txBody>
      </p:sp>
      <p:sp>
        <p:nvSpPr>
          <p:cNvPr id="3" name="Content Placeholder 2"/>
          <p:cNvSpPr>
            <a:spLocks noGrp="1"/>
          </p:cNvSpPr>
          <p:nvPr>
            <p:ph idx="1"/>
          </p:nvPr>
        </p:nvSpPr>
        <p:spPr/>
        <p:txBody>
          <a:bodyPr>
            <a:normAutofit fontScale="77500" lnSpcReduction="20000"/>
          </a:bodyPr>
          <a:lstStyle/>
          <a:p>
            <a:pPr algn="just">
              <a:spcAft>
                <a:spcPts val="600"/>
              </a:spcAft>
            </a:pPr>
            <a:r>
              <a:rPr lang="en-US" dirty="0" smtClean="0"/>
              <a:t>Use-Case-Oriented</a:t>
            </a:r>
          </a:p>
          <a:p>
            <a:pPr lvl="1" algn="just">
              <a:spcAft>
                <a:spcPts val="600"/>
              </a:spcAft>
            </a:pPr>
            <a:r>
              <a:rPr lang="en-US" dirty="0" smtClean="0"/>
              <a:t>used widely as a method </a:t>
            </a:r>
            <a:r>
              <a:rPr lang="en-US" dirty="0" smtClean="0">
                <a:sym typeface="Wingdings" pitchFamily="2" charset="2"/>
              </a:rPr>
              <a:t></a:t>
            </a:r>
            <a:r>
              <a:rPr lang="en-US" dirty="0" smtClean="0"/>
              <a:t> describing customer-level or business domain requirements.</a:t>
            </a:r>
          </a:p>
          <a:p>
            <a:pPr lvl="1" algn="just">
              <a:spcAft>
                <a:spcPts val="600"/>
              </a:spcAft>
            </a:pPr>
            <a:r>
              <a:rPr lang="en-US" dirty="0" smtClean="0"/>
              <a:t>Seem reasonable </a:t>
            </a:r>
            <a:r>
              <a:rPr lang="en-US" dirty="0" smtClean="0">
                <a:sym typeface="Wingdings" pitchFamily="2" charset="2"/>
              </a:rPr>
              <a:t></a:t>
            </a:r>
            <a:r>
              <a:rPr lang="en-US" dirty="0" smtClean="0"/>
              <a:t> use the use case as a normalization measure</a:t>
            </a:r>
          </a:p>
          <a:p>
            <a:pPr algn="just">
              <a:spcAft>
                <a:spcPts val="600"/>
              </a:spcAft>
            </a:pPr>
            <a:r>
              <a:rPr lang="en-US" dirty="0" smtClean="0"/>
              <a:t>Like FP</a:t>
            </a:r>
          </a:p>
          <a:p>
            <a:pPr lvl="1" algn="just">
              <a:spcAft>
                <a:spcPts val="600"/>
              </a:spcAft>
            </a:pPr>
            <a:r>
              <a:rPr lang="en-US" dirty="0" smtClean="0"/>
              <a:t>Use case - - defined early in the s/w process</a:t>
            </a:r>
          </a:p>
          <a:p>
            <a:pPr lvl="1" algn="just">
              <a:spcAft>
                <a:spcPts val="600"/>
              </a:spcAft>
            </a:pPr>
            <a:r>
              <a:rPr lang="en-US" dirty="0" smtClean="0"/>
              <a:t>Use cases describe user-visible functions &amp; features</a:t>
            </a:r>
          </a:p>
          <a:p>
            <a:pPr lvl="2" algn="just">
              <a:spcAft>
                <a:spcPts val="600"/>
              </a:spcAft>
            </a:pPr>
            <a:r>
              <a:rPr lang="en-US" dirty="0" smtClean="0"/>
              <a:t>basic requirements </a:t>
            </a:r>
            <a:r>
              <a:rPr lang="en-US" dirty="0" smtClean="0">
                <a:sym typeface="Wingdings" pitchFamily="2" charset="2"/>
              </a:rPr>
              <a:t> </a:t>
            </a:r>
            <a:r>
              <a:rPr lang="en-US" dirty="0" smtClean="0"/>
              <a:t>system</a:t>
            </a:r>
          </a:p>
          <a:p>
            <a:pPr lvl="1" algn="just">
              <a:spcAft>
                <a:spcPts val="600"/>
              </a:spcAft>
            </a:pPr>
            <a:r>
              <a:rPr lang="en-US" dirty="0" smtClean="0"/>
              <a:t>In addition</a:t>
            </a:r>
          </a:p>
          <a:p>
            <a:pPr lvl="2" algn="just">
              <a:spcAft>
                <a:spcPts val="600"/>
              </a:spcAft>
            </a:pPr>
            <a:r>
              <a:rPr lang="en-US" dirty="0" smtClean="0"/>
              <a:t>No. = use cases - - directly proportional </a:t>
            </a:r>
            <a:r>
              <a:rPr lang="en-US" dirty="0" smtClean="0">
                <a:sym typeface="Wingdings" pitchFamily="2" charset="2"/>
              </a:rPr>
              <a:t> </a:t>
            </a:r>
            <a:r>
              <a:rPr lang="en-US" dirty="0" smtClean="0"/>
              <a:t>size  = application in LOC</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Software Measurement</a:t>
            </a:r>
            <a:br>
              <a:rPr lang="en-US" sz="4000" b="1" dirty="0" smtClean="0"/>
            </a:br>
            <a:r>
              <a:rPr lang="en-US" sz="3600" dirty="0" smtClean="0"/>
              <a:t>WebApp Project Metrics</a:t>
            </a:r>
            <a:endParaRPr lang="en-US" dirty="0"/>
          </a:p>
        </p:txBody>
      </p:sp>
      <p:sp>
        <p:nvSpPr>
          <p:cNvPr id="3" name="Content Placeholder 2"/>
          <p:cNvSpPr>
            <a:spLocks noGrp="1"/>
          </p:cNvSpPr>
          <p:nvPr>
            <p:ph idx="1"/>
          </p:nvPr>
        </p:nvSpPr>
        <p:spPr>
          <a:xfrm>
            <a:off x="457200" y="1600200"/>
            <a:ext cx="8229600" cy="4648200"/>
          </a:xfrm>
        </p:spPr>
        <p:txBody>
          <a:bodyPr>
            <a:normAutofit fontScale="85000" lnSpcReduction="20000"/>
          </a:bodyPr>
          <a:lstStyle/>
          <a:p>
            <a:pPr algn="just"/>
            <a:r>
              <a:rPr lang="en-US" dirty="0" smtClean="0"/>
              <a:t>Objective = WebApp projects </a:t>
            </a:r>
          </a:p>
          <a:p>
            <a:pPr lvl="1" algn="just"/>
            <a:r>
              <a:rPr lang="en-US" dirty="0" smtClean="0"/>
              <a:t>deliver a combination = content &amp; functionality (end user)</a:t>
            </a:r>
          </a:p>
          <a:p>
            <a:pPr lvl="1" algn="just"/>
            <a:r>
              <a:rPr lang="en-US" dirty="0" smtClean="0"/>
              <a:t>Measures &amp; metrics used </a:t>
            </a:r>
            <a:r>
              <a:rPr lang="en-US" dirty="0" smtClean="0">
                <a:sym typeface="Wingdings" pitchFamily="2" charset="2"/>
              </a:rPr>
              <a:t></a:t>
            </a:r>
            <a:r>
              <a:rPr lang="en-US" dirty="0" smtClean="0"/>
              <a:t> traditional s/w engg. projects </a:t>
            </a:r>
          </a:p>
          <a:p>
            <a:pPr lvl="2" algn="just"/>
            <a:r>
              <a:rPr lang="en-US" dirty="0" smtClean="0"/>
              <a:t>difficult </a:t>
            </a:r>
            <a:r>
              <a:rPr lang="en-US" dirty="0" smtClean="0">
                <a:sym typeface="Wingdings" pitchFamily="2" charset="2"/>
              </a:rPr>
              <a:t></a:t>
            </a:r>
            <a:r>
              <a:rPr lang="en-US" dirty="0" smtClean="0"/>
              <a:t> translate </a:t>
            </a:r>
            <a:r>
              <a:rPr lang="en-US" dirty="0" smtClean="0">
                <a:sym typeface="Wingdings" pitchFamily="2" charset="2"/>
              </a:rPr>
              <a:t> </a:t>
            </a:r>
            <a:r>
              <a:rPr lang="en-US" dirty="0" smtClean="0"/>
              <a:t>WebApps</a:t>
            </a:r>
          </a:p>
          <a:p>
            <a:pPr lvl="3" algn="just"/>
            <a:r>
              <a:rPr lang="en-US" dirty="0" smtClean="0"/>
              <a:t>possible </a:t>
            </a:r>
            <a:r>
              <a:rPr lang="en-US" dirty="0" smtClean="0">
                <a:sym typeface="Wingdings" pitchFamily="2" charset="2"/>
              </a:rPr>
              <a:t> </a:t>
            </a:r>
            <a:r>
              <a:rPr lang="en-US" dirty="0" smtClean="0"/>
              <a:t>develop a database </a:t>
            </a:r>
          </a:p>
          <a:p>
            <a:pPr lvl="4" algn="just"/>
            <a:r>
              <a:rPr lang="en-US" dirty="0" smtClean="0"/>
              <a:t>allows access </a:t>
            </a:r>
            <a:r>
              <a:rPr lang="en-US" dirty="0" smtClean="0">
                <a:sym typeface="Wingdings" pitchFamily="2" charset="2"/>
              </a:rPr>
              <a:t></a:t>
            </a:r>
            <a:r>
              <a:rPr lang="en-US" dirty="0" smtClean="0"/>
              <a:t> internal productivity &amp; quality measures derived over no. = projects.</a:t>
            </a:r>
          </a:p>
          <a:p>
            <a:pPr lvl="3" algn="just"/>
            <a:r>
              <a:rPr lang="en-US" dirty="0" smtClean="0"/>
              <a:t>Among the measures that c</a:t>
            </a:r>
            <a:r>
              <a:rPr lang="en-US" dirty="0" smtClean="0">
                <a:sym typeface="Wingdings" pitchFamily="2" charset="2"/>
              </a:rPr>
              <a:t> </a:t>
            </a:r>
            <a:r>
              <a:rPr lang="en-US" dirty="0" smtClean="0"/>
              <a:t>collected r no. = </a:t>
            </a:r>
          </a:p>
          <a:p>
            <a:pPr lvl="4" algn="just"/>
            <a:r>
              <a:rPr lang="en-US" dirty="0" smtClean="0"/>
              <a:t>static Web pages</a:t>
            </a:r>
          </a:p>
          <a:p>
            <a:pPr lvl="4" algn="just"/>
            <a:r>
              <a:rPr lang="en-US" dirty="0" smtClean="0"/>
              <a:t>dynamic Web pages</a:t>
            </a:r>
          </a:p>
          <a:p>
            <a:pPr lvl="4" algn="just"/>
            <a:r>
              <a:rPr lang="en-US" dirty="0" smtClean="0"/>
              <a:t>internal page links</a:t>
            </a:r>
          </a:p>
          <a:p>
            <a:pPr lvl="4" algn="just"/>
            <a:r>
              <a:rPr lang="en-US" dirty="0" smtClean="0"/>
              <a:t>persistent data objects</a:t>
            </a:r>
          </a:p>
          <a:p>
            <a:pPr lvl="4" algn="just"/>
            <a:r>
              <a:rPr lang="en-US" dirty="0" smtClean="0"/>
              <a:t>external systems interfaced</a:t>
            </a:r>
          </a:p>
          <a:p>
            <a:pPr lvl="4" algn="just"/>
            <a:r>
              <a:rPr lang="en-US" dirty="0" smtClean="0"/>
              <a:t>static content objects</a:t>
            </a:r>
          </a:p>
          <a:p>
            <a:pPr lvl="4" algn="just"/>
            <a:r>
              <a:rPr lang="en-US" dirty="0" smtClean="0"/>
              <a:t>dynamic content objects</a:t>
            </a:r>
          </a:p>
          <a:p>
            <a:pPr lvl="4" algn="just"/>
            <a:r>
              <a:rPr lang="en-US" dirty="0" smtClean="0"/>
              <a:t>of executable functions</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Metrics for Software Quality</a:t>
            </a:r>
            <a:endParaRPr lang="en-US" sz="3600" b="1" dirty="0"/>
          </a:p>
        </p:txBody>
      </p:sp>
      <p:sp>
        <p:nvSpPr>
          <p:cNvPr id="3" name="Content Placeholder 2"/>
          <p:cNvSpPr>
            <a:spLocks noGrp="1"/>
          </p:cNvSpPr>
          <p:nvPr>
            <p:ph idx="1"/>
          </p:nvPr>
        </p:nvSpPr>
        <p:spPr/>
        <p:txBody>
          <a:bodyPr>
            <a:normAutofit fontScale="85000" lnSpcReduction="20000"/>
          </a:bodyPr>
          <a:lstStyle/>
          <a:p>
            <a:pPr algn="just"/>
            <a:r>
              <a:rPr lang="en-US" dirty="0" smtClean="0"/>
              <a:t>goal = s/w engg.</a:t>
            </a:r>
          </a:p>
          <a:p>
            <a:pPr lvl="1" algn="just"/>
            <a:r>
              <a:rPr lang="en-US" dirty="0" smtClean="0"/>
              <a:t>High-quality system, application, | product </a:t>
            </a:r>
          </a:p>
          <a:p>
            <a:pPr lvl="2" algn="just"/>
            <a:r>
              <a:rPr lang="en-US" dirty="0" smtClean="0"/>
              <a:t>in  time frame </a:t>
            </a:r>
          </a:p>
          <a:p>
            <a:pPr lvl="3" algn="just"/>
            <a:r>
              <a:rPr lang="en-US" dirty="0" smtClean="0"/>
              <a:t>satisfies a market need</a:t>
            </a:r>
          </a:p>
          <a:p>
            <a:pPr algn="just"/>
            <a:r>
              <a:rPr lang="en-US" dirty="0" smtClean="0"/>
              <a:t>Metrics like</a:t>
            </a:r>
          </a:p>
          <a:p>
            <a:pPr lvl="1" algn="just"/>
            <a:r>
              <a:rPr lang="en-US" dirty="0" smtClean="0"/>
              <a:t>work product errors per function point</a:t>
            </a:r>
          </a:p>
          <a:p>
            <a:pPr lvl="1" algn="just"/>
            <a:r>
              <a:rPr lang="en-US" dirty="0" smtClean="0"/>
              <a:t>errors uncovered per review hour &amp;</a:t>
            </a:r>
          </a:p>
          <a:p>
            <a:pPr lvl="1" algn="just"/>
            <a:r>
              <a:rPr lang="en-US" dirty="0" smtClean="0"/>
              <a:t>errors uncovered per testing hour </a:t>
            </a:r>
          </a:p>
          <a:p>
            <a:pPr lvl="2" algn="just"/>
            <a:r>
              <a:rPr lang="en-US" dirty="0" smtClean="0"/>
              <a:t>provide insight </a:t>
            </a:r>
            <a:r>
              <a:rPr lang="en-US" dirty="0" smtClean="0">
                <a:sym typeface="Wingdings" pitchFamily="2" charset="2"/>
              </a:rPr>
              <a:t></a:t>
            </a:r>
            <a:r>
              <a:rPr lang="en-US" dirty="0" smtClean="0"/>
              <a:t> the efficacy = each  = the activities implied by the metric</a:t>
            </a:r>
          </a:p>
          <a:p>
            <a:pPr lvl="1" algn="just"/>
            <a:r>
              <a:rPr lang="en-US" dirty="0" smtClean="0"/>
              <a:t>Error data	</a:t>
            </a:r>
          </a:p>
          <a:p>
            <a:pPr lvl="2" algn="just"/>
            <a:r>
              <a:rPr lang="en-US" dirty="0" smtClean="0"/>
              <a:t>Also used </a:t>
            </a:r>
            <a:r>
              <a:rPr lang="en-US" dirty="0" smtClean="0">
                <a:sym typeface="Wingdings" pitchFamily="2" charset="2"/>
              </a:rPr>
              <a:t></a:t>
            </a:r>
            <a:r>
              <a:rPr lang="en-US" dirty="0" smtClean="0"/>
              <a:t> compute the </a:t>
            </a:r>
            <a:r>
              <a:rPr lang="en-US" i="1" dirty="0" smtClean="0"/>
              <a:t>defect removal efficiency (DRE) </a:t>
            </a:r>
          </a:p>
          <a:p>
            <a:pPr lvl="3" algn="just"/>
            <a:r>
              <a:rPr lang="en-US" i="1" dirty="0" smtClean="0"/>
              <a:t>each process framework activity</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Metrics for Software Quality</a:t>
            </a:r>
            <a:r>
              <a:rPr lang="en-US" sz="3600" b="1" dirty="0" smtClean="0"/>
              <a:t/>
            </a:r>
            <a:br>
              <a:rPr lang="en-US" sz="3600" b="1" dirty="0" smtClean="0"/>
            </a:br>
            <a:r>
              <a:rPr lang="en-US" sz="3600" dirty="0" smtClean="0"/>
              <a:t> Measuring Quality</a:t>
            </a:r>
            <a:endParaRPr lang="en-US" sz="3600" dirty="0"/>
          </a:p>
        </p:txBody>
      </p:sp>
      <p:sp>
        <p:nvSpPr>
          <p:cNvPr id="3" name="Content Placeholder 2"/>
          <p:cNvSpPr>
            <a:spLocks noGrp="1"/>
          </p:cNvSpPr>
          <p:nvPr>
            <p:ph idx="1"/>
          </p:nvPr>
        </p:nvSpPr>
        <p:spPr/>
        <p:txBody>
          <a:bodyPr>
            <a:normAutofit fontScale="92500" lnSpcReduction="20000"/>
          </a:bodyPr>
          <a:lstStyle/>
          <a:p>
            <a:pPr algn="just"/>
            <a:r>
              <a:rPr lang="en-US" dirty="0" smtClean="0"/>
              <a:t>Many measures = s/w quality</a:t>
            </a:r>
          </a:p>
          <a:p>
            <a:pPr lvl="1" algn="just"/>
            <a:r>
              <a:rPr lang="en-US" dirty="0" smtClean="0"/>
              <a:t>Correctness</a:t>
            </a:r>
          </a:p>
          <a:p>
            <a:pPr lvl="1" algn="just"/>
            <a:r>
              <a:rPr lang="en-US" dirty="0" smtClean="0"/>
              <a:t>Maintainability</a:t>
            </a:r>
          </a:p>
          <a:p>
            <a:pPr lvl="1" algn="just"/>
            <a:r>
              <a:rPr lang="en-US" dirty="0" smtClean="0"/>
              <a:t>Integrity &amp;</a:t>
            </a:r>
          </a:p>
          <a:p>
            <a:pPr lvl="1" algn="just"/>
            <a:r>
              <a:rPr lang="en-US" dirty="0" smtClean="0"/>
              <a:t>Usability</a:t>
            </a:r>
          </a:p>
          <a:p>
            <a:pPr lvl="2" algn="just"/>
            <a:r>
              <a:rPr lang="en-US" dirty="0" smtClean="0"/>
              <a:t>provide useful indicators </a:t>
            </a:r>
            <a:r>
              <a:rPr lang="en-US" dirty="0" smtClean="0">
                <a:sym typeface="Wingdings" pitchFamily="2" charset="2"/>
              </a:rPr>
              <a:t> </a:t>
            </a:r>
            <a:r>
              <a:rPr lang="en-US" dirty="0" smtClean="0"/>
              <a:t>project team.</a:t>
            </a:r>
          </a:p>
          <a:p>
            <a:pPr algn="just"/>
            <a:r>
              <a:rPr lang="en-US" dirty="0" smtClean="0"/>
              <a:t>Gilb suggests definitions &amp; measures:</a:t>
            </a:r>
          </a:p>
          <a:p>
            <a:pPr lvl="1" algn="just"/>
            <a:r>
              <a:rPr lang="en-US" dirty="0" smtClean="0"/>
              <a:t>Correctness</a:t>
            </a:r>
          </a:p>
          <a:p>
            <a:pPr lvl="1" algn="just"/>
            <a:r>
              <a:rPr lang="en-US" dirty="0" smtClean="0"/>
              <a:t>Maintainability</a:t>
            </a:r>
          </a:p>
          <a:p>
            <a:pPr lvl="1" algn="just"/>
            <a:r>
              <a:rPr lang="en-US" dirty="0" smtClean="0"/>
              <a:t>Integrity</a:t>
            </a:r>
          </a:p>
          <a:p>
            <a:pPr lvl="1" algn="just"/>
            <a:r>
              <a:rPr lang="en-US" dirty="0" smtClean="0"/>
              <a:t>Usability</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sz="4000" b="1" dirty="0" smtClean="0"/>
              <a:t>Metrics for Software Quality</a:t>
            </a:r>
            <a:r>
              <a:rPr lang="en-US" sz="3600" b="1" smtClean="0"/>
              <a:t/>
            </a:r>
            <a:br>
              <a:rPr lang="en-US" sz="3600" b="1" smtClean="0"/>
            </a:br>
            <a:r>
              <a:rPr lang="en-US" sz="3600" smtClean="0"/>
              <a:t>Defect Removal Efficiency</a:t>
            </a:r>
            <a:endParaRPr lang="en-US" dirty="0"/>
          </a:p>
        </p:txBody>
      </p:sp>
      <p:sp>
        <p:nvSpPr>
          <p:cNvPr id="3" name="Content Placeholder 2"/>
          <p:cNvSpPr>
            <a:spLocks noGrp="1"/>
          </p:cNvSpPr>
          <p:nvPr>
            <p:ph idx="1"/>
          </p:nvPr>
        </p:nvSpPr>
        <p:spPr/>
        <p:txBody>
          <a:bodyPr>
            <a:normAutofit fontScale="92500" lnSpcReduction="20000"/>
          </a:bodyPr>
          <a:lstStyle/>
          <a:p>
            <a:pPr algn="just">
              <a:spcAft>
                <a:spcPts val="600"/>
              </a:spcAft>
            </a:pPr>
            <a:r>
              <a:rPr lang="en-US" dirty="0" smtClean="0"/>
              <a:t>Quality metric </a:t>
            </a:r>
          </a:p>
          <a:p>
            <a:pPr lvl="1" algn="just">
              <a:spcAft>
                <a:spcPts val="600"/>
              </a:spcAft>
            </a:pPr>
            <a:r>
              <a:rPr lang="en-US" dirty="0" smtClean="0"/>
              <a:t>Provides benefit at both project &amp; process level </a:t>
            </a:r>
          </a:p>
          <a:p>
            <a:pPr lvl="2" algn="just">
              <a:spcAft>
                <a:spcPts val="600"/>
              </a:spcAft>
            </a:pPr>
            <a:r>
              <a:rPr lang="en-US" i="1" dirty="0" smtClean="0"/>
              <a:t>defect removal efficiency (DRE)</a:t>
            </a:r>
          </a:p>
          <a:p>
            <a:pPr lvl="3" algn="just">
              <a:spcAft>
                <a:spcPts val="600"/>
              </a:spcAft>
            </a:pPr>
            <a:r>
              <a:rPr lang="en-US" dirty="0" smtClean="0"/>
              <a:t>Measure = filtering ability = quality assurance &amp; control actions</a:t>
            </a:r>
          </a:p>
          <a:p>
            <a:pPr lvl="4" algn="just">
              <a:spcAft>
                <a:spcPts val="600"/>
              </a:spcAft>
            </a:pPr>
            <a:r>
              <a:rPr lang="en-US" dirty="0" smtClean="0"/>
              <a:t>Applied throughout all process framework activities</a:t>
            </a:r>
          </a:p>
          <a:p>
            <a:pPr lvl="5" algn="just">
              <a:spcAft>
                <a:spcPts val="600"/>
              </a:spcAft>
            </a:pPr>
            <a:r>
              <a:rPr lang="en-US" dirty="0" smtClean="0"/>
              <a:t>Wn? Considered </a:t>
            </a:r>
            <a:r>
              <a:rPr lang="en-US" dirty="0" smtClean="0">
                <a:sym typeface="Wingdings" pitchFamily="2" charset="2"/>
              </a:rPr>
              <a:t> </a:t>
            </a:r>
            <a:r>
              <a:rPr lang="en-US" dirty="0" smtClean="0"/>
              <a:t>project as a whole, DRE - - defined as:</a:t>
            </a:r>
            <a:r>
              <a:rPr lang="en-US" b="1" dirty="0" smtClean="0"/>
              <a:t> </a:t>
            </a:r>
            <a:r>
              <a:rPr lang="en-US" sz="1900" b="1" dirty="0" smtClean="0"/>
              <a:t>DRE = E / E + D</a:t>
            </a:r>
          </a:p>
          <a:p>
            <a:pPr lvl="6" algn="just">
              <a:spcAft>
                <a:spcPts val="600"/>
              </a:spcAft>
            </a:pPr>
            <a:r>
              <a:rPr lang="en-US" dirty="0" smtClean="0"/>
              <a:t>E </a:t>
            </a:r>
          </a:p>
          <a:p>
            <a:pPr lvl="7" algn="just">
              <a:spcAft>
                <a:spcPts val="600"/>
              </a:spcAft>
            </a:pPr>
            <a:r>
              <a:rPr lang="en-US" dirty="0" smtClean="0"/>
              <a:t>no. = errors found before delivery = s/w </a:t>
            </a:r>
            <a:r>
              <a:rPr lang="en-US" dirty="0" smtClean="0">
                <a:sym typeface="Wingdings" pitchFamily="2" charset="2"/>
              </a:rPr>
              <a:t></a:t>
            </a:r>
            <a:r>
              <a:rPr lang="en-US" dirty="0" smtClean="0"/>
              <a:t> end user </a:t>
            </a:r>
          </a:p>
          <a:p>
            <a:pPr lvl="6" algn="just">
              <a:spcAft>
                <a:spcPts val="600"/>
              </a:spcAft>
            </a:pPr>
            <a:r>
              <a:rPr lang="en-US" dirty="0" smtClean="0"/>
              <a:t>D </a:t>
            </a:r>
          </a:p>
          <a:p>
            <a:pPr lvl="7" algn="just">
              <a:spcAft>
                <a:spcPts val="600"/>
              </a:spcAft>
            </a:pPr>
            <a:r>
              <a:rPr lang="en-US" dirty="0" smtClean="0"/>
              <a:t>no. = defects found after delivery</a:t>
            </a:r>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THE DESIGN PROCESS</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en-US" dirty="0" smtClean="0"/>
              <a:t>An iterative process thru</a:t>
            </a:r>
          </a:p>
          <a:p>
            <a:pPr lvl="1" algn="just"/>
            <a:r>
              <a:rPr lang="en-US" dirty="0" smtClean="0"/>
              <a:t>Requirements r translated </a:t>
            </a:r>
            <a:r>
              <a:rPr lang="en-US" dirty="0" smtClean="0">
                <a:sym typeface="Wingdings" pitchFamily="2" charset="2"/>
              </a:rPr>
              <a:t> blueprint  constructing s/w.</a:t>
            </a:r>
            <a:endParaRPr lang="en-US" dirty="0" smtClean="0"/>
          </a:p>
          <a:p>
            <a:pPr algn="just"/>
            <a:r>
              <a:rPr lang="en-US" b="1" dirty="0" smtClean="0"/>
              <a:t>Software Quality Guidelines and Attributes:</a:t>
            </a:r>
            <a:endParaRPr lang="en-US" dirty="0" smtClean="0"/>
          </a:p>
          <a:p>
            <a:pPr lvl="1" algn="just"/>
            <a:r>
              <a:rPr lang="en-US" dirty="0" smtClean="0"/>
              <a:t>Quality = design - - assessed w</a:t>
            </a:r>
            <a:r>
              <a:rPr lang="en-US" dirty="0" smtClean="0">
                <a:sym typeface="Wingdings" pitchFamily="2" charset="2"/>
              </a:rPr>
              <a:t> technical reviews</a:t>
            </a:r>
          </a:p>
          <a:p>
            <a:pPr lvl="1" algn="just"/>
            <a:r>
              <a:rPr lang="en-US" dirty="0" smtClean="0"/>
              <a:t>McGlaughlin suggests (3 characteristics)</a:t>
            </a:r>
          </a:p>
          <a:p>
            <a:pPr lvl="2" algn="just"/>
            <a:r>
              <a:rPr lang="en-US" dirty="0" smtClean="0"/>
              <a:t>Design must | must be</a:t>
            </a:r>
          </a:p>
          <a:p>
            <a:pPr lvl="3" algn="just"/>
            <a:r>
              <a:rPr lang="en-US" dirty="0" smtClean="0"/>
              <a:t>Implement all explicit requirements &amp; accommodate all implicit requirements (stakeholders)</a:t>
            </a:r>
          </a:p>
          <a:p>
            <a:pPr lvl="3" algn="just"/>
            <a:r>
              <a:rPr lang="en-US" dirty="0" smtClean="0"/>
              <a:t>Readable, understandable guide </a:t>
            </a:r>
            <a:r>
              <a:rPr lang="en-US" dirty="0" smtClean="0">
                <a:sym typeface="Wingdings" pitchFamily="2" charset="2"/>
              </a:rPr>
              <a:t> those who test &amp; support s/w</a:t>
            </a:r>
          </a:p>
          <a:p>
            <a:pPr lvl="3" algn="just"/>
            <a:r>
              <a:rPr lang="en-US" dirty="0" smtClean="0">
                <a:sym typeface="Wingdings" pitchFamily="2" charset="2"/>
              </a:rPr>
              <a:t>Provide complete picture = s/w, addressing data, functional &amp; behavioral domains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THE DESIGN PROCESS</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en-US" dirty="0" smtClean="0"/>
              <a:t>An iterative process thru</a:t>
            </a:r>
          </a:p>
          <a:p>
            <a:pPr lvl="1" algn="just"/>
            <a:r>
              <a:rPr lang="en-US" dirty="0" smtClean="0"/>
              <a:t>Requirements r translated </a:t>
            </a:r>
            <a:r>
              <a:rPr lang="en-US" dirty="0" smtClean="0">
                <a:sym typeface="Wingdings" pitchFamily="2" charset="2"/>
              </a:rPr>
              <a:t> blueprint  constructing s/w.</a:t>
            </a:r>
            <a:endParaRPr lang="en-US" dirty="0" smtClean="0"/>
          </a:p>
          <a:p>
            <a:pPr algn="just"/>
            <a:r>
              <a:rPr lang="en-US" b="1" dirty="0" smtClean="0"/>
              <a:t>Software Quality Guidelines and Attributes:</a:t>
            </a:r>
            <a:endParaRPr lang="en-US" dirty="0" smtClean="0"/>
          </a:p>
          <a:p>
            <a:pPr lvl="1" algn="just"/>
            <a:r>
              <a:rPr lang="en-US" dirty="0" smtClean="0"/>
              <a:t>Quality = design - - assessed w</a:t>
            </a:r>
            <a:r>
              <a:rPr lang="en-US" dirty="0" smtClean="0">
                <a:sym typeface="Wingdings" pitchFamily="2" charset="2"/>
              </a:rPr>
              <a:t> technical reviews</a:t>
            </a:r>
          </a:p>
          <a:p>
            <a:pPr lvl="1" algn="just"/>
            <a:r>
              <a:rPr lang="en-US" dirty="0" smtClean="0"/>
              <a:t>McGlaughlin suggests (3 characteristics)</a:t>
            </a:r>
          </a:p>
          <a:p>
            <a:pPr lvl="2" algn="just"/>
            <a:r>
              <a:rPr lang="en-US" dirty="0" smtClean="0"/>
              <a:t>Design must | must be</a:t>
            </a:r>
          </a:p>
          <a:p>
            <a:pPr lvl="3" algn="just"/>
            <a:r>
              <a:rPr lang="en-US" dirty="0" smtClean="0"/>
              <a:t>Implement all explicit requirements &amp; accommodate all implicit requirements (stakeholders)</a:t>
            </a:r>
          </a:p>
          <a:p>
            <a:pPr lvl="3" algn="just"/>
            <a:r>
              <a:rPr lang="en-US" dirty="0" smtClean="0"/>
              <a:t>Readable, understandable guide </a:t>
            </a:r>
            <a:r>
              <a:rPr lang="en-US" dirty="0" smtClean="0">
                <a:sym typeface="Wingdings" pitchFamily="2" charset="2"/>
              </a:rPr>
              <a:t> those who test &amp; support s/w</a:t>
            </a:r>
          </a:p>
          <a:p>
            <a:pPr lvl="3" algn="just"/>
            <a:r>
              <a:rPr lang="en-US" dirty="0" smtClean="0">
                <a:sym typeface="Wingdings" pitchFamily="2" charset="2"/>
              </a:rPr>
              <a:t>Provide complete picture = s/w, addressing data, functional &amp; behavioral domains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THE DESIGN PROCESS</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en-US" dirty="0" smtClean="0"/>
              <a:t>An iterative process thru</a:t>
            </a:r>
          </a:p>
          <a:p>
            <a:pPr lvl="1" algn="just"/>
            <a:r>
              <a:rPr lang="en-US" dirty="0" smtClean="0"/>
              <a:t>Requirements r translated </a:t>
            </a:r>
            <a:r>
              <a:rPr lang="en-US" dirty="0" smtClean="0">
                <a:sym typeface="Wingdings" pitchFamily="2" charset="2"/>
              </a:rPr>
              <a:t> blueprint  constructing s/w.</a:t>
            </a:r>
            <a:endParaRPr lang="en-US" dirty="0" smtClean="0"/>
          </a:p>
          <a:p>
            <a:pPr algn="just"/>
            <a:r>
              <a:rPr lang="en-US" b="1" dirty="0" smtClean="0"/>
              <a:t>Software Quality Guidelines and Attributes:</a:t>
            </a:r>
            <a:endParaRPr lang="en-US" dirty="0" smtClean="0"/>
          </a:p>
          <a:p>
            <a:pPr lvl="1" algn="just"/>
            <a:r>
              <a:rPr lang="en-US" dirty="0" smtClean="0"/>
              <a:t>Quality = design - - assessed w</a:t>
            </a:r>
            <a:r>
              <a:rPr lang="en-US" dirty="0" smtClean="0">
                <a:sym typeface="Wingdings" pitchFamily="2" charset="2"/>
              </a:rPr>
              <a:t> technical reviews</a:t>
            </a:r>
          </a:p>
          <a:p>
            <a:pPr lvl="1" algn="just"/>
            <a:r>
              <a:rPr lang="en-US" dirty="0" smtClean="0"/>
              <a:t>McGlaughlin suggests (3 characteristics)</a:t>
            </a:r>
          </a:p>
          <a:p>
            <a:pPr lvl="2" algn="just"/>
            <a:r>
              <a:rPr lang="en-US" dirty="0" smtClean="0"/>
              <a:t>Design must | must be</a:t>
            </a:r>
          </a:p>
          <a:p>
            <a:pPr lvl="3" algn="just"/>
            <a:r>
              <a:rPr lang="en-US" dirty="0" smtClean="0"/>
              <a:t>Implement all explicit requirements &amp; accommodate all implicit requirements (stakeholders)</a:t>
            </a:r>
          </a:p>
          <a:p>
            <a:pPr lvl="3" algn="just"/>
            <a:r>
              <a:rPr lang="en-US" dirty="0" smtClean="0"/>
              <a:t>Readable, understandable guide </a:t>
            </a:r>
            <a:r>
              <a:rPr lang="en-US" dirty="0" smtClean="0">
                <a:sym typeface="Wingdings" pitchFamily="2" charset="2"/>
              </a:rPr>
              <a:t> those who test &amp; support s/w</a:t>
            </a:r>
          </a:p>
          <a:p>
            <a:pPr lvl="3" algn="just"/>
            <a:r>
              <a:rPr lang="en-US" dirty="0" smtClean="0">
                <a:sym typeface="Wingdings" pitchFamily="2" charset="2"/>
              </a:rPr>
              <a:t>Provide complete picture = s/w, addressing data, functional &amp; behavioral domains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THE DESIGN PROCESS</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en-US" dirty="0" smtClean="0"/>
              <a:t>An iterative process thru</a:t>
            </a:r>
          </a:p>
          <a:p>
            <a:pPr lvl="1" algn="just"/>
            <a:r>
              <a:rPr lang="en-US" dirty="0" smtClean="0"/>
              <a:t>Requirements r translated </a:t>
            </a:r>
            <a:r>
              <a:rPr lang="en-US" dirty="0" smtClean="0">
                <a:sym typeface="Wingdings" pitchFamily="2" charset="2"/>
              </a:rPr>
              <a:t> blueprint  constructing s/w.</a:t>
            </a:r>
            <a:endParaRPr lang="en-US" dirty="0" smtClean="0"/>
          </a:p>
          <a:p>
            <a:pPr algn="just"/>
            <a:r>
              <a:rPr lang="en-US" b="1" dirty="0" smtClean="0"/>
              <a:t>Software Quality Guidelines and Attributes:</a:t>
            </a:r>
            <a:endParaRPr lang="en-US" dirty="0" smtClean="0"/>
          </a:p>
          <a:p>
            <a:pPr lvl="1" algn="just"/>
            <a:r>
              <a:rPr lang="en-US" dirty="0" smtClean="0"/>
              <a:t>Quality = design - - assessed w</a:t>
            </a:r>
            <a:r>
              <a:rPr lang="en-US" dirty="0" smtClean="0">
                <a:sym typeface="Wingdings" pitchFamily="2" charset="2"/>
              </a:rPr>
              <a:t> technical reviews</a:t>
            </a:r>
          </a:p>
          <a:p>
            <a:pPr lvl="1" algn="just"/>
            <a:r>
              <a:rPr lang="en-US" dirty="0" smtClean="0"/>
              <a:t>McGlaughlin suggests (3 characteristics)</a:t>
            </a:r>
          </a:p>
          <a:p>
            <a:pPr lvl="2" algn="just"/>
            <a:r>
              <a:rPr lang="en-US" dirty="0" smtClean="0"/>
              <a:t>Design must | must be</a:t>
            </a:r>
          </a:p>
          <a:p>
            <a:pPr lvl="3" algn="just"/>
            <a:r>
              <a:rPr lang="en-US" dirty="0" smtClean="0"/>
              <a:t>Implement all explicit requirements &amp; accommodate all implicit requirements (stakeholders)</a:t>
            </a:r>
          </a:p>
          <a:p>
            <a:pPr lvl="3" algn="just"/>
            <a:r>
              <a:rPr lang="en-US" dirty="0" smtClean="0"/>
              <a:t>Readable, understandable guide </a:t>
            </a:r>
            <a:r>
              <a:rPr lang="en-US" dirty="0" smtClean="0">
                <a:sym typeface="Wingdings" pitchFamily="2" charset="2"/>
              </a:rPr>
              <a:t> those who test &amp; support s/w</a:t>
            </a:r>
          </a:p>
          <a:p>
            <a:pPr lvl="3" algn="just"/>
            <a:r>
              <a:rPr lang="en-US" dirty="0" smtClean="0">
                <a:sym typeface="Wingdings" pitchFamily="2" charset="2"/>
              </a:rPr>
              <a:t>Provide complete picture = s/w, addressing data, functional &amp; behavioral domains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DESIGN CONCEPTS</a:t>
            </a:r>
            <a:endParaRPr lang="en-US" b="1" dirty="0"/>
          </a:p>
        </p:txBody>
      </p:sp>
      <p:sp>
        <p:nvSpPr>
          <p:cNvPr id="3" name="Content Placeholder 2"/>
          <p:cNvSpPr>
            <a:spLocks noGrp="1"/>
          </p:cNvSpPr>
          <p:nvPr>
            <p:ph idx="1"/>
          </p:nvPr>
        </p:nvSpPr>
        <p:spPr/>
        <p:txBody>
          <a:bodyPr>
            <a:normAutofit fontScale="62500" lnSpcReduction="20000"/>
          </a:bodyPr>
          <a:lstStyle/>
          <a:p>
            <a:pPr algn="just"/>
            <a:r>
              <a:rPr lang="en-US" dirty="0" smtClean="0"/>
              <a:t>Design concepts</a:t>
            </a:r>
          </a:p>
          <a:p>
            <a:pPr lvl="1" algn="just"/>
            <a:r>
              <a:rPr lang="en-US" dirty="0" smtClean="0"/>
              <a:t>s/w designer </a:t>
            </a:r>
            <a:r>
              <a:rPr lang="en-US" dirty="0" smtClean="0">
                <a:sym typeface="Wingdings" pitchFamily="2" charset="2"/>
              </a:rPr>
              <a:t> answer the following questions</a:t>
            </a:r>
          </a:p>
          <a:p>
            <a:pPr marL="1371600" lvl="2" indent="-514350" algn="just">
              <a:buFont typeface="+mj-lt"/>
              <a:buAutoNum type="arabicPeriod"/>
            </a:pPr>
            <a:r>
              <a:rPr lang="en-US" dirty="0" smtClean="0"/>
              <a:t>What criteria c</a:t>
            </a:r>
            <a:r>
              <a:rPr lang="en-US" dirty="0" smtClean="0">
                <a:sym typeface="Wingdings" pitchFamily="2" charset="2"/>
              </a:rPr>
              <a:t></a:t>
            </a:r>
            <a:r>
              <a:rPr lang="en-US" dirty="0" smtClean="0"/>
              <a:t> used </a:t>
            </a:r>
            <a:r>
              <a:rPr lang="en-US" dirty="0" smtClean="0">
                <a:sym typeface="Wingdings" pitchFamily="2" charset="2"/>
              </a:rPr>
              <a:t></a:t>
            </a:r>
            <a:r>
              <a:rPr lang="en-US" dirty="0" smtClean="0"/>
              <a:t> partition software </a:t>
            </a:r>
            <a:r>
              <a:rPr lang="en-US" dirty="0" smtClean="0">
                <a:sym typeface="Wingdings" pitchFamily="2" charset="2"/>
              </a:rPr>
              <a:t></a:t>
            </a:r>
            <a:r>
              <a:rPr lang="en-US" dirty="0" smtClean="0"/>
              <a:t> individual components?</a:t>
            </a:r>
          </a:p>
          <a:p>
            <a:pPr marL="1371600" lvl="2" indent="-514350" algn="just">
              <a:buFont typeface="+mj-lt"/>
              <a:buAutoNum type="arabicPeriod"/>
            </a:pPr>
            <a:r>
              <a:rPr lang="en-US" dirty="0" smtClean="0"/>
              <a:t>How - - function | data structure detail separated </a:t>
            </a:r>
            <a:r>
              <a:rPr lang="en-US" dirty="0" smtClean="0">
                <a:sym typeface="Wingdings" pitchFamily="2" charset="2"/>
              </a:rPr>
              <a:t> </a:t>
            </a:r>
            <a:r>
              <a:rPr lang="en-US" dirty="0" smtClean="0"/>
              <a:t>conceptual representation =  s/w?</a:t>
            </a:r>
          </a:p>
          <a:p>
            <a:pPr marL="1371600" lvl="2" indent="-514350" algn="just">
              <a:buFont typeface="+mj-lt"/>
              <a:buAutoNum type="arabicPeriod"/>
            </a:pPr>
            <a:r>
              <a:rPr lang="en-US" dirty="0" smtClean="0"/>
              <a:t>What uniform criteria define the technical quality = s/w design?</a:t>
            </a:r>
          </a:p>
          <a:p>
            <a:pPr lvl="1"/>
            <a:r>
              <a:rPr lang="en-US" dirty="0" smtClean="0"/>
              <a:t>Overview = imp. s/w design concepts:</a:t>
            </a:r>
          </a:p>
          <a:p>
            <a:pPr lvl="2"/>
            <a:r>
              <a:rPr lang="en-US" b="1" dirty="0" smtClean="0"/>
              <a:t>Abstraction</a:t>
            </a:r>
          </a:p>
          <a:p>
            <a:pPr lvl="2"/>
            <a:r>
              <a:rPr lang="en-US" b="1" dirty="0" smtClean="0"/>
              <a:t>Architecture</a:t>
            </a:r>
          </a:p>
          <a:p>
            <a:pPr lvl="2"/>
            <a:r>
              <a:rPr lang="en-US" b="1" dirty="0" smtClean="0"/>
              <a:t>Patterns</a:t>
            </a:r>
          </a:p>
          <a:p>
            <a:pPr lvl="2"/>
            <a:r>
              <a:rPr lang="en-US" dirty="0" smtClean="0"/>
              <a:t>Separation of Concerns</a:t>
            </a:r>
          </a:p>
          <a:p>
            <a:pPr lvl="2"/>
            <a:r>
              <a:rPr lang="en-US" dirty="0" smtClean="0"/>
              <a:t>Modularity</a:t>
            </a:r>
          </a:p>
          <a:p>
            <a:pPr lvl="2"/>
            <a:r>
              <a:rPr lang="en-US" dirty="0" smtClean="0"/>
              <a:t>Information Hiding</a:t>
            </a:r>
          </a:p>
          <a:p>
            <a:pPr lvl="2"/>
            <a:r>
              <a:rPr lang="en-US" dirty="0" smtClean="0"/>
              <a:t>Functional Independence</a:t>
            </a:r>
          </a:p>
          <a:p>
            <a:pPr lvl="2"/>
            <a:r>
              <a:rPr lang="en-US" dirty="0" smtClean="0"/>
              <a:t>Refinement</a:t>
            </a:r>
          </a:p>
          <a:p>
            <a:pPr lvl="2"/>
            <a:r>
              <a:rPr lang="en-US" dirty="0" smtClean="0"/>
              <a:t>Aspects</a:t>
            </a:r>
          </a:p>
          <a:p>
            <a:pPr lvl="2"/>
            <a:r>
              <a:rPr lang="en-US" dirty="0" smtClean="0"/>
              <a:t>Refactoring</a:t>
            </a:r>
          </a:p>
          <a:p>
            <a:pPr lvl="2"/>
            <a:r>
              <a:rPr lang="en-US" dirty="0" smtClean="0"/>
              <a:t>Object-Oriented Design Concepts</a:t>
            </a:r>
          </a:p>
          <a:p>
            <a:pPr lvl="2"/>
            <a:r>
              <a:rPr lang="en-US" dirty="0" smtClean="0"/>
              <a:t>Design Classes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1654</TotalTime>
  <Words>11718</Words>
  <Application>Microsoft Office PowerPoint</Application>
  <PresentationFormat>On-screen Show (4:3)</PresentationFormat>
  <Paragraphs>907</Paragraphs>
  <Slides>44</Slides>
  <Notes>44</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UNIT-III</vt:lpstr>
      <vt:lpstr>DESIGN ENGINEERING</vt:lpstr>
      <vt:lpstr>Design within the context of software engineering</vt:lpstr>
      <vt:lpstr>Design within the context of software engineering</vt:lpstr>
      <vt:lpstr>THE DESIGN PROCESS</vt:lpstr>
      <vt:lpstr>THE DESIGN PROCESS</vt:lpstr>
      <vt:lpstr>THE DESIGN PROCESS</vt:lpstr>
      <vt:lpstr>THE DESIGN PROCESS</vt:lpstr>
      <vt:lpstr>DESIGN CONCEPTS</vt:lpstr>
      <vt:lpstr>DESIGN CONCEPTS</vt:lpstr>
      <vt:lpstr>DESIGN CONCEPTS</vt:lpstr>
      <vt:lpstr>DESIGN CONCEPTS</vt:lpstr>
      <vt:lpstr>Software architecture</vt:lpstr>
      <vt:lpstr>Software architecture</vt:lpstr>
      <vt:lpstr>Software architecture</vt:lpstr>
      <vt:lpstr>Software architecture</vt:lpstr>
      <vt:lpstr>Software architecture</vt:lpstr>
      <vt:lpstr>Architectural styles</vt:lpstr>
      <vt:lpstr>Architectural styles</vt:lpstr>
      <vt:lpstr>Architectural styles  A Brief Taxonomy of Architectural Styles</vt:lpstr>
      <vt:lpstr>Architectural styles  A Brief Taxonomy of Architectural Styles</vt:lpstr>
      <vt:lpstr>Architectural styles  A Brief Taxonomy of Architectural Styles</vt:lpstr>
      <vt:lpstr>Architectural styles  A Brief Taxonomy of Architectural Styles</vt:lpstr>
      <vt:lpstr>Architectural styles</vt:lpstr>
      <vt:lpstr>Architectural Design</vt:lpstr>
      <vt:lpstr>Architectural Design Representing the System in Context</vt:lpstr>
      <vt:lpstr>Architectural Design Representing the System in Context</vt:lpstr>
      <vt:lpstr>Architectural Design</vt:lpstr>
      <vt:lpstr>Architectural Design</vt:lpstr>
      <vt:lpstr>Architectural Design</vt:lpstr>
      <vt:lpstr>Process and Project Metrics</vt:lpstr>
      <vt:lpstr>METRICS IN THE PROCESS AND PROJECT DOMAINS</vt:lpstr>
      <vt:lpstr>METRICS IN THE PROCESS AND PROJECT DOMAINS</vt:lpstr>
      <vt:lpstr>METRICS IN THE PROCESS AND PROJECT DOMAINS</vt:lpstr>
      <vt:lpstr>Software Measurement</vt:lpstr>
      <vt:lpstr>Software Measurement Size-Oriented Metrics</vt:lpstr>
      <vt:lpstr>Software Measurement Function-Oriented Metrics</vt:lpstr>
      <vt:lpstr>Software Measurement Reconciling LOC and FP Metrics</vt:lpstr>
      <vt:lpstr>Software Measurement Object-Oriented Metrics</vt:lpstr>
      <vt:lpstr>Software Measurement Use-Case-Oriented Metrics</vt:lpstr>
      <vt:lpstr>Software Measurement WebApp Project Metrics</vt:lpstr>
      <vt:lpstr>Metrics for Software Quality</vt:lpstr>
      <vt:lpstr>Metrics for Software Quality  Measuring Quality</vt:lpstr>
      <vt:lpstr>Metrics for Software Quality Defect Removal Efficiency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UNIT-III</dc:title>
  <dc:creator>JK</dc:creator>
  <cp:lastModifiedBy>JK</cp:lastModifiedBy>
  <cp:revision>1813</cp:revision>
  <dcterms:created xsi:type="dcterms:W3CDTF">2018-12-18T09:05:05Z</dcterms:created>
  <dcterms:modified xsi:type="dcterms:W3CDTF">2019-04-21T15:46:15Z</dcterms:modified>
</cp:coreProperties>
</file>