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8" r:id="rId3"/>
    <p:sldId id="259" r:id="rId4"/>
    <p:sldId id="260" r:id="rId5"/>
    <p:sldId id="269" r:id="rId6"/>
    <p:sldId id="270" r:id="rId7"/>
    <p:sldId id="271" r:id="rId8"/>
    <p:sldId id="261" r:id="rId9"/>
    <p:sldId id="262" r:id="rId10"/>
    <p:sldId id="272" r:id="rId11"/>
    <p:sldId id="273" r:id="rId12"/>
    <p:sldId id="274" r:id="rId13"/>
    <p:sldId id="275" r:id="rId14"/>
    <p:sldId id="276" r:id="rId15"/>
    <p:sldId id="277" r:id="rId16"/>
    <p:sldId id="278" r:id="rId17"/>
    <p:sldId id="279" r:id="rId18"/>
    <p:sldId id="280" r:id="rId19"/>
    <p:sldId id="263" r:id="rId20"/>
    <p:sldId id="264" r:id="rId21"/>
    <p:sldId id="265" r:id="rId22"/>
    <p:sldId id="283" r:id="rId23"/>
    <p:sldId id="284" r:id="rId24"/>
    <p:sldId id="285" r:id="rId25"/>
    <p:sldId id="286" r:id="rId26"/>
    <p:sldId id="287" r:id="rId27"/>
    <p:sldId id="266" r:id="rId28"/>
    <p:sldId id="288" r:id="rId29"/>
    <p:sldId id="289" r:id="rId30"/>
    <p:sldId id="290" r:id="rId31"/>
    <p:sldId id="291" r:id="rId32"/>
    <p:sldId id="292" r:id="rId33"/>
    <p:sldId id="267" r:id="rId34"/>
    <p:sldId id="293" r:id="rId35"/>
    <p:sldId id="294" r:id="rId36"/>
    <p:sldId id="281" r:id="rId37"/>
    <p:sldId id="299" r:id="rId38"/>
    <p:sldId id="282" r:id="rId39"/>
    <p:sldId id="295" r:id="rId40"/>
    <p:sldId id="296" r:id="rId41"/>
    <p:sldId id="297" r:id="rId42"/>
    <p:sldId id="298" r:id="rId43"/>
    <p:sldId id="300" r:id="rId44"/>
    <p:sldId id="301" r:id="rId45"/>
    <p:sldId id="302" r:id="rId46"/>
    <p:sldId id="303" r:id="rId47"/>
    <p:sldId id="268" r:id="rId48"/>
    <p:sldId id="304" r:id="rId49"/>
    <p:sldId id="305" r:id="rId50"/>
    <p:sldId id="306" r:id="rId51"/>
    <p:sldId id="307" r:id="rId52"/>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2" autoAdjust="0"/>
    <p:restoredTop sz="84767" autoAdjust="0"/>
  </p:normalViewPr>
  <p:slideViewPr>
    <p:cSldViewPr>
      <p:cViewPr varScale="1">
        <p:scale>
          <a:sx n="61" d="100"/>
          <a:sy n="61" d="100"/>
        </p:scale>
        <p:origin x="-16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2046" y="1896"/>
      </p:cViewPr>
      <p:guideLst>
        <p:guide orient="horz" pos="3223"/>
        <p:guide pos="2237"/>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8427" cy="511730"/>
          </a:xfrm>
          <a:prstGeom prst="rect">
            <a:avLst/>
          </a:prstGeom>
        </p:spPr>
        <p:txBody>
          <a:bodyPr vert="horz" lIns="99075" tIns="49538" rIns="99075" bIns="49538" rtlCol="0"/>
          <a:lstStyle>
            <a:lvl1pPr algn="l">
              <a:defRPr sz="1300"/>
            </a:lvl1pPr>
          </a:lstStyle>
          <a:p>
            <a:endParaRPr lang="en-US" dirty="0"/>
          </a:p>
        </p:txBody>
      </p:sp>
      <p:sp>
        <p:nvSpPr>
          <p:cNvPr id="3" name="Date Placeholder 2"/>
          <p:cNvSpPr>
            <a:spLocks noGrp="1"/>
          </p:cNvSpPr>
          <p:nvPr>
            <p:ph type="dt" idx="1"/>
          </p:nvPr>
        </p:nvSpPr>
        <p:spPr>
          <a:xfrm>
            <a:off x="4023993" y="2"/>
            <a:ext cx="3078427" cy="511730"/>
          </a:xfrm>
          <a:prstGeom prst="rect">
            <a:avLst/>
          </a:prstGeom>
        </p:spPr>
        <p:txBody>
          <a:bodyPr vert="horz" lIns="99075" tIns="49538" rIns="99075" bIns="49538" rtlCol="0"/>
          <a:lstStyle>
            <a:lvl1pPr algn="r">
              <a:defRPr sz="1300"/>
            </a:lvl1pPr>
          </a:lstStyle>
          <a:p>
            <a:fld id="{90EAD22B-51CA-40C4-B182-1C70D9F94D7F}" type="datetimeFigureOut">
              <a:rPr lang="en-US" smtClean="0"/>
              <a:pPr/>
              <a:t>05/5/2019</a:t>
            </a:fld>
            <a:endParaRPr lang="en-US" dirty="0"/>
          </a:p>
        </p:txBody>
      </p:sp>
      <p:sp>
        <p:nvSpPr>
          <p:cNvPr id="6" name="Footer Placeholder 5"/>
          <p:cNvSpPr>
            <a:spLocks noGrp="1"/>
          </p:cNvSpPr>
          <p:nvPr>
            <p:ph type="ftr" sz="quarter" idx="4"/>
          </p:nvPr>
        </p:nvSpPr>
        <p:spPr>
          <a:xfrm>
            <a:off x="1" y="9721107"/>
            <a:ext cx="3078427" cy="511730"/>
          </a:xfrm>
          <a:prstGeom prst="rect">
            <a:avLst/>
          </a:prstGeom>
        </p:spPr>
        <p:txBody>
          <a:bodyPr vert="horz" lIns="99075" tIns="49538" rIns="99075" bIns="49538" rtlCol="0" anchor="b"/>
          <a:lstStyle>
            <a:lvl1pPr algn="l">
              <a:defRPr sz="1300"/>
            </a:lvl1pPr>
          </a:lstStyle>
          <a:p>
            <a:endParaRPr lang="en-US" dirty="0"/>
          </a:p>
        </p:txBody>
      </p:sp>
      <p:sp>
        <p:nvSpPr>
          <p:cNvPr id="9" name="Slide Number Placeholder 8"/>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24DE0B97-60A8-42D6-9C4B-FF1AB2DC4AD8}" type="slidenum">
              <a:rPr lang="en-US" smtClean="0"/>
              <a:pPr/>
              <a:t>‹#›</a:t>
            </a:fld>
            <a:endParaRPr lang="en-US" dirty="0"/>
          </a:p>
        </p:txBody>
      </p:sp>
      <p:sp>
        <p:nvSpPr>
          <p:cNvPr id="10" name="Slide Image Placeholder 9"/>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US" dirty="0"/>
          </a:p>
        </p:txBody>
      </p:sp>
      <p:sp>
        <p:nvSpPr>
          <p:cNvPr id="11" name="Notes Placeholder 10"/>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200" y="4860924"/>
            <a:ext cx="5683250" cy="4752182"/>
          </a:xfrm>
        </p:spPr>
        <p:txBody>
          <a:bodyPr>
            <a:normAutofit/>
          </a:bodyPr>
          <a:lstStyle/>
          <a:p>
            <a:pPr algn="just">
              <a:spcAft>
                <a:spcPts val="600"/>
              </a:spcAft>
            </a:pPr>
            <a:r>
              <a:rPr lang="en-US" b="1" dirty="0" smtClean="0"/>
              <a:t>Unit Test Considerations:</a:t>
            </a:r>
          </a:p>
          <a:p>
            <a:pPr algn="just">
              <a:spcAft>
                <a:spcPts val="600"/>
              </a:spcAft>
            </a:pPr>
            <a:r>
              <a:rPr lang="en-US" dirty="0" smtClean="0"/>
              <a:t>Unit tests are illustrated schematically in Figure above.</a:t>
            </a:r>
          </a:p>
          <a:p>
            <a:pPr marL="228600" indent="-228600" algn="just">
              <a:spcAft>
                <a:spcPts val="600"/>
              </a:spcAft>
              <a:buFont typeface="+mj-lt"/>
              <a:buAutoNum type="arabicPeriod"/>
            </a:pPr>
            <a:r>
              <a:rPr lang="en-US" dirty="0" smtClean="0"/>
              <a:t>The module interface is tested to ensure that information properly flows into and out of the program unit under test.</a:t>
            </a:r>
          </a:p>
          <a:p>
            <a:pPr marL="228600" indent="-228600" algn="just">
              <a:spcAft>
                <a:spcPts val="600"/>
              </a:spcAft>
              <a:buFont typeface="+mj-lt"/>
              <a:buAutoNum type="arabicPeriod"/>
            </a:pPr>
            <a:r>
              <a:rPr lang="en-US" dirty="0" smtClean="0"/>
              <a:t>Local data structures are examined to ensure that data stored temporarily maintains its integrity during all steps in an algorithm’s execution.</a:t>
            </a:r>
          </a:p>
          <a:p>
            <a:pPr marL="228600" indent="-228600" algn="just">
              <a:spcAft>
                <a:spcPts val="600"/>
              </a:spcAft>
              <a:buFont typeface="+mj-lt"/>
              <a:buAutoNum type="arabicPeriod"/>
            </a:pPr>
            <a:r>
              <a:rPr lang="en-US" dirty="0" smtClean="0"/>
              <a:t>All independent paths through the control structure are exercised to ensure that all statements in a module have been executed at least once.</a:t>
            </a:r>
          </a:p>
          <a:p>
            <a:pPr marL="228600" indent="-228600" algn="just">
              <a:spcAft>
                <a:spcPts val="600"/>
              </a:spcAft>
              <a:buFont typeface="+mj-lt"/>
              <a:buAutoNum type="arabicPeriod"/>
            </a:pPr>
            <a:r>
              <a:rPr lang="en-US" dirty="0" smtClean="0"/>
              <a:t>Boundary conditions are tested to ensure that the module operates properly at boundaries established to limit or restrict processing.</a:t>
            </a:r>
          </a:p>
          <a:p>
            <a:pPr marL="228600" indent="-228600" algn="just">
              <a:spcAft>
                <a:spcPts val="600"/>
              </a:spcAft>
              <a:buFont typeface="+mj-lt"/>
              <a:buAutoNum type="arabicPeriod"/>
            </a:pPr>
            <a:r>
              <a:rPr lang="en-US" dirty="0" smtClean="0"/>
              <a:t>And finally, all error-handling paths are tested.</a:t>
            </a:r>
          </a:p>
          <a:p>
            <a:pPr marL="228600" indent="-228600" algn="just">
              <a:spcAft>
                <a:spcPts val="600"/>
              </a:spcAft>
            </a:pPr>
            <a:r>
              <a:rPr lang="en-US" dirty="0" smtClean="0"/>
              <a:t>Data flow across a component interface is tested before any other testing is initiated. </a:t>
            </a:r>
          </a:p>
          <a:p>
            <a:pPr algn="just">
              <a:spcAft>
                <a:spcPts val="600"/>
              </a:spcAft>
            </a:pPr>
            <a:r>
              <a:rPr lang="en-US" dirty="0" smtClean="0"/>
              <a:t>If data do not enter and exit properly, all other tests are moot (meaning </a:t>
            </a:r>
            <a:r>
              <a:rPr lang="en-US" b="1" i="1" dirty="0" smtClean="0"/>
              <a:t>questionable</a:t>
            </a:r>
            <a:r>
              <a:rPr lang="en-US" dirty="0" smtClean="0"/>
              <a:t> or </a:t>
            </a:r>
            <a:r>
              <a:rPr lang="en-US" b="1" i="1" dirty="0" smtClean="0"/>
              <a:t>doubtful</a:t>
            </a:r>
            <a:r>
              <a:rPr lang="en-US" dirty="0" smtClean="0"/>
              <a:t>)</a:t>
            </a:r>
          </a:p>
          <a:p>
            <a:pPr algn="just">
              <a:spcAft>
                <a:spcPts val="600"/>
              </a:spcAft>
            </a:pPr>
            <a:r>
              <a:rPr lang="en-US" dirty="0" smtClean="0"/>
              <a:t>Selective testing of execution paths is an essential task during the unit test. Test cases should be designed to uncover errors due to erroneous computations, incorrect comparisons, or improper control flow.</a:t>
            </a:r>
          </a:p>
          <a:p>
            <a:pPr algn="just">
              <a:spcAft>
                <a:spcPts val="600"/>
              </a:spcAft>
            </a:pPr>
            <a:r>
              <a:rPr lang="en-US" dirty="0" smtClean="0"/>
              <a:t>Boundary testing is one of the most important unit testing tasks. Software often fails at its boundaries. That is, errors often occur when the nth element of an n-dimensional array is processed, when the i</a:t>
            </a:r>
            <a:r>
              <a:rPr lang="en-US" baseline="30000" dirty="0" smtClean="0"/>
              <a:t>th</a:t>
            </a:r>
            <a:r>
              <a:rPr lang="en-US" dirty="0" smtClean="0"/>
              <a:t> repetition of a loop with i passes is invoked, when the maximum or minimum allowable value is encountered.</a:t>
            </a:r>
          </a:p>
        </p:txBody>
      </p:sp>
      <p:sp>
        <p:nvSpPr>
          <p:cNvPr id="4" name="Slide Number Placeholder 3"/>
          <p:cNvSpPr>
            <a:spLocks noGrp="1"/>
          </p:cNvSpPr>
          <p:nvPr>
            <p:ph type="sldNum" sz="quarter" idx="10"/>
          </p:nvPr>
        </p:nvSpPr>
        <p:spPr/>
        <p:txBody>
          <a:bodyPr/>
          <a:lstStyle/>
          <a:p>
            <a:fld id="{24DE0B97-60A8-42D6-9C4B-FF1AB2DC4AD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200" y="4860924"/>
            <a:ext cx="5683250" cy="4752182"/>
          </a:xfrm>
        </p:spPr>
        <p:txBody>
          <a:bodyPr>
            <a:normAutofit/>
          </a:bodyPr>
          <a:lstStyle/>
          <a:p>
            <a:pPr algn="just">
              <a:spcAft>
                <a:spcPts val="600"/>
              </a:spcAft>
            </a:pPr>
            <a:r>
              <a:rPr lang="en-US" b="1" dirty="0" smtClean="0"/>
              <a:t>Unit Test Procedures:</a:t>
            </a:r>
            <a:endParaRPr lang="en-US" dirty="0" smtClean="0"/>
          </a:p>
          <a:p>
            <a:pPr algn="just">
              <a:spcAft>
                <a:spcPts val="600"/>
              </a:spcAft>
            </a:pPr>
            <a:r>
              <a:rPr lang="en-US" dirty="0" smtClean="0"/>
              <a:t>Unit testing is normally considered as an adjunct (meaning </a:t>
            </a:r>
            <a:r>
              <a:rPr lang="en-US" b="1" i="1" dirty="0" smtClean="0"/>
              <a:t>supplement </a:t>
            </a:r>
            <a:r>
              <a:rPr lang="en-US" dirty="0" smtClean="0"/>
              <a:t>or</a:t>
            </a:r>
            <a:r>
              <a:rPr lang="en-US" b="1" i="1" dirty="0" smtClean="0"/>
              <a:t> addition</a:t>
            </a:r>
            <a:r>
              <a:rPr lang="en-US" dirty="0" smtClean="0"/>
              <a:t>) to the coding step. The design of unit tests can occur before coding begins or after source code has been generated. </a:t>
            </a:r>
          </a:p>
          <a:p>
            <a:pPr algn="just">
              <a:spcAft>
                <a:spcPts val="600"/>
              </a:spcAft>
            </a:pPr>
            <a:r>
              <a:rPr lang="en-US" dirty="0" smtClean="0"/>
              <a:t>Each test case should be coupled with a set of expected results. Because a component is not a stand-alone program, driver and/or stub software must often be developed for each unit test.</a:t>
            </a:r>
          </a:p>
          <a:p>
            <a:pPr algn="just">
              <a:spcAft>
                <a:spcPts val="600"/>
              </a:spcAft>
            </a:pPr>
            <a:r>
              <a:rPr lang="en-US" dirty="0" smtClean="0"/>
              <a:t>The unit test environment is illustrated in Figure above. In most applications a </a:t>
            </a:r>
            <a:r>
              <a:rPr lang="en-US" i="1" dirty="0" smtClean="0"/>
              <a:t>driver is nothing more than a “main program” </a:t>
            </a:r>
            <a:r>
              <a:rPr lang="en-US" dirty="0" smtClean="0"/>
              <a:t>that accepts test case data, passes such data to the component (to be tested), and prints relevant results. Stubs serve to replace modules that are subordinate (invoked by) the component to be tested.</a:t>
            </a:r>
          </a:p>
          <a:p>
            <a:pPr algn="just">
              <a:spcAft>
                <a:spcPts val="600"/>
              </a:spcAft>
            </a:pPr>
            <a:r>
              <a:rPr lang="en-US" dirty="0" smtClean="0"/>
              <a:t>A stub or “dummy subprogram” uses the subordinate module’s  interface, may do minimal data manipulation, prints verification of entry, and returns control to the module undergoing testing.</a:t>
            </a:r>
          </a:p>
          <a:p>
            <a:pPr algn="just">
              <a:spcAft>
                <a:spcPts val="600"/>
              </a:spcAft>
            </a:pPr>
            <a:r>
              <a:rPr lang="en-US" dirty="0" smtClean="0"/>
              <a:t>Drivers and stubs represent testing “overhead.” That is, both are software that must be written (formal design is not commonly applied) but that is not delivered with the final software product. If drivers and stubs are kept simple, actual overhead is relatively low.</a:t>
            </a:r>
          </a:p>
          <a:p>
            <a:pPr algn="just">
              <a:spcAft>
                <a:spcPts val="600"/>
              </a:spcAft>
            </a:pPr>
            <a:r>
              <a:rPr lang="en-US" dirty="0" smtClean="0"/>
              <a:t>Unit testing is simplified when a component with high cohesion is designed. When only one function is addressed by a component, the number of test cases is reduced and  errors can be more easily predicted and uncovered.</a:t>
            </a:r>
          </a:p>
        </p:txBody>
      </p:sp>
      <p:sp>
        <p:nvSpPr>
          <p:cNvPr id="4" name="Slide Number Placeholder 3"/>
          <p:cNvSpPr>
            <a:spLocks noGrp="1"/>
          </p:cNvSpPr>
          <p:nvPr>
            <p:ph type="sldNum" sz="quarter" idx="10"/>
          </p:nvPr>
        </p:nvSpPr>
        <p:spPr/>
        <p:txBody>
          <a:bodyPr/>
          <a:lstStyle/>
          <a:p>
            <a:fld id="{24DE0B97-60A8-42D6-9C4B-FF1AB2DC4AD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200" y="4860924"/>
            <a:ext cx="5683250" cy="4752182"/>
          </a:xfrm>
        </p:spPr>
        <p:txBody>
          <a:bodyPr>
            <a:normAutofit/>
          </a:bodyPr>
          <a:lstStyle/>
          <a:p>
            <a:pPr algn="just">
              <a:spcAft>
                <a:spcPts val="600"/>
              </a:spcAft>
            </a:pPr>
            <a:r>
              <a:rPr lang="en-US" b="1" dirty="0" smtClean="0"/>
              <a:t>Integration Testing:</a:t>
            </a:r>
          </a:p>
          <a:p>
            <a:pPr algn="just">
              <a:spcAft>
                <a:spcPts val="600"/>
              </a:spcAft>
            </a:pPr>
            <a:r>
              <a:rPr lang="en-US" dirty="0" smtClean="0"/>
              <a:t>Integration testing is a systematic technique for constructing the software architecture while at the same time conducting tests to uncover errors associated with interfacing. The objective is to take unit-tested components and build a program structure that has been dictated by design.</a:t>
            </a:r>
          </a:p>
          <a:p>
            <a:pPr algn="just">
              <a:spcAft>
                <a:spcPts val="600"/>
              </a:spcAft>
            </a:pPr>
            <a:r>
              <a:rPr lang="en-US" dirty="0" smtClean="0"/>
              <a:t>There is often a tendency to attempt nonincremental integration; that is, to construct the program using a “</a:t>
            </a:r>
            <a:r>
              <a:rPr lang="en-US" i="1" dirty="0" smtClean="0"/>
              <a:t>big bang</a:t>
            </a:r>
            <a:r>
              <a:rPr lang="en-US" dirty="0" smtClean="0"/>
              <a:t>” approach. </a:t>
            </a:r>
            <a:r>
              <a:rPr lang="en-US" i="1" dirty="0" smtClean="0"/>
              <a:t>All components are combined in advance. The entire program is tested as a whole.</a:t>
            </a:r>
            <a:r>
              <a:rPr lang="en-US" dirty="0" smtClean="0"/>
              <a:t> And chaos (meaning </a:t>
            </a:r>
            <a:r>
              <a:rPr lang="en-US" b="1" i="1" dirty="0" smtClean="0"/>
              <a:t>confusion</a:t>
            </a:r>
            <a:r>
              <a:rPr lang="en-US" dirty="0" smtClean="0"/>
              <a:t> or </a:t>
            </a:r>
            <a:r>
              <a:rPr lang="en-US" b="1" i="1" dirty="0" smtClean="0"/>
              <a:t>disorder</a:t>
            </a:r>
            <a:r>
              <a:rPr lang="en-US" dirty="0" smtClean="0"/>
              <a:t>) usually results! A set of errors is encountered. Correction is difficult.</a:t>
            </a:r>
          </a:p>
          <a:p>
            <a:pPr algn="just">
              <a:spcAft>
                <a:spcPts val="600"/>
              </a:spcAft>
            </a:pPr>
            <a:r>
              <a:rPr lang="en-US" dirty="0" smtClean="0"/>
              <a:t>Once these errors are corrected, new ones appear and the process continues in a seemingly endless loop.</a:t>
            </a:r>
          </a:p>
          <a:p>
            <a:pPr algn="just">
              <a:spcAft>
                <a:spcPts val="600"/>
              </a:spcAft>
            </a:pPr>
            <a:r>
              <a:rPr lang="en-US" dirty="0" smtClean="0"/>
              <a:t>Incremental integration is complete opposite to that of the big bang approach. The program is constructed and tested in small increments, where errors are easier to isolate and correct; interfaces are more likely to be tested completely; and a systematic test approach may be applied.</a:t>
            </a:r>
          </a:p>
          <a:p>
            <a:pPr algn="just">
              <a:spcAft>
                <a:spcPts val="600"/>
              </a:spcAft>
            </a:pPr>
            <a:r>
              <a:rPr lang="en-US" b="1" dirty="0" smtClean="0"/>
              <a:t>Incremental integration strategies:</a:t>
            </a:r>
          </a:p>
          <a:p>
            <a:pPr algn="just">
              <a:spcAft>
                <a:spcPts val="600"/>
              </a:spcAft>
            </a:pPr>
            <a:r>
              <a:rPr lang="en-US" dirty="0" smtClean="0"/>
              <a:t>Top-down integration testing is an incremental approach to construction of the software architecture. Modules are integrated by moving downward through the control hierarchy, beginning with the main control module (main program).</a:t>
            </a:r>
          </a:p>
          <a:p>
            <a:pPr algn="just">
              <a:spcAft>
                <a:spcPts val="600"/>
              </a:spcAft>
            </a:pPr>
            <a:r>
              <a:rPr lang="en-US" dirty="0" smtClean="0"/>
              <a:t>Modules subordinate (and ultimately subordinate) to the main control module are incorporated into the structure in either a depth-first or breadth-first manner.</a:t>
            </a:r>
          </a:p>
          <a:p>
            <a:pPr algn="just">
              <a:spcAft>
                <a:spcPts val="600"/>
              </a:spcAft>
            </a:pPr>
            <a:r>
              <a:rPr lang="en-US" b="1" dirty="0" smtClean="0"/>
              <a:t>Cont. .</a:t>
            </a:r>
          </a:p>
        </p:txBody>
      </p:sp>
      <p:sp>
        <p:nvSpPr>
          <p:cNvPr id="4" name="Slide Number Placeholder 3"/>
          <p:cNvSpPr>
            <a:spLocks noGrp="1"/>
          </p:cNvSpPr>
          <p:nvPr>
            <p:ph type="sldNum" sz="quarter" idx="10"/>
          </p:nvPr>
        </p:nvSpPr>
        <p:spPr/>
        <p:txBody>
          <a:bodyPr/>
          <a:lstStyle/>
          <a:p>
            <a:fld id="{24DE0B97-60A8-42D6-9C4B-FF1AB2DC4AD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5965031" cy="4904582"/>
          </a:xfrm>
        </p:spPr>
        <p:txBody>
          <a:bodyPr>
            <a:normAutofit lnSpcReduction="10000"/>
          </a:bodyPr>
          <a:lstStyle/>
          <a:p>
            <a:pPr algn="just">
              <a:spcAft>
                <a:spcPts val="600"/>
              </a:spcAft>
            </a:pPr>
            <a:r>
              <a:rPr lang="en-US" b="1" dirty="0" smtClean="0"/>
              <a:t>Cont. .</a:t>
            </a:r>
          </a:p>
          <a:p>
            <a:pPr algn="just">
              <a:spcAft>
                <a:spcPts val="600"/>
              </a:spcAft>
            </a:pPr>
            <a:r>
              <a:rPr lang="en-US" b="1" dirty="0" smtClean="0"/>
              <a:t>Top-down Integration:</a:t>
            </a:r>
          </a:p>
          <a:p>
            <a:pPr algn="just">
              <a:spcAft>
                <a:spcPts val="600"/>
              </a:spcAft>
            </a:pPr>
            <a:r>
              <a:rPr lang="en-US" dirty="0" smtClean="0"/>
              <a:t>Referring to Figure above</a:t>
            </a:r>
          </a:p>
          <a:p>
            <a:pPr algn="just">
              <a:spcAft>
                <a:spcPts val="600"/>
              </a:spcAft>
            </a:pPr>
            <a:r>
              <a:rPr lang="en-US" i="1" dirty="0" smtClean="0"/>
              <a:t>Depth-first integration </a:t>
            </a:r>
            <a:r>
              <a:rPr lang="en-US" dirty="0" smtClean="0"/>
              <a:t>integrates all components on a major control path of the program structure. Selection of a major path is somewhat arbitrary and depends on application-specific characteristics.</a:t>
            </a:r>
          </a:p>
          <a:p>
            <a:pPr algn="just">
              <a:spcAft>
                <a:spcPts val="600"/>
              </a:spcAft>
            </a:pPr>
            <a:r>
              <a:rPr lang="en-US" dirty="0" smtClean="0"/>
              <a:t>For example, selecting the left-hand path, components M</a:t>
            </a:r>
            <a:r>
              <a:rPr lang="en-US" baseline="-25000" dirty="0" smtClean="0"/>
              <a:t>1</a:t>
            </a:r>
            <a:r>
              <a:rPr lang="en-US" dirty="0" smtClean="0"/>
              <a:t>, M</a:t>
            </a:r>
            <a:r>
              <a:rPr lang="en-US" baseline="-25000" dirty="0" smtClean="0"/>
              <a:t>2</a:t>
            </a:r>
            <a:r>
              <a:rPr lang="en-US" dirty="0" smtClean="0"/>
              <a:t> , M</a:t>
            </a:r>
            <a:r>
              <a:rPr lang="en-US" baseline="-25000" dirty="0" smtClean="0"/>
              <a:t>5</a:t>
            </a:r>
            <a:r>
              <a:rPr lang="en-US" dirty="0" smtClean="0"/>
              <a:t> would be integrated first. Next, M</a:t>
            </a:r>
            <a:r>
              <a:rPr lang="en-US" baseline="-25000" dirty="0" smtClean="0"/>
              <a:t>8</a:t>
            </a:r>
            <a:r>
              <a:rPr lang="en-US" dirty="0" smtClean="0"/>
              <a:t> or (if necessary for proper functioning of M</a:t>
            </a:r>
            <a:r>
              <a:rPr lang="en-US" baseline="-25000" dirty="0" smtClean="0"/>
              <a:t>2</a:t>
            </a:r>
            <a:r>
              <a:rPr lang="en-US" dirty="0" smtClean="0"/>
              <a:t>) M</a:t>
            </a:r>
            <a:r>
              <a:rPr lang="en-US" baseline="-25000" dirty="0" smtClean="0"/>
              <a:t>6</a:t>
            </a:r>
            <a:r>
              <a:rPr lang="en-US" dirty="0" smtClean="0"/>
              <a:t> would be integrated. Then, the central and right-hand control paths are built. </a:t>
            </a:r>
          </a:p>
          <a:p>
            <a:pPr algn="just">
              <a:spcAft>
                <a:spcPts val="600"/>
              </a:spcAft>
            </a:pPr>
            <a:r>
              <a:rPr lang="en-US" i="1" dirty="0" smtClean="0"/>
              <a:t>Breadth-first</a:t>
            </a:r>
            <a:r>
              <a:rPr lang="en-US" dirty="0" smtClean="0"/>
              <a:t> integration incorporates all components directly subordinate at each level, moving across the structure horizontally. From the figure, components M</a:t>
            </a:r>
            <a:r>
              <a:rPr lang="en-US" baseline="-25000" dirty="0" smtClean="0"/>
              <a:t>2</a:t>
            </a:r>
            <a:r>
              <a:rPr lang="en-US" dirty="0" smtClean="0"/>
              <a:t>, M</a:t>
            </a:r>
            <a:r>
              <a:rPr lang="en-US" baseline="-25000" dirty="0" smtClean="0"/>
              <a:t>3</a:t>
            </a:r>
            <a:r>
              <a:rPr lang="en-US" dirty="0" smtClean="0"/>
              <a:t>, and M</a:t>
            </a:r>
            <a:r>
              <a:rPr lang="en-US" baseline="-25000" dirty="0" smtClean="0"/>
              <a:t>4</a:t>
            </a:r>
            <a:r>
              <a:rPr lang="en-US" dirty="0" smtClean="0"/>
              <a:t> would be integrated first. The next control level, M</a:t>
            </a:r>
            <a:r>
              <a:rPr lang="en-US" baseline="-25000" dirty="0" smtClean="0"/>
              <a:t>5</a:t>
            </a:r>
            <a:r>
              <a:rPr lang="en-US" dirty="0" smtClean="0"/>
              <a:t>, M</a:t>
            </a:r>
            <a:r>
              <a:rPr lang="en-US" baseline="-25000" dirty="0" smtClean="0"/>
              <a:t>6</a:t>
            </a:r>
            <a:r>
              <a:rPr lang="en-US" dirty="0" smtClean="0"/>
              <a:t>, and so on, follows.</a:t>
            </a:r>
          </a:p>
          <a:p>
            <a:pPr algn="just">
              <a:spcAft>
                <a:spcPts val="600"/>
              </a:spcAft>
            </a:pPr>
            <a:r>
              <a:rPr lang="en-US" dirty="0" smtClean="0"/>
              <a:t>The integration process is performed in a series of five steps:</a:t>
            </a:r>
          </a:p>
          <a:p>
            <a:pPr marL="685800" lvl="1" indent="-228600" algn="just">
              <a:spcAft>
                <a:spcPts val="600"/>
              </a:spcAft>
              <a:buFont typeface="+mj-lt"/>
              <a:buAutoNum type="arabicPeriod"/>
            </a:pPr>
            <a:r>
              <a:rPr lang="en-US" dirty="0" smtClean="0"/>
              <a:t>The main control module is used as a test driver and stubs are substituted for all components directly subordinate to the main control module.</a:t>
            </a:r>
          </a:p>
          <a:p>
            <a:pPr marL="685800" lvl="1" indent="-228600" algn="just">
              <a:spcAft>
                <a:spcPts val="600"/>
              </a:spcAft>
              <a:buFont typeface="+mj-lt"/>
              <a:buAutoNum type="arabicPeriod"/>
            </a:pPr>
            <a:r>
              <a:rPr lang="en-US" dirty="0" smtClean="0"/>
              <a:t>Depending on the integration approach selected (i.e., depth or breadth first), subordinate stubs are replaced one at a time with actual components.</a:t>
            </a:r>
          </a:p>
          <a:p>
            <a:pPr marL="685800" lvl="1" indent="-228600" algn="just">
              <a:spcAft>
                <a:spcPts val="600"/>
              </a:spcAft>
              <a:buFont typeface="+mj-lt"/>
              <a:buAutoNum type="arabicPeriod"/>
            </a:pPr>
            <a:r>
              <a:rPr lang="en-US" dirty="0" smtClean="0"/>
              <a:t>Tests are conducted as each component is integrated.</a:t>
            </a:r>
          </a:p>
          <a:p>
            <a:pPr marL="685800" lvl="1" indent="-228600" algn="just">
              <a:spcAft>
                <a:spcPts val="600"/>
              </a:spcAft>
              <a:buFont typeface="+mj-lt"/>
              <a:buAutoNum type="arabicPeriod"/>
            </a:pPr>
            <a:r>
              <a:rPr lang="en-US" dirty="0" smtClean="0"/>
              <a:t>On completion of each set of tests, another stub is replaced with the real component.</a:t>
            </a:r>
          </a:p>
          <a:p>
            <a:pPr marL="685800" lvl="1" indent="-228600" algn="just">
              <a:spcAft>
                <a:spcPts val="600"/>
              </a:spcAft>
              <a:buFont typeface="+mj-lt"/>
              <a:buAutoNum type="arabicPeriod"/>
            </a:pPr>
            <a:r>
              <a:rPr lang="en-US" dirty="0" smtClean="0"/>
              <a:t>Regression testing may be conducted to ensure that new errors have not been introduced.</a:t>
            </a:r>
          </a:p>
          <a:p>
            <a:pPr algn="just">
              <a:spcAft>
                <a:spcPts val="600"/>
              </a:spcAft>
            </a:pPr>
            <a:r>
              <a:rPr lang="en-US" dirty="0" smtClean="0"/>
              <a:t>The process continues from step 2 until the entire program structure is built.</a:t>
            </a:r>
          </a:p>
        </p:txBody>
      </p:sp>
      <p:sp>
        <p:nvSpPr>
          <p:cNvPr id="4" name="Slide Number Placeholder 3"/>
          <p:cNvSpPr>
            <a:spLocks noGrp="1"/>
          </p:cNvSpPr>
          <p:nvPr>
            <p:ph type="sldNum" sz="quarter" idx="10"/>
          </p:nvPr>
        </p:nvSpPr>
        <p:spPr/>
        <p:txBody>
          <a:bodyPr/>
          <a:lstStyle/>
          <a:p>
            <a:fld id="{24DE0B97-60A8-42D6-9C4B-FF1AB2DC4AD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5965031" cy="4904582"/>
          </a:xfrm>
        </p:spPr>
        <p:txBody>
          <a:bodyPr>
            <a:normAutofit lnSpcReduction="10000"/>
          </a:bodyPr>
          <a:lstStyle/>
          <a:p>
            <a:pPr algn="just">
              <a:spcAft>
                <a:spcPts val="600"/>
              </a:spcAft>
            </a:pPr>
            <a:r>
              <a:rPr lang="en-US" b="1" dirty="0" smtClean="0"/>
              <a:t>Bottom-up Integration:</a:t>
            </a:r>
          </a:p>
          <a:p>
            <a:pPr algn="just">
              <a:spcAft>
                <a:spcPts val="600"/>
              </a:spcAft>
            </a:pPr>
            <a:r>
              <a:rPr lang="en-US" i="1" dirty="0" smtClean="0"/>
              <a:t>Bottom-up integration testing</a:t>
            </a:r>
            <a:r>
              <a:rPr lang="en-US" dirty="0" smtClean="0"/>
              <a:t>, as its name implies, begins construction and testing with atomic modules (i.e., components at the lowest levels in the program structure).</a:t>
            </a:r>
          </a:p>
          <a:p>
            <a:pPr algn="just">
              <a:spcAft>
                <a:spcPts val="600"/>
              </a:spcAft>
            </a:pPr>
            <a:r>
              <a:rPr lang="en-US" dirty="0" smtClean="0"/>
              <a:t>Because components are integrated from the bottom up, the functionality provided by components subordinate to a given level is always available and the need for stubs is eliminated. A bottom-up integration strategy may be implemented with the following steps:</a:t>
            </a:r>
          </a:p>
          <a:p>
            <a:pPr marL="685800" lvl="1" indent="-228600" algn="just">
              <a:spcAft>
                <a:spcPts val="600"/>
              </a:spcAft>
              <a:buFont typeface="+mj-lt"/>
              <a:buAutoNum type="arabicPeriod"/>
            </a:pPr>
            <a:r>
              <a:rPr lang="en-US" dirty="0" smtClean="0"/>
              <a:t>Low-level components are combined into clusters (sometimes called builds) that perform a specific software sub function.</a:t>
            </a:r>
          </a:p>
          <a:p>
            <a:pPr marL="685800" lvl="1" indent="-228600" algn="just">
              <a:spcAft>
                <a:spcPts val="600"/>
              </a:spcAft>
              <a:buFont typeface="+mj-lt"/>
              <a:buAutoNum type="arabicPeriod"/>
            </a:pPr>
            <a:r>
              <a:rPr lang="en-US" dirty="0" smtClean="0"/>
              <a:t>A driver (a control program for testing) is written to coordinate test case input and output.</a:t>
            </a:r>
          </a:p>
          <a:p>
            <a:pPr marL="685800" lvl="1" indent="-228600" algn="just">
              <a:spcAft>
                <a:spcPts val="600"/>
              </a:spcAft>
              <a:buFont typeface="+mj-lt"/>
              <a:buAutoNum type="arabicPeriod"/>
            </a:pPr>
            <a:r>
              <a:rPr lang="en-US" dirty="0" smtClean="0"/>
              <a:t>The cluster is tested.</a:t>
            </a:r>
          </a:p>
          <a:p>
            <a:pPr marL="685800" lvl="1" indent="-228600" algn="just">
              <a:spcAft>
                <a:spcPts val="600"/>
              </a:spcAft>
              <a:buFont typeface="+mj-lt"/>
              <a:buAutoNum type="arabicPeriod"/>
            </a:pPr>
            <a:r>
              <a:rPr lang="en-US" dirty="0" smtClean="0"/>
              <a:t>Drivers are removed and clusters are combined moving upward in the program structure.</a:t>
            </a:r>
          </a:p>
          <a:p>
            <a:pPr algn="just">
              <a:spcAft>
                <a:spcPts val="600"/>
              </a:spcAft>
            </a:pPr>
            <a:r>
              <a:rPr lang="en-US" dirty="0" smtClean="0"/>
              <a:t>Integration follows the pattern illustrated in Figure above. Components are combined to form clusters 1, 2, and 3. </a:t>
            </a:r>
          </a:p>
          <a:p>
            <a:pPr algn="just">
              <a:spcAft>
                <a:spcPts val="600"/>
              </a:spcAft>
            </a:pPr>
            <a:r>
              <a:rPr lang="en-US" dirty="0" smtClean="0"/>
              <a:t>Each of the clusters is tested using a driver (shown as a dashed block). Components in clusters 1 and 2 are subordinate to Ma. Drivers D1 and D2 are removed and the clusters are interfaced directly to Ma.</a:t>
            </a:r>
          </a:p>
          <a:p>
            <a:pPr algn="just">
              <a:spcAft>
                <a:spcPts val="600"/>
              </a:spcAft>
            </a:pPr>
            <a:r>
              <a:rPr lang="en-US" dirty="0" smtClean="0"/>
              <a:t>Similarly, driver D3 for cluster 3 is removed prior to integration with module Mb. Both Ma and Mb will ultimately be integrated with component Mc, and so forth. As integration moves upward, the need for separate test drivers lessens. </a:t>
            </a:r>
          </a:p>
          <a:p>
            <a:pPr algn="just">
              <a:spcAft>
                <a:spcPts val="600"/>
              </a:spcAft>
            </a:pPr>
            <a:r>
              <a:rPr lang="en-US" dirty="0" smtClean="0"/>
              <a:t>In fact, if the top two levels of program structure are integrated top down, the number of drivers can be reduced substantially and integration of clusters is greatly simplified.</a:t>
            </a:r>
          </a:p>
        </p:txBody>
      </p:sp>
      <p:sp>
        <p:nvSpPr>
          <p:cNvPr id="4" name="Slide Number Placeholder 3"/>
          <p:cNvSpPr>
            <a:spLocks noGrp="1"/>
          </p:cNvSpPr>
          <p:nvPr>
            <p:ph type="sldNum" sz="quarter" idx="10"/>
          </p:nvPr>
        </p:nvSpPr>
        <p:spPr/>
        <p:txBody>
          <a:bodyPr/>
          <a:lstStyle/>
          <a:p>
            <a:fld id="{24DE0B97-60A8-42D6-9C4B-FF1AB2DC4AD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5965031" cy="4904582"/>
          </a:xfrm>
        </p:spPr>
        <p:txBody>
          <a:bodyPr>
            <a:normAutofit/>
          </a:bodyPr>
          <a:lstStyle/>
          <a:p>
            <a:pPr algn="just">
              <a:spcAft>
                <a:spcPts val="600"/>
              </a:spcAft>
            </a:pPr>
            <a:r>
              <a:rPr lang="en-US" dirty="0" smtClean="0"/>
              <a:t>Each time a new module is added as part of integration testing, the software changes. New data flow paths are established, new I/O may occur, and new control logic is invoked. These changes may cause problems with functions that previously worked flawlessly.</a:t>
            </a:r>
          </a:p>
          <a:p>
            <a:pPr algn="just">
              <a:spcAft>
                <a:spcPts val="600"/>
              </a:spcAft>
            </a:pPr>
            <a:r>
              <a:rPr lang="en-US" dirty="0" smtClean="0"/>
              <a:t>In the context of an integration test strategy, regression testing is the reexecution of some subset of tests that have already been conducted to ensure that changes have not propagated (meaning </a:t>
            </a:r>
            <a:r>
              <a:rPr lang="en-US" b="1" i="1" dirty="0" smtClean="0"/>
              <a:t>promote</a:t>
            </a:r>
            <a:r>
              <a:rPr lang="en-US" dirty="0" smtClean="0"/>
              <a:t> or </a:t>
            </a:r>
            <a:r>
              <a:rPr lang="en-US" b="1" i="1" dirty="0" smtClean="0"/>
              <a:t>reproduce</a:t>
            </a:r>
            <a:r>
              <a:rPr lang="en-US" dirty="0" smtClean="0"/>
              <a:t> or </a:t>
            </a:r>
            <a:r>
              <a:rPr lang="en-US" b="1" i="1" dirty="0" smtClean="0"/>
              <a:t>spread</a:t>
            </a:r>
            <a:r>
              <a:rPr lang="en-US" dirty="0" smtClean="0"/>
              <a:t>) unintended side effects.</a:t>
            </a:r>
          </a:p>
          <a:p>
            <a:pPr algn="just">
              <a:spcAft>
                <a:spcPts val="600"/>
              </a:spcAft>
            </a:pPr>
            <a:r>
              <a:rPr lang="en-US" dirty="0" smtClean="0"/>
              <a:t>In a broader context, successful tests (of any kind) result in the discovery of errors, and errors must be corrected. Whenever software is corrected, some aspect of the software configuration (the program, its documentation, or the data that support it) is changed. </a:t>
            </a:r>
          </a:p>
          <a:p>
            <a:pPr algn="just">
              <a:spcAft>
                <a:spcPts val="600"/>
              </a:spcAft>
            </a:pPr>
            <a:r>
              <a:rPr lang="en-US" dirty="0" smtClean="0"/>
              <a:t>Regression testing helps to ensure that changes (due to testing or for other reasons) do not introduce unintended behavior or additional errors.</a:t>
            </a:r>
          </a:p>
          <a:p>
            <a:pPr algn="just">
              <a:spcAft>
                <a:spcPts val="600"/>
              </a:spcAft>
            </a:pPr>
            <a:r>
              <a:rPr lang="en-US" dirty="0" smtClean="0"/>
              <a:t>Regression testing may be conducted manually, by reexecuting a subset of all test cases or using automated capture/playback tools. </a:t>
            </a:r>
            <a:r>
              <a:rPr lang="en-US" i="1" dirty="0" smtClean="0"/>
              <a:t>Capture/playback tools enable the </a:t>
            </a:r>
            <a:r>
              <a:rPr lang="en-US" dirty="0" smtClean="0"/>
              <a:t>software engineer to capture test cases and results for subsequent playback and comparison. The </a:t>
            </a:r>
            <a:r>
              <a:rPr lang="en-US" i="1" dirty="0" smtClean="0"/>
              <a:t>regression test suite (the subset of tests to be executed) contains </a:t>
            </a:r>
            <a:r>
              <a:rPr lang="en-US" dirty="0" smtClean="0"/>
              <a:t>three different classes of test cases:</a:t>
            </a:r>
          </a:p>
          <a:p>
            <a:pPr marL="228600" indent="-228600" algn="just">
              <a:spcAft>
                <a:spcPts val="600"/>
              </a:spcAft>
              <a:buFont typeface="+mj-lt"/>
              <a:buAutoNum type="arabicPeriod"/>
            </a:pPr>
            <a:r>
              <a:rPr lang="en-US" dirty="0" smtClean="0"/>
              <a:t>A representative sample of tests that will exercise all software functions.</a:t>
            </a:r>
          </a:p>
          <a:p>
            <a:pPr marL="228600" indent="-228600" algn="just">
              <a:spcAft>
                <a:spcPts val="600"/>
              </a:spcAft>
              <a:buFont typeface="+mj-lt"/>
              <a:buAutoNum type="arabicPeriod"/>
            </a:pPr>
            <a:r>
              <a:rPr lang="en-US" dirty="0" smtClean="0"/>
              <a:t>Additional tests that focus on software functions that are likely to be affected by the change.</a:t>
            </a:r>
          </a:p>
          <a:p>
            <a:pPr marL="228600" indent="-228600" algn="just">
              <a:spcAft>
                <a:spcPts val="600"/>
              </a:spcAft>
              <a:buFont typeface="+mj-lt"/>
              <a:buAutoNum type="arabicPeriod"/>
            </a:pPr>
            <a:r>
              <a:rPr lang="en-US" dirty="0" smtClean="0"/>
              <a:t>Tests that focus on the software components that have been changed.</a:t>
            </a:r>
          </a:p>
        </p:txBody>
      </p:sp>
      <p:sp>
        <p:nvSpPr>
          <p:cNvPr id="4" name="Slide Number Placeholder 3"/>
          <p:cNvSpPr>
            <a:spLocks noGrp="1"/>
          </p:cNvSpPr>
          <p:nvPr>
            <p:ph type="sldNum" sz="quarter" idx="10"/>
          </p:nvPr>
        </p:nvSpPr>
        <p:spPr/>
        <p:txBody>
          <a:bodyPr/>
          <a:lstStyle/>
          <a:p>
            <a:fld id="{24DE0B97-60A8-42D6-9C4B-FF1AB2DC4AD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5965031" cy="4828382"/>
          </a:xfrm>
        </p:spPr>
        <p:txBody>
          <a:bodyPr numCol="2" spcCol="182880">
            <a:normAutofit fontScale="92500" lnSpcReduction="20000"/>
          </a:bodyPr>
          <a:lstStyle/>
          <a:p>
            <a:pPr algn="just">
              <a:spcAft>
                <a:spcPts val="600"/>
              </a:spcAft>
            </a:pPr>
            <a:r>
              <a:rPr lang="en-US" dirty="0" smtClean="0"/>
              <a:t>Smoke testing is an integration testing approach that is commonly used when product software is developed. It is designed as a pacing (meaning </a:t>
            </a:r>
            <a:r>
              <a:rPr lang="en-US" b="1" i="1" dirty="0" smtClean="0"/>
              <a:t>walk at a steady speed, especially without a particular destination and as an expression of anxiety or annoyance.</a:t>
            </a:r>
            <a:r>
              <a:rPr lang="en-US" dirty="0" smtClean="0"/>
              <a:t>) mechanism for time-critical projects, allowing the software team to assess the project on a frequent basis. In essence, the smoke-testing approach encompasses the following activities:</a:t>
            </a:r>
          </a:p>
          <a:p>
            <a:pPr marL="228600" indent="-228600" algn="just">
              <a:spcAft>
                <a:spcPts val="600"/>
              </a:spcAft>
              <a:buFont typeface="+mj-lt"/>
              <a:buAutoNum type="arabicPeriod"/>
            </a:pPr>
            <a:r>
              <a:rPr lang="en-US" dirty="0" smtClean="0"/>
              <a:t>Software components that have been translated into code are integrated into a </a:t>
            </a:r>
            <a:r>
              <a:rPr lang="en-US" i="1" dirty="0" smtClean="0"/>
              <a:t>build</a:t>
            </a:r>
            <a:r>
              <a:rPr lang="en-US" dirty="0" smtClean="0"/>
              <a:t>. A build includes all data files, libraries, reusable modules, and engineered components that are required to implement one or more product functions.</a:t>
            </a:r>
          </a:p>
          <a:p>
            <a:pPr marL="228600" indent="-228600" algn="just">
              <a:spcAft>
                <a:spcPts val="600"/>
              </a:spcAft>
              <a:buFont typeface="+mj-lt"/>
              <a:buAutoNum type="arabicPeriod"/>
            </a:pPr>
            <a:r>
              <a:rPr lang="en-US" dirty="0" smtClean="0"/>
              <a:t>A series of tests is designed to expose errors that will keep the build from properly  performing its function. The intent should be to uncover “showstopper (meaning </a:t>
            </a:r>
            <a:r>
              <a:rPr lang="en-US" b="1" i="1" dirty="0" smtClean="0"/>
              <a:t>obstacle</a:t>
            </a:r>
            <a:r>
              <a:rPr lang="en-US" b="1" i="1" baseline="0" dirty="0" smtClean="0"/>
              <a:t> to further progress</a:t>
            </a:r>
            <a:r>
              <a:rPr lang="en-US" baseline="0" dirty="0" smtClean="0"/>
              <a:t>)</a:t>
            </a:r>
            <a:r>
              <a:rPr lang="en-US" dirty="0" smtClean="0"/>
              <a:t>” errors that have the highest likelihood of throwing the software project behind schedule.</a:t>
            </a:r>
          </a:p>
          <a:p>
            <a:pPr marL="228600" indent="-228600" algn="just">
              <a:spcAft>
                <a:spcPts val="600"/>
              </a:spcAft>
              <a:buFont typeface="+mj-lt"/>
              <a:buAutoNum type="arabicPeriod"/>
            </a:pPr>
            <a:r>
              <a:rPr lang="en-US" dirty="0" smtClean="0"/>
              <a:t>The build is integrated with other builds, and the entire product (in its current form) is smoke tested daily. The integration approach may be top down or bottom up.</a:t>
            </a:r>
          </a:p>
          <a:p>
            <a:pPr algn="just">
              <a:spcAft>
                <a:spcPts val="600"/>
              </a:spcAft>
            </a:pPr>
            <a:r>
              <a:rPr lang="en-US" dirty="0" smtClean="0"/>
              <a:t>The daily frequency of testing the entire product may surprise some readers. However, frequent tests give both managers and practitioners a realistic assessment of integration testing progress.</a:t>
            </a:r>
          </a:p>
          <a:p>
            <a:pPr algn="just">
              <a:spcAft>
                <a:spcPts val="600"/>
              </a:spcAft>
            </a:pPr>
            <a:r>
              <a:rPr lang="en-US" dirty="0" smtClean="0"/>
              <a:t>Smoke testing provides a number of benefits when it is applied on complex, time critical software projects:</a:t>
            </a:r>
          </a:p>
          <a:p>
            <a:pPr marL="228600" indent="-228600" algn="just">
              <a:spcAft>
                <a:spcPts val="600"/>
              </a:spcAft>
              <a:buFont typeface="+mj-lt"/>
              <a:buAutoNum type="arabicPeriod"/>
            </a:pPr>
            <a:r>
              <a:rPr lang="en-US" dirty="0" smtClean="0"/>
              <a:t>Integration risk is minimized. Because smoke tests are conducted daily, incompatibilities &amp; other show-stopper errors are uncovered early, thereby reducing the likelihood of serious schedule impact when errors are uncovered.</a:t>
            </a:r>
          </a:p>
          <a:p>
            <a:pPr marL="228600" indent="-228600" algn="just">
              <a:spcAft>
                <a:spcPts val="600"/>
              </a:spcAft>
              <a:buFont typeface="+mj-lt"/>
              <a:buAutoNum type="arabicPeriod"/>
            </a:pPr>
            <a:r>
              <a:rPr lang="en-US" dirty="0" smtClean="0"/>
              <a:t>The quality of the end product is improved. Because the approach is construction (integration) oriented, smoke testing is likely to uncover functional errors as well as architectural and component-level design errors. If these errors are corrected early, better product quality will result.</a:t>
            </a:r>
          </a:p>
          <a:p>
            <a:pPr marL="228600" indent="-228600" algn="just">
              <a:spcAft>
                <a:spcPts val="600"/>
              </a:spcAft>
              <a:buFont typeface="+mj-lt"/>
              <a:buAutoNum type="arabicPeriod"/>
            </a:pPr>
            <a:r>
              <a:rPr lang="en-US" dirty="0" smtClean="0"/>
              <a:t>Error diagnosis and correction are simplified. Like all integration testing approaches, errors uncovered during smoke testing are likely to  be associated with “new software increments”—that is, the software that has just been added to the build(s) is a probable cause of a newly discovered error.</a:t>
            </a:r>
          </a:p>
          <a:p>
            <a:pPr marL="228600" indent="-228600" algn="just">
              <a:spcAft>
                <a:spcPts val="600"/>
              </a:spcAft>
              <a:buFont typeface="+mj-lt"/>
              <a:buAutoNum type="arabicPeriod"/>
            </a:pPr>
            <a:r>
              <a:rPr lang="en-US" dirty="0" smtClean="0"/>
              <a:t>Progress is easier to assess. With each passing day, more of the software has been integrated and more has been demonstrated to work. This improves team morale and gives managers a good indication that progress is being made.</a:t>
            </a:r>
          </a:p>
        </p:txBody>
      </p:sp>
      <p:sp>
        <p:nvSpPr>
          <p:cNvPr id="4" name="Slide Number Placeholder 3"/>
          <p:cNvSpPr>
            <a:spLocks noGrp="1"/>
          </p:cNvSpPr>
          <p:nvPr>
            <p:ph type="sldNum" sz="quarter" idx="10"/>
          </p:nvPr>
        </p:nvSpPr>
        <p:spPr/>
        <p:txBody>
          <a:bodyPr/>
          <a:lstStyle/>
          <a:p>
            <a:fld id="{24DE0B97-60A8-42D6-9C4B-FF1AB2DC4AD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5965031" cy="4828382"/>
          </a:xfrm>
        </p:spPr>
        <p:txBody>
          <a:bodyPr numCol="1" spcCol="182880">
            <a:normAutofit/>
          </a:bodyPr>
          <a:lstStyle/>
          <a:p>
            <a:pPr algn="just">
              <a:spcAft>
                <a:spcPts val="600"/>
              </a:spcAft>
            </a:pPr>
            <a:r>
              <a:rPr lang="en-US" dirty="0" smtClean="0"/>
              <a:t>There has been much discussion about the relative advantages and disadvantages of top-down versus bottom-up integration testing.</a:t>
            </a:r>
          </a:p>
          <a:p>
            <a:pPr algn="just">
              <a:spcAft>
                <a:spcPts val="600"/>
              </a:spcAft>
            </a:pPr>
            <a:r>
              <a:rPr lang="en-US" dirty="0" smtClean="0"/>
              <a:t>In general, the advantages of one strategy tend to result in disadvantages for the other strategy. </a:t>
            </a:r>
          </a:p>
          <a:p>
            <a:pPr algn="just">
              <a:spcAft>
                <a:spcPts val="600"/>
              </a:spcAft>
            </a:pPr>
            <a:r>
              <a:rPr lang="en-US" dirty="0" smtClean="0"/>
              <a:t>The major disadvantage of the top-down approach is the need for stubs and the attendant testing difficulties that can be associated with them. Problems associated with stubs may be offset by the advantage of testing major control functions early.</a:t>
            </a:r>
          </a:p>
          <a:p>
            <a:pPr algn="just">
              <a:spcAft>
                <a:spcPts val="600"/>
              </a:spcAft>
            </a:pPr>
            <a:r>
              <a:rPr lang="en-US" dirty="0" smtClean="0"/>
              <a:t>The major disadvantage of bottom-up integration is that “the program as an entity does not exist until the last module is added”. </a:t>
            </a:r>
          </a:p>
          <a:p>
            <a:pPr algn="just">
              <a:spcAft>
                <a:spcPts val="600"/>
              </a:spcAft>
            </a:pPr>
            <a:r>
              <a:rPr lang="en-US" dirty="0" smtClean="0"/>
              <a:t>Selection of an integration strategy depends upon software characteristics and, sometimes, project schedule. In general, a combined approach (sometimes called sandwich testing) that uses top-down tests for upper levels of the program structure, coupled with bottom-up tests for subordinate levels may be the best compromise.</a:t>
            </a:r>
          </a:p>
          <a:p>
            <a:pPr algn="just">
              <a:spcAft>
                <a:spcPts val="600"/>
              </a:spcAft>
            </a:pPr>
            <a:r>
              <a:rPr lang="en-US" dirty="0" smtClean="0"/>
              <a:t>As integration testing is conducted, the tester should identify critical modules. A critical module has one or more of the following characteristics:</a:t>
            </a:r>
          </a:p>
          <a:p>
            <a:pPr marL="685800" lvl="1" indent="-228600" algn="just">
              <a:spcAft>
                <a:spcPts val="600"/>
              </a:spcAft>
              <a:buFont typeface="+mj-lt"/>
              <a:buAutoNum type="arabicPeriod"/>
            </a:pPr>
            <a:r>
              <a:rPr lang="en-US" dirty="0" smtClean="0"/>
              <a:t>addresses several software requirements</a:t>
            </a:r>
          </a:p>
          <a:p>
            <a:pPr marL="685800" lvl="1" indent="-228600" algn="just">
              <a:spcAft>
                <a:spcPts val="600"/>
              </a:spcAft>
              <a:buFont typeface="+mj-lt"/>
              <a:buAutoNum type="arabicPeriod"/>
            </a:pPr>
            <a:r>
              <a:rPr lang="en-US" dirty="0" smtClean="0"/>
              <a:t>has a high level of control (resides relatively high in the program structure)</a:t>
            </a:r>
          </a:p>
          <a:p>
            <a:pPr marL="685800" lvl="1" indent="-228600" algn="just">
              <a:spcAft>
                <a:spcPts val="600"/>
              </a:spcAft>
              <a:buFont typeface="+mj-lt"/>
              <a:buAutoNum type="arabicPeriod"/>
            </a:pPr>
            <a:r>
              <a:rPr lang="en-US" dirty="0" smtClean="0"/>
              <a:t>is complex or error prone</a:t>
            </a:r>
          </a:p>
          <a:p>
            <a:pPr marL="685800" lvl="1" indent="-228600" algn="just">
              <a:spcAft>
                <a:spcPts val="600"/>
              </a:spcAft>
              <a:buFont typeface="+mj-lt"/>
              <a:buAutoNum type="arabicPeriod"/>
            </a:pPr>
            <a:r>
              <a:rPr lang="en-US" dirty="0" smtClean="0"/>
              <a:t>has definite performance requirements.</a:t>
            </a:r>
          </a:p>
          <a:p>
            <a:pPr algn="just">
              <a:spcAft>
                <a:spcPts val="600"/>
              </a:spcAft>
            </a:pPr>
            <a:r>
              <a:rPr lang="en-US" dirty="0" smtClean="0"/>
              <a:t>Critical modules should be tested as early as is possible. In addition, regression tests should focus on critical module function.</a:t>
            </a:r>
          </a:p>
        </p:txBody>
      </p:sp>
      <p:sp>
        <p:nvSpPr>
          <p:cNvPr id="4" name="Slide Number Placeholder 3"/>
          <p:cNvSpPr>
            <a:spLocks noGrp="1"/>
          </p:cNvSpPr>
          <p:nvPr>
            <p:ph type="sldNum" sz="quarter" idx="10"/>
          </p:nvPr>
        </p:nvSpPr>
        <p:spPr/>
        <p:txBody>
          <a:bodyPr/>
          <a:lstStyle/>
          <a:p>
            <a:fld id="{24DE0B97-60A8-42D6-9C4B-FF1AB2DC4AD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5965031" cy="4904582"/>
          </a:xfrm>
        </p:spPr>
        <p:txBody>
          <a:bodyPr numCol="1" spcCol="182880">
            <a:normAutofit fontScale="92500" lnSpcReduction="20000"/>
          </a:bodyPr>
          <a:lstStyle/>
          <a:p>
            <a:pPr algn="just">
              <a:spcAft>
                <a:spcPts val="600"/>
              </a:spcAft>
            </a:pPr>
            <a:r>
              <a:rPr lang="en-US" dirty="0" smtClean="0"/>
              <a:t>An overall plan for integration of the software and a description of specific tests is documented in a Test Specification.</a:t>
            </a:r>
          </a:p>
          <a:p>
            <a:pPr algn="just">
              <a:spcAft>
                <a:spcPts val="600"/>
              </a:spcAft>
            </a:pPr>
            <a:r>
              <a:rPr lang="en-US" dirty="0" smtClean="0"/>
              <a:t>This work product incorporates a test plan and a test procedure and becomes part of the software configuration.</a:t>
            </a:r>
          </a:p>
          <a:p>
            <a:pPr algn="just">
              <a:spcAft>
                <a:spcPts val="600"/>
              </a:spcAft>
            </a:pPr>
            <a:r>
              <a:rPr lang="en-US" dirty="0" smtClean="0"/>
              <a:t>Testing is divided into phases and builds that address specific functional and behavioral characteristics of the software. </a:t>
            </a:r>
          </a:p>
          <a:p>
            <a:pPr algn="just">
              <a:spcAft>
                <a:spcPts val="600"/>
              </a:spcAft>
            </a:pPr>
            <a:r>
              <a:rPr lang="en-US" dirty="0" smtClean="0"/>
              <a:t>For example, integration testing for the SafeHome security system might be divided into the following test phases:</a:t>
            </a:r>
          </a:p>
          <a:p>
            <a:pPr marL="228600" indent="-228600" algn="just">
              <a:spcAft>
                <a:spcPts val="600"/>
              </a:spcAft>
              <a:buFont typeface="Arial" pitchFamily="34" charset="0"/>
              <a:buChar char="•"/>
            </a:pPr>
            <a:r>
              <a:rPr lang="en-US" i="1" dirty="0" smtClean="0"/>
              <a:t>User interaction</a:t>
            </a:r>
            <a:r>
              <a:rPr lang="en-US" dirty="0" smtClean="0"/>
              <a:t> (command input and output, display representation, error processing and representation)</a:t>
            </a:r>
          </a:p>
          <a:p>
            <a:pPr marL="228600" indent="-228600" algn="just">
              <a:spcAft>
                <a:spcPts val="600"/>
              </a:spcAft>
              <a:buFont typeface="Arial" pitchFamily="34" charset="0"/>
              <a:buChar char="•"/>
            </a:pPr>
            <a:r>
              <a:rPr lang="en-US" i="1" dirty="0" smtClean="0"/>
              <a:t>Sensor processing</a:t>
            </a:r>
            <a:r>
              <a:rPr lang="en-US" dirty="0" smtClean="0"/>
              <a:t> (acquisition of sensor output, determination of sensor conditions, actions required as a consequence of conditions)</a:t>
            </a:r>
          </a:p>
          <a:p>
            <a:pPr marL="228600" indent="-228600" algn="just">
              <a:spcAft>
                <a:spcPts val="600"/>
              </a:spcAft>
              <a:buFont typeface="Arial" pitchFamily="34" charset="0"/>
              <a:buChar char="•"/>
            </a:pPr>
            <a:r>
              <a:rPr lang="en-US" i="1" dirty="0" smtClean="0"/>
              <a:t>Communications functions</a:t>
            </a:r>
            <a:r>
              <a:rPr lang="en-US" dirty="0" smtClean="0"/>
              <a:t> (ability to communicate with central monitoring station)</a:t>
            </a:r>
          </a:p>
          <a:p>
            <a:pPr marL="228600" indent="-228600" algn="just">
              <a:spcAft>
                <a:spcPts val="600"/>
              </a:spcAft>
              <a:buFont typeface="Arial" pitchFamily="34" charset="0"/>
              <a:buChar char="•"/>
            </a:pPr>
            <a:r>
              <a:rPr lang="en-US" i="1" dirty="0" smtClean="0"/>
              <a:t>Alarm processing</a:t>
            </a:r>
            <a:r>
              <a:rPr lang="en-US" dirty="0" smtClean="0"/>
              <a:t> (tests of software actions that occur when an alarm is encountered)</a:t>
            </a:r>
          </a:p>
          <a:p>
            <a:pPr algn="just">
              <a:spcAft>
                <a:spcPts val="600"/>
              </a:spcAft>
            </a:pPr>
            <a:r>
              <a:rPr lang="en-US" dirty="0" smtClean="0"/>
              <a:t>Each of these integration test phases delineates (meaning </a:t>
            </a:r>
            <a:r>
              <a:rPr lang="en-US" i="1" dirty="0" smtClean="0"/>
              <a:t>describes</a:t>
            </a:r>
            <a:r>
              <a:rPr lang="en-US" dirty="0" smtClean="0"/>
              <a:t>) a broad functional category within the software and generally can be related to a specific domain within the software architecture. </a:t>
            </a:r>
          </a:p>
          <a:p>
            <a:pPr algn="just">
              <a:spcAft>
                <a:spcPts val="600"/>
              </a:spcAft>
            </a:pPr>
            <a:r>
              <a:rPr lang="en-US" dirty="0" smtClean="0"/>
              <a:t>Therefore, program builds (groups of modules) are created to correspond to each phase. The following criteria and corresponding tests are applied for all test phases:</a:t>
            </a:r>
          </a:p>
          <a:p>
            <a:pPr marL="228600" indent="-228600" algn="just">
              <a:spcAft>
                <a:spcPts val="600"/>
              </a:spcAft>
              <a:buFont typeface="Arial" pitchFamily="34" charset="0"/>
              <a:buChar char="•"/>
            </a:pPr>
            <a:r>
              <a:rPr lang="en-US" i="1" dirty="0" smtClean="0"/>
              <a:t>Interface integrity</a:t>
            </a:r>
            <a:r>
              <a:rPr lang="en-US" dirty="0" smtClean="0"/>
              <a:t>. Internal and external interfaces are tested as each module (or cluster) is incorporated into the structure.</a:t>
            </a:r>
          </a:p>
          <a:p>
            <a:pPr marL="228600" indent="-228600" algn="just">
              <a:spcAft>
                <a:spcPts val="600"/>
              </a:spcAft>
              <a:buFont typeface="Arial" pitchFamily="34" charset="0"/>
              <a:buChar char="•"/>
            </a:pPr>
            <a:r>
              <a:rPr lang="en-US" i="1" dirty="0" smtClean="0"/>
              <a:t>Functional validity</a:t>
            </a:r>
            <a:r>
              <a:rPr lang="en-US" dirty="0" smtClean="0"/>
              <a:t>. Tests designed to uncover functional errors are conducted.</a:t>
            </a:r>
          </a:p>
          <a:p>
            <a:pPr marL="228600" indent="-228600" algn="just">
              <a:spcAft>
                <a:spcPts val="600"/>
              </a:spcAft>
              <a:buFont typeface="Arial" pitchFamily="34" charset="0"/>
              <a:buChar char="•"/>
            </a:pPr>
            <a:r>
              <a:rPr lang="en-US" i="1" dirty="0" smtClean="0"/>
              <a:t>Information content</a:t>
            </a:r>
            <a:r>
              <a:rPr lang="en-US" dirty="0" smtClean="0"/>
              <a:t>. Tests designed to uncover errors associated with local or global data structures are conducted.</a:t>
            </a:r>
          </a:p>
          <a:p>
            <a:pPr marL="228600" indent="-228600" algn="just">
              <a:spcAft>
                <a:spcPts val="600"/>
              </a:spcAft>
              <a:buFont typeface="Arial" pitchFamily="34" charset="0"/>
              <a:buChar char="•"/>
            </a:pPr>
            <a:r>
              <a:rPr lang="en-US" i="1" dirty="0" smtClean="0"/>
              <a:t>Performance</a:t>
            </a:r>
            <a:r>
              <a:rPr lang="en-US" dirty="0" smtClean="0"/>
              <a:t>. Tests designed to verify performance bounds established during software design are conducted.</a:t>
            </a:r>
          </a:p>
        </p:txBody>
      </p:sp>
      <p:sp>
        <p:nvSpPr>
          <p:cNvPr id="4" name="Slide Number Placeholder 3"/>
          <p:cNvSpPr>
            <a:spLocks noGrp="1"/>
          </p:cNvSpPr>
          <p:nvPr>
            <p:ph type="sldNum" sz="quarter" idx="10"/>
          </p:nvPr>
        </p:nvSpPr>
        <p:spPr/>
        <p:txBody>
          <a:bodyPr/>
          <a:lstStyle/>
          <a:p>
            <a:fld id="{24DE0B97-60A8-42D6-9C4B-FF1AB2DC4AD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5812631" cy="5056982"/>
          </a:xfrm>
        </p:spPr>
        <p:txBody>
          <a:bodyPr>
            <a:normAutofit fontScale="92500"/>
          </a:bodyPr>
          <a:lstStyle/>
          <a:p>
            <a:pPr algn="just">
              <a:spcAft>
                <a:spcPts val="600"/>
              </a:spcAft>
            </a:pPr>
            <a:r>
              <a:rPr lang="en-US" dirty="0" smtClean="0"/>
              <a:t>The objective of testing, stated simply, is to find the greatest possible number of errors with a manageable amount of effort applied over a realistic time span.</a:t>
            </a:r>
          </a:p>
          <a:p>
            <a:pPr algn="just">
              <a:spcAft>
                <a:spcPts val="600"/>
              </a:spcAft>
            </a:pPr>
            <a:r>
              <a:rPr lang="en-US" dirty="0" smtClean="0"/>
              <a:t>Although this fundamental objective remains unchanged for object-oriented software, the nature of object-oriented software changes both testing strategy and testing tactics.</a:t>
            </a:r>
          </a:p>
          <a:p>
            <a:pPr algn="just">
              <a:spcAft>
                <a:spcPts val="600"/>
              </a:spcAft>
            </a:pPr>
            <a:r>
              <a:rPr lang="en-US" b="1" dirty="0" smtClean="0"/>
              <a:t>Unit Testing in the OO Context:</a:t>
            </a:r>
          </a:p>
          <a:p>
            <a:pPr algn="just">
              <a:spcAft>
                <a:spcPts val="600"/>
              </a:spcAft>
            </a:pPr>
            <a:r>
              <a:rPr lang="en-US" dirty="0" smtClean="0"/>
              <a:t>When object-oriented software is considered, the concept of the unit changes. Encapsulation drives the definition of classes and objects. This means that each class and each instance of a class packages attributes (data) and the operations that manipulate these data.</a:t>
            </a:r>
          </a:p>
          <a:p>
            <a:pPr algn="just">
              <a:spcAft>
                <a:spcPts val="600"/>
              </a:spcAft>
            </a:pPr>
            <a:r>
              <a:rPr lang="en-US" dirty="0" smtClean="0"/>
              <a:t>An encapsulated class is usually the focus of unit testing. However, operations (methods) within the class are the smallest testable units. Because a class can contain a number of different operations, and a particular operation may exist as part of a number of different classes, the tactics applied to unit testing must change.</a:t>
            </a:r>
          </a:p>
          <a:p>
            <a:pPr algn="just">
              <a:spcAft>
                <a:spcPts val="600"/>
              </a:spcAft>
            </a:pPr>
            <a:r>
              <a:rPr lang="en-US" dirty="0" smtClean="0"/>
              <a:t>You can no longer test a single operation in isolation (the conventional view of unit testing) but rather as part of a class. To illustrate, consider a class hierarchy in which an operation X is defined for the superclass and is inherited by a number of subclasses.</a:t>
            </a:r>
          </a:p>
          <a:p>
            <a:pPr algn="just">
              <a:spcAft>
                <a:spcPts val="600"/>
              </a:spcAft>
            </a:pPr>
            <a:r>
              <a:rPr lang="en-US" dirty="0" smtClean="0"/>
              <a:t>Each subclass uses operation X, but it is applied within the context of the private attributes and operations that have been defined for the subclass. Because the context in which operation X is used varies in subtle ways, it is necessary to test operation X in the context of each of the subclasses. </a:t>
            </a:r>
          </a:p>
          <a:p>
            <a:pPr algn="just">
              <a:spcAft>
                <a:spcPts val="600"/>
              </a:spcAft>
            </a:pPr>
            <a:r>
              <a:rPr lang="en-US" dirty="0" smtClean="0"/>
              <a:t>This means that testing operation X in a stand-alone fashion (the conventional unit-testing approach) is usually ineffective in the object-oriented context.</a:t>
            </a:r>
          </a:p>
          <a:p>
            <a:pPr algn="just">
              <a:spcAft>
                <a:spcPts val="600"/>
              </a:spcAft>
            </a:pPr>
            <a:r>
              <a:rPr lang="en-US" dirty="0" smtClean="0"/>
              <a:t>Class testing for OO software is the equivalent of unit testing for conventional software. Unlike unit testing of conventional software, which tends to focus on the algorithmic detail of a module and the data that flow across the module interface, class testing for OO software is driven by the operations encapsulated by the class and the state behavior of the class.</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fontScale="92500" lnSpcReduction="20000"/>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Software design encompasses the set of principles, concepts, and practices that lead to the development of a high-quality system or product. Design principles establish an overriding philosophy that guides you in the design work you must perform. Design concepts must be understood before the  mechanics of design practice are applied, and design practice itself leads to the creation of various representations of the software that serve as a guide for the construction activity that follows.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algn="just">
              <a:lnSpc>
                <a:spcPct val="100000"/>
              </a:lnSpc>
            </a:pPr>
            <a:r>
              <a:rPr lang="en-US" sz="1200" kern="1200" baseline="0" dirty="0" smtClean="0">
                <a:solidFill>
                  <a:schemeClr val="tx1"/>
                </a:solidFill>
                <a:latin typeface="+mn-lt"/>
                <a:ea typeface="+mn-ea"/>
                <a:cs typeface="+mn-cs"/>
              </a:rPr>
              <a:t>The </a:t>
            </a:r>
            <a:r>
              <a:rPr lang="en-US" sz="1200" b="1" i="1" kern="1200" baseline="0" dirty="0" smtClean="0">
                <a:solidFill>
                  <a:schemeClr val="tx1"/>
                </a:solidFill>
                <a:latin typeface="+mn-lt"/>
                <a:ea typeface="+mn-ea"/>
                <a:cs typeface="+mn-cs"/>
              </a:rPr>
              <a:t>goal of design</a:t>
            </a:r>
            <a:r>
              <a:rPr lang="en-US" sz="1200" kern="1200" baseline="0" dirty="0" smtClean="0">
                <a:solidFill>
                  <a:schemeClr val="tx1"/>
                </a:solidFill>
                <a:latin typeface="+mn-lt"/>
                <a:ea typeface="+mn-ea"/>
                <a:cs typeface="+mn-cs"/>
              </a:rPr>
              <a:t> is to produce a model or representation that exhibits firmness, commodity, and delight. To accomplish this, you must practice  diversification (meaning </a:t>
            </a:r>
            <a:r>
              <a:rPr lang="en-US" sz="1200" b="1" i="1" kern="1200" baseline="0" dirty="0" smtClean="0">
                <a:solidFill>
                  <a:schemeClr val="tx1"/>
                </a:solidFill>
                <a:latin typeface="+mn-lt"/>
                <a:ea typeface="+mn-ea"/>
                <a:cs typeface="+mn-cs"/>
              </a:rPr>
              <a:t>enlarging</a:t>
            </a:r>
            <a:r>
              <a:rPr lang="en-US" sz="1200" kern="1200" baseline="0" dirty="0" smtClean="0">
                <a:solidFill>
                  <a:schemeClr val="tx1"/>
                </a:solidFill>
                <a:latin typeface="+mn-lt"/>
                <a:ea typeface="+mn-ea"/>
                <a:cs typeface="+mn-cs"/>
              </a:rPr>
              <a:t>) and then convergence (meaning </a:t>
            </a:r>
            <a:r>
              <a:rPr lang="en-US" sz="1200" b="1" i="1" kern="1200" baseline="0" dirty="0" smtClean="0">
                <a:solidFill>
                  <a:schemeClr val="tx1"/>
                </a:solidFill>
                <a:latin typeface="+mn-lt"/>
                <a:ea typeface="+mn-ea"/>
                <a:cs typeface="+mn-cs"/>
              </a:rPr>
              <a:t>similar characteristics </a:t>
            </a:r>
            <a:r>
              <a:rPr lang="te-IN" b="1" i="1" dirty="0" smtClean="0"/>
              <a:t>ఏకీభవించటం</a:t>
            </a:r>
            <a:r>
              <a:rPr lang="en-US" dirty="0" smtClean="0"/>
              <a:t>)</a:t>
            </a:r>
            <a:r>
              <a:rPr lang="en-US" sz="1200" kern="1200" baseline="0" dirty="0" smtClean="0">
                <a:solidFill>
                  <a:schemeClr val="tx1"/>
                </a:solidFill>
                <a:latin typeface="+mn-lt"/>
                <a:ea typeface="+mn-ea"/>
                <a:cs typeface="+mn-cs"/>
              </a:rPr>
              <a:t>.</a:t>
            </a:r>
          </a:p>
          <a:p>
            <a:pPr algn="just">
              <a:lnSpc>
                <a:spcPct val="100000"/>
              </a:lnSpc>
            </a:pPr>
            <a:endParaRPr lang="en-US" sz="1200" kern="1200" baseline="0" dirty="0" smtClean="0">
              <a:solidFill>
                <a:schemeClr val="tx1"/>
              </a:solidFill>
              <a:latin typeface="+mn-lt"/>
              <a:ea typeface="+mn-ea"/>
              <a:cs typeface="+mn-cs"/>
            </a:endParaRPr>
          </a:p>
          <a:p>
            <a:pPr algn="just">
              <a:lnSpc>
                <a:spcPct val="100000"/>
              </a:lnSpc>
            </a:pPr>
            <a:r>
              <a:rPr lang="en-US" sz="1200" kern="1200" baseline="0" dirty="0" smtClean="0">
                <a:solidFill>
                  <a:schemeClr val="tx1"/>
                </a:solidFill>
                <a:latin typeface="+mn-lt"/>
                <a:ea typeface="+mn-ea"/>
                <a:cs typeface="+mn-cs"/>
              </a:rPr>
              <a:t>Belady states that “diversification is the acquisition of a repertoire (meaning </a:t>
            </a:r>
            <a:r>
              <a:rPr lang="en-US" sz="1200" b="1" i="1" kern="1200" baseline="0" dirty="0" smtClean="0">
                <a:solidFill>
                  <a:schemeClr val="tx1"/>
                </a:solidFill>
                <a:latin typeface="+mn-lt"/>
                <a:ea typeface="+mn-ea"/>
                <a:cs typeface="+mn-cs"/>
              </a:rPr>
              <a:t>collection</a:t>
            </a:r>
            <a:r>
              <a:rPr lang="en-US" sz="1200" kern="1200" baseline="0" dirty="0" smtClean="0">
                <a:solidFill>
                  <a:schemeClr val="tx1"/>
                </a:solidFill>
                <a:latin typeface="+mn-lt"/>
                <a:ea typeface="+mn-ea"/>
                <a:cs typeface="+mn-cs"/>
              </a:rPr>
              <a:t>) of alternatives, the raw material of design: components, component solutions, and knowledge, all contained in catalogs, textbooks, and the mind.” Once this diverse set of information is assembled, you must pick and choose elements from the repertoire that meet the requirements defined by requirements engineering and the analysis model.</a:t>
            </a:r>
          </a:p>
          <a:p>
            <a:pPr algn="just">
              <a:lnSpc>
                <a:spcPct val="100000"/>
              </a:lnSpc>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As this occurs, alternatives are considered and rejected and you converge (meaning </a:t>
            </a:r>
            <a:r>
              <a:rPr lang="en-US" b="1" i="1" dirty="0" smtClean="0"/>
              <a:t>develop something in common</a:t>
            </a:r>
            <a:r>
              <a:rPr lang="en-US" sz="1200" kern="1200" baseline="0" dirty="0" smtClean="0">
                <a:solidFill>
                  <a:schemeClr val="tx1"/>
                </a:solidFill>
                <a:latin typeface="+mn-lt"/>
                <a:ea typeface="+mn-ea"/>
                <a:cs typeface="+mn-cs"/>
              </a:rPr>
              <a:t>) on “one particular configuration of components, and thus the creation of the final product”.</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Diversification and convergence combine intuition (meaning </a:t>
            </a:r>
            <a:r>
              <a:rPr lang="te-IN" sz="1000" b="1" i="1" dirty="0" smtClean="0"/>
              <a:t>అంతర్ దృష్టి</a:t>
            </a:r>
            <a:r>
              <a:rPr lang="en-US" sz="1050" dirty="0" smtClean="0"/>
              <a:t>|</a:t>
            </a:r>
            <a:r>
              <a:rPr lang="te-IN" sz="1050" b="1" i="1" kern="1200" baseline="0" dirty="0" smtClean="0">
                <a:solidFill>
                  <a:schemeClr val="tx1"/>
                </a:solidFill>
                <a:latin typeface="+mn-lt"/>
                <a:ea typeface="+mn-ea"/>
                <a:cs typeface="+mn-cs"/>
              </a:rPr>
              <a:t>వాస్తవాన్ని తెలుసుకొనుట</a:t>
            </a:r>
            <a:r>
              <a:rPr lang="en-US" sz="1200" kern="1200" baseline="0" dirty="0" smtClean="0">
                <a:solidFill>
                  <a:schemeClr val="tx1"/>
                </a:solidFill>
                <a:latin typeface="+mn-lt"/>
                <a:ea typeface="+mn-ea"/>
                <a:cs typeface="+mn-cs"/>
              </a:rPr>
              <a:t>) and judgment based on experience in building similar entities, a set of principles and/or heuristics that guide the way in which the model evolves, a set of criteria that enables quality to be judged, and a process of iteration that ultimately leads to a final design representation. </a:t>
            </a:r>
          </a:p>
          <a:p>
            <a:pPr algn="just">
              <a:lnSpc>
                <a:spcPct val="100000"/>
              </a:lnSpc>
            </a:pPr>
            <a:endParaRPr lang="en-US" sz="1200" kern="1200" baseline="0" dirty="0" smtClean="0">
              <a:solidFill>
                <a:schemeClr val="tx1"/>
              </a:solidFill>
              <a:latin typeface="+mn-lt"/>
              <a:ea typeface="+mn-ea"/>
              <a:cs typeface="+mn-cs"/>
            </a:endParaRPr>
          </a:p>
          <a:p>
            <a:pPr algn="just">
              <a:lnSpc>
                <a:spcPct val="100000"/>
              </a:lnSpc>
            </a:pPr>
            <a:r>
              <a:rPr lang="en-US" sz="1200" kern="1200" baseline="0" dirty="0" smtClean="0">
                <a:solidFill>
                  <a:schemeClr val="tx1"/>
                </a:solidFill>
                <a:latin typeface="+mn-lt"/>
                <a:ea typeface="+mn-ea"/>
                <a:cs typeface="+mn-cs"/>
              </a:rPr>
              <a:t>Software design changes continually as new methods, better analysis, and broader understanding evolve. Even today, most software design methodologies lack the depth, flexibility, and quantitative nature that are normally associated with more classical engineering design disciplines. However, methods for software design do exist, criteria for design quality are available, and design notation can be applied.</a:t>
            </a:r>
            <a:endParaRPr lang="en-US"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There are two different strategies for integration testing of OO systems:</a:t>
            </a:r>
          </a:p>
          <a:p>
            <a:pPr algn="just">
              <a:spcAft>
                <a:spcPts val="600"/>
              </a:spcAft>
            </a:pPr>
            <a:r>
              <a:rPr lang="en-US" dirty="0" smtClean="0"/>
              <a:t>The first, </a:t>
            </a:r>
            <a:r>
              <a:rPr lang="en-US" i="1" dirty="0" smtClean="0"/>
              <a:t>thread-based testing</a:t>
            </a:r>
            <a:r>
              <a:rPr lang="en-US" dirty="0" smtClean="0"/>
              <a:t>, integrates the set of classes required to respond to one input or event for the system. Each thread is integrated and tested individually. Regression testing is applied to ensure that no side effects occur.</a:t>
            </a:r>
          </a:p>
          <a:p>
            <a:pPr algn="just">
              <a:spcAft>
                <a:spcPts val="600"/>
              </a:spcAft>
            </a:pPr>
            <a:r>
              <a:rPr lang="en-US" dirty="0" smtClean="0"/>
              <a:t>The second integration approach, </a:t>
            </a:r>
            <a:r>
              <a:rPr lang="en-US" i="1" dirty="0" smtClean="0"/>
              <a:t>use-based testing</a:t>
            </a:r>
            <a:r>
              <a:rPr lang="en-US" dirty="0" smtClean="0"/>
              <a:t>, begins the construction of the system by testing those classes (called </a:t>
            </a:r>
            <a:r>
              <a:rPr lang="en-US" i="1" dirty="0" smtClean="0"/>
              <a:t>independent classes</a:t>
            </a:r>
            <a:r>
              <a:rPr lang="en-US" dirty="0" smtClean="0"/>
              <a:t>) that use very few (if any) server classes.</a:t>
            </a:r>
          </a:p>
          <a:p>
            <a:pPr algn="just">
              <a:spcAft>
                <a:spcPts val="600"/>
              </a:spcAft>
            </a:pPr>
            <a:r>
              <a:rPr lang="en-US" dirty="0" smtClean="0"/>
              <a:t>After the independent classes are tested, the next layer of classes, called </a:t>
            </a:r>
            <a:r>
              <a:rPr lang="en-US" i="1" dirty="0" smtClean="0"/>
              <a:t>dependent classes</a:t>
            </a:r>
            <a:r>
              <a:rPr lang="en-US" dirty="0" smtClean="0"/>
              <a:t>, that use the independent classes are tested. This sequence of testing layers of dependent classes continues until the entire system is constructed.</a:t>
            </a:r>
          </a:p>
          <a:p>
            <a:pPr algn="just">
              <a:spcAft>
                <a:spcPts val="600"/>
              </a:spcAft>
            </a:pPr>
            <a:r>
              <a:rPr lang="en-US" dirty="0" smtClean="0"/>
              <a:t>The use of drivers and stubs also changes when integration testing of OO systems is conducted. Drivers can be used to test operations at the lowest level and for the testing of whole groups of classes. A driver can also be used to replace the user interface so that tests of system functionality can be conducted prior to implementation of the interface.</a:t>
            </a:r>
          </a:p>
          <a:p>
            <a:pPr algn="just">
              <a:spcAft>
                <a:spcPts val="600"/>
              </a:spcAft>
            </a:pPr>
            <a:r>
              <a:rPr lang="en-US" dirty="0" smtClean="0"/>
              <a:t>Stubs can be used in situations in which collaboration between classes is required but one or more of the collaborating classes has not yet been fully implemented.</a:t>
            </a:r>
          </a:p>
          <a:p>
            <a:pPr algn="just">
              <a:spcAft>
                <a:spcPts val="600"/>
              </a:spcAft>
            </a:pPr>
            <a:r>
              <a:rPr lang="en-US" i="1" dirty="0" smtClean="0"/>
              <a:t>Cluster</a:t>
            </a:r>
            <a:r>
              <a:rPr lang="en-US" dirty="0" smtClean="0"/>
              <a:t> </a:t>
            </a:r>
            <a:r>
              <a:rPr lang="en-US" i="1" dirty="0" smtClean="0"/>
              <a:t>testing</a:t>
            </a:r>
            <a:r>
              <a:rPr lang="en-US" dirty="0" smtClean="0"/>
              <a:t> is one step in the integration testing of OO software. Here, a cluster of collaborating classes (determined by examining the CRC and object-relationship model) is exercised by designing test cases that attempt to uncover errors in the collaborations.</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200" y="4860925"/>
            <a:ext cx="5683250" cy="4828382"/>
          </a:xfrm>
        </p:spPr>
        <p:txBody>
          <a:bodyPr>
            <a:normAutofit/>
          </a:bodyPr>
          <a:lstStyle/>
          <a:p>
            <a:pPr algn="just">
              <a:spcAft>
                <a:spcPts val="600"/>
              </a:spcAft>
            </a:pPr>
            <a:r>
              <a:rPr lang="en-US" sz="1200" kern="1200" baseline="0" dirty="0" smtClean="0">
                <a:solidFill>
                  <a:schemeClr val="tx1"/>
                </a:solidFill>
                <a:latin typeface="+mn-lt"/>
                <a:ea typeface="+mn-ea"/>
                <a:cs typeface="+mn-cs"/>
              </a:rPr>
              <a:t>Validation testing begins at the culmination (meaning</a:t>
            </a:r>
            <a:r>
              <a:rPr lang="en-US" sz="1200" kern="1200" dirty="0" smtClean="0">
                <a:solidFill>
                  <a:schemeClr val="tx1"/>
                </a:solidFill>
                <a:latin typeface="+mn-lt"/>
                <a:ea typeface="+mn-ea"/>
                <a:cs typeface="+mn-cs"/>
              </a:rPr>
              <a:t> </a:t>
            </a:r>
            <a:r>
              <a:rPr lang="en-US" sz="1200" b="1" i="1" kern="1200" dirty="0" smtClean="0">
                <a:solidFill>
                  <a:schemeClr val="tx1"/>
                </a:solidFill>
                <a:latin typeface="+mn-lt"/>
                <a:ea typeface="+mn-ea"/>
                <a:cs typeface="+mn-cs"/>
              </a:rPr>
              <a:t>completion</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of integration testing, when individual components have been exercised, the software is completely assembled as a package, and interfacing errors have been uncovered and corrected.</a:t>
            </a:r>
          </a:p>
          <a:p>
            <a:pPr algn="just">
              <a:spcAft>
                <a:spcPts val="600"/>
              </a:spcAft>
            </a:pPr>
            <a:r>
              <a:rPr lang="en-US" sz="1200" kern="1200" baseline="0" dirty="0" smtClean="0">
                <a:solidFill>
                  <a:schemeClr val="tx1"/>
                </a:solidFill>
                <a:latin typeface="+mn-lt"/>
                <a:ea typeface="+mn-ea"/>
                <a:cs typeface="+mn-cs"/>
              </a:rPr>
              <a:t>At the validation or system level, the distinction between conventional software, object-oriented</a:t>
            </a:r>
            <a:r>
              <a:rPr lang="en-US" dirty="0" smtClean="0"/>
              <a:t> software, and WebApps disappears.</a:t>
            </a:r>
          </a:p>
          <a:p>
            <a:pPr algn="just">
              <a:spcAft>
                <a:spcPts val="600"/>
              </a:spcAft>
            </a:pPr>
            <a:r>
              <a:rPr lang="en-US" dirty="0" smtClean="0"/>
              <a:t>Testing focuses on user-visible actions and user-recognizable output from the system. Validation can be defined in many ways, but a simple definition (according to albeit harsh) is that validation succeeds when software functions in a manner that can be reasonably expected by the customer.</a:t>
            </a:r>
          </a:p>
          <a:p>
            <a:pPr algn="just">
              <a:spcAft>
                <a:spcPts val="600"/>
              </a:spcAft>
            </a:pPr>
            <a:r>
              <a:rPr lang="en-US" b="1" dirty="0" smtClean="0"/>
              <a:t>Validation-Test Criteria:</a:t>
            </a:r>
          </a:p>
          <a:p>
            <a:pPr algn="just">
              <a:spcAft>
                <a:spcPts val="600"/>
              </a:spcAft>
            </a:pPr>
            <a:r>
              <a:rPr lang="en-US" dirty="0" smtClean="0"/>
              <a:t>Software validation is achieved through a series of tests that demonstrate conformity with requirements. A test plan outlines the classes of tests to be conducted, and a test procedure defines specific test cases that are designed to ensure that all functional requirements are satisfied, all behavioral characteristics are achieved, all content is accurate and properly presented, all performance requirements are attained, documentation is correct, and usability and other requirements are met (e.g., transportability, compatibility, error recovery, maintainability).</a:t>
            </a:r>
          </a:p>
          <a:p>
            <a:pPr algn="just">
              <a:spcAft>
                <a:spcPts val="600"/>
              </a:spcAft>
            </a:pPr>
            <a:r>
              <a:rPr lang="en-US" dirty="0" smtClean="0"/>
              <a:t>After each validation test case has been conducted, one of two possible conditions exists: (1) The function or performance characteristic conforms to specification and is accepted or (2) a deviation from specification is uncovered and a deficiency list is created. Deviations or errors discovered at this stage in a project can rarely be corrected prior to scheduled delivery. It is often necessary to negotiate with the customer to establish a method for resolving deficiencies.</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200" y="4860925"/>
            <a:ext cx="5683250" cy="4828382"/>
          </a:xfrm>
        </p:spPr>
        <p:txBody>
          <a:bodyPr>
            <a:normAutofit/>
          </a:bodyPr>
          <a:lstStyle/>
          <a:p>
            <a:pPr algn="just"/>
            <a:r>
              <a:rPr lang="en-US" dirty="0" smtClean="0"/>
              <a:t>An important element of the validation process is a </a:t>
            </a:r>
            <a:r>
              <a:rPr lang="en-US" i="1" dirty="0" smtClean="0"/>
              <a:t>configuration review</a:t>
            </a:r>
            <a:r>
              <a:rPr lang="en-US" dirty="0" smtClean="0"/>
              <a:t>. The intent of the review is to ensure that all elements of the software configuration have been properly developed, are cataloged, and have the necessary detail to bolster (meaning </a:t>
            </a:r>
            <a:r>
              <a:rPr lang="en-US" b="1" i="1" dirty="0" smtClean="0"/>
              <a:t>support</a:t>
            </a:r>
            <a:r>
              <a:rPr lang="en-US" dirty="0" smtClean="0"/>
              <a:t> or </a:t>
            </a:r>
            <a:r>
              <a:rPr lang="en-US" b="1" i="1" dirty="0" smtClean="0"/>
              <a:t>strengthen</a:t>
            </a:r>
            <a:r>
              <a:rPr lang="en-US" dirty="0" smtClean="0"/>
              <a:t>)the support activities. The configuration review, sometimes called an audit.</a:t>
            </a:r>
          </a:p>
          <a:p>
            <a:pPr algn="just"/>
            <a:endParaRPr lang="en-US" dirty="0" smtClean="0"/>
          </a:p>
          <a:p>
            <a:pPr algn="just"/>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200" y="4860925"/>
            <a:ext cx="5683250" cy="4828382"/>
          </a:xfrm>
        </p:spPr>
        <p:txBody>
          <a:bodyPr>
            <a:normAutofit/>
          </a:bodyPr>
          <a:lstStyle/>
          <a:p>
            <a:pPr marL="0" marR="0" indent="0" algn="just" defTabSz="914400" rtl="0" eaLnBrk="1" fontAlgn="auto" latinLnBrk="0" hangingPunct="1">
              <a:lnSpc>
                <a:spcPct val="100000"/>
              </a:lnSpc>
              <a:spcBef>
                <a:spcPts val="0"/>
              </a:spcBef>
              <a:spcAft>
                <a:spcPts val="600"/>
              </a:spcAft>
              <a:buClrTx/>
              <a:buSzTx/>
              <a:buFontTx/>
              <a:buNone/>
              <a:tabLst/>
              <a:defRPr/>
            </a:pPr>
            <a:r>
              <a:rPr lang="en-US" dirty="0" smtClean="0"/>
              <a:t>The alpha test is conducted at the developer’s site by a representative group of end users. The software is used in a natural setting with the developer “looking over the shoulder” of the users and recording errors and usage problems. Alpha tests are conducted in a controlled environment.</a:t>
            </a:r>
          </a:p>
          <a:p>
            <a:pPr algn="just">
              <a:spcAft>
                <a:spcPts val="600"/>
              </a:spcAft>
            </a:pPr>
            <a:r>
              <a:rPr lang="en-US" dirty="0" smtClean="0"/>
              <a:t>The </a:t>
            </a:r>
            <a:r>
              <a:rPr lang="en-US" i="1" dirty="0" smtClean="0"/>
              <a:t>beta test</a:t>
            </a:r>
            <a:r>
              <a:rPr lang="en-US" dirty="0" smtClean="0"/>
              <a:t> is conducted at one or more end-user sites. Unlike alpha testing, the developer generally is not present. Therefore, the beta test is a “live” application of the software in an environment that cannot be controlled by the developer.</a:t>
            </a:r>
          </a:p>
          <a:p>
            <a:pPr algn="just">
              <a:spcAft>
                <a:spcPts val="600"/>
              </a:spcAft>
            </a:pPr>
            <a:r>
              <a:rPr lang="en-US" dirty="0" smtClean="0"/>
              <a:t>The customer records all problems (real or imagined) that are encountered during beta testing and reports these to the developer at regular intervals. As a result of problems reported during beta tests, you make modifications and then prepare for release of the software product to the entire customer base.</a:t>
            </a:r>
          </a:p>
          <a:p>
            <a:pPr algn="just">
              <a:spcAft>
                <a:spcPts val="600"/>
              </a:spcAft>
            </a:pPr>
            <a:r>
              <a:rPr lang="en-US" dirty="0" smtClean="0"/>
              <a:t>A variation on beta testing, called customer </a:t>
            </a:r>
            <a:r>
              <a:rPr lang="en-US" i="1" dirty="0" smtClean="0"/>
              <a:t>acceptance</a:t>
            </a:r>
            <a:r>
              <a:rPr lang="en-US" dirty="0" smtClean="0"/>
              <a:t> </a:t>
            </a:r>
            <a:r>
              <a:rPr lang="en-US" i="1" dirty="0" smtClean="0"/>
              <a:t>testing</a:t>
            </a:r>
            <a:r>
              <a:rPr lang="en-US" dirty="0" smtClean="0"/>
              <a:t>, is sometimes performed when custom software is delivered to a customer under contract.</a:t>
            </a:r>
          </a:p>
          <a:p>
            <a:pPr algn="just">
              <a:spcAft>
                <a:spcPts val="600"/>
              </a:spcAft>
            </a:pPr>
            <a:r>
              <a:rPr lang="en-US" dirty="0" smtClean="0"/>
              <a:t>The customer performs a series of specific tests in an attempt to uncover errors before accepting the software from the developer. In some cases (e.g., a major corporate or governmental system) acceptance testing can be very formal and encompass many days or even weeks of testing.</a:t>
            </a:r>
          </a:p>
          <a:p>
            <a:pPr marL="0" marR="0" indent="0" algn="just" defTabSz="914400" rtl="0" eaLnBrk="1" fontAlgn="auto" latinLnBrk="0" hangingPunct="1">
              <a:lnSpc>
                <a:spcPct val="100000"/>
              </a:lnSpc>
              <a:spcBef>
                <a:spcPts val="0"/>
              </a:spcBef>
              <a:spcAft>
                <a:spcPts val="60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6041232" cy="4980781"/>
          </a:xfrm>
        </p:spPr>
        <p:txBody>
          <a:bodyPr>
            <a:normAutofit/>
          </a:bodyPr>
          <a:lstStyle/>
          <a:p>
            <a:pPr algn="just">
              <a:spcAft>
                <a:spcPts val="600"/>
              </a:spcAft>
            </a:pPr>
            <a:r>
              <a:rPr lang="en-US" dirty="0" smtClean="0"/>
              <a:t>software is only one element of a larger computer-based system. Ultimately, software is incorporated with other system elements (e.g., hardware, people, information), and a series of system integration and validation tests are conducted. These tests fall outside the scope of the software process and are not conducted solely by software engineers. However, steps taken during software design and testing can greatly improve the probability of successful software integration in the larger system.</a:t>
            </a:r>
          </a:p>
          <a:p>
            <a:pPr algn="just">
              <a:spcAft>
                <a:spcPts val="600"/>
              </a:spcAft>
            </a:pPr>
            <a:r>
              <a:rPr lang="en-US" dirty="0" smtClean="0"/>
              <a:t>A classic system-testing problem is “finger pointing.” This occurs when an error is uncovered, and the developers of different system elements blame each other for the problem.</a:t>
            </a:r>
          </a:p>
          <a:p>
            <a:pPr algn="just">
              <a:spcAft>
                <a:spcPts val="600"/>
              </a:spcAft>
            </a:pPr>
            <a:r>
              <a:rPr lang="en-US" dirty="0" smtClean="0"/>
              <a:t>Rather than indulging in such nonsense, you should anticipate potential interfacing problems and</a:t>
            </a:r>
          </a:p>
          <a:p>
            <a:pPr algn="just">
              <a:spcAft>
                <a:spcPts val="600"/>
              </a:spcAft>
            </a:pPr>
            <a:r>
              <a:rPr lang="en-US" dirty="0" smtClean="0"/>
              <a:t>1) design error-handling paths that test all information coming from other elements of the system</a:t>
            </a:r>
          </a:p>
          <a:p>
            <a:pPr algn="just">
              <a:spcAft>
                <a:spcPts val="600"/>
              </a:spcAft>
            </a:pPr>
            <a:r>
              <a:rPr lang="en-US" dirty="0" smtClean="0"/>
              <a:t>2) conduct a series of tests that simulate bad data or other potential errors at the software interface</a:t>
            </a:r>
          </a:p>
          <a:p>
            <a:pPr algn="just">
              <a:spcAft>
                <a:spcPts val="600"/>
              </a:spcAft>
            </a:pPr>
            <a:r>
              <a:rPr lang="en-US" dirty="0" smtClean="0"/>
              <a:t>3) record the results of tests to use as “evidence” if finger pointing does occur &amp;</a:t>
            </a:r>
          </a:p>
          <a:p>
            <a:pPr algn="just">
              <a:spcAft>
                <a:spcPts val="600"/>
              </a:spcAft>
            </a:pPr>
            <a:r>
              <a:rPr lang="en-US" dirty="0" smtClean="0"/>
              <a:t>4) participate in planning and design of system tests to ensure that software is adequately tested.</a:t>
            </a:r>
          </a:p>
          <a:p>
            <a:pPr algn="just">
              <a:spcAft>
                <a:spcPts val="600"/>
              </a:spcAft>
            </a:pPr>
            <a:r>
              <a:rPr lang="en-US" i="1" dirty="0" smtClean="0"/>
              <a:t>System testing</a:t>
            </a:r>
            <a:r>
              <a:rPr lang="en-US" dirty="0" smtClean="0"/>
              <a:t> is actually a series of different tests whose primary purpose is to fully exercise the computer-based system. Although each test has a different purpose, all work to verify that system elements have been properly integrated and perform allocated functions.</a:t>
            </a:r>
          </a:p>
          <a:p>
            <a:r>
              <a:rPr lang="en-US" dirty="0" smtClean="0"/>
              <a:t>Types of system tests that are worthwhile for software-based systems:</a:t>
            </a:r>
          </a:p>
          <a:p>
            <a:pPr lvl="1" algn="just"/>
            <a:r>
              <a:rPr lang="en-US" dirty="0" smtClean="0"/>
              <a:t>Recovery Testing		Security Testing	Stress Testing</a:t>
            </a:r>
          </a:p>
          <a:p>
            <a:pPr lvl="1" algn="just"/>
            <a:r>
              <a:rPr lang="en-US" dirty="0" smtClean="0"/>
              <a:t>Performance Testing		Deployment Testing</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6041232" cy="4980781"/>
          </a:xfrm>
        </p:spPr>
        <p:txBody>
          <a:bodyPr>
            <a:normAutofit/>
          </a:bodyPr>
          <a:lstStyle/>
          <a:p>
            <a:pPr algn="just">
              <a:spcAft>
                <a:spcPts val="600"/>
              </a:spcAft>
            </a:pPr>
            <a:r>
              <a:rPr lang="en-US" i="1" dirty="0" smtClean="0"/>
              <a:t>System testing</a:t>
            </a:r>
            <a:r>
              <a:rPr lang="en-US" dirty="0" smtClean="0"/>
              <a:t> is actually a series of different tests whose primary purpose is to fully exercise the computer-based system. Although each test has a different purpose, all work to verify that system elements have been properly integrated and perform allocated functions.</a:t>
            </a:r>
          </a:p>
          <a:p>
            <a:pPr algn="just">
              <a:spcAft>
                <a:spcPts val="600"/>
              </a:spcAft>
            </a:pPr>
            <a:r>
              <a:rPr lang="en-US" dirty="0" smtClean="0"/>
              <a:t>Types of system tests that are worthwhile for software-based systems:</a:t>
            </a:r>
          </a:p>
          <a:p>
            <a:pPr algn="just">
              <a:spcAft>
                <a:spcPts val="600"/>
              </a:spcAft>
            </a:pPr>
            <a:r>
              <a:rPr lang="en-US" b="1" dirty="0" smtClean="0"/>
              <a:t>Recovery Testing:</a:t>
            </a:r>
          </a:p>
          <a:p>
            <a:pPr algn="just">
              <a:spcAft>
                <a:spcPts val="600"/>
              </a:spcAft>
            </a:pPr>
            <a:r>
              <a:rPr lang="en-US" dirty="0" smtClean="0"/>
              <a:t>Recovery testing is a system test that forces the software to fail in a variety of ways and verifies that recovery is properly performed. If recovery is automatic (performed by the system itself), re-initialization, checkpointing mechanisms, data recovery, and restart are evaluated for correctness. If recovery requires human intervention, the mean-time-to-repair (MTTR) is evaluated to determine whether it is within acceptable limits.</a:t>
            </a:r>
          </a:p>
          <a:p>
            <a:pPr algn="just">
              <a:spcAft>
                <a:spcPts val="600"/>
              </a:spcAft>
            </a:pPr>
            <a:r>
              <a:rPr lang="en-US" b="1" dirty="0" smtClean="0"/>
              <a:t>Security Testing:</a:t>
            </a:r>
          </a:p>
          <a:p>
            <a:pPr algn="just">
              <a:spcAft>
                <a:spcPts val="600"/>
              </a:spcAft>
            </a:pPr>
            <a:r>
              <a:rPr lang="en-US" dirty="0" smtClean="0"/>
              <a:t>Security testing attempts to verify that protection mechanisms built into a system will, in fact, protect it from improper penetration.</a:t>
            </a:r>
          </a:p>
          <a:p>
            <a:pPr algn="just">
              <a:spcAft>
                <a:spcPts val="600"/>
              </a:spcAft>
            </a:pPr>
            <a:r>
              <a:rPr lang="en-US" b="1" dirty="0" smtClean="0"/>
              <a:t>Stress Testing:</a:t>
            </a:r>
          </a:p>
          <a:p>
            <a:pPr algn="just">
              <a:spcAft>
                <a:spcPts val="600"/>
              </a:spcAft>
            </a:pPr>
            <a:r>
              <a:rPr lang="en-US" dirty="0" smtClean="0"/>
              <a:t>Stress testing executes a system in a manner that demands resources in abnormal quantity, frequency, or volume. For example, (1) special tests may be designed that generate ten interrupts per second, when one or two is the average rate, (2) input data rates may be increased by an order of magnitude to determine how input functions will respond, (3) test cases that require maximum memory or other resources are executed, (4) test cases that may cause thrashing in a virtual operating system are designed, (5) test cases that may cause excessive hunting for disk-resident data are created.</a:t>
            </a:r>
          </a:p>
        </p:txBody>
      </p:sp>
      <p:sp>
        <p:nvSpPr>
          <p:cNvPr id="4" name="Slide Number Placeholder 3"/>
          <p:cNvSpPr>
            <a:spLocks noGrp="1"/>
          </p:cNvSpPr>
          <p:nvPr>
            <p:ph type="sldNum" sz="quarter" idx="10"/>
          </p:nvPr>
        </p:nvSpPr>
        <p:spPr/>
        <p:txBody>
          <a:bodyPr/>
          <a:lstStyle/>
          <a:p>
            <a:fld id="{24DE0B97-60A8-42D6-9C4B-FF1AB2DC4AD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6041232" cy="4980781"/>
          </a:xfrm>
        </p:spPr>
        <p:txBody>
          <a:bodyPr>
            <a:normAutofit/>
          </a:bodyPr>
          <a:lstStyle/>
          <a:p>
            <a:pPr algn="just">
              <a:spcAft>
                <a:spcPts val="600"/>
              </a:spcAft>
            </a:pPr>
            <a:r>
              <a:rPr lang="en-US" b="1" dirty="0" smtClean="0"/>
              <a:t>Sensitivity Testing:</a:t>
            </a:r>
          </a:p>
          <a:p>
            <a:pPr algn="just">
              <a:spcAft>
                <a:spcPts val="600"/>
              </a:spcAft>
            </a:pPr>
            <a:r>
              <a:rPr lang="en-US" dirty="0" smtClean="0"/>
              <a:t>A variation of stress testing is a technique called </a:t>
            </a:r>
            <a:r>
              <a:rPr lang="en-US" i="1" dirty="0" smtClean="0"/>
              <a:t>sensitivity</a:t>
            </a:r>
            <a:r>
              <a:rPr lang="en-US" dirty="0" smtClean="0"/>
              <a:t> </a:t>
            </a:r>
            <a:r>
              <a:rPr lang="en-US" i="1" dirty="0" smtClean="0"/>
              <a:t>testing</a:t>
            </a:r>
            <a:r>
              <a:rPr lang="en-US" dirty="0" smtClean="0"/>
              <a:t>. </a:t>
            </a:r>
            <a:r>
              <a:rPr lang="en-US" i="1" dirty="0" smtClean="0"/>
              <a:t>In some situations (the most common occur in mathematical algorithms), a very small range of data contained within the bounds of valid data for a program may cause extreme and even erroneous processing or profound performance degradation. </a:t>
            </a:r>
            <a:r>
              <a:rPr lang="en-US" dirty="0" smtClean="0"/>
              <a:t>Sensitivity testing attempts to uncover data combinations within valid input classes that may cause instability or improper processing.</a:t>
            </a:r>
          </a:p>
          <a:p>
            <a:pPr algn="just">
              <a:spcAft>
                <a:spcPts val="600"/>
              </a:spcAft>
            </a:pPr>
            <a:r>
              <a:rPr lang="en-US" b="1" dirty="0" smtClean="0"/>
              <a:t>Performance Testing:</a:t>
            </a:r>
          </a:p>
          <a:p>
            <a:pPr algn="just">
              <a:spcAft>
                <a:spcPts val="600"/>
              </a:spcAft>
            </a:pPr>
            <a:r>
              <a:rPr lang="en-US" i="1" dirty="0" smtClean="0"/>
              <a:t>Performance testing is designed to test the run-time performance of software within the context of an integrated system. Performance testing occurs throughout all steps in the testing process. Even at the unit level, the performance of an individual module may be assessed as tests are conducted. However, it is not until all system elements are fully integrated that the true performance of a system can be ascertained.</a:t>
            </a:r>
          </a:p>
          <a:p>
            <a:pPr algn="just">
              <a:spcAft>
                <a:spcPts val="600"/>
              </a:spcAft>
            </a:pPr>
            <a:r>
              <a:rPr lang="en-US" b="1" dirty="0" smtClean="0"/>
              <a:t>Deployment Testing:</a:t>
            </a:r>
          </a:p>
          <a:p>
            <a:pPr algn="just">
              <a:spcAft>
                <a:spcPts val="600"/>
              </a:spcAft>
            </a:pPr>
            <a:r>
              <a:rPr lang="en-US" i="1" dirty="0" smtClean="0"/>
              <a:t>Deployment testing</a:t>
            </a:r>
            <a:r>
              <a:rPr lang="en-US" dirty="0" smtClean="0"/>
              <a:t>, sometimes called </a:t>
            </a:r>
            <a:r>
              <a:rPr lang="en-US" i="1" dirty="0" smtClean="0"/>
              <a:t>configuration testing</a:t>
            </a:r>
            <a:r>
              <a:rPr lang="en-US" dirty="0" smtClean="0"/>
              <a:t>, exercises the software in each environment in which it is to operate. In addition, deployment testing examines all installation procedures and specialized installation software (e.g., “installers”) that will be used by customers, and all documentation that will be used to introduce the software to end users.</a:t>
            </a:r>
          </a:p>
          <a:p>
            <a:pPr algn="just">
              <a:spcAft>
                <a:spcPts val="600"/>
              </a:spcAft>
            </a:pPr>
            <a:endParaRPr lang="en-US" dirty="0" smtClean="0"/>
          </a:p>
        </p:txBody>
      </p:sp>
      <p:sp>
        <p:nvSpPr>
          <p:cNvPr id="4" name="Slide Number Placeholder 3"/>
          <p:cNvSpPr>
            <a:spLocks noGrp="1"/>
          </p:cNvSpPr>
          <p:nvPr>
            <p:ph type="sldNum" sz="quarter" idx="10"/>
          </p:nvPr>
        </p:nvSpPr>
        <p:spPr/>
        <p:txBody>
          <a:bodyPr/>
          <a:lstStyle/>
          <a:p>
            <a:fld id="{24DE0B97-60A8-42D6-9C4B-FF1AB2DC4AD8}"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5965031" cy="4904581"/>
          </a:xfrm>
        </p:spPr>
        <p:txBody>
          <a:bodyPr>
            <a:normAutofit/>
          </a:bodyPr>
          <a:lstStyle/>
          <a:p>
            <a:pPr algn="just">
              <a:spcAft>
                <a:spcPts val="600"/>
              </a:spcAft>
            </a:pPr>
            <a:r>
              <a:rPr lang="en-US" dirty="0" smtClean="0"/>
              <a:t>Software testing is a process that can be systematically planned and specified. Test case design can be conducted, a strategy can be defined, and results can be evaluated against prescribed expectations.</a:t>
            </a:r>
          </a:p>
          <a:p>
            <a:pPr algn="just">
              <a:spcAft>
                <a:spcPts val="600"/>
              </a:spcAft>
            </a:pPr>
            <a:r>
              <a:rPr lang="en-US" dirty="0" smtClean="0"/>
              <a:t>Debugging occurs as a consequence of successful testing. That is, when a test case uncovers an error, debugging is the process that results in the removal of the error. Although debugging can and should be an orderly process, it is still very much an art.</a:t>
            </a:r>
          </a:p>
          <a:p>
            <a:pPr algn="just">
              <a:spcAft>
                <a:spcPts val="600"/>
              </a:spcAft>
            </a:pPr>
            <a:r>
              <a:rPr lang="en-US" dirty="0" smtClean="0"/>
              <a:t>As a software engineer, you are often confronted with a “symptomatic” indication of a software problem as you evaluate the results of a test. That is, the external manifestation of the error and its internal cause may have no obvious relationship to one another.</a:t>
            </a:r>
          </a:p>
          <a:p>
            <a:pPr algn="just">
              <a:spcAft>
                <a:spcPts val="600"/>
              </a:spcAft>
            </a:pPr>
            <a:r>
              <a:rPr lang="en-US" b="1" dirty="0" smtClean="0"/>
              <a:t>The Debugging Process:</a:t>
            </a:r>
          </a:p>
          <a:p>
            <a:pPr algn="just">
              <a:spcAft>
                <a:spcPts val="600"/>
              </a:spcAft>
            </a:pPr>
            <a:r>
              <a:rPr lang="en-US" dirty="0" smtClean="0"/>
              <a:t>Debugging is not testing but often occurs as a consequence of testing. Referring to Figure above.</a:t>
            </a:r>
          </a:p>
          <a:p>
            <a:pPr algn="just">
              <a:spcAft>
                <a:spcPts val="600"/>
              </a:spcAft>
            </a:pPr>
            <a:r>
              <a:rPr lang="en-US" dirty="0" smtClean="0"/>
              <a:t>the debugging process begins with the execution of a test case. Results are assessed and a lack of correspondence between expected and actual performance is encountered. In many cases, the non corresponding data are a symptom of an underlying cause as yet hidden. The debugging process attempts to match symptom with cause, thereby leading to error correction.</a:t>
            </a:r>
          </a:p>
          <a:p>
            <a:pPr algn="just">
              <a:spcAft>
                <a:spcPts val="600"/>
              </a:spcAft>
            </a:pPr>
            <a:r>
              <a:rPr lang="en-US" dirty="0" smtClean="0"/>
              <a:t>The debugging process will usually have one of two outcomes:</a:t>
            </a:r>
          </a:p>
          <a:p>
            <a:pPr marL="228600" indent="-228600" algn="just">
              <a:spcAft>
                <a:spcPts val="600"/>
              </a:spcAft>
              <a:buAutoNum type="arabicParenBoth"/>
            </a:pPr>
            <a:r>
              <a:rPr lang="en-US" dirty="0" smtClean="0"/>
              <a:t>the cause will be found and corrected or (2) the cause will not be found.</a:t>
            </a:r>
          </a:p>
          <a:p>
            <a:pPr algn="just"/>
            <a:r>
              <a:rPr lang="en-US" dirty="0" smtClean="0"/>
              <a:t>In the latter case, the person performing debugging may suspect a cause, design a test case to help validate that suspicion, and work toward error correction in an iterative fashion.</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5965031" cy="4904581"/>
          </a:xfrm>
        </p:spPr>
        <p:txBody>
          <a:bodyPr numCol="2" spcCol="274320">
            <a:normAutofit fontScale="85000" lnSpcReduction="10000"/>
          </a:bodyPr>
          <a:lstStyle/>
          <a:p>
            <a:pPr algn="just">
              <a:spcAft>
                <a:spcPts val="600"/>
              </a:spcAft>
            </a:pPr>
            <a:r>
              <a:rPr lang="en-US" b="1" dirty="0" smtClean="0"/>
              <a:t>Why is debugging so difficult?</a:t>
            </a:r>
          </a:p>
          <a:p>
            <a:pPr algn="just">
              <a:spcAft>
                <a:spcPts val="600"/>
              </a:spcAft>
            </a:pPr>
            <a:r>
              <a:rPr lang="en-US" dirty="0" smtClean="0"/>
              <a:t>In all likelihood, human psychology has more to do with an answer than software technology.</a:t>
            </a:r>
          </a:p>
          <a:p>
            <a:pPr algn="just">
              <a:spcAft>
                <a:spcPts val="600"/>
              </a:spcAft>
            </a:pPr>
            <a:r>
              <a:rPr lang="en-US" dirty="0" smtClean="0"/>
              <a:t>However, a few characteristics of bugs provide some clues:</a:t>
            </a:r>
          </a:p>
          <a:p>
            <a:pPr marL="228600" indent="-228600" algn="just">
              <a:lnSpc>
                <a:spcPct val="120000"/>
              </a:lnSpc>
              <a:spcAft>
                <a:spcPts val="600"/>
              </a:spcAft>
              <a:buAutoNum type="arabicPeriod"/>
            </a:pPr>
            <a:r>
              <a:rPr lang="en-US" dirty="0" smtClean="0"/>
              <a:t>The symptom and the cause may be geographically remote. That is, the symptom may appear in one part of a program, while the cause may actually be located at a site that is far removed. Highly coupled components exacerbate this situation.</a:t>
            </a:r>
          </a:p>
          <a:p>
            <a:pPr marL="228600" indent="-228600" algn="just">
              <a:lnSpc>
                <a:spcPct val="120000"/>
              </a:lnSpc>
              <a:spcAft>
                <a:spcPts val="600"/>
              </a:spcAft>
              <a:buFontTx/>
              <a:buAutoNum type="arabicPeriod"/>
            </a:pPr>
            <a:r>
              <a:rPr lang="en-US" dirty="0" smtClean="0"/>
              <a:t>The symptom may disappear (temporarily) when another error is corrected. </a:t>
            </a:r>
          </a:p>
          <a:p>
            <a:pPr marL="228600" indent="-228600" algn="just">
              <a:lnSpc>
                <a:spcPct val="120000"/>
              </a:lnSpc>
              <a:spcAft>
                <a:spcPts val="600"/>
              </a:spcAft>
              <a:buFontTx/>
              <a:buAutoNum type="arabicPeriod"/>
            </a:pPr>
            <a:r>
              <a:rPr lang="en-US" dirty="0" smtClean="0"/>
              <a:t>The symptom may actually be caused by non errors (e.g., round-off inaccuracies).</a:t>
            </a:r>
          </a:p>
          <a:p>
            <a:pPr marL="228600" indent="-228600" algn="just">
              <a:lnSpc>
                <a:spcPct val="120000"/>
              </a:lnSpc>
              <a:spcAft>
                <a:spcPts val="600"/>
              </a:spcAft>
              <a:buFontTx/>
              <a:buAutoNum type="arabicPeriod"/>
            </a:pPr>
            <a:r>
              <a:rPr lang="en-US" dirty="0" smtClean="0"/>
              <a:t>The symptom may be caused by human error that is not easily traced.</a:t>
            </a:r>
          </a:p>
          <a:p>
            <a:pPr marL="228600" indent="-228600" algn="just">
              <a:lnSpc>
                <a:spcPct val="120000"/>
              </a:lnSpc>
              <a:spcAft>
                <a:spcPts val="600"/>
              </a:spcAft>
              <a:buFontTx/>
              <a:buAutoNum type="arabicPeriod"/>
            </a:pPr>
            <a:r>
              <a:rPr lang="en-US" dirty="0" smtClean="0"/>
              <a:t>The symptom may be a result of timing problems, rather than processing problems.</a:t>
            </a:r>
          </a:p>
          <a:p>
            <a:pPr marL="228600" indent="-228600" algn="just">
              <a:lnSpc>
                <a:spcPct val="120000"/>
              </a:lnSpc>
              <a:spcAft>
                <a:spcPts val="600"/>
              </a:spcAft>
              <a:buFontTx/>
              <a:buAutoNum type="arabicPeriod"/>
            </a:pPr>
            <a:r>
              <a:rPr lang="en-US" dirty="0" smtClean="0"/>
              <a:t>It may be difficult to accurately reproduce input conditions (e.g., a real-time application in which input ordering is indeterminate).</a:t>
            </a:r>
          </a:p>
          <a:p>
            <a:pPr marL="228600" indent="-228600" algn="just">
              <a:lnSpc>
                <a:spcPct val="120000"/>
              </a:lnSpc>
              <a:spcAft>
                <a:spcPts val="600"/>
              </a:spcAft>
              <a:buFontTx/>
              <a:buAutoNum type="arabicPeriod"/>
            </a:pPr>
            <a:r>
              <a:rPr lang="en-US" dirty="0" smtClean="0"/>
              <a:t>The symptom may be intermittent. This is particularly common in embedded systems that couple hardware and software inextricably.</a:t>
            </a:r>
          </a:p>
          <a:p>
            <a:pPr marL="228600" indent="-228600" algn="just">
              <a:lnSpc>
                <a:spcPct val="120000"/>
              </a:lnSpc>
              <a:spcAft>
                <a:spcPts val="600"/>
              </a:spcAft>
              <a:buFontTx/>
              <a:buAutoNum type="arabicPeriod"/>
            </a:pPr>
            <a:r>
              <a:rPr lang="en-US" dirty="0" smtClean="0"/>
              <a:t>The symptom may be due to causes that are distributed across a number of tasks running on different processors.</a:t>
            </a:r>
          </a:p>
          <a:p>
            <a:pPr algn="just">
              <a:lnSpc>
                <a:spcPct val="110000"/>
              </a:lnSpc>
              <a:spcAft>
                <a:spcPts val="600"/>
              </a:spcAft>
            </a:pPr>
            <a:r>
              <a:rPr lang="en-US" dirty="0" smtClean="0"/>
              <a:t>During debugging, you’ll encounter errors that range from mildly annoying (e.g., an incorrect output format) to catastrophic (e.g., the system fails, causing serious economic or physical damage).</a:t>
            </a:r>
          </a:p>
          <a:p>
            <a:pPr algn="just">
              <a:lnSpc>
                <a:spcPct val="110000"/>
              </a:lnSpc>
              <a:spcAft>
                <a:spcPts val="600"/>
              </a:spcAft>
            </a:pPr>
            <a:r>
              <a:rPr lang="en-US" b="1" dirty="0" smtClean="0"/>
              <a:t>Psychological Considerations:</a:t>
            </a:r>
          </a:p>
          <a:p>
            <a:pPr algn="just">
              <a:lnSpc>
                <a:spcPct val="110000"/>
              </a:lnSpc>
              <a:spcAft>
                <a:spcPts val="600"/>
              </a:spcAft>
            </a:pPr>
            <a:r>
              <a:rPr lang="en-US" dirty="0" smtClean="0"/>
              <a:t>Unfortunately, there appears to be some evidence that debugging prowess (meaning </a:t>
            </a:r>
            <a:r>
              <a:rPr lang="en-US" b="1" i="1" dirty="0" smtClean="0"/>
              <a:t>skill</a:t>
            </a:r>
            <a:r>
              <a:rPr lang="en-US" dirty="0" smtClean="0"/>
              <a:t>) is an innate (meaning </a:t>
            </a:r>
            <a:r>
              <a:rPr lang="en-US" b="1" i="1" dirty="0" smtClean="0"/>
              <a:t>natural</a:t>
            </a:r>
            <a:r>
              <a:rPr lang="en-US" dirty="0" smtClean="0"/>
              <a:t> or </a:t>
            </a:r>
            <a:r>
              <a:rPr lang="en-US" b="1" i="1" dirty="0" smtClean="0"/>
              <a:t>inborn</a:t>
            </a:r>
            <a:r>
              <a:rPr lang="en-US" dirty="0" smtClean="0"/>
              <a:t> or </a:t>
            </a:r>
            <a:r>
              <a:rPr lang="en-US" b="1" i="1" dirty="0" smtClean="0"/>
              <a:t>hereditary</a:t>
            </a:r>
            <a:r>
              <a:rPr lang="en-US" dirty="0" smtClean="0"/>
              <a:t>) human trait (meaning </a:t>
            </a:r>
            <a:r>
              <a:rPr lang="en-US" b="1" i="1" dirty="0" smtClean="0"/>
              <a:t>distinguishing quality</a:t>
            </a:r>
            <a:r>
              <a:rPr lang="en-US" dirty="0" smtClean="0"/>
              <a:t> or </a:t>
            </a:r>
            <a:r>
              <a:rPr lang="en-US" b="1" i="1" dirty="0" smtClean="0"/>
              <a:t>characteristic</a:t>
            </a:r>
            <a:r>
              <a:rPr lang="en-US" dirty="0" smtClean="0"/>
              <a:t>). Some people are good at it and others aren’t.</a:t>
            </a:r>
          </a:p>
          <a:p>
            <a:pPr algn="just">
              <a:lnSpc>
                <a:spcPct val="110000"/>
              </a:lnSpc>
              <a:spcAft>
                <a:spcPts val="600"/>
              </a:spcAft>
            </a:pPr>
            <a:r>
              <a:rPr lang="en-US" dirty="0" smtClean="0"/>
              <a:t>Commenting on the human aspects of debugging, Shneiderman states:</a:t>
            </a:r>
          </a:p>
          <a:p>
            <a:pPr algn="just">
              <a:lnSpc>
                <a:spcPct val="110000"/>
              </a:lnSpc>
              <a:spcAft>
                <a:spcPts val="600"/>
              </a:spcAft>
            </a:pPr>
            <a:r>
              <a:rPr lang="en-US" dirty="0" smtClean="0"/>
              <a:t>Debugging is one of the more frustrating parts of programming. It has elements of problem solving or brain teasers, coupled with the annoying recognition that you have made a mistake. </a:t>
            </a:r>
          </a:p>
          <a:p>
            <a:pPr algn="just">
              <a:lnSpc>
                <a:spcPct val="110000"/>
              </a:lnSpc>
              <a:spcAft>
                <a:spcPts val="600"/>
              </a:spcAft>
            </a:pPr>
            <a:r>
              <a:rPr lang="en-US" dirty="0" smtClean="0"/>
              <a:t>Heightened (meaning </a:t>
            </a:r>
            <a:r>
              <a:rPr lang="en-US" b="1" i="1" dirty="0" smtClean="0"/>
              <a:t>become more intense</a:t>
            </a:r>
            <a:r>
              <a:rPr lang="en-US" dirty="0" smtClean="0"/>
              <a:t>) anxiety and the unwillingness to accept the possibility of errors increases the task difficulty. Fortunately, there is a great sigh of relief and a lessening of tension when the bug is ultimately . . . Corrected.</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6431" y="4736306"/>
            <a:ext cx="6248400" cy="5181600"/>
          </a:xfrm>
        </p:spPr>
        <p:txBody>
          <a:bodyPr numCol="2" spcCol="182880">
            <a:normAutofit fontScale="85000" lnSpcReduction="20000"/>
          </a:bodyPr>
          <a:lstStyle/>
          <a:p>
            <a:pPr algn="just">
              <a:lnSpc>
                <a:spcPct val="113000"/>
              </a:lnSpc>
              <a:spcAft>
                <a:spcPts val="600"/>
              </a:spcAft>
            </a:pPr>
            <a:r>
              <a:rPr lang="en-US" b="1" dirty="0" smtClean="0"/>
              <a:t>Debugging Strategies:</a:t>
            </a:r>
          </a:p>
          <a:p>
            <a:pPr algn="just">
              <a:lnSpc>
                <a:spcPct val="113000"/>
              </a:lnSpc>
              <a:spcAft>
                <a:spcPts val="600"/>
              </a:spcAft>
            </a:pPr>
            <a:r>
              <a:rPr lang="en-US" dirty="0" smtClean="0"/>
              <a:t>Regardless of the approach i.e. taken, debugging has one overriding objective – to find &amp; correct the cause of a software error or defect. The objective is realized by a combination of systematic evaluation, intuition, and luck. Bradley describes the debugging approach in this way:</a:t>
            </a:r>
          </a:p>
          <a:p>
            <a:pPr algn="just">
              <a:lnSpc>
                <a:spcPct val="113000"/>
              </a:lnSpc>
              <a:spcAft>
                <a:spcPts val="600"/>
              </a:spcAft>
            </a:pPr>
            <a:r>
              <a:rPr lang="en-US" dirty="0" smtClean="0"/>
              <a:t>Debugging is a straightforward application of the scientific method that has been developed over 2,500 years. The basis of debugging is to locate the problem’s source [the cause] by binary partitioning, through working hypotheses (meaning </a:t>
            </a:r>
            <a:r>
              <a:rPr lang="en-US" b="1" i="1" dirty="0" smtClean="0"/>
              <a:t>belief</a:t>
            </a:r>
            <a:r>
              <a:rPr lang="en-US" dirty="0" smtClean="0"/>
              <a:t> or </a:t>
            </a:r>
            <a:r>
              <a:rPr lang="en-US" b="1" i="1" dirty="0" smtClean="0"/>
              <a:t>idea</a:t>
            </a:r>
            <a:r>
              <a:rPr lang="en-US" dirty="0" smtClean="0"/>
              <a:t>) that predict new values to be examined.</a:t>
            </a:r>
          </a:p>
          <a:p>
            <a:pPr algn="just">
              <a:lnSpc>
                <a:spcPct val="113000"/>
              </a:lnSpc>
              <a:spcAft>
                <a:spcPts val="600"/>
              </a:spcAft>
            </a:pPr>
            <a:r>
              <a:rPr lang="en-US" dirty="0" smtClean="0"/>
              <a:t>Take a simple non-software example: A lamp in my house does not work. If nothing in the house works, the cause must be in the main circuit breaker or outside; I look around to see whether the neighborhood is blacked out. I plug the suspect lamp into a working socket and a working appliance into the suspect circuit. So goes the alternation of hypothesis and test.</a:t>
            </a:r>
          </a:p>
          <a:p>
            <a:pPr algn="just">
              <a:lnSpc>
                <a:spcPct val="113000"/>
              </a:lnSpc>
              <a:spcAft>
                <a:spcPts val="600"/>
              </a:spcAft>
            </a:pPr>
            <a:r>
              <a:rPr lang="en-US" dirty="0" smtClean="0"/>
              <a:t>In general, three debugging strategies have been proposed: (1) </a:t>
            </a:r>
            <a:r>
              <a:rPr lang="en-US" b="1" i="1" dirty="0" smtClean="0"/>
              <a:t>brute force</a:t>
            </a:r>
            <a:r>
              <a:rPr lang="en-US" dirty="0" smtClean="0"/>
              <a:t>, (2) </a:t>
            </a:r>
            <a:r>
              <a:rPr lang="en-US" b="1" i="1" dirty="0" smtClean="0"/>
              <a:t>backtracking</a:t>
            </a:r>
            <a:r>
              <a:rPr lang="en-US" dirty="0" smtClean="0"/>
              <a:t> &amp; (3) </a:t>
            </a:r>
            <a:r>
              <a:rPr lang="en-US" b="1" i="1" dirty="0" smtClean="0"/>
              <a:t>cause</a:t>
            </a:r>
            <a:r>
              <a:rPr lang="en-US" dirty="0" smtClean="0"/>
              <a:t> </a:t>
            </a:r>
            <a:r>
              <a:rPr lang="en-US" b="1" i="1" dirty="0" smtClean="0"/>
              <a:t>elimination</a:t>
            </a:r>
            <a:r>
              <a:rPr lang="en-US" dirty="0" smtClean="0"/>
              <a:t>. Each of these strategies can be conducted manually, but modern debugging tools can make the process much more effective.</a:t>
            </a:r>
          </a:p>
          <a:p>
            <a:pPr algn="just">
              <a:lnSpc>
                <a:spcPct val="113000"/>
              </a:lnSpc>
              <a:spcAft>
                <a:spcPts val="600"/>
              </a:spcAft>
            </a:pPr>
            <a:r>
              <a:rPr lang="en-US" b="1" dirty="0" smtClean="0"/>
              <a:t>Debugging tactics:</a:t>
            </a:r>
          </a:p>
          <a:p>
            <a:pPr marL="228600" indent="-228600" algn="just">
              <a:lnSpc>
                <a:spcPct val="113000"/>
              </a:lnSpc>
              <a:spcAft>
                <a:spcPts val="600"/>
              </a:spcAft>
              <a:buFont typeface="+mj-lt"/>
              <a:buAutoNum type="arabicPeriod"/>
            </a:pPr>
            <a:r>
              <a:rPr lang="en-US" b="1" i="1" dirty="0" smtClean="0"/>
              <a:t>Brute force </a:t>
            </a:r>
            <a:r>
              <a:rPr lang="en-US" dirty="0" smtClean="0"/>
              <a:t>category of debugging is probably the most common &amp; least efficient method for isolating the cause of a software error. You apply brute force debugging methods when all else fails. </a:t>
            </a:r>
          </a:p>
          <a:p>
            <a:pPr algn="just">
              <a:lnSpc>
                <a:spcPct val="113000"/>
              </a:lnSpc>
              <a:spcAft>
                <a:spcPts val="600"/>
              </a:spcAft>
            </a:pPr>
            <a:r>
              <a:rPr lang="en-US" dirty="0" smtClean="0"/>
              <a:t>Using a “</a:t>
            </a:r>
            <a:r>
              <a:rPr lang="en-US" i="1" dirty="0" smtClean="0"/>
              <a:t>let the computer find the error</a:t>
            </a:r>
            <a:r>
              <a:rPr lang="en-US" dirty="0" smtClean="0"/>
              <a:t>” philosophy, memory dumps are taken, run-time traces are invoked, &amp;program is loaded with output statements. You hope that somewhere you’ll find a clue based on the of information that is produced that can lead to the cause of an error. </a:t>
            </a:r>
          </a:p>
          <a:p>
            <a:pPr algn="just">
              <a:lnSpc>
                <a:spcPct val="113000"/>
              </a:lnSpc>
              <a:spcAft>
                <a:spcPts val="600"/>
              </a:spcAft>
            </a:pPr>
            <a:r>
              <a:rPr lang="en-US" dirty="0" smtClean="0"/>
              <a:t>Although the mass of information produced may ultimately lead to success, it more frequently leads to wasted effort and time. Thought must be expended first!</a:t>
            </a:r>
          </a:p>
          <a:p>
            <a:pPr marL="228600" indent="-228600" algn="just">
              <a:lnSpc>
                <a:spcPct val="113000"/>
              </a:lnSpc>
              <a:spcAft>
                <a:spcPts val="600"/>
              </a:spcAft>
              <a:buFont typeface="+mj-lt"/>
              <a:buAutoNum type="arabicPeriod" startAt="2"/>
            </a:pPr>
            <a:r>
              <a:rPr lang="en-US" b="1" i="1" dirty="0" smtClean="0"/>
              <a:t>Backtracking</a:t>
            </a:r>
            <a:r>
              <a:rPr lang="en-US" dirty="0" smtClean="0"/>
              <a:t> is a fairly common debugging approach that can be used successfully in small programs.</a:t>
            </a:r>
          </a:p>
          <a:p>
            <a:pPr algn="just">
              <a:lnSpc>
                <a:spcPct val="113000"/>
              </a:lnSpc>
              <a:spcAft>
                <a:spcPts val="600"/>
              </a:spcAft>
            </a:pPr>
            <a:r>
              <a:rPr lang="en-US" dirty="0" smtClean="0"/>
              <a:t>Beginning at the site where a symptom has been uncovered, the source code is traced backward (manually) until the cause is found. Unfortunately, as the number of source lines increases, the number of potential backward paths may become unmanageably large.</a:t>
            </a:r>
          </a:p>
          <a:p>
            <a:pPr marL="228600" indent="-228600" algn="just">
              <a:lnSpc>
                <a:spcPct val="113000"/>
              </a:lnSpc>
              <a:spcAft>
                <a:spcPts val="600"/>
              </a:spcAft>
              <a:buFont typeface="+mj-lt"/>
              <a:buAutoNum type="arabicPeriod" startAt="3"/>
            </a:pPr>
            <a:r>
              <a:rPr lang="en-US" dirty="0" smtClean="0"/>
              <a:t>The third approach to debugging “</a:t>
            </a:r>
            <a:r>
              <a:rPr lang="en-US" b="1" i="1" dirty="0" smtClean="0"/>
              <a:t>cause elimination“ </a:t>
            </a:r>
            <a:r>
              <a:rPr lang="en-US" dirty="0" smtClean="0"/>
              <a:t>is manifested by induction or deduction and introduces the concept of binary partitioning. </a:t>
            </a:r>
          </a:p>
          <a:p>
            <a:pPr algn="just">
              <a:lnSpc>
                <a:spcPct val="113000"/>
              </a:lnSpc>
              <a:spcAft>
                <a:spcPts val="600"/>
              </a:spcAft>
            </a:pPr>
            <a:r>
              <a:rPr lang="en-US" dirty="0" smtClean="0"/>
              <a:t>Data related to the error occurrence are organized to isolate potential causes. A “cause hypothesis” is devised and the aforementioned data are used to prove or disprove the hypothesis.</a:t>
            </a:r>
          </a:p>
          <a:p>
            <a:pPr algn="just">
              <a:lnSpc>
                <a:spcPct val="113000"/>
              </a:lnSpc>
              <a:spcAft>
                <a:spcPts val="600"/>
              </a:spcAft>
            </a:pPr>
            <a:r>
              <a:rPr lang="en-US" dirty="0" smtClean="0"/>
              <a:t>Alternatively, a list of all possible causes is developed and tests are conducted to eliminate each. If initial tests indicate that a particular cause hypothesis shows promise, data are refined in an attempt to isolate the bug.</a:t>
            </a:r>
          </a:p>
        </p:txBody>
      </p:sp>
      <p:sp>
        <p:nvSpPr>
          <p:cNvPr id="4" name="Slide Number Placeholder 3"/>
          <p:cNvSpPr>
            <a:spLocks noGrp="1"/>
          </p:cNvSpPr>
          <p:nvPr>
            <p:ph type="sldNum" sz="quarter" idx="10"/>
          </p:nvPr>
        </p:nvSpPr>
        <p:spPr/>
        <p:txBody>
          <a:bodyPr/>
          <a:lstStyle/>
          <a:p>
            <a:fld id="{24DE0B97-60A8-42D6-9C4B-FF1AB2DC4AD8}" type="slidenum">
              <a:rPr lang="en-US" smtClean="0"/>
              <a:pPr/>
              <a:t>29</a:t>
            </a:fld>
            <a:endParaRPr lang="en-US" dirty="0"/>
          </a:p>
        </p:txBody>
      </p:sp>
      <p:cxnSp>
        <p:nvCxnSpPr>
          <p:cNvPr id="6" name="Straight Connector 5"/>
          <p:cNvCxnSpPr>
            <a:stCxn id="3" idx="0"/>
            <a:endCxn id="3" idx="2"/>
          </p:cNvCxnSpPr>
          <p:nvPr/>
        </p:nvCxnSpPr>
        <p:spPr>
          <a:xfrm rot="16200000" flipH="1">
            <a:off x="1189831" y="7327106"/>
            <a:ext cx="5181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spcAft>
                <a:spcPts val="600"/>
              </a:spcAft>
            </a:pPr>
            <a:r>
              <a:rPr lang="en-US" dirty="0" smtClean="0"/>
              <a:t>Testing is a set of activities that can be planned in advance and conducted systematically.</a:t>
            </a:r>
          </a:p>
          <a:p>
            <a:pPr algn="just">
              <a:spcAft>
                <a:spcPts val="600"/>
              </a:spcAft>
            </a:pPr>
            <a:r>
              <a:rPr lang="en-US" dirty="0" smtClean="0"/>
              <a:t>For this reason a template for software testing—a set of steps into which you can place specific test case design techniques and testing methods—should be defined for the software process.</a:t>
            </a:r>
          </a:p>
          <a:p>
            <a:pPr algn="just">
              <a:spcAft>
                <a:spcPts val="600"/>
              </a:spcAft>
            </a:pPr>
            <a:r>
              <a:rPr lang="en-US" dirty="0" smtClean="0"/>
              <a:t>A number of software testing strategies have been </a:t>
            </a:r>
            <a:r>
              <a:rPr lang="en-US" b="0" dirty="0" smtClean="0"/>
              <a:t>(</a:t>
            </a:r>
            <a:r>
              <a:rPr lang="en-US" b="1" dirty="0" smtClean="0"/>
              <a:t>h</a:t>
            </a:r>
            <a:r>
              <a:rPr lang="en-US" b="1" dirty="0" smtClean="0">
                <a:sym typeface="Wingdings" pitchFamily="2" charset="2"/>
              </a:rPr>
              <a:t></a:t>
            </a:r>
            <a:r>
              <a:rPr lang="en-US" dirty="0" smtClean="0">
                <a:sym typeface="Wingdings" pitchFamily="2" charset="2"/>
              </a:rPr>
              <a:t>)</a:t>
            </a:r>
            <a:r>
              <a:rPr lang="en-US" dirty="0" smtClean="0"/>
              <a:t> proposed in the literature. All provide you with a template for testing and all have the following generic characteristics:</a:t>
            </a:r>
          </a:p>
          <a:p>
            <a:pPr marL="228600" indent="-228600" algn="just">
              <a:spcAft>
                <a:spcPts val="600"/>
              </a:spcAft>
              <a:buFont typeface="Wingdings" pitchFamily="2" charset="2"/>
              <a:buChar char="ü"/>
            </a:pPr>
            <a:r>
              <a:rPr lang="en-US" dirty="0" smtClean="0"/>
              <a:t>To perform effective testing, you should conduct effective technical reviews. By doing this, many errors will be eliminated before testing commences.</a:t>
            </a:r>
          </a:p>
          <a:p>
            <a:pPr marL="228600" indent="-228600" algn="just">
              <a:spcAft>
                <a:spcPts val="600"/>
              </a:spcAft>
              <a:buFont typeface="Wingdings" pitchFamily="2" charset="2"/>
              <a:buChar char="ü"/>
            </a:pPr>
            <a:r>
              <a:rPr lang="en-US" dirty="0" smtClean="0"/>
              <a:t>Testing begins at the component level and works “outward” toward the integration of the entire computer-based system.</a:t>
            </a:r>
          </a:p>
          <a:p>
            <a:pPr marL="228600" indent="-228600" algn="just">
              <a:spcAft>
                <a:spcPts val="600"/>
              </a:spcAft>
              <a:buFont typeface="Wingdings" pitchFamily="2" charset="2"/>
              <a:buChar char="ü"/>
            </a:pPr>
            <a:r>
              <a:rPr lang="en-US" dirty="0" smtClean="0"/>
              <a:t>Different testing techniques are appropriate for different software engineering approaches and at different points in time.</a:t>
            </a:r>
          </a:p>
          <a:p>
            <a:pPr marL="228600" indent="-228600" algn="just">
              <a:spcAft>
                <a:spcPts val="600"/>
              </a:spcAft>
              <a:buFont typeface="Wingdings" pitchFamily="2" charset="2"/>
              <a:buChar char="ü"/>
            </a:pPr>
            <a:r>
              <a:rPr lang="en-US" dirty="0" smtClean="0"/>
              <a:t>Testing is conducted by the developer of the software and (for large projects) an independent test group.</a:t>
            </a:r>
          </a:p>
          <a:p>
            <a:pPr marL="228600" indent="-228600" algn="just">
              <a:spcAft>
                <a:spcPts val="600"/>
              </a:spcAft>
              <a:buFont typeface="Wingdings" pitchFamily="2" charset="2"/>
              <a:buChar char="ü"/>
            </a:pPr>
            <a:r>
              <a:rPr lang="en-US" dirty="0" smtClean="0"/>
              <a:t>Testing and debugging are different activities, but debugging must be accommodated in any testing strategy.</a:t>
            </a:r>
          </a:p>
          <a:p>
            <a:pPr algn="just">
              <a:spcAft>
                <a:spcPts val="600"/>
              </a:spcAft>
            </a:pPr>
            <a:r>
              <a:rPr lang="en-US" dirty="0" smtClean="0"/>
              <a:t>A strategy for software testing must accommodate low-level tests that are necessary to verify that a small source code segment has been correctly implemented as well as high-level tests that validate major system functions against customer requirements.</a:t>
            </a:r>
          </a:p>
          <a:p>
            <a:pPr algn="just">
              <a:spcAft>
                <a:spcPts val="600"/>
              </a:spcAft>
            </a:pPr>
            <a:r>
              <a:rPr lang="en-US" dirty="0" smtClean="0"/>
              <a:t>A strategy should provide guidance for the practitioner and a set of milestones for the manager. Because the steps of the test strategy occur at a time when deadline pressure begins to rise, progress must be measurable and problems should surface as early as possible.</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Each of these debugging approaches can be supplemented with debugging tools that can provide you with semi automated support as debugging strategies are attempted. </a:t>
            </a:r>
          </a:p>
          <a:p>
            <a:pPr algn="just">
              <a:spcAft>
                <a:spcPts val="600"/>
              </a:spcAft>
            </a:pPr>
            <a:r>
              <a:rPr lang="en-US" dirty="0" err="1" smtClean="0"/>
              <a:t>Hailpern</a:t>
            </a:r>
            <a:r>
              <a:rPr lang="en-US" dirty="0" smtClean="0"/>
              <a:t> and </a:t>
            </a:r>
            <a:r>
              <a:rPr lang="en-US" dirty="0" err="1" smtClean="0"/>
              <a:t>Santhanam</a:t>
            </a:r>
            <a:r>
              <a:rPr lang="en-US" dirty="0" smtClean="0"/>
              <a:t> summarize the state of these tools when they note, “. . . many new approaches have been proposed and many commercial debugging environments are available. </a:t>
            </a:r>
          </a:p>
          <a:p>
            <a:pPr algn="just">
              <a:spcAft>
                <a:spcPts val="600"/>
              </a:spcAft>
            </a:pPr>
            <a:r>
              <a:rPr lang="en-US" dirty="0" smtClean="0"/>
              <a:t>Integrated development environments (IDEs) provide a way to capture some of the language specific predetermined errors (e.g., missing end-of-statement characters, undefined variables, and so on) without requiring compilation.” </a:t>
            </a:r>
          </a:p>
          <a:p>
            <a:pPr algn="just">
              <a:spcAft>
                <a:spcPts val="600"/>
              </a:spcAft>
            </a:pPr>
            <a:r>
              <a:rPr lang="en-US" dirty="0" smtClean="0"/>
              <a:t>A wide variety of debugging compilers, dynamic debugging aids (“tracers”), automatic test-case generators, and cross-reference mapping tools are available. However, tools are not a substitute for careful evaluation based on a complete design model and clear source code.</a:t>
            </a:r>
          </a:p>
          <a:p>
            <a:pPr algn="just">
              <a:spcAft>
                <a:spcPts val="600"/>
              </a:spcAft>
            </a:pP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Once a bug has been found, it must be corrected. Van Vleck suggests three simple questions that you should ask before making the “correction” that removes the cause of a bug:</a:t>
            </a:r>
          </a:p>
          <a:p>
            <a:pPr marL="228600" indent="-228600" algn="just">
              <a:spcAft>
                <a:spcPts val="600"/>
              </a:spcAft>
              <a:buFont typeface="+mj-lt"/>
              <a:buAutoNum type="arabicPeriod"/>
            </a:pPr>
            <a:r>
              <a:rPr lang="en-US" i="1" dirty="0" smtClean="0"/>
              <a:t>Is the cause of the bug reproduced in another part of the program? </a:t>
            </a:r>
            <a:r>
              <a:rPr lang="en-US" dirty="0" smtClean="0"/>
              <a:t>In many situations, a program defect is caused by an erroneous pattern of logic that may be reproduced elsewhere. Explicit consideration of the logical pattern may result in the discovery of other errors.</a:t>
            </a:r>
          </a:p>
          <a:p>
            <a:pPr marL="228600" indent="-228600" algn="just">
              <a:spcAft>
                <a:spcPts val="600"/>
              </a:spcAft>
              <a:buFont typeface="+mj-lt"/>
              <a:buAutoNum type="arabicPeriod"/>
            </a:pPr>
            <a:r>
              <a:rPr lang="en-US" i="1" dirty="0" smtClean="0"/>
              <a:t>What “next bug” might be introduced by the fix I’m about to make?</a:t>
            </a:r>
            <a:r>
              <a:rPr lang="en-US" dirty="0" smtClean="0"/>
              <a:t> Before the correction is made, the source code (or, better, the design) should be evaluated to assess coupling of logic and data structures. If the correction is to be made in a highly coupled section of the program, special care must be taken when any change is made.</a:t>
            </a:r>
          </a:p>
          <a:p>
            <a:pPr marL="228600" indent="-228600" algn="just">
              <a:spcAft>
                <a:spcPts val="600"/>
              </a:spcAft>
              <a:buFont typeface="+mj-lt"/>
              <a:buAutoNum type="arabicPeriod"/>
            </a:pPr>
            <a:r>
              <a:rPr lang="en-US" i="1" dirty="0" smtClean="0"/>
              <a:t>What could we have done to prevent this bug in the first place?</a:t>
            </a:r>
            <a:r>
              <a:rPr lang="en-US" dirty="0" smtClean="0"/>
              <a:t> This question is the first step toward establishing a statistical software quality assurance approach. If you correct the process as well as the product, the bug will be removed from the current program and may be eliminated from all future programs.</a:t>
            </a:r>
          </a:p>
        </p:txBody>
      </p:sp>
      <p:sp>
        <p:nvSpPr>
          <p:cNvPr id="4" name="Slide Number Placeholder 3"/>
          <p:cNvSpPr>
            <a:spLocks noGrp="1"/>
          </p:cNvSpPr>
          <p:nvPr>
            <p:ph type="sldNum" sz="quarter" idx="10"/>
          </p:nvPr>
        </p:nvSpPr>
        <p:spPr/>
        <p:txBody>
          <a:bodyPr/>
          <a:lstStyle/>
          <a:p>
            <a:fld id="{24DE0B97-60A8-42D6-9C4B-FF1AB2DC4AD8}"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768350"/>
            <a:ext cx="5116513" cy="3838575"/>
          </a:xfrm>
          <a:prstGeom prst="rect">
            <a:avLst/>
          </a:prstGeom>
        </p:spPr>
      </p:sp>
      <p:sp>
        <p:nvSpPr>
          <p:cNvPr id="3" name="Notes Placeholder 2"/>
          <p:cNvSpPr>
            <a:spLocks noGrp="1"/>
          </p:cNvSpPr>
          <p:nvPr>
            <p:ph type="body" idx="1"/>
          </p:nvPr>
        </p:nvSpPr>
        <p:spPr>
          <a:xfrm>
            <a:off x="710407" y="4861441"/>
            <a:ext cx="5683250" cy="4605575"/>
          </a:xfrm>
          <a:prstGeom prst="rect">
            <a:avLst/>
          </a:prstGeom>
        </p:spPr>
        <p:txBody>
          <a:bodyPr>
            <a:normAutofit fontScale="92500" lnSpcReduction="20000"/>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Software design encompasses the set of principles, concepts, and practices that lead to the development of a high-quality system or product. Design principles establish an overriding philosophy that guides you in the design work you must perform. Design concepts must be understood before the  mechanics of design practice are applied, and design practice itself leads to the creation of various representations of the software that serve as a guide for the construction activity that follows.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algn="just">
              <a:lnSpc>
                <a:spcPct val="100000"/>
              </a:lnSpc>
            </a:pPr>
            <a:r>
              <a:rPr lang="en-US" sz="1200" kern="1200" baseline="0" dirty="0" smtClean="0">
                <a:solidFill>
                  <a:schemeClr val="tx1"/>
                </a:solidFill>
                <a:latin typeface="+mn-lt"/>
                <a:ea typeface="+mn-ea"/>
                <a:cs typeface="+mn-cs"/>
              </a:rPr>
              <a:t>The </a:t>
            </a:r>
            <a:r>
              <a:rPr lang="en-US" sz="1200" b="1" i="1" kern="1200" baseline="0" dirty="0" smtClean="0">
                <a:solidFill>
                  <a:schemeClr val="tx1"/>
                </a:solidFill>
                <a:latin typeface="+mn-lt"/>
                <a:ea typeface="+mn-ea"/>
                <a:cs typeface="+mn-cs"/>
              </a:rPr>
              <a:t>goal of design</a:t>
            </a:r>
            <a:r>
              <a:rPr lang="en-US" sz="1200" kern="1200" baseline="0" dirty="0" smtClean="0">
                <a:solidFill>
                  <a:schemeClr val="tx1"/>
                </a:solidFill>
                <a:latin typeface="+mn-lt"/>
                <a:ea typeface="+mn-ea"/>
                <a:cs typeface="+mn-cs"/>
              </a:rPr>
              <a:t> is to produce a model or representation that exhibits firmness, commodity, and delight. To accomplish this, you must practice  diversification (meaning </a:t>
            </a:r>
            <a:r>
              <a:rPr lang="en-US" sz="1200" b="1" i="1" kern="1200" baseline="0" dirty="0" smtClean="0">
                <a:solidFill>
                  <a:schemeClr val="tx1"/>
                </a:solidFill>
                <a:latin typeface="+mn-lt"/>
                <a:ea typeface="+mn-ea"/>
                <a:cs typeface="+mn-cs"/>
              </a:rPr>
              <a:t>enlarging</a:t>
            </a:r>
            <a:r>
              <a:rPr lang="en-US" sz="1200" kern="1200" baseline="0" dirty="0" smtClean="0">
                <a:solidFill>
                  <a:schemeClr val="tx1"/>
                </a:solidFill>
                <a:latin typeface="+mn-lt"/>
                <a:ea typeface="+mn-ea"/>
                <a:cs typeface="+mn-cs"/>
              </a:rPr>
              <a:t>) and then convergence (meaning </a:t>
            </a:r>
            <a:r>
              <a:rPr lang="en-US" sz="1200" b="1" i="1" kern="1200" baseline="0" dirty="0" smtClean="0">
                <a:solidFill>
                  <a:schemeClr val="tx1"/>
                </a:solidFill>
                <a:latin typeface="+mn-lt"/>
                <a:ea typeface="+mn-ea"/>
                <a:cs typeface="+mn-cs"/>
              </a:rPr>
              <a:t>similar characteristics </a:t>
            </a:r>
            <a:r>
              <a:rPr lang="te-IN" b="1" i="1" dirty="0" smtClean="0"/>
              <a:t>ఏకీభవించటం</a:t>
            </a:r>
            <a:r>
              <a:rPr lang="en-US" dirty="0" smtClean="0"/>
              <a:t>)</a:t>
            </a:r>
            <a:r>
              <a:rPr lang="en-US" sz="1200" kern="1200" baseline="0" dirty="0" smtClean="0">
                <a:solidFill>
                  <a:schemeClr val="tx1"/>
                </a:solidFill>
                <a:latin typeface="+mn-lt"/>
                <a:ea typeface="+mn-ea"/>
                <a:cs typeface="+mn-cs"/>
              </a:rPr>
              <a:t>.</a:t>
            </a:r>
          </a:p>
          <a:p>
            <a:pPr algn="just">
              <a:lnSpc>
                <a:spcPct val="100000"/>
              </a:lnSpc>
            </a:pPr>
            <a:endParaRPr lang="en-US" sz="1200" kern="1200" baseline="0" dirty="0" smtClean="0">
              <a:solidFill>
                <a:schemeClr val="tx1"/>
              </a:solidFill>
              <a:latin typeface="+mn-lt"/>
              <a:ea typeface="+mn-ea"/>
              <a:cs typeface="+mn-cs"/>
            </a:endParaRPr>
          </a:p>
          <a:p>
            <a:pPr algn="just">
              <a:lnSpc>
                <a:spcPct val="100000"/>
              </a:lnSpc>
            </a:pPr>
            <a:r>
              <a:rPr lang="en-US" sz="1200" kern="1200" baseline="0" dirty="0" smtClean="0">
                <a:solidFill>
                  <a:schemeClr val="tx1"/>
                </a:solidFill>
                <a:latin typeface="+mn-lt"/>
                <a:ea typeface="+mn-ea"/>
                <a:cs typeface="+mn-cs"/>
              </a:rPr>
              <a:t>Belady states that “diversification is the acquisition of a repertoire (meaning </a:t>
            </a:r>
            <a:r>
              <a:rPr lang="en-US" sz="1200" b="1" i="1" kern="1200" baseline="0" dirty="0" smtClean="0">
                <a:solidFill>
                  <a:schemeClr val="tx1"/>
                </a:solidFill>
                <a:latin typeface="+mn-lt"/>
                <a:ea typeface="+mn-ea"/>
                <a:cs typeface="+mn-cs"/>
              </a:rPr>
              <a:t>collection</a:t>
            </a:r>
            <a:r>
              <a:rPr lang="en-US" sz="1200" kern="1200" baseline="0" dirty="0" smtClean="0">
                <a:solidFill>
                  <a:schemeClr val="tx1"/>
                </a:solidFill>
                <a:latin typeface="+mn-lt"/>
                <a:ea typeface="+mn-ea"/>
                <a:cs typeface="+mn-cs"/>
              </a:rPr>
              <a:t>) of alternatives, the raw material of design: components, component solutions, and knowledge, all contained in catalogs, textbooks, and the mind.” Once this diverse set of information is assembled, you must pick and choose elements from the repertoire that meet the requirements defined by requirements engineering and the analysis model.</a:t>
            </a:r>
          </a:p>
          <a:p>
            <a:pPr algn="just">
              <a:lnSpc>
                <a:spcPct val="100000"/>
              </a:lnSpc>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As this occurs, alternatives are considered and rejected and you converge (meaning </a:t>
            </a:r>
            <a:r>
              <a:rPr lang="en-US" b="1" i="1" dirty="0" smtClean="0"/>
              <a:t>develop something in common</a:t>
            </a:r>
            <a:r>
              <a:rPr lang="en-US" sz="1200" kern="1200" baseline="0" dirty="0" smtClean="0">
                <a:solidFill>
                  <a:schemeClr val="tx1"/>
                </a:solidFill>
                <a:latin typeface="+mn-lt"/>
                <a:ea typeface="+mn-ea"/>
                <a:cs typeface="+mn-cs"/>
              </a:rPr>
              <a:t>) on “one particular configuration of components, and thus the creation of the final product”.</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Diversification and convergence combine intuition (meaning </a:t>
            </a:r>
            <a:r>
              <a:rPr lang="te-IN" sz="1000" b="1" i="1" dirty="0" smtClean="0"/>
              <a:t>అంతర్ దృష్టి</a:t>
            </a:r>
            <a:r>
              <a:rPr lang="en-US" sz="1050" dirty="0" smtClean="0"/>
              <a:t>|</a:t>
            </a:r>
            <a:r>
              <a:rPr lang="te-IN" sz="1050" b="1" i="1" kern="1200" baseline="0" dirty="0" smtClean="0">
                <a:solidFill>
                  <a:schemeClr val="tx1"/>
                </a:solidFill>
                <a:latin typeface="+mn-lt"/>
                <a:ea typeface="+mn-ea"/>
                <a:cs typeface="+mn-cs"/>
              </a:rPr>
              <a:t>వాస్తవాన్ని తెలుసుకొనుట</a:t>
            </a:r>
            <a:r>
              <a:rPr lang="en-US" sz="1200" kern="1200" baseline="0" dirty="0" smtClean="0">
                <a:solidFill>
                  <a:schemeClr val="tx1"/>
                </a:solidFill>
                <a:latin typeface="+mn-lt"/>
                <a:ea typeface="+mn-ea"/>
                <a:cs typeface="+mn-cs"/>
              </a:rPr>
              <a:t>) and judgment based on experience in building similar entities, a set of principles and/or heuristics that guide the way in which the model evolves, a set of criteria that enables quality to be judged, and a process of iteration that ultimately leads to a final design representation. </a:t>
            </a:r>
          </a:p>
          <a:p>
            <a:pPr algn="just">
              <a:lnSpc>
                <a:spcPct val="100000"/>
              </a:lnSpc>
            </a:pPr>
            <a:endParaRPr lang="en-US" sz="1200" kern="1200" baseline="0" dirty="0" smtClean="0">
              <a:solidFill>
                <a:schemeClr val="tx1"/>
              </a:solidFill>
              <a:latin typeface="+mn-lt"/>
              <a:ea typeface="+mn-ea"/>
              <a:cs typeface="+mn-cs"/>
            </a:endParaRPr>
          </a:p>
          <a:p>
            <a:pPr algn="just">
              <a:lnSpc>
                <a:spcPct val="100000"/>
              </a:lnSpc>
            </a:pPr>
            <a:r>
              <a:rPr lang="en-US" sz="1200" kern="1200" baseline="0" dirty="0" smtClean="0">
                <a:solidFill>
                  <a:schemeClr val="tx1"/>
                </a:solidFill>
                <a:latin typeface="+mn-lt"/>
                <a:ea typeface="+mn-ea"/>
                <a:cs typeface="+mn-cs"/>
              </a:rPr>
              <a:t>Software design changes continually as new methods, better analysis, and broader understanding evolve. Even today, most software design methodologies lack the depth, flexibility, and quantitative nature that are normally associated with more classical engineering design disciplines. However, methods for software design do exist, criteria for design quality are available, and design notation can be applied.</a:t>
            </a:r>
            <a:endParaRPr lang="en-US" dirty="0"/>
          </a:p>
        </p:txBody>
      </p:sp>
      <p:sp>
        <p:nvSpPr>
          <p:cNvPr id="4" name="Slide Number Placeholder 3"/>
          <p:cNvSpPr>
            <a:spLocks noGrp="1"/>
          </p:cNvSpPr>
          <p:nvPr>
            <p:ph type="sldNum" sz="quarter" idx="10"/>
          </p:nvPr>
        </p:nvSpPr>
        <p:spPr>
          <a:xfrm>
            <a:off x="4023993" y="9721107"/>
            <a:ext cx="3078427" cy="511730"/>
          </a:xfrm>
          <a:prstGeom prst="rect">
            <a:avLst/>
          </a:prstGeom>
        </p:spPr>
        <p:txBody>
          <a:bodyPr/>
          <a:lstStyle/>
          <a:p>
            <a:fld id="{C6D9586A-B0BA-476C-B293-E240125E5AE3}"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6431" y="4736306"/>
            <a:ext cx="6095999" cy="5105400"/>
          </a:xfrm>
        </p:spPr>
        <p:txBody>
          <a:bodyPr>
            <a:normAutofit/>
          </a:bodyPr>
          <a:lstStyle/>
          <a:p>
            <a:pPr algn="just">
              <a:spcAft>
                <a:spcPts val="600"/>
              </a:spcAft>
            </a:pPr>
            <a:r>
              <a:rPr lang="en-US" dirty="0" smtClean="0"/>
              <a:t>The goal of testing is to find errors, and a good test is one that has a high probability of finding an error. Therefore, you should design and implement a computer based system or a product with “testability” in mind. At the same time, the tests themselves must exhibit a set of characteristics that achieve the goal of finding the most errors with a minimum of effort.</a:t>
            </a:r>
          </a:p>
          <a:p>
            <a:pPr algn="just">
              <a:spcAft>
                <a:spcPts val="600"/>
              </a:spcAft>
            </a:pPr>
            <a:r>
              <a:rPr lang="en-US" dirty="0" smtClean="0"/>
              <a:t>Testability: James Bach provides the following definition for testability: “Software testability is simply how easily [a computer program] can be tested.” The following characteristics lead to testable software:</a:t>
            </a:r>
          </a:p>
          <a:p>
            <a:pPr algn="just">
              <a:spcAft>
                <a:spcPts val="600"/>
              </a:spcAft>
            </a:pPr>
            <a:r>
              <a:rPr lang="en-US" b="1" i="1" dirty="0" smtClean="0"/>
              <a:t>Operability:</a:t>
            </a:r>
            <a:r>
              <a:rPr lang="en-US" dirty="0" smtClean="0"/>
              <a:t>“The better it works, the more efficiently it can be tested.” If a system is designed and implemented with quality in mind, relatively few bugs will block the execution of tests, allowing testing to progress without fits and starts.</a:t>
            </a:r>
          </a:p>
          <a:p>
            <a:pPr algn="just">
              <a:spcAft>
                <a:spcPts val="600"/>
              </a:spcAft>
            </a:pPr>
            <a:r>
              <a:rPr lang="en-US" b="1" i="1" dirty="0" smtClean="0"/>
              <a:t>Observability:</a:t>
            </a:r>
            <a:r>
              <a:rPr lang="en-US" dirty="0" smtClean="0"/>
              <a:t> What you see is what you test.” Inputs provided as part of testing produce distinct outputs. System states and variables are visible or queriable during execution. Incorrect output is easily identified. Internal errors are automatically detected and reported. Source code is accessible.</a:t>
            </a:r>
          </a:p>
          <a:p>
            <a:pPr algn="just">
              <a:spcAft>
                <a:spcPts val="600"/>
              </a:spcAft>
            </a:pPr>
            <a:r>
              <a:rPr lang="en-US" b="1" i="1" dirty="0" smtClean="0"/>
              <a:t>Controllability:</a:t>
            </a:r>
            <a:r>
              <a:rPr lang="en-US" dirty="0" smtClean="0"/>
              <a:t> “The better we can control the software, the more the testing can be automated and optimized.” All possible outputs can be generated through some combination of input, and I/O formats are consistent and structured. All code is executable through some combination of input. Tests can be conveniently specified, automated, and reproduced.</a:t>
            </a:r>
          </a:p>
          <a:p>
            <a:pPr algn="just">
              <a:spcAft>
                <a:spcPts val="600"/>
              </a:spcAft>
            </a:pPr>
            <a:r>
              <a:rPr lang="en-US" b="1" i="1" dirty="0" smtClean="0"/>
              <a:t>Decomposability:</a:t>
            </a:r>
            <a:r>
              <a:rPr lang="en-US" dirty="0" smtClean="0"/>
              <a:t> “By controlling the scope of testing, we can more quickly isolate problems and perform smarter retesting.” The software system is built from independent modules that can be tested independently.</a:t>
            </a:r>
          </a:p>
          <a:p>
            <a:pPr algn="just">
              <a:spcAft>
                <a:spcPts val="600"/>
              </a:spcAft>
            </a:pPr>
            <a:r>
              <a:rPr lang="en-US" b="1" i="1" dirty="0" smtClean="0"/>
              <a:t>Simplicity.:</a:t>
            </a:r>
            <a:r>
              <a:rPr lang="en-US" dirty="0" smtClean="0"/>
              <a:t> “The less there is to test, the more quickly we can test it.”</a:t>
            </a:r>
          </a:p>
          <a:p>
            <a:pPr algn="just">
              <a:spcAft>
                <a:spcPts val="600"/>
              </a:spcAft>
            </a:pPr>
            <a:r>
              <a:rPr lang="en-US" b="1" i="1" dirty="0" smtClean="0"/>
              <a:t>Stability:</a:t>
            </a:r>
            <a:r>
              <a:rPr lang="en-US" dirty="0" smtClean="0"/>
              <a:t> “The fewer the changes, the fewer the disruptions to testing.”</a:t>
            </a:r>
          </a:p>
          <a:p>
            <a:pPr algn="just">
              <a:spcAft>
                <a:spcPts val="600"/>
              </a:spcAft>
            </a:pPr>
            <a:r>
              <a:rPr lang="en-US" b="1" i="1" dirty="0" smtClean="0"/>
              <a:t>Understandability:</a:t>
            </a:r>
            <a:r>
              <a:rPr lang="en-US" dirty="0" smtClean="0"/>
              <a:t> “The more information we have, the smarter we will test.”</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6431" y="4736306"/>
            <a:ext cx="6095999" cy="5105400"/>
          </a:xfrm>
        </p:spPr>
        <p:txBody>
          <a:bodyPr>
            <a:normAutofit/>
          </a:bodyPr>
          <a:lstStyle/>
          <a:p>
            <a:pPr algn="just">
              <a:spcAft>
                <a:spcPts val="600"/>
              </a:spcAft>
            </a:pPr>
            <a:r>
              <a:rPr lang="en-US" dirty="0" smtClean="0"/>
              <a:t>Kaner, Falk, and Nguyen suggest the following attributes of a “good” test:</a:t>
            </a:r>
          </a:p>
          <a:p>
            <a:pPr algn="just">
              <a:spcAft>
                <a:spcPts val="600"/>
              </a:spcAft>
            </a:pPr>
            <a:r>
              <a:rPr lang="en-US" b="1" i="1" dirty="0" smtClean="0"/>
              <a:t>A good test has a high probability of finding an error:</a:t>
            </a:r>
            <a:r>
              <a:rPr lang="en-US" i="1" dirty="0" smtClean="0"/>
              <a:t> </a:t>
            </a:r>
            <a:r>
              <a:rPr lang="en-US" dirty="0" smtClean="0"/>
              <a:t>To achieve this goal, the tester must understand the software and attempt to develop a mental picture of how the software might fail. Ideally, the classes of failure are probed. For example, one class of potential failure in a graphical user interface is the failure to recognize proper mouse position. A set of tests would be designed to exercise the mouse in an attempt to demonstrate an error in mouse position recognition.</a:t>
            </a:r>
          </a:p>
          <a:p>
            <a:pPr algn="just">
              <a:spcAft>
                <a:spcPts val="600"/>
              </a:spcAft>
            </a:pPr>
            <a:r>
              <a:rPr lang="en-US" b="1" i="1" dirty="0" smtClean="0"/>
              <a:t>A good test is not redundant. Testing time and resources are limited:</a:t>
            </a:r>
            <a:r>
              <a:rPr lang="en-US" i="1" dirty="0" smtClean="0"/>
              <a:t> </a:t>
            </a:r>
            <a:r>
              <a:rPr lang="en-US" dirty="0" smtClean="0"/>
              <a:t>There is no point in conducting a test that has the same purpose as another test. Every test should have a different purpose (even if it is subtly different).</a:t>
            </a:r>
          </a:p>
          <a:p>
            <a:pPr algn="just">
              <a:spcAft>
                <a:spcPts val="600"/>
              </a:spcAft>
            </a:pPr>
            <a:r>
              <a:rPr lang="en-US" b="1" i="1" dirty="0" smtClean="0"/>
              <a:t>A good test should be “best of breed”:</a:t>
            </a:r>
            <a:r>
              <a:rPr lang="en-US" dirty="0" smtClean="0"/>
              <a:t> In a group of tests that have a similar intent, time and resource limitations may mitigate toward the execution of only a subset of these tests. In such cases, the test that has the highest likelihood of uncovering a whole class of errors should be used.</a:t>
            </a:r>
          </a:p>
          <a:p>
            <a:pPr algn="just">
              <a:spcAft>
                <a:spcPts val="600"/>
              </a:spcAft>
            </a:pPr>
            <a:r>
              <a:rPr lang="en-US" b="1" i="1" dirty="0" smtClean="0"/>
              <a:t>A good test should be neither too simple nor too complex:</a:t>
            </a:r>
            <a:r>
              <a:rPr lang="en-US" dirty="0" smtClean="0"/>
              <a:t> Although it is sometimes possible to combine a series of tests into one test case, the possible side effects associated with this approach may mask errors. In general, each test should be executed separately.</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Any engineered product (and most other things) can be tested in one of two ways:</a:t>
            </a:r>
          </a:p>
          <a:p>
            <a:pPr algn="just"/>
            <a:r>
              <a:rPr lang="en-US" dirty="0" smtClean="0"/>
              <a:t>Knowing the specified function that a product has been designed to perform, tests can be conducted that demonstrate each function is fully operational while at the same time searching for errors in each function.</a:t>
            </a:r>
          </a:p>
          <a:p>
            <a:pPr algn="just"/>
            <a:r>
              <a:rPr lang="en-US" dirty="0" smtClean="0"/>
              <a:t>Knowing the internal workings of a product, tests can be conducted to ensure that “all gears mesh,” that is, internal operations are performed according to specifications and all internal components have been adequately exercised.</a:t>
            </a:r>
          </a:p>
          <a:p>
            <a:pPr algn="just"/>
            <a:r>
              <a:rPr lang="en-US" dirty="0" smtClean="0"/>
              <a:t>The first test approach takes an external view and is called black-box testing. The second requires an internal view and is termed white-box testing.</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sz="1200" i="1" kern="1200" baseline="0" dirty="0" smtClean="0">
                <a:solidFill>
                  <a:schemeClr val="tx1"/>
                </a:solidFill>
                <a:latin typeface="+mn-lt"/>
                <a:ea typeface="+mn-ea"/>
                <a:cs typeface="+mn-cs"/>
              </a:rPr>
              <a:t>Basis path testing</a:t>
            </a:r>
            <a:r>
              <a:rPr lang="en-US" sz="1200" kern="1200" baseline="0" dirty="0" smtClean="0">
                <a:solidFill>
                  <a:schemeClr val="tx1"/>
                </a:solidFill>
                <a:latin typeface="+mn-lt"/>
                <a:ea typeface="+mn-ea"/>
                <a:cs typeface="+mn-cs"/>
              </a:rPr>
              <a:t> is a white-box testing technique first proposed by Tom McCabe. The basis path method enables the test-case designer to derive a logical complexity measure of a procedural design and use this measure as a guide for defining a basis set of execution paths. Test cases derived to exercise the basis set are guaranteed to execute every statement in the program at least one time during testing.</a:t>
            </a:r>
          </a:p>
          <a:p>
            <a:pPr algn="just">
              <a:spcAft>
                <a:spcPts val="600"/>
              </a:spcAft>
            </a:pPr>
            <a:r>
              <a:rPr lang="en-US" b="1" dirty="0" smtClean="0"/>
              <a:t>Flow Graph Notation:</a:t>
            </a:r>
          </a:p>
          <a:p>
            <a:pPr algn="just">
              <a:spcAft>
                <a:spcPts val="600"/>
              </a:spcAft>
            </a:pPr>
            <a:r>
              <a:rPr lang="en-US" dirty="0" smtClean="0"/>
              <a:t>Before we consider the basis path method, a simple notation for the representation of control flow, called a </a:t>
            </a:r>
            <a:r>
              <a:rPr lang="en-US" i="1" dirty="0" smtClean="0"/>
              <a:t>flow graph (or program graph) </a:t>
            </a:r>
            <a:r>
              <a:rPr lang="en-US" dirty="0" smtClean="0"/>
              <a:t>must be introduced. The flow graph depicts logical control flow using the notation illustrated in Figure above.</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5888831" cy="4828381"/>
          </a:xfrm>
        </p:spPr>
        <p:txBody>
          <a:bodyPr>
            <a:normAutofit/>
          </a:bodyPr>
          <a:lstStyle/>
          <a:p>
            <a:pPr algn="just">
              <a:spcAft>
                <a:spcPts val="600"/>
              </a:spcAft>
            </a:pPr>
            <a:r>
              <a:rPr lang="en-US" dirty="0" smtClean="0"/>
              <a:t>To illustrate the use of a flow graph, consider the procedural design representation in Figure-a above. Here, a flowchart is used to depict program control structure. Figure-b above  maps the flowchart into a corresponding flow graph (assuming that no compound conditions are contained in the decision diamonds of the flowchart).</a:t>
            </a:r>
          </a:p>
          <a:p>
            <a:pPr algn="just">
              <a:spcAft>
                <a:spcPts val="600"/>
              </a:spcAft>
            </a:pPr>
            <a:r>
              <a:rPr lang="en-US" dirty="0" smtClean="0"/>
              <a:t>Referring to Figure-b above, each circle, called a flow graph node, represents one or more procedural statements. A sequence of process boxes and a decision diamond can map into a single node. The arrows on the flow graph, called edges or links, represent flow of control and are analogous to flowchart arrows.</a:t>
            </a:r>
          </a:p>
          <a:p>
            <a:pPr algn="just">
              <a:spcAft>
                <a:spcPts val="600"/>
              </a:spcAft>
            </a:pPr>
            <a:r>
              <a:rPr lang="en-US" dirty="0" smtClean="0"/>
              <a:t>An edge must terminate at a node, even if the node does not represent any procedural statements (e.g., see the flow graph symbol for the if-then-else construct). Areas bounded by edges and nodes are called regions. When counting regions, we include the area outside the graph as a region.</a:t>
            </a:r>
          </a:p>
          <a:p>
            <a:pPr algn="just">
              <a:spcAft>
                <a:spcPts val="600"/>
              </a:spcAft>
            </a:pPr>
            <a:r>
              <a:rPr lang="en-US" dirty="0" smtClean="0"/>
              <a:t>When compound conditions are encountered in a procedural design, the generation of a flow graph becomes slightly more complicated. A compound condition occurs when one or more Boolean operators (logical OR, AND, NAND, NOR) is present in a conditional statement.</a:t>
            </a:r>
          </a:p>
          <a:p>
            <a:pPr algn="just">
              <a:spcAft>
                <a:spcPts val="600"/>
              </a:spcAft>
            </a:pPr>
            <a:r>
              <a:rPr lang="en-US" dirty="0" smtClean="0"/>
              <a:t>Referring to Figure above (Compound logic) the program design language (PDL) segment translates into the flow graph shown. Note that a separate node is created for each of the conditions </a:t>
            </a:r>
            <a:r>
              <a:rPr lang="en-US" i="1" dirty="0" smtClean="0"/>
              <a:t>a </a:t>
            </a:r>
            <a:r>
              <a:rPr lang="en-US" dirty="0" smtClean="0"/>
              <a:t>and</a:t>
            </a:r>
            <a:r>
              <a:rPr lang="en-US" i="1" dirty="0" smtClean="0"/>
              <a:t> b </a:t>
            </a:r>
            <a:r>
              <a:rPr lang="en-US" dirty="0" smtClean="0"/>
              <a:t>in the statement IF </a:t>
            </a:r>
            <a:r>
              <a:rPr lang="en-US" i="1" dirty="0" smtClean="0"/>
              <a:t>a</a:t>
            </a:r>
            <a:r>
              <a:rPr lang="en-US" dirty="0" smtClean="0"/>
              <a:t> OR </a:t>
            </a:r>
            <a:r>
              <a:rPr lang="en-US" i="1" dirty="0" smtClean="0"/>
              <a:t>b</a:t>
            </a:r>
            <a:r>
              <a:rPr lang="en-US" dirty="0" smtClean="0"/>
              <a:t>. Each node that contains a condition is called a </a:t>
            </a:r>
            <a:r>
              <a:rPr lang="en-US" i="1" dirty="0" smtClean="0"/>
              <a:t>predicate</a:t>
            </a:r>
            <a:r>
              <a:rPr lang="en-US" dirty="0" smtClean="0"/>
              <a:t> </a:t>
            </a:r>
            <a:r>
              <a:rPr lang="en-US" i="1" dirty="0" smtClean="0"/>
              <a:t>node</a:t>
            </a:r>
            <a:r>
              <a:rPr lang="en-US" dirty="0" smtClean="0"/>
              <a:t> and is characterized by two or more edges emanating from it.</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0231" y="4860924"/>
            <a:ext cx="6096000" cy="4980781"/>
          </a:xfrm>
        </p:spPr>
        <p:txBody>
          <a:bodyPr numCol="2" spcCol="91440">
            <a:normAutofit fontScale="92500"/>
          </a:bodyPr>
          <a:lstStyle/>
          <a:p>
            <a:pPr algn="just">
              <a:spcAft>
                <a:spcPts val="600"/>
              </a:spcAft>
            </a:pPr>
            <a:r>
              <a:rPr lang="en-US" dirty="0" smtClean="0"/>
              <a:t>An </a:t>
            </a:r>
            <a:r>
              <a:rPr lang="en-US" i="1" dirty="0" smtClean="0"/>
              <a:t>independent path</a:t>
            </a:r>
            <a:r>
              <a:rPr lang="en-US" dirty="0" smtClean="0"/>
              <a:t> is any path through the program that introduces at least one new set of processing statements or a new condition. When stated in terms of a flow graph, an independent path must move along at least one edge that has not been traversed before the path is defined. For example, a set of independent paths for the flow graph illustrated in figure above are:</a:t>
            </a:r>
          </a:p>
          <a:p>
            <a:pPr algn="just"/>
            <a:r>
              <a:rPr lang="en-US" dirty="0" smtClean="0"/>
              <a:t>Path 1: 1-11</a:t>
            </a:r>
          </a:p>
          <a:p>
            <a:pPr algn="just"/>
            <a:r>
              <a:rPr lang="en-US" dirty="0" smtClean="0"/>
              <a:t>Path 2: 1-2-3-4-5-10-1-11</a:t>
            </a:r>
          </a:p>
          <a:p>
            <a:pPr algn="just"/>
            <a:r>
              <a:rPr lang="en-US" dirty="0" smtClean="0"/>
              <a:t>Path 3: 1-2-3-6-8-9-10-1-11</a:t>
            </a:r>
          </a:p>
          <a:p>
            <a:pPr algn="just">
              <a:spcAft>
                <a:spcPts val="600"/>
              </a:spcAft>
            </a:pPr>
            <a:r>
              <a:rPr lang="en-US" dirty="0" smtClean="0"/>
              <a:t>Path 4: 1-2-3-6-7-9-10-1-11</a:t>
            </a:r>
          </a:p>
          <a:p>
            <a:pPr algn="just">
              <a:spcAft>
                <a:spcPts val="600"/>
              </a:spcAft>
            </a:pPr>
            <a:r>
              <a:rPr lang="en-US" dirty="0" smtClean="0"/>
              <a:t>Note that each new path introduces a new edge. The path</a:t>
            </a:r>
          </a:p>
          <a:p>
            <a:pPr algn="just">
              <a:spcAft>
                <a:spcPts val="600"/>
              </a:spcAft>
            </a:pPr>
            <a:r>
              <a:rPr lang="en-US" dirty="0" smtClean="0"/>
              <a:t>1-2-3-4-5-10-1-2-3-6-8-9-10-1-11</a:t>
            </a:r>
          </a:p>
          <a:p>
            <a:pPr algn="just">
              <a:spcAft>
                <a:spcPts val="600"/>
              </a:spcAft>
            </a:pPr>
            <a:r>
              <a:rPr lang="en-US" dirty="0" smtClean="0"/>
              <a:t>is not considered to be an independent path because it is simply a combination of already specified paths and does not traverse any new edges. Paths 1 through 4 constitute a basis set for the flow graph in figure above.</a:t>
            </a:r>
          </a:p>
          <a:p>
            <a:pPr algn="just">
              <a:spcAft>
                <a:spcPts val="600"/>
              </a:spcAft>
            </a:pPr>
            <a:r>
              <a:rPr lang="en-US" dirty="0" smtClean="0"/>
              <a:t>That is, if you can design tests to force execution of these paths (a basis set), every statement in the program will have been guaranteed to be executed at least one time and every condition will have been executed on its true and false sides. It should be noted that the basis set is not unique. In fact, a number of different basis sets can be derived for a given procedural design.</a:t>
            </a:r>
          </a:p>
          <a:p>
            <a:pPr algn="just">
              <a:spcAft>
                <a:spcPts val="600"/>
              </a:spcAft>
            </a:pPr>
            <a:r>
              <a:rPr lang="en-US" dirty="0" smtClean="0"/>
              <a:t>How do you know how many paths to look for? The computation of cyclomatic complexity provides the answer. Cyclomatic complexity is a software metric that provides a quantitative measure of the logical complexity of a program.</a:t>
            </a:r>
          </a:p>
          <a:p>
            <a:pPr algn="just">
              <a:spcAft>
                <a:spcPts val="600"/>
              </a:spcAft>
            </a:pPr>
            <a:r>
              <a:rPr lang="en-US" dirty="0" smtClean="0"/>
              <a:t>When used in the context of the basis path testing method, the value computed for cyclomatic complexity defines the number of independent paths in the basis set of a program and provides you with an upper bound for the number of tests that must be conducted to ensure that all statements have been executed at least once.</a:t>
            </a:r>
          </a:p>
          <a:p>
            <a:pPr algn="just">
              <a:spcAft>
                <a:spcPts val="600"/>
              </a:spcAft>
            </a:pPr>
            <a:r>
              <a:rPr lang="en-US" dirty="0" smtClean="0"/>
              <a:t>Complexity is computed in one of three ways:</a:t>
            </a:r>
          </a:p>
          <a:p>
            <a:pPr marL="228600" indent="-228600" algn="just">
              <a:spcAft>
                <a:spcPts val="600"/>
              </a:spcAft>
              <a:buFont typeface="+mj-lt"/>
              <a:buAutoNum type="arabicPeriod"/>
            </a:pPr>
            <a:r>
              <a:rPr lang="en-US" dirty="0" smtClean="0"/>
              <a:t>The number of regions of the flow graph corresponds to the cyclomatic complexity.</a:t>
            </a:r>
          </a:p>
          <a:p>
            <a:pPr marL="228600" indent="-228600" algn="just">
              <a:spcAft>
                <a:spcPts val="600"/>
              </a:spcAft>
              <a:buFont typeface="+mj-lt"/>
              <a:buAutoNum type="arabicPeriod"/>
            </a:pPr>
            <a:r>
              <a:rPr lang="en-US" dirty="0" smtClean="0"/>
              <a:t>Cyclomatic complexity V(G) for a flow graph G is defined as V(G)=E–N+2</a:t>
            </a:r>
          </a:p>
          <a:p>
            <a:pPr algn="just">
              <a:spcAft>
                <a:spcPts val="600"/>
              </a:spcAft>
            </a:pPr>
            <a:r>
              <a:rPr lang="en-US" dirty="0" smtClean="0"/>
              <a:t>where E is the number of flow graph edges and N is the number of flow graph nodes.</a:t>
            </a:r>
          </a:p>
          <a:p>
            <a:pPr marL="228600" indent="-228600" algn="just">
              <a:spcAft>
                <a:spcPts val="600"/>
              </a:spcAft>
              <a:buFont typeface="+mj-lt"/>
              <a:buAutoNum type="arabicPeriod" startAt="3"/>
            </a:pPr>
            <a:r>
              <a:rPr lang="en-US" dirty="0" smtClean="0"/>
              <a:t>Cyclomatic complexity V(G) for a flow graph G is also defined as V(G)=P+1</a:t>
            </a:r>
          </a:p>
          <a:p>
            <a:pPr algn="just">
              <a:spcAft>
                <a:spcPts val="600"/>
              </a:spcAft>
            </a:pPr>
            <a:r>
              <a:rPr lang="en-US" dirty="0" smtClean="0"/>
              <a:t>where P is the number of predicate nodes contained in the flow graph G.</a:t>
            </a:r>
          </a:p>
        </p:txBody>
      </p:sp>
      <p:sp>
        <p:nvSpPr>
          <p:cNvPr id="4" name="Slide Number Placeholder 3"/>
          <p:cNvSpPr>
            <a:spLocks noGrp="1"/>
          </p:cNvSpPr>
          <p:nvPr>
            <p:ph type="sldNum" sz="quarter" idx="10"/>
          </p:nvPr>
        </p:nvSpPr>
        <p:spPr/>
        <p:txBody>
          <a:bodyPr/>
          <a:lstStyle/>
          <a:p>
            <a:fld id="{24DE0B97-60A8-42D6-9C4B-FF1AB2DC4AD8}" type="slidenum">
              <a:rPr lang="en-US" smtClean="0"/>
              <a:pPr/>
              <a:t>38</a:t>
            </a:fld>
            <a:endParaRPr lang="en-US" dirty="0"/>
          </a:p>
        </p:txBody>
      </p:sp>
      <p:cxnSp>
        <p:nvCxnSpPr>
          <p:cNvPr id="6" name="Straight Connector 5"/>
          <p:cNvCxnSpPr>
            <a:stCxn id="3" idx="0"/>
            <a:endCxn id="3" idx="2"/>
          </p:cNvCxnSpPr>
          <p:nvPr/>
        </p:nvCxnSpPr>
        <p:spPr>
          <a:xfrm rot="16200000" flipH="1">
            <a:off x="1137840" y="7351314"/>
            <a:ext cx="4980781" cy="158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8850" y="773113"/>
            <a:ext cx="5116513" cy="3838575"/>
          </a:xfrm>
        </p:spPr>
      </p:sp>
      <p:sp>
        <p:nvSpPr>
          <p:cNvPr id="3" name="Notes Placeholder 2"/>
          <p:cNvSpPr>
            <a:spLocks noGrp="1"/>
          </p:cNvSpPr>
          <p:nvPr>
            <p:ph type="body" idx="1"/>
          </p:nvPr>
        </p:nvSpPr>
        <p:spPr>
          <a:xfrm>
            <a:off x="711199" y="4860924"/>
            <a:ext cx="5888831" cy="5056981"/>
          </a:xfrm>
        </p:spPr>
        <p:txBody>
          <a:bodyPr>
            <a:normAutofit lnSpcReduction="10000"/>
          </a:bodyPr>
          <a:lstStyle/>
          <a:p>
            <a:pPr algn="just">
              <a:spcAft>
                <a:spcPts val="600"/>
              </a:spcAft>
            </a:pPr>
            <a:r>
              <a:rPr lang="en-US" dirty="0" smtClean="0"/>
              <a:t>The basis path testing method can be applied to a procedural design or to source code. Here basis path testing is presented as a series of steps. The procedure average, depicted in PDL in Figure above (right), will be used as an example to illustrate each step in the test-case design method. Note that average, although an extremely simple algorithm, contains compound conditions and loops. The following steps can be applied to derive the basis set:</a:t>
            </a:r>
          </a:p>
          <a:p>
            <a:pPr marL="228600" indent="-228600" algn="just">
              <a:spcAft>
                <a:spcPts val="600"/>
              </a:spcAft>
              <a:buAutoNum type="arabicPeriod"/>
            </a:pPr>
            <a:r>
              <a:rPr lang="en-US" b="1" dirty="0" smtClean="0"/>
              <a:t>Using the design or code as a foundation, draw a corresponding flow graph:</a:t>
            </a:r>
            <a:r>
              <a:rPr lang="en-US" dirty="0" smtClean="0"/>
              <a:t> A flow graph is created using the symbols and construction rules. The corresponding flow graph is shown in Figure above (left).</a:t>
            </a:r>
          </a:p>
          <a:p>
            <a:pPr marL="228600" indent="-228600" algn="just">
              <a:spcAft>
                <a:spcPts val="600"/>
              </a:spcAft>
              <a:buAutoNum type="arabicPeriod"/>
            </a:pPr>
            <a:r>
              <a:rPr lang="en-US" b="1" dirty="0" smtClean="0"/>
              <a:t>Determine the cyclomatic complexity of the resultant flow graph.</a:t>
            </a:r>
            <a:r>
              <a:rPr lang="en-US" dirty="0" smtClean="0"/>
              <a:t> The cyclomatic complexity V(G) is determined by applying the algorithms.</a:t>
            </a:r>
          </a:p>
          <a:p>
            <a:pPr algn="just">
              <a:spcAft>
                <a:spcPts val="600"/>
              </a:spcAft>
            </a:pPr>
            <a:r>
              <a:rPr lang="en-US" dirty="0" smtClean="0"/>
              <a:t>V(G) =  6 regions	V(G) = 17 edges – 13 nodes + 2 =  6</a:t>
            </a:r>
          </a:p>
          <a:p>
            <a:pPr algn="just">
              <a:spcAft>
                <a:spcPts val="600"/>
              </a:spcAft>
            </a:pPr>
            <a:r>
              <a:rPr lang="en-US" dirty="0" smtClean="0"/>
              <a:t>V(G)  = 5 predicate nodes + 1 = 6</a:t>
            </a:r>
          </a:p>
          <a:p>
            <a:pPr marL="228600" indent="-228600" algn="just">
              <a:spcAft>
                <a:spcPts val="600"/>
              </a:spcAft>
              <a:buFont typeface="+mj-lt"/>
              <a:buAutoNum type="arabicPeriod" startAt="3"/>
            </a:pPr>
            <a:r>
              <a:rPr lang="en-US" b="1" dirty="0" smtClean="0"/>
              <a:t>Determine a basis set of linearly independent paths.</a:t>
            </a:r>
            <a:r>
              <a:rPr lang="en-US" dirty="0" smtClean="0"/>
              <a:t> The value of V(G) provides the upper bound on the number of linearly independent paths through the program control structure. In the case of procedure average, we expect to specify six paths:</a:t>
            </a:r>
          </a:p>
          <a:p>
            <a:pPr algn="just">
              <a:spcAft>
                <a:spcPts val="600"/>
              </a:spcAft>
            </a:pPr>
            <a:r>
              <a:rPr lang="en-US" dirty="0" smtClean="0"/>
              <a:t>Path 1: 1-2-10-11-13	Path 2: 1-2-10-12-13	Path 3: 1-2-3-10-11-13</a:t>
            </a:r>
          </a:p>
          <a:p>
            <a:pPr algn="just">
              <a:spcAft>
                <a:spcPts val="600"/>
              </a:spcAft>
            </a:pPr>
            <a:r>
              <a:rPr lang="en-US" dirty="0" smtClean="0"/>
              <a:t>Path 4: 1-2-3-4-5-8-9-2- . . .	Path 5: 1-2-3-4-5-6-8-9-2- . . .	Path 6: 1-2-3-4-5-6-7-8-9-2- . . .</a:t>
            </a:r>
          </a:p>
          <a:p>
            <a:pPr algn="just">
              <a:spcAft>
                <a:spcPts val="600"/>
              </a:spcAft>
            </a:pPr>
            <a:r>
              <a:rPr lang="en-US" dirty="0" smtClean="0"/>
              <a:t>The ellipsis (. . .) following paths 4, 5, and 6 indicates that any path through the remainder of the control structure is acceptable.</a:t>
            </a:r>
          </a:p>
          <a:p>
            <a:pPr marL="228600" indent="-228600" algn="just">
              <a:spcAft>
                <a:spcPts val="600"/>
              </a:spcAft>
              <a:buFont typeface="+mj-lt"/>
              <a:buAutoNum type="arabicPeriod" startAt="4"/>
            </a:pPr>
            <a:r>
              <a:rPr lang="en-US" b="1" dirty="0" smtClean="0"/>
              <a:t>Prepare test cases that will force execution of each path in the basis set.</a:t>
            </a:r>
            <a:r>
              <a:rPr lang="en-US" dirty="0" smtClean="0"/>
              <a:t> Data should be chosen so that conditions at the predicate nodes are appropriately set as each path is tested. Each test case is executed and compared to expected results. Once all test cases have been completed, the tester can be sure that all statements in the program have been executed at least once.</a:t>
            </a:r>
            <a:endParaRPr lang="en-US" dirty="0"/>
          </a:p>
        </p:txBody>
      </p:sp>
      <p:sp>
        <p:nvSpPr>
          <p:cNvPr id="4" name="Slide Number Placeholder 3"/>
          <p:cNvSpPr>
            <a:spLocks noGrp="1"/>
          </p:cNvSpPr>
          <p:nvPr>
            <p:ph type="sldNum" sz="quarter" idx="10"/>
          </p:nvPr>
        </p:nvSpPr>
        <p:spPr/>
        <p:txBody>
          <a:bodyPr rIns="274320" anchor="ctr" anchorCtr="0"/>
          <a:lstStyle/>
          <a:p>
            <a:fld id="{24DE0B97-60A8-42D6-9C4B-FF1AB2DC4AD8}"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spcAft>
                <a:spcPts val="600"/>
              </a:spcAft>
            </a:pPr>
            <a:r>
              <a:rPr lang="en-US" dirty="0" smtClean="0"/>
              <a:t>Software testing is one element of a broader topic that is often referred to as verification and validation (V&amp;V). Verification refers to the set of tasks that ensure that software correctly implements a specific function. Validation refers to a different set of tasks that ensure that the software that has been built is traceable to customer requirements.</a:t>
            </a:r>
          </a:p>
          <a:p>
            <a:pPr algn="just">
              <a:spcAft>
                <a:spcPts val="600"/>
              </a:spcAft>
            </a:pPr>
            <a:r>
              <a:rPr lang="en-US" dirty="0" smtClean="0"/>
              <a:t>Boehm states this another way:</a:t>
            </a:r>
          </a:p>
          <a:p>
            <a:pPr algn="just">
              <a:spcAft>
                <a:spcPts val="600"/>
              </a:spcAft>
            </a:pPr>
            <a:r>
              <a:rPr lang="en-US" dirty="0" smtClean="0"/>
              <a:t>Verification: “Are we building the product right?”</a:t>
            </a:r>
          </a:p>
          <a:p>
            <a:pPr algn="just">
              <a:spcAft>
                <a:spcPts val="600"/>
              </a:spcAft>
            </a:pPr>
            <a:r>
              <a:rPr lang="en-US" dirty="0" smtClean="0"/>
              <a:t>Validation: “Are we building the right product?”</a:t>
            </a:r>
          </a:p>
          <a:p>
            <a:pPr algn="just">
              <a:spcAft>
                <a:spcPts val="600"/>
              </a:spcAft>
            </a:pPr>
            <a:r>
              <a:rPr lang="en-US" dirty="0" smtClean="0"/>
              <a:t>The definition of V&amp;V encompasses many software quality assurance activities.</a:t>
            </a:r>
          </a:p>
          <a:p>
            <a:pPr algn="just">
              <a:spcAft>
                <a:spcPts val="600"/>
              </a:spcAft>
            </a:pPr>
            <a:r>
              <a:rPr lang="en-US" dirty="0" smtClean="0"/>
              <a:t>Verification and validation includes a wide array of SQA activities: technical reviews, quality and configuration audits, performance monitoring, simulation, feasibility study, documentation review, database review, algorithm analysis, development testing, usability testing, qualification testing, acceptance testing, and installation testing.</a:t>
            </a:r>
          </a:p>
          <a:p>
            <a:pPr algn="just">
              <a:spcAft>
                <a:spcPts val="600"/>
              </a:spcAft>
            </a:pPr>
            <a:r>
              <a:rPr lang="en-US" dirty="0" smtClean="0"/>
              <a:t>Although testing plays an extremely important role in V&amp;V, many other activities are also necessary.</a:t>
            </a:r>
          </a:p>
          <a:p>
            <a:pPr algn="just">
              <a:spcAft>
                <a:spcPts val="600"/>
              </a:spcAft>
            </a:pPr>
            <a:r>
              <a:rPr lang="en-US" b="1" dirty="0" smtClean="0"/>
              <a:t>Organizing for Software Testing:</a:t>
            </a:r>
          </a:p>
          <a:p>
            <a:pPr algn="just">
              <a:spcAft>
                <a:spcPts val="600"/>
              </a:spcAft>
            </a:pPr>
            <a:r>
              <a:rPr lang="en-US" dirty="0" smtClean="0"/>
              <a:t>For every software project, there is an inherent conflict of interest that occurs as testing begins. The people who have built the software are now asked to test the software.</a:t>
            </a:r>
          </a:p>
          <a:p>
            <a:pPr algn="just">
              <a:spcAft>
                <a:spcPts val="600"/>
              </a:spcAft>
            </a:pPr>
            <a:r>
              <a:rPr lang="en-US" dirty="0" smtClean="0"/>
              <a:t>This seems harmless in itself; after all, who knows the program better than its developers? Unfortunately, these same developers have interest in demonstrating that the program is error-free, that it works according to customer requirements, and that it will be completed on schedule and within budget. Each of these interests mitigate (meaning </a:t>
            </a:r>
            <a:r>
              <a:rPr lang="en-US" b="1" i="1" dirty="0" smtClean="0"/>
              <a:t>ease or reduce</a:t>
            </a:r>
            <a:r>
              <a:rPr lang="en-US" dirty="0" smtClean="0"/>
              <a:t>) against thorough testing.</a:t>
            </a:r>
          </a:p>
        </p:txBody>
      </p:sp>
      <p:sp>
        <p:nvSpPr>
          <p:cNvPr id="4" name="Slide Number Placeholder 3"/>
          <p:cNvSpPr>
            <a:spLocks noGrp="1"/>
          </p:cNvSpPr>
          <p:nvPr>
            <p:ph type="sldNum" sz="quarter" idx="10"/>
          </p:nvPr>
        </p:nvSpPr>
        <p:spPr/>
        <p:txBody>
          <a:bodyPr/>
          <a:lstStyle/>
          <a:p>
            <a:fld id="{24DE0B97-60A8-42D6-9C4B-FF1AB2DC4AD8}"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A data structure, called a graph matrix, can be quite useful for developing a software tool that assists in basis path testing.</a:t>
            </a:r>
          </a:p>
          <a:p>
            <a:pPr algn="just">
              <a:spcAft>
                <a:spcPts val="600"/>
              </a:spcAft>
            </a:pPr>
            <a:r>
              <a:rPr lang="en-US" dirty="0" smtClean="0"/>
              <a:t>A graph matrix is a square matrix whose size (i.e., number of rows and columns) is equal (eq.) to the number of nodes on the flow graph. Each row and column corresponds to an identified node, and matrix entries correspond to connections (an edge) between nodes. A simple example of a flow graph and its corresponding graph matrix is shown in Figure above.</a:t>
            </a:r>
          </a:p>
          <a:p>
            <a:pPr algn="just">
              <a:spcAft>
                <a:spcPts val="600"/>
              </a:spcAft>
            </a:pPr>
            <a:r>
              <a:rPr lang="en-US" dirty="0" smtClean="0"/>
              <a:t>Referring to the figure, each node on the flow graph is identified by numbers, while each edge is identified by letters. A letter entry is made in the matrix to correspond to a connection between two nodes. For example, node 3 is connected to node 4 by edge b.</a:t>
            </a:r>
          </a:p>
          <a:p>
            <a:pPr algn="just">
              <a:spcAft>
                <a:spcPts val="600"/>
              </a:spcAft>
            </a:pPr>
            <a:r>
              <a:rPr lang="en-US" dirty="0" smtClean="0"/>
              <a:t>To this point, the graph matrix is nothing more than a tabular representation of a flow graph. However, by adding a link weight to each matrix entry, the graph matrix can become a powerful tool for evaluating program control structure during testing.</a:t>
            </a:r>
          </a:p>
          <a:p>
            <a:pPr algn="just">
              <a:spcAft>
                <a:spcPts val="600"/>
              </a:spcAft>
            </a:pPr>
            <a:r>
              <a:rPr lang="en-US" dirty="0" smtClean="0"/>
              <a:t>The link weight provides additional information about control flow. In its simplest form, the link weight is 1 (a connection exists) or 0 (a connection does not exist). But link weights can be assigned other, more interesting properties:</a:t>
            </a:r>
          </a:p>
          <a:p>
            <a:pPr marL="685800" lvl="1" indent="-228600" algn="just">
              <a:spcAft>
                <a:spcPts val="600"/>
              </a:spcAft>
              <a:buFont typeface="Wingdings" pitchFamily="2" charset="2"/>
              <a:buChar char="Ø"/>
            </a:pPr>
            <a:r>
              <a:rPr lang="en-US" dirty="0" smtClean="0"/>
              <a:t>The probability that a link (edge) will be execute.</a:t>
            </a:r>
          </a:p>
          <a:p>
            <a:pPr marL="685800" lvl="1" indent="-228600" algn="just">
              <a:spcAft>
                <a:spcPts val="600"/>
              </a:spcAft>
              <a:buFont typeface="Wingdings" pitchFamily="2" charset="2"/>
              <a:buChar char="Ø"/>
            </a:pPr>
            <a:r>
              <a:rPr lang="en-US" dirty="0" smtClean="0"/>
              <a:t>The processing time expended during traversal of a link</a:t>
            </a:r>
          </a:p>
          <a:p>
            <a:pPr marL="685800" lvl="1" indent="-228600" algn="just">
              <a:spcAft>
                <a:spcPts val="600"/>
              </a:spcAft>
              <a:buFont typeface="Wingdings" pitchFamily="2" charset="2"/>
              <a:buChar char="Ø"/>
            </a:pPr>
            <a:r>
              <a:rPr lang="en-US" dirty="0" smtClean="0"/>
              <a:t>The memory required during traversal of a link</a:t>
            </a:r>
          </a:p>
          <a:p>
            <a:pPr marL="685800" lvl="1" indent="-228600" algn="just">
              <a:spcAft>
                <a:spcPts val="600"/>
              </a:spcAft>
              <a:buFont typeface="Wingdings" pitchFamily="2" charset="2"/>
              <a:buChar char="Ø"/>
            </a:pPr>
            <a:r>
              <a:rPr lang="en-US" dirty="0" smtClean="0"/>
              <a:t>The resources required during traversal of a link.</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White-box testing, sometimes called glass-box testing, is a test-case design philosophy that uses the control structure described as part of component-level design to derive test cases. Using white-box testing methods, you can derive test cases that :</a:t>
            </a:r>
          </a:p>
          <a:p>
            <a:pPr marL="228600" indent="-228600" algn="just">
              <a:buAutoNum type="arabicParenBoth"/>
            </a:pPr>
            <a:r>
              <a:rPr lang="en-US" dirty="0" smtClean="0"/>
              <a:t>guarantee that all independent paths within a module have been exercised at least once</a:t>
            </a:r>
          </a:p>
          <a:p>
            <a:pPr marL="228600" indent="-228600" algn="just">
              <a:buAutoNum type="arabicParenBoth"/>
            </a:pPr>
            <a:r>
              <a:rPr lang="en-US" dirty="0" smtClean="0"/>
              <a:t>exercise all logical decisions on their true and false sides</a:t>
            </a:r>
          </a:p>
          <a:p>
            <a:pPr marL="228600" indent="-228600" algn="just">
              <a:buAutoNum type="arabicParenBoth"/>
            </a:pPr>
            <a:r>
              <a:rPr lang="en-US" dirty="0" smtClean="0"/>
              <a:t>execute all loops at their boundaries and within their operational bounds &amp;</a:t>
            </a:r>
          </a:p>
          <a:p>
            <a:pPr marL="228600" indent="-228600" algn="just">
              <a:buAutoNum type="arabicParenBoth"/>
            </a:pPr>
            <a:r>
              <a:rPr lang="en-US" dirty="0" smtClean="0"/>
              <a:t>exercise internal data structures to ensure their validity.</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631" y="4812506"/>
            <a:ext cx="6019800" cy="5105400"/>
          </a:xfrm>
        </p:spPr>
        <p:txBody>
          <a:bodyPr>
            <a:normAutofit fontScale="92500" lnSpcReduction="10000"/>
          </a:bodyPr>
          <a:lstStyle/>
          <a:p>
            <a:pPr algn="just">
              <a:spcAft>
                <a:spcPts val="600"/>
              </a:spcAft>
            </a:pPr>
            <a:r>
              <a:rPr lang="en-US" dirty="0" smtClean="0"/>
              <a:t>Black-box testing, also called behavioral testing, focuses on the functional requirements of the software. That is, black-box testing techniques enable you to derive sets of input conditions that will fully exercise all functional requirements for a program.</a:t>
            </a:r>
          </a:p>
          <a:p>
            <a:pPr algn="just">
              <a:spcAft>
                <a:spcPts val="600"/>
              </a:spcAft>
            </a:pPr>
            <a:r>
              <a:rPr lang="en-US" dirty="0" smtClean="0"/>
              <a:t>Black-box testing is not an alternative to white-box techniques. Rather, it is a complementary approach that is likely to uncover a different class of errors than white-box methods. Black-box testing attempts to find errors in the following categories:</a:t>
            </a:r>
          </a:p>
          <a:p>
            <a:pPr marL="228600" indent="-228600" algn="just">
              <a:spcAft>
                <a:spcPts val="300"/>
              </a:spcAft>
              <a:buAutoNum type="arabicParenBoth"/>
            </a:pPr>
            <a:r>
              <a:rPr lang="en-US" dirty="0" smtClean="0"/>
              <a:t>incorrect or missing functions</a:t>
            </a:r>
          </a:p>
          <a:p>
            <a:pPr marL="228600" indent="-228600" algn="just">
              <a:spcAft>
                <a:spcPts val="300"/>
              </a:spcAft>
              <a:buAutoNum type="arabicParenBoth"/>
            </a:pPr>
            <a:r>
              <a:rPr lang="en-US" dirty="0" smtClean="0"/>
              <a:t>interface errors</a:t>
            </a:r>
          </a:p>
          <a:p>
            <a:pPr marL="228600" indent="-228600" algn="just">
              <a:spcAft>
                <a:spcPts val="300"/>
              </a:spcAft>
              <a:buAutoNum type="arabicParenBoth"/>
            </a:pPr>
            <a:r>
              <a:rPr lang="en-US" dirty="0" smtClean="0"/>
              <a:t>errors in data structures or external database access</a:t>
            </a:r>
          </a:p>
          <a:p>
            <a:pPr marL="228600" indent="-228600" algn="just">
              <a:spcAft>
                <a:spcPts val="300"/>
              </a:spcAft>
              <a:buAutoNum type="arabicParenBoth"/>
            </a:pPr>
            <a:r>
              <a:rPr lang="en-US" dirty="0" smtClean="0"/>
              <a:t>behavior or performance errors &amp;</a:t>
            </a:r>
          </a:p>
          <a:p>
            <a:pPr marL="228600" indent="-228600" algn="just">
              <a:spcAft>
                <a:spcPts val="600"/>
              </a:spcAft>
              <a:buAutoNum type="arabicParenBoth"/>
            </a:pPr>
            <a:r>
              <a:rPr lang="en-US" dirty="0" smtClean="0"/>
              <a:t>initialization and termination errors</a:t>
            </a:r>
          </a:p>
          <a:p>
            <a:pPr algn="just">
              <a:spcAft>
                <a:spcPts val="600"/>
              </a:spcAft>
            </a:pPr>
            <a:r>
              <a:rPr lang="en-US" dirty="0" smtClean="0"/>
              <a:t>Unlike white-box testing, which is performed early in the testing process, black-box testing tends to be applied during later stages of testing. Because black-box testing purposely disregards control structure, attention is focused on the information domain. Tests are designed to answer the following questions:</a:t>
            </a:r>
          </a:p>
          <a:p>
            <a:pPr marL="685800" lvl="1" indent="-228600" algn="just">
              <a:spcAft>
                <a:spcPts val="300"/>
              </a:spcAft>
              <a:buFont typeface="Wingdings" pitchFamily="2" charset="2"/>
              <a:buChar char="Ø"/>
            </a:pPr>
            <a:r>
              <a:rPr lang="en-US" dirty="0" smtClean="0"/>
              <a:t>How is functional validity tested?</a:t>
            </a:r>
          </a:p>
          <a:p>
            <a:pPr marL="685800" lvl="1" indent="-228600" algn="just">
              <a:spcAft>
                <a:spcPts val="300"/>
              </a:spcAft>
              <a:buFont typeface="Wingdings" pitchFamily="2" charset="2"/>
              <a:buChar char="Ø"/>
            </a:pPr>
            <a:r>
              <a:rPr lang="en-US" dirty="0" smtClean="0"/>
              <a:t>How are system behavior and performance tested?</a:t>
            </a:r>
          </a:p>
          <a:p>
            <a:pPr marL="685800" lvl="1" indent="-228600" algn="just">
              <a:spcAft>
                <a:spcPts val="300"/>
              </a:spcAft>
              <a:buFont typeface="Wingdings" pitchFamily="2" charset="2"/>
              <a:buChar char="Ø"/>
            </a:pPr>
            <a:r>
              <a:rPr lang="en-US" dirty="0" smtClean="0"/>
              <a:t>What classes of input will make good test cases?</a:t>
            </a:r>
          </a:p>
          <a:p>
            <a:pPr marL="685800" lvl="1" indent="-228600" algn="just">
              <a:spcAft>
                <a:spcPts val="300"/>
              </a:spcAft>
              <a:buFont typeface="Wingdings" pitchFamily="2" charset="2"/>
              <a:buChar char="Ø"/>
            </a:pPr>
            <a:r>
              <a:rPr lang="en-US" dirty="0" smtClean="0"/>
              <a:t>Is the system particularly sensitive to certain input values?</a:t>
            </a:r>
          </a:p>
          <a:p>
            <a:pPr marL="685800" lvl="1" indent="-228600" algn="just">
              <a:spcAft>
                <a:spcPts val="300"/>
              </a:spcAft>
              <a:buFont typeface="Wingdings" pitchFamily="2" charset="2"/>
              <a:buChar char="Ø"/>
            </a:pPr>
            <a:r>
              <a:rPr lang="en-US" dirty="0" smtClean="0"/>
              <a:t>How are the boundaries of a data class isolated?</a:t>
            </a:r>
          </a:p>
          <a:p>
            <a:pPr marL="685800" lvl="1" indent="-228600" algn="just">
              <a:spcAft>
                <a:spcPts val="300"/>
              </a:spcAft>
              <a:buFont typeface="Wingdings" pitchFamily="2" charset="2"/>
              <a:buChar char="Ø"/>
            </a:pPr>
            <a:r>
              <a:rPr lang="en-US" dirty="0" smtClean="0"/>
              <a:t>What data rates and data volume can the system tolerate?</a:t>
            </a:r>
          </a:p>
          <a:p>
            <a:pPr marL="685800" lvl="1" indent="-228600" algn="just">
              <a:spcAft>
                <a:spcPts val="600"/>
              </a:spcAft>
              <a:buFont typeface="Wingdings" pitchFamily="2" charset="2"/>
              <a:buChar char="Ø"/>
            </a:pPr>
            <a:r>
              <a:rPr lang="en-US" dirty="0" smtClean="0"/>
              <a:t>What effect will specific combinations of data have on system operation?</a:t>
            </a:r>
          </a:p>
          <a:p>
            <a:pPr algn="just">
              <a:spcAft>
                <a:spcPts val="600"/>
              </a:spcAft>
            </a:pPr>
            <a:r>
              <a:rPr lang="en-US" dirty="0" smtClean="0"/>
              <a:t>By applying black-box techniques, you derive a set of test cases that satisfy the following criteria:</a:t>
            </a:r>
          </a:p>
          <a:p>
            <a:pPr marL="228600" indent="-228600" algn="just">
              <a:spcAft>
                <a:spcPts val="600"/>
              </a:spcAft>
              <a:buFont typeface="+mj-lt"/>
              <a:buAutoNum type="arabicPeriod"/>
            </a:pPr>
            <a:r>
              <a:rPr lang="en-US" dirty="0" smtClean="0"/>
              <a:t>test cases that reduce, by a count that is greater than one, the number of additional test cases that must be designed to achieve reasonable testing</a:t>
            </a:r>
          </a:p>
          <a:p>
            <a:pPr marL="228600" indent="-228600" algn="just">
              <a:spcAft>
                <a:spcPts val="600"/>
              </a:spcAft>
              <a:buFont typeface="+mj-lt"/>
              <a:buAutoNum type="arabicPeriod"/>
            </a:pPr>
            <a:r>
              <a:rPr lang="en-US" dirty="0" smtClean="0"/>
              <a:t>test cases that tell you something about the presence or absence of classes of errors, rather than an error associated only with the specific test at hand.</a:t>
            </a:r>
            <a:endParaRPr lang="en-US" dirty="0"/>
          </a:p>
        </p:txBody>
      </p:sp>
      <p:sp>
        <p:nvSpPr>
          <p:cNvPr id="4" name="Slide Number Placeholder 3"/>
          <p:cNvSpPr>
            <a:spLocks noGrp="1"/>
          </p:cNvSpPr>
          <p:nvPr>
            <p:ph type="sldNum" sz="quarter" idx="10"/>
          </p:nvPr>
        </p:nvSpPr>
        <p:spPr/>
        <p:txBody>
          <a:bodyPr rIns="274320" anchor="ctr" anchorCtr="0"/>
          <a:lstStyle/>
          <a:p>
            <a:fld id="{24DE0B97-60A8-42D6-9C4B-FF1AB2DC4AD8}"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736306"/>
            <a:ext cx="5965031" cy="5181600"/>
          </a:xfrm>
        </p:spPr>
        <p:txBody>
          <a:bodyPr numCol="2" spcCol="182880">
            <a:normAutofit/>
          </a:bodyPr>
          <a:lstStyle/>
          <a:p>
            <a:pPr algn="just">
              <a:spcAft>
                <a:spcPts val="600"/>
              </a:spcAft>
            </a:pPr>
            <a:r>
              <a:rPr lang="en-US" dirty="0" smtClean="0"/>
              <a:t>The first step in black-box testing is to understand the objects that are modeled in software and the relationships that connect these objects. Once this has been accomplished, the next step is to define a series of tests that verify “all objects have the expected relationship to one another”. </a:t>
            </a:r>
          </a:p>
          <a:p>
            <a:pPr algn="just">
              <a:spcAft>
                <a:spcPts val="600"/>
              </a:spcAft>
            </a:pPr>
            <a:r>
              <a:rPr lang="en-US" dirty="0" smtClean="0"/>
              <a:t>Stated in another way, software testing begins by creating a graph of important objects and their relationships and then devising a series of tests that will cover the graph so that each object and relationship is exercised and errors are uncovered.</a:t>
            </a:r>
          </a:p>
          <a:p>
            <a:pPr algn="just">
              <a:spcAft>
                <a:spcPts val="600"/>
              </a:spcAft>
            </a:pPr>
            <a:r>
              <a:rPr lang="en-US" dirty="0" smtClean="0"/>
              <a:t>To accomplish these steps, you begin by creating a graph—a collection of nodes that represent objects, links that represent the relationships between objects, node weights that describe the properties of a node (e.g., a specific data value or state behavior), and link weights that describe some characteristic of a link. The symbolic representation of a graph is shown in Figure (a) above.</a:t>
            </a:r>
          </a:p>
          <a:p>
            <a:pPr algn="just">
              <a:spcAft>
                <a:spcPts val="600"/>
              </a:spcAft>
            </a:pPr>
            <a:r>
              <a:rPr lang="en-US" dirty="0" smtClean="0"/>
              <a:t>Nodes are represented as circles connected by links that take a number of different forms. A </a:t>
            </a:r>
            <a:r>
              <a:rPr lang="en-US" b="1" i="1" dirty="0" smtClean="0"/>
              <a:t>directed</a:t>
            </a:r>
            <a:r>
              <a:rPr lang="en-US" dirty="0" smtClean="0"/>
              <a:t> </a:t>
            </a:r>
            <a:r>
              <a:rPr lang="en-US" b="1" i="1" dirty="0" smtClean="0"/>
              <a:t>link</a:t>
            </a:r>
            <a:r>
              <a:rPr lang="en-US" dirty="0" smtClean="0"/>
              <a:t> (represented by an arrow) indicates that a relationship moves in only one direction. A </a:t>
            </a:r>
            <a:r>
              <a:rPr lang="en-US" b="1" i="1" dirty="0" smtClean="0"/>
              <a:t>bidirectional</a:t>
            </a:r>
            <a:r>
              <a:rPr lang="en-US" dirty="0" smtClean="0"/>
              <a:t> </a:t>
            </a:r>
            <a:r>
              <a:rPr lang="en-US" b="1" i="1" dirty="0" smtClean="0"/>
              <a:t>link</a:t>
            </a:r>
            <a:r>
              <a:rPr lang="en-US" dirty="0" smtClean="0"/>
              <a:t>, also called a </a:t>
            </a:r>
            <a:r>
              <a:rPr lang="en-US" b="1" i="1" dirty="0" smtClean="0"/>
              <a:t>symmetric</a:t>
            </a:r>
            <a:r>
              <a:rPr lang="en-US" dirty="0" smtClean="0"/>
              <a:t> </a:t>
            </a:r>
            <a:r>
              <a:rPr lang="en-US" b="1" i="1" dirty="0" smtClean="0"/>
              <a:t>link</a:t>
            </a:r>
            <a:r>
              <a:rPr lang="en-US" dirty="0" smtClean="0"/>
              <a:t>, implies that the relationship applies in both directions. </a:t>
            </a:r>
            <a:r>
              <a:rPr lang="en-US" b="1" i="1" dirty="0" smtClean="0"/>
              <a:t>Parallel</a:t>
            </a:r>
            <a:r>
              <a:rPr lang="en-US" i="1" dirty="0" smtClean="0"/>
              <a:t> </a:t>
            </a:r>
            <a:r>
              <a:rPr lang="en-US" b="1" i="1" dirty="0" smtClean="0"/>
              <a:t>links</a:t>
            </a:r>
            <a:r>
              <a:rPr lang="en-US" dirty="0" smtClean="0"/>
              <a:t>  are used when a number of different relationships are established between graph nodes.</a:t>
            </a:r>
          </a:p>
          <a:p>
            <a:pPr algn="just">
              <a:spcAft>
                <a:spcPts val="600"/>
              </a:spcAft>
            </a:pPr>
            <a:r>
              <a:rPr lang="en-US" dirty="0" smtClean="0"/>
              <a:t>As a simple example, consider a portion of a graph for a word-processing application Figure (b) where</a:t>
            </a:r>
          </a:p>
          <a:p>
            <a:pPr algn="just">
              <a:spcAft>
                <a:spcPts val="300"/>
              </a:spcAft>
            </a:pPr>
            <a:r>
              <a:rPr lang="en-US" dirty="0" smtClean="0"/>
              <a:t>Object #1 = </a:t>
            </a:r>
            <a:r>
              <a:rPr lang="en-US" b="1" dirty="0" smtClean="0"/>
              <a:t>newFile</a:t>
            </a:r>
            <a:r>
              <a:rPr lang="en-US" dirty="0" smtClean="0"/>
              <a:t> (menu selection)</a:t>
            </a:r>
          </a:p>
          <a:p>
            <a:pPr algn="just">
              <a:spcAft>
                <a:spcPts val="300"/>
              </a:spcAft>
            </a:pPr>
            <a:r>
              <a:rPr lang="en-US" dirty="0" smtClean="0"/>
              <a:t>Object #2 = </a:t>
            </a:r>
            <a:r>
              <a:rPr lang="en-US" b="1" dirty="0" smtClean="0"/>
              <a:t>documentWindow</a:t>
            </a:r>
          </a:p>
          <a:p>
            <a:pPr algn="just">
              <a:spcAft>
                <a:spcPts val="600"/>
              </a:spcAft>
            </a:pPr>
            <a:r>
              <a:rPr lang="en-US" dirty="0" smtClean="0"/>
              <a:t>Object #3 = </a:t>
            </a:r>
            <a:r>
              <a:rPr lang="en-US" b="1" dirty="0" smtClean="0"/>
              <a:t>documentText</a:t>
            </a:r>
          </a:p>
          <a:p>
            <a:pPr algn="just">
              <a:spcAft>
                <a:spcPts val="600"/>
              </a:spcAft>
            </a:pPr>
            <a:r>
              <a:rPr lang="en-US" dirty="0" smtClean="0"/>
              <a:t>Referring to the figure, a menu select on </a:t>
            </a:r>
            <a:r>
              <a:rPr lang="en-US" b="1" dirty="0" smtClean="0"/>
              <a:t>newFile</a:t>
            </a:r>
            <a:r>
              <a:rPr lang="en-US" dirty="0" smtClean="0"/>
              <a:t> generates a document window. The node weight of </a:t>
            </a:r>
            <a:r>
              <a:rPr lang="en-US" b="1" dirty="0" smtClean="0"/>
              <a:t>documentWindow</a:t>
            </a:r>
            <a:r>
              <a:rPr lang="en-US" dirty="0" smtClean="0"/>
              <a:t> provides a list of the window attributes that are to be expected when the window is generated. The link weight indicates that the window must be generated in less than 1.0 second.</a:t>
            </a:r>
          </a:p>
          <a:p>
            <a:pPr algn="just">
              <a:spcAft>
                <a:spcPts val="600"/>
              </a:spcAft>
            </a:pPr>
            <a:r>
              <a:rPr lang="en-US" dirty="0" smtClean="0"/>
              <a:t>An undirected link establishes a symmetric relationship between the newFile menu selection and documentText, and parallel links indicate relationships between documentWindow and documentText.</a:t>
            </a:r>
            <a:endParaRPr lang="en-US" dirty="0"/>
          </a:p>
        </p:txBody>
      </p:sp>
      <p:sp>
        <p:nvSpPr>
          <p:cNvPr id="4" name="Slide Number Placeholder 3"/>
          <p:cNvSpPr>
            <a:spLocks noGrp="1"/>
          </p:cNvSpPr>
          <p:nvPr>
            <p:ph type="sldNum" sz="quarter" idx="10"/>
          </p:nvPr>
        </p:nvSpPr>
        <p:spPr/>
        <p:txBody>
          <a:bodyPr rIns="274320" bIns="0" anchor="ctr" anchorCtr="0"/>
          <a:lstStyle/>
          <a:p>
            <a:fld id="{24DE0B97-60A8-42D6-9C4B-FF1AB2DC4AD8}" type="slidenum">
              <a:rPr lang="en-US" smtClean="0"/>
              <a:pPr/>
              <a:t>43</a:t>
            </a:fld>
            <a:endParaRPr lang="en-US" dirty="0"/>
          </a:p>
        </p:txBody>
      </p:sp>
      <p:cxnSp>
        <p:nvCxnSpPr>
          <p:cNvPr id="7" name="Straight Connector 6"/>
          <p:cNvCxnSpPr>
            <a:stCxn id="3" idx="0"/>
            <a:endCxn id="3" idx="2"/>
          </p:cNvCxnSpPr>
          <p:nvPr/>
        </p:nvCxnSpPr>
        <p:spPr>
          <a:xfrm rot="16200000" flipH="1">
            <a:off x="1102915" y="7327106"/>
            <a:ext cx="5181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5"/>
            <a:ext cx="6041232" cy="4904582"/>
          </a:xfrm>
        </p:spPr>
        <p:txBody>
          <a:bodyPr>
            <a:normAutofit/>
          </a:bodyPr>
          <a:lstStyle/>
          <a:p>
            <a:pPr algn="just">
              <a:spcAft>
                <a:spcPts val="600"/>
              </a:spcAft>
            </a:pPr>
            <a:r>
              <a:rPr lang="en-US" dirty="0" smtClean="0"/>
              <a:t>Equivalence partitioning is a black-box testing method that divides the input domain of a program into classes of data from (</a:t>
            </a:r>
            <a:r>
              <a:rPr lang="en-US" dirty="0" smtClean="0">
                <a:sym typeface="Wingdings" pitchFamily="2" charset="2"/>
              </a:rPr>
              <a:t>)</a:t>
            </a:r>
            <a:r>
              <a:rPr lang="en-US" dirty="0" smtClean="0"/>
              <a:t> which (w?) test cases can be derived. An ideal test case single-handedly uncovers a class of errors (e.g., incorrect processing of all character data) that might otherwise require many test cases to be executed before the general error is observed.</a:t>
            </a:r>
          </a:p>
          <a:p>
            <a:pPr algn="just">
              <a:spcAft>
                <a:spcPts val="600"/>
              </a:spcAft>
            </a:pPr>
            <a:r>
              <a:rPr lang="en-US" dirty="0" smtClean="0"/>
              <a:t>Test-case design for equivalence partitioning is based on an evaluation of equivalence classes for an input condition. Using concepts introduced in the preceding section, if a set of objects can be linked by relationships that are symmetric, transitive, and reflexive, an equivalence class is present.</a:t>
            </a:r>
          </a:p>
          <a:p>
            <a:pPr algn="just">
              <a:spcAft>
                <a:spcPts val="600"/>
              </a:spcAft>
            </a:pPr>
            <a:r>
              <a:rPr lang="en-US" dirty="0" smtClean="0"/>
              <a:t>An equivalence class represents a set of valid or invalid states for input conditions. Typically, an input condition is either a specific numeric value, a range of values, a set of related values, or a Boolean condition. Equivalence classes may be defined according to the following guidelines:</a:t>
            </a:r>
          </a:p>
          <a:p>
            <a:pPr marL="228600" indent="-228600" algn="just">
              <a:spcAft>
                <a:spcPts val="300"/>
              </a:spcAft>
              <a:buFont typeface="+mj-lt"/>
              <a:buAutoNum type="arabicPeriod"/>
            </a:pPr>
            <a:r>
              <a:rPr lang="en-US" dirty="0" smtClean="0"/>
              <a:t>If an input condition specifies a range, one valid and two invalid equivalence classes are defined.</a:t>
            </a:r>
          </a:p>
          <a:p>
            <a:pPr marL="228600" indent="-228600" algn="just">
              <a:spcAft>
                <a:spcPts val="300"/>
              </a:spcAft>
              <a:buFont typeface="+mj-lt"/>
              <a:buAutoNum type="arabicPeriod"/>
            </a:pPr>
            <a:r>
              <a:rPr lang="en-US" dirty="0" smtClean="0"/>
              <a:t>If an input condition requires a specific value, one valid and two invalid equivalence classes are defined.</a:t>
            </a:r>
          </a:p>
          <a:p>
            <a:pPr marL="228600" indent="-228600" algn="just">
              <a:spcAft>
                <a:spcPts val="300"/>
              </a:spcAft>
              <a:buFont typeface="+mj-lt"/>
              <a:buAutoNum type="arabicPeriod"/>
            </a:pPr>
            <a:r>
              <a:rPr lang="en-US" dirty="0" smtClean="0"/>
              <a:t>If an input condition specifies a member of a set, one valid and one invalid equivalence class are defined.</a:t>
            </a:r>
          </a:p>
          <a:p>
            <a:pPr marL="228600" indent="-228600" algn="just">
              <a:spcAft>
                <a:spcPts val="600"/>
              </a:spcAft>
              <a:buFont typeface="+mj-lt"/>
              <a:buAutoNum type="arabicPeriod"/>
            </a:pPr>
            <a:r>
              <a:rPr lang="en-US" dirty="0" smtClean="0"/>
              <a:t>If an input condition is Boolean, one valid and one invalid class are defined.</a:t>
            </a:r>
          </a:p>
          <a:p>
            <a:pPr algn="just">
              <a:spcAft>
                <a:spcPts val="600"/>
              </a:spcAft>
            </a:pPr>
            <a:r>
              <a:rPr lang="en-US" dirty="0" smtClean="0"/>
              <a:t>By applying the guidelines for the derivation of equivalence classes, test cases for each input domain data item can be developed and executed. Test cases are selected so that the largest number of attributes of an equivalence class are exercised at once.</a:t>
            </a:r>
            <a:endParaRPr lang="en-US" dirty="0"/>
          </a:p>
        </p:txBody>
      </p:sp>
      <p:sp>
        <p:nvSpPr>
          <p:cNvPr id="4" name="Slide Number Placeholder 3"/>
          <p:cNvSpPr>
            <a:spLocks noGrp="1"/>
          </p:cNvSpPr>
          <p:nvPr>
            <p:ph type="sldNum" sz="quarter" idx="10"/>
          </p:nvPr>
        </p:nvSpPr>
        <p:spPr/>
        <p:txBody>
          <a:bodyPr rIns="274320" anchor="ctr" anchorCtr="0"/>
          <a:lstStyle/>
          <a:p>
            <a:fld id="{24DE0B97-60A8-42D6-9C4B-FF1AB2DC4AD8}"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200" y="4860924"/>
            <a:ext cx="5965032" cy="4980782"/>
          </a:xfrm>
        </p:spPr>
        <p:txBody>
          <a:bodyPr>
            <a:normAutofit lnSpcReduction="10000"/>
          </a:bodyPr>
          <a:lstStyle/>
          <a:p>
            <a:pPr algn="just">
              <a:spcAft>
                <a:spcPts val="600"/>
              </a:spcAft>
            </a:pPr>
            <a:r>
              <a:rPr lang="en-US" dirty="0" smtClean="0"/>
              <a:t>A greater number of errors occurs at the boundaries of the input domain rather than in the “center.” It is for this reason that boundary value analysis (BVA) has been developed as a testing technique. Boundary value analysis leads to a selection of test cases that exercise bounding values.</a:t>
            </a:r>
          </a:p>
          <a:p>
            <a:pPr algn="just">
              <a:spcAft>
                <a:spcPts val="600"/>
              </a:spcAft>
            </a:pPr>
            <a:r>
              <a:rPr lang="en-US" dirty="0" smtClean="0"/>
              <a:t>Boundary value analysis is a test-case design technique that complements equivalence partitioning. Rather than selecting any element of an equivalence class, BVA leads to the selection of test cases at the “edges” of the class. Rather than focusing solely on input conditions, BVA derives test cases from the output domain as well.</a:t>
            </a:r>
          </a:p>
          <a:p>
            <a:pPr algn="just">
              <a:spcAft>
                <a:spcPts val="600"/>
              </a:spcAft>
            </a:pPr>
            <a:r>
              <a:rPr lang="en-US" dirty="0" smtClean="0"/>
              <a:t>Guidelines for BVA are similar in many respects to those provided for equivalence partitioning:</a:t>
            </a:r>
          </a:p>
          <a:p>
            <a:pPr algn="just">
              <a:spcAft>
                <a:spcPts val="600"/>
              </a:spcAft>
            </a:pPr>
            <a:r>
              <a:rPr lang="en-US" dirty="0" smtClean="0"/>
              <a:t>1. If an input condition specifies a range bounded by values a and b, test cases should be designed with values a and b and just above and just below a and b.</a:t>
            </a:r>
          </a:p>
          <a:p>
            <a:pPr algn="just">
              <a:spcAft>
                <a:spcPts val="600"/>
              </a:spcAft>
            </a:pPr>
            <a:r>
              <a:rPr lang="en-US" dirty="0" smtClean="0"/>
              <a:t>2. If an input condition specifies a number of values, test cases should be developed that exercise the minimum and maximum numbers. Values just above and below minimum and maximum are also tested.</a:t>
            </a:r>
          </a:p>
          <a:p>
            <a:pPr algn="just">
              <a:spcAft>
                <a:spcPts val="600"/>
              </a:spcAft>
            </a:pPr>
            <a:r>
              <a:rPr lang="en-US" dirty="0" smtClean="0"/>
              <a:t>3. Apply guidelines 1 and 2 to output conditions. For example, assume that a temperature versus pressure table is required as output from an engineering analysis program. Test cases should be designed to create an output report that produces the maximum (and minimum) allowable number of table entries.</a:t>
            </a:r>
          </a:p>
          <a:p>
            <a:pPr algn="just">
              <a:spcAft>
                <a:spcPts val="600"/>
              </a:spcAft>
            </a:pPr>
            <a:r>
              <a:rPr lang="en-US" dirty="0" smtClean="0"/>
              <a:t>4. If internal program data structures have prescribed boundaries (e.g., a table has a defined limit of 100 entries), be certain to design a test case to exercise the data structure at its boundary.</a:t>
            </a:r>
          </a:p>
          <a:p>
            <a:pPr algn="just">
              <a:spcAft>
                <a:spcPts val="600"/>
              </a:spcAft>
            </a:pPr>
            <a:r>
              <a:rPr lang="en-US" b="1" dirty="0" smtClean="0"/>
              <a:t>Orthogonal array testing </a:t>
            </a:r>
            <a:r>
              <a:rPr lang="en-US" dirty="0" smtClean="0"/>
              <a:t>can be applied to problems in which the input domain is relatively small but too large to accommodate exhaustive testing. The orthogonal array testing method is particularly useful in finding region faults – an error category associated with faulty logic within a software component.</a:t>
            </a:r>
            <a:endParaRPr lang="en-US" dirty="0"/>
          </a:p>
        </p:txBody>
      </p:sp>
      <p:sp>
        <p:nvSpPr>
          <p:cNvPr id="4" name="Slide Number Placeholder 3"/>
          <p:cNvSpPr>
            <a:spLocks noGrp="1"/>
          </p:cNvSpPr>
          <p:nvPr>
            <p:ph type="sldNum" sz="quarter" idx="10"/>
          </p:nvPr>
        </p:nvSpPr>
        <p:spPr/>
        <p:txBody>
          <a:bodyPr rIns="274320" anchor="ctr" anchorCtr="0"/>
          <a:lstStyle/>
          <a:p>
            <a:fld id="{24DE0B97-60A8-42D6-9C4B-FF1AB2DC4AD8}"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Test-case design methods for object-oriented software continue to evolve. However, an overall approach to OO test-case design has been suggested by Berard:</a:t>
            </a:r>
          </a:p>
          <a:p>
            <a:pPr marL="228600" indent="-228600" algn="just">
              <a:spcAft>
                <a:spcPts val="300"/>
              </a:spcAft>
              <a:buAutoNum type="arabicPeriod"/>
            </a:pPr>
            <a:r>
              <a:rPr lang="en-US" dirty="0" smtClean="0"/>
              <a:t>Each test case should be (s</a:t>
            </a:r>
            <a:r>
              <a:rPr lang="en-US" dirty="0" smtClean="0">
                <a:sym typeface="Wingdings" pitchFamily="2" charset="2"/>
              </a:rPr>
              <a:t>)</a:t>
            </a:r>
            <a:r>
              <a:rPr lang="en-US" dirty="0" smtClean="0"/>
              <a:t> uniquely identified and explicitly associated with the class to be tested.</a:t>
            </a:r>
          </a:p>
          <a:p>
            <a:pPr marL="228600" indent="-228600" algn="just">
              <a:spcAft>
                <a:spcPts val="300"/>
              </a:spcAft>
              <a:buFontTx/>
              <a:buAutoNum type="arabicPeriod"/>
            </a:pPr>
            <a:r>
              <a:rPr lang="en-US" dirty="0" smtClean="0"/>
              <a:t>The purpose of the test should be (s</a:t>
            </a:r>
            <a:r>
              <a:rPr lang="en-US" dirty="0" smtClean="0">
                <a:sym typeface="Wingdings" pitchFamily="2" charset="2"/>
              </a:rPr>
              <a:t>)</a:t>
            </a:r>
            <a:r>
              <a:rPr lang="en-US" dirty="0" smtClean="0"/>
              <a:t> stated.</a:t>
            </a:r>
          </a:p>
          <a:p>
            <a:pPr marL="228600" indent="-228600" algn="just">
              <a:spcAft>
                <a:spcPts val="300"/>
              </a:spcAft>
              <a:buFontTx/>
              <a:buAutoNum type="arabicPeriod"/>
            </a:pPr>
            <a:r>
              <a:rPr lang="en-US" dirty="0" smtClean="0"/>
              <a:t>A list of testing steps should be developed for each test and should contain:</a:t>
            </a:r>
          </a:p>
          <a:p>
            <a:pPr marL="685800" lvl="1" indent="-228600" algn="just">
              <a:spcAft>
                <a:spcPts val="300"/>
              </a:spcAft>
              <a:buFont typeface="+mj-lt"/>
              <a:buAutoNum type="alphaLcPeriod"/>
            </a:pPr>
            <a:r>
              <a:rPr lang="en-US" dirty="0" smtClean="0"/>
              <a:t>A list of specified states for the class that is to be tested</a:t>
            </a:r>
          </a:p>
          <a:p>
            <a:pPr marL="685800" lvl="1" indent="-228600" algn="just">
              <a:spcAft>
                <a:spcPts val="300"/>
              </a:spcAft>
              <a:buFont typeface="+mj-lt"/>
              <a:buAutoNum type="alphaLcPeriod"/>
            </a:pPr>
            <a:r>
              <a:rPr lang="en-US" dirty="0" smtClean="0"/>
              <a:t>A list of messages and operations that will be exercised as a consequence of the test</a:t>
            </a:r>
          </a:p>
          <a:p>
            <a:pPr marL="685800" lvl="1" indent="-228600" algn="just">
              <a:spcAft>
                <a:spcPts val="300"/>
              </a:spcAft>
              <a:buFont typeface="+mj-lt"/>
              <a:buAutoNum type="alphaLcPeriod"/>
            </a:pPr>
            <a:r>
              <a:rPr lang="en-US" dirty="0" smtClean="0"/>
              <a:t>A list of exceptions that may occur as the class is tested</a:t>
            </a:r>
          </a:p>
          <a:p>
            <a:pPr marL="685800" lvl="1" indent="-228600" algn="just">
              <a:spcAft>
                <a:spcPts val="300"/>
              </a:spcAft>
              <a:buFont typeface="+mj-lt"/>
              <a:buAutoNum type="alphaLcPeriod"/>
            </a:pPr>
            <a:r>
              <a:rPr lang="en-US" dirty="0" smtClean="0"/>
              <a:t>A list of external conditions (i.e., changes in the environment external to the software that must exist in order to properly conduct the test)</a:t>
            </a:r>
          </a:p>
          <a:p>
            <a:pPr marL="685800" lvl="1" indent="-228600" algn="just">
              <a:spcAft>
                <a:spcPts val="300"/>
              </a:spcAft>
              <a:buFont typeface="+mj-lt"/>
              <a:buAutoNum type="alphaLcPeriod"/>
            </a:pPr>
            <a:r>
              <a:rPr lang="en-US" dirty="0" smtClean="0"/>
              <a:t>Supplementary information that will aid in understanding or implementing the test</a:t>
            </a:r>
          </a:p>
          <a:p>
            <a:pPr algn="just">
              <a:spcAft>
                <a:spcPts val="600"/>
              </a:spcAft>
            </a:pPr>
            <a:r>
              <a:rPr lang="en-US" dirty="0" smtClean="0"/>
              <a:t>Unlike conventional test-case design, which is driven by an input-process-output view of software or the algorithmic detail of individual modules, object-oriented testing focuses on designing appropriate sequences of operations to exercise the states of a class.</a:t>
            </a:r>
          </a:p>
          <a:p>
            <a:pPr algn="just">
              <a:spcAft>
                <a:spcPts val="600"/>
              </a:spcAft>
            </a:pPr>
            <a:endParaRPr lang="en-US" dirty="0"/>
          </a:p>
        </p:txBody>
      </p:sp>
      <p:sp>
        <p:nvSpPr>
          <p:cNvPr id="4" name="Slide Number Placeholder 3"/>
          <p:cNvSpPr>
            <a:spLocks noGrp="1"/>
          </p:cNvSpPr>
          <p:nvPr>
            <p:ph type="sldNum" sz="quarter" idx="10"/>
          </p:nvPr>
        </p:nvSpPr>
        <p:spPr>
          <a:xfrm>
            <a:off x="6219031" y="9721850"/>
            <a:ext cx="883444" cy="511175"/>
          </a:xfrm>
        </p:spPr>
        <p:txBody>
          <a:bodyPr rIns="274320" anchor="ctr" anchorCtr="0"/>
          <a:lstStyle/>
          <a:p>
            <a:fld id="{24DE0B97-60A8-42D6-9C4B-FF1AB2DC4AD8}"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As a class evolves (meaning</a:t>
            </a:r>
            <a:r>
              <a:rPr lang="en-US" baseline="0" dirty="0" smtClean="0"/>
              <a:t> </a:t>
            </a:r>
            <a:r>
              <a:rPr lang="en-US" b="1" i="1" baseline="0" dirty="0" smtClean="0"/>
              <a:t>develop</a:t>
            </a:r>
            <a:r>
              <a:rPr lang="en-US" baseline="0" dirty="0" smtClean="0"/>
              <a:t> or </a:t>
            </a:r>
            <a:r>
              <a:rPr lang="en-US" b="1" i="1" baseline="0" dirty="0" smtClean="0"/>
              <a:t>progress</a:t>
            </a:r>
            <a:r>
              <a:rPr lang="en-US" baseline="0" dirty="0" smtClean="0"/>
              <a:t> or </a:t>
            </a:r>
            <a:r>
              <a:rPr lang="en-US" b="1" i="1" baseline="0" dirty="0" smtClean="0"/>
              <a:t>adapt</a:t>
            </a:r>
            <a:r>
              <a:rPr lang="en-US" baseline="0" dirty="0" smtClean="0"/>
              <a:t>  or </a:t>
            </a:r>
            <a:r>
              <a:rPr lang="en-US" b="1" i="1" baseline="0" dirty="0" smtClean="0"/>
              <a:t>transform</a:t>
            </a:r>
            <a:r>
              <a:rPr lang="en-US" dirty="0" smtClean="0"/>
              <a:t>) through the requirements and design models, it becomes a target for test-case design.</a:t>
            </a:r>
          </a:p>
          <a:p>
            <a:pPr algn="just">
              <a:spcAft>
                <a:spcPts val="600"/>
              </a:spcAft>
            </a:pPr>
            <a:r>
              <a:rPr lang="en-US" dirty="0" smtClean="0"/>
              <a:t>Because attributes and operations are encapsulated, testing operations outside of the class is generally unproductive (meaning </a:t>
            </a:r>
            <a:r>
              <a:rPr lang="en-US" b="1" i="1" dirty="0" smtClean="0"/>
              <a:t>useless</a:t>
            </a:r>
            <a:r>
              <a:rPr lang="en-US" dirty="0" smtClean="0"/>
              <a:t> or </a:t>
            </a:r>
            <a:r>
              <a:rPr lang="en-US" b="1" i="1" dirty="0" smtClean="0"/>
              <a:t>not very much useful</a:t>
            </a:r>
            <a:r>
              <a:rPr lang="en-US" dirty="0" smtClean="0"/>
              <a:t>). Although encapsulation is an essential design concept for OO, it can create a minor obstacle when testing.</a:t>
            </a:r>
          </a:p>
          <a:p>
            <a:pPr algn="just">
              <a:spcAft>
                <a:spcPts val="600"/>
              </a:spcAft>
            </a:pPr>
            <a:r>
              <a:rPr lang="en-US" dirty="0" smtClean="0"/>
              <a:t>As Binder notes, “</a:t>
            </a:r>
            <a:r>
              <a:rPr lang="en-US" i="1" dirty="0" smtClean="0"/>
              <a:t>Testing requires reporting on the concrete (meaning  </a:t>
            </a:r>
            <a:r>
              <a:rPr lang="en-US" b="1" i="1" dirty="0" smtClean="0"/>
              <a:t>visible</a:t>
            </a:r>
            <a:r>
              <a:rPr lang="en-US" i="1" dirty="0" smtClean="0"/>
              <a:t>)and abstract state of an object.</a:t>
            </a:r>
            <a:r>
              <a:rPr lang="en-US" dirty="0" smtClean="0"/>
              <a:t>”</a:t>
            </a:r>
          </a:p>
          <a:p>
            <a:pPr algn="just">
              <a:spcAft>
                <a:spcPts val="600"/>
              </a:spcAft>
            </a:pPr>
            <a:r>
              <a:rPr lang="en-US" dirty="0" smtClean="0"/>
              <a:t>Yet, encapsulation can make this information somewhat difficult to obtain. Unless built-in operations are provided to report the values for class attributes, a snapshot of the state of an object may be difficult to acquire.</a:t>
            </a:r>
          </a:p>
          <a:p>
            <a:pPr algn="just">
              <a:spcAft>
                <a:spcPts val="600"/>
              </a:spcAft>
            </a:pPr>
            <a:r>
              <a:rPr lang="en-US" dirty="0" smtClean="0"/>
              <a:t>Inheritance may also present you with additional challenges during test-case design. I have already noted that each new usage context requires retesting, even though reuse has been achieved.</a:t>
            </a:r>
          </a:p>
          <a:p>
            <a:pPr algn="just">
              <a:spcAft>
                <a:spcPts val="600"/>
              </a:spcAft>
            </a:pPr>
            <a:r>
              <a:rPr lang="en-US" dirty="0" smtClean="0"/>
              <a:t>In addition, multiple inheritance complicates testing further by increasing the number of contexts for which testing is required.</a:t>
            </a:r>
          </a:p>
          <a:p>
            <a:pPr algn="just">
              <a:spcAft>
                <a:spcPts val="600"/>
              </a:spcAft>
            </a:pPr>
            <a:r>
              <a:rPr lang="en-US" dirty="0" smtClean="0"/>
              <a:t>If subclasses instantiated from a superclass are used within the same problem domain, it is likely that the set of test cases derived for the superclass can be used when testing the subclass.</a:t>
            </a:r>
          </a:p>
          <a:p>
            <a:pPr algn="just">
              <a:spcAft>
                <a:spcPts val="600"/>
              </a:spcAft>
            </a:pPr>
            <a:r>
              <a:rPr lang="en-US" dirty="0" smtClean="0"/>
              <a:t>However, if the subclass is used in an entirely different context, the superclass test cases will have little applicability and a new set of tests must be designed.</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The white-box testing methods can be applied to the operations defined for a class.</a:t>
            </a:r>
          </a:p>
          <a:p>
            <a:pPr algn="just">
              <a:spcAft>
                <a:spcPts val="600"/>
              </a:spcAft>
            </a:pPr>
            <a:r>
              <a:rPr lang="en-US" dirty="0" smtClean="0"/>
              <a:t>Basis path, loop testing, or data flow techniques can help to ensure that every statement in an operation has been tested.</a:t>
            </a:r>
          </a:p>
          <a:p>
            <a:pPr algn="just">
              <a:spcAft>
                <a:spcPts val="600"/>
              </a:spcAft>
            </a:pPr>
            <a:r>
              <a:rPr lang="en-US" dirty="0" smtClean="0"/>
              <a:t>However, the concise structure of many class operations causes some to argue that the effort applied to white-box testing might be better redirected to tests at a class level.</a:t>
            </a:r>
          </a:p>
          <a:p>
            <a:pPr algn="just">
              <a:spcAft>
                <a:spcPts val="600"/>
              </a:spcAft>
            </a:pPr>
            <a:r>
              <a:rPr lang="en-US" dirty="0" smtClean="0"/>
              <a:t>Black-box testing methods are as appropriate for OO systems as they are for systems developed using conventional software engineering methods.</a:t>
            </a:r>
          </a:p>
          <a:p>
            <a:pPr algn="just">
              <a:spcAft>
                <a:spcPts val="600"/>
              </a:spcAft>
            </a:pPr>
            <a:r>
              <a:rPr lang="en-US" dirty="0" smtClean="0"/>
              <a:t>Use cases can provide useful input in the design of black-box and state based tests.</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The object of fault-based testing within an OO system is to design tests that have a high likelihood of uncovering plausible (meaning </a:t>
            </a:r>
            <a:r>
              <a:rPr lang="en-US" b="1" i="1" dirty="0" smtClean="0"/>
              <a:t>reasonable</a:t>
            </a:r>
            <a:r>
              <a:rPr lang="en-US" dirty="0" smtClean="0"/>
              <a:t> or </a:t>
            </a:r>
            <a:r>
              <a:rPr lang="en-US" b="1" i="1" dirty="0" smtClean="0"/>
              <a:t>acceptable</a:t>
            </a:r>
            <a:r>
              <a:rPr lang="en-US" dirty="0" smtClean="0"/>
              <a:t> or </a:t>
            </a:r>
            <a:r>
              <a:rPr lang="en-US" b="1" i="1" dirty="0" smtClean="0"/>
              <a:t>thinkable</a:t>
            </a:r>
            <a:r>
              <a:rPr lang="en-US" dirty="0" smtClean="0"/>
              <a:t>) faults.</a:t>
            </a:r>
          </a:p>
          <a:p>
            <a:pPr algn="just">
              <a:spcAft>
                <a:spcPts val="600"/>
              </a:spcAft>
            </a:pPr>
            <a:r>
              <a:rPr lang="en-US" dirty="0" smtClean="0"/>
              <a:t>Because the product or system must conform (meaning </a:t>
            </a:r>
            <a:r>
              <a:rPr lang="en-US" b="1" i="1" dirty="0" smtClean="0"/>
              <a:t>match</a:t>
            </a:r>
            <a:r>
              <a:rPr lang="en-US" dirty="0" smtClean="0"/>
              <a:t>) to customer requirements, preliminary planning required to perform fault based testing begins with the analysis model. The tester looks for plausible faults (i.e., aspects of the implementation of the system that may result in defects). To determine whether these faults exist, test cases are designed to exercise the design or code.</a:t>
            </a:r>
          </a:p>
          <a:p>
            <a:pPr algn="just">
              <a:spcAft>
                <a:spcPts val="600"/>
              </a:spcAft>
            </a:pPr>
            <a:r>
              <a:rPr lang="en-US" dirty="0" smtClean="0"/>
              <a:t>If real faults in an OO system are perceived to be implausible, then this approach is really no better than any random testing technique. However, if the analysis and design models can provide insight into what is likely to go wrong, then fault-based testing can find significant numbers of errors with relatively low expenditures of effort.</a:t>
            </a:r>
          </a:p>
          <a:p>
            <a:pPr algn="just">
              <a:spcAft>
                <a:spcPts val="600"/>
              </a:spcAft>
            </a:pPr>
            <a:r>
              <a:rPr lang="en-US" dirty="0" smtClean="0"/>
              <a:t>Integration testing looks for plausible faults in operation calls or message connections. Three types of faults are encountered in this context: unexpected result, wrong operation/message used, and incorrect invocation.</a:t>
            </a:r>
          </a:p>
          <a:p>
            <a:pPr algn="just">
              <a:spcAft>
                <a:spcPts val="600"/>
              </a:spcAft>
            </a:pPr>
            <a:r>
              <a:rPr lang="en-US" dirty="0" smtClean="0"/>
              <a:t>It is important to note that integration testing attempts to find errors in the client object, not the server. Stated in conventional terms, the focus of integration testing is to determine whether errors exist in the calling code, not the called code.</a:t>
            </a:r>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lgn="just">
              <a:spcAft>
                <a:spcPts val="600"/>
              </a:spcAft>
              <a:buFont typeface="+mj-lt"/>
              <a:buAutoNum type="arabicPeriod"/>
            </a:pPr>
            <a:r>
              <a:rPr lang="en-US" sz="1200" kern="1200" baseline="0" dirty="0" smtClean="0">
                <a:solidFill>
                  <a:schemeClr val="tx1"/>
                </a:solidFill>
                <a:latin typeface="+mn-lt"/>
                <a:ea typeface="+mn-ea"/>
                <a:cs typeface="+mn-cs"/>
              </a:rPr>
              <a:t>The software process may be (m</a:t>
            </a:r>
            <a:r>
              <a:rPr lang="en-US" sz="1200" kern="1200" baseline="0" dirty="0" smtClean="0">
                <a:solidFill>
                  <a:schemeClr val="tx1"/>
                </a:solidFill>
                <a:latin typeface="+mn-lt"/>
                <a:ea typeface="+mn-ea"/>
                <a:cs typeface="+mn-cs"/>
                <a:sym typeface="Wingdings" pitchFamily="2" charset="2"/>
              </a:rPr>
              <a:t>)</a:t>
            </a:r>
            <a:r>
              <a:rPr lang="en-US" sz="1200" kern="1200" baseline="0" dirty="0" smtClean="0">
                <a:solidFill>
                  <a:schemeClr val="tx1"/>
                </a:solidFill>
                <a:latin typeface="+mn-lt"/>
                <a:ea typeface="+mn-ea"/>
                <a:cs typeface="+mn-cs"/>
              </a:rPr>
              <a:t> viewed as the spiral illustrated in Figure above.</a:t>
            </a:r>
          </a:p>
          <a:p>
            <a:pPr algn="just">
              <a:spcAft>
                <a:spcPts val="600"/>
              </a:spcAft>
            </a:pPr>
            <a:r>
              <a:rPr lang="en-US" dirty="0" smtClean="0"/>
              <a:t>Initially, system engineering defines the role of software and leads to software requirements analysis, where the </a:t>
            </a:r>
            <a:r>
              <a:rPr lang="en-US" i="1" dirty="0" smtClean="0"/>
              <a:t>information domain, function, behavior, performance, constraints, and validation criteria </a:t>
            </a:r>
            <a:r>
              <a:rPr lang="en-US" dirty="0" smtClean="0"/>
              <a:t>for software are established.</a:t>
            </a:r>
          </a:p>
          <a:p>
            <a:pPr algn="just">
              <a:spcAft>
                <a:spcPts val="600"/>
              </a:spcAft>
            </a:pPr>
            <a:r>
              <a:rPr lang="en-US" dirty="0" smtClean="0"/>
              <a:t>Moving inward (meaning </a:t>
            </a:r>
            <a:r>
              <a:rPr lang="en-US" b="1" i="1" dirty="0" smtClean="0"/>
              <a:t>proceeding towards inside</a:t>
            </a:r>
            <a:r>
              <a:rPr lang="en-US" dirty="0" smtClean="0"/>
              <a:t>) along the spiral, you come to design and finally to coding. To develop computer software, you spiral inward (counterclockwise) along streamlines that decrease the level of abstraction on each turn.</a:t>
            </a:r>
          </a:p>
          <a:p>
            <a:pPr marL="228600" indent="-228600" algn="just">
              <a:spcAft>
                <a:spcPts val="600"/>
              </a:spcAft>
              <a:buFont typeface="+mj-lt"/>
              <a:buAutoNum type="arabicPeriod" startAt="2"/>
            </a:pPr>
            <a:r>
              <a:rPr lang="en-US" dirty="0" smtClean="0"/>
              <a:t>A strategy for software testing may also be viewed in the context of the spiral (Figure above). </a:t>
            </a:r>
          </a:p>
          <a:p>
            <a:pPr algn="just">
              <a:spcAft>
                <a:spcPts val="600"/>
              </a:spcAft>
            </a:pPr>
            <a:r>
              <a:rPr lang="en-US" i="1" dirty="0" smtClean="0"/>
              <a:t>Unit</a:t>
            </a:r>
            <a:r>
              <a:rPr lang="en-US" dirty="0" smtClean="0"/>
              <a:t> </a:t>
            </a:r>
            <a:r>
              <a:rPr lang="en-US" i="1" dirty="0" smtClean="0"/>
              <a:t>testing</a:t>
            </a:r>
            <a:r>
              <a:rPr lang="en-US" dirty="0" smtClean="0"/>
              <a:t> begins at the vortex (meaning </a:t>
            </a:r>
            <a:r>
              <a:rPr lang="te-IN" dirty="0" smtClean="0"/>
              <a:t>సుడిగుండం</a:t>
            </a:r>
            <a:r>
              <a:rPr lang="en-US" i="1" dirty="0" smtClean="0"/>
              <a:t>) </a:t>
            </a:r>
            <a:r>
              <a:rPr lang="en-US" dirty="0" smtClean="0"/>
              <a:t>of the spiral and concentrates on each</a:t>
            </a:r>
            <a:r>
              <a:rPr lang="en-US" i="1" dirty="0" smtClean="0"/>
              <a:t> </a:t>
            </a:r>
            <a:r>
              <a:rPr lang="en-US" dirty="0" smtClean="0"/>
              <a:t>unit (e.g., component, class, or WebApp content object) of the software as implemented in source code. Testing progresses by moving outward along the spiral to </a:t>
            </a:r>
            <a:r>
              <a:rPr lang="en-US" i="1" dirty="0" smtClean="0"/>
              <a:t>integration testing, where the focus is on design and the construction of the software </a:t>
            </a:r>
            <a:r>
              <a:rPr lang="en-US" dirty="0" smtClean="0"/>
              <a:t>architecture. </a:t>
            </a:r>
          </a:p>
          <a:p>
            <a:pPr algn="just">
              <a:spcAft>
                <a:spcPts val="600"/>
              </a:spcAft>
            </a:pPr>
            <a:r>
              <a:rPr lang="en-US" dirty="0" smtClean="0"/>
              <a:t>Taking another turn outward on the spiral, you encounter </a:t>
            </a:r>
            <a:r>
              <a:rPr lang="en-US" i="1" dirty="0" smtClean="0"/>
              <a:t>validation testing,</a:t>
            </a:r>
            <a:r>
              <a:rPr lang="en-US" dirty="0" smtClean="0"/>
              <a:t> where requirements established as part of requirements modeling are validated against the software that has been constructed. </a:t>
            </a:r>
          </a:p>
          <a:p>
            <a:pPr algn="just">
              <a:spcAft>
                <a:spcPts val="600"/>
              </a:spcAft>
            </a:pPr>
            <a:r>
              <a:rPr lang="en-US" dirty="0" smtClean="0"/>
              <a:t>Finally, you arrive at </a:t>
            </a:r>
            <a:r>
              <a:rPr lang="en-US" i="1" dirty="0" smtClean="0"/>
              <a:t>system testing, </a:t>
            </a:r>
            <a:r>
              <a:rPr lang="en-US" dirty="0" smtClean="0"/>
              <a:t>where the software and other system elements are tested as a whole. To test computer software, you spiral out in a clockwise direction along streamlines that broaden the scope of testing with each turn.</a:t>
            </a:r>
          </a:p>
        </p:txBody>
      </p:sp>
      <p:sp>
        <p:nvSpPr>
          <p:cNvPr id="4" name="Slide Number Placeholder 3"/>
          <p:cNvSpPr>
            <a:spLocks noGrp="1"/>
          </p:cNvSpPr>
          <p:nvPr>
            <p:ph type="sldNum" sz="quarter" idx="10"/>
          </p:nvPr>
        </p:nvSpPr>
        <p:spPr/>
        <p:txBody>
          <a:bodyPr/>
          <a:lstStyle/>
          <a:p>
            <a:fld id="{24DE0B97-60A8-42D6-9C4B-FF1AB2DC4AD8}"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4"/>
            <a:ext cx="5965032" cy="4980782"/>
          </a:xfrm>
        </p:spPr>
        <p:txBody>
          <a:bodyPr>
            <a:normAutofit/>
          </a:bodyPr>
          <a:lstStyle/>
          <a:p>
            <a:pPr algn="just">
              <a:spcAft>
                <a:spcPts val="600"/>
              </a:spcAft>
            </a:pPr>
            <a:r>
              <a:rPr lang="en-US" b="1" dirty="0" smtClean="0"/>
              <a:t>Test Cases and the Class Hierarchy:</a:t>
            </a:r>
          </a:p>
          <a:p>
            <a:pPr algn="just">
              <a:spcAft>
                <a:spcPts val="600"/>
              </a:spcAft>
            </a:pPr>
            <a:r>
              <a:rPr lang="en-US" dirty="0" smtClean="0"/>
              <a:t>Inheritance does not obviate (meaning </a:t>
            </a:r>
            <a:r>
              <a:rPr lang="en-US" b="1" i="1" dirty="0" smtClean="0"/>
              <a:t>prevent</a:t>
            </a:r>
            <a:r>
              <a:rPr lang="en-US" dirty="0" smtClean="0"/>
              <a:t>) the need for thorough testing of all derived classes. In fact, it can actually complicate the testing process.</a:t>
            </a:r>
          </a:p>
          <a:p>
            <a:pPr algn="just">
              <a:spcAft>
                <a:spcPts val="600"/>
              </a:spcAft>
            </a:pPr>
            <a:r>
              <a:rPr lang="en-US" dirty="0" smtClean="0"/>
              <a:t>Consider the following situation:</a:t>
            </a:r>
          </a:p>
          <a:p>
            <a:pPr algn="just">
              <a:spcAft>
                <a:spcPts val="600"/>
              </a:spcAft>
            </a:pPr>
            <a:r>
              <a:rPr lang="en-US" dirty="0" smtClean="0"/>
              <a:t>A class </a:t>
            </a:r>
            <a:r>
              <a:rPr lang="en-US" b="1" dirty="0" smtClean="0"/>
              <a:t>Base</a:t>
            </a:r>
            <a:r>
              <a:rPr lang="en-US" dirty="0" smtClean="0"/>
              <a:t> contains operations </a:t>
            </a:r>
            <a:r>
              <a:rPr lang="en-US" i="1" dirty="0" smtClean="0"/>
              <a:t>inherited()</a:t>
            </a:r>
            <a:r>
              <a:rPr lang="en-US" dirty="0" smtClean="0"/>
              <a:t> and </a:t>
            </a:r>
            <a:r>
              <a:rPr lang="en-US" i="1" dirty="0" smtClean="0"/>
              <a:t>redefined()</a:t>
            </a:r>
            <a:r>
              <a:rPr lang="en-US" dirty="0" smtClean="0"/>
              <a:t>. A class </a:t>
            </a:r>
            <a:r>
              <a:rPr lang="en-US" b="1" dirty="0" smtClean="0"/>
              <a:t>Derived</a:t>
            </a:r>
            <a:r>
              <a:rPr lang="en-US" dirty="0" smtClean="0"/>
              <a:t> redefines </a:t>
            </a:r>
            <a:r>
              <a:rPr lang="en-US" i="1" dirty="0" smtClean="0"/>
              <a:t>redefined()</a:t>
            </a:r>
            <a:r>
              <a:rPr lang="en-US" dirty="0" smtClean="0"/>
              <a:t> to serve in a local context. There is little doubt that </a:t>
            </a:r>
            <a:r>
              <a:rPr lang="en-US" b="1" dirty="0" smtClean="0"/>
              <a:t>Derived::redefined() </a:t>
            </a:r>
            <a:r>
              <a:rPr lang="en-US" dirty="0" smtClean="0"/>
              <a:t>has to be tested because it represents a new design and new code. But does </a:t>
            </a:r>
            <a:r>
              <a:rPr lang="en-US" b="1" dirty="0" smtClean="0"/>
              <a:t>Derived::inherited()</a:t>
            </a:r>
            <a:r>
              <a:rPr lang="en-US" dirty="0" smtClean="0"/>
              <a:t> have to be retested?</a:t>
            </a:r>
          </a:p>
          <a:p>
            <a:pPr algn="just">
              <a:spcAft>
                <a:spcPts val="600"/>
              </a:spcAft>
            </a:pPr>
            <a:r>
              <a:rPr lang="en-US" dirty="0" smtClean="0"/>
              <a:t>Therefore, it needs new tests even though the design and code have not changed. It is important to note, however, that only a subset of all tests for </a:t>
            </a:r>
            <a:r>
              <a:rPr lang="en-US" b="1" dirty="0" smtClean="0"/>
              <a:t>Derived::inherited()</a:t>
            </a:r>
            <a:r>
              <a:rPr lang="en-US" dirty="0" smtClean="0"/>
              <a:t> may have to be conducted.</a:t>
            </a:r>
          </a:p>
          <a:p>
            <a:pPr algn="just">
              <a:spcAft>
                <a:spcPts val="600"/>
              </a:spcAft>
            </a:pPr>
            <a:r>
              <a:rPr lang="en-US" dirty="0" smtClean="0"/>
              <a:t>If part of the design and code for </a:t>
            </a:r>
            <a:r>
              <a:rPr lang="en-US" i="1" dirty="0" smtClean="0"/>
              <a:t>inherited()</a:t>
            </a:r>
            <a:r>
              <a:rPr lang="en-US" dirty="0" smtClean="0"/>
              <a:t> does not depend on </a:t>
            </a:r>
            <a:r>
              <a:rPr lang="en-US" i="1" dirty="0" smtClean="0"/>
              <a:t>redefined()</a:t>
            </a:r>
            <a:r>
              <a:rPr lang="en-US" dirty="0" smtClean="0"/>
              <a:t> (i.e., that does not call it nor call any code that indirectly calls it), that code need not be retested in the derived class.</a:t>
            </a:r>
          </a:p>
          <a:p>
            <a:pPr algn="just">
              <a:spcAft>
                <a:spcPts val="600"/>
              </a:spcAft>
            </a:pPr>
            <a:r>
              <a:rPr lang="en-US" b="1" dirty="0" smtClean="0"/>
              <a:t>Base::redefined() </a:t>
            </a:r>
            <a:r>
              <a:rPr lang="en-US" dirty="0" smtClean="0"/>
              <a:t>and </a:t>
            </a:r>
            <a:r>
              <a:rPr lang="en-US" b="1" dirty="0" smtClean="0"/>
              <a:t>Derived::redefined()</a:t>
            </a:r>
            <a:r>
              <a:rPr lang="en-US" dirty="0" smtClean="0"/>
              <a:t> are two different operations with different specifications and implementations. Each would have a set of test requirements derived from the specification and implementation. Those test requirements probe for plausible faults: integration faults, condition faults, boundary faults, and so forth.</a:t>
            </a:r>
          </a:p>
          <a:p>
            <a:pPr algn="just">
              <a:spcAft>
                <a:spcPts val="600"/>
              </a:spcAft>
            </a:pPr>
            <a:r>
              <a:rPr lang="en-US" dirty="0" smtClean="0"/>
              <a:t>But the operations are likely to be similar. Their sets of test requirements will overlap. The better the OO design, the greater is the overlap. New tests need to be derived only for those </a:t>
            </a:r>
            <a:r>
              <a:rPr lang="en-US" b="1" dirty="0" smtClean="0"/>
              <a:t>Derived::redefined()</a:t>
            </a:r>
            <a:r>
              <a:rPr lang="en-US" dirty="0" smtClean="0"/>
              <a:t> requirements that are not satisfied by the </a:t>
            </a:r>
            <a:r>
              <a:rPr lang="en-US" b="1" dirty="0" smtClean="0"/>
              <a:t>Base::redefined() </a:t>
            </a:r>
            <a:r>
              <a:rPr lang="en-US" dirty="0" smtClean="0"/>
              <a:t>tests.</a:t>
            </a:r>
          </a:p>
        </p:txBody>
      </p:sp>
      <p:sp>
        <p:nvSpPr>
          <p:cNvPr id="4" name="Slide Number Placeholder 3"/>
          <p:cNvSpPr>
            <a:spLocks noGrp="1"/>
          </p:cNvSpPr>
          <p:nvPr>
            <p:ph type="sldNum" sz="quarter" idx="10"/>
          </p:nvPr>
        </p:nvSpPr>
        <p:spPr/>
        <p:txBody>
          <a:bodyPr/>
          <a:lstStyle/>
          <a:p>
            <a:fld id="{24DE0B97-60A8-42D6-9C4B-FF1AB2DC4AD8}" type="slidenum">
              <a:rPr lang="en-US" smtClean="0"/>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51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Considering the process from a procedural point of view, testing within the context of software engineering is actually a series of four steps that are implemented sequentially. The steps are shown in Figure above.</a:t>
            </a:r>
          </a:p>
          <a:p>
            <a:pPr algn="just">
              <a:spcAft>
                <a:spcPts val="600"/>
              </a:spcAft>
            </a:pPr>
            <a:r>
              <a:rPr lang="en-US" dirty="0" smtClean="0"/>
              <a:t>Initially, tests focus on each component individually, ensuring that it functions properly as a unit. Hence, the name unit testing. Unit testing makes heavy use of testing techniques that exercise specific paths in a component’s control structure to ensure complete coverage and maximum error detection. </a:t>
            </a:r>
          </a:p>
          <a:p>
            <a:pPr algn="just">
              <a:spcAft>
                <a:spcPts val="600"/>
              </a:spcAft>
            </a:pPr>
            <a:r>
              <a:rPr lang="en-US" dirty="0" smtClean="0"/>
              <a:t>Next, components must be assembled or integrated to form the complete software package. Integration testing addresses the issues associated with the dual problems of verification and program construction.</a:t>
            </a:r>
          </a:p>
          <a:p>
            <a:pPr algn="just">
              <a:spcAft>
                <a:spcPts val="600"/>
              </a:spcAft>
            </a:pPr>
            <a:r>
              <a:rPr lang="en-US" dirty="0" smtClean="0"/>
              <a:t>Test case design techniques that focus on inputs and outputs are more prevalent during integration, although techniques that exercise specific program paths may be used to ensure coverage of major control paths. </a:t>
            </a:r>
          </a:p>
          <a:p>
            <a:pPr algn="just">
              <a:spcAft>
                <a:spcPts val="600"/>
              </a:spcAft>
            </a:pPr>
            <a:r>
              <a:rPr lang="en-US" dirty="0" smtClean="0"/>
              <a:t>After the software has been integrated (constructed), a set of high-order tests is conducted. Validation criteria (established during requirements analysis) must be evaluated. Validation testing provides final assurance that software meets all informational, functional, behavioral, and performance requirements.</a:t>
            </a:r>
          </a:p>
          <a:p>
            <a:pPr algn="just">
              <a:spcAft>
                <a:spcPts val="600"/>
              </a:spcAft>
            </a:pPr>
            <a:r>
              <a:rPr lang="en-US" dirty="0" smtClean="0"/>
              <a:t>The last high-order testing step falls outside the boundary of software engineering and into the broader context of computer system engineering. Software, once validated, must be combined with other system elements (e.g., hardware, people, databases). System testing verifies that all elements mesh properly and that overall system function/performance is achieved.</a:t>
            </a:r>
          </a:p>
        </p:txBody>
      </p:sp>
      <p:sp>
        <p:nvSpPr>
          <p:cNvPr id="4" name="Slide Number Placeholder 3"/>
          <p:cNvSpPr>
            <a:spLocks noGrp="1"/>
          </p:cNvSpPr>
          <p:nvPr>
            <p:ph type="sldNum" sz="quarter" idx="10"/>
          </p:nvPr>
        </p:nvSpPr>
        <p:spPr/>
        <p:txBody>
          <a:bodyPr/>
          <a:lstStyle/>
          <a:p>
            <a:fld id="{24DE0B97-60A8-42D6-9C4B-FF1AB2DC4AD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3775" y="696913"/>
            <a:ext cx="5116513" cy="3838575"/>
          </a:xfrm>
        </p:spPr>
      </p:sp>
      <p:sp>
        <p:nvSpPr>
          <p:cNvPr id="3" name="Notes Placeholder 2"/>
          <p:cNvSpPr>
            <a:spLocks noGrp="1"/>
          </p:cNvSpPr>
          <p:nvPr>
            <p:ph type="body" idx="1"/>
          </p:nvPr>
        </p:nvSpPr>
        <p:spPr/>
        <p:txBody>
          <a:bodyPr>
            <a:normAutofit/>
          </a:bodyPr>
          <a:lstStyle/>
          <a:p>
            <a:pPr algn="just">
              <a:spcAft>
                <a:spcPts val="600"/>
              </a:spcAft>
            </a:pPr>
            <a:r>
              <a:rPr lang="en-US" sz="1200" kern="1200" baseline="0" dirty="0" smtClean="0">
                <a:solidFill>
                  <a:schemeClr val="tx1"/>
                </a:solidFill>
                <a:latin typeface="+mn-lt"/>
                <a:ea typeface="+mn-ea"/>
                <a:cs typeface="+mn-cs"/>
              </a:rPr>
              <a:t>A classic question arises every time software testing is discussed: “When are we done testing—how do we know that we’ve tested enough?” Sadly, there is no definitive answer to this question, but there are a few pragmatic (meaning </a:t>
            </a:r>
            <a:r>
              <a:rPr lang="en-US" sz="1200" b="1" i="1" kern="1200" baseline="0" dirty="0" smtClean="0">
                <a:solidFill>
                  <a:schemeClr val="tx1"/>
                </a:solidFill>
                <a:latin typeface="+mn-lt"/>
                <a:ea typeface="+mn-ea"/>
                <a:cs typeface="+mn-cs"/>
              </a:rPr>
              <a:t>practical</a:t>
            </a:r>
            <a:r>
              <a:rPr lang="en-US" sz="1200" kern="1200" baseline="0" dirty="0" smtClean="0">
                <a:solidFill>
                  <a:schemeClr val="tx1"/>
                </a:solidFill>
                <a:latin typeface="+mn-lt"/>
                <a:ea typeface="+mn-ea"/>
                <a:cs typeface="+mn-cs"/>
              </a:rPr>
              <a:t>) responses and early attempts at empirical guidance.</a:t>
            </a:r>
          </a:p>
          <a:p>
            <a:pPr algn="just">
              <a:spcAft>
                <a:spcPts val="600"/>
              </a:spcAft>
            </a:pPr>
            <a:endParaRPr lang="en-US" dirty="0" smtClean="0"/>
          </a:p>
          <a:p>
            <a:pPr algn="just">
              <a:spcAft>
                <a:spcPts val="600"/>
              </a:spcAft>
            </a:pPr>
            <a:r>
              <a:rPr lang="en-US" dirty="0" smtClean="0"/>
              <a:t>One response to the question is: “You’re never done testing; the burden simply shifts from you (the software engineer) to the end user.” Every time the user executes a computer program, the program is being tested. This sobering (meaning </a:t>
            </a:r>
            <a:r>
              <a:rPr lang="en-US" b="1" i="1" dirty="0" smtClean="0"/>
              <a:t>creating a more</a:t>
            </a:r>
            <a:r>
              <a:rPr lang="en-US" dirty="0" smtClean="0"/>
              <a:t> </a:t>
            </a:r>
            <a:r>
              <a:rPr lang="en-US" b="1" i="1" dirty="0" smtClean="0"/>
              <a:t>serious</a:t>
            </a:r>
            <a:r>
              <a:rPr lang="en-US" dirty="0" smtClean="0"/>
              <a:t>, </a:t>
            </a:r>
            <a:r>
              <a:rPr lang="en-US" b="1" i="1" dirty="0" smtClean="0"/>
              <a:t>sensible</a:t>
            </a:r>
            <a:r>
              <a:rPr lang="en-US" dirty="0" smtClean="0"/>
              <a:t>) fact underlines the importance of other software quality assurance activities. Another response (somewhat cynical but nonetheless accurate) is: “You’re done testing when you run out of time or you run out of money.”</a:t>
            </a:r>
          </a:p>
          <a:p>
            <a:pPr algn="just">
              <a:spcAft>
                <a:spcPts val="600"/>
              </a:spcAft>
            </a:pPr>
            <a:r>
              <a:rPr lang="en-US" dirty="0" smtClean="0"/>
              <a:t>Although few practitioners would argue with these responses, you need more rigorous criteria for determining when sufficient testing has been conducted. </a:t>
            </a:r>
          </a:p>
          <a:p>
            <a:pPr algn="just">
              <a:spcAft>
                <a:spcPts val="600"/>
              </a:spcAft>
            </a:pPr>
            <a:r>
              <a:rPr lang="en-US" dirty="0" smtClean="0"/>
              <a:t>The cleanroom software engineering approach suggests statistical use techniques that execute a series of tests derived from a statistical sample of all possible program executions by all users from a targeted population.</a:t>
            </a:r>
          </a:p>
          <a:p>
            <a:pPr algn="just">
              <a:spcAft>
                <a:spcPts val="600"/>
              </a:spcAft>
            </a:pPr>
            <a:r>
              <a:rPr lang="en-US" b="1" dirty="0" smtClean="0"/>
              <a:t>Note:</a:t>
            </a:r>
            <a:r>
              <a:rPr lang="en-US" dirty="0" smtClean="0"/>
              <a:t> Cleanroom software engineering emphasizes (meaning </a:t>
            </a:r>
            <a:r>
              <a:rPr lang="en-US" b="1" i="1" dirty="0" smtClean="0"/>
              <a:t>highlights</a:t>
            </a:r>
            <a:r>
              <a:rPr lang="en-US" dirty="0" smtClean="0"/>
              <a:t> or </a:t>
            </a:r>
            <a:r>
              <a:rPr lang="en-US" b="1" i="1" dirty="0" smtClean="0"/>
              <a:t>give special importance</a:t>
            </a:r>
            <a:r>
              <a:rPr lang="en-US" dirty="0" smtClean="0"/>
              <a:t>) mathematical verification of correctness before program construction commences and certification of software reliability as part of the testing activity.</a:t>
            </a:r>
          </a:p>
        </p:txBody>
      </p:sp>
      <p:sp>
        <p:nvSpPr>
          <p:cNvPr id="4" name="Slide Number Placeholder 3"/>
          <p:cNvSpPr>
            <a:spLocks noGrp="1"/>
          </p:cNvSpPr>
          <p:nvPr>
            <p:ph type="sldNum" sz="quarter" idx="10"/>
          </p:nvPr>
        </p:nvSpPr>
        <p:spPr/>
        <p:txBody>
          <a:bodyPr/>
          <a:lstStyle/>
          <a:p>
            <a:fld id="{24DE0B97-60A8-42D6-9C4B-FF1AB2DC4AD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1199" y="4860925"/>
            <a:ext cx="5888831" cy="5056981"/>
          </a:xfrm>
        </p:spPr>
        <p:txBody>
          <a:bodyPr>
            <a:normAutofit fontScale="92500" lnSpcReduction="10000"/>
          </a:bodyPr>
          <a:lstStyle/>
          <a:p>
            <a:pPr algn="just">
              <a:spcAft>
                <a:spcPts val="600"/>
              </a:spcAft>
            </a:pPr>
            <a:r>
              <a:rPr lang="en-US" dirty="0" smtClean="0"/>
              <a:t>A systematic strategy for software testing will fail if a series of overriding issues are not addressed.</a:t>
            </a:r>
          </a:p>
          <a:p>
            <a:pPr algn="just">
              <a:spcAft>
                <a:spcPts val="600"/>
              </a:spcAft>
            </a:pPr>
            <a:r>
              <a:rPr lang="en-US" dirty="0" smtClean="0"/>
              <a:t>Tom Gilb argues that a software testing strategy will succeed when software testers:</a:t>
            </a:r>
          </a:p>
          <a:p>
            <a:pPr algn="just">
              <a:spcAft>
                <a:spcPts val="600"/>
              </a:spcAft>
            </a:pPr>
            <a:r>
              <a:rPr lang="en-US" b="1" i="1" dirty="0" smtClean="0"/>
              <a:t>Specify product requirements in a quantifiable manner long before testing commences: </a:t>
            </a:r>
            <a:r>
              <a:rPr lang="en-US" dirty="0" smtClean="0"/>
              <a:t>Although the overriding objective of testing is to find errors, a good testing strategy also assesses other quality characteristics such as portability, maintainability, and usability.</a:t>
            </a:r>
          </a:p>
          <a:p>
            <a:pPr algn="just">
              <a:spcAft>
                <a:spcPts val="600"/>
              </a:spcAft>
            </a:pPr>
            <a:r>
              <a:rPr lang="en-US" b="1" i="1" dirty="0" smtClean="0"/>
              <a:t>State testing objectives explicitly:</a:t>
            </a:r>
            <a:r>
              <a:rPr lang="en-US" b="1" dirty="0" smtClean="0"/>
              <a:t> </a:t>
            </a:r>
            <a:r>
              <a:rPr lang="en-US" dirty="0" smtClean="0"/>
              <a:t>The specific objectives of testing should be stated in measurable terms. For example, test effectiveness, test coverage, meantime-to-failure, the cost to find and fix defects, remaining defect density or frequency of occurrence, and test work-hours should be stated within the test plan.</a:t>
            </a:r>
          </a:p>
          <a:p>
            <a:pPr algn="just">
              <a:spcAft>
                <a:spcPts val="600"/>
              </a:spcAft>
            </a:pPr>
            <a:r>
              <a:rPr lang="en-US" b="1" i="1" dirty="0" smtClean="0"/>
              <a:t>Understand the users of the software and develop a profile for each user category:</a:t>
            </a:r>
            <a:r>
              <a:rPr lang="en-US" dirty="0" smtClean="0"/>
              <a:t> Use cases that describe the interaction scenario for each class of user can reduce overall testing effort by focusing testing on actual use of the product.</a:t>
            </a:r>
          </a:p>
          <a:p>
            <a:pPr algn="just">
              <a:spcAft>
                <a:spcPts val="600"/>
              </a:spcAft>
            </a:pPr>
            <a:r>
              <a:rPr lang="en-US" b="1" i="1" dirty="0" smtClean="0"/>
              <a:t>Develop a testing plan that emphasizes “rapid cycle testing”:</a:t>
            </a:r>
            <a:r>
              <a:rPr lang="en-US" dirty="0" smtClean="0"/>
              <a:t> Gilb recommends that a software team “learn to test in rapid cycles (2 percent of project effort) of customer-useful, at least field ‘trial able,’ increments of functionality and/or quality improvement.” The feedback generated from these rapid cycle tests can be used to control quality levels and the corresponding test strategies.</a:t>
            </a:r>
          </a:p>
          <a:p>
            <a:pPr algn="just">
              <a:spcAft>
                <a:spcPts val="600"/>
              </a:spcAft>
            </a:pPr>
            <a:r>
              <a:rPr lang="en-US" b="1" i="1" dirty="0" smtClean="0"/>
              <a:t>Build “robust” software that is designed to test itself:</a:t>
            </a:r>
            <a:r>
              <a:rPr lang="en-US" dirty="0" smtClean="0"/>
              <a:t> Software should be designed in a manner that uses antibugging techniques. That is, software should be capable of diagnosing certain classes of errors. In addition, the design should accommodate automated testing and regression testing.</a:t>
            </a:r>
          </a:p>
          <a:p>
            <a:pPr algn="just">
              <a:spcAft>
                <a:spcPts val="600"/>
              </a:spcAft>
            </a:pPr>
            <a:r>
              <a:rPr lang="en-US" b="1" i="1" dirty="0" smtClean="0"/>
              <a:t>Use effective technical reviews as a filter prior to testing:</a:t>
            </a:r>
            <a:r>
              <a:rPr lang="en-US" i="1" dirty="0" smtClean="0"/>
              <a:t> </a:t>
            </a:r>
            <a:r>
              <a:rPr lang="en-US" dirty="0" smtClean="0"/>
              <a:t>Technical reviews can be as effective as testing in uncovering errors. For this reason, reviews can reduce the amount of testing effort that is required to produce high quality software.</a:t>
            </a:r>
          </a:p>
          <a:p>
            <a:pPr algn="just">
              <a:spcAft>
                <a:spcPts val="600"/>
              </a:spcAft>
            </a:pPr>
            <a:r>
              <a:rPr lang="en-US" b="1" i="1" dirty="0" smtClean="0"/>
              <a:t>Conduct technical reviews to assess the test strategy and test cases themselves:</a:t>
            </a:r>
            <a:r>
              <a:rPr lang="en-US" i="1" dirty="0" smtClean="0"/>
              <a:t> </a:t>
            </a:r>
            <a:r>
              <a:rPr lang="en-US" dirty="0" smtClean="0"/>
              <a:t>Technical reviews can uncover inconsistencies, omissions, and outright errors in the testing approach. This saves time and also improves product quality. </a:t>
            </a:r>
          </a:p>
          <a:p>
            <a:pPr algn="just">
              <a:spcAft>
                <a:spcPts val="600"/>
              </a:spcAft>
            </a:pPr>
            <a:r>
              <a:rPr lang="en-US" b="1" i="1" dirty="0" smtClean="0"/>
              <a:t>Develop a continuous improvement approach for the testing process:</a:t>
            </a:r>
            <a:r>
              <a:rPr lang="en-US" dirty="0" smtClean="0"/>
              <a:t> The test strategy should be measured. The metrics collected during testing should be used as part of a statistical process control approach for software testing.</a:t>
            </a:r>
            <a:endParaRPr lang="en-US" dirty="0"/>
          </a:p>
        </p:txBody>
      </p:sp>
      <p:sp>
        <p:nvSpPr>
          <p:cNvPr id="4" name="Slide Number Placeholder 3"/>
          <p:cNvSpPr>
            <a:spLocks noGrp="1"/>
          </p:cNvSpPr>
          <p:nvPr>
            <p:ph type="sldNum" sz="quarter" idx="10"/>
          </p:nvPr>
        </p:nvSpPr>
        <p:spPr/>
        <p:txBody>
          <a:bodyPr rIns="274320" anchor="ctr" anchorCtr="0"/>
          <a:lstStyle/>
          <a:p>
            <a:fld id="{24DE0B97-60A8-42D6-9C4B-FF1AB2DC4AD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spcAft>
                <a:spcPts val="600"/>
              </a:spcAft>
            </a:pPr>
            <a:r>
              <a:rPr lang="en-US" dirty="0" smtClean="0"/>
              <a:t>There are many strategies that can be used to test software. At one extreme, you can wait until the system is fully constructed and then conduct tests on the overall system in hopes of finding errors. This approach, although appealing, simply does not work. It will result in buggy software that disappoints all stakeholders. </a:t>
            </a:r>
          </a:p>
          <a:p>
            <a:pPr algn="just">
              <a:spcAft>
                <a:spcPts val="600"/>
              </a:spcAft>
            </a:pPr>
            <a:r>
              <a:rPr lang="en-US" dirty="0" smtClean="0"/>
              <a:t>At the other extreme, you could conduct tests on a daily basis, whenever any part of the system is constructed. This approach, although less appealing to many, can be very effective. Unfortunately, some software developers hesitate to use it. What to do?</a:t>
            </a:r>
          </a:p>
          <a:p>
            <a:pPr algn="just">
              <a:spcAft>
                <a:spcPts val="600"/>
              </a:spcAft>
            </a:pPr>
            <a:r>
              <a:rPr lang="en-US" dirty="0" smtClean="0"/>
              <a:t>A testing strategy that is chosen by most software teams falls between the two extremes. It takes an incremental view of testing, beginning with the testing of individual program units, moving to tests designed to facilitate the integration of the units, and culminating (meaning</a:t>
            </a:r>
            <a:r>
              <a:rPr lang="en-US" baseline="0" dirty="0" smtClean="0"/>
              <a:t> </a:t>
            </a:r>
            <a:r>
              <a:rPr lang="en-US" b="1" i="1" baseline="0" dirty="0" smtClean="0"/>
              <a:t>ending</a:t>
            </a:r>
            <a:r>
              <a:rPr lang="en-US" baseline="0" dirty="0" smtClean="0"/>
              <a:t>)</a:t>
            </a:r>
            <a:r>
              <a:rPr lang="en-US" dirty="0" smtClean="0"/>
              <a:t> with tests that exercise the constructed system.</a:t>
            </a:r>
          </a:p>
          <a:p>
            <a:pPr algn="just">
              <a:spcAft>
                <a:spcPts val="600"/>
              </a:spcAft>
            </a:pPr>
            <a:r>
              <a:rPr lang="en-US" b="1" dirty="0" smtClean="0"/>
              <a:t>Unit Testing:</a:t>
            </a:r>
          </a:p>
          <a:p>
            <a:pPr algn="just"/>
            <a:r>
              <a:rPr lang="en-US" dirty="0" smtClean="0"/>
              <a:t>Unit testing focuses verification effort on the smallest unit of software design – the software component or module. Using the component-level design description as a guide, important control paths are tested to uncover errors within the boundary of the module. </a:t>
            </a:r>
          </a:p>
          <a:p>
            <a:pPr algn="just"/>
            <a:r>
              <a:rPr lang="en-US" dirty="0" smtClean="0"/>
              <a:t>The relative complexity of tests and the errors those tests uncover is limited by the constrained scope established for unit testing. </a:t>
            </a:r>
            <a:r>
              <a:rPr lang="en-US" i="1" dirty="0" smtClean="0"/>
              <a:t>The unit test focuses on the internal processing logic and data structures within the boundaries of a component</a:t>
            </a:r>
            <a:r>
              <a:rPr lang="en-US" dirty="0" smtClean="0"/>
              <a:t>. This type of testing can be conducted in parallel for multiple components.</a:t>
            </a:r>
          </a:p>
          <a:p>
            <a:pPr algn="just"/>
            <a:endParaRPr lang="en-US" dirty="0"/>
          </a:p>
        </p:txBody>
      </p:sp>
      <p:sp>
        <p:nvSpPr>
          <p:cNvPr id="4" name="Slide Number Placeholder 3"/>
          <p:cNvSpPr>
            <a:spLocks noGrp="1"/>
          </p:cNvSpPr>
          <p:nvPr>
            <p:ph type="sldNum" sz="quarter" idx="10"/>
          </p:nvPr>
        </p:nvSpPr>
        <p:spPr/>
        <p:txBody>
          <a:bodyPr/>
          <a:lstStyle/>
          <a:p>
            <a:fld id="{24DE0B97-60A8-42D6-9C4B-FF1AB2DC4AD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05/5/2019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05/5/2019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05/5/2019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05/5/2019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4232D2-765A-4E9F-8A4E-963217BB86B9}" type="datetimeFigureOut">
              <a:rPr lang="en-US" smtClean="0"/>
              <a:pPr/>
              <a:t>05/5/2019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4232D2-765A-4E9F-8A4E-963217BB86B9}" type="datetimeFigureOut">
              <a:rPr lang="en-US" smtClean="0"/>
              <a:pPr/>
              <a:t>05/5/2019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4232D2-765A-4E9F-8A4E-963217BB86B9}" type="datetimeFigureOut">
              <a:rPr lang="en-US" smtClean="0"/>
              <a:pPr/>
              <a:t>05/5/2019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4232D2-765A-4E9F-8A4E-963217BB86B9}" type="datetimeFigureOut">
              <a:rPr lang="en-US" smtClean="0"/>
              <a:pPr/>
              <a:t>05/5/2019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232D2-765A-4E9F-8A4E-963217BB86B9}" type="datetimeFigureOut">
              <a:rPr lang="en-US" smtClean="0"/>
              <a:pPr/>
              <a:t>05/5/2019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05/5/2019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05/5/2019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t="82000" r="4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232D2-765A-4E9F-8A4E-963217BB86B9}" type="datetimeFigureOut">
              <a:rPr lang="en-US" smtClean="0"/>
              <a:pPr/>
              <a:t>05/5/2019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1155D-4249-4ADC-B2C6-463A302320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5.png"/><Relationship Id="rId7" Type="http://schemas.openxmlformats.org/officeDocument/2006/relationships/image" Target="../media/image12.png"/><Relationship Id="rId2" Type="http://schemas.openxmlformats.org/officeDocument/2006/relationships/notesSlide" Target="../notesSlides/notesSlide38.xml"/><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9.xml"/><Relationship Id="rId1" Type="http://schemas.openxmlformats.org/officeDocument/2006/relationships/slideLayout" Target="../slideLayouts/slideLayout4.xml"/><Relationship Id="rId5" Type="http://schemas.openxmlformats.org/officeDocument/2006/relationships/image" Target="../media/image22.png"/><Relationship Id="rId4" Type="http://schemas.openxmlformats.org/officeDocument/2006/relationships/image" Target="../media/image2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0.xml"/><Relationship Id="rId1" Type="http://schemas.openxmlformats.org/officeDocument/2006/relationships/slideLayout" Target="../slideLayouts/slideLayout4.xml"/><Relationship Id="rId4" Type="http://schemas.openxmlformats.org/officeDocument/2006/relationships/image" Target="../media/image24.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3.xml"/><Relationship Id="rId1" Type="http://schemas.openxmlformats.org/officeDocument/2006/relationships/slideLayout" Target="../slideLayouts/slideLayout4.xml"/><Relationship Id="rId4" Type="http://schemas.openxmlformats.org/officeDocument/2006/relationships/image" Target="../media/image26.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UNIT-IV</a:t>
            </a:r>
            <a:endParaRPr lang="en-US" dirty="0"/>
          </a:p>
        </p:txBody>
      </p:sp>
      <p:sp>
        <p:nvSpPr>
          <p:cNvPr id="3" name="Subtitle 2"/>
          <p:cNvSpPr>
            <a:spLocks noGrp="1"/>
          </p:cNvSpPr>
          <p:nvPr>
            <p:ph type="subTitle" idx="1"/>
          </p:nvPr>
        </p:nvSpPr>
        <p:spPr/>
        <p:txBody>
          <a:bodyPr>
            <a:normAutofit lnSpcReduction="10000"/>
          </a:bodyPr>
          <a:lstStyle/>
          <a:p>
            <a:r>
              <a:rPr lang="en-US" b="1" dirty="0" smtClean="0"/>
              <a:t>SOFTWARE TESTING STRATEGIES AND APPLICATIONS</a:t>
            </a:r>
          </a:p>
          <a:p>
            <a:r>
              <a:rPr lang="en-US" sz="1800" b="1" i="1" dirty="0" smtClean="0"/>
              <a:t>By</a:t>
            </a:r>
          </a:p>
          <a:p>
            <a:r>
              <a:rPr lang="en-US" sz="2000" b="1" i="1" dirty="0" smtClean="0"/>
              <a:t>Mr. T. M. Jaya Krishna</a:t>
            </a:r>
            <a:r>
              <a:rPr lang="en-US" sz="2000" b="1" i="1" baseline="-25000" dirty="0"/>
              <a:t> </a:t>
            </a:r>
            <a:r>
              <a:rPr lang="en-US" sz="2000" b="1" i="1" baseline="-25000" dirty="0" smtClean="0"/>
              <a:t>M.Tech</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Test Strategies for Conventional Software</a:t>
            </a:r>
            <a:br>
              <a:rPr lang="en-US" sz="3600" b="1" dirty="0" smtClean="0"/>
            </a:br>
            <a:r>
              <a:rPr lang="en-US" sz="3200" dirty="0" smtClean="0"/>
              <a:t>Unit Test Considerations</a:t>
            </a:r>
            <a:endParaRPr lang="en-US" sz="3600" b="1" dirty="0"/>
          </a:p>
        </p:txBody>
      </p:sp>
      <p:sp>
        <p:nvSpPr>
          <p:cNvPr id="3" name="Content Placeholder 2"/>
          <p:cNvSpPr>
            <a:spLocks noGrp="1"/>
          </p:cNvSpPr>
          <p:nvPr>
            <p:ph sz="half" idx="1"/>
          </p:nvPr>
        </p:nvSpPr>
        <p:spPr>
          <a:xfrm>
            <a:off x="457200" y="1600200"/>
            <a:ext cx="4114800" cy="4525963"/>
          </a:xfrm>
        </p:spPr>
        <p:txBody>
          <a:bodyPr>
            <a:normAutofit fontScale="92500" lnSpcReduction="20000"/>
          </a:bodyPr>
          <a:lstStyle/>
          <a:p>
            <a:pPr marL="514350" indent="-514350" algn="just">
              <a:spcAft>
                <a:spcPts val="600"/>
              </a:spcAft>
              <a:buFont typeface="+mj-lt"/>
              <a:buAutoNum type="arabicPeriod"/>
            </a:pPr>
            <a:r>
              <a:rPr lang="en-US" dirty="0" smtClean="0"/>
              <a:t>Module interface - - tested</a:t>
            </a:r>
          </a:p>
          <a:p>
            <a:pPr marL="514350" indent="-514350" algn="just">
              <a:spcAft>
                <a:spcPts val="600"/>
              </a:spcAft>
              <a:buFont typeface="+mj-lt"/>
              <a:buAutoNum type="arabicPeriod"/>
            </a:pPr>
            <a:r>
              <a:rPr lang="en-US" dirty="0" smtClean="0"/>
              <a:t>Local data structures r examined</a:t>
            </a:r>
          </a:p>
          <a:p>
            <a:pPr marL="514350" indent="-514350" algn="just">
              <a:spcAft>
                <a:spcPts val="600"/>
              </a:spcAft>
              <a:buFont typeface="+mj-lt"/>
              <a:buAutoNum type="arabicPeriod"/>
            </a:pPr>
            <a:r>
              <a:rPr lang="en-US" dirty="0" smtClean="0"/>
              <a:t>All independent paths thru control structure r exercised</a:t>
            </a:r>
          </a:p>
          <a:p>
            <a:pPr marL="514350" indent="-514350" algn="just">
              <a:spcAft>
                <a:spcPts val="600"/>
              </a:spcAft>
              <a:buFont typeface="+mj-lt"/>
              <a:buAutoNum type="arabicPeriod"/>
            </a:pPr>
            <a:r>
              <a:rPr lang="en-US" dirty="0" smtClean="0"/>
              <a:t>Boundary conditions r tested</a:t>
            </a:r>
          </a:p>
          <a:p>
            <a:pPr marL="514350" indent="-514350" algn="just">
              <a:spcAft>
                <a:spcPts val="600"/>
              </a:spcAft>
              <a:buFont typeface="+mj-lt"/>
              <a:buAutoNum type="arabicPeriod"/>
            </a:pPr>
            <a:r>
              <a:rPr lang="en-US" dirty="0" smtClean="0"/>
              <a:t>All error-handling paths r tested.</a:t>
            </a:r>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5105400" y="1524000"/>
            <a:ext cx="3581400" cy="47412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Test Strategies for Conventional Software</a:t>
            </a:r>
            <a:br>
              <a:rPr lang="en-US" sz="3600" b="1" dirty="0" smtClean="0"/>
            </a:br>
            <a:r>
              <a:rPr lang="en-US" sz="3200" dirty="0" smtClean="0"/>
              <a:t>Unit Test Procedures</a:t>
            </a:r>
            <a:endParaRPr lang="en-US" sz="3600" b="1" dirty="0"/>
          </a:p>
        </p:txBody>
      </p:sp>
      <p:sp>
        <p:nvSpPr>
          <p:cNvPr id="3" name="Content Placeholder 2"/>
          <p:cNvSpPr>
            <a:spLocks noGrp="1"/>
          </p:cNvSpPr>
          <p:nvPr>
            <p:ph sz="half" idx="1"/>
          </p:nvPr>
        </p:nvSpPr>
        <p:spPr>
          <a:xfrm>
            <a:off x="457200" y="1600200"/>
            <a:ext cx="4191000" cy="4525963"/>
          </a:xfrm>
        </p:spPr>
        <p:txBody>
          <a:bodyPr>
            <a:normAutofit fontScale="92500" lnSpcReduction="10000"/>
          </a:bodyPr>
          <a:lstStyle/>
          <a:p>
            <a:pPr algn="just"/>
            <a:r>
              <a:rPr lang="en-US" dirty="0" smtClean="0"/>
              <a:t>Design = unit tests  </a:t>
            </a:r>
          </a:p>
          <a:p>
            <a:pPr lvl="1" algn="just"/>
            <a:r>
              <a:rPr lang="en-US" dirty="0" smtClean="0"/>
              <a:t>before coding begins or after source code has been generated</a:t>
            </a:r>
          </a:p>
          <a:p>
            <a:pPr algn="just"/>
            <a:r>
              <a:rPr lang="en-US" dirty="0" smtClean="0"/>
              <a:t>Unit testing environment (figure:)</a:t>
            </a:r>
          </a:p>
          <a:p>
            <a:pPr lvl="1" algn="just"/>
            <a:r>
              <a:rPr lang="en-US" dirty="0" smtClean="0"/>
              <a:t>Driver </a:t>
            </a:r>
          </a:p>
          <a:p>
            <a:pPr lvl="2" algn="just"/>
            <a:r>
              <a:rPr lang="en-US" dirty="0" smtClean="0"/>
              <a:t>More than a main program</a:t>
            </a:r>
          </a:p>
          <a:p>
            <a:pPr lvl="3" algn="just"/>
            <a:r>
              <a:rPr lang="en-US" dirty="0" smtClean="0"/>
              <a:t>Accepts test case data</a:t>
            </a:r>
          </a:p>
          <a:p>
            <a:pPr lvl="3" algn="just"/>
            <a:r>
              <a:rPr lang="en-US" dirty="0" smtClean="0"/>
              <a:t>Prints results</a:t>
            </a:r>
          </a:p>
          <a:p>
            <a:pPr lvl="1" algn="just"/>
            <a:r>
              <a:rPr lang="en-US" dirty="0" smtClean="0"/>
              <a:t>Stub</a:t>
            </a:r>
          </a:p>
          <a:p>
            <a:pPr lvl="2" algn="just"/>
            <a:r>
              <a:rPr lang="en-US" dirty="0" smtClean="0"/>
              <a:t>Replace modules invoked</a:t>
            </a:r>
          </a:p>
          <a:p>
            <a:pPr lvl="3" algn="just"/>
            <a:r>
              <a:rPr lang="en-US" dirty="0" smtClean="0"/>
              <a:t>Component </a:t>
            </a:r>
            <a:r>
              <a:rPr lang="en-US" dirty="0" smtClean="0">
                <a:sym typeface="Wingdings" pitchFamily="2" charset="2"/>
              </a:rPr>
              <a:t> be tested</a:t>
            </a:r>
            <a:endParaRPr lang="en-US" dirty="0" smtClean="0"/>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4648200" y="2016070"/>
            <a:ext cx="4038600" cy="36942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Test Strategies for Conventional Software</a:t>
            </a:r>
            <a:br>
              <a:rPr lang="en-US" sz="3600" b="1" dirty="0" smtClean="0"/>
            </a:br>
            <a:r>
              <a:rPr lang="en-US" sz="3200" dirty="0" smtClean="0"/>
              <a:t>Integration Testing</a:t>
            </a:r>
            <a:endParaRPr lang="en-US" sz="3600" dirty="0"/>
          </a:p>
        </p:txBody>
      </p:sp>
      <p:sp>
        <p:nvSpPr>
          <p:cNvPr id="3" name="Content Placeholder 2"/>
          <p:cNvSpPr>
            <a:spLocks noGrp="1"/>
          </p:cNvSpPr>
          <p:nvPr>
            <p:ph idx="1"/>
          </p:nvPr>
        </p:nvSpPr>
        <p:spPr/>
        <p:txBody>
          <a:bodyPr>
            <a:normAutofit fontScale="85000" lnSpcReduction="20000"/>
          </a:bodyPr>
          <a:lstStyle/>
          <a:p>
            <a:pPr algn="just"/>
            <a:r>
              <a:rPr lang="en-US" dirty="0" smtClean="0"/>
              <a:t>Systematic technique </a:t>
            </a:r>
            <a:r>
              <a:rPr lang="en-US" dirty="0" smtClean="0">
                <a:sym typeface="Wingdings" pitchFamily="2" charset="2"/>
              </a:rPr>
              <a:t> constructing s/w arch.</a:t>
            </a:r>
          </a:p>
          <a:p>
            <a:pPr algn="just"/>
            <a:r>
              <a:rPr lang="en-US" dirty="0" smtClean="0">
                <a:sym typeface="Wingdings" pitchFamily="2" charset="2"/>
              </a:rPr>
              <a:t>Objective - -  take unit-tested components &amp; build prog. structure</a:t>
            </a:r>
          </a:p>
          <a:p>
            <a:pPr algn="just"/>
            <a:r>
              <a:rPr lang="en-US" dirty="0" smtClean="0"/>
              <a:t>Nonincremental integration:</a:t>
            </a:r>
          </a:p>
          <a:p>
            <a:pPr lvl="1" algn="just"/>
            <a:r>
              <a:rPr lang="en-US" dirty="0" smtClean="0"/>
              <a:t>Construct prog. using big bang approach</a:t>
            </a:r>
          </a:p>
          <a:p>
            <a:pPr algn="just"/>
            <a:r>
              <a:rPr lang="en-US" dirty="0" smtClean="0"/>
              <a:t>Incremental integration:</a:t>
            </a:r>
          </a:p>
          <a:p>
            <a:pPr lvl="1" algn="just"/>
            <a:r>
              <a:rPr lang="en-US" dirty="0" smtClean="0"/>
              <a:t>Constructed &amp; tested in small increments</a:t>
            </a:r>
          </a:p>
          <a:p>
            <a:pPr lvl="1" algn="just"/>
            <a:r>
              <a:rPr lang="en-US" b="1" dirty="0" smtClean="0"/>
              <a:t>Different incremental integration strategies:</a:t>
            </a:r>
          </a:p>
          <a:p>
            <a:pPr lvl="2" algn="just"/>
            <a:r>
              <a:rPr lang="en-US" dirty="0" smtClean="0"/>
              <a:t>Top-down Integration</a:t>
            </a:r>
          </a:p>
          <a:p>
            <a:pPr lvl="2" algn="just"/>
            <a:r>
              <a:rPr lang="en-US" dirty="0" smtClean="0"/>
              <a:t>Bottom-up Integration</a:t>
            </a:r>
          </a:p>
          <a:p>
            <a:pPr lvl="2" algn="just"/>
            <a:r>
              <a:rPr lang="en-US" dirty="0" smtClean="0"/>
              <a:t>Regression Testing</a:t>
            </a:r>
          </a:p>
          <a:p>
            <a:pPr lvl="2" algn="just"/>
            <a:r>
              <a:rPr lang="en-US" dirty="0" smtClean="0"/>
              <a:t>Smoke Testing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Test Strategies for Conventional Software</a:t>
            </a:r>
            <a:br>
              <a:rPr lang="en-US" sz="3600" b="1" dirty="0" smtClean="0"/>
            </a:br>
            <a:r>
              <a:rPr lang="en-US" sz="3200" dirty="0" smtClean="0"/>
              <a:t>Integration Testing </a:t>
            </a:r>
            <a:r>
              <a:rPr lang="en-US" sz="2800" dirty="0" smtClean="0"/>
              <a:t>–</a:t>
            </a:r>
            <a:r>
              <a:rPr lang="en-US" sz="3200" dirty="0" smtClean="0"/>
              <a:t> </a:t>
            </a:r>
            <a:r>
              <a:rPr lang="en-US" sz="2800" dirty="0" smtClean="0"/>
              <a:t>Top-down Integration</a:t>
            </a:r>
            <a:endParaRPr lang="en-US" sz="3600" dirty="0"/>
          </a:p>
        </p:txBody>
      </p:sp>
      <p:pic>
        <p:nvPicPr>
          <p:cNvPr id="1027" name="Picture 3"/>
          <p:cNvPicPr>
            <a:picLocks noGrp="1" noChangeAspect="1" noChangeArrowheads="1"/>
          </p:cNvPicPr>
          <p:nvPr>
            <p:ph sz="half" idx="1"/>
          </p:nvPr>
        </p:nvPicPr>
        <p:blipFill>
          <a:blip r:embed="rId3" cstate="print"/>
          <a:stretch>
            <a:fillRect/>
          </a:stretch>
        </p:blipFill>
        <p:spPr bwMode="auto">
          <a:xfrm>
            <a:off x="457200" y="2488935"/>
            <a:ext cx="4038600" cy="2748492"/>
          </a:xfrm>
          <a:prstGeom prst="rect">
            <a:avLst/>
          </a:prstGeom>
          <a:noFill/>
          <a:ln w="9525">
            <a:noFill/>
            <a:miter lim="800000"/>
            <a:headEnd/>
            <a:tailEnd/>
          </a:ln>
        </p:spPr>
      </p:pic>
      <p:sp>
        <p:nvSpPr>
          <p:cNvPr id="9" name="Content Placeholder 8"/>
          <p:cNvSpPr>
            <a:spLocks noGrp="1"/>
          </p:cNvSpPr>
          <p:nvPr>
            <p:ph sz="half" idx="2"/>
          </p:nvPr>
        </p:nvSpPr>
        <p:spPr/>
        <p:txBody>
          <a:bodyPr/>
          <a:lstStyle/>
          <a:p>
            <a:r>
              <a:rPr lang="en-US" dirty="0" smtClean="0"/>
              <a:t>Depth first integration</a:t>
            </a:r>
          </a:p>
          <a:p>
            <a:pPr lvl="1" algn="just"/>
            <a:r>
              <a:rPr lang="en-US" dirty="0" smtClean="0"/>
              <a:t>Integrates all components </a:t>
            </a:r>
          </a:p>
          <a:p>
            <a:pPr lvl="2" algn="just"/>
            <a:r>
              <a:rPr lang="en-US" dirty="0" smtClean="0"/>
              <a:t>Major control path =  prog. structure</a:t>
            </a:r>
          </a:p>
          <a:p>
            <a:pPr algn="just"/>
            <a:r>
              <a:rPr lang="en-US" dirty="0" smtClean="0"/>
              <a:t>Breadth first integration</a:t>
            </a:r>
          </a:p>
          <a:p>
            <a:pPr lvl="1" algn="just"/>
            <a:r>
              <a:rPr lang="en-US" dirty="0" smtClean="0"/>
              <a:t>Incorporates all components directly</a:t>
            </a:r>
          </a:p>
          <a:p>
            <a:pPr lvl="2" algn="just"/>
            <a:r>
              <a:rPr lang="en-US" dirty="0" smtClean="0"/>
              <a:t>Subordinate at each level</a:t>
            </a:r>
          </a:p>
          <a:p>
            <a:pPr lvl="3" algn="just"/>
            <a:r>
              <a:rPr lang="en-US" dirty="0" smtClean="0"/>
              <a:t>Moving horizontally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half" idx="1"/>
          </p:nvPr>
        </p:nvPicPr>
        <p:blipFill>
          <a:blip r:embed="rId3" cstate="print"/>
          <a:stretch>
            <a:fillRect/>
          </a:stretch>
        </p:blipFill>
        <p:spPr bwMode="auto">
          <a:xfrm>
            <a:off x="1143091" y="2286000"/>
            <a:ext cx="6476909" cy="4183166"/>
          </a:xfrm>
          <a:prstGeom prst="rect">
            <a:avLst/>
          </a:prstGeom>
          <a:noFill/>
          <a:ln w="9525">
            <a:noFill/>
            <a:miter lim="800000"/>
            <a:headEnd/>
            <a:tailEnd/>
          </a:ln>
        </p:spPr>
      </p:pic>
      <p:sp>
        <p:nvSpPr>
          <p:cNvPr id="2" name="Title 1"/>
          <p:cNvSpPr>
            <a:spLocks noGrp="1"/>
          </p:cNvSpPr>
          <p:nvPr>
            <p:ph type="title"/>
          </p:nvPr>
        </p:nvSpPr>
        <p:spPr/>
        <p:txBody>
          <a:bodyPr>
            <a:noAutofit/>
          </a:bodyPr>
          <a:lstStyle/>
          <a:p>
            <a:r>
              <a:rPr lang="en-US" sz="3600" b="1" dirty="0" smtClean="0"/>
              <a:t>Test Strategies for Conventional Software</a:t>
            </a:r>
            <a:br>
              <a:rPr lang="en-US" sz="3600" b="1" dirty="0" smtClean="0"/>
            </a:br>
            <a:r>
              <a:rPr lang="en-US" sz="3200" dirty="0" smtClean="0"/>
              <a:t>Integration Testing </a:t>
            </a:r>
            <a:r>
              <a:rPr lang="en-US" sz="2800" dirty="0" smtClean="0"/>
              <a:t>–</a:t>
            </a:r>
            <a:r>
              <a:rPr lang="en-US" sz="3200" dirty="0" smtClean="0"/>
              <a:t> </a:t>
            </a:r>
            <a:r>
              <a:rPr lang="en-US" sz="2800" dirty="0" smtClean="0"/>
              <a:t>Bottom-up Integration</a:t>
            </a:r>
            <a:endParaRPr lang="en-US" sz="3600" dirty="0"/>
          </a:p>
        </p:txBody>
      </p:sp>
      <p:sp>
        <p:nvSpPr>
          <p:cNvPr id="6" name="Content Placeholder 5"/>
          <p:cNvSpPr>
            <a:spLocks noGrp="1"/>
          </p:cNvSpPr>
          <p:nvPr>
            <p:ph sz="half" idx="2"/>
          </p:nvPr>
        </p:nvSpPr>
        <p:spPr>
          <a:xfrm>
            <a:off x="685800" y="1752600"/>
            <a:ext cx="8077200" cy="457200"/>
          </a:xfrm>
        </p:spPr>
        <p:txBody>
          <a:bodyPr>
            <a:normAutofit fontScale="92500" lnSpcReduction="10000"/>
          </a:bodyPr>
          <a:lstStyle/>
          <a:p>
            <a:pPr algn="just"/>
            <a:r>
              <a:rPr lang="en-US" dirty="0" smtClean="0"/>
              <a:t>Begins construction &amp; testing w</a:t>
            </a:r>
            <a:r>
              <a:rPr lang="en-US" dirty="0" smtClean="0">
                <a:sym typeface="Wingdings" pitchFamily="2" charset="2"/>
              </a:rPr>
              <a:t> atomic modules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Test Strategies for Conventional Software</a:t>
            </a:r>
            <a:br>
              <a:rPr lang="en-US" sz="3600" b="1" dirty="0" smtClean="0"/>
            </a:br>
            <a:r>
              <a:rPr lang="en-US" sz="3200" dirty="0" smtClean="0"/>
              <a:t>Integration Testing </a:t>
            </a:r>
            <a:r>
              <a:rPr lang="en-US" sz="2800" dirty="0" smtClean="0"/>
              <a:t>–</a:t>
            </a:r>
            <a:r>
              <a:rPr lang="en-US" sz="3200" dirty="0" smtClean="0"/>
              <a:t> </a:t>
            </a:r>
            <a:r>
              <a:rPr lang="en-US" sz="2800" dirty="0" smtClean="0"/>
              <a:t>Regression Testing</a:t>
            </a:r>
            <a:endParaRPr lang="en-US" sz="3600" dirty="0"/>
          </a:p>
        </p:txBody>
      </p:sp>
      <p:sp>
        <p:nvSpPr>
          <p:cNvPr id="4" name="Content Placeholder 3"/>
          <p:cNvSpPr>
            <a:spLocks noGrp="1"/>
          </p:cNvSpPr>
          <p:nvPr>
            <p:ph idx="1"/>
          </p:nvPr>
        </p:nvSpPr>
        <p:spPr/>
        <p:txBody>
          <a:bodyPr>
            <a:normAutofit lnSpcReduction="10000"/>
          </a:bodyPr>
          <a:lstStyle/>
          <a:p>
            <a:pPr algn="just"/>
            <a:r>
              <a:rPr lang="en-US" dirty="0" smtClean="0"/>
              <a:t>Context = integration test strategy</a:t>
            </a:r>
          </a:p>
          <a:p>
            <a:pPr lvl="1" algn="just"/>
            <a:r>
              <a:rPr lang="en-US" dirty="0" smtClean="0"/>
              <a:t>regression testing</a:t>
            </a:r>
          </a:p>
          <a:p>
            <a:pPr lvl="2" algn="just"/>
            <a:r>
              <a:rPr lang="en-US" dirty="0" smtClean="0"/>
              <a:t>reexecution = some subset = tests</a:t>
            </a:r>
          </a:p>
          <a:p>
            <a:pPr lvl="3" algn="just"/>
            <a:r>
              <a:rPr lang="en-US" dirty="0" smtClean="0"/>
              <a:t>already been conducted </a:t>
            </a:r>
            <a:r>
              <a:rPr lang="en-US" dirty="0" smtClean="0">
                <a:sym typeface="Wingdings" pitchFamily="2" charset="2"/>
              </a:rPr>
              <a:t></a:t>
            </a:r>
            <a:r>
              <a:rPr lang="en-US" dirty="0" smtClean="0"/>
              <a:t> ensure that changes </a:t>
            </a:r>
            <a:r>
              <a:rPr lang="en-US" strike="sngStrike" dirty="0" smtClean="0"/>
              <a:t>have</a:t>
            </a:r>
            <a:r>
              <a:rPr lang="en-US" dirty="0" smtClean="0"/>
              <a:t> propagated unintended side effects</a:t>
            </a:r>
          </a:p>
          <a:p>
            <a:pPr algn="just"/>
            <a:r>
              <a:rPr lang="en-US" dirty="0" smtClean="0"/>
              <a:t>Regression testing</a:t>
            </a:r>
          </a:p>
          <a:p>
            <a:pPr lvl="1" algn="just"/>
            <a:r>
              <a:rPr lang="en-US" dirty="0" smtClean="0"/>
              <a:t>Conducted manually</a:t>
            </a:r>
          </a:p>
          <a:p>
            <a:pPr lvl="2" algn="just"/>
            <a:r>
              <a:rPr lang="en-US" dirty="0" smtClean="0"/>
              <a:t>reexecuting subset = all test cases | using automated capture/playback tools</a:t>
            </a:r>
          </a:p>
          <a:p>
            <a:pPr lvl="3" algn="just"/>
            <a:r>
              <a:rPr lang="en-US" dirty="0" smtClean="0"/>
              <a:t>Enables s/w engg. </a:t>
            </a:r>
            <a:r>
              <a:rPr lang="en-US" dirty="0" smtClean="0">
                <a:sym typeface="Wingdings" pitchFamily="2" charset="2"/>
              </a:rPr>
              <a:t> capture test cases &amp; results  playback &amp; comparison</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Test Strategies for Conventional Software</a:t>
            </a:r>
            <a:br>
              <a:rPr lang="en-US" sz="3600" b="1" dirty="0" smtClean="0"/>
            </a:br>
            <a:r>
              <a:rPr lang="en-US" sz="3200" dirty="0" smtClean="0"/>
              <a:t>Integration Testing </a:t>
            </a:r>
            <a:r>
              <a:rPr lang="en-US" sz="2800" dirty="0" smtClean="0"/>
              <a:t>–</a:t>
            </a:r>
            <a:r>
              <a:rPr lang="en-US" sz="3200" dirty="0" smtClean="0"/>
              <a:t> </a:t>
            </a:r>
            <a:r>
              <a:rPr lang="en-US" sz="2800" dirty="0" smtClean="0"/>
              <a:t>Smoke Testing</a:t>
            </a:r>
            <a:endParaRPr lang="en-US" sz="3600" dirty="0"/>
          </a:p>
        </p:txBody>
      </p:sp>
      <p:sp>
        <p:nvSpPr>
          <p:cNvPr id="4" name="Content Placeholder 3"/>
          <p:cNvSpPr>
            <a:spLocks noGrp="1"/>
          </p:cNvSpPr>
          <p:nvPr>
            <p:ph idx="1"/>
          </p:nvPr>
        </p:nvSpPr>
        <p:spPr/>
        <p:txBody>
          <a:bodyPr>
            <a:normAutofit fontScale="92500" lnSpcReduction="20000"/>
          </a:bodyPr>
          <a:lstStyle/>
          <a:p>
            <a:pPr algn="just"/>
            <a:r>
              <a:rPr lang="en-US" dirty="0" smtClean="0"/>
              <a:t>Designed as pacing mechanism (Time critical projects)</a:t>
            </a:r>
          </a:p>
          <a:p>
            <a:pPr lvl="1" algn="just"/>
            <a:r>
              <a:rPr lang="en-US" dirty="0" smtClean="0"/>
              <a:t>Assess project frequently</a:t>
            </a:r>
          </a:p>
          <a:p>
            <a:pPr algn="just"/>
            <a:r>
              <a:rPr lang="en-US" dirty="0" smtClean="0"/>
              <a:t>Smoke-testing approach encompasses following activities</a:t>
            </a:r>
          </a:p>
          <a:p>
            <a:pPr lvl="1" algn="just"/>
            <a:r>
              <a:rPr lang="en-US" dirty="0" smtClean="0"/>
              <a:t>s/w components translated </a:t>
            </a:r>
            <a:r>
              <a:rPr lang="en-US" dirty="0" smtClean="0">
                <a:sym typeface="Wingdings" pitchFamily="2" charset="2"/>
              </a:rPr>
              <a:t> code r integrate  </a:t>
            </a:r>
            <a:r>
              <a:rPr lang="en-US" i="1" dirty="0" smtClean="0">
                <a:sym typeface="Wingdings" pitchFamily="2" charset="2"/>
              </a:rPr>
              <a:t>build</a:t>
            </a:r>
            <a:r>
              <a:rPr lang="en-US" dirty="0" smtClean="0">
                <a:sym typeface="Wingdings" pitchFamily="2" charset="2"/>
              </a:rPr>
              <a:t> (+des data files, libraries, reusable modules etc..)</a:t>
            </a:r>
          </a:p>
          <a:p>
            <a:pPr lvl="1" algn="just"/>
            <a:r>
              <a:rPr lang="en-US" dirty="0" smtClean="0">
                <a:sym typeface="Wingdings" pitchFamily="2" charset="2"/>
              </a:rPr>
              <a:t>Series = tests designed  expose errors</a:t>
            </a:r>
          </a:p>
          <a:p>
            <a:pPr lvl="2" algn="just"/>
            <a:r>
              <a:rPr lang="en-US" dirty="0" smtClean="0">
                <a:sym typeface="Wingdings" pitchFamily="2" charset="2"/>
              </a:rPr>
              <a:t>Keep build  properly performing it’s function</a:t>
            </a:r>
          </a:p>
          <a:p>
            <a:pPr lvl="1" algn="just"/>
            <a:r>
              <a:rPr lang="en-US" dirty="0" smtClean="0">
                <a:sym typeface="Wingdings" pitchFamily="2" charset="2"/>
              </a:rPr>
              <a:t>build - - integrated w other builds</a:t>
            </a:r>
          </a:p>
          <a:p>
            <a:pPr lvl="2" algn="just"/>
            <a:r>
              <a:rPr lang="en-US" dirty="0" smtClean="0">
                <a:sym typeface="Wingdings" pitchFamily="2" charset="2"/>
              </a:rPr>
              <a:t>Entire product - - smoke tested daily</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Test Strategies for Conventional Software</a:t>
            </a:r>
            <a:br>
              <a:rPr lang="en-US" sz="3600" b="1" dirty="0" smtClean="0"/>
            </a:br>
            <a:r>
              <a:rPr lang="en-US" sz="3200" dirty="0" smtClean="0"/>
              <a:t>Integration Testing </a:t>
            </a:r>
            <a:r>
              <a:rPr lang="en-US" sz="2800" dirty="0" smtClean="0"/>
              <a:t>–</a:t>
            </a:r>
            <a:r>
              <a:rPr lang="en-US" sz="3200" dirty="0" smtClean="0"/>
              <a:t> </a:t>
            </a:r>
            <a:r>
              <a:rPr lang="en-US" sz="2800" dirty="0" smtClean="0"/>
              <a:t>Strategic options</a:t>
            </a:r>
            <a:endParaRPr lang="en-US" sz="3600" dirty="0"/>
          </a:p>
        </p:txBody>
      </p:sp>
      <p:sp>
        <p:nvSpPr>
          <p:cNvPr id="4" name="Content Placeholder 3"/>
          <p:cNvSpPr>
            <a:spLocks noGrp="1"/>
          </p:cNvSpPr>
          <p:nvPr>
            <p:ph idx="1"/>
          </p:nvPr>
        </p:nvSpPr>
        <p:spPr/>
        <p:txBody>
          <a:bodyPr>
            <a:normAutofit/>
          </a:bodyPr>
          <a:lstStyle/>
          <a:p>
            <a:pPr algn="just"/>
            <a:r>
              <a:rPr lang="en-US" dirty="0" smtClean="0"/>
              <a:t>advantages = 1 strategy tend </a:t>
            </a:r>
            <a:r>
              <a:rPr lang="en-US" dirty="0" smtClean="0">
                <a:sym typeface="Wingdings" pitchFamily="2" charset="2"/>
              </a:rPr>
              <a:t></a:t>
            </a:r>
            <a:r>
              <a:rPr lang="en-US" dirty="0" smtClean="0"/>
              <a:t> result in disadvantages </a:t>
            </a:r>
            <a:r>
              <a:rPr lang="en-US" dirty="0" smtClean="0">
                <a:sym typeface="Wingdings" pitchFamily="2" charset="2"/>
              </a:rPr>
              <a:t></a:t>
            </a:r>
            <a:r>
              <a:rPr lang="en-US" dirty="0" smtClean="0"/>
              <a:t> other strategy</a:t>
            </a:r>
          </a:p>
          <a:p>
            <a:pPr lvl="1" algn="just"/>
            <a:r>
              <a:rPr lang="en-US" dirty="0" smtClean="0"/>
              <a:t>major disadvantage = top-down approach </a:t>
            </a:r>
          </a:p>
          <a:p>
            <a:pPr lvl="2" algn="just"/>
            <a:r>
              <a:rPr lang="en-US" dirty="0" smtClean="0"/>
              <a:t>need </a:t>
            </a:r>
            <a:r>
              <a:rPr lang="en-US" dirty="0" smtClean="0">
                <a:sym typeface="Wingdings" pitchFamily="2" charset="2"/>
              </a:rPr>
              <a:t></a:t>
            </a:r>
            <a:r>
              <a:rPr lang="en-US" dirty="0" smtClean="0"/>
              <a:t> stubs </a:t>
            </a:r>
          </a:p>
          <a:p>
            <a:pPr lvl="1" algn="just"/>
            <a:r>
              <a:rPr lang="en-US" dirty="0" smtClean="0"/>
              <a:t>major disadvantage = bottom-up integration </a:t>
            </a:r>
          </a:p>
          <a:p>
            <a:pPr lvl="2" algn="just"/>
            <a:r>
              <a:rPr lang="en-US" dirty="0" smtClean="0"/>
              <a:t>program as an entity </a:t>
            </a:r>
            <a:r>
              <a:rPr lang="en-US" strike="sngStrike" dirty="0" smtClean="0"/>
              <a:t>does</a:t>
            </a:r>
            <a:r>
              <a:rPr lang="en-US" dirty="0" smtClean="0"/>
              <a:t> exist until the last module - - added. </a:t>
            </a:r>
          </a:p>
          <a:p>
            <a:pPr algn="just"/>
            <a:r>
              <a:rPr lang="en-US" dirty="0" smtClean="0"/>
              <a:t>Selection = integration strategy depends on </a:t>
            </a:r>
          </a:p>
          <a:p>
            <a:pPr lvl="1" algn="just"/>
            <a:r>
              <a:rPr lang="en-US" dirty="0" smtClean="0"/>
              <a:t>s/w characteristics &amp; sometimes, project schedule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Test Strategies for Conventional Software</a:t>
            </a:r>
            <a:br>
              <a:rPr lang="en-US" sz="3600" b="1" dirty="0" smtClean="0"/>
            </a:br>
            <a:r>
              <a:rPr lang="en-US" sz="3200" dirty="0" smtClean="0"/>
              <a:t>Integration Testing </a:t>
            </a:r>
            <a:r>
              <a:rPr lang="en-US" sz="2800" dirty="0" smtClean="0"/>
              <a:t>–</a:t>
            </a:r>
            <a:r>
              <a:rPr lang="en-US" sz="3200" dirty="0" smtClean="0"/>
              <a:t> </a:t>
            </a:r>
            <a:r>
              <a:rPr lang="en-US" sz="2800" dirty="0" smtClean="0"/>
              <a:t>Integration test work products</a:t>
            </a:r>
            <a:endParaRPr lang="en-US" sz="3600" dirty="0"/>
          </a:p>
        </p:txBody>
      </p:sp>
      <p:sp>
        <p:nvSpPr>
          <p:cNvPr id="4" name="Content Placeholder 3"/>
          <p:cNvSpPr>
            <a:spLocks noGrp="1"/>
          </p:cNvSpPr>
          <p:nvPr>
            <p:ph idx="1"/>
          </p:nvPr>
        </p:nvSpPr>
        <p:spPr/>
        <p:txBody>
          <a:bodyPr>
            <a:normAutofit fontScale="92500" lnSpcReduction="10000"/>
          </a:bodyPr>
          <a:lstStyle/>
          <a:p>
            <a:pPr algn="just"/>
            <a:r>
              <a:rPr lang="en-US" dirty="0" smtClean="0"/>
              <a:t>Work products</a:t>
            </a:r>
          </a:p>
          <a:p>
            <a:pPr lvl="1" algn="just"/>
            <a:r>
              <a:rPr lang="en-US" dirty="0" smtClean="0"/>
              <a:t>test plan &amp; test procedure &amp; becomes part = s/w configuration (incorporates)</a:t>
            </a:r>
          </a:p>
          <a:p>
            <a:pPr lvl="1" algn="just"/>
            <a:r>
              <a:rPr lang="en-US" dirty="0" smtClean="0"/>
              <a:t>Testing - - divided in </a:t>
            </a:r>
            <a:r>
              <a:rPr lang="en-US" dirty="0" smtClean="0">
                <a:sym typeface="Wingdings" pitchFamily="2" charset="2"/>
              </a:rPr>
              <a:t> phases &amp; builds that address specific </a:t>
            </a:r>
            <a:r>
              <a:rPr lang="en-US" i="1" dirty="0" smtClean="0">
                <a:sym typeface="Wingdings" pitchFamily="2" charset="2"/>
              </a:rPr>
              <a:t>characteristics</a:t>
            </a:r>
            <a:r>
              <a:rPr lang="en-US" dirty="0" smtClean="0">
                <a:sym typeface="Wingdings" pitchFamily="2" charset="2"/>
              </a:rPr>
              <a:t> = s/w</a:t>
            </a:r>
          </a:p>
          <a:p>
            <a:pPr lvl="2" algn="just"/>
            <a:r>
              <a:rPr lang="en-US" i="1" dirty="0" smtClean="0"/>
              <a:t>Functional &amp; Behavioral</a:t>
            </a:r>
            <a:endParaRPr lang="en-US" dirty="0" smtClean="0"/>
          </a:p>
          <a:p>
            <a:pPr lvl="2" algn="just"/>
            <a:r>
              <a:rPr lang="en-US" dirty="0" smtClean="0"/>
              <a:t>Example: integration testing </a:t>
            </a:r>
            <a:r>
              <a:rPr lang="en-US" dirty="0" smtClean="0">
                <a:sym typeface="Wingdings" pitchFamily="2" charset="2"/>
              </a:rPr>
              <a:t> SafeHome security (test phases)</a:t>
            </a:r>
            <a:endParaRPr lang="en-US" dirty="0" smtClean="0"/>
          </a:p>
          <a:p>
            <a:pPr lvl="3" algn="just"/>
            <a:r>
              <a:rPr lang="en-US" dirty="0" smtClean="0"/>
              <a:t>User interacting</a:t>
            </a:r>
          </a:p>
          <a:p>
            <a:pPr lvl="3" algn="just"/>
            <a:r>
              <a:rPr lang="en-US" dirty="0" smtClean="0"/>
              <a:t>Sensor processing</a:t>
            </a:r>
          </a:p>
          <a:p>
            <a:pPr lvl="3" algn="just"/>
            <a:r>
              <a:rPr lang="en-US" dirty="0" smtClean="0"/>
              <a:t>Communications functions</a:t>
            </a:r>
          </a:p>
          <a:p>
            <a:pPr lvl="3" algn="just"/>
            <a:r>
              <a:rPr lang="en-US" dirty="0" smtClean="0"/>
              <a:t>Alarm processing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b="1" dirty="0" smtClean="0"/>
              <a:t>Test Strategies for Object Oriented Software</a:t>
            </a:r>
            <a:r>
              <a:rPr lang="en-US" sz="4000" b="1" dirty="0" smtClean="0"/>
              <a:t/>
            </a:r>
            <a:br>
              <a:rPr lang="en-US" sz="4000" b="1" dirty="0" smtClean="0"/>
            </a:br>
            <a:r>
              <a:rPr lang="en-US" sz="3600" dirty="0" smtClean="0"/>
              <a:t> Unit Testing in the OO Context</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encapsulated class - - usually the focus = unit testing</a:t>
            </a:r>
          </a:p>
          <a:p>
            <a:pPr lvl="1" algn="just"/>
            <a:r>
              <a:rPr lang="en-US" dirty="0" smtClean="0"/>
              <a:t>operations (methods) r smallest testable units</a:t>
            </a:r>
          </a:p>
          <a:p>
            <a:pPr lvl="1" algn="just"/>
            <a:r>
              <a:rPr lang="en-US" dirty="0" smtClean="0"/>
              <a:t>You can no longer test a single operation in isolation ↔ part = class</a:t>
            </a:r>
          </a:p>
          <a:p>
            <a:pPr lvl="1" algn="just"/>
            <a:r>
              <a:rPr lang="en-US" dirty="0" smtClean="0"/>
              <a:t>Class testing </a:t>
            </a:r>
            <a:r>
              <a:rPr lang="en-US" dirty="0" smtClean="0">
                <a:sym typeface="Wingdings" pitchFamily="2" charset="2"/>
              </a:rPr>
              <a:t> OO s/w ≡ = unit testing  conventional s/w</a:t>
            </a:r>
            <a:endParaRPr lang="en-US" dirty="0" smtClean="0"/>
          </a:p>
          <a:p>
            <a:pPr lvl="2" algn="just"/>
            <a:r>
              <a:rPr lang="en-US" dirty="0" smtClean="0"/>
              <a:t>unit testing = conventional s/w focuses on algorithmic detail</a:t>
            </a:r>
          </a:p>
          <a:p>
            <a:pPr lvl="2" algn="just"/>
            <a:r>
              <a:rPr lang="en-US" dirty="0" smtClean="0"/>
              <a:t>Class testing </a:t>
            </a:r>
            <a:r>
              <a:rPr lang="en-US" dirty="0" smtClean="0">
                <a:sym typeface="Wingdings" pitchFamily="2" charset="2"/>
              </a:rPr>
              <a:t> OO s/w - - driven by</a:t>
            </a:r>
          </a:p>
          <a:p>
            <a:pPr lvl="3" algn="just"/>
            <a:r>
              <a:rPr lang="en-US" dirty="0" smtClean="0">
                <a:sym typeface="Wingdings" pitchFamily="2" charset="2"/>
              </a:rPr>
              <a:t>Operations encapsulated by class &amp; state behavior = class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0994103">
            <a:off x="439278" y="2551469"/>
            <a:ext cx="8229600" cy="1143000"/>
          </a:xfrm>
        </p:spPr>
        <p:txBody>
          <a:bodyPr>
            <a:normAutofit/>
          </a:bodyPr>
          <a:lstStyle/>
          <a:p>
            <a:r>
              <a:rPr lang="en-US" b="1" dirty="0" smtClean="0"/>
              <a:t>TESTING STRATEGIES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b="1" dirty="0" smtClean="0"/>
              <a:t>Test Strategies for Object Oriented Software</a:t>
            </a:r>
            <a:r>
              <a:rPr lang="en-US" b="1" dirty="0" smtClean="0"/>
              <a:t/>
            </a:r>
            <a:br>
              <a:rPr lang="en-US" b="1" dirty="0" smtClean="0"/>
            </a:br>
            <a:r>
              <a:rPr lang="en-US" sz="4000" dirty="0" smtClean="0"/>
              <a:t> Integration Testing in the OO Context</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2 strategies </a:t>
            </a:r>
            <a:r>
              <a:rPr lang="en-US" dirty="0" smtClean="0">
                <a:sym typeface="Wingdings" pitchFamily="2" charset="2"/>
              </a:rPr>
              <a:t> integrating testing = OO systems:</a:t>
            </a:r>
          </a:p>
          <a:p>
            <a:pPr lvl="1" algn="just"/>
            <a:r>
              <a:rPr lang="en-US" dirty="0" smtClean="0">
                <a:sym typeface="Wingdings" pitchFamily="2" charset="2"/>
              </a:rPr>
              <a:t>Thread-based testing</a:t>
            </a:r>
          </a:p>
          <a:p>
            <a:pPr lvl="2" algn="just"/>
            <a:r>
              <a:rPr lang="en-US" dirty="0" smtClean="0">
                <a:sym typeface="Wingdings" pitchFamily="2" charset="2"/>
              </a:rPr>
              <a:t>Set = classes required  respond  1 i/p | event  the system</a:t>
            </a:r>
          </a:p>
          <a:p>
            <a:pPr lvl="2" algn="just"/>
            <a:r>
              <a:rPr lang="en-US" dirty="0" smtClean="0">
                <a:sym typeface="Wingdings" pitchFamily="2" charset="2"/>
              </a:rPr>
              <a:t>Each thread (individually)</a:t>
            </a:r>
          </a:p>
          <a:p>
            <a:pPr lvl="3" algn="just"/>
            <a:r>
              <a:rPr lang="en-US" dirty="0" smtClean="0">
                <a:sym typeface="Wingdings" pitchFamily="2" charset="2"/>
              </a:rPr>
              <a:t>Integrated</a:t>
            </a:r>
          </a:p>
          <a:p>
            <a:pPr lvl="3" algn="just"/>
            <a:r>
              <a:rPr lang="en-US" dirty="0" smtClean="0">
                <a:sym typeface="Wingdings" pitchFamily="2" charset="2"/>
              </a:rPr>
              <a:t>Tested </a:t>
            </a:r>
          </a:p>
          <a:p>
            <a:pPr lvl="1" algn="just"/>
            <a:r>
              <a:rPr lang="en-US" dirty="0" smtClean="0"/>
              <a:t>Use-based testing</a:t>
            </a:r>
          </a:p>
          <a:p>
            <a:pPr lvl="2" algn="just"/>
            <a:r>
              <a:rPr lang="en-US" dirty="0" smtClean="0"/>
              <a:t>Begins construction = system</a:t>
            </a:r>
          </a:p>
          <a:p>
            <a:pPr lvl="3" algn="just"/>
            <a:r>
              <a:rPr lang="en-US" dirty="0" smtClean="0"/>
              <a:t>Testing those classes that use server class (if any)</a:t>
            </a:r>
          </a:p>
          <a:p>
            <a:pPr lvl="3"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Validation Testing</a:t>
            </a:r>
            <a:r>
              <a:rPr lang="en-US" sz="3600" b="1" dirty="0" smtClean="0"/>
              <a:t/>
            </a:r>
            <a:br>
              <a:rPr lang="en-US" sz="3600" b="1" dirty="0" smtClean="0"/>
            </a:br>
            <a:r>
              <a:rPr lang="en-US" sz="3600" dirty="0" smtClean="0"/>
              <a:t>Validation criteria</a:t>
            </a:r>
            <a:endParaRPr lang="en-US" sz="3600" b="1" dirty="0"/>
          </a:p>
        </p:txBody>
      </p:sp>
      <p:sp>
        <p:nvSpPr>
          <p:cNvPr id="3" name="Content Placeholder 2"/>
          <p:cNvSpPr>
            <a:spLocks noGrp="1"/>
          </p:cNvSpPr>
          <p:nvPr>
            <p:ph idx="1"/>
          </p:nvPr>
        </p:nvSpPr>
        <p:spPr/>
        <p:txBody>
          <a:bodyPr>
            <a:normAutofit fontScale="62500" lnSpcReduction="20000"/>
          </a:bodyPr>
          <a:lstStyle/>
          <a:p>
            <a:pPr algn="just"/>
            <a:r>
              <a:rPr lang="en-US" dirty="0" smtClean="0"/>
              <a:t>Begins at completion = integration testing</a:t>
            </a:r>
          </a:p>
          <a:p>
            <a:pPr algn="just"/>
            <a:r>
              <a:rPr lang="en-US" dirty="0" smtClean="0"/>
              <a:t>At validation testing distinctions disappear</a:t>
            </a:r>
          </a:p>
          <a:p>
            <a:pPr lvl="1" algn="just"/>
            <a:r>
              <a:rPr lang="en-US" dirty="0" smtClean="0"/>
              <a:t>Between conventional, object oriented &amp; WebApps</a:t>
            </a:r>
          </a:p>
          <a:p>
            <a:pPr lvl="1" algn="just"/>
            <a:r>
              <a:rPr lang="en-US" dirty="0" smtClean="0"/>
              <a:t>Testing focuses on user visible actions &amp; user-recognizable output </a:t>
            </a:r>
            <a:r>
              <a:rPr lang="en-US" dirty="0" smtClean="0">
                <a:sym typeface="Wingdings" pitchFamily="2" charset="2"/>
              </a:rPr>
              <a:t> the system</a:t>
            </a:r>
          </a:p>
          <a:p>
            <a:pPr lvl="1" algn="just"/>
            <a:r>
              <a:rPr lang="en-US" dirty="0" smtClean="0">
                <a:sym typeface="Wingdings" pitchFamily="2" charset="2"/>
              </a:rPr>
              <a:t>Def:</a:t>
            </a:r>
          </a:p>
          <a:p>
            <a:pPr lvl="2" algn="just"/>
            <a:r>
              <a:rPr lang="en-US" dirty="0" smtClean="0">
                <a:sym typeface="Wingdings" pitchFamily="2" charset="2"/>
              </a:rPr>
              <a:t>Validation succeeds </a:t>
            </a:r>
            <a:r>
              <a:rPr lang="en-US" dirty="0" smtClean="0"/>
              <a:t>wn? s/w functions </a:t>
            </a:r>
          </a:p>
          <a:p>
            <a:pPr lvl="3" algn="just"/>
            <a:r>
              <a:rPr lang="en-US" dirty="0" smtClean="0"/>
              <a:t>reasonably expected by the customer</a:t>
            </a:r>
          </a:p>
          <a:p>
            <a:pPr algn="just"/>
            <a:r>
              <a:rPr lang="en-US" dirty="0" smtClean="0"/>
              <a:t>Validation criteria:</a:t>
            </a:r>
          </a:p>
          <a:p>
            <a:pPr lvl="1" algn="just"/>
            <a:r>
              <a:rPr lang="en-US" dirty="0" smtClean="0"/>
              <a:t>test plan outlines the classes = tests </a:t>
            </a:r>
            <a:r>
              <a:rPr lang="en-US" dirty="0" smtClean="0">
                <a:sym typeface="Wingdings" pitchFamily="2" charset="2"/>
              </a:rPr>
              <a:t></a:t>
            </a:r>
            <a:r>
              <a:rPr lang="en-US" dirty="0" smtClean="0"/>
              <a:t> conducted</a:t>
            </a:r>
          </a:p>
          <a:p>
            <a:pPr lvl="1" algn="just"/>
            <a:r>
              <a:rPr lang="en-US" dirty="0" smtClean="0"/>
              <a:t>test procedure designed </a:t>
            </a:r>
            <a:r>
              <a:rPr lang="en-US" dirty="0" smtClean="0">
                <a:sym typeface="Wingdings" pitchFamily="2" charset="2"/>
              </a:rPr>
              <a:t></a:t>
            </a:r>
            <a:r>
              <a:rPr lang="en-US" dirty="0" smtClean="0"/>
              <a:t> ensure that all functional requirements r satisfied</a:t>
            </a:r>
          </a:p>
          <a:p>
            <a:pPr lvl="1" algn="just"/>
            <a:r>
              <a:rPr lang="en-US" dirty="0" smtClean="0"/>
              <a:t>all behavioral characteristics r achieved</a:t>
            </a:r>
          </a:p>
          <a:p>
            <a:pPr lvl="1"/>
            <a:r>
              <a:rPr lang="en-US" dirty="0" smtClean="0"/>
              <a:t>all content - - accurate &amp; properly presented</a:t>
            </a:r>
          </a:p>
          <a:p>
            <a:pPr lvl="1"/>
            <a:r>
              <a:rPr lang="en-US" dirty="0" smtClean="0"/>
              <a:t>all performance requirements r attained</a:t>
            </a:r>
          </a:p>
          <a:p>
            <a:pPr lvl="1"/>
            <a:r>
              <a:rPr lang="en-US" dirty="0" smtClean="0"/>
              <a:t>documentation - - correct</a:t>
            </a:r>
          </a:p>
          <a:p>
            <a:pPr lvl="1"/>
            <a:r>
              <a:rPr lang="en-US" dirty="0" smtClean="0"/>
              <a:t>usability &amp; other requirements r met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Validation Testing</a:t>
            </a:r>
            <a:r>
              <a:rPr lang="en-US" sz="3600" b="1" dirty="0" smtClean="0"/>
              <a:t/>
            </a:r>
            <a:br>
              <a:rPr lang="en-US" sz="3600" b="1" dirty="0" smtClean="0"/>
            </a:br>
            <a:r>
              <a:rPr lang="en-US" sz="3200" dirty="0" smtClean="0"/>
              <a:t> </a:t>
            </a:r>
            <a:r>
              <a:rPr lang="en-US" sz="3600" dirty="0" smtClean="0"/>
              <a:t>Configuration Review</a:t>
            </a:r>
            <a:endParaRPr lang="en-US" sz="3600" b="1" dirty="0"/>
          </a:p>
        </p:txBody>
      </p:sp>
      <p:sp>
        <p:nvSpPr>
          <p:cNvPr id="3" name="Content Placeholder 2"/>
          <p:cNvSpPr>
            <a:spLocks noGrp="1"/>
          </p:cNvSpPr>
          <p:nvPr>
            <p:ph idx="1"/>
          </p:nvPr>
        </p:nvSpPr>
        <p:spPr/>
        <p:txBody>
          <a:bodyPr>
            <a:normAutofit/>
          </a:bodyPr>
          <a:lstStyle/>
          <a:p>
            <a:pPr algn="just"/>
            <a:r>
              <a:rPr lang="en-US" dirty="0" smtClean="0"/>
              <a:t>ensure that </a:t>
            </a:r>
          </a:p>
          <a:p>
            <a:pPr lvl="1" algn="just"/>
            <a:r>
              <a:rPr lang="en-US" dirty="0" smtClean="0"/>
              <a:t>all elements = s/w configuration</a:t>
            </a:r>
          </a:p>
          <a:p>
            <a:pPr lvl="2" algn="just"/>
            <a:r>
              <a:rPr lang="en-US" dirty="0" smtClean="0">
                <a:sym typeface="Wingdings" pitchFamily="2" charset="2"/>
              </a:rPr>
              <a:t>h</a:t>
            </a:r>
            <a:r>
              <a:rPr lang="en-US" dirty="0" smtClean="0"/>
              <a:t> properly developed</a:t>
            </a:r>
          </a:p>
          <a:p>
            <a:pPr lvl="2" algn="just"/>
            <a:r>
              <a:rPr lang="en-US" dirty="0" smtClean="0"/>
              <a:t>r cataloged &amp;</a:t>
            </a:r>
          </a:p>
          <a:p>
            <a:pPr lvl="2" algn="just"/>
            <a:r>
              <a:rPr lang="en-US" dirty="0" smtClean="0"/>
              <a:t>have necessary detail </a:t>
            </a:r>
            <a:r>
              <a:rPr lang="en-US" dirty="0" smtClean="0">
                <a:sym typeface="Wingdings" pitchFamily="2" charset="2"/>
              </a:rPr>
              <a:t></a:t>
            </a:r>
            <a:r>
              <a:rPr lang="en-US" dirty="0" smtClean="0"/>
              <a:t> bolster  the support activities.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Validation Testing</a:t>
            </a:r>
            <a:br>
              <a:rPr lang="en-US" sz="3600" b="1" dirty="0" smtClean="0"/>
            </a:br>
            <a:r>
              <a:rPr lang="en-US" sz="3200" dirty="0" smtClean="0"/>
              <a:t> Alpha and Beta Testing</a:t>
            </a:r>
            <a:endParaRPr lang="en-US" sz="3600" b="1" dirty="0"/>
          </a:p>
        </p:txBody>
      </p:sp>
      <p:sp>
        <p:nvSpPr>
          <p:cNvPr id="3" name="Content Placeholder 2"/>
          <p:cNvSpPr>
            <a:spLocks noGrp="1"/>
          </p:cNvSpPr>
          <p:nvPr>
            <p:ph idx="1"/>
          </p:nvPr>
        </p:nvSpPr>
        <p:spPr/>
        <p:txBody>
          <a:bodyPr>
            <a:normAutofit fontScale="70000" lnSpcReduction="20000"/>
          </a:bodyPr>
          <a:lstStyle/>
          <a:p>
            <a:pPr algn="just"/>
            <a:r>
              <a:rPr lang="en-US" dirty="0" smtClean="0"/>
              <a:t>Alpha Test (conducted)</a:t>
            </a:r>
          </a:p>
          <a:p>
            <a:pPr lvl="1" algn="just"/>
            <a:r>
              <a:rPr lang="en-US" dirty="0" smtClean="0"/>
              <a:t>developer’s site</a:t>
            </a:r>
          </a:p>
          <a:p>
            <a:pPr lvl="2" algn="just"/>
            <a:r>
              <a:rPr lang="en-US" dirty="0" smtClean="0"/>
              <a:t>representative group = end users</a:t>
            </a:r>
          </a:p>
          <a:p>
            <a:pPr lvl="2" algn="just"/>
            <a:r>
              <a:rPr lang="en-US" dirty="0" smtClean="0"/>
              <a:t>Developer present</a:t>
            </a:r>
          </a:p>
          <a:p>
            <a:pPr algn="just"/>
            <a:r>
              <a:rPr lang="en-US" dirty="0" smtClean="0"/>
              <a:t>Beta Test (conducted)</a:t>
            </a:r>
          </a:p>
          <a:p>
            <a:pPr lvl="1" algn="just"/>
            <a:r>
              <a:rPr lang="en-US" dirty="0" smtClean="0"/>
              <a:t>one or more end-user sites</a:t>
            </a:r>
          </a:p>
          <a:p>
            <a:pPr lvl="1" algn="just"/>
            <a:r>
              <a:rPr lang="en-US" dirty="0" smtClean="0"/>
              <a:t>Developer </a:t>
            </a:r>
            <a:r>
              <a:rPr lang="en-US" strike="sngStrike" dirty="0" smtClean="0"/>
              <a:t>present</a:t>
            </a:r>
          </a:p>
          <a:p>
            <a:pPr lvl="2" algn="just"/>
            <a:r>
              <a:rPr lang="en-US" dirty="0" smtClean="0"/>
              <a:t>“live” application = s/w in an environment </a:t>
            </a:r>
          </a:p>
          <a:p>
            <a:pPr lvl="3" algn="just"/>
            <a:r>
              <a:rPr lang="en-US" strike="sngStrike" dirty="0" smtClean="0"/>
              <a:t>controlled</a:t>
            </a:r>
            <a:r>
              <a:rPr lang="en-US" dirty="0" smtClean="0"/>
              <a:t> by developer</a:t>
            </a:r>
          </a:p>
          <a:p>
            <a:pPr lvl="3" algn="just"/>
            <a:r>
              <a:rPr lang="en-US" dirty="0" smtClean="0"/>
              <a:t>Customer records</a:t>
            </a:r>
          </a:p>
          <a:p>
            <a:pPr lvl="4" algn="just"/>
            <a:r>
              <a:rPr lang="en-US" dirty="0" smtClean="0"/>
              <a:t>All problems &amp; reports</a:t>
            </a:r>
          </a:p>
          <a:p>
            <a:pPr algn="just"/>
            <a:r>
              <a:rPr lang="en-US" dirty="0" smtClean="0"/>
              <a:t>Acceptance Test (Performed)</a:t>
            </a:r>
          </a:p>
          <a:p>
            <a:pPr lvl="1" algn="just"/>
            <a:r>
              <a:rPr lang="en-US" dirty="0" smtClean="0"/>
              <a:t>Wn? custom s/w - - delivered </a:t>
            </a:r>
            <a:r>
              <a:rPr lang="en-US" dirty="0" smtClean="0">
                <a:sym typeface="Wingdings" pitchFamily="2" charset="2"/>
              </a:rPr>
              <a:t></a:t>
            </a:r>
            <a:r>
              <a:rPr lang="en-US" dirty="0" smtClean="0"/>
              <a:t> customer under contract</a:t>
            </a:r>
          </a:p>
          <a:p>
            <a:pPr lvl="1" algn="just"/>
            <a:r>
              <a:rPr lang="en-US" dirty="0" smtClean="0"/>
              <a:t>Series = specific tests </a:t>
            </a:r>
            <a:r>
              <a:rPr lang="en-US" dirty="0" smtClean="0">
                <a:sym typeface="Wingdings" pitchFamily="2" charset="2"/>
              </a:rPr>
              <a:t></a:t>
            </a:r>
            <a:r>
              <a:rPr lang="en-US" dirty="0" smtClean="0"/>
              <a:t> uncover errors before accepting the s/w </a:t>
            </a:r>
            <a:r>
              <a:rPr lang="en-US" dirty="0" smtClean="0">
                <a:sym typeface="Wingdings" pitchFamily="2" charset="2"/>
              </a:rPr>
              <a:t> </a:t>
            </a:r>
            <a:r>
              <a:rPr lang="en-US" dirty="0" smtClean="0"/>
              <a:t>developer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Validation Testing</a:t>
            </a:r>
            <a:br>
              <a:rPr lang="en-US" sz="3600" b="1" dirty="0" smtClean="0"/>
            </a:br>
            <a:r>
              <a:rPr lang="en-US" sz="3200" dirty="0" smtClean="0"/>
              <a:t> System Testing</a:t>
            </a:r>
            <a:endParaRPr lang="en-US" sz="3600" b="1" dirty="0"/>
          </a:p>
        </p:txBody>
      </p:sp>
      <p:sp>
        <p:nvSpPr>
          <p:cNvPr id="3" name="Content Placeholder 2"/>
          <p:cNvSpPr>
            <a:spLocks noGrp="1"/>
          </p:cNvSpPr>
          <p:nvPr>
            <p:ph idx="1"/>
          </p:nvPr>
        </p:nvSpPr>
        <p:spPr/>
        <p:txBody>
          <a:bodyPr>
            <a:normAutofit fontScale="77500" lnSpcReduction="20000"/>
          </a:bodyPr>
          <a:lstStyle/>
          <a:p>
            <a:pPr algn="just"/>
            <a:r>
              <a:rPr lang="en-US" dirty="0" smtClean="0"/>
              <a:t>series = different tests </a:t>
            </a:r>
          </a:p>
          <a:p>
            <a:pPr lvl="1" algn="just"/>
            <a:r>
              <a:rPr lang="en-US" dirty="0" smtClean="0"/>
              <a:t>primary purpose </a:t>
            </a:r>
          </a:p>
          <a:p>
            <a:pPr lvl="2" algn="just"/>
            <a:r>
              <a:rPr lang="en-US" dirty="0" smtClean="0"/>
              <a:t>fully exercise the computer-based system</a:t>
            </a:r>
          </a:p>
          <a:p>
            <a:pPr lvl="1" algn="just"/>
            <a:r>
              <a:rPr lang="en-US" dirty="0" smtClean="0"/>
              <a:t>each test</a:t>
            </a:r>
          </a:p>
          <a:p>
            <a:pPr lvl="2" algn="just"/>
            <a:r>
              <a:rPr lang="en-US" dirty="0" smtClean="0"/>
              <a:t>different purpose</a:t>
            </a:r>
          </a:p>
          <a:p>
            <a:pPr lvl="3" algn="just"/>
            <a:r>
              <a:rPr lang="en-US" dirty="0" smtClean="0"/>
              <a:t>all work </a:t>
            </a:r>
            <a:r>
              <a:rPr lang="en-US" dirty="0" smtClean="0">
                <a:sym typeface="Wingdings" pitchFamily="2" charset="2"/>
              </a:rPr>
              <a:t></a:t>
            </a:r>
            <a:r>
              <a:rPr lang="en-US" dirty="0" smtClean="0"/>
              <a:t> verify</a:t>
            </a:r>
          </a:p>
          <a:p>
            <a:pPr lvl="4" algn="just"/>
            <a:r>
              <a:rPr lang="en-US" dirty="0" smtClean="0"/>
              <a:t>system elements h</a:t>
            </a:r>
            <a:r>
              <a:rPr lang="en-US" dirty="0" smtClean="0">
                <a:sym typeface="Wingdings" pitchFamily="2" charset="2"/>
              </a:rPr>
              <a:t></a:t>
            </a:r>
            <a:r>
              <a:rPr lang="en-US" dirty="0" smtClean="0"/>
              <a:t> properly integrated &amp; perform allocated functions</a:t>
            </a:r>
          </a:p>
          <a:p>
            <a:pPr algn="just"/>
            <a:r>
              <a:rPr lang="en-US" dirty="0" smtClean="0"/>
              <a:t>Types:</a:t>
            </a:r>
          </a:p>
          <a:p>
            <a:pPr lvl="1" algn="just"/>
            <a:r>
              <a:rPr lang="en-US" dirty="0" smtClean="0"/>
              <a:t>Recovery Testing</a:t>
            </a:r>
          </a:p>
          <a:p>
            <a:pPr lvl="1" algn="just"/>
            <a:r>
              <a:rPr lang="en-US" dirty="0" smtClean="0"/>
              <a:t>Security Testing</a:t>
            </a:r>
          </a:p>
          <a:p>
            <a:pPr lvl="1" algn="just"/>
            <a:r>
              <a:rPr lang="en-US" dirty="0" smtClean="0"/>
              <a:t>Stress Testing</a:t>
            </a:r>
          </a:p>
          <a:p>
            <a:pPr lvl="1" algn="just"/>
            <a:r>
              <a:rPr lang="en-US" dirty="0" smtClean="0"/>
              <a:t>Performance Testing</a:t>
            </a:r>
          </a:p>
          <a:p>
            <a:pPr lvl="1" algn="just"/>
            <a:r>
              <a:rPr lang="en-US" dirty="0" smtClean="0"/>
              <a:t>Deployment Testing</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Validation Testing</a:t>
            </a:r>
            <a:br>
              <a:rPr lang="en-US" sz="3600" b="1" dirty="0" smtClean="0"/>
            </a:br>
            <a:r>
              <a:rPr lang="en-US" sz="3200" dirty="0" smtClean="0"/>
              <a:t> System Testing</a:t>
            </a:r>
            <a:endParaRPr lang="en-US" sz="3600" b="1" dirty="0"/>
          </a:p>
        </p:txBody>
      </p:sp>
      <p:sp>
        <p:nvSpPr>
          <p:cNvPr id="3" name="Content Placeholder 2"/>
          <p:cNvSpPr>
            <a:spLocks noGrp="1"/>
          </p:cNvSpPr>
          <p:nvPr>
            <p:ph idx="1"/>
          </p:nvPr>
        </p:nvSpPr>
        <p:spPr/>
        <p:txBody>
          <a:bodyPr>
            <a:normAutofit fontScale="77500" lnSpcReduction="20000"/>
          </a:bodyPr>
          <a:lstStyle/>
          <a:p>
            <a:pPr algn="just"/>
            <a:r>
              <a:rPr lang="en-US" dirty="0" smtClean="0"/>
              <a:t>series = different tests </a:t>
            </a:r>
          </a:p>
          <a:p>
            <a:pPr lvl="1" algn="just"/>
            <a:r>
              <a:rPr lang="en-US" dirty="0" smtClean="0"/>
              <a:t>primary purpose </a:t>
            </a:r>
          </a:p>
          <a:p>
            <a:pPr lvl="2" algn="just"/>
            <a:r>
              <a:rPr lang="en-US" dirty="0" smtClean="0"/>
              <a:t>fully exercise the computer-based system</a:t>
            </a:r>
          </a:p>
          <a:p>
            <a:pPr lvl="1" algn="just"/>
            <a:r>
              <a:rPr lang="en-US" dirty="0" smtClean="0"/>
              <a:t>each test</a:t>
            </a:r>
          </a:p>
          <a:p>
            <a:pPr lvl="2" algn="just"/>
            <a:r>
              <a:rPr lang="en-US" dirty="0" smtClean="0"/>
              <a:t>different purpose</a:t>
            </a:r>
          </a:p>
          <a:p>
            <a:pPr lvl="3" algn="just"/>
            <a:r>
              <a:rPr lang="en-US" dirty="0" smtClean="0"/>
              <a:t>all work </a:t>
            </a:r>
            <a:r>
              <a:rPr lang="en-US" dirty="0" smtClean="0">
                <a:sym typeface="Wingdings" pitchFamily="2" charset="2"/>
              </a:rPr>
              <a:t></a:t>
            </a:r>
            <a:r>
              <a:rPr lang="en-US" dirty="0" smtClean="0"/>
              <a:t> verify</a:t>
            </a:r>
          </a:p>
          <a:p>
            <a:pPr lvl="4" algn="just"/>
            <a:r>
              <a:rPr lang="en-US" dirty="0" smtClean="0"/>
              <a:t>system elements h</a:t>
            </a:r>
            <a:r>
              <a:rPr lang="en-US" dirty="0" smtClean="0">
                <a:sym typeface="Wingdings" pitchFamily="2" charset="2"/>
              </a:rPr>
              <a:t></a:t>
            </a:r>
            <a:r>
              <a:rPr lang="en-US" dirty="0" smtClean="0"/>
              <a:t> properly integrated &amp; perform allocated functions</a:t>
            </a:r>
          </a:p>
          <a:p>
            <a:pPr algn="just"/>
            <a:r>
              <a:rPr lang="en-US" dirty="0" smtClean="0"/>
              <a:t>Types:</a:t>
            </a:r>
          </a:p>
          <a:p>
            <a:pPr lvl="1" algn="just"/>
            <a:r>
              <a:rPr lang="en-US" b="1" dirty="0" smtClean="0"/>
              <a:t>Recovery Testing</a:t>
            </a:r>
          </a:p>
          <a:p>
            <a:pPr lvl="1" algn="just"/>
            <a:r>
              <a:rPr lang="en-US" b="1" dirty="0" smtClean="0"/>
              <a:t>Security Testing</a:t>
            </a:r>
          </a:p>
          <a:p>
            <a:pPr lvl="1" algn="just"/>
            <a:r>
              <a:rPr lang="en-US" b="1" dirty="0" smtClean="0"/>
              <a:t>Stress Testing</a:t>
            </a:r>
          </a:p>
          <a:p>
            <a:pPr lvl="1" algn="just"/>
            <a:r>
              <a:rPr lang="en-US" dirty="0" smtClean="0"/>
              <a:t>Performance Testing</a:t>
            </a:r>
          </a:p>
          <a:p>
            <a:pPr lvl="1" algn="just"/>
            <a:r>
              <a:rPr lang="en-US" dirty="0" smtClean="0"/>
              <a:t>Deployment Testing</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Validation Testing</a:t>
            </a:r>
            <a:br>
              <a:rPr lang="en-US" sz="3600" b="1" dirty="0" smtClean="0"/>
            </a:br>
            <a:r>
              <a:rPr lang="en-US" sz="3200" dirty="0" smtClean="0"/>
              <a:t> System Testing</a:t>
            </a:r>
            <a:endParaRPr lang="en-US" sz="3600" b="1" dirty="0"/>
          </a:p>
        </p:txBody>
      </p:sp>
      <p:sp>
        <p:nvSpPr>
          <p:cNvPr id="3" name="Content Placeholder 2"/>
          <p:cNvSpPr>
            <a:spLocks noGrp="1"/>
          </p:cNvSpPr>
          <p:nvPr>
            <p:ph idx="1"/>
          </p:nvPr>
        </p:nvSpPr>
        <p:spPr/>
        <p:txBody>
          <a:bodyPr>
            <a:normAutofit fontScale="77500" lnSpcReduction="20000"/>
          </a:bodyPr>
          <a:lstStyle/>
          <a:p>
            <a:pPr algn="just"/>
            <a:r>
              <a:rPr lang="en-US" dirty="0" smtClean="0"/>
              <a:t>series = different tests </a:t>
            </a:r>
          </a:p>
          <a:p>
            <a:pPr lvl="1" algn="just"/>
            <a:r>
              <a:rPr lang="en-US" dirty="0" smtClean="0"/>
              <a:t>primary purpose </a:t>
            </a:r>
          </a:p>
          <a:p>
            <a:pPr lvl="2" algn="just"/>
            <a:r>
              <a:rPr lang="en-US" dirty="0" smtClean="0"/>
              <a:t>fully exercise the computer-based system</a:t>
            </a:r>
          </a:p>
          <a:p>
            <a:pPr lvl="1" algn="just"/>
            <a:r>
              <a:rPr lang="en-US" dirty="0" smtClean="0"/>
              <a:t>each test</a:t>
            </a:r>
          </a:p>
          <a:p>
            <a:pPr lvl="2" algn="just"/>
            <a:r>
              <a:rPr lang="en-US" dirty="0" smtClean="0"/>
              <a:t>different purpose</a:t>
            </a:r>
          </a:p>
          <a:p>
            <a:pPr lvl="3" algn="just"/>
            <a:r>
              <a:rPr lang="en-US" dirty="0" smtClean="0"/>
              <a:t>all work </a:t>
            </a:r>
            <a:r>
              <a:rPr lang="en-US" dirty="0" smtClean="0">
                <a:sym typeface="Wingdings" pitchFamily="2" charset="2"/>
              </a:rPr>
              <a:t></a:t>
            </a:r>
            <a:r>
              <a:rPr lang="en-US" dirty="0" smtClean="0"/>
              <a:t> verify</a:t>
            </a:r>
          </a:p>
          <a:p>
            <a:pPr lvl="4" algn="just"/>
            <a:r>
              <a:rPr lang="en-US" dirty="0" smtClean="0"/>
              <a:t>system elements h</a:t>
            </a:r>
            <a:r>
              <a:rPr lang="en-US" dirty="0" smtClean="0">
                <a:sym typeface="Wingdings" pitchFamily="2" charset="2"/>
              </a:rPr>
              <a:t></a:t>
            </a:r>
            <a:r>
              <a:rPr lang="en-US" dirty="0" smtClean="0"/>
              <a:t> properly integrated &amp; perform allocated functions</a:t>
            </a:r>
          </a:p>
          <a:p>
            <a:pPr algn="just"/>
            <a:r>
              <a:rPr lang="en-US" dirty="0" smtClean="0"/>
              <a:t>Types:</a:t>
            </a:r>
          </a:p>
          <a:p>
            <a:pPr lvl="1" algn="just"/>
            <a:r>
              <a:rPr lang="en-US" dirty="0" smtClean="0"/>
              <a:t>Recovery Testing</a:t>
            </a:r>
          </a:p>
          <a:p>
            <a:pPr lvl="1" algn="just"/>
            <a:r>
              <a:rPr lang="en-US" dirty="0" smtClean="0"/>
              <a:t>Security Testing</a:t>
            </a:r>
          </a:p>
          <a:p>
            <a:pPr lvl="1" algn="just"/>
            <a:r>
              <a:rPr lang="en-US" dirty="0" smtClean="0"/>
              <a:t>Stress Testing</a:t>
            </a:r>
          </a:p>
          <a:p>
            <a:pPr lvl="1" algn="just"/>
            <a:r>
              <a:rPr lang="en-US" b="1" dirty="0" smtClean="0"/>
              <a:t>Performance Testing</a:t>
            </a:r>
          </a:p>
          <a:p>
            <a:pPr lvl="1" algn="just"/>
            <a:r>
              <a:rPr lang="en-US" b="1" dirty="0" smtClean="0"/>
              <a:t>Deployment Testing</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THE ART OF DEBUGGING</a:t>
            </a:r>
            <a:br>
              <a:rPr lang="en-US" sz="4000" b="1" dirty="0" smtClean="0"/>
            </a:br>
            <a:r>
              <a:rPr lang="en-US" sz="3600" dirty="0" smtClean="0"/>
              <a:t> The Debugging Process</a:t>
            </a:r>
            <a:endParaRPr lang="en-US" sz="3600" dirty="0"/>
          </a:p>
        </p:txBody>
      </p:sp>
      <p:sp>
        <p:nvSpPr>
          <p:cNvPr id="3" name="Content Placeholder 2"/>
          <p:cNvSpPr>
            <a:spLocks noGrp="1"/>
          </p:cNvSpPr>
          <p:nvPr>
            <p:ph sz="half" idx="1"/>
          </p:nvPr>
        </p:nvSpPr>
        <p:spPr>
          <a:xfrm>
            <a:off x="457200" y="1600200"/>
            <a:ext cx="4038600" cy="4800600"/>
          </a:xfrm>
        </p:spPr>
        <p:txBody>
          <a:bodyPr>
            <a:normAutofit fontScale="77500" lnSpcReduction="20000"/>
          </a:bodyPr>
          <a:lstStyle/>
          <a:p>
            <a:r>
              <a:rPr lang="en-US" dirty="0" smtClean="0"/>
              <a:t>Debugging occurs</a:t>
            </a:r>
          </a:p>
          <a:p>
            <a:pPr lvl="1"/>
            <a:r>
              <a:rPr lang="en-US" dirty="0" smtClean="0"/>
              <a:t>Consequence = successful testing</a:t>
            </a:r>
          </a:p>
          <a:p>
            <a:r>
              <a:rPr lang="en-US" dirty="0" smtClean="0"/>
              <a:t>Wn? test case uncovers an error</a:t>
            </a:r>
          </a:p>
          <a:p>
            <a:pPr lvl="1"/>
            <a:r>
              <a:rPr lang="en-US" dirty="0" smtClean="0"/>
              <a:t>Debugging - - process that results in the removal = error.</a:t>
            </a:r>
          </a:p>
          <a:p>
            <a:r>
              <a:rPr lang="en-US" b="1" dirty="0" smtClean="0"/>
              <a:t>The Debugging Process:</a:t>
            </a:r>
            <a:endParaRPr lang="en-US" dirty="0" smtClean="0"/>
          </a:p>
          <a:p>
            <a:pPr lvl="1"/>
            <a:r>
              <a:rPr lang="en-US" dirty="0" smtClean="0"/>
              <a:t>Debugging - - </a:t>
            </a:r>
            <a:r>
              <a:rPr lang="en-US" strike="sngStrike" dirty="0" smtClean="0"/>
              <a:t>testing</a:t>
            </a:r>
            <a:r>
              <a:rPr lang="en-US" dirty="0" smtClean="0"/>
              <a:t> </a:t>
            </a:r>
          </a:p>
          <a:p>
            <a:pPr lvl="2"/>
            <a:r>
              <a:rPr lang="en-US" dirty="0" smtClean="0"/>
              <a:t>Often occurs as consequence = testing</a:t>
            </a:r>
          </a:p>
          <a:p>
            <a:pPr lvl="1"/>
            <a:r>
              <a:rPr lang="en-US" dirty="0" smtClean="0"/>
              <a:t>begins w</a:t>
            </a:r>
            <a:r>
              <a:rPr lang="en-US" dirty="0" smtClean="0">
                <a:sym typeface="Wingdings" pitchFamily="2" charset="2"/>
              </a:rPr>
              <a:t></a:t>
            </a:r>
            <a:r>
              <a:rPr lang="en-US" dirty="0" smtClean="0"/>
              <a:t> execution = test case (figure)</a:t>
            </a:r>
          </a:p>
          <a:p>
            <a:pPr lvl="1"/>
            <a:r>
              <a:rPr lang="en-US" dirty="0" smtClean="0"/>
              <a:t>results r assessed</a:t>
            </a:r>
          </a:p>
          <a:p>
            <a:pPr lvl="1"/>
            <a:r>
              <a:rPr lang="en-US" dirty="0" smtClean="0"/>
              <a:t>two outcomes:</a:t>
            </a:r>
          </a:p>
          <a:p>
            <a:pPr lvl="2"/>
            <a:r>
              <a:rPr lang="en-US" dirty="0" smtClean="0"/>
              <a:t>Cause (found &amp; corrected)</a:t>
            </a:r>
          </a:p>
          <a:p>
            <a:pPr lvl="2"/>
            <a:r>
              <a:rPr lang="en-US" dirty="0" smtClean="0"/>
              <a:t>Cause  (</a:t>
            </a:r>
            <a:r>
              <a:rPr lang="en-US" strike="sngStrike" dirty="0" smtClean="0"/>
              <a:t>found</a:t>
            </a:r>
            <a:r>
              <a:rPr lang="en-US" dirty="0" smtClean="0"/>
              <a:t>)</a:t>
            </a:r>
            <a:endParaRPr lang="en-US"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4419600" y="1874527"/>
            <a:ext cx="4363904" cy="429767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THE ART OF DEBUGGING</a:t>
            </a:r>
            <a:br>
              <a:rPr lang="en-US" sz="4000" b="1" dirty="0" smtClean="0"/>
            </a:br>
            <a:r>
              <a:rPr lang="en-US" sz="3100" dirty="0" smtClean="0"/>
              <a:t> The Debugging Process, Psychological Considerations</a:t>
            </a:r>
            <a:endParaRPr lang="en-US" sz="3600" dirty="0"/>
          </a:p>
        </p:txBody>
      </p:sp>
      <p:sp>
        <p:nvSpPr>
          <p:cNvPr id="3" name="Content Placeholder 2"/>
          <p:cNvSpPr>
            <a:spLocks noGrp="1"/>
          </p:cNvSpPr>
          <p:nvPr>
            <p:ph idx="1"/>
          </p:nvPr>
        </p:nvSpPr>
        <p:spPr/>
        <p:txBody>
          <a:bodyPr>
            <a:normAutofit lnSpcReduction="10000"/>
          </a:bodyPr>
          <a:lstStyle/>
          <a:p>
            <a:pPr algn="just"/>
            <a:r>
              <a:rPr lang="en-US" b="1" dirty="0" smtClean="0"/>
              <a:t>Why is debugging so difficult?</a:t>
            </a:r>
          </a:p>
          <a:p>
            <a:pPr lvl="1" algn="just"/>
            <a:r>
              <a:rPr lang="en-US" dirty="0" smtClean="0"/>
              <a:t>Few characteristics = bugs provide some clues:</a:t>
            </a:r>
          </a:p>
          <a:p>
            <a:pPr lvl="2" algn="just"/>
            <a:r>
              <a:rPr lang="en-US" dirty="0" smtClean="0"/>
              <a:t>Symptom &amp; cause m</a:t>
            </a:r>
            <a:r>
              <a:rPr lang="en-US" dirty="0" smtClean="0">
                <a:sym typeface="Wingdings" pitchFamily="2" charset="2"/>
              </a:rPr>
              <a:t> geographically remote.</a:t>
            </a:r>
          </a:p>
          <a:p>
            <a:pPr lvl="2" algn="just"/>
            <a:r>
              <a:rPr lang="en-US" dirty="0" smtClean="0"/>
              <a:t>Symptom disappear (temporarily)</a:t>
            </a:r>
          </a:p>
          <a:p>
            <a:pPr lvl="2" algn="just"/>
            <a:r>
              <a:rPr lang="en-US" dirty="0" smtClean="0"/>
              <a:t>Symptom caused – human error etc. . </a:t>
            </a:r>
          </a:p>
          <a:p>
            <a:pPr algn="just"/>
            <a:r>
              <a:rPr lang="en-US" b="1" dirty="0" smtClean="0"/>
              <a:t>Psychological Considerations:</a:t>
            </a:r>
          </a:p>
          <a:p>
            <a:pPr lvl="1" algn="just"/>
            <a:r>
              <a:rPr lang="en-US" dirty="0" smtClean="0"/>
              <a:t>some evidence</a:t>
            </a:r>
          </a:p>
          <a:p>
            <a:pPr lvl="2" algn="just"/>
            <a:r>
              <a:rPr lang="en-US" dirty="0" smtClean="0"/>
              <a:t>Debugging skill</a:t>
            </a:r>
          </a:p>
          <a:p>
            <a:pPr lvl="3" algn="just"/>
            <a:r>
              <a:rPr lang="en-US" dirty="0" smtClean="0"/>
              <a:t>an innate human trait</a:t>
            </a:r>
          </a:p>
          <a:p>
            <a:pPr lvl="1" algn="just"/>
            <a:r>
              <a:rPr lang="en-US" dirty="0" smtClean="0"/>
              <a:t>Some r good at it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THE ART OF DEBUGGING</a:t>
            </a:r>
            <a:br>
              <a:rPr lang="en-US" sz="4000" b="1" dirty="0" smtClean="0"/>
            </a:br>
            <a:r>
              <a:rPr lang="en-US" sz="3600" dirty="0" smtClean="0"/>
              <a:t>Debugging Strategies</a:t>
            </a:r>
            <a:endParaRPr lang="en-US" sz="3600" dirty="0"/>
          </a:p>
        </p:txBody>
      </p:sp>
      <p:sp>
        <p:nvSpPr>
          <p:cNvPr id="3" name="Content Placeholder 2"/>
          <p:cNvSpPr>
            <a:spLocks noGrp="1"/>
          </p:cNvSpPr>
          <p:nvPr>
            <p:ph idx="1"/>
          </p:nvPr>
        </p:nvSpPr>
        <p:spPr/>
        <p:txBody>
          <a:bodyPr>
            <a:normAutofit fontScale="92500" lnSpcReduction="20000"/>
          </a:bodyPr>
          <a:lstStyle/>
          <a:p>
            <a:pPr algn="just"/>
            <a:r>
              <a:rPr lang="en-US" dirty="0" smtClean="0"/>
              <a:t>Debugging </a:t>
            </a:r>
          </a:p>
          <a:p>
            <a:pPr lvl="1" algn="just"/>
            <a:r>
              <a:rPr lang="en-US" dirty="0" smtClean="0"/>
              <a:t>straightforward application = scientific method </a:t>
            </a:r>
          </a:p>
          <a:p>
            <a:pPr lvl="2" algn="just"/>
            <a:r>
              <a:rPr lang="en-US" dirty="0" smtClean="0"/>
              <a:t>developed over 2,500 years</a:t>
            </a:r>
          </a:p>
          <a:p>
            <a:pPr lvl="2" algn="just"/>
            <a:r>
              <a:rPr lang="en-US" dirty="0" smtClean="0"/>
              <a:t>Basis = debugging </a:t>
            </a:r>
          </a:p>
          <a:p>
            <a:pPr lvl="3" algn="just"/>
            <a:r>
              <a:rPr lang="en-US" dirty="0" smtClean="0"/>
              <a:t>locate the problem’s source [the cause]</a:t>
            </a:r>
          </a:p>
          <a:p>
            <a:pPr lvl="4" algn="just"/>
            <a:r>
              <a:rPr lang="en-US" dirty="0" smtClean="0"/>
              <a:t>through working hypotheses </a:t>
            </a:r>
          </a:p>
          <a:p>
            <a:pPr lvl="5" algn="just"/>
            <a:r>
              <a:rPr lang="en-US" dirty="0" smtClean="0"/>
              <a:t>predict new values </a:t>
            </a:r>
            <a:r>
              <a:rPr lang="en-US" dirty="0" smtClean="0">
                <a:sym typeface="Wingdings" pitchFamily="2" charset="2"/>
              </a:rPr>
              <a:t></a:t>
            </a:r>
            <a:r>
              <a:rPr lang="en-US" dirty="0" smtClean="0"/>
              <a:t> examined</a:t>
            </a:r>
          </a:p>
          <a:p>
            <a:pPr algn="just"/>
            <a:r>
              <a:rPr lang="en-US" dirty="0" smtClean="0"/>
              <a:t>Example:</a:t>
            </a:r>
          </a:p>
          <a:p>
            <a:pPr lvl="1" algn="just"/>
            <a:r>
              <a:rPr lang="en-US" dirty="0" smtClean="0"/>
              <a:t>lamp in my house </a:t>
            </a:r>
            <a:r>
              <a:rPr lang="en-US" strike="sngStrike" dirty="0" smtClean="0"/>
              <a:t>work</a:t>
            </a:r>
            <a:r>
              <a:rPr lang="en-US" dirty="0" smtClean="0"/>
              <a:t>.</a:t>
            </a:r>
          </a:p>
          <a:p>
            <a:pPr lvl="2" algn="just"/>
            <a:r>
              <a:rPr lang="en-US" dirty="0" smtClean="0"/>
              <a:t>Cause</a:t>
            </a:r>
          </a:p>
          <a:p>
            <a:pPr lvl="3" algn="just"/>
            <a:r>
              <a:rPr lang="en-US" dirty="0" smtClean="0"/>
              <a:t>main </a:t>
            </a:r>
            <a:r>
              <a:rPr lang="en-US" b="1" dirty="0" smtClean="0"/>
              <a:t>circuit breaker</a:t>
            </a:r>
          </a:p>
          <a:p>
            <a:pPr lvl="3" algn="just"/>
            <a:r>
              <a:rPr lang="en-US" dirty="0" smtClean="0"/>
              <a:t>plug the </a:t>
            </a:r>
            <a:r>
              <a:rPr lang="en-US" b="1" dirty="0" smtClean="0"/>
              <a:t>suspect</a:t>
            </a:r>
            <a:r>
              <a:rPr lang="en-US" dirty="0" smtClean="0"/>
              <a:t> </a:t>
            </a:r>
            <a:r>
              <a:rPr lang="en-US" b="1" dirty="0" smtClean="0"/>
              <a:t>lamp</a:t>
            </a:r>
            <a:r>
              <a:rPr lang="en-US" dirty="0" smtClean="0"/>
              <a:t> </a:t>
            </a:r>
            <a:r>
              <a:rPr lang="en-US" dirty="0" smtClean="0">
                <a:sym typeface="Wingdings" pitchFamily="2" charset="2"/>
              </a:rPr>
              <a:t></a:t>
            </a:r>
            <a:r>
              <a:rPr lang="en-US" dirty="0" smtClean="0"/>
              <a:t>a working socket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A strategic approach to software testing</a:t>
            </a:r>
            <a:endParaRPr lang="en-US" sz="3600" b="1" dirty="0"/>
          </a:p>
        </p:txBody>
      </p:sp>
      <p:sp>
        <p:nvSpPr>
          <p:cNvPr id="4" name="Content Placeholder 3"/>
          <p:cNvSpPr>
            <a:spLocks noGrp="1"/>
          </p:cNvSpPr>
          <p:nvPr>
            <p:ph idx="1"/>
          </p:nvPr>
        </p:nvSpPr>
        <p:spPr/>
        <p:txBody>
          <a:bodyPr>
            <a:normAutofit fontScale="92500" lnSpcReduction="10000"/>
          </a:bodyPr>
          <a:lstStyle/>
          <a:p>
            <a:pPr algn="just"/>
            <a:r>
              <a:rPr lang="en-US" dirty="0" smtClean="0"/>
              <a:t>Testing </a:t>
            </a:r>
          </a:p>
          <a:p>
            <a:pPr lvl="1" algn="just"/>
            <a:r>
              <a:rPr lang="en-US" dirty="0" smtClean="0"/>
              <a:t>Set = activities c</a:t>
            </a:r>
            <a:r>
              <a:rPr lang="en-US" dirty="0" smtClean="0">
                <a:sym typeface="Wingdings" pitchFamily="2" charset="2"/>
              </a:rPr>
              <a:t></a:t>
            </a:r>
            <a:r>
              <a:rPr lang="en-US" dirty="0" smtClean="0"/>
              <a:t> planned in advance &amp; conducted systematically</a:t>
            </a:r>
          </a:p>
          <a:p>
            <a:pPr lvl="1" algn="just"/>
            <a:r>
              <a:rPr lang="en-US" dirty="0" smtClean="0"/>
              <a:t>No. = s/w </a:t>
            </a:r>
            <a:r>
              <a:rPr lang="en-US" i="1" u="sng" dirty="0" smtClean="0"/>
              <a:t>testing strategies</a:t>
            </a:r>
            <a:r>
              <a:rPr lang="en-US" dirty="0" smtClean="0"/>
              <a:t> h</a:t>
            </a:r>
            <a:r>
              <a:rPr lang="en-US" dirty="0" smtClean="0">
                <a:sym typeface="Wingdings" pitchFamily="2" charset="2"/>
              </a:rPr>
              <a:t> </a:t>
            </a:r>
            <a:r>
              <a:rPr lang="en-US" dirty="0" smtClean="0"/>
              <a:t>proposed</a:t>
            </a:r>
          </a:p>
          <a:p>
            <a:pPr lvl="2" algn="just"/>
            <a:r>
              <a:rPr lang="en-US" i="1" u="sng" dirty="0" smtClean="0"/>
              <a:t>All</a:t>
            </a:r>
            <a:r>
              <a:rPr lang="en-US" dirty="0" smtClean="0"/>
              <a:t> provide u w</a:t>
            </a:r>
            <a:r>
              <a:rPr lang="en-US" dirty="0" smtClean="0">
                <a:sym typeface="Wingdings" pitchFamily="2" charset="2"/>
              </a:rPr>
              <a:t></a:t>
            </a:r>
            <a:r>
              <a:rPr lang="en-US" dirty="0" smtClean="0"/>
              <a:t> a template </a:t>
            </a:r>
            <a:r>
              <a:rPr lang="en-US" dirty="0" smtClean="0">
                <a:sym typeface="Wingdings" pitchFamily="2" charset="2"/>
              </a:rPr>
              <a:t></a:t>
            </a:r>
            <a:r>
              <a:rPr lang="en-US" dirty="0" smtClean="0"/>
              <a:t> testing &amp; all have the following generic characteristics:</a:t>
            </a:r>
          </a:p>
          <a:p>
            <a:pPr lvl="3" algn="just"/>
            <a:r>
              <a:rPr lang="en-US" dirty="0" smtClean="0"/>
              <a:t>perform effective testing (technical reviews conducted)</a:t>
            </a:r>
          </a:p>
          <a:p>
            <a:pPr lvl="3" algn="just"/>
            <a:r>
              <a:rPr lang="en-US" dirty="0" smtClean="0"/>
              <a:t>Testing begins at the component level</a:t>
            </a:r>
          </a:p>
          <a:p>
            <a:pPr lvl="3" algn="just"/>
            <a:r>
              <a:rPr lang="en-US" dirty="0" smtClean="0"/>
              <a:t>Different testing techniques r appropriate </a:t>
            </a:r>
            <a:r>
              <a:rPr lang="en-US" dirty="0" smtClean="0">
                <a:sym typeface="Wingdings" pitchFamily="2" charset="2"/>
              </a:rPr>
              <a:t></a:t>
            </a:r>
            <a:r>
              <a:rPr lang="en-US" dirty="0" smtClean="0"/>
              <a:t> different s/w engg. Approaches</a:t>
            </a:r>
          </a:p>
          <a:p>
            <a:pPr lvl="3" algn="just"/>
            <a:r>
              <a:rPr lang="en-US" dirty="0" smtClean="0"/>
              <a:t>Testing Conducted – developer = s/w</a:t>
            </a:r>
          </a:p>
          <a:p>
            <a:pPr lvl="3" algn="just"/>
            <a:r>
              <a:rPr lang="en-US" dirty="0" smtClean="0"/>
              <a:t>Testing &amp; debugging (different activities)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Debugging approaches</a:t>
            </a:r>
          </a:p>
          <a:p>
            <a:pPr lvl="1" algn="just"/>
            <a:r>
              <a:rPr lang="en-US" dirty="0" smtClean="0"/>
              <a:t>supplemented w</a:t>
            </a:r>
            <a:r>
              <a:rPr lang="en-US" dirty="0" smtClean="0">
                <a:sym typeface="Wingdings" pitchFamily="2" charset="2"/>
              </a:rPr>
              <a:t></a:t>
            </a:r>
            <a:r>
              <a:rPr lang="en-US" dirty="0" smtClean="0"/>
              <a:t> debugging tools </a:t>
            </a:r>
          </a:p>
          <a:p>
            <a:pPr lvl="2" algn="just"/>
            <a:r>
              <a:rPr lang="en-US" dirty="0" smtClean="0"/>
              <a:t>provide you w</a:t>
            </a:r>
            <a:r>
              <a:rPr lang="en-US" dirty="0" smtClean="0">
                <a:sym typeface="Wingdings" pitchFamily="2" charset="2"/>
              </a:rPr>
              <a:t></a:t>
            </a:r>
            <a:r>
              <a:rPr lang="en-US" dirty="0" smtClean="0"/>
              <a:t> semi automated support</a:t>
            </a:r>
          </a:p>
          <a:p>
            <a:pPr lvl="3" algn="just"/>
            <a:r>
              <a:rPr lang="en-US" dirty="0" smtClean="0"/>
              <a:t>debugging strategies r attempted</a:t>
            </a:r>
          </a:p>
          <a:p>
            <a:pPr algn="just"/>
            <a:r>
              <a:rPr lang="en-US" dirty="0" smtClean="0"/>
              <a:t>Example: </a:t>
            </a:r>
          </a:p>
          <a:p>
            <a:pPr lvl="1" algn="just"/>
            <a:r>
              <a:rPr lang="en-US" dirty="0" smtClean="0"/>
              <a:t>IDE’s </a:t>
            </a:r>
            <a:r>
              <a:rPr lang="en-US" dirty="0" smtClean="0">
                <a:sym typeface="Wingdings" pitchFamily="2" charset="2"/>
              </a:rPr>
              <a:t> capture some lang. specific predetermined errors (like missing = end = stmt’s, etc..)</a:t>
            </a:r>
            <a:endParaRPr lang="en-US" dirty="0"/>
          </a:p>
        </p:txBody>
      </p:sp>
      <p:sp>
        <p:nvSpPr>
          <p:cNvPr id="4" name="Title 1"/>
          <p:cNvSpPr>
            <a:spLocks noGrp="1"/>
          </p:cNvSpPr>
          <p:nvPr>
            <p:ph type="title"/>
          </p:nvPr>
        </p:nvSpPr>
        <p:spPr/>
        <p:txBody>
          <a:bodyPr>
            <a:normAutofit fontScale="90000"/>
          </a:bodyPr>
          <a:lstStyle/>
          <a:p>
            <a:r>
              <a:rPr lang="en-US" sz="4000" b="1" dirty="0" smtClean="0"/>
              <a:t>THE ART OF DEBUGGING</a:t>
            </a:r>
            <a:br>
              <a:rPr lang="en-US" sz="4000" b="1" dirty="0" smtClean="0"/>
            </a:br>
            <a:r>
              <a:rPr lang="en-US" sz="3600" dirty="0" smtClean="0"/>
              <a:t>Debugging Strategies - </a:t>
            </a:r>
            <a:r>
              <a:rPr lang="en-US" sz="3100" dirty="0" smtClean="0"/>
              <a:t>Automated Debugging</a:t>
            </a:r>
            <a:endParaRPr lang="en-US" sz="31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Bug found</a:t>
            </a:r>
          </a:p>
          <a:p>
            <a:pPr lvl="1" algn="just"/>
            <a:r>
              <a:rPr lang="en-US" dirty="0" smtClean="0"/>
              <a:t>Correct it</a:t>
            </a:r>
          </a:p>
          <a:p>
            <a:pPr lvl="1" algn="just"/>
            <a:r>
              <a:rPr lang="en-US" dirty="0" smtClean="0"/>
              <a:t>Van Vleck suggests 3 questions before making correction:</a:t>
            </a:r>
          </a:p>
          <a:p>
            <a:pPr lvl="2" algn="just"/>
            <a:r>
              <a:rPr lang="en-US" i="1" dirty="0" smtClean="0"/>
              <a:t>Is the cause = the bug reproduced in another part = the program?</a:t>
            </a:r>
          </a:p>
          <a:p>
            <a:pPr lvl="2" algn="just"/>
            <a:r>
              <a:rPr lang="en-US" i="1" dirty="0" smtClean="0"/>
              <a:t>Wh? “next bug” m</a:t>
            </a:r>
            <a:r>
              <a:rPr lang="en-US" i="1" dirty="0" smtClean="0">
                <a:sym typeface="Wingdings" pitchFamily="2" charset="2"/>
              </a:rPr>
              <a:t></a:t>
            </a:r>
            <a:r>
              <a:rPr lang="en-US" i="1" dirty="0" smtClean="0"/>
              <a:t> introduced by the fix I’m about </a:t>
            </a:r>
            <a:r>
              <a:rPr lang="en-US" i="1" dirty="0" smtClean="0">
                <a:sym typeface="Wingdings" pitchFamily="2" charset="2"/>
              </a:rPr>
              <a:t></a:t>
            </a:r>
            <a:r>
              <a:rPr lang="en-US" i="1" dirty="0" smtClean="0"/>
              <a:t> make?</a:t>
            </a:r>
          </a:p>
          <a:p>
            <a:pPr lvl="2" algn="just"/>
            <a:r>
              <a:rPr lang="en-US" i="1" dirty="0" smtClean="0"/>
              <a:t>Wh? could we have done </a:t>
            </a:r>
            <a:r>
              <a:rPr lang="en-US" i="1" dirty="0" smtClean="0">
                <a:sym typeface="Wingdings" pitchFamily="2" charset="2"/>
              </a:rPr>
              <a:t></a:t>
            </a:r>
            <a:r>
              <a:rPr lang="en-US" i="1" dirty="0" smtClean="0"/>
              <a:t> prevent this bug in the first place?</a:t>
            </a:r>
            <a:endParaRPr lang="en-US" dirty="0"/>
          </a:p>
        </p:txBody>
      </p:sp>
      <p:sp>
        <p:nvSpPr>
          <p:cNvPr id="4" name="Title 1"/>
          <p:cNvSpPr>
            <a:spLocks noGrp="1"/>
          </p:cNvSpPr>
          <p:nvPr>
            <p:ph type="title"/>
          </p:nvPr>
        </p:nvSpPr>
        <p:spPr/>
        <p:txBody>
          <a:bodyPr>
            <a:normAutofit fontScale="90000"/>
          </a:bodyPr>
          <a:lstStyle/>
          <a:p>
            <a:r>
              <a:rPr lang="en-US" sz="4000" b="1" dirty="0" smtClean="0"/>
              <a:t>THE ART OF DEBUGGING</a:t>
            </a:r>
            <a:br>
              <a:rPr lang="en-US" sz="4000" b="1" dirty="0" smtClean="0"/>
            </a:br>
            <a:r>
              <a:rPr lang="en-US" sz="3600" dirty="0" smtClean="0"/>
              <a:t> Correcting the Error</a:t>
            </a:r>
            <a:endParaRPr lang="en-US" sz="31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0994103">
            <a:off x="439278" y="2551469"/>
            <a:ext cx="8229600" cy="1143000"/>
          </a:xfrm>
        </p:spPr>
        <p:txBody>
          <a:bodyPr>
            <a:normAutofit/>
          </a:bodyPr>
          <a:lstStyle/>
          <a:p>
            <a:r>
              <a:rPr lang="en-US" b="1" dirty="0" smtClean="0"/>
              <a:t>Testing Conventional Applications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Software Testing Fundamentals</a:t>
            </a:r>
            <a:r>
              <a:rPr lang="en-US" sz="3600" b="1" dirty="0" smtClean="0"/>
              <a:t/>
            </a:r>
            <a:br>
              <a:rPr lang="en-US" sz="3600" b="1" dirty="0" smtClean="0"/>
            </a:br>
            <a:r>
              <a:rPr lang="en-US" sz="3600" dirty="0" smtClean="0"/>
              <a:t>Testability</a:t>
            </a:r>
            <a:endParaRPr lang="en-US" sz="3600" dirty="0"/>
          </a:p>
        </p:txBody>
      </p:sp>
      <p:sp>
        <p:nvSpPr>
          <p:cNvPr id="3" name="Content Placeholder 2"/>
          <p:cNvSpPr>
            <a:spLocks noGrp="1"/>
          </p:cNvSpPr>
          <p:nvPr>
            <p:ph idx="1"/>
          </p:nvPr>
        </p:nvSpPr>
        <p:spPr/>
        <p:txBody>
          <a:bodyPr>
            <a:normAutofit fontScale="77500" lnSpcReduction="20000"/>
          </a:bodyPr>
          <a:lstStyle/>
          <a:p>
            <a:pPr algn="just"/>
            <a:r>
              <a:rPr lang="en-US" dirty="0" smtClean="0"/>
              <a:t>goal = testing </a:t>
            </a:r>
          </a:p>
          <a:p>
            <a:pPr lvl="1" algn="just"/>
            <a:r>
              <a:rPr lang="en-US" dirty="0" smtClean="0"/>
              <a:t>find errors</a:t>
            </a:r>
          </a:p>
          <a:p>
            <a:pPr algn="just"/>
            <a:r>
              <a:rPr lang="en-US" dirty="0" smtClean="0"/>
              <a:t>good test</a:t>
            </a:r>
          </a:p>
          <a:p>
            <a:pPr lvl="1" algn="just"/>
            <a:r>
              <a:rPr lang="en-US" dirty="0" smtClean="0"/>
              <a:t>a high probability = finding an error</a:t>
            </a:r>
          </a:p>
          <a:p>
            <a:pPr algn="just"/>
            <a:r>
              <a:rPr lang="en-US" b="1" dirty="0" smtClean="0"/>
              <a:t>Testability</a:t>
            </a:r>
            <a:r>
              <a:rPr lang="en-US" dirty="0" smtClean="0"/>
              <a:t> [James Bach]</a:t>
            </a:r>
          </a:p>
          <a:p>
            <a:pPr lvl="1" algn="just"/>
            <a:r>
              <a:rPr lang="en-US" dirty="0" smtClean="0"/>
              <a:t>H? easily [a computer program] can be tested.”</a:t>
            </a:r>
          </a:p>
          <a:p>
            <a:pPr lvl="1" algn="just"/>
            <a:r>
              <a:rPr lang="en-US" dirty="0" smtClean="0"/>
              <a:t>The following characteristics lead </a:t>
            </a:r>
            <a:r>
              <a:rPr lang="en-US" dirty="0" smtClean="0">
                <a:sym typeface="Wingdings" pitchFamily="2" charset="2"/>
              </a:rPr>
              <a:t></a:t>
            </a:r>
            <a:r>
              <a:rPr lang="en-US" dirty="0" smtClean="0"/>
              <a:t> testable s/w:</a:t>
            </a:r>
          </a:p>
          <a:p>
            <a:pPr lvl="2" algn="just"/>
            <a:r>
              <a:rPr lang="en-US" b="1" i="1" dirty="0" smtClean="0"/>
              <a:t>Operability</a:t>
            </a:r>
          </a:p>
          <a:p>
            <a:pPr lvl="2" algn="just"/>
            <a:r>
              <a:rPr lang="en-US" b="1" i="1" dirty="0" smtClean="0"/>
              <a:t>Observability</a:t>
            </a:r>
          </a:p>
          <a:p>
            <a:pPr lvl="2" algn="just"/>
            <a:r>
              <a:rPr lang="en-US" b="1" i="1" dirty="0" smtClean="0"/>
              <a:t>Controllability</a:t>
            </a:r>
          </a:p>
          <a:p>
            <a:pPr lvl="2" algn="just"/>
            <a:r>
              <a:rPr lang="en-US" b="1" i="1" dirty="0" smtClean="0"/>
              <a:t>Decomposability</a:t>
            </a:r>
          </a:p>
          <a:p>
            <a:pPr lvl="2" algn="just"/>
            <a:r>
              <a:rPr lang="en-US" b="1" i="1" dirty="0" smtClean="0"/>
              <a:t>Simplicity</a:t>
            </a:r>
          </a:p>
          <a:p>
            <a:pPr lvl="2" algn="just"/>
            <a:r>
              <a:rPr lang="en-US" b="1" i="1" dirty="0" smtClean="0"/>
              <a:t>Understandability</a:t>
            </a:r>
            <a:endParaRPr lang="en-US" b="1" i="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Software Testing Fundamentals</a:t>
            </a:r>
            <a:r>
              <a:rPr lang="en-US" sz="3600" b="1" dirty="0" smtClean="0"/>
              <a:t/>
            </a:r>
            <a:br>
              <a:rPr lang="en-US" sz="3600" b="1" dirty="0" smtClean="0"/>
            </a:br>
            <a:r>
              <a:rPr lang="en-US" sz="3600" dirty="0" smtClean="0"/>
              <a:t> Test Characteristics</a:t>
            </a:r>
            <a:endParaRPr lang="en-US" sz="3600" dirty="0"/>
          </a:p>
        </p:txBody>
      </p:sp>
      <p:sp>
        <p:nvSpPr>
          <p:cNvPr id="3" name="Content Placeholder 2"/>
          <p:cNvSpPr>
            <a:spLocks noGrp="1"/>
          </p:cNvSpPr>
          <p:nvPr>
            <p:ph idx="1"/>
          </p:nvPr>
        </p:nvSpPr>
        <p:spPr/>
        <p:txBody>
          <a:bodyPr>
            <a:normAutofit/>
          </a:bodyPr>
          <a:lstStyle/>
          <a:p>
            <a:pPr algn="just"/>
            <a:r>
              <a:rPr lang="en-US" dirty="0" smtClean="0"/>
              <a:t>Kaner, Falk, &amp; Nguyen suggests attributes = </a:t>
            </a:r>
            <a:r>
              <a:rPr lang="en-US" i="1" dirty="0" smtClean="0"/>
              <a:t>good</a:t>
            </a:r>
            <a:r>
              <a:rPr lang="en-US" dirty="0" smtClean="0"/>
              <a:t> test:</a:t>
            </a:r>
          </a:p>
          <a:p>
            <a:pPr lvl="1" algn="just"/>
            <a:r>
              <a:rPr lang="en-US" i="1" dirty="0" smtClean="0"/>
              <a:t>good test – high probability = finding an error</a:t>
            </a:r>
          </a:p>
          <a:p>
            <a:pPr lvl="1" algn="just"/>
            <a:r>
              <a:rPr lang="en-US" i="1" dirty="0" smtClean="0"/>
              <a:t>good test - - </a:t>
            </a:r>
            <a:r>
              <a:rPr lang="en-US" i="1" strike="sngStrike" dirty="0" smtClean="0"/>
              <a:t>redundant</a:t>
            </a:r>
          </a:p>
          <a:p>
            <a:pPr lvl="1" algn="just"/>
            <a:r>
              <a:rPr lang="en-US" i="1" dirty="0" smtClean="0"/>
              <a:t>good test s</a:t>
            </a:r>
            <a:r>
              <a:rPr lang="en-US" i="1" dirty="0" smtClean="0">
                <a:sym typeface="Wingdings" pitchFamily="2" charset="2"/>
              </a:rPr>
              <a:t></a:t>
            </a:r>
            <a:r>
              <a:rPr lang="en-US" i="1" dirty="0" smtClean="0"/>
              <a:t> “best = breed”</a:t>
            </a:r>
          </a:p>
          <a:p>
            <a:pPr lvl="1" algn="just"/>
            <a:r>
              <a:rPr lang="en-US" i="1" dirty="0" smtClean="0"/>
              <a:t>good test s</a:t>
            </a:r>
            <a:r>
              <a:rPr lang="en-US" i="1" dirty="0" smtClean="0">
                <a:sym typeface="Wingdings" pitchFamily="2" charset="2"/>
              </a:rPr>
              <a:t></a:t>
            </a:r>
            <a:r>
              <a:rPr lang="en-US" i="1" dirty="0" smtClean="0"/>
              <a:t> neither too simple nor too complex</a:t>
            </a:r>
            <a:endParaRPr lang="en-US" i="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Internal View &amp; External Views</a:t>
            </a:r>
            <a:endParaRPr lang="en-US" sz="3600" b="1" dirty="0"/>
          </a:p>
        </p:txBody>
      </p:sp>
      <p:sp>
        <p:nvSpPr>
          <p:cNvPr id="3" name="Content Placeholder 2"/>
          <p:cNvSpPr>
            <a:spLocks noGrp="1"/>
          </p:cNvSpPr>
          <p:nvPr>
            <p:ph idx="1"/>
          </p:nvPr>
        </p:nvSpPr>
        <p:spPr/>
        <p:txBody>
          <a:bodyPr/>
          <a:lstStyle/>
          <a:p>
            <a:pPr algn="just"/>
            <a:r>
              <a:rPr lang="en-US" dirty="0" smtClean="0"/>
              <a:t>Any engineered product c</a:t>
            </a:r>
            <a:r>
              <a:rPr lang="en-US" dirty="0" smtClean="0">
                <a:sym typeface="Wingdings" pitchFamily="2" charset="2"/>
              </a:rPr>
              <a:t> t</a:t>
            </a:r>
            <a:r>
              <a:rPr lang="en-US" dirty="0" smtClean="0"/>
              <a:t>ested (2 ways):</a:t>
            </a:r>
          </a:p>
          <a:p>
            <a:pPr lvl="1" algn="just"/>
            <a:r>
              <a:rPr lang="en-US" dirty="0" smtClean="0"/>
              <a:t>Knowing specified function – product has been designed </a:t>
            </a:r>
            <a:r>
              <a:rPr lang="en-US" dirty="0" smtClean="0">
                <a:sym typeface="Wingdings" pitchFamily="2" charset="2"/>
              </a:rPr>
              <a:t></a:t>
            </a:r>
            <a:r>
              <a:rPr lang="en-US" dirty="0" smtClean="0"/>
              <a:t> perform  (Black box testing)</a:t>
            </a:r>
          </a:p>
          <a:p>
            <a:pPr lvl="1" algn="just"/>
            <a:r>
              <a:rPr lang="en-US" dirty="0" smtClean="0"/>
              <a:t>Knowing the internal workings = product (White box testing)</a:t>
            </a:r>
          </a:p>
        </p:txBody>
      </p:sp>
      <p:sp>
        <p:nvSpPr>
          <p:cNvPr id="4" name="TextBox 3"/>
          <p:cNvSpPr txBox="1"/>
          <p:nvPr/>
        </p:nvSpPr>
        <p:spPr>
          <a:xfrm rot="20764509">
            <a:off x="1804165" y="4552488"/>
            <a:ext cx="4953000" cy="400110"/>
          </a:xfrm>
          <a:prstGeom prst="rect">
            <a:avLst/>
          </a:prstGeom>
          <a:noFill/>
          <a:effectLst>
            <a:outerShdw sx="1000" sy="1000" algn="ctr" rotWithShape="0">
              <a:srgbClr val="000000"/>
            </a:outerShdw>
          </a:effectLst>
          <a:scene3d>
            <a:camera prst="orthographicFront">
              <a:rot lat="900000" lon="300000" rev="0"/>
            </a:camera>
            <a:lightRig rig="threePt" dir="t"/>
          </a:scene3d>
          <a:sp3d/>
        </p:spPr>
        <p:txBody>
          <a:bodyPr wrap="square" rtlCol="0">
            <a:spAutoFit/>
          </a:bodyPr>
          <a:lstStyle/>
          <a:p>
            <a:pPr algn="ctr"/>
            <a:r>
              <a:rPr lang="en-US" sz="2000" i="1" dirty="0" smtClean="0"/>
              <a:t>Topic Beyond Syllabus necessary to discuss</a:t>
            </a:r>
            <a:endParaRPr lang="en-US" sz="2000" i="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half" idx="2"/>
          </p:nvPr>
        </p:nvPicPr>
        <p:blipFill>
          <a:blip r:embed="rId3" cstate="print"/>
          <a:srcRect/>
          <a:stretch>
            <a:fillRect/>
          </a:stretch>
        </p:blipFill>
        <p:spPr bwMode="auto">
          <a:xfrm>
            <a:off x="1447800" y="4419600"/>
            <a:ext cx="6214590" cy="21336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sz="3600" b="1" dirty="0" smtClean="0"/>
              <a:t>Basis Path Testing</a:t>
            </a:r>
            <a:endParaRPr lang="en-US" sz="3600" b="1" dirty="0"/>
          </a:p>
        </p:txBody>
      </p:sp>
      <p:sp>
        <p:nvSpPr>
          <p:cNvPr id="3" name="Content Placeholder 2"/>
          <p:cNvSpPr>
            <a:spLocks noGrp="1"/>
          </p:cNvSpPr>
          <p:nvPr>
            <p:ph sz="half" idx="1"/>
          </p:nvPr>
        </p:nvSpPr>
        <p:spPr>
          <a:xfrm>
            <a:off x="457200" y="1538209"/>
            <a:ext cx="8229600" cy="3124199"/>
          </a:xfrm>
        </p:spPr>
        <p:txBody>
          <a:bodyPr>
            <a:normAutofit fontScale="92500" lnSpcReduction="10000"/>
          </a:bodyPr>
          <a:lstStyle/>
          <a:p>
            <a:pPr algn="just"/>
            <a:r>
              <a:rPr lang="en-US" dirty="0" smtClean="0"/>
              <a:t>Basis path testing</a:t>
            </a:r>
          </a:p>
          <a:p>
            <a:pPr lvl="1" algn="just"/>
            <a:r>
              <a:rPr lang="en-US" dirty="0" smtClean="0"/>
              <a:t>White box testing technique</a:t>
            </a:r>
          </a:p>
          <a:p>
            <a:pPr lvl="2" algn="just"/>
            <a:r>
              <a:rPr lang="en-US" dirty="0" smtClean="0"/>
              <a:t>enables test-case designer </a:t>
            </a:r>
          </a:p>
          <a:p>
            <a:pPr lvl="3" algn="just"/>
            <a:r>
              <a:rPr lang="en-US" dirty="0" smtClean="0"/>
              <a:t>derive a logical complexity measure = procedural design &amp;</a:t>
            </a:r>
          </a:p>
          <a:p>
            <a:pPr lvl="4" algn="just"/>
            <a:r>
              <a:rPr lang="en-US" dirty="0" smtClean="0"/>
              <a:t>Use – measure as a guide </a:t>
            </a:r>
            <a:r>
              <a:rPr lang="en-US" dirty="0" smtClean="0">
                <a:sym typeface="Wingdings" pitchFamily="2" charset="2"/>
              </a:rPr>
              <a:t> </a:t>
            </a:r>
            <a:r>
              <a:rPr lang="en-US" dirty="0" smtClean="0"/>
              <a:t>defining a basis set =  execution paths</a:t>
            </a:r>
          </a:p>
          <a:p>
            <a:pPr lvl="3" algn="just"/>
            <a:r>
              <a:rPr lang="en-US" dirty="0" smtClean="0"/>
              <a:t>Test cases derived </a:t>
            </a:r>
            <a:r>
              <a:rPr lang="en-US" dirty="0" smtClean="0">
                <a:sym typeface="Wingdings" pitchFamily="2" charset="2"/>
              </a:rPr>
              <a:t></a:t>
            </a:r>
            <a:r>
              <a:rPr lang="en-US" dirty="0" smtClean="0"/>
              <a:t> exercise basis set r guaranteed</a:t>
            </a:r>
          </a:p>
          <a:p>
            <a:pPr lvl="4" algn="just"/>
            <a:r>
              <a:rPr lang="en-US" dirty="0" smtClean="0"/>
              <a:t>execute every stmt in prog. at least one time during testing</a:t>
            </a:r>
          </a:p>
          <a:p>
            <a:pPr lvl="2" algn="just"/>
            <a:r>
              <a:rPr lang="en-US" dirty="0" smtClean="0"/>
              <a:t>Before we consider the basis path method, a simple notation </a:t>
            </a:r>
            <a:r>
              <a:rPr lang="en-US" dirty="0" smtClean="0">
                <a:sym typeface="Wingdings" pitchFamily="2" charset="2"/>
              </a:rPr>
              <a:t></a:t>
            </a:r>
            <a:r>
              <a:rPr lang="en-US" dirty="0" smtClean="0"/>
              <a:t> representation = control flow, called a flow graph introduced shown in figure: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srcRect/>
          <a:stretch>
            <a:fillRect/>
          </a:stretch>
        </p:blipFill>
        <p:spPr bwMode="auto">
          <a:xfrm>
            <a:off x="304800" y="1219200"/>
            <a:ext cx="3276600" cy="3947817"/>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3958530" y="3961110"/>
            <a:ext cx="4785928" cy="2819400"/>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sz="4000" b="1" dirty="0" smtClean="0"/>
              <a:t>Basis Path Testing</a:t>
            </a:r>
            <a:r>
              <a:rPr lang="en-US" sz="3600" b="1" dirty="0" smtClean="0"/>
              <a:t/>
            </a:r>
            <a:br>
              <a:rPr lang="en-US" sz="3600" b="1" dirty="0" smtClean="0"/>
            </a:br>
            <a:r>
              <a:rPr lang="en-US" sz="3600" dirty="0" smtClean="0"/>
              <a:t>Flow Graph Notation</a:t>
            </a:r>
            <a:endParaRPr lang="en-US" sz="3600" dirty="0"/>
          </a:p>
        </p:txBody>
      </p:sp>
      <p:pic>
        <p:nvPicPr>
          <p:cNvPr id="1028" name="Picture 4"/>
          <p:cNvPicPr>
            <a:picLocks noChangeAspect="1" noChangeArrowheads="1"/>
          </p:cNvPicPr>
          <p:nvPr/>
        </p:nvPicPr>
        <p:blipFill>
          <a:blip r:embed="rId5" cstate="print"/>
          <a:srcRect/>
          <a:stretch>
            <a:fillRect/>
          </a:stretch>
        </p:blipFill>
        <p:spPr bwMode="auto">
          <a:xfrm>
            <a:off x="4724400" y="1279902"/>
            <a:ext cx="3733800" cy="2821981"/>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cstate="print"/>
          <a:srcRect/>
          <a:stretch>
            <a:fillRect/>
          </a:stretch>
        </p:blipFill>
        <p:spPr bwMode="auto">
          <a:xfrm>
            <a:off x="381000" y="5334000"/>
            <a:ext cx="3038475" cy="257175"/>
          </a:xfrm>
          <a:prstGeom prst="rect">
            <a:avLst/>
          </a:prstGeom>
          <a:noFill/>
          <a:ln w="9525">
            <a:noFill/>
            <a:miter lim="800000"/>
            <a:headEnd/>
            <a:tailEnd/>
          </a:ln>
          <a:effectLst/>
        </p:spPr>
      </p:pic>
      <p:pic>
        <p:nvPicPr>
          <p:cNvPr id="1031" name="Picture 7"/>
          <p:cNvPicPr>
            <a:picLocks noChangeAspect="1" noChangeArrowheads="1"/>
          </p:cNvPicPr>
          <p:nvPr/>
        </p:nvPicPr>
        <p:blipFill>
          <a:blip r:embed="rId7" cstate="print"/>
          <a:srcRect/>
          <a:stretch>
            <a:fillRect/>
          </a:stretch>
        </p:blipFill>
        <p:spPr bwMode="auto">
          <a:xfrm>
            <a:off x="4038600" y="4724400"/>
            <a:ext cx="1104900" cy="428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4721007" y="4882773"/>
            <a:ext cx="4150479" cy="726321"/>
            <a:chOff x="4572000" y="4800600"/>
            <a:chExt cx="4150479" cy="726321"/>
          </a:xfrm>
        </p:grpSpPr>
        <p:pic>
          <p:nvPicPr>
            <p:cNvPr id="1031" name="Picture 7"/>
            <p:cNvPicPr>
              <a:picLocks noChangeAspect="1" noChangeArrowheads="1"/>
            </p:cNvPicPr>
            <p:nvPr/>
          </p:nvPicPr>
          <p:blipFill>
            <a:blip r:embed="rId3" cstate="print"/>
            <a:srcRect/>
            <a:stretch>
              <a:fillRect/>
            </a:stretch>
          </p:blipFill>
          <p:spPr bwMode="auto">
            <a:xfrm>
              <a:off x="4602996" y="5288796"/>
              <a:ext cx="3781425" cy="238125"/>
            </a:xfrm>
            <a:prstGeom prst="rect">
              <a:avLst/>
            </a:prstGeom>
            <a:noFill/>
            <a:ln w="9525">
              <a:noFill/>
              <a:miter lim="800000"/>
              <a:headEnd/>
              <a:tailEnd/>
            </a:ln>
            <a:effectLst/>
          </p:spPr>
        </p:pic>
        <p:pic>
          <p:nvPicPr>
            <p:cNvPr id="1032" name="Picture 8"/>
            <p:cNvPicPr>
              <a:picLocks noChangeAspect="1" noChangeArrowheads="1"/>
            </p:cNvPicPr>
            <p:nvPr/>
          </p:nvPicPr>
          <p:blipFill>
            <a:blip r:embed="rId4" cstate="print"/>
            <a:srcRect/>
            <a:stretch>
              <a:fillRect/>
            </a:stretch>
          </p:blipFill>
          <p:spPr bwMode="auto">
            <a:xfrm>
              <a:off x="7436604" y="5044698"/>
              <a:ext cx="1285875" cy="257175"/>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4591050" y="5032752"/>
              <a:ext cx="2876550" cy="2857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6" cstate="print"/>
            <a:srcRect/>
            <a:stretch>
              <a:fillRect/>
            </a:stretch>
          </p:blipFill>
          <p:spPr bwMode="auto">
            <a:xfrm>
              <a:off x="4572000" y="4800600"/>
              <a:ext cx="3429000" cy="245578"/>
            </a:xfrm>
            <a:prstGeom prst="rect">
              <a:avLst/>
            </a:prstGeom>
            <a:noFill/>
            <a:ln w="9525">
              <a:noFill/>
              <a:miter lim="800000"/>
              <a:headEnd/>
              <a:tailEnd/>
            </a:ln>
            <a:effectLst/>
          </p:spPr>
        </p:pic>
      </p:grpSp>
      <p:sp>
        <p:nvSpPr>
          <p:cNvPr id="4" name="Title 1"/>
          <p:cNvSpPr>
            <a:spLocks noGrp="1"/>
          </p:cNvSpPr>
          <p:nvPr>
            <p:ph type="title"/>
          </p:nvPr>
        </p:nvSpPr>
        <p:spPr/>
        <p:txBody>
          <a:bodyPr>
            <a:normAutofit fontScale="90000"/>
          </a:bodyPr>
          <a:lstStyle/>
          <a:p>
            <a:r>
              <a:rPr lang="en-US" sz="4000" b="1" dirty="0" smtClean="0"/>
              <a:t>Basis Path Testing</a:t>
            </a:r>
            <a:r>
              <a:rPr lang="en-US" sz="3600" b="1" dirty="0" smtClean="0"/>
              <a:t/>
            </a:r>
            <a:br>
              <a:rPr lang="en-US" sz="3600" b="1" dirty="0" smtClean="0"/>
            </a:br>
            <a:r>
              <a:rPr lang="en-US" sz="3600" dirty="0" smtClean="0"/>
              <a:t>Independent Program Paths</a:t>
            </a:r>
            <a:endParaRPr lang="en-US" sz="3600" dirty="0"/>
          </a:p>
        </p:txBody>
      </p:sp>
      <p:sp>
        <p:nvSpPr>
          <p:cNvPr id="5" name="Content Placeholder 4"/>
          <p:cNvSpPr>
            <a:spLocks noGrp="1"/>
          </p:cNvSpPr>
          <p:nvPr>
            <p:ph sz="half" idx="1"/>
          </p:nvPr>
        </p:nvSpPr>
        <p:spPr>
          <a:xfrm>
            <a:off x="457200" y="1600200"/>
            <a:ext cx="4191000" cy="4648200"/>
          </a:xfrm>
        </p:spPr>
        <p:txBody>
          <a:bodyPr>
            <a:normAutofit fontScale="92500" lnSpcReduction="10000"/>
          </a:bodyPr>
          <a:lstStyle/>
          <a:p>
            <a:pPr algn="just"/>
            <a:r>
              <a:rPr lang="en-US" dirty="0" smtClean="0"/>
              <a:t>Independent path</a:t>
            </a:r>
          </a:p>
          <a:p>
            <a:pPr lvl="1" algn="just"/>
            <a:r>
              <a:rPr lang="en-US" dirty="0" smtClean="0"/>
              <a:t>Any path thru prog.</a:t>
            </a:r>
          </a:p>
          <a:p>
            <a:pPr lvl="2" algn="just"/>
            <a:r>
              <a:rPr lang="en-US" dirty="0" smtClean="0"/>
              <a:t>Introduces at least 1 new set = processing stmt’s | condition</a:t>
            </a:r>
          </a:p>
          <a:p>
            <a:pPr algn="just"/>
            <a:r>
              <a:rPr lang="en-US" dirty="0" smtClean="0"/>
              <a:t>In terms = flow graph</a:t>
            </a:r>
          </a:p>
          <a:p>
            <a:pPr lvl="1" algn="just"/>
            <a:r>
              <a:rPr lang="en-US" dirty="0" smtClean="0"/>
              <a:t>move along at least 1 edge </a:t>
            </a:r>
          </a:p>
          <a:p>
            <a:pPr lvl="2" algn="just"/>
            <a:r>
              <a:rPr lang="en-US" dirty="0" smtClean="0"/>
              <a:t>has not been traversed before path - - defined</a:t>
            </a:r>
          </a:p>
          <a:p>
            <a:pPr lvl="2" algn="just"/>
            <a:r>
              <a:rPr lang="en-US" dirty="0" smtClean="0"/>
              <a:t>Example:</a:t>
            </a:r>
          </a:p>
          <a:p>
            <a:pPr lvl="3" algn="just"/>
            <a:r>
              <a:rPr lang="en-US" dirty="0" smtClean="0"/>
              <a:t>Path 1: 1-11</a:t>
            </a:r>
          </a:p>
          <a:p>
            <a:pPr lvl="3" algn="just"/>
            <a:r>
              <a:rPr lang="en-US" dirty="0" smtClean="0"/>
              <a:t>Path 2: 1-2-3-4-5-10-1-11</a:t>
            </a:r>
          </a:p>
          <a:p>
            <a:pPr lvl="3" algn="just"/>
            <a:r>
              <a:rPr lang="en-US" dirty="0" smtClean="0"/>
              <a:t>Path 3: 1-2-3-6-8-9-10-1-11</a:t>
            </a:r>
          </a:p>
          <a:p>
            <a:pPr lvl="3" algn="just"/>
            <a:r>
              <a:rPr lang="en-US" dirty="0" smtClean="0"/>
              <a:t>Path 4: 1-2-3-6-7-9-10-1-11</a:t>
            </a:r>
            <a:endParaRPr lang="en-US" dirty="0"/>
          </a:p>
        </p:txBody>
      </p:sp>
      <p:pic>
        <p:nvPicPr>
          <p:cNvPr id="7" name="Picture 4"/>
          <p:cNvPicPr>
            <a:picLocks noGrp="1" noChangeAspect="1" noChangeArrowheads="1"/>
          </p:cNvPicPr>
          <p:nvPr>
            <p:ph sz="half" idx="2"/>
          </p:nvPr>
        </p:nvPicPr>
        <p:blipFill>
          <a:blip r:embed="rId7" cstate="print"/>
          <a:srcRect b="5135"/>
          <a:stretch>
            <a:fillRect/>
          </a:stretch>
        </p:blipFill>
        <p:spPr bwMode="auto">
          <a:xfrm>
            <a:off x="4663698" y="1981200"/>
            <a:ext cx="4038600" cy="2895600"/>
          </a:xfrm>
          <a:prstGeom prst="rect">
            <a:avLst/>
          </a:prstGeom>
          <a:noFill/>
          <a:ln w="9525">
            <a:noFill/>
            <a:miter lim="800000"/>
            <a:headEnd/>
            <a:tailEnd/>
          </a:ln>
          <a:effectLst/>
        </p:spPr>
      </p:pic>
      <p:pic>
        <p:nvPicPr>
          <p:cNvPr id="1026" name="Picture 2"/>
          <p:cNvPicPr>
            <a:picLocks noChangeAspect="1" noChangeArrowheads="1"/>
          </p:cNvPicPr>
          <p:nvPr/>
        </p:nvPicPr>
        <p:blipFill>
          <a:blip r:embed="rId8" cstate="print"/>
          <a:srcRect/>
          <a:stretch>
            <a:fillRect/>
          </a:stretch>
        </p:blipFill>
        <p:spPr bwMode="auto">
          <a:xfrm>
            <a:off x="5105400" y="5638800"/>
            <a:ext cx="3352800" cy="9360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half" idx="2"/>
          </p:nvPr>
        </p:nvPicPr>
        <p:blipFill>
          <a:blip r:embed="rId3" cstate="print"/>
          <a:srcRect/>
          <a:stretch>
            <a:fillRect/>
          </a:stretch>
        </p:blipFill>
        <p:spPr bwMode="auto">
          <a:xfrm>
            <a:off x="4572000" y="1397190"/>
            <a:ext cx="4267200" cy="5126304"/>
          </a:xfrm>
          <a:prstGeom prst="rect">
            <a:avLst/>
          </a:prstGeom>
          <a:noFill/>
          <a:ln w="9525">
            <a:noFill/>
            <a:miter lim="800000"/>
            <a:headEnd/>
            <a:tailEnd/>
          </a:ln>
          <a:effectLst/>
        </p:spPr>
      </p:pic>
      <p:sp>
        <p:nvSpPr>
          <p:cNvPr id="4" name="Title 1"/>
          <p:cNvSpPr>
            <a:spLocks noGrp="1"/>
          </p:cNvSpPr>
          <p:nvPr>
            <p:ph type="title"/>
          </p:nvPr>
        </p:nvSpPr>
        <p:spPr/>
        <p:txBody>
          <a:bodyPr>
            <a:normAutofit fontScale="90000"/>
          </a:bodyPr>
          <a:lstStyle/>
          <a:p>
            <a:r>
              <a:rPr lang="en-US" sz="4000" b="1" dirty="0" smtClean="0"/>
              <a:t>Basis Path Testing</a:t>
            </a:r>
            <a:r>
              <a:rPr lang="en-US" sz="3600" b="1" dirty="0" smtClean="0"/>
              <a:t/>
            </a:r>
            <a:br>
              <a:rPr lang="en-US" sz="3600" b="1" dirty="0" smtClean="0"/>
            </a:br>
            <a:r>
              <a:rPr lang="en-US" sz="3600" dirty="0" smtClean="0"/>
              <a:t>Deriving Test Cases</a:t>
            </a:r>
            <a:endParaRPr lang="en-US" sz="3600" dirty="0"/>
          </a:p>
        </p:txBody>
      </p:sp>
      <p:sp>
        <p:nvSpPr>
          <p:cNvPr id="5" name="Content Placeholder 4"/>
          <p:cNvSpPr>
            <a:spLocks noGrp="1"/>
          </p:cNvSpPr>
          <p:nvPr>
            <p:ph sz="half" idx="1"/>
          </p:nvPr>
        </p:nvSpPr>
        <p:spPr>
          <a:xfrm>
            <a:off x="457200" y="1600201"/>
            <a:ext cx="4267200" cy="1752600"/>
          </a:xfrm>
        </p:spPr>
        <p:txBody>
          <a:bodyPr>
            <a:normAutofit fontScale="85000" lnSpcReduction="20000"/>
          </a:bodyPr>
          <a:lstStyle/>
          <a:p>
            <a:pPr algn="just"/>
            <a:r>
              <a:rPr lang="en-US" dirty="0" smtClean="0"/>
              <a:t>Basis path testing</a:t>
            </a:r>
          </a:p>
          <a:p>
            <a:pPr lvl="1" algn="just"/>
            <a:r>
              <a:rPr lang="en-US" dirty="0" smtClean="0"/>
              <a:t>Procedural design | source code (applied)</a:t>
            </a:r>
          </a:p>
          <a:p>
            <a:pPr lvl="1" algn="just"/>
            <a:r>
              <a:rPr lang="en-US" dirty="0" smtClean="0"/>
              <a:t>Procedure average depicted in PDL (figure)</a:t>
            </a:r>
          </a:p>
          <a:p>
            <a:pPr lvl="2" algn="just"/>
            <a:r>
              <a:rPr lang="en-US" dirty="0" smtClean="0"/>
              <a:t>Used as example</a:t>
            </a:r>
            <a:endParaRPr lang="en-US" dirty="0"/>
          </a:p>
        </p:txBody>
      </p:sp>
      <p:pic>
        <p:nvPicPr>
          <p:cNvPr id="2052" name="Picture 4"/>
          <p:cNvPicPr>
            <a:picLocks noChangeAspect="1" noChangeArrowheads="1"/>
          </p:cNvPicPr>
          <p:nvPr/>
        </p:nvPicPr>
        <p:blipFill>
          <a:blip r:embed="rId4" cstate="print"/>
          <a:srcRect/>
          <a:stretch>
            <a:fillRect/>
          </a:stretch>
        </p:blipFill>
        <p:spPr bwMode="auto">
          <a:xfrm>
            <a:off x="7772400" y="5715000"/>
            <a:ext cx="923925" cy="638175"/>
          </a:xfrm>
          <a:prstGeom prst="rect">
            <a:avLst/>
          </a:prstGeom>
          <a:noFill/>
          <a:ln w="9525">
            <a:noFill/>
            <a:miter lim="800000"/>
            <a:headEnd/>
            <a:tailEnd/>
          </a:ln>
          <a:effectLst/>
        </p:spPr>
      </p:pic>
      <p:pic>
        <p:nvPicPr>
          <p:cNvPr id="2053" name="Picture 5"/>
          <p:cNvPicPr>
            <a:picLocks noChangeAspect="1" noChangeArrowheads="1"/>
          </p:cNvPicPr>
          <p:nvPr/>
        </p:nvPicPr>
        <p:blipFill>
          <a:blip r:embed="rId5" cstate="print"/>
          <a:srcRect/>
          <a:stretch>
            <a:fillRect/>
          </a:stretch>
        </p:blipFill>
        <p:spPr bwMode="auto">
          <a:xfrm>
            <a:off x="1066800" y="3390607"/>
            <a:ext cx="2590800" cy="30256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prstClr val="black"/>
                </a:solidFill>
              </a:rPr>
              <a:t>A strategic approach to software testing</a:t>
            </a:r>
            <a:br>
              <a:rPr lang="en-US" sz="3600" b="1" dirty="0" smtClean="0">
                <a:solidFill>
                  <a:prstClr val="black"/>
                </a:solidFill>
              </a:rPr>
            </a:br>
            <a:r>
              <a:rPr lang="en-US" sz="3600" dirty="0" smtClean="0"/>
              <a:t>Verification and Validation</a:t>
            </a:r>
            <a:endParaRPr lang="en-US" dirty="0"/>
          </a:p>
        </p:txBody>
      </p:sp>
      <p:sp>
        <p:nvSpPr>
          <p:cNvPr id="3" name="Content Placeholder 2"/>
          <p:cNvSpPr>
            <a:spLocks noGrp="1"/>
          </p:cNvSpPr>
          <p:nvPr>
            <p:ph idx="1"/>
          </p:nvPr>
        </p:nvSpPr>
        <p:spPr/>
        <p:txBody>
          <a:bodyPr/>
          <a:lstStyle/>
          <a:p>
            <a:r>
              <a:rPr lang="en-US" dirty="0" smtClean="0"/>
              <a:t>Software testing </a:t>
            </a:r>
          </a:p>
          <a:p>
            <a:pPr lvl="1"/>
            <a:r>
              <a:rPr lang="en-US" dirty="0" smtClean="0"/>
              <a:t>one element = broader topic i.e. often referred </a:t>
            </a:r>
            <a:r>
              <a:rPr lang="en-US" dirty="0" smtClean="0">
                <a:sym typeface="Wingdings" pitchFamily="2" charset="2"/>
              </a:rPr>
              <a:t> </a:t>
            </a:r>
            <a:r>
              <a:rPr lang="en-US" dirty="0" smtClean="0"/>
              <a:t>as verification &amp; validation</a:t>
            </a:r>
          </a:p>
          <a:p>
            <a:r>
              <a:rPr lang="en-US" dirty="0" smtClean="0"/>
              <a:t>Verification: </a:t>
            </a:r>
          </a:p>
          <a:p>
            <a:pPr lvl="1"/>
            <a:r>
              <a:rPr lang="en-US" dirty="0" smtClean="0"/>
              <a:t>“r we building the product right?”</a:t>
            </a:r>
          </a:p>
          <a:p>
            <a:pPr algn="just"/>
            <a:r>
              <a:rPr lang="en-US" dirty="0" smtClean="0"/>
              <a:t>Validation: </a:t>
            </a:r>
          </a:p>
          <a:p>
            <a:pPr lvl="1" algn="just"/>
            <a:r>
              <a:rPr lang="en-US" dirty="0" smtClean="0"/>
              <a:t>“re we building the right product?”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sz="half" idx="2"/>
          </p:nvPr>
        </p:nvPicPr>
        <p:blipFill>
          <a:blip r:embed="rId3" cstate="print"/>
          <a:srcRect/>
          <a:stretch>
            <a:fillRect/>
          </a:stretch>
        </p:blipFill>
        <p:spPr bwMode="auto">
          <a:xfrm>
            <a:off x="6096000" y="1828800"/>
            <a:ext cx="2735166" cy="2667000"/>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srcRect/>
          <a:stretch>
            <a:fillRect/>
          </a:stretch>
        </p:blipFill>
        <p:spPr bwMode="auto">
          <a:xfrm>
            <a:off x="4648200" y="2590800"/>
            <a:ext cx="1806374" cy="2514600"/>
          </a:xfrm>
          <a:prstGeom prst="rect">
            <a:avLst/>
          </a:prstGeom>
          <a:noFill/>
          <a:ln w="9525">
            <a:noFill/>
            <a:miter lim="800000"/>
            <a:headEnd/>
            <a:tailEnd/>
          </a:ln>
          <a:effectLst/>
        </p:spPr>
      </p:pic>
      <p:sp>
        <p:nvSpPr>
          <p:cNvPr id="4" name="Title 1"/>
          <p:cNvSpPr>
            <a:spLocks noGrp="1"/>
          </p:cNvSpPr>
          <p:nvPr>
            <p:ph type="title"/>
          </p:nvPr>
        </p:nvSpPr>
        <p:spPr/>
        <p:txBody>
          <a:bodyPr>
            <a:normAutofit fontScale="90000"/>
          </a:bodyPr>
          <a:lstStyle/>
          <a:p>
            <a:r>
              <a:rPr lang="en-US" sz="4000" b="1" dirty="0" smtClean="0"/>
              <a:t>Basis Path Testing</a:t>
            </a:r>
            <a:r>
              <a:rPr lang="en-US" sz="3600" b="1" dirty="0" smtClean="0"/>
              <a:t/>
            </a:r>
            <a:br>
              <a:rPr lang="en-US" sz="3600" b="1" dirty="0" smtClean="0"/>
            </a:br>
            <a:r>
              <a:rPr lang="en-US" sz="3600" dirty="0" smtClean="0"/>
              <a:t>Graph Matrices</a:t>
            </a:r>
            <a:endParaRPr lang="en-US" sz="3600" dirty="0"/>
          </a:p>
        </p:txBody>
      </p:sp>
      <p:sp>
        <p:nvSpPr>
          <p:cNvPr id="5" name="Content Placeholder 4"/>
          <p:cNvSpPr>
            <a:spLocks noGrp="1"/>
          </p:cNvSpPr>
          <p:nvPr>
            <p:ph sz="half" idx="1"/>
          </p:nvPr>
        </p:nvSpPr>
        <p:spPr/>
        <p:txBody>
          <a:bodyPr>
            <a:normAutofit fontScale="92500" lnSpcReduction="10000"/>
          </a:bodyPr>
          <a:lstStyle/>
          <a:p>
            <a:pPr algn="just"/>
            <a:r>
              <a:rPr lang="en-US" dirty="0" smtClean="0"/>
              <a:t>graph matrix</a:t>
            </a:r>
          </a:p>
          <a:p>
            <a:pPr lvl="1" algn="just"/>
            <a:r>
              <a:rPr lang="en-US" dirty="0" smtClean="0"/>
              <a:t>Data structure</a:t>
            </a:r>
          </a:p>
          <a:p>
            <a:pPr lvl="1" algn="just"/>
            <a:r>
              <a:rPr lang="en-US" dirty="0" smtClean="0"/>
              <a:t>Developing s/w tool</a:t>
            </a:r>
          </a:p>
          <a:p>
            <a:pPr lvl="2" algn="just"/>
            <a:r>
              <a:rPr lang="en-US" dirty="0" smtClean="0"/>
              <a:t>Assists in basis path testing</a:t>
            </a:r>
          </a:p>
          <a:p>
            <a:pPr lvl="1" algn="just"/>
            <a:r>
              <a:rPr lang="en-US" dirty="0" smtClean="0"/>
              <a:t>Square matrix</a:t>
            </a:r>
          </a:p>
          <a:p>
            <a:pPr lvl="2" algn="just"/>
            <a:r>
              <a:rPr lang="en-US" dirty="0" smtClean="0"/>
              <a:t>Size - - eq. no. = nodes on flow graph</a:t>
            </a:r>
          </a:p>
          <a:p>
            <a:pPr lvl="2" algn="just"/>
            <a:r>
              <a:rPr lang="en-US" dirty="0" smtClean="0"/>
              <a:t>Row &amp; column corresponds </a:t>
            </a:r>
            <a:r>
              <a:rPr lang="en-US" dirty="0" smtClean="0">
                <a:sym typeface="Wingdings" pitchFamily="2" charset="2"/>
              </a:rPr>
              <a:t> identified node</a:t>
            </a:r>
          </a:p>
          <a:p>
            <a:pPr lvl="2" algn="just"/>
            <a:r>
              <a:rPr lang="en-US" dirty="0" smtClean="0">
                <a:sym typeface="Wingdings" pitchFamily="2" charset="2"/>
              </a:rPr>
              <a:t>Matrix entries correspond  connections (edges)</a:t>
            </a:r>
          </a:p>
          <a:p>
            <a:pPr lvl="2" algn="just"/>
            <a:r>
              <a:rPr lang="en-US" dirty="0" smtClean="0">
                <a:sym typeface="Wingdings" pitchFamily="2" charset="2"/>
              </a:rPr>
              <a:t>Example flow graph &amp; graph matrix (figure)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White-Box Testing</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glass-box testing (also named)</a:t>
            </a:r>
          </a:p>
          <a:p>
            <a:pPr lvl="1" algn="just"/>
            <a:r>
              <a:rPr lang="en-US" dirty="0" smtClean="0"/>
              <a:t>test-case design philosophy</a:t>
            </a:r>
          </a:p>
          <a:p>
            <a:pPr lvl="2" algn="just"/>
            <a:r>
              <a:rPr lang="en-US" dirty="0" smtClean="0"/>
              <a:t>uses the control structure described as part = component-level design  </a:t>
            </a:r>
            <a:r>
              <a:rPr lang="en-US" dirty="0" smtClean="0">
                <a:sym typeface="Wingdings" pitchFamily="2" charset="2"/>
              </a:rPr>
              <a:t> </a:t>
            </a:r>
            <a:r>
              <a:rPr lang="en-US" dirty="0" smtClean="0"/>
              <a:t>derive test cases</a:t>
            </a:r>
          </a:p>
          <a:p>
            <a:pPr lvl="1" algn="just"/>
            <a:r>
              <a:rPr lang="en-US" dirty="0" smtClean="0"/>
              <a:t>Using white-box testing methods, you can derive test cases that:</a:t>
            </a:r>
          </a:p>
          <a:p>
            <a:pPr lvl="2" algn="just"/>
            <a:r>
              <a:rPr lang="en-US" dirty="0" smtClean="0"/>
              <a:t>guarantee that all independent paths w</a:t>
            </a:r>
            <a:r>
              <a:rPr lang="en-US" dirty="0" smtClean="0">
                <a:sym typeface="Wingdings" pitchFamily="2" charset="2"/>
              </a:rPr>
              <a:t></a:t>
            </a:r>
            <a:r>
              <a:rPr lang="en-US" dirty="0" smtClean="0"/>
              <a:t>in a module – exercised at least once</a:t>
            </a:r>
          </a:p>
          <a:p>
            <a:pPr lvl="2" algn="just"/>
            <a:r>
              <a:rPr lang="en-US" dirty="0" smtClean="0"/>
              <a:t>exercise all logical decisions on their true &amp; false sides</a:t>
            </a:r>
          </a:p>
          <a:p>
            <a:pPr lvl="2" algn="just"/>
            <a:r>
              <a:rPr lang="en-US" dirty="0" smtClean="0"/>
              <a:t>execute all loops at their boundaries &amp; w</a:t>
            </a:r>
            <a:r>
              <a:rPr lang="en-US" dirty="0" smtClean="0">
                <a:sym typeface="Wingdings" pitchFamily="2" charset="2"/>
              </a:rPr>
              <a:t></a:t>
            </a:r>
            <a:r>
              <a:rPr lang="en-US" dirty="0" smtClean="0"/>
              <a:t>in their operational bounds</a:t>
            </a:r>
          </a:p>
          <a:p>
            <a:pPr lvl="2" algn="just"/>
            <a:r>
              <a:rPr lang="en-US" dirty="0" smtClean="0"/>
              <a:t>exercise internal data structures </a:t>
            </a:r>
            <a:r>
              <a:rPr lang="en-US" dirty="0" smtClean="0">
                <a:sym typeface="Wingdings" pitchFamily="2" charset="2"/>
              </a:rPr>
              <a:t></a:t>
            </a:r>
            <a:r>
              <a:rPr lang="en-US" dirty="0" smtClean="0"/>
              <a:t> ensure their validity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Black-Box Testing</a:t>
            </a:r>
            <a:endParaRPr lang="en-US" sz="3600" b="1" dirty="0"/>
          </a:p>
        </p:txBody>
      </p:sp>
      <p:sp>
        <p:nvSpPr>
          <p:cNvPr id="3" name="Content Placeholder 2"/>
          <p:cNvSpPr>
            <a:spLocks noGrp="1"/>
          </p:cNvSpPr>
          <p:nvPr>
            <p:ph idx="1"/>
          </p:nvPr>
        </p:nvSpPr>
        <p:spPr/>
        <p:txBody>
          <a:bodyPr>
            <a:normAutofit fontScale="85000" lnSpcReduction="20000"/>
          </a:bodyPr>
          <a:lstStyle/>
          <a:p>
            <a:pPr algn="just"/>
            <a:r>
              <a:rPr lang="en-US" dirty="0" smtClean="0"/>
              <a:t>Behavioral testing (also named)</a:t>
            </a:r>
          </a:p>
          <a:p>
            <a:pPr lvl="1" algn="just"/>
            <a:r>
              <a:rPr lang="en-US" dirty="0" smtClean="0"/>
              <a:t>Focuses on functional requirements = s/w.</a:t>
            </a:r>
          </a:p>
          <a:p>
            <a:pPr lvl="1" algn="just"/>
            <a:r>
              <a:rPr lang="en-US" dirty="0" smtClean="0"/>
              <a:t>Enable </a:t>
            </a:r>
            <a:r>
              <a:rPr lang="en-US" dirty="0" smtClean="0">
                <a:sym typeface="Wingdings" pitchFamily="2" charset="2"/>
              </a:rPr>
              <a:t> derive sets = i/p conditions that will fully exercise all functional requirements = prog.</a:t>
            </a:r>
          </a:p>
          <a:p>
            <a:pPr lvl="1" algn="just"/>
            <a:r>
              <a:rPr lang="en-US" strike="sngStrike" dirty="0" smtClean="0">
                <a:sym typeface="Wingdings" pitchFamily="2" charset="2"/>
              </a:rPr>
              <a:t>Alternative</a:t>
            </a:r>
            <a:r>
              <a:rPr lang="en-US" dirty="0" smtClean="0">
                <a:sym typeface="Wingdings" pitchFamily="2" charset="2"/>
              </a:rPr>
              <a:t>  white-box testing ↔ - - a complementary approach i.e. likely  uncover different class = errors than white-box methods</a:t>
            </a:r>
          </a:p>
          <a:p>
            <a:pPr lvl="1" algn="just"/>
            <a:r>
              <a:rPr lang="en-US" dirty="0" smtClean="0">
                <a:sym typeface="Wingdings" pitchFamily="2" charset="2"/>
              </a:rPr>
              <a:t>Attempts  find errors in following categories:</a:t>
            </a:r>
          </a:p>
          <a:p>
            <a:pPr marL="1371600" lvl="2" indent="-457200" algn="just">
              <a:buFont typeface="+mj-lt"/>
              <a:buAutoNum type="arabicPeriod"/>
            </a:pPr>
            <a:r>
              <a:rPr lang="en-US" dirty="0" smtClean="0">
                <a:sym typeface="Wingdings" pitchFamily="2" charset="2"/>
              </a:rPr>
              <a:t>incorrect or missing functions</a:t>
            </a:r>
          </a:p>
          <a:p>
            <a:pPr marL="1371600" lvl="2" indent="-457200" algn="just">
              <a:buFont typeface="+mj-lt"/>
              <a:buAutoNum type="arabicPeriod"/>
            </a:pPr>
            <a:r>
              <a:rPr lang="en-US" dirty="0" smtClean="0">
                <a:sym typeface="Wingdings" pitchFamily="2" charset="2"/>
              </a:rPr>
              <a:t>interface errors</a:t>
            </a:r>
          </a:p>
          <a:p>
            <a:pPr marL="1371600" lvl="2" indent="-457200" algn="just">
              <a:buFont typeface="+mj-lt"/>
              <a:buAutoNum type="arabicPeriod"/>
            </a:pPr>
            <a:r>
              <a:rPr lang="en-US" dirty="0" smtClean="0">
                <a:sym typeface="Wingdings" pitchFamily="2" charset="2"/>
              </a:rPr>
              <a:t>errors in data structures or external database access</a:t>
            </a:r>
          </a:p>
          <a:p>
            <a:pPr marL="1371600" lvl="2" indent="-457200" algn="just">
              <a:buFont typeface="+mj-lt"/>
              <a:buAutoNum type="arabicPeriod"/>
            </a:pPr>
            <a:r>
              <a:rPr lang="en-US" dirty="0" smtClean="0">
                <a:sym typeface="Wingdings" pitchFamily="2" charset="2"/>
              </a:rPr>
              <a:t>behavior or performance errors &amp;</a:t>
            </a:r>
          </a:p>
          <a:p>
            <a:pPr marL="1371600" lvl="2" indent="-457200" algn="just">
              <a:buFont typeface="+mj-lt"/>
              <a:buAutoNum type="arabicPeriod"/>
            </a:pPr>
            <a:r>
              <a:rPr lang="en-US" dirty="0" smtClean="0">
                <a:sym typeface="Wingdings" pitchFamily="2" charset="2"/>
              </a:rPr>
              <a:t>Initialization &amp; termination errors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3" cstate="print"/>
          <a:srcRect/>
          <a:stretch>
            <a:fillRect/>
          </a:stretch>
        </p:blipFill>
        <p:spPr bwMode="auto">
          <a:xfrm rot="252260">
            <a:off x="3977132" y="3292015"/>
            <a:ext cx="5080653" cy="2176241"/>
          </a:xfrm>
          <a:prstGeom prst="rect">
            <a:avLst/>
          </a:prstGeom>
          <a:noFill/>
          <a:ln w="9525">
            <a:noFill/>
            <a:miter lim="800000"/>
            <a:headEnd/>
            <a:tailEnd/>
          </a:ln>
          <a:effectLst/>
        </p:spPr>
      </p:pic>
      <p:sp>
        <p:nvSpPr>
          <p:cNvPr id="4" name="Title 1"/>
          <p:cNvSpPr>
            <a:spLocks noGrp="1"/>
          </p:cNvSpPr>
          <p:nvPr>
            <p:ph type="title"/>
          </p:nvPr>
        </p:nvSpPr>
        <p:spPr/>
        <p:txBody>
          <a:bodyPr>
            <a:normAutofit fontScale="90000"/>
          </a:bodyPr>
          <a:lstStyle/>
          <a:p>
            <a:r>
              <a:rPr lang="en-US" sz="4000" b="1" dirty="0" smtClean="0"/>
              <a:t>Black-Box Testing</a:t>
            </a:r>
            <a:r>
              <a:rPr lang="en-US" sz="3600" b="1" dirty="0" smtClean="0"/>
              <a:t/>
            </a:r>
            <a:br>
              <a:rPr lang="en-US" sz="3600" b="1" dirty="0" smtClean="0"/>
            </a:br>
            <a:r>
              <a:rPr lang="en-US" sz="3600" b="1" dirty="0" smtClean="0"/>
              <a:t> </a:t>
            </a:r>
            <a:r>
              <a:rPr lang="en-US" sz="3600" dirty="0" smtClean="0"/>
              <a:t>Graph-Based Testing Methods</a:t>
            </a:r>
            <a:endParaRPr lang="en-US" sz="3600" dirty="0"/>
          </a:p>
        </p:txBody>
      </p:sp>
      <p:sp>
        <p:nvSpPr>
          <p:cNvPr id="3" name="Content Placeholder 2"/>
          <p:cNvSpPr>
            <a:spLocks noGrp="1"/>
          </p:cNvSpPr>
          <p:nvPr>
            <p:ph sz="half" idx="1"/>
          </p:nvPr>
        </p:nvSpPr>
        <p:spPr/>
        <p:txBody>
          <a:bodyPr>
            <a:normAutofit fontScale="92500" lnSpcReduction="20000"/>
          </a:bodyPr>
          <a:lstStyle/>
          <a:p>
            <a:pPr algn="just"/>
            <a:r>
              <a:rPr lang="en-US" dirty="0" smtClean="0"/>
              <a:t>First step:</a:t>
            </a:r>
          </a:p>
          <a:p>
            <a:pPr lvl="1" algn="just"/>
            <a:r>
              <a:rPr lang="en-US" dirty="0" smtClean="0"/>
              <a:t>Understand objects &amp; relationship that connect these objects.</a:t>
            </a:r>
          </a:p>
          <a:p>
            <a:pPr lvl="1" algn="just"/>
            <a:r>
              <a:rPr lang="en-US" dirty="0" smtClean="0"/>
              <a:t>Accomplish this</a:t>
            </a:r>
          </a:p>
          <a:p>
            <a:pPr lvl="2" algn="just"/>
            <a:r>
              <a:rPr lang="en-US" dirty="0" smtClean="0"/>
              <a:t>Creating graph (figure)</a:t>
            </a:r>
          </a:p>
          <a:p>
            <a:pPr lvl="2" algn="just"/>
            <a:r>
              <a:rPr lang="en-US" dirty="0" smtClean="0"/>
              <a:t>Directed link</a:t>
            </a:r>
          </a:p>
          <a:p>
            <a:pPr lvl="3" algn="just"/>
            <a:r>
              <a:rPr lang="en-US" dirty="0" smtClean="0"/>
              <a:t>Relationship – 1 direction  only</a:t>
            </a:r>
          </a:p>
          <a:p>
            <a:pPr lvl="2" algn="just"/>
            <a:r>
              <a:rPr lang="en-US" dirty="0" smtClean="0"/>
              <a:t>Bidirectional link </a:t>
            </a:r>
          </a:p>
          <a:p>
            <a:pPr lvl="3" algn="just"/>
            <a:r>
              <a:rPr lang="en-US" dirty="0" smtClean="0"/>
              <a:t>Relationship – both directions</a:t>
            </a:r>
          </a:p>
          <a:p>
            <a:pPr lvl="2" algn="just"/>
            <a:r>
              <a:rPr lang="en-US" dirty="0" smtClean="0"/>
              <a:t>Parallel links </a:t>
            </a:r>
          </a:p>
          <a:p>
            <a:pPr lvl="3" algn="just"/>
            <a:r>
              <a:rPr lang="en-US" dirty="0" smtClean="0"/>
              <a:t>Relationship established b/n graph nodes</a:t>
            </a:r>
            <a:endParaRPr lang="en-US" dirty="0"/>
          </a:p>
        </p:txBody>
      </p:sp>
      <p:pic>
        <p:nvPicPr>
          <p:cNvPr id="1029" name="Picture 5"/>
          <p:cNvPicPr>
            <a:picLocks noGrp="1" noChangeAspect="1" noChangeArrowheads="1"/>
          </p:cNvPicPr>
          <p:nvPr>
            <p:ph sz="half" idx="2"/>
          </p:nvPr>
        </p:nvPicPr>
        <p:blipFill>
          <a:blip r:embed="rId4" cstate="print"/>
          <a:srcRect/>
          <a:stretch>
            <a:fillRect/>
          </a:stretch>
        </p:blipFill>
        <p:spPr bwMode="auto">
          <a:xfrm>
            <a:off x="5181600" y="1600200"/>
            <a:ext cx="3443208" cy="179909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t>Black-box testing method</a:t>
            </a:r>
          </a:p>
          <a:p>
            <a:pPr lvl="1" algn="just"/>
            <a:r>
              <a:rPr lang="en-US" dirty="0" smtClean="0"/>
              <a:t>Divides i/p domain = prog. in </a:t>
            </a:r>
            <a:r>
              <a:rPr lang="en-US" dirty="0" smtClean="0">
                <a:sym typeface="Wingdings" pitchFamily="2" charset="2"/>
              </a:rPr>
              <a:t> classes = data  w? test cases c derived</a:t>
            </a:r>
          </a:p>
          <a:p>
            <a:pPr lvl="1" algn="just"/>
            <a:r>
              <a:rPr lang="en-US" dirty="0" smtClean="0"/>
              <a:t>Test case design</a:t>
            </a:r>
          </a:p>
          <a:p>
            <a:pPr lvl="2" algn="just"/>
            <a:r>
              <a:rPr lang="en-US" dirty="0" smtClean="0"/>
              <a:t>Based on evaluation = equivalence classes </a:t>
            </a:r>
            <a:r>
              <a:rPr lang="en-US" dirty="0" smtClean="0">
                <a:sym typeface="Wingdings" pitchFamily="2" charset="2"/>
              </a:rPr>
              <a:t> an i/p condition</a:t>
            </a:r>
          </a:p>
          <a:p>
            <a:pPr lvl="3" algn="just"/>
            <a:r>
              <a:rPr lang="en-US" dirty="0" smtClean="0">
                <a:sym typeface="Wingdings" pitchFamily="2" charset="2"/>
              </a:rPr>
              <a:t>If set = objects c linked by relationships – symmetric, transitive &amp; reflexive</a:t>
            </a:r>
          </a:p>
          <a:p>
            <a:pPr lvl="4" algn="just"/>
            <a:r>
              <a:rPr lang="en-US" b="1" dirty="0" smtClean="0">
                <a:sym typeface="Wingdings" pitchFamily="2" charset="2"/>
              </a:rPr>
              <a:t>Equivalence class </a:t>
            </a:r>
            <a:r>
              <a:rPr lang="en-US" dirty="0" smtClean="0">
                <a:sym typeface="Wingdings" pitchFamily="2" charset="2"/>
              </a:rPr>
              <a:t>- - present</a:t>
            </a:r>
          </a:p>
          <a:p>
            <a:pPr lvl="5" algn="just"/>
            <a:r>
              <a:rPr lang="en-US" b="1" dirty="0" smtClean="0"/>
              <a:t>Represents</a:t>
            </a:r>
            <a:r>
              <a:rPr lang="en-US" dirty="0" smtClean="0"/>
              <a:t> set = valid | invalid states </a:t>
            </a:r>
            <a:r>
              <a:rPr lang="en-US" dirty="0" smtClean="0">
                <a:sym typeface="Wingdings" pitchFamily="2" charset="2"/>
              </a:rPr>
              <a:t> i/p conditions</a:t>
            </a:r>
            <a:endParaRPr lang="en-US" dirty="0"/>
          </a:p>
        </p:txBody>
      </p:sp>
      <p:sp>
        <p:nvSpPr>
          <p:cNvPr id="4" name="Title 1"/>
          <p:cNvSpPr>
            <a:spLocks noGrp="1"/>
          </p:cNvSpPr>
          <p:nvPr>
            <p:ph type="title"/>
          </p:nvPr>
        </p:nvSpPr>
        <p:spPr/>
        <p:txBody>
          <a:bodyPr>
            <a:normAutofit fontScale="90000"/>
          </a:bodyPr>
          <a:lstStyle/>
          <a:p>
            <a:r>
              <a:rPr lang="en-US" sz="4000" b="1" dirty="0" smtClean="0"/>
              <a:t>Black-Box Testing</a:t>
            </a:r>
            <a:r>
              <a:rPr lang="en-US" sz="3600" b="1" dirty="0" smtClean="0"/>
              <a:t/>
            </a:r>
            <a:br>
              <a:rPr lang="en-US" sz="3600" b="1" dirty="0" smtClean="0"/>
            </a:br>
            <a:r>
              <a:rPr lang="en-US" sz="3600" b="1" dirty="0" smtClean="0"/>
              <a:t> </a:t>
            </a:r>
            <a:r>
              <a:rPr lang="en-US" sz="3600" dirty="0" smtClean="0"/>
              <a:t>Equivalence Partitioning</a:t>
            </a:r>
            <a:endParaRPr lang="en-US" sz="3600"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US" dirty="0" smtClean="0"/>
              <a:t>Greater no.  = errors </a:t>
            </a:r>
            <a:r>
              <a:rPr lang="en-US" smtClean="0"/>
              <a:t>occurs at </a:t>
            </a:r>
            <a:r>
              <a:rPr lang="en-US" dirty="0" smtClean="0"/>
              <a:t>boundaries = i/p domain ↔ in the “center.” </a:t>
            </a:r>
          </a:p>
          <a:p>
            <a:pPr algn="just"/>
            <a:r>
              <a:rPr lang="en-US" dirty="0" smtClean="0"/>
              <a:t>It - - </a:t>
            </a:r>
            <a:r>
              <a:rPr lang="en-US" dirty="0" smtClean="0">
                <a:sym typeface="Wingdings" pitchFamily="2" charset="2"/>
              </a:rPr>
              <a:t></a:t>
            </a:r>
            <a:r>
              <a:rPr lang="en-US" dirty="0" smtClean="0"/>
              <a:t> this reason that boundary value analysis (BVA)</a:t>
            </a:r>
          </a:p>
          <a:p>
            <a:pPr lvl="1" algn="just"/>
            <a:r>
              <a:rPr lang="en-US" dirty="0" smtClean="0"/>
              <a:t>developed as a testing technique</a:t>
            </a:r>
          </a:p>
          <a:p>
            <a:pPr lvl="1" algn="just"/>
            <a:r>
              <a:rPr lang="en-US" dirty="0" smtClean="0"/>
              <a:t>Leads </a:t>
            </a:r>
            <a:r>
              <a:rPr lang="en-US" dirty="0" smtClean="0">
                <a:sym typeface="Wingdings" pitchFamily="2" charset="2"/>
              </a:rPr>
              <a:t></a:t>
            </a:r>
            <a:r>
              <a:rPr lang="en-US" dirty="0" smtClean="0"/>
              <a:t> selection = test cases that exercise bounding values</a:t>
            </a:r>
          </a:p>
          <a:p>
            <a:pPr algn="just"/>
            <a:r>
              <a:rPr lang="en-US" b="1" dirty="0" smtClean="0"/>
              <a:t>Orthogonal Array Testing:</a:t>
            </a:r>
          </a:p>
          <a:p>
            <a:pPr lvl="1" algn="just"/>
            <a:r>
              <a:rPr lang="en-US" dirty="0" smtClean="0"/>
              <a:t>applied </a:t>
            </a:r>
            <a:r>
              <a:rPr lang="en-US" dirty="0" smtClean="0">
                <a:sym typeface="Wingdings" pitchFamily="2" charset="2"/>
              </a:rPr>
              <a:t> </a:t>
            </a:r>
            <a:r>
              <a:rPr lang="en-US" dirty="0" smtClean="0"/>
              <a:t>problems</a:t>
            </a:r>
          </a:p>
          <a:p>
            <a:pPr lvl="2" algn="just"/>
            <a:r>
              <a:rPr lang="en-US" dirty="0" smtClean="0"/>
              <a:t>i/p domain - - relatively small but too large </a:t>
            </a:r>
            <a:r>
              <a:rPr lang="en-US" dirty="0" smtClean="0">
                <a:sym typeface="Wingdings" pitchFamily="2" charset="2"/>
              </a:rPr>
              <a:t></a:t>
            </a:r>
            <a:r>
              <a:rPr lang="en-US" dirty="0" smtClean="0"/>
              <a:t> accommodate exhaustive testing</a:t>
            </a:r>
          </a:p>
          <a:p>
            <a:pPr lvl="2" algn="just"/>
            <a:r>
              <a:rPr lang="en-US" dirty="0" smtClean="0"/>
              <a:t>useful in finding region faults</a:t>
            </a:r>
          </a:p>
          <a:p>
            <a:pPr lvl="3" algn="just"/>
            <a:r>
              <a:rPr lang="en-US" dirty="0" smtClean="0"/>
              <a:t>faulty logic w</a:t>
            </a:r>
            <a:r>
              <a:rPr lang="en-US" dirty="0" smtClean="0">
                <a:sym typeface="Wingdings" pitchFamily="2" charset="2"/>
              </a:rPr>
              <a:t></a:t>
            </a:r>
            <a:r>
              <a:rPr lang="en-US" dirty="0" smtClean="0"/>
              <a:t>n s/w component</a:t>
            </a:r>
            <a:endParaRPr lang="en-US" dirty="0"/>
          </a:p>
        </p:txBody>
      </p:sp>
      <p:sp>
        <p:nvSpPr>
          <p:cNvPr id="4" name="Title 1"/>
          <p:cNvSpPr>
            <a:spLocks noGrp="1"/>
          </p:cNvSpPr>
          <p:nvPr>
            <p:ph type="title"/>
          </p:nvPr>
        </p:nvSpPr>
        <p:spPr/>
        <p:txBody>
          <a:bodyPr>
            <a:normAutofit fontScale="90000"/>
          </a:bodyPr>
          <a:lstStyle/>
          <a:p>
            <a:r>
              <a:rPr lang="en-US" sz="4000" b="1" dirty="0" smtClean="0"/>
              <a:t>Black-Box Testing</a:t>
            </a:r>
            <a:r>
              <a:rPr lang="en-US" sz="3600" b="1" dirty="0" smtClean="0"/>
              <a:t/>
            </a:r>
            <a:br>
              <a:rPr lang="en-US" sz="3600" b="1" dirty="0" smtClean="0"/>
            </a:br>
            <a:r>
              <a:rPr lang="en-US" sz="3300" dirty="0" smtClean="0"/>
              <a:t>Boundary Value Analysis &amp; Orthogonal Array Testing</a:t>
            </a:r>
            <a:endParaRPr lang="en-US" sz="33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r>
              <a:rPr lang="en-US" dirty="0" smtClean="0"/>
              <a:t>Overall approach </a:t>
            </a:r>
            <a:r>
              <a:rPr lang="en-US" dirty="0" smtClean="0">
                <a:sym typeface="Wingdings" pitchFamily="2" charset="2"/>
              </a:rPr>
              <a:t></a:t>
            </a:r>
            <a:r>
              <a:rPr lang="en-US" dirty="0" smtClean="0"/>
              <a:t> OO test-case design h</a:t>
            </a:r>
            <a:r>
              <a:rPr lang="en-US" dirty="0" smtClean="0">
                <a:sym typeface="Wingdings" pitchFamily="2" charset="2"/>
              </a:rPr>
              <a:t></a:t>
            </a:r>
            <a:r>
              <a:rPr lang="en-US" dirty="0" smtClean="0"/>
              <a:t> suggested by Berard:</a:t>
            </a:r>
          </a:p>
          <a:p>
            <a:pPr marL="514350" indent="-514350" algn="just">
              <a:buFont typeface="+mj-lt"/>
              <a:buAutoNum type="arabicPeriod"/>
            </a:pPr>
            <a:r>
              <a:rPr lang="en-US" dirty="0" smtClean="0"/>
              <a:t>Each test case s</a:t>
            </a:r>
            <a:r>
              <a:rPr lang="en-US" dirty="0" smtClean="0">
                <a:sym typeface="Wingdings" pitchFamily="2" charset="2"/>
              </a:rPr>
              <a:t></a:t>
            </a:r>
            <a:endParaRPr lang="en-US" dirty="0" smtClean="0"/>
          </a:p>
          <a:p>
            <a:pPr marL="914400" lvl="1" indent="-514350" algn="just">
              <a:buFont typeface="Wingdings" pitchFamily="2" charset="2"/>
              <a:buChar char="Ø"/>
            </a:pPr>
            <a:r>
              <a:rPr lang="en-US" dirty="0" smtClean="0"/>
              <a:t>uniquely identified &amp; explicitly associated w</a:t>
            </a:r>
            <a:r>
              <a:rPr lang="en-US" dirty="0" smtClean="0">
                <a:sym typeface="Wingdings" pitchFamily="2" charset="2"/>
              </a:rPr>
              <a:t></a:t>
            </a:r>
            <a:r>
              <a:rPr lang="en-US" dirty="0" smtClean="0"/>
              <a:t> class </a:t>
            </a:r>
            <a:r>
              <a:rPr lang="en-US" dirty="0" smtClean="0">
                <a:sym typeface="Wingdings" pitchFamily="2" charset="2"/>
              </a:rPr>
              <a:t></a:t>
            </a:r>
            <a:r>
              <a:rPr lang="en-US" dirty="0" smtClean="0"/>
              <a:t> be tested</a:t>
            </a:r>
          </a:p>
          <a:p>
            <a:pPr marL="514350" indent="-514350" algn="just">
              <a:buFont typeface="+mj-lt"/>
              <a:buAutoNum type="arabicPeriod"/>
            </a:pPr>
            <a:r>
              <a:rPr lang="en-US" dirty="0" smtClean="0"/>
              <a:t>Purpose = test s</a:t>
            </a:r>
            <a:r>
              <a:rPr lang="en-US" dirty="0" smtClean="0">
                <a:sym typeface="Wingdings" pitchFamily="2" charset="2"/>
              </a:rPr>
              <a:t> </a:t>
            </a:r>
            <a:r>
              <a:rPr lang="en-US" dirty="0" smtClean="0"/>
              <a:t>stated</a:t>
            </a:r>
          </a:p>
          <a:p>
            <a:pPr marL="514350" indent="-514350" algn="just">
              <a:buFont typeface="+mj-lt"/>
              <a:buAutoNum type="arabicPeriod"/>
            </a:pPr>
            <a:r>
              <a:rPr lang="en-US" dirty="0" smtClean="0"/>
              <a:t>A list = testing steps s</a:t>
            </a:r>
            <a:r>
              <a:rPr lang="en-US" dirty="0" smtClean="0">
                <a:sym typeface="Wingdings" pitchFamily="2" charset="2"/>
              </a:rPr>
              <a:t> </a:t>
            </a:r>
            <a:r>
              <a:rPr lang="en-US" dirty="0" smtClean="0"/>
              <a:t>developed </a:t>
            </a:r>
            <a:r>
              <a:rPr lang="en-US" dirty="0" smtClean="0">
                <a:sym typeface="Wingdings" pitchFamily="2" charset="2"/>
              </a:rPr>
              <a:t></a:t>
            </a:r>
            <a:r>
              <a:rPr lang="en-US" dirty="0" smtClean="0"/>
              <a:t> each test &amp; should contain:</a:t>
            </a:r>
          </a:p>
          <a:p>
            <a:pPr marL="971550" lvl="1" indent="-514350" algn="just">
              <a:buFont typeface="+mj-lt"/>
              <a:buAutoNum type="alphaLcPeriod"/>
            </a:pPr>
            <a:r>
              <a:rPr lang="en-US" dirty="0" smtClean="0"/>
              <a:t>List = specified states</a:t>
            </a:r>
          </a:p>
          <a:p>
            <a:pPr marL="971550" lvl="1" indent="-514350" algn="just">
              <a:buFont typeface="+mj-lt"/>
              <a:buAutoNum type="alphaLcPeriod"/>
            </a:pPr>
            <a:r>
              <a:rPr lang="en-US" dirty="0" smtClean="0"/>
              <a:t>List = messages &amp; operations</a:t>
            </a:r>
          </a:p>
          <a:p>
            <a:pPr marL="971550" lvl="1" indent="-514350" algn="just">
              <a:buFont typeface="+mj-lt"/>
              <a:buAutoNum type="alphaLcPeriod"/>
            </a:pPr>
            <a:r>
              <a:rPr lang="en-US" dirty="0" smtClean="0"/>
              <a:t>List = exceptions </a:t>
            </a:r>
          </a:p>
          <a:p>
            <a:pPr marL="971550" lvl="1" indent="-514350" algn="just">
              <a:buFont typeface="+mj-lt"/>
              <a:buAutoNum type="alphaLcPeriod"/>
            </a:pPr>
            <a:r>
              <a:rPr lang="en-US" dirty="0" smtClean="0"/>
              <a:t>List = external conditions</a:t>
            </a:r>
          </a:p>
          <a:p>
            <a:pPr marL="971550" lvl="1" indent="-514350" algn="just">
              <a:buFont typeface="+mj-lt"/>
              <a:buAutoNum type="alphaLcPeriod"/>
            </a:pPr>
            <a:r>
              <a:rPr lang="en-US" dirty="0" smtClean="0"/>
              <a:t>Supplementary information – aid in understanding or implementing test</a:t>
            </a:r>
            <a:endParaRPr lang="en-US" dirty="0"/>
          </a:p>
        </p:txBody>
      </p:sp>
      <p:sp>
        <p:nvSpPr>
          <p:cNvPr id="4" name="Title 1"/>
          <p:cNvSpPr>
            <a:spLocks noGrp="1"/>
          </p:cNvSpPr>
          <p:nvPr>
            <p:ph type="title"/>
          </p:nvPr>
        </p:nvSpPr>
        <p:spPr/>
        <p:txBody>
          <a:bodyPr>
            <a:normAutofit/>
          </a:bodyPr>
          <a:lstStyle/>
          <a:p>
            <a:r>
              <a:rPr lang="en-US" sz="3600" b="1" dirty="0" smtClean="0"/>
              <a:t>Object-Oriented Testing Methods</a:t>
            </a:r>
            <a:endParaRPr lang="en-US" sz="28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Object-Oriented Testing Methods</a:t>
            </a:r>
            <a:r>
              <a:rPr lang="en-US" sz="4000" dirty="0" smtClean="0"/>
              <a:t/>
            </a:r>
            <a:br>
              <a:rPr lang="en-US" sz="4000" dirty="0" smtClean="0"/>
            </a:br>
            <a:r>
              <a:rPr lang="en-US" sz="3600" dirty="0" smtClean="0"/>
              <a:t>Test-Case Design Implications of OO Concepts</a:t>
            </a:r>
            <a:endParaRPr lang="en-US" dirty="0"/>
          </a:p>
        </p:txBody>
      </p:sp>
      <p:sp>
        <p:nvSpPr>
          <p:cNvPr id="3" name="Content Placeholder 2"/>
          <p:cNvSpPr>
            <a:spLocks noGrp="1"/>
          </p:cNvSpPr>
          <p:nvPr>
            <p:ph idx="1"/>
          </p:nvPr>
        </p:nvSpPr>
        <p:spPr/>
        <p:txBody>
          <a:bodyPr/>
          <a:lstStyle/>
          <a:p>
            <a:pPr algn="just"/>
            <a:r>
              <a:rPr lang="en-US" dirty="0" smtClean="0"/>
              <a:t>As class evolves thru requirements &amp; design models</a:t>
            </a:r>
          </a:p>
          <a:p>
            <a:pPr lvl="1" algn="just"/>
            <a:r>
              <a:rPr lang="en-US" dirty="0" smtClean="0"/>
              <a:t>Target </a:t>
            </a:r>
            <a:r>
              <a:rPr lang="en-US" dirty="0" smtClean="0">
                <a:sym typeface="Wingdings" pitchFamily="2" charset="2"/>
              </a:rPr>
              <a:t> test-case design</a:t>
            </a:r>
          </a:p>
          <a:p>
            <a:pPr lvl="1" algn="just"/>
            <a:r>
              <a:rPr lang="en-US" dirty="0" smtClean="0">
                <a:sym typeface="Wingdings" pitchFamily="2" charset="2"/>
              </a:rPr>
              <a:t>Reason</a:t>
            </a:r>
          </a:p>
          <a:p>
            <a:pPr lvl="2" algn="just"/>
            <a:r>
              <a:rPr lang="en-US" dirty="0" smtClean="0">
                <a:sym typeface="Wingdings" pitchFamily="2" charset="2"/>
              </a:rPr>
              <a:t>Attributes &amp; operations r encapsulated, testing operations outside = class - - unproductive</a:t>
            </a:r>
          </a:p>
          <a:p>
            <a:pPr algn="just"/>
            <a:r>
              <a:rPr lang="en-US" dirty="0" smtClean="0"/>
              <a:t>Inheritance also present additional challenges – test case design</a:t>
            </a:r>
          </a:p>
          <a:p>
            <a:pPr lvl="1" algn="just"/>
            <a:r>
              <a:rPr lang="en-US" dirty="0" smtClean="0"/>
              <a:t>Multiple inheritance complicates testing</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spcAft>
                <a:spcPts val="600"/>
              </a:spcAft>
            </a:pPr>
            <a:r>
              <a:rPr lang="en-US" dirty="0" smtClean="0"/>
              <a:t>white-box testing methods</a:t>
            </a:r>
          </a:p>
          <a:p>
            <a:pPr lvl="1" algn="just">
              <a:spcAft>
                <a:spcPts val="600"/>
              </a:spcAft>
            </a:pPr>
            <a:r>
              <a:rPr lang="en-US" dirty="0" smtClean="0"/>
              <a:t>Applied </a:t>
            </a:r>
            <a:r>
              <a:rPr lang="en-US" dirty="0" smtClean="0">
                <a:sym typeface="Wingdings" pitchFamily="2" charset="2"/>
              </a:rPr>
              <a:t></a:t>
            </a:r>
            <a:r>
              <a:rPr lang="en-US" dirty="0" smtClean="0"/>
              <a:t> operations defined </a:t>
            </a:r>
            <a:r>
              <a:rPr lang="en-US" dirty="0" smtClean="0">
                <a:sym typeface="Wingdings" pitchFamily="2" charset="2"/>
              </a:rPr>
              <a:t> </a:t>
            </a:r>
            <a:r>
              <a:rPr lang="en-US" dirty="0" smtClean="0"/>
              <a:t>class</a:t>
            </a:r>
          </a:p>
          <a:p>
            <a:pPr algn="just">
              <a:spcAft>
                <a:spcPts val="600"/>
              </a:spcAft>
            </a:pPr>
            <a:r>
              <a:rPr lang="en-US" dirty="0" smtClean="0"/>
              <a:t>Basis path, loop testing, or data flow techniques</a:t>
            </a:r>
          </a:p>
          <a:p>
            <a:pPr lvl="1" algn="just">
              <a:spcAft>
                <a:spcPts val="600"/>
              </a:spcAft>
            </a:pPr>
            <a:r>
              <a:rPr lang="en-US" dirty="0" smtClean="0"/>
              <a:t>Help </a:t>
            </a:r>
            <a:r>
              <a:rPr lang="en-US" dirty="0" smtClean="0">
                <a:sym typeface="Wingdings" pitchFamily="2" charset="2"/>
              </a:rPr>
              <a:t> </a:t>
            </a:r>
            <a:r>
              <a:rPr lang="en-US" dirty="0" smtClean="0"/>
              <a:t>ensure – every stmt in an operation h</a:t>
            </a:r>
            <a:r>
              <a:rPr lang="en-US" dirty="0" smtClean="0">
                <a:sym typeface="Wingdings" pitchFamily="2" charset="2"/>
              </a:rPr>
              <a:t></a:t>
            </a:r>
            <a:r>
              <a:rPr lang="en-US" dirty="0" smtClean="0"/>
              <a:t> tested</a:t>
            </a:r>
          </a:p>
          <a:p>
            <a:pPr algn="just">
              <a:spcAft>
                <a:spcPts val="600"/>
              </a:spcAft>
            </a:pPr>
            <a:r>
              <a:rPr lang="en-US" dirty="0" smtClean="0"/>
              <a:t>Black-box testing methods </a:t>
            </a:r>
          </a:p>
          <a:p>
            <a:pPr lvl="1" algn="just">
              <a:spcAft>
                <a:spcPts val="600"/>
              </a:spcAft>
            </a:pPr>
            <a:r>
              <a:rPr lang="en-US" dirty="0" smtClean="0"/>
              <a:t>Appropriate </a:t>
            </a:r>
            <a:r>
              <a:rPr lang="en-US" dirty="0" smtClean="0">
                <a:sym typeface="Wingdings" pitchFamily="2" charset="2"/>
              </a:rPr>
              <a:t></a:t>
            </a:r>
            <a:r>
              <a:rPr lang="en-US" dirty="0" smtClean="0"/>
              <a:t> OO systems </a:t>
            </a:r>
          </a:p>
          <a:p>
            <a:pPr lvl="2" algn="just">
              <a:spcAft>
                <a:spcPts val="600"/>
              </a:spcAft>
            </a:pPr>
            <a:r>
              <a:rPr lang="en-US" dirty="0" smtClean="0"/>
              <a:t>They r </a:t>
            </a:r>
            <a:r>
              <a:rPr lang="en-US" dirty="0" smtClean="0">
                <a:sym typeface="Wingdings" pitchFamily="2" charset="2"/>
              </a:rPr>
              <a:t></a:t>
            </a:r>
            <a:r>
              <a:rPr lang="en-US" dirty="0" smtClean="0"/>
              <a:t> systems developed using conventional s/w engg. methods</a:t>
            </a:r>
          </a:p>
          <a:p>
            <a:pPr lvl="2" algn="just">
              <a:spcAft>
                <a:spcPts val="600"/>
              </a:spcAft>
            </a:pPr>
            <a:r>
              <a:rPr lang="en-US" dirty="0" smtClean="0"/>
              <a:t>Use cases</a:t>
            </a:r>
          </a:p>
          <a:p>
            <a:pPr lvl="3" algn="just">
              <a:spcAft>
                <a:spcPts val="600"/>
              </a:spcAft>
            </a:pPr>
            <a:r>
              <a:rPr lang="en-US" dirty="0" smtClean="0"/>
              <a:t>useful input in the design = black-box &amp; state based tests</a:t>
            </a:r>
            <a:endParaRPr lang="en-US" dirty="0"/>
          </a:p>
        </p:txBody>
      </p:sp>
      <p:sp>
        <p:nvSpPr>
          <p:cNvPr id="4" name="Title 1"/>
          <p:cNvSpPr>
            <a:spLocks noGrp="1"/>
          </p:cNvSpPr>
          <p:nvPr>
            <p:ph type="title"/>
          </p:nvPr>
        </p:nvSpPr>
        <p:spPr/>
        <p:txBody>
          <a:bodyPr>
            <a:normAutofit fontScale="90000"/>
          </a:bodyPr>
          <a:lstStyle/>
          <a:p>
            <a:r>
              <a:rPr lang="en-US" sz="4000" b="1" dirty="0" smtClean="0"/>
              <a:t>Object-Oriented Testing Methods</a:t>
            </a:r>
            <a:r>
              <a:rPr lang="en-US" sz="4000" dirty="0" smtClean="0"/>
              <a:t/>
            </a:r>
            <a:br>
              <a:rPr lang="en-US" sz="4000" dirty="0" smtClean="0"/>
            </a:br>
            <a:r>
              <a:rPr lang="en-US" sz="3100" dirty="0" smtClean="0"/>
              <a:t>Applicability of Conventional Test-Case Design Methods</a:t>
            </a:r>
            <a:endParaRPr lang="en-US" sz="31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Object-Oriented Testing Methods</a:t>
            </a:r>
            <a:r>
              <a:rPr lang="en-US" dirty="0" smtClean="0"/>
              <a:t/>
            </a:r>
            <a:br>
              <a:rPr lang="en-US" dirty="0" smtClean="0"/>
            </a:br>
            <a:r>
              <a:rPr lang="en-US" sz="3600" dirty="0" smtClean="0"/>
              <a:t>Fault-Based Testing</a:t>
            </a:r>
            <a:endParaRPr lang="en-US" dirty="0"/>
          </a:p>
        </p:txBody>
      </p:sp>
      <p:sp>
        <p:nvSpPr>
          <p:cNvPr id="3" name="Content Placeholder 2"/>
          <p:cNvSpPr>
            <a:spLocks noGrp="1"/>
          </p:cNvSpPr>
          <p:nvPr>
            <p:ph idx="1"/>
          </p:nvPr>
        </p:nvSpPr>
        <p:spPr/>
        <p:txBody>
          <a:bodyPr>
            <a:normAutofit fontScale="92500" lnSpcReduction="20000"/>
          </a:bodyPr>
          <a:lstStyle/>
          <a:p>
            <a:pPr algn="just">
              <a:spcAft>
                <a:spcPts val="600"/>
              </a:spcAft>
            </a:pPr>
            <a:r>
              <a:rPr lang="en-US" dirty="0" smtClean="0"/>
              <a:t>Object = fault-based testing w</a:t>
            </a:r>
            <a:r>
              <a:rPr lang="en-US" dirty="0" smtClean="0">
                <a:sym typeface="Wingdings" pitchFamily="2" charset="2"/>
              </a:rPr>
              <a:t> i</a:t>
            </a:r>
            <a:r>
              <a:rPr lang="en-US" dirty="0" smtClean="0"/>
              <a:t>n an OO system - - </a:t>
            </a:r>
            <a:r>
              <a:rPr lang="en-US" dirty="0" smtClean="0">
                <a:sym typeface="Wingdings" pitchFamily="2" charset="2"/>
              </a:rPr>
              <a:t></a:t>
            </a:r>
            <a:endParaRPr lang="en-US" dirty="0" smtClean="0"/>
          </a:p>
          <a:p>
            <a:pPr lvl="1" algn="just">
              <a:spcAft>
                <a:spcPts val="600"/>
              </a:spcAft>
            </a:pPr>
            <a:r>
              <a:rPr lang="en-US" dirty="0" smtClean="0"/>
              <a:t>design tests that have a high likelihood = uncovering plausible faults</a:t>
            </a:r>
          </a:p>
          <a:p>
            <a:pPr lvl="1" algn="just">
              <a:spcAft>
                <a:spcPts val="600"/>
              </a:spcAft>
            </a:pPr>
            <a:r>
              <a:rPr lang="en-US" dirty="0" smtClean="0"/>
              <a:t>Reason </a:t>
            </a:r>
          </a:p>
          <a:p>
            <a:pPr lvl="2" algn="just">
              <a:spcAft>
                <a:spcPts val="600"/>
              </a:spcAft>
            </a:pPr>
            <a:r>
              <a:rPr lang="en-US" dirty="0" smtClean="0"/>
              <a:t>product | system must conform </a:t>
            </a:r>
            <a:r>
              <a:rPr lang="en-US" dirty="0" smtClean="0">
                <a:sym typeface="Wingdings" pitchFamily="2" charset="2"/>
              </a:rPr>
              <a:t></a:t>
            </a:r>
            <a:r>
              <a:rPr lang="en-US" dirty="0" smtClean="0"/>
              <a:t> customer  requirements </a:t>
            </a:r>
          </a:p>
          <a:p>
            <a:pPr lvl="2" algn="just">
              <a:spcAft>
                <a:spcPts val="600"/>
              </a:spcAft>
            </a:pPr>
            <a:r>
              <a:rPr lang="en-US" dirty="0" smtClean="0"/>
              <a:t>preliminary planning required </a:t>
            </a:r>
            <a:r>
              <a:rPr lang="en-US" dirty="0" smtClean="0">
                <a:sym typeface="Wingdings" pitchFamily="2" charset="2"/>
              </a:rPr>
              <a:t></a:t>
            </a:r>
            <a:r>
              <a:rPr lang="en-US" dirty="0" smtClean="0"/>
              <a:t> perform fault based testing begins with the analysis model</a:t>
            </a:r>
          </a:p>
          <a:p>
            <a:pPr lvl="1" algn="just">
              <a:spcAft>
                <a:spcPts val="600"/>
              </a:spcAft>
            </a:pPr>
            <a:r>
              <a:rPr lang="en-US" dirty="0" smtClean="0"/>
              <a:t>tester looks </a:t>
            </a:r>
            <a:r>
              <a:rPr lang="en-US" dirty="0" smtClean="0">
                <a:sym typeface="Wingdings" pitchFamily="2" charset="2"/>
              </a:rPr>
              <a:t></a:t>
            </a:r>
            <a:r>
              <a:rPr lang="en-US" dirty="0" smtClean="0"/>
              <a:t> plausible faults</a:t>
            </a:r>
          </a:p>
          <a:p>
            <a:pPr lvl="2" algn="just">
              <a:spcAft>
                <a:spcPts val="600"/>
              </a:spcAft>
            </a:pPr>
            <a:r>
              <a:rPr lang="en-US" dirty="0" smtClean="0"/>
              <a:t>determine whether these faults exist, test cases r designed </a:t>
            </a:r>
            <a:r>
              <a:rPr lang="en-US" dirty="0" smtClean="0">
                <a:sym typeface="Wingdings" pitchFamily="2" charset="2"/>
              </a:rPr>
              <a:t></a:t>
            </a:r>
            <a:r>
              <a:rPr lang="en-US" dirty="0" smtClean="0"/>
              <a:t> exercise the design or code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half" idx="2"/>
          </p:nvPr>
        </p:nvPicPr>
        <p:blipFill>
          <a:blip r:embed="rId3" cstate="print"/>
          <a:srcRect/>
          <a:stretch>
            <a:fillRect/>
          </a:stretch>
        </p:blipFill>
        <p:spPr bwMode="auto">
          <a:xfrm>
            <a:off x="3505200" y="4114800"/>
            <a:ext cx="5334233" cy="2509776"/>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sz="3600" b="1" dirty="0" smtClean="0">
                <a:solidFill>
                  <a:prstClr val="black"/>
                </a:solidFill>
              </a:rPr>
              <a:t>A strategic approach to software testing</a:t>
            </a:r>
            <a:br>
              <a:rPr lang="en-US" sz="3600" b="1" dirty="0" smtClean="0">
                <a:solidFill>
                  <a:prstClr val="black"/>
                </a:solidFill>
              </a:rPr>
            </a:br>
            <a:r>
              <a:rPr lang="en-US" sz="3200" dirty="0" smtClean="0"/>
              <a:t>Software Testing Strategy—The Big Picture</a:t>
            </a:r>
            <a:endParaRPr lang="en-US" dirty="0"/>
          </a:p>
        </p:txBody>
      </p:sp>
      <p:sp>
        <p:nvSpPr>
          <p:cNvPr id="4" name="Content Placeholder 3"/>
          <p:cNvSpPr>
            <a:spLocks noGrp="1"/>
          </p:cNvSpPr>
          <p:nvPr>
            <p:ph sz="half" idx="1"/>
          </p:nvPr>
        </p:nvSpPr>
        <p:spPr>
          <a:xfrm>
            <a:off x="304800" y="1600201"/>
            <a:ext cx="8458200" cy="3505199"/>
          </a:xfrm>
        </p:spPr>
        <p:txBody>
          <a:bodyPr numCol="2" spcCol="457200">
            <a:noAutofit/>
          </a:bodyPr>
          <a:lstStyle/>
          <a:p>
            <a:pPr marL="228600" indent="-228600" algn="just">
              <a:spcAft>
                <a:spcPts val="600"/>
              </a:spcAft>
            </a:pPr>
            <a:r>
              <a:rPr lang="en-US" sz="1800" dirty="0" smtClean="0"/>
              <a:t>s/w process m</a:t>
            </a:r>
            <a:r>
              <a:rPr lang="en-US" sz="1800" dirty="0" smtClean="0">
                <a:sym typeface="Wingdings" pitchFamily="2" charset="2"/>
              </a:rPr>
              <a:t></a:t>
            </a:r>
            <a:r>
              <a:rPr lang="en-US" sz="1800" dirty="0" smtClean="0"/>
              <a:t> viewed as spiral (figure). </a:t>
            </a:r>
          </a:p>
          <a:p>
            <a:pPr marL="628650" lvl="1" indent="-228600" algn="just">
              <a:spcAft>
                <a:spcPts val="600"/>
              </a:spcAft>
            </a:pPr>
            <a:r>
              <a:rPr lang="en-US" sz="1400" dirty="0" smtClean="0"/>
              <a:t>Initially</a:t>
            </a:r>
          </a:p>
          <a:p>
            <a:pPr marL="1028700" lvl="2" algn="just">
              <a:spcAft>
                <a:spcPts val="600"/>
              </a:spcAft>
            </a:pPr>
            <a:r>
              <a:rPr lang="en-US" sz="1200" dirty="0" smtClean="0"/>
              <a:t>System engineering defines role = s/w &amp; leads </a:t>
            </a:r>
            <a:r>
              <a:rPr lang="en-US" sz="1200" dirty="0" smtClean="0">
                <a:sym typeface="Wingdings" pitchFamily="2" charset="2"/>
              </a:rPr>
              <a:t></a:t>
            </a:r>
            <a:r>
              <a:rPr lang="en-US" sz="1200" dirty="0" smtClean="0"/>
              <a:t> s/w requirements analysis </a:t>
            </a:r>
          </a:p>
          <a:p>
            <a:pPr marL="628650" lvl="1" indent="-228600" algn="just">
              <a:spcAft>
                <a:spcPts val="600"/>
              </a:spcAft>
            </a:pPr>
            <a:r>
              <a:rPr lang="en-US" sz="1400" dirty="0" smtClean="0"/>
              <a:t>Moving inward</a:t>
            </a:r>
          </a:p>
          <a:p>
            <a:pPr marL="1028700" lvl="2" algn="just">
              <a:spcAft>
                <a:spcPts val="600"/>
              </a:spcAft>
            </a:pPr>
            <a:r>
              <a:rPr lang="en-US" sz="1200" dirty="0" smtClean="0"/>
              <a:t>Reach </a:t>
            </a:r>
            <a:r>
              <a:rPr lang="en-US" sz="1200" dirty="0" smtClean="0">
                <a:sym typeface="Wingdings" pitchFamily="2" charset="2"/>
              </a:rPr>
              <a:t></a:t>
            </a:r>
            <a:r>
              <a:rPr lang="en-US" sz="1200" dirty="0" smtClean="0"/>
              <a:t> design &amp; finally </a:t>
            </a:r>
            <a:r>
              <a:rPr lang="en-US" sz="1200" dirty="0" smtClean="0">
                <a:sym typeface="Wingdings" pitchFamily="2" charset="2"/>
              </a:rPr>
              <a:t></a:t>
            </a:r>
            <a:r>
              <a:rPr lang="en-US" sz="1200" dirty="0" smtClean="0"/>
              <a:t> coding </a:t>
            </a:r>
          </a:p>
          <a:p>
            <a:pPr marL="228600" indent="-228600" algn="just">
              <a:spcAft>
                <a:spcPts val="600"/>
              </a:spcAft>
              <a:buFont typeface="+mj-lt"/>
              <a:buAutoNum type="arabicPeriod" startAt="2"/>
            </a:pPr>
            <a:r>
              <a:rPr lang="en-US" sz="1800" dirty="0" smtClean="0"/>
              <a:t>A strategy </a:t>
            </a:r>
            <a:r>
              <a:rPr lang="en-US" sz="1800" dirty="0" smtClean="0">
                <a:sym typeface="Wingdings" pitchFamily="2" charset="2"/>
              </a:rPr>
              <a:t></a:t>
            </a:r>
            <a:r>
              <a:rPr lang="en-US" sz="1800" dirty="0" smtClean="0"/>
              <a:t> s/w testing viewed in context = spiral (Figure). </a:t>
            </a:r>
          </a:p>
          <a:p>
            <a:pPr algn="just">
              <a:spcAft>
                <a:spcPts val="600"/>
              </a:spcAft>
            </a:pPr>
            <a:r>
              <a:rPr lang="en-US" sz="1800" i="1" dirty="0" smtClean="0"/>
              <a:t>Unit</a:t>
            </a:r>
            <a:r>
              <a:rPr lang="en-US" sz="1800" dirty="0" smtClean="0"/>
              <a:t> </a:t>
            </a:r>
            <a:r>
              <a:rPr lang="en-US" sz="1800" i="1" dirty="0" smtClean="0"/>
              <a:t>testing</a:t>
            </a:r>
            <a:r>
              <a:rPr lang="en-US" sz="1800" dirty="0" smtClean="0"/>
              <a:t> begins at the vortex = spiral </a:t>
            </a:r>
          </a:p>
          <a:p>
            <a:pPr algn="just">
              <a:spcAft>
                <a:spcPts val="600"/>
              </a:spcAft>
            </a:pPr>
            <a:r>
              <a:rPr lang="en-US" sz="1800" dirty="0" smtClean="0"/>
              <a:t>Testing progresses by</a:t>
            </a:r>
          </a:p>
          <a:p>
            <a:pPr lvl="1" algn="just">
              <a:spcAft>
                <a:spcPts val="600"/>
              </a:spcAft>
            </a:pPr>
            <a:r>
              <a:rPr lang="en-US" sz="1600" dirty="0" smtClean="0"/>
              <a:t>Moving outward  </a:t>
            </a:r>
            <a:r>
              <a:rPr lang="en-US" sz="1600" dirty="0" smtClean="0">
                <a:sym typeface="Wingdings" pitchFamily="2" charset="2"/>
              </a:rPr>
              <a:t></a:t>
            </a:r>
            <a:r>
              <a:rPr lang="en-US" sz="1600" dirty="0" smtClean="0"/>
              <a:t> </a:t>
            </a:r>
            <a:r>
              <a:rPr lang="en-US" sz="1600" i="1" dirty="0" smtClean="0"/>
              <a:t>integration testing</a:t>
            </a:r>
            <a:endParaRPr lang="en-US" sz="1600" dirty="0" smtClean="0"/>
          </a:p>
          <a:p>
            <a:pPr lvl="1" algn="just">
              <a:spcAft>
                <a:spcPts val="600"/>
              </a:spcAft>
            </a:pPr>
            <a:r>
              <a:rPr lang="en-US" sz="1600" dirty="0" smtClean="0"/>
              <a:t>Taking another turn outward </a:t>
            </a:r>
            <a:r>
              <a:rPr lang="en-US" sz="1600" dirty="0" smtClean="0">
                <a:sym typeface="Wingdings" pitchFamily="2" charset="2"/>
              </a:rPr>
              <a:t></a:t>
            </a:r>
            <a:r>
              <a:rPr lang="en-US" sz="1600" dirty="0" smtClean="0"/>
              <a:t> </a:t>
            </a:r>
            <a:r>
              <a:rPr lang="en-US" sz="1600" i="1" dirty="0" smtClean="0"/>
              <a:t>validation testing</a:t>
            </a:r>
          </a:p>
          <a:p>
            <a:pPr lvl="1" algn="just">
              <a:spcAft>
                <a:spcPts val="600"/>
              </a:spcAft>
            </a:pPr>
            <a:r>
              <a:rPr lang="en-US" sz="1600" dirty="0" smtClean="0"/>
              <a:t>Finally, you arrive at </a:t>
            </a:r>
            <a:r>
              <a:rPr lang="en-US" sz="1600" i="1" dirty="0" smtClean="0"/>
              <a:t>system testing</a:t>
            </a:r>
            <a:endParaRPr lang="en-US" sz="16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Object-Oriented Testing Methods</a:t>
            </a:r>
            <a:r>
              <a:rPr lang="en-US" dirty="0" smtClean="0"/>
              <a:t/>
            </a:r>
            <a:br>
              <a:rPr lang="en-US" dirty="0" smtClean="0"/>
            </a:br>
            <a:r>
              <a:rPr lang="en-US" sz="3600" dirty="0" smtClean="0"/>
              <a:t>Test Cases and the Class Hierarchy</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Inheritance </a:t>
            </a:r>
          </a:p>
          <a:p>
            <a:pPr lvl="1" algn="just"/>
            <a:r>
              <a:rPr lang="en-US" strike="sngStrike" dirty="0" smtClean="0"/>
              <a:t>Obviate</a:t>
            </a:r>
            <a:r>
              <a:rPr lang="en-US" dirty="0" smtClean="0"/>
              <a:t> the need </a:t>
            </a:r>
            <a:r>
              <a:rPr lang="en-US" dirty="0" smtClean="0">
                <a:sym typeface="Wingdings" pitchFamily="2" charset="2"/>
              </a:rPr>
              <a:t></a:t>
            </a:r>
            <a:r>
              <a:rPr lang="en-US" dirty="0" smtClean="0"/>
              <a:t> thorough testing = all derived classes</a:t>
            </a:r>
          </a:p>
          <a:p>
            <a:pPr lvl="1" algn="just"/>
            <a:r>
              <a:rPr lang="en-US" dirty="0" smtClean="0"/>
              <a:t>actually complicate the testing  process</a:t>
            </a:r>
          </a:p>
          <a:p>
            <a:pPr lvl="1" algn="just"/>
            <a:r>
              <a:rPr lang="en-US" dirty="0" smtClean="0"/>
              <a:t>Example:</a:t>
            </a:r>
          </a:p>
          <a:p>
            <a:pPr lvl="2" algn="just"/>
            <a:r>
              <a:rPr lang="en-US" b="1" dirty="0" smtClean="0"/>
              <a:t>Base</a:t>
            </a:r>
            <a:r>
              <a:rPr lang="en-US" dirty="0" smtClean="0"/>
              <a:t> class </a:t>
            </a:r>
          </a:p>
          <a:p>
            <a:pPr lvl="3" algn="just"/>
            <a:r>
              <a:rPr lang="en-US" dirty="0" smtClean="0"/>
              <a:t>operations </a:t>
            </a:r>
            <a:r>
              <a:rPr lang="en-US" i="1" dirty="0" smtClean="0"/>
              <a:t>inherited()</a:t>
            </a:r>
            <a:r>
              <a:rPr lang="en-US" dirty="0" smtClean="0"/>
              <a:t> &amp;  </a:t>
            </a:r>
            <a:r>
              <a:rPr lang="en-US" i="1" dirty="0" smtClean="0"/>
              <a:t>redefined()</a:t>
            </a:r>
            <a:endParaRPr lang="en-US" dirty="0" smtClean="0"/>
          </a:p>
          <a:p>
            <a:pPr lvl="2" algn="just"/>
            <a:r>
              <a:rPr lang="en-US" b="1" dirty="0" smtClean="0"/>
              <a:t>Derived</a:t>
            </a:r>
            <a:r>
              <a:rPr lang="en-US" dirty="0" smtClean="0"/>
              <a:t> class</a:t>
            </a:r>
          </a:p>
          <a:p>
            <a:pPr lvl="3" algn="just"/>
            <a:r>
              <a:rPr lang="en-US" dirty="0" smtClean="0"/>
              <a:t>redefined() has tested</a:t>
            </a:r>
          </a:p>
          <a:p>
            <a:pPr lvl="4" algn="just"/>
            <a:r>
              <a:rPr lang="en-US" dirty="0" smtClean="0"/>
              <a:t>New design &amp; code</a:t>
            </a:r>
          </a:p>
          <a:p>
            <a:pPr lvl="3" algn="just"/>
            <a:r>
              <a:rPr lang="en-US" i="1" u="sng" dirty="0" smtClean="0"/>
              <a:t>Inherited</a:t>
            </a:r>
            <a:r>
              <a:rPr lang="en-US" i="1" dirty="0" smtClean="0"/>
              <a:t>()</a:t>
            </a:r>
            <a:r>
              <a:rPr lang="en-US" dirty="0" smtClean="0"/>
              <a:t>?</a:t>
            </a:r>
          </a:p>
          <a:p>
            <a:pPr lvl="4" algn="just"/>
            <a:r>
              <a:rPr lang="en-US" dirty="0" smtClean="0"/>
              <a:t>Calls </a:t>
            </a:r>
            <a:r>
              <a:rPr lang="en-US" i="1" dirty="0" smtClean="0"/>
              <a:t>redefined()</a:t>
            </a:r>
            <a:r>
              <a:rPr lang="en-US" dirty="0" smtClean="0"/>
              <a:t> &amp; behavior has changed</a:t>
            </a:r>
          </a:p>
          <a:p>
            <a:pPr lvl="5" algn="just"/>
            <a:r>
              <a:rPr lang="en-US" i="1" u="sng" dirty="0" smtClean="0"/>
              <a:t>Mishandle</a:t>
            </a:r>
            <a:r>
              <a:rPr lang="en-US" dirty="0" smtClean="0"/>
              <a:t> new behavior</a:t>
            </a:r>
          </a:p>
          <a:p>
            <a:pPr lvl="6" algn="just"/>
            <a:r>
              <a:rPr lang="en-US" dirty="0" smtClean="0"/>
              <a:t>Needs new tests </a:t>
            </a:r>
            <a:r>
              <a:rPr lang="en-US" smtClean="0"/>
              <a:t>(design &amp; code </a:t>
            </a:r>
            <a:r>
              <a:rPr lang="en-US" strike="sngStrike" smtClean="0"/>
              <a:t>changed</a:t>
            </a:r>
            <a:r>
              <a:rPr lang="en-US" smtClean="0"/>
              <a:t>)</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Scenario-Based Test Design</a:t>
            </a:r>
          </a:p>
          <a:p>
            <a:pPr lvl="1" algn="just"/>
            <a:r>
              <a:rPr lang="en-US" i="1" dirty="0" smtClean="0"/>
              <a:t>Page number 520</a:t>
            </a:r>
          </a:p>
          <a:p>
            <a:pPr algn="just"/>
            <a:r>
              <a:rPr lang="en-US" dirty="0" smtClean="0"/>
              <a:t>Testing Surface Structure and Deep Structure</a:t>
            </a:r>
          </a:p>
          <a:p>
            <a:pPr lvl="1" algn="just"/>
            <a:r>
              <a:rPr lang="en-US" i="1" dirty="0" smtClean="0"/>
              <a:t>Page number 522</a:t>
            </a:r>
          </a:p>
          <a:p>
            <a:pPr lvl="1" algn="just"/>
            <a:r>
              <a:rPr lang="en-US" i="1" dirty="0" smtClean="0"/>
              <a:t>Software Engineering A Practitioners Approach - Roger S Pressman 7th Edition</a:t>
            </a:r>
            <a:endParaRPr lang="en-US" i="1"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noChangeArrowheads="1"/>
          </p:cNvPicPr>
          <p:nvPr>
            <p:ph sz="half" idx="2"/>
          </p:nvPr>
        </p:nvPicPr>
        <p:blipFill>
          <a:blip r:embed="rId3" cstate="print"/>
          <a:srcRect/>
          <a:stretch>
            <a:fillRect/>
          </a:stretch>
        </p:blipFill>
        <p:spPr bwMode="auto">
          <a:xfrm>
            <a:off x="1858230" y="2895600"/>
            <a:ext cx="6649370" cy="3493328"/>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en-US" sz="3600" b="1" dirty="0" smtClean="0">
                <a:solidFill>
                  <a:prstClr val="black"/>
                </a:solidFill>
              </a:rPr>
              <a:t>A strategic approach to software testing</a:t>
            </a:r>
            <a:br>
              <a:rPr lang="en-US" sz="3600" b="1" dirty="0" smtClean="0">
                <a:solidFill>
                  <a:prstClr val="black"/>
                </a:solidFill>
              </a:rPr>
            </a:br>
            <a:r>
              <a:rPr lang="en-US" sz="3200" dirty="0" smtClean="0"/>
              <a:t>Software Testing Strategy—The Big Picture</a:t>
            </a:r>
            <a:endParaRPr lang="en-US" dirty="0"/>
          </a:p>
        </p:txBody>
      </p:sp>
      <p:sp>
        <p:nvSpPr>
          <p:cNvPr id="4" name="Content Placeholder 3"/>
          <p:cNvSpPr>
            <a:spLocks noGrp="1"/>
          </p:cNvSpPr>
          <p:nvPr>
            <p:ph sz="half" idx="1"/>
          </p:nvPr>
        </p:nvSpPr>
        <p:spPr>
          <a:xfrm>
            <a:off x="685800" y="1600201"/>
            <a:ext cx="8001000" cy="2209799"/>
          </a:xfrm>
        </p:spPr>
        <p:txBody>
          <a:bodyPr numCol="1" spcCol="457200">
            <a:noAutofit/>
          </a:bodyPr>
          <a:lstStyle/>
          <a:p>
            <a:pPr algn="just"/>
            <a:r>
              <a:rPr lang="en-US" sz="2400" dirty="0" smtClean="0"/>
              <a:t>Considering process </a:t>
            </a:r>
            <a:r>
              <a:rPr lang="en-US" sz="2400" dirty="0" smtClean="0">
                <a:sym typeface="Wingdings" pitchFamily="2" charset="2"/>
              </a:rPr>
              <a:t> </a:t>
            </a:r>
            <a:r>
              <a:rPr lang="en-US" sz="2400" dirty="0" smtClean="0"/>
              <a:t>a procedural point = view testing w</a:t>
            </a:r>
            <a:r>
              <a:rPr lang="en-US" sz="2400" dirty="0" smtClean="0">
                <a:sym typeface="Wingdings" pitchFamily="2" charset="2"/>
              </a:rPr>
              <a:t> i</a:t>
            </a:r>
            <a:r>
              <a:rPr lang="en-US" sz="2400" dirty="0" smtClean="0"/>
              <a:t>n context = s/w engg. - -  series = 4 steps:</a:t>
            </a:r>
          </a:p>
          <a:p>
            <a:pPr lvl="1" algn="just"/>
            <a:r>
              <a:rPr lang="en-US" sz="2000" dirty="0" smtClean="0"/>
              <a:t>unit testing</a:t>
            </a:r>
          </a:p>
          <a:p>
            <a:pPr lvl="1" algn="just"/>
            <a:r>
              <a:rPr lang="en-US" sz="2000" dirty="0" smtClean="0"/>
              <a:t>Integration testing</a:t>
            </a:r>
          </a:p>
          <a:p>
            <a:pPr lvl="1" algn="just"/>
            <a:r>
              <a:rPr lang="en-US" sz="2000" dirty="0" smtClean="0"/>
              <a:t>Validation testing</a:t>
            </a:r>
          </a:p>
          <a:p>
            <a:pPr lvl="1" algn="just"/>
            <a:r>
              <a:rPr lang="en-US" sz="2000" dirty="0" smtClean="0"/>
              <a:t>System testing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prstClr val="black"/>
                </a:solidFill>
              </a:rPr>
              <a:t>A strategic approach to software testing</a:t>
            </a:r>
            <a:br>
              <a:rPr lang="en-US" sz="3600" b="1" dirty="0" smtClean="0">
                <a:solidFill>
                  <a:prstClr val="black"/>
                </a:solidFill>
              </a:rPr>
            </a:br>
            <a:r>
              <a:rPr lang="en-US" sz="3200" dirty="0" smtClean="0"/>
              <a:t> Criteria for Completion of Testing</a:t>
            </a:r>
            <a:endParaRPr lang="en-US" dirty="0"/>
          </a:p>
        </p:txBody>
      </p:sp>
      <p:sp>
        <p:nvSpPr>
          <p:cNvPr id="4" name="Content Placeholder 3"/>
          <p:cNvSpPr>
            <a:spLocks noGrp="1"/>
          </p:cNvSpPr>
          <p:nvPr>
            <p:ph idx="1"/>
          </p:nvPr>
        </p:nvSpPr>
        <p:spPr/>
        <p:txBody>
          <a:bodyPr numCol="1" spcCol="457200">
            <a:noAutofit/>
          </a:bodyPr>
          <a:lstStyle/>
          <a:p>
            <a:pPr algn="just"/>
            <a:r>
              <a:rPr lang="en-US" dirty="0" smtClean="0"/>
              <a:t>Question:</a:t>
            </a:r>
          </a:p>
          <a:p>
            <a:pPr lvl="1" algn="just"/>
            <a:r>
              <a:rPr lang="en-US" dirty="0" smtClean="0"/>
              <a:t>Wn? are we done testing?</a:t>
            </a:r>
          </a:p>
          <a:p>
            <a:pPr lvl="1" algn="just"/>
            <a:r>
              <a:rPr lang="en-US" dirty="0" smtClean="0"/>
              <a:t>H? do we know that we’ve tested enough?</a:t>
            </a:r>
          </a:p>
          <a:p>
            <a:pPr lvl="1" algn="just"/>
            <a:r>
              <a:rPr lang="en-US" strike="sngStrike" dirty="0" smtClean="0"/>
              <a:t>definitive</a:t>
            </a:r>
            <a:r>
              <a:rPr lang="en-US" dirty="0" smtClean="0"/>
              <a:t> answer </a:t>
            </a:r>
          </a:p>
          <a:p>
            <a:pPr lvl="2" algn="just"/>
            <a:r>
              <a:rPr lang="en-US" dirty="0" smtClean="0"/>
              <a:t>but </a:t>
            </a:r>
          </a:p>
          <a:p>
            <a:pPr lvl="3" algn="just"/>
            <a:r>
              <a:rPr lang="en-US" dirty="0" smtClean="0"/>
              <a:t>few pragmatic responses.</a:t>
            </a:r>
          </a:p>
          <a:p>
            <a:pPr algn="just"/>
            <a:r>
              <a:rPr lang="en-US" dirty="0" smtClean="0"/>
              <a:t>Responses:</a:t>
            </a:r>
          </a:p>
          <a:p>
            <a:pPr lvl="1" algn="just"/>
            <a:r>
              <a:rPr lang="en-US" dirty="0" smtClean="0"/>
              <a:t>s/w engg. never done testing</a:t>
            </a:r>
          </a:p>
          <a:p>
            <a:pPr lvl="1" algn="just"/>
            <a:r>
              <a:rPr lang="en-US" dirty="0" smtClean="0"/>
              <a:t>burden simply shifts </a:t>
            </a:r>
            <a:r>
              <a:rPr lang="en-US" dirty="0" smtClean="0">
                <a:sym typeface="Wingdings" pitchFamily="2" charset="2"/>
              </a:rPr>
              <a:t> </a:t>
            </a:r>
            <a:r>
              <a:rPr lang="en-US" dirty="0" smtClean="0"/>
              <a:t>end user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Strategic Issues</a:t>
            </a:r>
            <a:endParaRPr lang="en-US" sz="3600" b="1" dirty="0"/>
          </a:p>
        </p:txBody>
      </p:sp>
      <p:sp>
        <p:nvSpPr>
          <p:cNvPr id="3" name="Content Placeholder 2"/>
          <p:cNvSpPr>
            <a:spLocks noGrp="1"/>
          </p:cNvSpPr>
          <p:nvPr>
            <p:ph idx="1"/>
          </p:nvPr>
        </p:nvSpPr>
        <p:spPr/>
        <p:txBody>
          <a:bodyPr>
            <a:normAutofit fontScale="70000" lnSpcReduction="20000"/>
          </a:bodyPr>
          <a:lstStyle/>
          <a:p>
            <a:r>
              <a:rPr lang="en-US" dirty="0" smtClean="0"/>
              <a:t>Systemic strategy </a:t>
            </a:r>
            <a:r>
              <a:rPr lang="en-US" dirty="0" smtClean="0">
                <a:sym typeface="Wingdings" pitchFamily="2" charset="2"/>
              </a:rPr>
              <a:t>s/w testing </a:t>
            </a:r>
          </a:p>
          <a:p>
            <a:pPr lvl="1"/>
            <a:r>
              <a:rPr lang="en-US" dirty="0" smtClean="0">
                <a:sym typeface="Wingdings" pitchFamily="2" charset="2"/>
              </a:rPr>
              <a:t>Fails</a:t>
            </a:r>
          </a:p>
          <a:p>
            <a:pPr lvl="2"/>
            <a:r>
              <a:rPr lang="en-US" dirty="0" smtClean="0">
                <a:sym typeface="Wingdings" pitchFamily="2" charset="2"/>
              </a:rPr>
              <a:t>Series = overriding issues r </a:t>
            </a:r>
            <a:r>
              <a:rPr lang="en-US" strike="sngStrike" dirty="0" smtClean="0">
                <a:sym typeface="Wingdings" pitchFamily="2" charset="2"/>
              </a:rPr>
              <a:t>addressed</a:t>
            </a:r>
          </a:p>
          <a:p>
            <a:pPr algn="just">
              <a:spcAft>
                <a:spcPts val="600"/>
              </a:spcAft>
            </a:pPr>
            <a:r>
              <a:rPr lang="en-US" dirty="0" smtClean="0"/>
              <a:t>Tom Gilb argues that s/ware testing strategy will succeed wn? s/w testers:</a:t>
            </a:r>
          </a:p>
          <a:p>
            <a:pPr lvl="1" algn="just">
              <a:spcAft>
                <a:spcPts val="600"/>
              </a:spcAft>
            </a:pPr>
            <a:r>
              <a:rPr lang="en-US" i="1" dirty="0" smtClean="0"/>
              <a:t>Specify product requirements long before</a:t>
            </a:r>
          </a:p>
          <a:p>
            <a:pPr lvl="1" algn="just">
              <a:spcAft>
                <a:spcPts val="600"/>
              </a:spcAft>
            </a:pPr>
            <a:r>
              <a:rPr lang="en-US" i="1" dirty="0" smtClean="0"/>
              <a:t>State testing objectives</a:t>
            </a:r>
            <a:endParaRPr lang="en-US" dirty="0" smtClean="0"/>
          </a:p>
          <a:p>
            <a:pPr lvl="1" algn="just">
              <a:spcAft>
                <a:spcPts val="600"/>
              </a:spcAft>
            </a:pPr>
            <a:r>
              <a:rPr lang="en-US" i="1" dirty="0" smtClean="0"/>
              <a:t>Understand users</a:t>
            </a:r>
            <a:endParaRPr lang="en-US" dirty="0" smtClean="0"/>
          </a:p>
          <a:p>
            <a:pPr lvl="1"/>
            <a:r>
              <a:rPr lang="en-US" dirty="0" smtClean="0"/>
              <a:t>Testing plan -emphasize “rapid cycle testing” (develop)</a:t>
            </a:r>
          </a:p>
          <a:p>
            <a:pPr lvl="1"/>
            <a:r>
              <a:rPr lang="en-US" dirty="0" smtClean="0"/>
              <a:t>“robust” software i.e. designed </a:t>
            </a:r>
            <a:r>
              <a:rPr lang="en-US" dirty="0" smtClean="0">
                <a:sym typeface="Wingdings" pitchFamily="2" charset="2"/>
              </a:rPr>
              <a:t></a:t>
            </a:r>
            <a:r>
              <a:rPr lang="en-US" dirty="0" smtClean="0"/>
              <a:t> test itself (build)</a:t>
            </a:r>
          </a:p>
          <a:p>
            <a:pPr lvl="1"/>
            <a:r>
              <a:rPr lang="en-US" dirty="0" smtClean="0"/>
              <a:t>effective technical reviews as a filter prior </a:t>
            </a:r>
            <a:r>
              <a:rPr lang="en-US" dirty="0" smtClean="0">
                <a:sym typeface="Wingdings" pitchFamily="2" charset="2"/>
              </a:rPr>
              <a:t></a:t>
            </a:r>
            <a:r>
              <a:rPr lang="en-US" dirty="0" smtClean="0"/>
              <a:t> testing (use)</a:t>
            </a:r>
          </a:p>
          <a:p>
            <a:pPr lvl="1"/>
            <a:r>
              <a:rPr lang="en-US" dirty="0" smtClean="0"/>
              <a:t>technical reviews </a:t>
            </a:r>
            <a:r>
              <a:rPr lang="en-US" dirty="0" smtClean="0">
                <a:sym typeface="Wingdings" pitchFamily="2" charset="2"/>
              </a:rPr>
              <a:t> </a:t>
            </a:r>
            <a:r>
              <a:rPr lang="en-US" dirty="0" smtClean="0"/>
              <a:t>assess test strategy &amp; test cases (conduct)</a:t>
            </a:r>
          </a:p>
          <a:p>
            <a:pPr lvl="1"/>
            <a:r>
              <a:rPr lang="en-US" dirty="0" smtClean="0"/>
              <a:t>continuous improvement approach </a:t>
            </a:r>
            <a:r>
              <a:rPr lang="en-US" dirty="0" smtClean="0">
                <a:sym typeface="Wingdings" pitchFamily="2" charset="2"/>
              </a:rPr>
              <a:t></a:t>
            </a:r>
            <a:r>
              <a:rPr lang="en-US" dirty="0" smtClean="0"/>
              <a:t> testing process (develop)</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Test Strategies for Conventional Software</a:t>
            </a:r>
            <a:br>
              <a:rPr lang="en-US" sz="3600" b="1" dirty="0" smtClean="0"/>
            </a:br>
            <a:r>
              <a:rPr lang="en-US" sz="3200" dirty="0" smtClean="0"/>
              <a:t>Unit Testing</a:t>
            </a:r>
            <a:endParaRPr lang="en-US" sz="3600" dirty="0"/>
          </a:p>
        </p:txBody>
      </p:sp>
      <p:sp>
        <p:nvSpPr>
          <p:cNvPr id="3" name="Content Placeholder 2"/>
          <p:cNvSpPr>
            <a:spLocks noGrp="1"/>
          </p:cNvSpPr>
          <p:nvPr>
            <p:ph idx="1"/>
          </p:nvPr>
        </p:nvSpPr>
        <p:spPr/>
        <p:txBody>
          <a:bodyPr>
            <a:normAutofit fontScale="85000" lnSpcReduction="20000"/>
          </a:bodyPr>
          <a:lstStyle/>
          <a:p>
            <a:pPr algn="just"/>
            <a:r>
              <a:rPr lang="en-US" dirty="0" smtClean="0"/>
              <a:t>Many strategies </a:t>
            </a:r>
            <a:r>
              <a:rPr lang="en-US" dirty="0" smtClean="0">
                <a:sym typeface="Wingdings" pitchFamily="2" charset="2"/>
              </a:rPr>
              <a:t> test s/w</a:t>
            </a:r>
          </a:p>
          <a:p>
            <a:pPr lvl="1" algn="just"/>
            <a:r>
              <a:rPr lang="en-US" dirty="0" smtClean="0"/>
              <a:t>System - - fully constructed &amp; then tested</a:t>
            </a:r>
          </a:p>
          <a:p>
            <a:pPr lvl="2" algn="just"/>
            <a:r>
              <a:rPr lang="en-US" dirty="0" smtClean="0"/>
              <a:t>Drawback:</a:t>
            </a:r>
          </a:p>
          <a:p>
            <a:pPr lvl="3" algn="just"/>
            <a:r>
              <a:rPr lang="en-US" dirty="0" smtClean="0"/>
              <a:t>Result in buggy s/w</a:t>
            </a:r>
          </a:p>
          <a:p>
            <a:pPr lvl="1" algn="just"/>
            <a:r>
              <a:rPr lang="en-US" dirty="0" smtClean="0"/>
              <a:t>Conduct test on daily basis</a:t>
            </a:r>
          </a:p>
          <a:p>
            <a:pPr lvl="2" algn="just"/>
            <a:r>
              <a:rPr lang="en-US" dirty="0" smtClean="0"/>
              <a:t>Drawback:</a:t>
            </a:r>
          </a:p>
          <a:p>
            <a:pPr lvl="3" algn="just"/>
            <a:r>
              <a:rPr lang="en-US" dirty="0" smtClean="0"/>
              <a:t>s/w developer’s hesitate </a:t>
            </a:r>
            <a:r>
              <a:rPr lang="en-US" dirty="0" smtClean="0">
                <a:sym typeface="Wingdings" pitchFamily="2" charset="2"/>
              </a:rPr>
              <a:t> use</a:t>
            </a:r>
            <a:endParaRPr lang="en-US" dirty="0" smtClean="0"/>
          </a:p>
          <a:p>
            <a:pPr lvl="1" algn="just"/>
            <a:r>
              <a:rPr lang="en-US" dirty="0" smtClean="0"/>
              <a:t>Solution:</a:t>
            </a:r>
          </a:p>
          <a:p>
            <a:pPr lvl="2" algn="just"/>
            <a:r>
              <a:rPr lang="en-US" dirty="0" smtClean="0"/>
              <a:t>Testing strategy:</a:t>
            </a:r>
          </a:p>
          <a:p>
            <a:pPr lvl="3" algn="just"/>
            <a:r>
              <a:rPr lang="en-US" dirty="0" smtClean="0"/>
              <a:t>Takes incremental view = testing beginning w</a:t>
            </a:r>
            <a:r>
              <a:rPr lang="en-US" dirty="0" smtClean="0">
                <a:sym typeface="Wingdings" pitchFamily="2" charset="2"/>
              </a:rPr>
              <a:t> testing individual prog. Units</a:t>
            </a:r>
          </a:p>
          <a:p>
            <a:pPr lvl="4" algn="just"/>
            <a:r>
              <a:rPr lang="en-US" dirty="0" smtClean="0">
                <a:sym typeface="Wingdings" pitchFamily="2" charset="2"/>
              </a:rPr>
              <a:t>designed  facilitate integration = units (tested)</a:t>
            </a:r>
          </a:p>
          <a:p>
            <a:pPr lvl="4" algn="just"/>
            <a:r>
              <a:rPr lang="en-US" dirty="0" smtClean="0"/>
              <a:t>Culminate w</a:t>
            </a:r>
            <a:r>
              <a:rPr lang="en-US" dirty="0" smtClean="0">
                <a:sym typeface="Wingdings" pitchFamily="2" charset="2"/>
              </a:rPr>
              <a:t> </a:t>
            </a:r>
            <a:r>
              <a:rPr lang="en-US" dirty="0" smtClean="0"/>
              <a:t>tests that exercise constructed system</a:t>
            </a:r>
          </a:p>
          <a:p>
            <a:pPr lvl="3" algn="just"/>
            <a:r>
              <a:rPr lang="en-US" b="1" dirty="0" smtClean="0"/>
              <a:t>Unit testing:</a:t>
            </a:r>
          </a:p>
          <a:p>
            <a:pPr lvl="4" algn="just"/>
            <a:r>
              <a:rPr lang="en-US" dirty="0" smtClean="0"/>
              <a:t>internal processing logic and data structures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2513</TotalTime>
  <Words>15855</Words>
  <Application>Microsoft Office PowerPoint</Application>
  <PresentationFormat>On-screen Show (4:3)</PresentationFormat>
  <Paragraphs>938</Paragraphs>
  <Slides>51</Slides>
  <Notes>51</Notes>
  <HiddenSlides>1</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UNIT-IV</vt:lpstr>
      <vt:lpstr>TESTING STRATEGIES</vt:lpstr>
      <vt:lpstr>A strategic approach to software testing</vt:lpstr>
      <vt:lpstr>A strategic approach to software testing Verification and Validation</vt:lpstr>
      <vt:lpstr>A strategic approach to software testing Software Testing Strategy—The Big Picture</vt:lpstr>
      <vt:lpstr>A strategic approach to software testing Software Testing Strategy—The Big Picture</vt:lpstr>
      <vt:lpstr>A strategic approach to software testing  Criteria for Completion of Testing</vt:lpstr>
      <vt:lpstr>Strategic Issues</vt:lpstr>
      <vt:lpstr>Test Strategies for Conventional Software Unit Testing</vt:lpstr>
      <vt:lpstr>Test Strategies for Conventional Software Unit Test Considerations</vt:lpstr>
      <vt:lpstr>Test Strategies for Conventional Software Unit Test Procedures</vt:lpstr>
      <vt:lpstr>Test Strategies for Conventional Software Integration Testing</vt:lpstr>
      <vt:lpstr>Test Strategies for Conventional Software Integration Testing – Top-down Integration</vt:lpstr>
      <vt:lpstr>Test Strategies for Conventional Software Integration Testing – Bottom-up Integration</vt:lpstr>
      <vt:lpstr>Test Strategies for Conventional Software Integration Testing – Regression Testing</vt:lpstr>
      <vt:lpstr>Test Strategies for Conventional Software Integration Testing – Smoke Testing</vt:lpstr>
      <vt:lpstr>Test Strategies for Conventional Software Integration Testing – Strategic options</vt:lpstr>
      <vt:lpstr>Test Strategies for Conventional Software Integration Testing – Integration test work products</vt:lpstr>
      <vt:lpstr>Test Strategies for Object Oriented Software  Unit Testing in the OO Context</vt:lpstr>
      <vt:lpstr>Test Strategies for Object Oriented Software  Integration Testing in the OO Context</vt:lpstr>
      <vt:lpstr>Validation Testing Validation criteria</vt:lpstr>
      <vt:lpstr>Validation Testing  Configuration Review</vt:lpstr>
      <vt:lpstr>Validation Testing  Alpha and Beta Testing</vt:lpstr>
      <vt:lpstr>Validation Testing  System Testing</vt:lpstr>
      <vt:lpstr>Validation Testing  System Testing</vt:lpstr>
      <vt:lpstr>Validation Testing  System Testing</vt:lpstr>
      <vt:lpstr>THE ART OF DEBUGGING  The Debugging Process</vt:lpstr>
      <vt:lpstr>THE ART OF DEBUGGING  The Debugging Process, Psychological Considerations</vt:lpstr>
      <vt:lpstr>THE ART OF DEBUGGING Debugging Strategies</vt:lpstr>
      <vt:lpstr>THE ART OF DEBUGGING Debugging Strategies - Automated Debugging</vt:lpstr>
      <vt:lpstr>THE ART OF DEBUGGING  Correcting the Error</vt:lpstr>
      <vt:lpstr>Testing Conventional Applications</vt:lpstr>
      <vt:lpstr>Software Testing Fundamentals Testability</vt:lpstr>
      <vt:lpstr>Software Testing Fundamentals  Test Characteristics</vt:lpstr>
      <vt:lpstr>Internal View &amp; External Views</vt:lpstr>
      <vt:lpstr>Basis Path Testing</vt:lpstr>
      <vt:lpstr>Basis Path Testing Flow Graph Notation</vt:lpstr>
      <vt:lpstr>Basis Path Testing Independent Program Paths</vt:lpstr>
      <vt:lpstr>Basis Path Testing Deriving Test Cases</vt:lpstr>
      <vt:lpstr>Basis Path Testing Graph Matrices</vt:lpstr>
      <vt:lpstr>White-Box Testing</vt:lpstr>
      <vt:lpstr>Black-Box Testing</vt:lpstr>
      <vt:lpstr>Black-Box Testing  Graph-Based Testing Methods</vt:lpstr>
      <vt:lpstr>Black-Box Testing  Equivalence Partitioning</vt:lpstr>
      <vt:lpstr>Black-Box Testing Boundary Value Analysis &amp; Orthogonal Array Testing</vt:lpstr>
      <vt:lpstr>Object-Oriented Testing Methods</vt:lpstr>
      <vt:lpstr>Object-Oriented Testing Methods Test-Case Design Implications of OO Concepts</vt:lpstr>
      <vt:lpstr>Object-Oriented Testing Methods Applicability of Conventional Test-Case Design Methods</vt:lpstr>
      <vt:lpstr>Object-Oriented Testing Methods Fault-Based Testing</vt:lpstr>
      <vt:lpstr>Object-Oriented Testing Methods Test Cases and the Class Hierarchy</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UNIT-IV</dc:title>
  <dc:creator>JK</dc:creator>
  <cp:lastModifiedBy>JK</cp:lastModifiedBy>
  <cp:revision>2428</cp:revision>
  <dcterms:created xsi:type="dcterms:W3CDTF">2018-12-18T09:05:05Z</dcterms:created>
  <dcterms:modified xsi:type="dcterms:W3CDTF">2019-05-05T14:29:48Z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