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59" r:id="rId4"/>
    <p:sldId id="308" r:id="rId5"/>
    <p:sldId id="336" r:id="rId6"/>
    <p:sldId id="309" r:id="rId7"/>
    <p:sldId id="337" r:id="rId8"/>
    <p:sldId id="338" r:id="rId9"/>
    <p:sldId id="310" r:id="rId10"/>
    <p:sldId id="312" r:id="rId11"/>
    <p:sldId id="339" r:id="rId12"/>
    <p:sldId id="313" r:id="rId13"/>
    <p:sldId id="314" r:id="rId14"/>
    <p:sldId id="340" r:id="rId15"/>
    <p:sldId id="341" r:id="rId16"/>
    <p:sldId id="315" r:id="rId17"/>
    <p:sldId id="342" r:id="rId18"/>
    <p:sldId id="316" r:id="rId19"/>
    <p:sldId id="318" r:id="rId20"/>
    <p:sldId id="319" r:id="rId21"/>
    <p:sldId id="320" r:id="rId22"/>
    <p:sldId id="343" r:id="rId23"/>
    <p:sldId id="321" r:id="rId24"/>
    <p:sldId id="345" r:id="rId25"/>
    <p:sldId id="346" r:id="rId26"/>
    <p:sldId id="347" r:id="rId27"/>
    <p:sldId id="322" r:id="rId28"/>
    <p:sldId id="348" r:id="rId29"/>
    <p:sldId id="349" r:id="rId30"/>
    <p:sldId id="325" r:id="rId31"/>
    <p:sldId id="344" r:id="rId32"/>
    <p:sldId id="326" r:id="rId33"/>
    <p:sldId id="350" r:id="rId34"/>
    <p:sldId id="333" r:id="rId35"/>
    <p:sldId id="351" r:id="rId36"/>
    <p:sldId id="352" r:id="rId37"/>
    <p:sldId id="353" r:id="rId38"/>
    <p:sldId id="354" r:id="rId39"/>
    <p:sldId id="335" r:id="rId40"/>
    <p:sldId id="355" r:id="rId41"/>
    <p:sldId id="334" r:id="rId42"/>
    <p:sldId id="356" r:id="rId43"/>
    <p:sldId id="357" r:id="rId44"/>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84767" autoAdjust="0"/>
  </p:normalViewPr>
  <p:slideViewPr>
    <p:cSldViewPr>
      <p:cViewPr varScale="1">
        <p:scale>
          <a:sx n="61" d="100"/>
          <a:sy n="61" d="100"/>
        </p:scale>
        <p:origin x="-16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034" y="-78"/>
      </p:cViewPr>
      <p:guideLst>
        <p:guide orient="horz" pos="3223"/>
        <p:guide pos="2237"/>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8427" cy="511730"/>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3" y="2"/>
            <a:ext cx="3078427" cy="511730"/>
          </a:xfrm>
          <a:prstGeom prst="rect">
            <a:avLst/>
          </a:prstGeom>
        </p:spPr>
        <p:txBody>
          <a:bodyPr vert="horz" lIns="99075" tIns="49538" rIns="99075" bIns="49538" rtlCol="0"/>
          <a:lstStyle>
            <a:lvl1pPr algn="r">
              <a:defRPr sz="1300"/>
            </a:lvl1pPr>
          </a:lstStyle>
          <a:p>
            <a:fld id="{90EAD22B-51CA-40C4-B182-1C70D9F94D7F}" type="datetimeFigureOut">
              <a:rPr lang="en-US" smtClean="0"/>
              <a:pPr/>
              <a:t>21/4/2019</a:t>
            </a:fld>
            <a:endParaRPr lang="en-US" dirty="0"/>
          </a:p>
        </p:txBody>
      </p:sp>
      <p:sp>
        <p:nvSpPr>
          <p:cNvPr id="6" name="Footer Placeholder 5"/>
          <p:cNvSpPr>
            <a:spLocks noGrp="1"/>
          </p:cNvSpPr>
          <p:nvPr>
            <p:ph type="ftr" sz="quarter" idx="4"/>
          </p:nvPr>
        </p:nvSpPr>
        <p:spPr>
          <a:xfrm>
            <a:off x="1" y="9721107"/>
            <a:ext cx="3078427" cy="511730"/>
          </a:xfrm>
          <a:prstGeom prst="rect">
            <a:avLst/>
          </a:prstGeom>
        </p:spPr>
        <p:txBody>
          <a:bodyPr vert="horz" lIns="99075" tIns="49538" rIns="99075" bIns="49538" rtlCol="0" anchor="b"/>
          <a:lstStyle>
            <a:lvl1pPr algn="l">
              <a:defRPr sz="1300"/>
            </a:lvl1pPr>
          </a:lstStyle>
          <a:p>
            <a:endParaRPr lang="en-US" dirty="0"/>
          </a:p>
        </p:txBody>
      </p:sp>
      <p:sp>
        <p:nvSpPr>
          <p:cNvPr id="9" name="Slide Number Placeholder 8"/>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24DE0B97-60A8-42D6-9C4B-FF1AB2DC4AD8}" type="slidenum">
              <a:rPr lang="en-US" smtClean="0"/>
              <a:pPr/>
              <a:t>‹#›</a:t>
            </a:fld>
            <a:endParaRPr lang="en-US" dirty="0"/>
          </a:p>
        </p:txBody>
      </p:sp>
      <p:sp>
        <p:nvSpPr>
          <p:cNvPr id="10" name="Slide Image Placeholder 9"/>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US" dirty="0"/>
          </a:p>
        </p:txBody>
      </p:sp>
      <p:sp>
        <p:nvSpPr>
          <p:cNvPr id="11" name="Notes Placeholder 10"/>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6523831" y="9721107"/>
            <a:ext cx="578589" cy="511730"/>
          </a:xfrm>
          <a:prstGeom prst="rect">
            <a:avLst/>
          </a:prstGeom>
        </p:spPr>
        <p:txBody>
          <a:bodyPr rIns="274320" anchor="ctr" anchorCtr="0"/>
          <a:lstStyle/>
          <a:p>
            <a:fld id="{C6D9586A-B0BA-476C-B293-E240125E5AE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Software quality can be defined as: </a:t>
            </a:r>
            <a:r>
              <a:rPr lang="en-US" i="1" dirty="0" smtClean="0"/>
              <a:t>An effective software process applied in a manner that creates a useful product that provides measurable value for those who produce it and those who use it.</a:t>
            </a:r>
            <a:endParaRPr lang="en-US" dirty="0" smtClean="0"/>
          </a:p>
          <a:p>
            <a:pPr algn="just">
              <a:spcAft>
                <a:spcPts val="600"/>
              </a:spcAft>
            </a:pPr>
            <a:r>
              <a:rPr lang="en-US" dirty="0" smtClean="0"/>
              <a:t>The definition serves to emphasize 3 important points:</a:t>
            </a:r>
          </a:p>
          <a:p>
            <a:pPr algn="just">
              <a:spcAft>
                <a:spcPts val="600"/>
              </a:spcAft>
            </a:pPr>
            <a:r>
              <a:rPr lang="en-US" i="1" dirty="0" smtClean="0"/>
              <a:t>An effective software process</a:t>
            </a:r>
            <a:r>
              <a:rPr lang="en-US" dirty="0" smtClean="0"/>
              <a:t> establishes the infrastructure that supports any effort at building a high-quality software product. The management aspects of process create the checks and balances that help avoid project chaos – a key contributor to poor quality. Software engineering practices allow the developer to analyze the problem and design a solid solution – both critical to building high-quality software.</a:t>
            </a:r>
          </a:p>
          <a:p>
            <a:pPr algn="just">
              <a:spcAft>
                <a:spcPts val="600"/>
              </a:spcAft>
            </a:pPr>
            <a:r>
              <a:rPr lang="en-US" i="1" dirty="0" smtClean="0"/>
              <a:t>A useful product </a:t>
            </a:r>
            <a:r>
              <a:rPr lang="en-US" dirty="0" smtClean="0"/>
              <a:t>delivers the content, functions, and features that the end user desires, but as important, it delivers these assets in a reliable, error-free way. A useful product always satisfies those requirements that have been explicitly stated by stakeholders. In addition, it satisfies a set of implicit requirements (e.g., ease of use) that are expected of all high-quality software.</a:t>
            </a:r>
          </a:p>
          <a:p>
            <a:pPr algn="just">
              <a:spcAft>
                <a:spcPts val="600"/>
              </a:spcAft>
            </a:pPr>
            <a:r>
              <a:rPr lang="en-US" i="1" dirty="0" smtClean="0"/>
              <a:t>By adding value for both the producer and user </a:t>
            </a:r>
            <a:r>
              <a:rPr lang="en-US" dirty="0" smtClean="0"/>
              <a:t>of a software product, high quality software provides benefits for the software organization and the end user community.</a:t>
            </a:r>
          </a:p>
          <a:p>
            <a:pPr lvl="1" algn="just">
              <a:spcAft>
                <a:spcPts val="600"/>
              </a:spcAft>
            </a:pPr>
            <a:r>
              <a:rPr lang="en-US" dirty="0" smtClean="0"/>
              <a:t>The software organization gains added value because high-quality software requires less maintenance effort, fewer bug fixes, and reduced customer support. This enables software engineers to spend more time creating new applications and less on rework. </a:t>
            </a:r>
          </a:p>
          <a:p>
            <a:pPr lvl="1" algn="just">
              <a:spcAft>
                <a:spcPts val="600"/>
              </a:spcAft>
            </a:pPr>
            <a:r>
              <a:rPr lang="en-US" dirty="0" smtClean="0"/>
              <a:t>The user community gains added value because the application provides a useful capability in a way that expedites some business process. The end result is (1) greater software product revenue, (2) better profitability when an application supports a business process, and/or (3) improved availability of information that is crucial for the business.</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05400"/>
          </a:xfrm>
        </p:spPr>
        <p:txBody>
          <a:bodyPr numCol="2" spcCol="182880">
            <a:normAutofit fontScale="92500"/>
          </a:bodyPr>
          <a:lstStyle/>
          <a:p>
            <a:pPr algn="just">
              <a:lnSpc>
                <a:spcPct val="128000"/>
              </a:lnSpc>
              <a:spcAft>
                <a:spcPts val="600"/>
              </a:spcAft>
            </a:pPr>
            <a:r>
              <a:rPr lang="en-US" sz="1100" dirty="0" smtClean="0"/>
              <a:t>David Garvin suggests that quality should be considered by taking a multidimensional viewpoint that begins with an assessment of conformance and terminates with a transcendental  (meaning </a:t>
            </a:r>
            <a:r>
              <a:rPr lang="en-US" sz="1100" b="1" i="1" dirty="0" smtClean="0"/>
              <a:t>divine</a:t>
            </a:r>
            <a:r>
              <a:rPr lang="en-US" sz="1100" dirty="0" smtClean="0"/>
              <a:t> or </a:t>
            </a:r>
            <a:r>
              <a:rPr lang="en-US" sz="1100" b="1" i="1" dirty="0" smtClean="0"/>
              <a:t>spiritual</a:t>
            </a:r>
            <a:r>
              <a:rPr lang="en-US" sz="1100" dirty="0" smtClean="0"/>
              <a:t>) (aesthetic) view. Although Garvin’s eight dimensions of quality were not developed specifically for software, they can be applied when software quality is considered:</a:t>
            </a:r>
          </a:p>
          <a:p>
            <a:pPr algn="just">
              <a:lnSpc>
                <a:spcPct val="128000"/>
              </a:lnSpc>
              <a:spcAft>
                <a:spcPts val="600"/>
              </a:spcAft>
            </a:pPr>
            <a:r>
              <a:rPr lang="en-US" sz="1100" b="1" dirty="0" smtClean="0"/>
              <a:t>Performance quality.</a:t>
            </a:r>
            <a:r>
              <a:rPr lang="en-US" sz="1100" dirty="0" smtClean="0"/>
              <a:t> Does the software deliver all content, functions, and features that are specified as part of the requirements model in a way that provides value to the end user?</a:t>
            </a:r>
          </a:p>
          <a:p>
            <a:pPr algn="just">
              <a:lnSpc>
                <a:spcPct val="128000"/>
              </a:lnSpc>
              <a:spcAft>
                <a:spcPts val="600"/>
              </a:spcAft>
            </a:pPr>
            <a:r>
              <a:rPr lang="en-US" sz="1100" b="1" dirty="0" smtClean="0"/>
              <a:t>Feature quality.</a:t>
            </a:r>
            <a:r>
              <a:rPr lang="en-US" sz="1100" dirty="0" smtClean="0"/>
              <a:t> Does the software provide features that surprise and delight first-time end users?</a:t>
            </a:r>
          </a:p>
          <a:p>
            <a:pPr algn="just">
              <a:lnSpc>
                <a:spcPct val="128000"/>
              </a:lnSpc>
              <a:spcAft>
                <a:spcPts val="600"/>
              </a:spcAft>
            </a:pPr>
            <a:r>
              <a:rPr lang="en-US" sz="1100" b="1" dirty="0" smtClean="0"/>
              <a:t>Reliability.</a:t>
            </a:r>
            <a:r>
              <a:rPr lang="en-US" sz="1100" dirty="0" smtClean="0"/>
              <a:t> Does the software deliver all features and capability without failure? Is it available when it is needed? Does it deliver functionality that is error-free?</a:t>
            </a:r>
          </a:p>
          <a:p>
            <a:pPr algn="just">
              <a:lnSpc>
                <a:spcPct val="128000"/>
              </a:lnSpc>
              <a:spcAft>
                <a:spcPts val="600"/>
              </a:spcAft>
            </a:pPr>
            <a:r>
              <a:rPr lang="en-US" sz="1100" b="1" dirty="0" smtClean="0"/>
              <a:t>Conformance.</a:t>
            </a:r>
            <a:r>
              <a:rPr lang="en-US" sz="1100" dirty="0" smtClean="0"/>
              <a:t> Does the software conform to local and external software standards that are relevant to the application? Does it conform to de facto (meaning </a:t>
            </a:r>
            <a:r>
              <a:rPr lang="en-US" sz="1100" b="1" i="1" dirty="0" smtClean="0"/>
              <a:t>real</a:t>
            </a:r>
            <a:r>
              <a:rPr lang="en-US" sz="1100" dirty="0" smtClean="0"/>
              <a:t> or </a:t>
            </a:r>
            <a:r>
              <a:rPr lang="en-US" sz="1100" b="1" i="1" dirty="0" smtClean="0"/>
              <a:t>existing</a:t>
            </a:r>
            <a:r>
              <a:rPr lang="en-US" sz="1100" dirty="0" smtClean="0"/>
              <a:t>) design and coding conventions? For example, does the user interface conform to accepted design rules for menu selection or data input?</a:t>
            </a:r>
          </a:p>
          <a:p>
            <a:pPr algn="just">
              <a:lnSpc>
                <a:spcPct val="128000"/>
              </a:lnSpc>
              <a:spcAft>
                <a:spcPts val="600"/>
              </a:spcAft>
            </a:pPr>
            <a:r>
              <a:rPr lang="en-US" sz="1100" b="1" dirty="0" smtClean="0"/>
              <a:t>Durability.</a:t>
            </a:r>
            <a:r>
              <a:rPr lang="en-US" sz="1100" dirty="0" smtClean="0"/>
              <a:t> Can the software be maintained (changed) or corrected (debugged) without the inadvertent generation of unintended side effects? Will changes cause the error rate or reliability to degrade with time?</a:t>
            </a:r>
          </a:p>
          <a:p>
            <a:pPr algn="just">
              <a:lnSpc>
                <a:spcPct val="128000"/>
              </a:lnSpc>
              <a:spcAft>
                <a:spcPts val="600"/>
              </a:spcAft>
            </a:pPr>
            <a:r>
              <a:rPr lang="en-US" sz="1100" b="1" dirty="0" smtClean="0"/>
              <a:t>Serviceability.</a:t>
            </a:r>
            <a:r>
              <a:rPr lang="en-US" sz="1100" dirty="0" smtClean="0"/>
              <a:t> Can the software be maintained (changed) or corrected (debugged) in an acceptably short time period? Can support staff acquire all information they need to make changes or correct defects?</a:t>
            </a:r>
          </a:p>
          <a:p>
            <a:pPr algn="just">
              <a:lnSpc>
                <a:spcPct val="128000"/>
              </a:lnSpc>
              <a:spcAft>
                <a:spcPts val="600"/>
              </a:spcAft>
            </a:pPr>
            <a:r>
              <a:rPr lang="en-US" sz="1100" b="1" dirty="0" smtClean="0"/>
              <a:t>Aesthetics.</a:t>
            </a:r>
            <a:r>
              <a:rPr lang="en-US" sz="1100" dirty="0" smtClean="0"/>
              <a:t> There’s no question that each of us has a different and very subjective vision of what is aesthetic. And yet, most of us would agree that an aesthetic entity has a certain elegance, a unique flow, and an obvious “presence” that are hard to quantify but are evident nonetheless. Aesthetic software has these characteristics.</a:t>
            </a:r>
          </a:p>
          <a:p>
            <a:pPr algn="just">
              <a:lnSpc>
                <a:spcPct val="128000"/>
              </a:lnSpc>
              <a:spcAft>
                <a:spcPts val="600"/>
              </a:spcAft>
            </a:pPr>
            <a:r>
              <a:rPr lang="en-US" sz="1100" b="1" dirty="0" smtClean="0"/>
              <a:t>Perception.</a:t>
            </a:r>
            <a:r>
              <a:rPr lang="en-US" sz="1100" dirty="0" smtClean="0"/>
              <a:t> In some situations, you have a set of prejudices that will influence your perception of quality. For example, if you are introduced to a software product that was built by a vendor who has produced poor quality in the past, your guard will be raised and your perception of the current software product quality might be influenced negatively. Similarly, if a vendor has an excellent reputation, you may perceive quality, even when it does not really exist.</a:t>
            </a:r>
            <a:endParaRPr lang="en-US" sz="1100"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11</a:t>
            </a:fld>
            <a:endParaRPr lang="en-US" dirty="0"/>
          </a:p>
        </p:txBody>
      </p:sp>
      <p:cxnSp>
        <p:nvCxnSpPr>
          <p:cNvPr id="6" name="Straight Connector 5"/>
          <p:cNvCxnSpPr>
            <a:stCxn id="3" idx="0"/>
            <a:endCxn id="3" idx="2"/>
          </p:cNvCxnSpPr>
          <p:nvPr/>
        </p:nvCxnSpPr>
        <p:spPr>
          <a:xfrm rot="16200000" flipH="1">
            <a:off x="1151731" y="7289006"/>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13271"/>
            <a:ext cx="6248399" cy="4980782"/>
          </a:xfrm>
        </p:spPr>
        <p:txBody>
          <a:bodyPr numCol="2" spcCol="182880">
            <a:normAutofit lnSpcReduction="10000"/>
          </a:bodyPr>
          <a:lstStyle/>
          <a:p>
            <a:pPr algn="just">
              <a:lnSpc>
                <a:spcPct val="107000"/>
              </a:lnSpc>
              <a:spcAft>
                <a:spcPts val="600"/>
              </a:spcAft>
            </a:pPr>
            <a:r>
              <a:rPr lang="en-US" dirty="0" smtClean="0"/>
              <a:t>McCall, Richards, and Walters propose a useful categorization of factors that affect software quality. </a:t>
            </a:r>
          </a:p>
          <a:p>
            <a:pPr algn="just">
              <a:lnSpc>
                <a:spcPct val="98000"/>
              </a:lnSpc>
              <a:spcAft>
                <a:spcPts val="600"/>
              </a:spcAft>
            </a:pPr>
            <a:r>
              <a:rPr lang="en-US" dirty="0" smtClean="0"/>
              <a:t>These software quality factors, shown in Figure above focus on three important aspects of a software product: its operational characteristics, its ability to undergo change, and its adaptability to new environments.</a:t>
            </a:r>
          </a:p>
          <a:p>
            <a:pPr algn="just">
              <a:lnSpc>
                <a:spcPct val="107000"/>
              </a:lnSpc>
              <a:spcAft>
                <a:spcPts val="600"/>
              </a:spcAft>
            </a:pPr>
            <a:r>
              <a:rPr lang="en-US" dirty="0" smtClean="0"/>
              <a:t>Referring to the factors noted in Figure above, McCall and his colleagues provide the following descriptions:</a:t>
            </a:r>
          </a:p>
          <a:p>
            <a:pPr algn="just">
              <a:lnSpc>
                <a:spcPct val="107000"/>
              </a:lnSpc>
              <a:spcAft>
                <a:spcPts val="600"/>
              </a:spcAft>
            </a:pPr>
            <a:r>
              <a:rPr lang="en-US" b="1" dirty="0" smtClean="0"/>
              <a:t>Correctness.</a:t>
            </a:r>
            <a:r>
              <a:rPr lang="en-US" dirty="0" smtClean="0"/>
              <a:t> The extent to which a program satisfies its specification and fulfills the customer’s mission objectives.</a:t>
            </a:r>
          </a:p>
          <a:p>
            <a:pPr algn="just">
              <a:lnSpc>
                <a:spcPct val="107000"/>
              </a:lnSpc>
              <a:spcAft>
                <a:spcPts val="600"/>
              </a:spcAft>
            </a:pPr>
            <a:r>
              <a:rPr lang="en-US" b="1" dirty="0" smtClean="0"/>
              <a:t>Reliability.</a:t>
            </a:r>
            <a:r>
              <a:rPr lang="en-US" dirty="0" smtClean="0"/>
              <a:t> The extent to which a program can be expected to perform its intended function with required precision.</a:t>
            </a:r>
          </a:p>
          <a:p>
            <a:pPr algn="just">
              <a:lnSpc>
                <a:spcPct val="107000"/>
              </a:lnSpc>
              <a:spcAft>
                <a:spcPts val="600"/>
              </a:spcAft>
            </a:pPr>
            <a:r>
              <a:rPr lang="en-US" b="1" dirty="0" smtClean="0"/>
              <a:t>Efficiency.</a:t>
            </a:r>
            <a:r>
              <a:rPr lang="en-US" dirty="0" smtClean="0"/>
              <a:t> The amount of computing resources and code required by a program to perform its function.</a:t>
            </a:r>
          </a:p>
          <a:p>
            <a:pPr algn="just">
              <a:lnSpc>
                <a:spcPct val="107000"/>
              </a:lnSpc>
              <a:spcAft>
                <a:spcPts val="600"/>
              </a:spcAft>
            </a:pPr>
            <a:r>
              <a:rPr lang="en-US" b="1" dirty="0" smtClean="0"/>
              <a:t>Integrity.</a:t>
            </a:r>
            <a:r>
              <a:rPr lang="en-US" dirty="0" smtClean="0"/>
              <a:t> Extent to which access to software or data by unauthorized persons can be controlled.</a:t>
            </a:r>
          </a:p>
          <a:p>
            <a:pPr algn="just">
              <a:lnSpc>
                <a:spcPct val="82000"/>
              </a:lnSpc>
              <a:spcAft>
                <a:spcPts val="600"/>
              </a:spcAft>
            </a:pPr>
            <a:r>
              <a:rPr lang="en-US" b="1" dirty="0" smtClean="0"/>
              <a:t>Usability.</a:t>
            </a:r>
            <a:r>
              <a:rPr lang="en-US" dirty="0" smtClean="0"/>
              <a:t> Effort required to learn, operate, prepare i/p for, &amp; interpret o/p of a program.</a:t>
            </a:r>
          </a:p>
          <a:p>
            <a:pPr algn="just">
              <a:lnSpc>
                <a:spcPct val="107000"/>
              </a:lnSpc>
              <a:spcAft>
                <a:spcPts val="600"/>
              </a:spcAft>
            </a:pPr>
            <a:r>
              <a:rPr lang="en-US" b="1" dirty="0" smtClean="0"/>
              <a:t>Maintainability.</a:t>
            </a:r>
            <a:r>
              <a:rPr lang="en-US" dirty="0" smtClean="0"/>
              <a:t> Effort required to locate and fix an error in a program.</a:t>
            </a:r>
          </a:p>
          <a:p>
            <a:pPr algn="just">
              <a:lnSpc>
                <a:spcPct val="107000"/>
              </a:lnSpc>
              <a:spcAft>
                <a:spcPts val="600"/>
              </a:spcAft>
            </a:pPr>
            <a:r>
              <a:rPr lang="en-US" b="1" dirty="0" smtClean="0"/>
              <a:t>Flexibility.</a:t>
            </a:r>
            <a:r>
              <a:rPr lang="en-US" dirty="0" smtClean="0"/>
              <a:t> Effort required to modify an operational program.</a:t>
            </a:r>
          </a:p>
          <a:p>
            <a:pPr algn="just">
              <a:lnSpc>
                <a:spcPct val="107000"/>
              </a:lnSpc>
              <a:spcAft>
                <a:spcPts val="600"/>
              </a:spcAft>
            </a:pPr>
            <a:r>
              <a:rPr lang="en-US" b="1" dirty="0" smtClean="0"/>
              <a:t>Testability.</a:t>
            </a:r>
            <a:r>
              <a:rPr lang="en-US" dirty="0" smtClean="0"/>
              <a:t> Effort required to test a program to ensure that it performs its intended function.</a:t>
            </a:r>
          </a:p>
          <a:p>
            <a:pPr algn="just">
              <a:lnSpc>
                <a:spcPct val="109000"/>
              </a:lnSpc>
              <a:spcAft>
                <a:spcPts val="600"/>
              </a:spcAft>
            </a:pPr>
            <a:r>
              <a:rPr lang="en-US" b="1" dirty="0" smtClean="0"/>
              <a:t>Portability.</a:t>
            </a:r>
            <a:r>
              <a:rPr lang="en-US" dirty="0" smtClean="0"/>
              <a:t> Effort required to transfer the program from one hardware and/or software system environment to another.</a:t>
            </a:r>
          </a:p>
          <a:p>
            <a:pPr algn="just">
              <a:lnSpc>
                <a:spcPct val="107000"/>
              </a:lnSpc>
              <a:spcAft>
                <a:spcPts val="600"/>
              </a:spcAft>
            </a:pPr>
            <a:r>
              <a:rPr lang="en-US" b="1" dirty="0" smtClean="0"/>
              <a:t>Reusability.</a:t>
            </a:r>
            <a:r>
              <a:rPr lang="en-US" dirty="0" smtClean="0"/>
              <a:t> Extent to which a program [or parts of a program] can be reused in other applications—related to the packaging and scope of the functions that the program performs.</a:t>
            </a:r>
          </a:p>
          <a:p>
            <a:pPr algn="just">
              <a:lnSpc>
                <a:spcPct val="107000"/>
              </a:lnSpc>
              <a:spcAft>
                <a:spcPts val="600"/>
              </a:spcAft>
            </a:pPr>
            <a:r>
              <a:rPr lang="en-US" b="1" dirty="0" smtClean="0"/>
              <a:t>Interoperability.</a:t>
            </a:r>
            <a:r>
              <a:rPr lang="en-US" dirty="0" smtClean="0"/>
              <a:t> Effort required to couple one system to another.</a:t>
            </a:r>
          </a:p>
          <a:p>
            <a:pPr algn="just">
              <a:lnSpc>
                <a:spcPct val="107000"/>
              </a:lnSpc>
            </a:pPr>
            <a:r>
              <a:rPr lang="en-US" dirty="0" smtClean="0"/>
              <a:t>It is difficult, and in some cases impossible, to develop direct measures2 of these quality factors. In fact, many of the metrics defined by McCall et al. can be measured only indirectly. However, assessing the quality of an application using these factors will provide you with a solid indication of software quality.</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12</a:t>
            </a:fld>
            <a:endParaRPr lang="en-US" dirty="0"/>
          </a:p>
        </p:txBody>
      </p:sp>
      <p:cxnSp>
        <p:nvCxnSpPr>
          <p:cNvPr id="6" name="Straight Connector 5"/>
          <p:cNvCxnSpPr>
            <a:stCxn id="3" idx="0"/>
            <a:endCxn id="3" idx="2"/>
          </p:cNvCxnSpPr>
          <p:nvPr/>
        </p:nvCxnSpPr>
        <p:spPr>
          <a:xfrm rot="16200000" flipH="1">
            <a:off x="1214040" y="7203662"/>
            <a:ext cx="498078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The ISO 9126 standard was developed in an attempt to identify the key quality attributes for computer software. The standard identifies six key quality attributes:</a:t>
            </a:r>
          </a:p>
          <a:p>
            <a:pPr algn="just">
              <a:spcAft>
                <a:spcPts val="600"/>
              </a:spcAft>
            </a:pPr>
            <a:r>
              <a:rPr lang="en-US" b="1" dirty="0" smtClean="0"/>
              <a:t>Functionality.</a:t>
            </a:r>
            <a:r>
              <a:rPr lang="en-US" dirty="0" smtClean="0"/>
              <a:t> The degree to which the software satisfies stated needs as indicated by the following sub attributes: suitability, accuracy, interoperability, compliance, and security.</a:t>
            </a:r>
          </a:p>
          <a:p>
            <a:pPr algn="just">
              <a:spcAft>
                <a:spcPts val="600"/>
              </a:spcAft>
            </a:pPr>
            <a:r>
              <a:rPr lang="en-US" b="1" dirty="0" smtClean="0"/>
              <a:t>Reliability.</a:t>
            </a:r>
            <a:r>
              <a:rPr lang="en-US" dirty="0" smtClean="0"/>
              <a:t> The amount of time that the software is available for use as indicated by the following sub attributes: maturity, fault tolerance, recoverability.</a:t>
            </a:r>
          </a:p>
          <a:p>
            <a:pPr algn="just">
              <a:spcAft>
                <a:spcPts val="600"/>
              </a:spcAft>
            </a:pPr>
            <a:r>
              <a:rPr lang="en-US" b="1" dirty="0" smtClean="0"/>
              <a:t>Usability.</a:t>
            </a:r>
            <a:r>
              <a:rPr lang="en-US" dirty="0" smtClean="0"/>
              <a:t> The degree to which the software is easy to use as indicated by the following sub attributes: understandability, learn ability, operability. </a:t>
            </a:r>
          </a:p>
          <a:p>
            <a:pPr algn="just">
              <a:spcAft>
                <a:spcPts val="600"/>
              </a:spcAft>
            </a:pPr>
            <a:r>
              <a:rPr lang="en-US" b="1" dirty="0" smtClean="0"/>
              <a:t>Efficiency.</a:t>
            </a:r>
            <a:r>
              <a:rPr lang="en-US" dirty="0" smtClean="0"/>
              <a:t> The degree to which the software makes optimal use of system resources as indicated by the following sub attributes: time behavior, resource behavior.</a:t>
            </a:r>
          </a:p>
          <a:p>
            <a:pPr algn="just">
              <a:spcAft>
                <a:spcPts val="600"/>
              </a:spcAft>
            </a:pPr>
            <a:r>
              <a:rPr lang="en-US" b="1" dirty="0" smtClean="0"/>
              <a:t>Maintainability.</a:t>
            </a:r>
            <a:r>
              <a:rPr lang="en-US" dirty="0" smtClean="0"/>
              <a:t> The ease with which repair may be made to the software as indicated by the following sub attributes: analyzability, changeability, stability, testability.</a:t>
            </a:r>
          </a:p>
          <a:p>
            <a:pPr algn="just">
              <a:spcAft>
                <a:spcPts val="600"/>
              </a:spcAft>
            </a:pPr>
            <a:r>
              <a:rPr lang="en-US" b="1" dirty="0" smtClean="0"/>
              <a:t>Portability.</a:t>
            </a:r>
            <a:r>
              <a:rPr lang="en-US" dirty="0" smtClean="0"/>
              <a:t> The ease with which the software can be transposed from one environment to another as indicated by the following sub attributes: adaptability, install ability, conformance, replace ability.</a:t>
            </a:r>
          </a:p>
          <a:p>
            <a:pPr algn="just">
              <a:spcAft>
                <a:spcPts val="600"/>
              </a:spcAft>
            </a:pPr>
            <a:r>
              <a:rPr lang="en-US" dirty="0" smtClean="0"/>
              <a:t>Like other software quality factors discussed in the preceding subsections, the ISO 9126 factors do not necessarily lend themselves to direct measurement. However, they do provide a worthwhile basis for indirect measures and an excellent checklist for assessing the quality of a system.</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lnSpcReduction="10000"/>
          </a:bodyPr>
          <a:lstStyle/>
          <a:p>
            <a:pPr algn="just">
              <a:spcAft>
                <a:spcPts val="600"/>
              </a:spcAft>
            </a:pPr>
            <a:r>
              <a:rPr lang="en-US" dirty="0" smtClean="0"/>
              <a:t>The quality dimensions and factors presented in </a:t>
            </a:r>
            <a:r>
              <a:rPr lang="en-US" sz="1200" dirty="0" smtClean="0"/>
              <a:t>Garvin’s Quality </a:t>
            </a:r>
            <a:r>
              <a:rPr lang="en-US" dirty="0" smtClean="0"/>
              <a:t>Dimensions  &amp; McCall’s Quality Factors focus on the software as a whole and can be used as a generic indication of the quality of an application.</a:t>
            </a:r>
          </a:p>
          <a:p>
            <a:pPr algn="just">
              <a:spcAft>
                <a:spcPts val="600"/>
              </a:spcAft>
            </a:pPr>
            <a:r>
              <a:rPr lang="en-US" dirty="0" smtClean="0"/>
              <a:t>A software team can develop a set of quality characteristics and associated questions that would probe (meaning </a:t>
            </a:r>
            <a:r>
              <a:rPr lang="en-US" b="1" i="1" dirty="0" smtClean="0"/>
              <a:t>research</a:t>
            </a:r>
            <a:r>
              <a:rPr lang="en-US" dirty="0" smtClean="0"/>
              <a:t> or </a:t>
            </a:r>
            <a:r>
              <a:rPr lang="en-US" b="1" i="1" dirty="0" smtClean="0"/>
              <a:t>study</a:t>
            </a:r>
            <a:r>
              <a:rPr lang="en-US" dirty="0" smtClean="0"/>
              <a:t> or </a:t>
            </a:r>
            <a:r>
              <a:rPr lang="en-US" b="1" i="1" dirty="0" smtClean="0"/>
              <a:t>examine</a:t>
            </a:r>
            <a:r>
              <a:rPr lang="en-US" dirty="0" smtClean="0"/>
              <a:t>) the degree to which each factor has been satisfied.</a:t>
            </a:r>
          </a:p>
          <a:p>
            <a:pPr algn="just">
              <a:spcAft>
                <a:spcPts val="600"/>
              </a:spcAft>
            </a:pPr>
            <a:r>
              <a:rPr lang="en-US" dirty="0" smtClean="0"/>
              <a:t>For example, McCall identifies usability as an important quality factor. If you were asked to review a user interface and assess its usability, how would you proceed? You might start with the sub attributes suggested by McCall – understandability, learn ability, and operability – but what do these mean in a pragmatic (meaning </a:t>
            </a:r>
            <a:r>
              <a:rPr lang="en-US" b="1" i="1" dirty="0" smtClean="0"/>
              <a:t>practical</a:t>
            </a:r>
            <a:r>
              <a:rPr lang="en-US" dirty="0" smtClean="0"/>
              <a:t>) sense?</a:t>
            </a:r>
          </a:p>
          <a:p>
            <a:pPr algn="just">
              <a:spcAft>
                <a:spcPts val="600"/>
              </a:spcAft>
            </a:pPr>
            <a:r>
              <a:rPr lang="en-US" dirty="0" smtClean="0"/>
              <a:t>To conduct your assessment, you’ll need to address specific, measurable (or at least, recognizable) attributes of the interface. For example:</a:t>
            </a:r>
          </a:p>
          <a:p>
            <a:pPr algn="just">
              <a:spcAft>
                <a:spcPts val="600"/>
              </a:spcAft>
            </a:pPr>
            <a:r>
              <a:rPr lang="en-US" b="1" dirty="0" smtClean="0"/>
              <a:t>Intuitiveness. </a:t>
            </a:r>
            <a:r>
              <a:rPr lang="en-US" dirty="0" smtClean="0"/>
              <a:t>The degree to which the interface follows expected usage patterns so that even a novice (meaning </a:t>
            </a:r>
            <a:r>
              <a:rPr lang="en-US" b="1" i="1" dirty="0" smtClean="0"/>
              <a:t>beginner</a:t>
            </a:r>
            <a:r>
              <a:rPr lang="en-US" dirty="0" smtClean="0"/>
              <a:t>) can use it without significant training.</a:t>
            </a:r>
          </a:p>
          <a:p>
            <a:pPr marL="685800" lvl="1" indent="-228600" algn="just">
              <a:buFont typeface="Wingdings" pitchFamily="2" charset="2"/>
              <a:buChar char="Ø"/>
            </a:pPr>
            <a:r>
              <a:rPr lang="en-US" dirty="0" smtClean="0"/>
              <a:t>Is the interface layout conducive to easy understanding?</a:t>
            </a:r>
          </a:p>
          <a:p>
            <a:pPr marL="685800" lvl="1" indent="-228600" algn="just">
              <a:buFont typeface="Wingdings" pitchFamily="2" charset="2"/>
              <a:buChar char="Ø"/>
            </a:pPr>
            <a:r>
              <a:rPr lang="en-US" dirty="0" smtClean="0"/>
              <a:t>Are interface operations easy to locate and initiate?</a:t>
            </a:r>
          </a:p>
          <a:p>
            <a:pPr marL="685800" lvl="1" indent="-228600" algn="just">
              <a:buFont typeface="Wingdings" pitchFamily="2" charset="2"/>
              <a:buChar char="Ø"/>
            </a:pPr>
            <a:r>
              <a:rPr lang="en-US" dirty="0" smtClean="0"/>
              <a:t>Does the interface use a recognizable metaphor?</a:t>
            </a:r>
          </a:p>
          <a:p>
            <a:pPr marL="685800" lvl="1" indent="-228600" algn="just">
              <a:spcAft>
                <a:spcPts val="600"/>
              </a:spcAft>
              <a:buFont typeface="Wingdings" pitchFamily="2" charset="2"/>
              <a:buChar char="Ø"/>
            </a:pPr>
            <a:r>
              <a:rPr lang="en-US" dirty="0" smtClean="0"/>
              <a:t>Is input specified to economize key strokes or mouse clicks?</a:t>
            </a:r>
          </a:p>
          <a:p>
            <a:pPr algn="just">
              <a:spcAft>
                <a:spcPts val="600"/>
              </a:spcAft>
            </a:pPr>
            <a:r>
              <a:rPr lang="en-US" b="1" dirty="0" smtClean="0"/>
              <a:t>Efficiency.</a:t>
            </a:r>
            <a:r>
              <a:rPr lang="en-US" dirty="0" smtClean="0"/>
              <a:t> The degree to which operations and information can be located or initiated.</a:t>
            </a:r>
          </a:p>
          <a:p>
            <a:pPr marL="685800" lvl="1" indent="-228600" algn="just">
              <a:buFont typeface="Wingdings" pitchFamily="2" charset="2"/>
              <a:buChar char="Ø"/>
            </a:pPr>
            <a:r>
              <a:rPr lang="en-US" dirty="0" smtClean="0"/>
              <a:t>Does the interface layout and style allow a user to locate operations and information efficiently?</a:t>
            </a:r>
          </a:p>
          <a:p>
            <a:pPr marL="685800" lvl="1" indent="-228600" algn="just">
              <a:buFont typeface="Wingdings" pitchFamily="2" charset="2"/>
              <a:buChar char="Ø"/>
            </a:pPr>
            <a:r>
              <a:rPr lang="en-US" dirty="0" smtClean="0"/>
              <a:t>Can a sequence of operations (or data input) be performed with an economy of motion?</a:t>
            </a:r>
          </a:p>
          <a:p>
            <a:pPr marL="685800" lvl="1" indent="-228600" algn="just">
              <a:buFont typeface="Wingdings" pitchFamily="2" charset="2"/>
              <a:buChar char="Ø"/>
            </a:pPr>
            <a:r>
              <a:rPr lang="en-US" dirty="0" smtClean="0"/>
              <a:t>Are output data or content presented so that it is understood immediately?</a:t>
            </a:r>
          </a:p>
          <a:p>
            <a:pPr marL="685800" lvl="1" indent="-228600" algn="just">
              <a:spcAft>
                <a:spcPts val="600"/>
              </a:spcAft>
              <a:buFont typeface="Wingdings" pitchFamily="2" charset="2"/>
              <a:buChar char="Ø"/>
            </a:pPr>
            <a:r>
              <a:rPr lang="en-US" dirty="0" smtClean="0"/>
              <a:t>Have hierarchical operations been organized in a way that minimizes the depth to which a user must navigate to get something done?</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2" y="4860924"/>
            <a:ext cx="6248399" cy="4980782"/>
          </a:xfrm>
        </p:spPr>
        <p:txBody>
          <a:bodyPr>
            <a:normAutofit lnSpcReduction="10000"/>
          </a:bodyPr>
          <a:lstStyle/>
          <a:p>
            <a:pPr algn="just">
              <a:spcAft>
                <a:spcPts val="600"/>
              </a:spcAft>
            </a:pPr>
            <a:r>
              <a:rPr lang="en-US" dirty="0" smtClean="0"/>
              <a:t>The quality dimensions and factors presented in </a:t>
            </a:r>
            <a:r>
              <a:rPr lang="en-US" sz="1200" dirty="0" smtClean="0"/>
              <a:t>Garvin’s Quality </a:t>
            </a:r>
            <a:r>
              <a:rPr lang="en-US" dirty="0" smtClean="0"/>
              <a:t>Dimensions  &amp; McCall’s Quality Factors focus on the software as a whole and can be used as a generic indication of the quality of an application.</a:t>
            </a:r>
          </a:p>
          <a:p>
            <a:pPr algn="just">
              <a:spcAft>
                <a:spcPts val="600"/>
              </a:spcAft>
            </a:pPr>
            <a:r>
              <a:rPr lang="en-US" dirty="0" smtClean="0"/>
              <a:t>A software team can develop a set of quality characteristics and associated questions that would probe (meaning </a:t>
            </a:r>
            <a:r>
              <a:rPr lang="en-US" b="1" i="1" dirty="0" smtClean="0"/>
              <a:t>research</a:t>
            </a:r>
            <a:r>
              <a:rPr lang="en-US" dirty="0" smtClean="0"/>
              <a:t> or </a:t>
            </a:r>
            <a:r>
              <a:rPr lang="en-US" b="1" i="1" dirty="0" smtClean="0"/>
              <a:t>study</a:t>
            </a:r>
            <a:r>
              <a:rPr lang="en-US" dirty="0" smtClean="0"/>
              <a:t> or </a:t>
            </a:r>
            <a:r>
              <a:rPr lang="en-US" b="1" i="1" dirty="0" smtClean="0"/>
              <a:t>examine</a:t>
            </a:r>
            <a:r>
              <a:rPr lang="en-US" dirty="0" smtClean="0"/>
              <a:t>) the degree to which each factor has been satisfied.</a:t>
            </a:r>
          </a:p>
          <a:p>
            <a:pPr algn="just">
              <a:spcAft>
                <a:spcPts val="600"/>
              </a:spcAft>
            </a:pPr>
            <a:r>
              <a:rPr lang="en-US" dirty="0" smtClean="0"/>
              <a:t>For example, McCall identifies usability as an important quality factor. If you were asked to review a user interface and assess its usability, how would you proceed? You might start with the sub attributes suggested by McCall – understandability, learn ability, and operability – but what do these mean in a pragmatic (meaning </a:t>
            </a:r>
            <a:r>
              <a:rPr lang="en-US" b="1" i="1" dirty="0" smtClean="0"/>
              <a:t>practical</a:t>
            </a:r>
            <a:r>
              <a:rPr lang="en-US" dirty="0" smtClean="0"/>
              <a:t>) sense?</a:t>
            </a:r>
          </a:p>
          <a:p>
            <a:pPr algn="just">
              <a:spcAft>
                <a:spcPts val="600"/>
              </a:spcAft>
            </a:pPr>
            <a:r>
              <a:rPr lang="en-US" dirty="0" smtClean="0"/>
              <a:t>To conduct your assessment, you’ll need to address specific, measurable (or at least, recognizable) attributes of the interface. For example:</a:t>
            </a:r>
          </a:p>
          <a:p>
            <a:pPr algn="just">
              <a:spcAft>
                <a:spcPts val="600"/>
              </a:spcAft>
            </a:pPr>
            <a:r>
              <a:rPr lang="en-US" b="1" dirty="0" smtClean="0"/>
              <a:t>Robustness. </a:t>
            </a:r>
            <a:r>
              <a:rPr lang="en-US" dirty="0" smtClean="0"/>
              <a:t>The degree to which the software handles bad input data or inappropriate user interaction.</a:t>
            </a:r>
          </a:p>
          <a:p>
            <a:pPr marL="685800" lvl="1" indent="-228600" algn="just">
              <a:spcAft>
                <a:spcPts val="600"/>
              </a:spcAft>
              <a:buFont typeface="Wingdings" pitchFamily="2" charset="2"/>
              <a:buChar char="Ø"/>
            </a:pPr>
            <a:r>
              <a:rPr lang="en-US" dirty="0" smtClean="0"/>
              <a:t>Will the software recognize the error if data at or just outside prescribed boundaries is input? More importantly, will the software continue to operate without failure or degradation?</a:t>
            </a:r>
          </a:p>
          <a:p>
            <a:pPr marL="685800" lvl="1" indent="-228600" algn="just">
              <a:spcAft>
                <a:spcPts val="600"/>
              </a:spcAft>
              <a:buFont typeface="Wingdings" pitchFamily="2" charset="2"/>
              <a:buChar char="Ø"/>
            </a:pPr>
            <a:r>
              <a:rPr lang="en-US" dirty="0" smtClean="0"/>
              <a:t>Will the interface recognize common cognitive or manipulative mistakes and explicitly guide the user back on the right track?</a:t>
            </a:r>
          </a:p>
          <a:p>
            <a:pPr marL="685800" lvl="1" indent="-228600" algn="just">
              <a:spcAft>
                <a:spcPts val="600"/>
              </a:spcAft>
              <a:buFont typeface="Wingdings" pitchFamily="2" charset="2"/>
              <a:buChar char="Ø"/>
            </a:pPr>
            <a:r>
              <a:rPr lang="en-US" dirty="0" smtClean="0"/>
              <a:t>Does the interface provide useful diagnosis and guidance when an error condition (associated with software functionality) is uncovered?</a:t>
            </a:r>
          </a:p>
          <a:p>
            <a:pPr algn="just">
              <a:spcAft>
                <a:spcPts val="600"/>
              </a:spcAft>
            </a:pPr>
            <a:r>
              <a:rPr lang="en-US" b="1" dirty="0" smtClean="0"/>
              <a:t>Richness.</a:t>
            </a:r>
            <a:r>
              <a:rPr lang="en-US" dirty="0" smtClean="0"/>
              <a:t> The degree to which the interface provides a rich feature set.</a:t>
            </a:r>
          </a:p>
          <a:p>
            <a:pPr marL="685800" lvl="1" indent="-228600" algn="just">
              <a:spcAft>
                <a:spcPts val="600"/>
              </a:spcAft>
              <a:buFont typeface="Wingdings" pitchFamily="2" charset="2"/>
              <a:buChar char="Ø"/>
            </a:pPr>
            <a:r>
              <a:rPr lang="en-US" dirty="0" smtClean="0"/>
              <a:t>Can the interface be customized to the specific needs of a user?</a:t>
            </a:r>
          </a:p>
          <a:p>
            <a:pPr marL="685800" lvl="1" indent="-228600" algn="just">
              <a:spcAft>
                <a:spcPts val="600"/>
              </a:spcAft>
              <a:buFont typeface="Wingdings" pitchFamily="2" charset="2"/>
              <a:buChar char="Ø"/>
            </a:pPr>
            <a:r>
              <a:rPr lang="en-US" dirty="0" smtClean="0"/>
              <a:t>Does the interface provide a macro capability that enables a user to identify a sequence of common operations with a single action or command?</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A defect amplification model can be used to illustrate the generation and detection of errors during the design and code generation actions of a software process. The model is illustrated schematically in Figure above.</a:t>
            </a:r>
          </a:p>
          <a:p>
            <a:pPr algn="just">
              <a:spcAft>
                <a:spcPts val="600"/>
              </a:spcAft>
            </a:pPr>
            <a:r>
              <a:rPr lang="en-US" dirty="0" smtClean="0"/>
              <a:t>A box represents a software engineering action. During the action, errors may be inadvertently generated.</a:t>
            </a:r>
          </a:p>
          <a:p>
            <a:pPr algn="just">
              <a:spcAft>
                <a:spcPts val="600"/>
              </a:spcAft>
            </a:pPr>
            <a:r>
              <a:rPr lang="en-US" dirty="0" smtClean="0"/>
              <a:t>Review may fail to uncover newly generated errors and errors from previous steps, resulting in some number of errors that are passed through.</a:t>
            </a:r>
          </a:p>
          <a:p>
            <a:pPr algn="just">
              <a:spcAft>
                <a:spcPts val="600"/>
              </a:spcAft>
            </a:pPr>
            <a:r>
              <a:rPr lang="en-US" dirty="0" smtClean="0"/>
              <a:t>In some cases, errors passed through from previous steps are amplified (amplification factor, x) by current work.</a:t>
            </a:r>
          </a:p>
          <a:p>
            <a:pPr algn="just">
              <a:spcAft>
                <a:spcPts val="600"/>
              </a:spcAft>
            </a:pPr>
            <a:r>
              <a:rPr lang="en-US" dirty="0" smtClean="0"/>
              <a:t>The box subdivisions represent each of these characteristics and the percent of efficiency for detecting errors, a function of the thoroughness of the review.</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Figure above (left) illustrates a hypothetical (meaning </a:t>
            </a:r>
            <a:r>
              <a:rPr lang="en-US" b="1" i="1" dirty="0" smtClean="0"/>
              <a:t>theoretical</a:t>
            </a:r>
            <a:r>
              <a:rPr lang="en-US" dirty="0" smtClean="0"/>
              <a:t> or </a:t>
            </a:r>
            <a:r>
              <a:rPr lang="en-US" b="1" i="1" dirty="0" smtClean="0"/>
              <a:t>imagined</a:t>
            </a:r>
            <a:r>
              <a:rPr lang="en-US" dirty="0" smtClean="0"/>
              <a:t>) example of defect amplification (</a:t>
            </a:r>
            <a:r>
              <a:rPr lang="te-IN" b="1" i="1" dirty="0" smtClean="0"/>
              <a:t>విస్తరించిన</a:t>
            </a:r>
            <a:r>
              <a:rPr lang="en-US" dirty="0" smtClean="0"/>
              <a:t> / </a:t>
            </a:r>
            <a:r>
              <a:rPr lang="en-US" b="1" i="1" dirty="0" smtClean="0"/>
              <a:t>the action of enlarging upon</a:t>
            </a:r>
            <a:r>
              <a:rPr lang="en-US" dirty="0" smtClean="0"/>
              <a:t>) for a software process in which no reviews are conducted. Referring to the figure, each test step is assumed to uncover and correct 50 percent of all incoming errors without introducing any new errors (an optimistic assumption). Ten preliminary design defects are amplified to 94 errors before testing commences. Twelve latent errors (defects) are released to the field.</a:t>
            </a:r>
          </a:p>
          <a:p>
            <a:pPr algn="just">
              <a:spcAft>
                <a:spcPts val="600"/>
              </a:spcAft>
            </a:pPr>
            <a:r>
              <a:rPr lang="en-US" dirty="0" smtClean="0"/>
              <a:t>Figure above (right)  considers the same conditions except that design and code reviews are conducted as part of each software engineering action. In this case, 10 initial preliminary (architectural) design errors are amplified to 24 errors before testing commences. Only three latent errors exist. The relative costs associated with the discovery and correction of errors, overall cost (with and without review for our hypothetical example) can be established.</a:t>
            </a:r>
          </a:p>
          <a:p>
            <a:pPr algn="just">
              <a:spcAft>
                <a:spcPts val="600"/>
              </a:spcAft>
            </a:pPr>
            <a:r>
              <a:rPr lang="en-US" dirty="0" smtClean="0"/>
              <a:t>The number of errors uncovered during each of the steps noted in Figures above is multiplied by the cost to remove an error (1.5 cost units for design, 6.5 cost units before test, 15 cost units during test, and 67 cost units after release).</a:t>
            </a:r>
          </a:p>
          <a:p>
            <a:pPr algn="just">
              <a:spcAft>
                <a:spcPts val="600"/>
              </a:spcAft>
            </a:pPr>
            <a:r>
              <a:rPr lang="en-US" dirty="0" smtClean="0"/>
              <a:t>Using these data, the total cost for development and maintenance when reviews are conducted is 783 cost units. When no reviews are conducted, total cost is 2177 units – nearly three times more costly.</a:t>
            </a:r>
          </a:p>
          <a:p>
            <a:pPr algn="just">
              <a:spcAft>
                <a:spcPts val="600"/>
              </a:spcAft>
            </a:pPr>
            <a:r>
              <a:rPr lang="en-US" dirty="0" smtClean="0"/>
              <a:t>To conduct reviews, you must expend time and effort, and your development organization must spend money. However, the results of the preceding example leave little doubt that you can pay now or pay much more later.</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A formal technical review (FTR) is a software quality control activity performed by software engineers (and others). The objectives of an FTR are:</a:t>
            </a:r>
          </a:p>
          <a:p>
            <a:pPr marL="228600" indent="-228600" algn="just">
              <a:spcAft>
                <a:spcPts val="600"/>
              </a:spcAft>
              <a:buAutoNum type="arabicParenBoth"/>
            </a:pPr>
            <a:r>
              <a:rPr lang="en-US" dirty="0" smtClean="0"/>
              <a:t>to uncover errors in function, logic, or implementation for any representation of the software; </a:t>
            </a:r>
          </a:p>
          <a:p>
            <a:pPr marL="228600" indent="-228600" algn="just">
              <a:spcAft>
                <a:spcPts val="600"/>
              </a:spcAft>
              <a:buAutoNum type="arabicParenBoth"/>
            </a:pPr>
            <a:r>
              <a:rPr lang="en-US" dirty="0" smtClean="0"/>
              <a:t>to verify that the software under review meets its requirements</a:t>
            </a:r>
          </a:p>
          <a:p>
            <a:pPr marL="228600" indent="-228600" algn="just">
              <a:spcAft>
                <a:spcPts val="600"/>
              </a:spcAft>
              <a:buAutoNum type="arabicParenBoth"/>
            </a:pPr>
            <a:r>
              <a:rPr lang="en-US" dirty="0" smtClean="0"/>
              <a:t>to ensure that the software has been represented according to predefined standards</a:t>
            </a:r>
          </a:p>
          <a:p>
            <a:pPr marL="228600" indent="-228600" algn="just">
              <a:spcAft>
                <a:spcPts val="600"/>
              </a:spcAft>
              <a:buAutoNum type="arabicParenBoth"/>
            </a:pPr>
            <a:r>
              <a:rPr lang="en-US" dirty="0" smtClean="0"/>
              <a:t>to achieve software that is developed in a uniform manner</a:t>
            </a:r>
          </a:p>
          <a:p>
            <a:pPr marL="228600" indent="-228600" algn="just">
              <a:spcAft>
                <a:spcPts val="600"/>
              </a:spcAft>
              <a:buAutoNum type="arabicParenBoth"/>
            </a:pPr>
            <a:r>
              <a:rPr lang="en-US" dirty="0" smtClean="0"/>
              <a:t>to make projects more manageable</a:t>
            </a:r>
          </a:p>
          <a:p>
            <a:pPr algn="just">
              <a:spcAft>
                <a:spcPts val="600"/>
              </a:spcAft>
            </a:pPr>
            <a:r>
              <a:rPr lang="en-US" dirty="0" smtClean="0"/>
              <a:t>In addition, the FTR serves as a training ground, enabling junior engineers to observe different approaches to software analysis, design, and implementation.</a:t>
            </a:r>
          </a:p>
          <a:p>
            <a:pPr algn="just">
              <a:spcAft>
                <a:spcPts val="600"/>
              </a:spcAft>
            </a:pPr>
            <a:r>
              <a:rPr lang="en-US" dirty="0" smtClean="0"/>
              <a:t>The FTR also serves to promote backup and continuity because a number of people become familiar with parts of the software that they may not have otherwise seen.</a:t>
            </a:r>
          </a:p>
          <a:p>
            <a:pPr algn="just">
              <a:spcAft>
                <a:spcPts val="600"/>
              </a:spcAft>
            </a:pPr>
            <a:r>
              <a:rPr lang="en-US" dirty="0" smtClean="0"/>
              <a:t>The FTR is actually a class of reviews that includes walkthroughs and inspections. Each FTR is conducted as a meeting and will be successful only if it is properly planned, controlled, and attended.</a:t>
            </a:r>
          </a:p>
          <a:p>
            <a:pPr algn="just">
              <a:spcAft>
                <a:spcPts val="600"/>
              </a:spcAft>
            </a:pPr>
            <a:r>
              <a:rPr lang="en-US" b="1" dirty="0" smtClean="0"/>
              <a:t>The Review Meeting:</a:t>
            </a:r>
          </a:p>
          <a:p>
            <a:pPr algn="just">
              <a:spcAft>
                <a:spcPts val="600"/>
              </a:spcAft>
            </a:pPr>
            <a:r>
              <a:rPr lang="en-US" dirty="0" smtClean="0"/>
              <a:t>Regardless of the FTR format that is chosen, every review meeting should abide by the following constraints:</a:t>
            </a:r>
          </a:p>
          <a:p>
            <a:pPr marL="228600" indent="-228600" algn="just">
              <a:spcAft>
                <a:spcPts val="600"/>
              </a:spcAft>
              <a:buFont typeface="Wingdings" pitchFamily="2" charset="2"/>
              <a:buChar char="ü"/>
            </a:pPr>
            <a:r>
              <a:rPr lang="en-US" dirty="0" smtClean="0"/>
              <a:t>Between three and five people (typically) should be involved in the review.</a:t>
            </a:r>
          </a:p>
          <a:p>
            <a:pPr marL="228600" indent="-228600" algn="just">
              <a:spcAft>
                <a:spcPts val="600"/>
              </a:spcAft>
              <a:buFont typeface="Wingdings" pitchFamily="2" charset="2"/>
              <a:buChar char="ü"/>
            </a:pPr>
            <a:r>
              <a:rPr lang="en-US" dirty="0" smtClean="0"/>
              <a:t>Advance preparation should occur but should require no more than two hours of work for each person.</a:t>
            </a:r>
          </a:p>
          <a:p>
            <a:pPr marL="228600" indent="-228600" algn="just">
              <a:spcAft>
                <a:spcPts val="600"/>
              </a:spcAft>
              <a:buFont typeface="Wingdings" pitchFamily="2" charset="2"/>
              <a:buChar char="ü"/>
            </a:pPr>
            <a:r>
              <a:rPr lang="en-US" dirty="0" smtClean="0"/>
              <a:t>The duration of the review meeting should be less than two hours.</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05400"/>
          </a:xfrm>
        </p:spPr>
        <p:txBody>
          <a:bodyPr numCol="2" spcCol="182880">
            <a:normAutofit lnSpcReduction="10000"/>
          </a:bodyPr>
          <a:lstStyle/>
          <a:p>
            <a:pPr algn="just">
              <a:lnSpc>
                <a:spcPct val="101000"/>
              </a:lnSpc>
              <a:spcAft>
                <a:spcPts val="600"/>
              </a:spcAft>
            </a:pPr>
            <a:r>
              <a:rPr lang="en-US" dirty="0" smtClean="0"/>
              <a:t>Given these constraints, it should be obvious that an FTR focuses on a specific (and small) part of the overall software. For example, rather than attempting to review an entire design, walkthroughs are conducted for each component or small group of components. By narrowing the focus, the FTR has a higher likelihood of uncovering errors.</a:t>
            </a:r>
          </a:p>
          <a:p>
            <a:pPr algn="just">
              <a:lnSpc>
                <a:spcPct val="101000"/>
              </a:lnSpc>
              <a:spcAft>
                <a:spcPts val="600"/>
              </a:spcAft>
            </a:pPr>
            <a:r>
              <a:rPr lang="en-US" dirty="0" smtClean="0"/>
              <a:t>The focus of the FTR is on a work product (e.g., a portion of a requirements model, a detailed component design, source code for a component). The individual who has developed the work product – the producer – informs the project leader that the work product is complete and that a review is required.</a:t>
            </a:r>
          </a:p>
          <a:p>
            <a:pPr algn="just">
              <a:lnSpc>
                <a:spcPct val="101000"/>
              </a:lnSpc>
              <a:spcAft>
                <a:spcPts val="600"/>
              </a:spcAft>
            </a:pPr>
            <a:r>
              <a:rPr lang="en-US" dirty="0" smtClean="0"/>
              <a:t>The project leader contacts a review leader, who evaluates the product for readiness, generates copies of product materials, and distributes them to two or three reviewers for advance preparation.</a:t>
            </a:r>
          </a:p>
          <a:p>
            <a:pPr algn="just">
              <a:lnSpc>
                <a:spcPct val="101000"/>
              </a:lnSpc>
              <a:spcAft>
                <a:spcPts val="600"/>
              </a:spcAft>
            </a:pPr>
            <a:r>
              <a:rPr lang="en-US" dirty="0" smtClean="0"/>
              <a:t>Each reviewer is expected to spend between one and two hours reviewing the product, making notes, and otherwise becoming familiar with the work. Concurrently, the review leader also reviews the product and establishes an agenda for the review meeting, which is typically scheduled for the next day.</a:t>
            </a:r>
          </a:p>
          <a:p>
            <a:pPr algn="just">
              <a:lnSpc>
                <a:spcPct val="101000"/>
              </a:lnSpc>
              <a:spcAft>
                <a:spcPts val="600"/>
              </a:spcAft>
            </a:pPr>
            <a:r>
              <a:rPr lang="en-US" dirty="0" smtClean="0"/>
              <a:t>The review meeting is attended by the review leader, all reviewers, and the producer. One of the reviewers takes on the role of a recorder, that is, the individual who records (in writing) all important issues raised during the review.</a:t>
            </a:r>
          </a:p>
          <a:p>
            <a:pPr algn="just">
              <a:lnSpc>
                <a:spcPct val="101000"/>
              </a:lnSpc>
              <a:spcAft>
                <a:spcPts val="600"/>
              </a:spcAft>
            </a:pPr>
            <a:r>
              <a:rPr lang="en-US" dirty="0" smtClean="0"/>
              <a:t>The FTR begins with an introduction of the agenda and a brief introduction by the producer. The producer then proceeds to “walk through” the work product, explaining the material, while reviewers raise issues based on their advance preparation. When valid problems or errors are discovered, the recorder notes each.</a:t>
            </a:r>
          </a:p>
          <a:p>
            <a:pPr algn="just">
              <a:lnSpc>
                <a:spcPct val="101000"/>
              </a:lnSpc>
              <a:spcAft>
                <a:spcPts val="600"/>
              </a:spcAft>
            </a:pPr>
            <a:r>
              <a:rPr lang="en-US" dirty="0" smtClean="0"/>
              <a:t>At the end of the review, all attendees of the FTR must decide whether to:</a:t>
            </a:r>
          </a:p>
          <a:p>
            <a:pPr marL="228600" indent="-228600" algn="just">
              <a:lnSpc>
                <a:spcPct val="101000"/>
              </a:lnSpc>
              <a:spcAft>
                <a:spcPts val="600"/>
              </a:spcAft>
              <a:buAutoNum type="arabicParenBoth"/>
            </a:pPr>
            <a:r>
              <a:rPr lang="en-US" dirty="0" smtClean="0"/>
              <a:t>accept the product without further modification</a:t>
            </a:r>
          </a:p>
          <a:p>
            <a:pPr marL="228600" indent="-228600" algn="just">
              <a:lnSpc>
                <a:spcPct val="101000"/>
              </a:lnSpc>
              <a:spcAft>
                <a:spcPts val="600"/>
              </a:spcAft>
              <a:buAutoNum type="arabicParenBoth"/>
            </a:pPr>
            <a:r>
              <a:rPr lang="en-US" dirty="0" smtClean="0"/>
              <a:t>reject the product due to severe errors (once corrected, another review must be performed), or </a:t>
            </a:r>
          </a:p>
          <a:p>
            <a:pPr marL="228600" indent="-228600" algn="just">
              <a:lnSpc>
                <a:spcPct val="101000"/>
              </a:lnSpc>
              <a:spcAft>
                <a:spcPts val="600"/>
              </a:spcAft>
              <a:buAutoNum type="arabicParenBoth"/>
            </a:pPr>
            <a:r>
              <a:rPr lang="en-US" dirty="0" smtClean="0"/>
              <a:t>accept the product provisionally (minor errors have been encountered and must be corrected, but no additional review will be required).</a:t>
            </a:r>
          </a:p>
          <a:p>
            <a:pPr algn="just">
              <a:lnSpc>
                <a:spcPct val="101000"/>
              </a:lnSpc>
              <a:spcAft>
                <a:spcPts val="600"/>
              </a:spcAft>
            </a:pPr>
            <a:r>
              <a:rPr lang="en-US" dirty="0" smtClean="0"/>
              <a:t>After the decision is made, all FTR attendees complete a sign-off, indicating their participation in the review and their concurrence with the review team’s findings.</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19</a:t>
            </a:fld>
            <a:endParaRPr lang="en-US" dirty="0"/>
          </a:p>
        </p:txBody>
      </p:sp>
      <p:cxnSp>
        <p:nvCxnSpPr>
          <p:cNvPr id="6" name="Straight Connector 5"/>
          <p:cNvCxnSpPr>
            <a:stCxn id="3" idx="0"/>
            <a:endCxn id="3" idx="2"/>
          </p:cNvCxnSpPr>
          <p:nvPr/>
        </p:nvCxnSpPr>
        <p:spPr>
          <a:xfrm rot="16200000" flipH="1">
            <a:off x="1151731" y="7289006"/>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a:xfrm>
            <a:off x="6600031" y="9721107"/>
            <a:ext cx="502389" cy="511730"/>
          </a:xfrm>
          <a:prstGeom prst="rect">
            <a:avLst/>
          </a:prstGeom>
        </p:spPr>
        <p:txBody>
          <a:bodyPr rIns="274320" anchor="ctr" anchorCtr="0"/>
          <a:lstStyle/>
          <a:p>
            <a:fld id="{C6D9586A-B0BA-476C-B293-E240125E5AE3}"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During the FTR, a reviewer (the recorder) actively records all issues that have been raised. These are summarized at the end of the review meeting, and a review issues list is produced. In addition (+), a formal technical review summary report is completed. A review summary report answers three questions:</a:t>
            </a:r>
          </a:p>
          <a:p>
            <a:pPr marL="228600" indent="-228600" algn="just">
              <a:spcAft>
                <a:spcPts val="600"/>
              </a:spcAft>
              <a:buAutoNum type="arabicPeriod"/>
            </a:pPr>
            <a:r>
              <a:rPr lang="en-US" dirty="0" smtClean="0"/>
              <a:t>What was reviewed?</a:t>
            </a:r>
          </a:p>
          <a:p>
            <a:pPr marL="228600" indent="-228600" algn="just">
              <a:spcAft>
                <a:spcPts val="600"/>
              </a:spcAft>
              <a:buAutoNum type="arabicPeriod"/>
            </a:pPr>
            <a:r>
              <a:rPr lang="en-US" dirty="0" smtClean="0"/>
              <a:t>Who reviewed it?</a:t>
            </a:r>
          </a:p>
          <a:p>
            <a:pPr marL="228600" indent="-228600" algn="just">
              <a:spcAft>
                <a:spcPts val="600"/>
              </a:spcAft>
              <a:buAutoNum type="arabicPeriod"/>
            </a:pPr>
            <a:r>
              <a:rPr lang="en-US" dirty="0" smtClean="0"/>
              <a:t>What were the findings and conclusions?</a:t>
            </a:r>
          </a:p>
          <a:p>
            <a:pPr algn="just">
              <a:spcAft>
                <a:spcPts val="600"/>
              </a:spcAft>
            </a:pPr>
            <a:r>
              <a:rPr lang="en-US" dirty="0" smtClean="0"/>
              <a:t>The review summary report is a single page form (with possible attachments). It becomes part of the project historical record and may be distributed to the project leader and other interested  parties.</a:t>
            </a:r>
          </a:p>
          <a:p>
            <a:pPr algn="just">
              <a:spcAft>
                <a:spcPts val="600"/>
              </a:spcAft>
            </a:pPr>
            <a:r>
              <a:rPr lang="en-US" dirty="0" smtClean="0"/>
              <a:t>The review issues list serves two purposes: (1) to identify problem areas within the product and (2) to serve as an action item checklist that guides the producer as corrections are made. An issues list is normally attached to the summary report.</a:t>
            </a:r>
          </a:p>
          <a:p>
            <a:pPr algn="just">
              <a:spcAft>
                <a:spcPts val="600"/>
              </a:spcAft>
            </a:pP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lnSpcReduction="10000"/>
          </a:bodyPr>
          <a:lstStyle/>
          <a:p>
            <a:pPr algn="just">
              <a:spcAft>
                <a:spcPts val="600"/>
              </a:spcAft>
            </a:pPr>
            <a:r>
              <a:rPr lang="en-US" dirty="0" smtClean="0"/>
              <a:t>Guidelines for conducting formal technical reviews must be established in advance, distributed to all reviewers, agreed upon, and then followed.</a:t>
            </a:r>
          </a:p>
          <a:p>
            <a:pPr algn="just">
              <a:spcAft>
                <a:spcPts val="600"/>
              </a:spcAft>
            </a:pPr>
            <a:r>
              <a:rPr lang="en-US" dirty="0" smtClean="0"/>
              <a:t>A review that is uncontrolled can often be worse than no review at all. The following represents a minimum set of guidelines for formal technical reviews:</a:t>
            </a:r>
          </a:p>
          <a:p>
            <a:pPr marL="228600" indent="-228600" algn="just">
              <a:spcAft>
                <a:spcPts val="600"/>
              </a:spcAft>
              <a:buAutoNum type="arabicPeriod"/>
            </a:pPr>
            <a:r>
              <a:rPr lang="en-US" b="1" dirty="0" smtClean="0"/>
              <a:t>Review the product, not the producer.</a:t>
            </a:r>
            <a:r>
              <a:rPr lang="en-US" dirty="0" smtClean="0"/>
              <a:t> The review leader should conduct the review meeting to ensure that the proper tone and attitude are maintained and should immediately halt a review that has gotten out of control.</a:t>
            </a:r>
          </a:p>
          <a:p>
            <a:pPr marL="228600" indent="-228600" algn="just">
              <a:spcAft>
                <a:spcPts val="600"/>
              </a:spcAft>
              <a:buFont typeface="+mj-lt"/>
              <a:buAutoNum type="arabicPeriod"/>
            </a:pPr>
            <a:r>
              <a:rPr lang="en-US" b="1" dirty="0" smtClean="0"/>
              <a:t>Set an agenda and maintain it.</a:t>
            </a:r>
            <a:r>
              <a:rPr lang="en-US" dirty="0" smtClean="0"/>
              <a:t> The review leader is chartered (meaning </a:t>
            </a:r>
            <a:r>
              <a:rPr lang="en-US" b="1" i="1" dirty="0" smtClean="0"/>
              <a:t>having its rights and privileges</a:t>
            </a:r>
            <a:r>
              <a:rPr lang="en-US" dirty="0" smtClean="0"/>
              <a:t>) with the responsibility for  maintaining the meeting schedule and should not be afraid to nudge (meaning </a:t>
            </a:r>
            <a:r>
              <a:rPr lang="en-US" b="1" i="1" dirty="0" smtClean="0"/>
              <a:t>touch or push (something) gently or gradually</a:t>
            </a:r>
            <a:r>
              <a:rPr lang="en-US" dirty="0" smtClean="0"/>
              <a:t>) people when drift (meaning </a:t>
            </a:r>
            <a:r>
              <a:rPr lang="en-US" b="1" i="1" dirty="0" smtClean="0"/>
              <a:t>a continuous slow movement from one place to another</a:t>
            </a:r>
            <a:r>
              <a:rPr lang="en-US" dirty="0" smtClean="0"/>
              <a:t>) sets in.</a:t>
            </a:r>
          </a:p>
          <a:p>
            <a:pPr marL="228600" indent="-228600" algn="just">
              <a:spcAft>
                <a:spcPts val="600"/>
              </a:spcAft>
              <a:buFont typeface="+mj-lt"/>
              <a:buAutoNum type="arabicPeriod"/>
            </a:pPr>
            <a:r>
              <a:rPr lang="en-US" b="1" dirty="0" smtClean="0"/>
              <a:t>Limit debate and rebuttal </a:t>
            </a:r>
            <a:r>
              <a:rPr lang="en-US" dirty="0" smtClean="0"/>
              <a:t>(meaning </a:t>
            </a:r>
            <a:r>
              <a:rPr lang="en-US" b="1" i="1" dirty="0" smtClean="0"/>
              <a:t>denial</a:t>
            </a:r>
            <a:r>
              <a:rPr lang="en-US" dirty="0" smtClean="0"/>
              <a:t> or </a:t>
            </a:r>
            <a:r>
              <a:rPr lang="en-US" b="1" i="1" dirty="0" smtClean="0"/>
              <a:t>disproval</a:t>
            </a:r>
            <a:r>
              <a:rPr lang="en-US" dirty="0" smtClean="0"/>
              <a:t>)</a:t>
            </a:r>
            <a:r>
              <a:rPr lang="en-US" b="1" dirty="0" smtClean="0"/>
              <a:t>.</a:t>
            </a:r>
            <a:r>
              <a:rPr lang="en-US" dirty="0" smtClean="0"/>
              <a:t> When an issue is raised by a reviewer, there may not be universal agreement on its impact. Rather than spending time debating the question, the issue should be recorded for further discussion off-line.</a:t>
            </a:r>
          </a:p>
          <a:p>
            <a:pPr marL="228600" indent="-228600" algn="just">
              <a:spcAft>
                <a:spcPts val="600"/>
              </a:spcAft>
              <a:buFont typeface="+mj-lt"/>
              <a:buAutoNum type="arabicPeriod"/>
            </a:pPr>
            <a:r>
              <a:rPr lang="en-US" b="1" dirty="0" smtClean="0"/>
              <a:t>Enunciate (meaning </a:t>
            </a:r>
            <a:r>
              <a:rPr lang="en-US" b="1" i="1" dirty="0" smtClean="0"/>
              <a:t>express</a:t>
            </a:r>
            <a:r>
              <a:rPr lang="en-US" b="1" dirty="0" smtClean="0"/>
              <a:t>) problem areas, but don’t attempt to solve every problem noted.</a:t>
            </a:r>
            <a:r>
              <a:rPr lang="en-US" dirty="0" smtClean="0"/>
              <a:t> A review is not a problem-solving session. The solution of a problem can often be accomplished by the producer alone or with the help of only one other individual. Problem solving should be postponed until after the review meeting.</a:t>
            </a:r>
          </a:p>
          <a:p>
            <a:pPr marL="228600" indent="-228600" algn="just">
              <a:spcAft>
                <a:spcPts val="600"/>
              </a:spcAft>
              <a:buFont typeface="+mj-lt"/>
              <a:buAutoNum type="arabicPeriod"/>
            </a:pPr>
            <a:r>
              <a:rPr lang="en-US" b="1" dirty="0" smtClean="0"/>
              <a:t>Take written notes.</a:t>
            </a:r>
            <a:r>
              <a:rPr lang="en-US" dirty="0" smtClean="0"/>
              <a:t> It is sometimes a good idea for the recorder to make notes on a wall board, so that wording and priorities can be assessed by other reviewers as information is recorded. Alternatively, notes may be entered directly into a notebook computer.</a:t>
            </a:r>
          </a:p>
          <a:p>
            <a:pPr marL="228600" indent="-228600" algn="just">
              <a:spcAft>
                <a:spcPts val="600"/>
              </a:spcAft>
              <a:buFont typeface="+mj-lt"/>
              <a:buAutoNum type="arabicPeriod"/>
            </a:pPr>
            <a:r>
              <a:rPr lang="en-US" b="1" dirty="0" smtClean="0"/>
              <a:t>Limit the number of participants and insist upon advance preparation.</a:t>
            </a:r>
            <a:r>
              <a:rPr lang="en-US" dirty="0" smtClean="0"/>
              <a:t> Two heads are better than one, but 14 are not necessarily better than 4. Keep the number of people involved to the necessary minimum. However, all review team members must prepare in advance. Written comments should be solicited by the review leader.</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marL="228600" indent="-228600" algn="just">
              <a:spcAft>
                <a:spcPts val="600"/>
              </a:spcAft>
              <a:buFont typeface="+mj-lt"/>
              <a:buAutoNum type="arabicPeriod" startAt="6"/>
            </a:pPr>
            <a:r>
              <a:rPr lang="en-US" b="1" dirty="0" smtClean="0"/>
              <a:t>Limit the number of participants and insist upon advance preparation.</a:t>
            </a:r>
            <a:r>
              <a:rPr lang="en-US" dirty="0" smtClean="0"/>
              <a:t> Two heads are better than one, but 14 are not necessarily better than 4. Keep the number of people involved to the necessary minimum. However, all review team members must prepare in advance. Written comments should be solicited by the review leader.</a:t>
            </a:r>
          </a:p>
          <a:p>
            <a:pPr marL="228600" indent="-228600" algn="just">
              <a:spcAft>
                <a:spcPts val="600"/>
              </a:spcAft>
              <a:buFont typeface="+mj-lt"/>
              <a:buAutoNum type="arabicPeriod" startAt="6"/>
            </a:pPr>
            <a:r>
              <a:rPr lang="en-US" b="1" dirty="0" smtClean="0"/>
              <a:t>Develop a checklist for each product that is likely to be reviewed.</a:t>
            </a:r>
            <a:r>
              <a:rPr lang="en-US" dirty="0" smtClean="0"/>
              <a:t> A checklist helps the review leader to structure the FTR meeting and helps each reviewer to focus on important issues. Checklists should be developed for analysis, design, code, and even testing work products.</a:t>
            </a:r>
          </a:p>
          <a:p>
            <a:pPr marL="228600" indent="-228600" algn="just">
              <a:spcAft>
                <a:spcPts val="600"/>
              </a:spcAft>
              <a:buFont typeface="+mj-lt"/>
              <a:buAutoNum type="arabicPeriod" startAt="6"/>
            </a:pPr>
            <a:r>
              <a:rPr lang="en-US" b="1" dirty="0" smtClean="0"/>
              <a:t>Allocate resources and schedule time for FTRs.</a:t>
            </a:r>
            <a:r>
              <a:rPr lang="en-US" dirty="0" smtClean="0"/>
              <a:t> For reviews to be effective, they should be scheduled as tasks during the software process. In addition, time should be scheduled for the inevitable modifications that will occur as the result of an FTR.</a:t>
            </a:r>
          </a:p>
          <a:p>
            <a:pPr marL="228600" indent="-228600" algn="just">
              <a:spcAft>
                <a:spcPts val="600"/>
              </a:spcAft>
              <a:buFont typeface="+mj-lt"/>
              <a:buAutoNum type="arabicPeriod" startAt="6"/>
            </a:pPr>
            <a:r>
              <a:rPr lang="en-US" b="1" dirty="0" smtClean="0"/>
              <a:t>Conduct meaningful training for all reviewers. </a:t>
            </a:r>
            <a:r>
              <a:rPr lang="en-US" dirty="0" smtClean="0"/>
              <a:t>To be effective all review participants should receive some formal training. The training should stress both process-related issues and the human psychological side of reviews. Freedman and Weinberg estimate a one-month learning curve for every 20 people who are to participate effectively in reviews.</a:t>
            </a:r>
          </a:p>
          <a:p>
            <a:pPr marL="228600" indent="-228600" algn="just">
              <a:spcAft>
                <a:spcPts val="600"/>
              </a:spcAft>
              <a:buFont typeface="+mj-lt"/>
              <a:buAutoNum type="arabicPeriod" startAt="6"/>
            </a:pPr>
            <a:r>
              <a:rPr lang="en-US" b="1" dirty="0" smtClean="0"/>
              <a:t>Review your early reviews.</a:t>
            </a:r>
            <a:r>
              <a:rPr lang="en-US" dirty="0" smtClean="0"/>
              <a:t> Debriefing can be beneficial in uncovering problems with the review process itself. The very first product to be reviewed should be the review guidelines themselves.</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81600"/>
          </a:xfrm>
        </p:spPr>
        <p:txBody>
          <a:bodyPr>
            <a:normAutofit lnSpcReduction="10000"/>
          </a:bodyPr>
          <a:lstStyle/>
          <a:p>
            <a:pPr algn="just">
              <a:lnSpc>
                <a:spcPct val="104000"/>
              </a:lnSpc>
              <a:spcAft>
                <a:spcPts val="600"/>
              </a:spcAft>
            </a:pPr>
            <a:r>
              <a:rPr lang="en-US" dirty="0" smtClean="0"/>
              <a:t>The charter (Authority) of the SQA group is to assist the software team in achieving a high quality end product. The Software Engineering Institute recommends a set of SQA actions that address  quality assurance planning, oversight, record keeping, analysis, and reporting. These actions are performed (or facilitated) by an independent SQA group that:</a:t>
            </a:r>
          </a:p>
          <a:p>
            <a:pPr algn="just">
              <a:lnSpc>
                <a:spcPct val="104000"/>
              </a:lnSpc>
              <a:spcAft>
                <a:spcPts val="600"/>
              </a:spcAft>
            </a:pPr>
            <a:r>
              <a:rPr lang="en-US" b="1" dirty="0" smtClean="0"/>
              <a:t>Prepares an SQA plan for a project.</a:t>
            </a:r>
            <a:r>
              <a:rPr lang="en-US" dirty="0" smtClean="0"/>
              <a:t> The plan is developed as part of project planning and is reviewed by all stakeholders. Quality assurance actions performed by the software engineering team and the SQA group are governed by the plan. The plan identifies evaluations to be performed, audits and reviews to be conducted, standards that are applicable to the project, procedures for error reporting and tracking, work products that are produced by the SQA group, and feedback that will be provided to the software team.</a:t>
            </a:r>
          </a:p>
          <a:p>
            <a:pPr algn="just">
              <a:lnSpc>
                <a:spcPct val="104000"/>
              </a:lnSpc>
              <a:spcAft>
                <a:spcPts val="600"/>
              </a:spcAft>
            </a:pPr>
            <a:r>
              <a:rPr lang="en-US" b="1" dirty="0" smtClean="0"/>
              <a:t>Participates in the development of the project’s software process description. The software team selects a process for the work to be performed.</a:t>
            </a:r>
            <a:r>
              <a:rPr lang="en-US" dirty="0" smtClean="0"/>
              <a:t> The SQA group reviews the process description for compliance with organizational policy, internal software standards, externally imposed standards (e.g., ISO-9001), and other parts of the software project plan.</a:t>
            </a:r>
          </a:p>
          <a:p>
            <a:pPr algn="just">
              <a:lnSpc>
                <a:spcPct val="104000"/>
              </a:lnSpc>
              <a:spcAft>
                <a:spcPts val="600"/>
              </a:spcAft>
            </a:pPr>
            <a:r>
              <a:rPr lang="en-US" b="1" dirty="0" smtClean="0"/>
              <a:t>Reviews software engineering activities to verify compliance with the defined software process.</a:t>
            </a:r>
            <a:r>
              <a:rPr lang="en-US" dirty="0" smtClean="0"/>
              <a:t> The SQA group identifies, documents, and tracks deviations from the process and verifies that corrections have been made. </a:t>
            </a:r>
          </a:p>
          <a:p>
            <a:pPr algn="just">
              <a:lnSpc>
                <a:spcPct val="104000"/>
              </a:lnSpc>
              <a:spcAft>
                <a:spcPts val="600"/>
              </a:spcAft>
            </a:pPr>
            <a:r>
              <a:rPr lang="en-US" b="1" dirty="0" smtClean="0"/>
              <a:t>Audits designated software work products to verify compliance with those defined as part of the software process.</a:t>
            </a:r>
            <a:r>
              <a:rPr lang="en-US" dirty="0" smtClean="0"/>
              <a:t> The SQA group reviews selected work products; identifies, documents, and tracks deviations; verifies that corrections have been made; and periodically reports the results of its work to the project manager.</a:t>
            </a:r>
          </a:p>
          <a:p>
            <a:pPr algn="just">
              <a:lnSpc>
                <a:spcPct val="104000"/>
              </a:lnSpc>
              <a:spcAft>
                <a:spcPts val="600"/>
              </a:spcAft>
            </a:pPr>
            <a:r>
              <a:rPr lang="en-US" b="1" dirty="0" smtClean="0"/>
              <a:t>Ensures that deviations in software work and work products are documented and handled according to a documented procedure. </a:t>
            </a:r>
            <a:r>
              <a:rPr lang="en-US" dirty="0" smtClean="0"/>
              <a:t>Deviations may be encountered in the project plan, process description, applicable standards, or software engineering work products.</a:t>
            </a:r>
          </a:p>
          <a:p>
            <a:pPr algn="just">
              <a:lnSpc>
                <a:spcPct val="104000"/>
              </a:lnSpc>
              <a:spcAft>
                <a:spcPts val="600"/>
              </a:spcAft>
            </a:pPr>
            <a:r>
              <a:rPr lang="en-US" b="1" dirty="0" smtClean="0"/>
              <a:t>Records any noncompliance and reports to senior management. </a:t>
            </a:r>
            <a:r>
              <a:rPr lang="en-US" dirty="0" smtClean="0"/>
              <a:t>Noncompliance items are tracked until they are resolved.</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81600"/>
          </a:xfrm>
        </p:spPr>
        <p:txBody>
          <a:bodyPr>
            <a:normAutofit/>
          </a:bodyPr>
          <a:lstStyle/>
          <a:p>
            <a:pPr algn="just">
              <a:lnSpc>
                <a:spcPct val="104000"/>
              </a:lnSpc>
              <a:spcAft>
                <a:spcPts val="600"/>
              </a:spcAft>
            </a:pPr>
            <a:r>
              <a:rPr lang="en-US" dirty="0" smtClean="0"/>
              <a:t>The SQA actions described in the preceding section are performed to achieve a set of pragmatic goals:</a:t>
            </a:r>
          </a:p>
          <a:p>
            <a:pPr algn="just">
              <a:lnSpc>
                <a:spcPct val="104000"/>
              </a:lnSpc>
              <a:spcAft>
                <a:spcPts val="600"/>
              </a:spcAft>
            </a:pPr>
            <a:r>
              <a:rPr lang="en-US" b="1" dirty="0" smtClean="0"/>
              <a:t>Requirements quality:</a:t>
            </a:r>
            <a:r>
              <a:rPr lang="en-US" dirty="0" smtClean="0"/>
              <a:t> The correctness, completeness, and consistency of the requirements model will have a strong influence on the quality of all work products that follow. SQA must ensure that the software team has properly reviewed the requirements model to achieve a high level of quality.</a:t>
            </a:r>
          </a:p>
          <a:p>
            <a:pPr algn="just">
              <a:lnSpc>
                <a:spcPct val="104000"/>
              </a:lnSpc>
              <a:spcAft>
                <a:spcPts val="600"/>
              </a:spcAft>
            </a:pPr>
            <a:r>
              <a:rPr lang="en-US" b="1" dirty="0" smtClean="0"/>
              <a:t>Design quality:</a:t>
            </a:r>
            <a:r>
              <a:rPr lang="en-US" dirty="0" smtClean="0"/>
              <a:t> Every element of the design model should be assessed by the software team to ensure that it exhibits high quality and that the design itself conforms to requirements. SQA looks for attributes of the design that are indicators of quality.</a:t>
            </a:r>
          </a:p>
          <a:p>
            <a:pPr algn="just">
              <a:lnSpc>
                <a:spcPct val="104000"/>
              </a:lnSpc>
              <a:spcAft>
                <a:spcPts val="600"/>
              </a:spcAft>
            </a:pPr>
            <a:r>
              <a:rPr lang="en-US" b="1" dirty="0" smtClean="0"/>
              <a:t>Code quality:</a:t>
            </a:r>
            <a:r>
              <a:rPr lang="en-US" dirty="0" smtClean="0"/>
              <a:t> Source code and related work products must conform to local coding standards and exhibit characteristics that will facilitate maintainability. SQA should isolate those attributes that allow a reasonable analysis of the quality of code.</a:t>
            </a:r>
          </a:p>
          <a:p>
            <a:pPr algn="just">
              <a:lnSpc>
                <a:spcPct val="104000"/>
              </a:lnSpc>
              <a:spcAft>
                <a:spcPts val="600"/>
              </a:spcAft>
            </a:pPr>
            <a:r>
              <a:rPr lang="en-US" b="1" dirty="0" smtClean="0"/>
              <a:t>Quality control effectiveness:</a:t>
            </a:r>
            <a:r>
              <a:rPr lang="en-US" dirty="0" smtClean="0"/>
              <a:t> A software team should apply limited resources in a way that has the highest likelihood of achieving a high-quality result. SQA analyzes the allocation of resources for reviews and testing to assess whether they are being allocated in the most effective manner.</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81600"/>
          </a:xfrm>
        </p:spPr>
        <p:txBody>
          <a:bodyPr>
            <a:normAutofit/>
          </a:bodyPr>
          <a:lstStyle/>
          <a:p>
            <a:pPr algn="just">
              <a:lnSpc>
                <a:spcPct val="104000"/>
              </a:lnSpc>
              <a:spcAft>
                <a:spcPts val="600"/>
              </a:spcAft>
            </a:pPr>
            <a:r>
              <a:rPr lang="en-US" dirty="0" smtClean="0"/>
              <a:t>The SQA actions described in the preceding section are performed to achieve a set of pragmatic goals:</a:t>
            </a:r>
          </a:p>
          <a:p>
            <a:pPr algn="just">
              <a:lnSpc>
                <a:spcPct val="104000"/>
              </a:lnSpc>
              <a:spcAft>
                <a:spcPts val="600"/>
              </a:spcAft>
            </a:pPr>
            <a:r>
              <a:rPr lang="en-US" b="1" dirty="0" smtClean="0"/>
              <a:t>Requirements quality:</a:t>
            </a:r>
            <a:r>
              <a:rPr lang="en-US" dirty="0" smtClean="0"/>
              <a:t> The correctness, completeness, and consistency of the requirements model will have a strong influence on the quality of all work products that follow. SQA must ensure that the software team has properly reviewed the requirements model to achieve a high level of quality.</a:t>
            </a:r>
          </a:p>
          <a:p>
            <a:pPr algn="just">
              <a:lnSpc>
                <a:spcPct val="104000"/>
              </a:lnSpc>
              <a:spcAft>
                <a:spcPts val="600"/>
              </a:spcAft>
            </a:pPr>
            <a:r>
              <a:rPr lang="en-US" b="1" dirty="0" smtClean="0"/>
              <a:t>Design quality:</a:t>
            </a:r>
            <a:r>
              <a:rPr lang="en-US" dirty="0" smtClean="0"/>
              <a:t> Every element of the design model should be assessed by the software team to ensure that it exhibits high quality and that the design itself conforms to requirements. SQA looks for attributes of the design that are indicators of quality.</a:t>
            </a:r>
          </a:p>
          <a:p>
            <a:pPr algn="just">
              <a:lnSpc>
                <a:spcPct val="104000"/>
              </a:lnSpc>
              <a:spcAft>
                <a:spcPts val="600"/>
              </a:spcAft>
            </a:pPr>
            <a:r>
              <a:rPr lang="en-US" b="1" dirty="0" smtClean="0"/>
              <a:t>Code quality:</a:t>
            </a:r>
            <a:r>
              <a:rPr lang="en-US" dirty="0" smtClean="0"/>
              <a:t> Source code and related work products must conform to local coding standards and exhibit characteristics that will facilitate maintainability. SQA should isolate those attributes that allow a reasonable analysis of the quality of code.</a:t>
            </a:r>
          </a:p>
          <a:p>
            <a:pPr algn="just">
              <a:lnSpc>
                <a:spcPct val="104000"/>
              </a:lnSpc>
              <a:spcAft>
                <a:spcPts val="600"/>
              </a:spcAft>
            </a:pPr>
            <a:r>
              <a:rPr lang="en-US" b="1" dirty="0" smtClean="0"/>
              <a:t>Quality control effectiveness:</a:t>
            </a:r>
            <a:r>
              <a:rPr lang="en-US" dirty="0" smtClean="0"/>
              <a:t> A software team should apply limited resources in a way that has the highest likelihood of achieving a high-quality result. SQA analyzes the allocation of resources for reviews and testing to assess whether they are being allocated in the most effective manner.</a:t>
            </a:r>
          </a:p>
          <a:p>
            <a:pPr algn="just"/>
            <a:r>
              <a:rPr lang="en-US" dirty="0" smtClean="0"/>
              <a:t>Figure above identifies the attributes that are indicators for the existence of quality for each of the goals discussed. Metrics that can be used to indicate the relative strength of an attribute are also shown.</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81600"/>
          </a:xfrm>
        </p:spPr>
        <p:txBody>
          <a:bodyPr>
            <a:normAutofit/>
          </a:bodyPr>
          <a:lstStyle/>
          <a:p>
            <a:pPr algn="just">
              <a:lnSpc>
                <a:spcPct val="104000"/>
              </a:lnSpc>
              <a:spcAft>
                <a:spcPts val="600"/>
              </a:spcAft>
            </a:pPr>
            <a:r>
              <a:rPr lang="en-US" dirty="0" smtClean="0"/>
              <a:t>The SQA actions described in the preceding section are performed to achieve a set of pragmatic goals:</a:t>
            </a:r>
          </a:p>
          <a:p>
            <a:pPr algn="just">
              <a:lnSpc>
                <a:spcPct val="104000"/>
              </a:lnSpc>
              <a:spcAft>
                <a:spcPts val="600"/>
              </a:spcAft>
            </a:pPr>
            <a:r>
              <a:rPr lang="en-US" b="1" dirty="0" smtClean="0"/>
              <a:t>Requirements quality:</a:t>
            </a:r>
            <a:r>
              <a:rPr lang="en-US" dirty="0" smtClean="0"/>
              <a:t> The correctness, completeness, and consistency of the requirements model will have a strong influence on the quality of all work products that follow. SQA must ensure that the software team has properly reviewed the requirements model to achieve a high level of quality.</a:t>
            </a:r>
          </a:p>
          <a:p>
            <a:pPr algn="just">
              <a:lnSpc>
                <a:spcPct val="104000"/>
              </a:lnSpc>
              <a:spcAft>
                <a:spcPts val="600"/>
              </a:spcAft>
            </a:pPr>
            <a:r>
              <a:rPr lang="en-US" b="1" dirty="0" smtClean="0"/>
              <a:t>Design quality:</a:t>
            </a:r>
            <a:r>
              <a:rPr lang="en-US" dirty="0" smtClean="0"/>
              <a:t> Every element of the design model should be assessed by the software team to ensure that it exhibits high quality and that the design itself conforms to requirements. SQA looks for attributes of the design that are indicators of quality.</a:t>
            </a:r>
          </a:p>
          <a:p>
            <a:pPr algn="just">
              <a:lnSpc>
                <a:spcPct val="104000"/>
              </a:lnSpc>
              <a:spcAft>
                <a:spcPts val="600"/>
              </a:spcAft>
            </a:pPr>
            <a:r>
              <a:rPr lang="en-US" b="1" dirty="0" smtClean="0"/>
              <a:t>Code quality:</a:t>
            </a:r>
            <a:r>
              <a:rPr lang="en-US" dirty="0" smtClean="0"/>
              <a:t> Source code and related work products must conform to local coding standards and exhibit characteristics that will facilitate maintainability. SQA should isolate those attributes that allow a reasonable analysis of the quality of code.</a:t>
            </a:r>
          </a:p>
          <a:p>
            <a:pPr algn="just">
              <a:lnSpc>
                <a:spcPct val="104000"/>
              </a:lnSpc>
              <a:spcAft>
                <a:spcPts val="600"/>
              </a:spcAft>
            </a:pPr>
            <a:r>
              <a:rPr lang="en-US" b="1" dirty="0" smtClean="0"/>
              <a:t>Quality control effectiveness:</a:t>
            </a:r>
            <a:r>
              <a:rPr lang="en-US" dirty="0" smtClean="0"/>
              <a:t> A software team should apply limited resources in a way that has the highest likelihood of achieving a high-quality result. SQA analyzes the allocation of resources for reviews and testing to assess whether they are being allocated in the most effective manner.</a:t>
            </a:r>
          </a:p>
          <a:p>
            <a:pPr algn="just">
              <a:lnSpc>
                <a:spcPct val="104000"/>
              </a:lnSpc>
              <a:spcAft>
                <a:spcPts val="600"/>
              </a:spcAft>
            </a:pPr>
            <a:r>
              <a:rPr lang="en-US" dirty="0" smtClean="0"/>
              <a:t>Figure above identifies the attributes that are indicators for the existence of quality for each of the goals discussed. Metrics that can be used to indicate the relative strength of an attribute are also shown.</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numCol="2" spcCol="91440">
            <a:normAutofit/>
          </a:bodyPr>
          <a:lstStyle/>
          <a:p>
            <a:pPr algn="just">
              <a:spcAft>
                <a:spcPts val="600"/>
              </a:spcAft>
            </a:pPr>
            <a:r>
              <a:rPr lang="en-US" dirty="0" smtClean="0"/>
              <a:t>There is no doubt that the reliability of a computer program is an important element of its overall quality. If a program repeatedly and frequently fails to perform, it matters little whether other software quality factors are acceptable.</a:t>
            </a:r>
          </a:p>
          <a:p>
            <a:pPr algn="just">
              <a:spcAft>
                <a:spcPts val="600"/>
              </a:spcAft>
            </a:pPr>
            <a:r>
              <a:rPr lang="en-US" dirty="0" smtClean="0"/>
              <a:t>Software reliability, unlike many other quality factors, can be measured directly and estimated using historical and developmental data. Software reliability is defined in statistical terms as “the probability of failure-free operation of a computer program in a specified environment for a specified time”.</a:t>
            </a:r>
          </a:p>
          <a:p>
            <a:pPr algn="just">
              <a:spcAft>
                <a:spcPts val="600"/>
              </a:spcAft>
            </a:pPr>
            <a:r>
              <a:rPr lang="en-US" dirty="0" smtClean="0"/>
              <a:t>To illustrate, program X is estimated to have a reliability of 0.999 over eight elapsed processing hours. In other words, if program X were to be executed 1000 times and require a total of eight hours of elapsed processing time (execution time), it is likely to operate correctly (without failure) 999 times.</a:t>
            </a:r>
          </a:p>
          <a:p>
            <a:pPr algn="just">
              <a:spcAft>
                <a:spcPts val="600"/>
              </a:spcAft>
            </a:pPr>
            <a:r>
              <a:rPr lang="en-US" dirty="0" smtClean="0"/>
              <a:t>Whenever software reliability is discussed, a pivotal question arises: What is meant by the term failure? In the context of any discussion of software quality and reliability, failure is nonconformance to software requirements. Yet, even within this definition, there are gradations. Failures can be only annoying or catastrophic.</a:t>
            </a:r>
          </a:p>
          <a:p>
            <a:pPr algn="just">
              <a:spcAft>
                <a:spcPts val="600"/>
              </a:spcAft>
            </a:pPr>
            <a:r>
              <a:rPr lang="en-US" dirty="0" smtClean="0"/>
              <a:t>One failure can be corrected within seconds, while another requires weeks or even months to correct. Complicating the issue even further, the correction of one failure may in fact result in the introduction of other errors that ultimately result in other failures.</a:t>
            </a:r>
          </a:p>
          <a:p>
            <a:pPr algn="just">
              <a:spcAft>
                <a:spcPts val="600"/>
              </a:spcAft>
            </a:pPr>
            <a:r>
              <a:rPr lang="en-US" b="1" dirty="0" smtClean="0"/>
              <a:t>Measures of Reliability and Availability:</a:t>
            </a:r>
          </a:p>
          <a:p>
            <a:pPr algn="just">
              <a:spcAft>
                <a:spcPts val="600"/>
              </a:spcAft>
            </a:pPr>
            <a:r>
              <a:rPr lang="en-US" dirty="0" smtClean="0"/>
              <a:t>Early work in software reliability attempted to extrapolate the mathematics of hardware reliability theory to the prediction of software reliability.</a:t>
            </a:r>
          </a:p>
          <a:p>
            <a:pPr algn="just">
              <a:spcAft>
                <a:spcPts val="600"/>
              </a:spcAft>
            </a:pPr>
            <a:r>
              <a:rPr lang="en-US" dirty="0" smtClean="0"/>
              <a:t>Most hardware-related reliability models are predicated (meaning </a:t>
            </a:r>
            <a:r>
              <a:rPr lang="en-US" b="1" i="1" dirty="0" smtClean="0"/>
              <a:t>based</a:t>
            </a:r>
            <a:r>
              <a:rPr lang="en-US" dirty="0" smtClean="0"/>
              <a:t>) on failure due to wear rather than failure due to design defects. In hardware, failures due to physical wear (e.g., the effects of temperature, corrosion, shock) are more likely than a design-related failure.</a:t>
            </a:r>
          </a:p>
          <a:p>
            <a:pPr algn="just">
              <a:spcAft>
                <a:spcPts val="600"/>
              </a:spcAft>
            </a:pPr>
            <a:r>
              <a:rPr lang="en-US" dirty="0" smtClean="0"/>
              <a:t>Unfortunately, the opposite is true for software. In fact, all software failures can be traced to design or implementation problems; wear does not enter into the picture.</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27</a:t>
            </a:fld>
            <a:endParaRPr lang="en-US" dirty="0"/>
          </a:p>
        </p:txBody>
      </p:sp>
      <p:cxnSp>
        <p:nvCxnSpPr>
          <p:cNvPr id="6" name="Straight Connector 5"/>
          <p:cNvCxnSpPr>
            <a:stCxn id="3" idx="0"/>
            <a:endCxn id="3" idx="2"/>
          </p:cNvCxnSpPr>
          <p:nvPr/>
        </p:nvCxnSpPr>
        <p:spPr>
          <a:xfrm rot="16200000" flipH="1">
            <a:off x="1214040" y="7351315"/>
            <a:ext cx="498078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numCol="2" spcCol="91440">
            <a:normAutofit/>
          </a:bodyPr>
          <a:lstStyle/>
          <a:p>
            <a:pPr algn="just">
              <a:spcAft>
                <a:spcPts val="600"/>
              </a:spcAft>
            </a:pPr>
            <a:r>
              <a:rPr lang="en-US" dirty="0" smtClean="0"/>
              <a:t>If we consider a computer-based system, a simple measure of reliability is meantime- between-failure (MTBF):</a:t>
            </a:r>
          </a:p>
          <a:p>
            <a:pPr algn="just">
              <a:spcAft>
                <a:spcPts val="600"/>
              </a:spcAft>
            </a:pPr>
            <a:r>
              <a:rPr lang="en-US" dirty="0" smtClean="0"/>
              <a:t>MTBF = MTTF + MTTR</a:t>
            </a:r>
          </a:p>
          <a:p>
            <a:pPr algn="just">
              <a:spcAft>
                <a:spcPts val="600"/>
              </a:spcAft>
            </a:pPr>
            <a:r>
              <a:rPr lang="en-US" dirty="0" smtClean="0"/>
              <a:t>where the acronyms MTTF and MTTR are mean-time-to-failure and mean-time-to-repair, respectively.</a:t>
            </a:r>
          </a:p>
          <a:p>
            <a:pPr algn="just">
              <a:spcAft>
                <a:spcPts val="600"/>
              </a:spcAft>
            </a:pPr>
            <a:r>
              <a:rPr lang="en-US" dirty="0" smtClean="0"/>
              <a:t>Many researchers argue that MTBF is a far more useful measure than other quality-related software metrics.</a:t>
            </a:r>
          </a:p>
          <a:p>
            <a:pPr algn="just">
              <a:spcAft>
                <a:spcPts val="600"/>
              </a:spcAft>
            </a:pPr>
            <a:r>
              <a:rPr lang="en-US" dirty="0" smtClean="0"/>
              <a:t>Stated simply, an end user is concerned with failures, not with the total defect count. Because each defect contained within a program does not have the same failure rate, the total defect count provides little indication of the reliability of a system.</a:t>
            </a:r>
          </a:p>
          <a:p>
            <a:pPr algn="just">
              <a:spcAft>
                <a:spcPts val="600"/>
              </a:spcAft>
            </a:pPr>
            <a:r>
              <a:rPr lang="en-US" dirty="0" smtClean="0"/>
              <a:t>However, MTBF can be problematic for two reasons:</a:t>
            </a:r>
          </a:p>
          <a:p>
            <a:pPr marL="228600" indent="-228600" algn="just">
              <a:spcAft>
                <a:spcPts val="600"/>
              </a:spcAft>
              <a:buAutoNum type="arabicParenBoth"/>
            </a:pPr>
            <a:r>
              <a:rPr lang="en-US" dirty="0" smtClean="0"/>
              <a:t>it projects a time span between failures, but does not provide us with a projected failure rate</a:t>
            </a:r>
          </a:p>
          <a:p>
            <a:pPr marL="228600" indent="-228600" algn="just">
              <a:spcAft>
                <a:spcPts val="600"/>
              </a:spcAft>
              <a:buAutoNum type="arabicParenBoth"/>
            </a:pPr>
            <a:r>
              <a:rPr lang="en-US" dirty="0" smtClean="0"/>
              <a:t>MTBF can be misinterpreted to mean average life span even though this is not what it implies.</a:t>
            </a:r>
          </a:p>
          <a:p>
            <a:pPr algn="just">
              <a:spcAft>
                <a:spcPts val="600"/>
              </a:spcAft>
            </a:pPr>
            <a:r>
              <a:rPr lang="en-US" dirty="0" smtClean="0"/>
              <a:t>An alternative measure of reliability is failures-in-time (FIT)—a statistical measure of how many failures a component will have over one billion hours of operation. Therefore, 1 FIT is equivalent to one failure in every billion hours of operation.</a:t>
            </a:r>
          </a:p>
          <a:p>
            <a:pPr algn="just">
              <a:spcAft>
                <a:spcPts val="600"/>
              </a:spcAft>
            </a:pPr>
            <a:r>
              <a:rPr lang="en-US" dirty="0" smtClean="0"/>
              <a:t>In addition to a reliability measure, you should also develop a measure of availability.</a:t>
            </a:r>
          </a:p>
          <a:p>
            <a:pPr algn="just">
              <a:spcAft>
                <a:spcPts val="600"/>
              </a:spcAft>
            </a:pPr>
            <a:r>
              <a:rPr lang="en-US" dirty="0" smtClean="0"/>
              <a:t>Software availability is the probability that a program is operating according to requirements at a given point in time and is defined as</a:t>
            </a:r>
          </a:p>
          <a:p>
            <a:pPr algn="just">
              <a:spcAft>
                <a:spcPts val="600"/>
              </a:spcAft>
            </a:pPr>
            <a:r>
              <a:rPr lang="en-US" dirty="0" smtClean="0"/>
              <a:t>Availability = MTTF / MTTF + MTTR X 100%</a:t>
            </a:r>
          </a:p>
          <a:p>
            <a:pPr algn="just"/>
            <a:r>
              <a:rPr lang="en-US" dirty="0" smtClean="0"/>
              <a:t>The MTBF reliability measure is equally sensitive to MTTF and MTTR. The availability measure is somewhat more sensitive to MTTR, an indirect measure of the maintainability of software.</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28</a:t>
            </a:fld>
            <a:endParaRPr lang="en-US" dirty="0"/>
          </a:p>
        </p:txBody>
      </p:sp>
      <p:cxnSp>
        <p:nvCxnSpPr>
          <p:cNvPr id="6" name="Straight Connector 5"/>
          <p:cNvCxnSpPr>
            <a:stCxn id="3" idx="0"/>
            <a:endCxn id="3" idx="2"/>
          </p:cNvCxnSpPr>
          <p:nvPr/>
        </p:nvCxnSpPr>
        <p:spPr>
          <a:xfrm rot="16200000" flipH="1">
            <a:off x="1214040" y="7351315"/>
            <a:ext cx="498078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6563" y="4672508"/>
            <a:ext cx="6248399" cy="5181600"/>
          </a:xfrm>
        </p:spPr>
        <p:txBody>
          <a:bodyPr numCol="2" spcCol="91440">
            <a:normAutofit fontScale="92500"/>
          </a:bodyPr>
          <a:lstStyle/>
          <a:p>
            <a:pPr algn="just">
              <a:lnSpc>
                <a:spcPct val="110000"/>
              </a:lnSpc>
              <a:spcAft>
                <a:spcPts val="600"/>
              </a:spcAft>
            </a:pPr>
            <a:r>
              <a:rPr lang="en-US" dirty="0" smtClean="0"/>
              <a:t>Software safety is a software quality assurance activity that focuses on the identification and assessment of potential hazards that may affect software negatively and cause an entire system to fail.</a:t>
            </a:r>
          </a:p>
          <a:p>
            <a:pPr algn="just">
              <a:lnSpc>
                <a:spcPct val="110000"/>
              </a:lnSpc>
              <a:spcAft>
                <a:spcPts val="600"/>
              </a:spcAft>
            </a:pPr>
            <a:r>
              <a:rPr lang="en-US" dirty="0" smtClean="0"/>
              <a:t>If hazards can be identified early in the software process, software design features can be specified that will either eliminate or control potential hazards.</a:t>
            </a:r>
          </a:p>
          <a:p>
            <a:pPr algn="just">
              <a:lnSpc>
                <a:spcPct val="110000"/>
              </a:lnSpc>
              <a:spcAft>
                <a:spcPts val="600"/>
              </a:spcAft>
            </a:pPr>
            <a:r>
              <a:rPr lang="en-US" dirty="0" smtClean="0"/>
              <a:t>A modeling and analysis process is conducted as part of software safety. Initially, hazards are identified and categorized by criticality and risk.</a:t>
            </a:r>
          </a:p>
          <a:p>
            <a:pPr algn="just">
              <a:lnSpc>
                <a:spcPct val="110000"/>
              </a:lnSpc>
              <a:spcAft>
                <a:spcPts val="600"/>
              </a:spcAft>
            </a:pPr>
            <a:r>
              <a:rPr lang="en-US" dirty="0" smtClean="0"/>
              <a:t>For example, some of the hazards associated with a computer-based cruise control for an automobile might be:</a:t>
            </a:r>
          </a:p>
          <a:p>
            <a:pPr marL="228600" indent="-228600" algn="just">
              <a:lnSpc>
                <a:spcPct val="110000"/>
              </a:lnSpc>
              <a:spcAft>
                <a:spcPts val="600"/>
              </a:spcAft>
              <a:buAutoNum type="arabicParenBoth"/>
            </a:pPr>
            <a:r>
              <a:rPr lang="en-US" dirty="0" smtClean="0"/>
              <a:t>causes uncontrolled acceleration that cannot be stopped</a:t>
            </a:r>
          </a:p>
          <a:p>
            <a:pPr marL="228600" indent="-228600" algn="just">
              <a:lnSpc>
                <a:spcPct val="110000"/>
              </a:lnSpc>
              <a:spcAft>
                <a:spcPts val="600"/>
              </a:spcAft>
              <a:buAutoNum type="arabicParenBoth"/>
            </a:pPr>
            <a:r>
              <a:rPr lang="en-US" dirty="0" smtClean="0"/>
              <a:t>does not respond to depression of brake pedal (by turning off)</a:t>
            </a:r>
          </a:p>
          <a:p>
            <a:pPr marL="228600" indent="-228600" algn="just">
              <a:lnSpc>
                <a:spcPct val="110000"/>
              </a:lnSpc>
              <a:spcAft>
                <a:spcPts val="600"/>
              </a:spcAft>
              <a:buAutoNum type="arabicParenBoth"/>
            </a:pPr>
            <a:r>
              <a:rPr lang="en-US" dirty="0" smtClean="0"/>
              <a:t>does not engage when switch is activated</a:t>
            </a:r>
          </a:p>
          <a:p>
            <a:pPr marL="228600" indent="-228600" algn="just">
              <a:lnSpc>
                <a:spcPct val="110000"/>
              </a:lnSpc>
              <a:spcAft>
                <a:spcPts val="600"/>
              </a:spcAft>
              <a:buAutoNum type="arabicParenBoth"/>
            </a:pPr>
            <a:r>
              <a:rPr lang="en-US" dirty="0" smtClean="0"/>
              <a:t>slowly loses or gains speed</a:t>
            </a:r>
          </a:p>
          <a:p>
            <a:pPr algn="just">
              <a:lnSpc>
                <a:spcPct val="110000"/>
              </a:lnSpc>
              <a:spcAft>
                <a:spcPts val="600"/>
              </a:spcAft>
            </a:pPr>
            <a:r>
              <a:rPr lang="en-US" dirty="0" smtClean="0"/>
              <a:t>Once these system-level hazards are identified, analysis techniques are used to assign severity and probability of occurrence.</a:t>
            </a:r>
          </a:p>
          <a:p>
            <a:pPr algn="just">
              <a:lnSpc>
                <a:spcPct val="110000"/>
              </a:lnSpc>
              <a:spcAft>
                <a:spcPts val="600"/>
              </a:spcAft>
            </a:pPr>
            <a:r>
              <a:rPr lang="en-US" dirty="0" smtClean="0"/>
              <a:t>To be effective, software must be analyzed in the context of the entire system. For example, a subtle user input error (people are system components) may be magnified by a software fault to produce control data that improperly positions a mechanical device.</a:t>
            </a:r>
          </a:p>
          <a:p>
            <a:pPr algn="just">
              <a:lnSpc>
                <a:spcPct val="110000"/>
              </a:lnSpc>
              <a:spcAft>
                <a:spcPts val="600"/>
              </a:spcAft>
            </a:pPr>
            <a:r>
              <a:rPr lang="en-US" dirty="0" smtClean="0"/>
              <a:t>Once hazards are identified and analyzed, safety-related requirements can be specified for the software i.e., the specification can contain a list of undesirable events and the desired system responses to these events.</a:t>
            </a:r>
          </a:p>
          <a:p>
            <a:pPr algn="just">
              <a:lnSpc>
                <a:spcPct val="110000"/>
              </a:lnSpc>
              <a:spcAft>
                <a:spcPts val="600"/>
              </a:spcAft>
            </a:pPr>
            <a:r>
              <a:rPr lang="en-US" dirty="0" smtClean="0"/>
              <a:t>The role of software in managing undesirable  events is then indicated. Although software reliability and software safety are closely related to one another, it is important to understand the subtle difference between them.</a:t>
            </a:r>
          </a:p>
          <a:p>
            <a:pPr algn="just">
              <a:lnSpc>
                <a:spcPct val="110000"/>
              </a:lnSpc>
              <a:spcAft>
                <a:spcPts val="600"/>
              </a:spcAft>
            </a:pPr>
            <a:r>
              <a:rPr lang="en-US" dirty="0" smtClean="0"/>
              <a:t>Software reliability uses statistical analysis to determine the likelihood that a software failure will occur. However, the occurrence of a failure does not  necessarily result in a hazard or mishap. </a:t>
            </a:r>
          </a:p>
          <a:p>
            <a:pPr algn="just">
              <a:lnSpc>
                <a:spcPct val="110000"/>
              </a:lnSpc>
              <a:spcAft>
                <a:spcPts val="600"/>
              </a:spcAft>
            </a:pPr>
            <a:r>
              <a:rPr lang="en-US" dirty="0" smtClean="0"/>
              <a:t>Software safety examines the ways in which failures result in conditions that can lead to a mishap. That is, failures are not considered in a vacuum, but are evaluated in the context of an entire computer-based system and its environment.</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29</a:t>
            </a:fld>
            <a:endParaRPr lang="en-US" dirty="0"/>
          </a:p>
        </p:txBody>
      </p:sp>
      <p:cxnSp>
        <p:nvCxnSpPr>
          <p:cNvPr id="6" name="Straight Connector 5"/>
          <p:cNvCxnSpPr>
            <a:stCxn id="3" idx="0"/>
            <a:endCxn id="3" idx="2"/>
          </p:cNvCxnSpPr>
          <p:nvPr/>
        </p:nvCxnSpPr>
        <p:spPr>
          <a:xfrm>
            <a:off x="3670763" y="4672508"/>
            <a:ext cx="0" cy="5181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r>
              <a:rPr lang="en-US" dirty="0" smtClean="0"/>
              <a:t>Reactive risk strategies have been laughingly called the “Indiana Jones school of risk management”. In the movies that carried his name, Indiana Jones, when faced with overwhelming difficulty, would invariably say, “Don’t worry, I’ll think of something!” Never worrying about problems until they happened, Indy would react in some heroic way.</a:t>
            </a:r>
          </a:p>
          <a:p>
            <a:pPr algn="just"/>
            <a:r>
              <a:rPr lang="en-US" dirty="0" smtClean="0"/>
              <a:t>A reactive strategy monitors the project for likely risks. Resources are set aside to deal with them, should they become actual problems. More commonly, the software team does nothing about risks until something goes wrong. Then, the team flies into action in an attempt to correct the problem rapidly. This is often called a fire-fighting mode.</a:t>
            </a:r>
          </a:p>
          <a:p>
            <a:pPr algn="just"/>
            <a:r>
              <a:rPr lang="en-US" dirty="0" smtClean="0"/>
              <a:t>A considerably more intelligent strategy for risk management is to be proactive. A proactive strategy begins long before technical work is initiated. Potential risks are identified, their probability and impact are assessed, and they are ranked by importance.</a:t>
            </a:r>
          </a:p>
          <a:p>
            <a:pPr algn="just"/>
            <a:r>
              <a:rPr lang="en-US" dirty="0" smtClean="0"/>
              <a:t>Then, the software team establishes a plan for managing risk. The primary objective is to avoid risk, but because not all risks can be avoided, the team works to develop a contingency plan that will enable it to respond in a controlled and effective manner.</a:t>
            </a:r>
          </a:p>
          <a:p>
            <a:pPr algn="just"/>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Michael Hammer laid the foundation for a revolution in management thinking about business processes and computing:</a:t>
            </a:r>
          </a:p>
          <a:p>
            <a:pPr algn="just">
              <a:spcAft>
                <a:spcPts val="600"/>
              </a:spcAft>
            </a:pPr>
            <a:r>
              <a:rPr lang="en-US" dirty="0" smtClean="0"/>
              <a:t>It is time to stop paving (meaning </a:t>
            </a:r>
            <a:r>
              <a:rPr lang="en-US" b="1" i="1" dirty="0" smtClean="0"/>
              <a:t>cover piece of ground with flat stones or bricks</a:t>
            </a:r>
            <a:r>
              <a:rPr lang="en-US" dirty="0" smtClean="0"/>
              <a:t>)  the cow paths. Instead of embedding outdated processes in silicon and software, we should obliterate (meaning </a:t>
            </a:r>
            <a:r>
              <a:rPr lang="en-US" b="1" i="1" dirty="0" smtClean="0"/>
              <a:t>destroy</a:t>
            </a:r>
            <a:r>
              <a:rPr lang="en-US" dirty="0" smtClean="0"/>
              <a:t>) them and start over. We should “reengineer” our businesses: use the power of modern information technology to radically redesign our business processes in order to achieve dramatic improvements in their performance.</a:t>
            </a:r>
          </a:p>
          <a:p>
            <a:pPr algn="just">
              <a:spcAft>
                <a:spcPts val="600"/>
              </a:spcAft>
            </a:pPr>
            <a:r>
              <a:rPr lang="en-US" dirty="0" smtClean="0"/>
              <a:t>Every company operates according to a great many unarticulated rules. . . . Reengineering strives to break away from the old rules about how we organize and conduct our business.</a:t>
            </a:r>
          </a:p>
          <a:p>
            <a:pPr algn="just">
              <a:spcAft>
                <a:spcPts val="600"/>
              </a:spcAft>
            </a:pPr>
            <a:r>
              <a:rPr lang="en-US" dirty="0" smtClean="0"/>
              <a:t>During the 1990s, some companies made a legitimate effort to reengineer, and the results led to improved competitiveness. Others relied solely on downsizing and outsourcing (instead of reengineering) to improve their bottom line.</a:t>
            </a:r>
          </a:p>
          <a:p>
            <a:pPr algn="just">
              <a:spcAft>
                <a:spcPts val="600"/>
              </a:spcAft>
            </a:pPr>
            <a:r>
              <a:rPr lang="en-US" dirty="0" smtClean="0"/>
              <a:t>Software is often the realization of the business rules that Hammer discusses. Today, major companies have tens of thousands of computer programs that support the “old business rules.” </a:t>
            </a:r>
          </a:p>
          <a:p>
            <a:pPr algn="just">
              <a:spcAft>
                <a:spcPts val="600"/>
              </a:spcAft>
            </a:pPr>
            <a:r>
              <a:rPr lang="en-US" dirty="0" smtClean="0"/>
              <a:t>As managers work to modify the rules to achieve greater effectiveness and competitiveness, software must keep pace. In some cases, this means the creation of major new computer-based systems. But in many others, it means the modification or rebuilding of existing applications.</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lnSpcReduction="10000"/>
          </a:bodyPr>
          <a:lstStyle/>
          <a:p>
            <a:pPr algn="just">
              <a:spcAft>
                <a:spcPts val="600"/>
              </a:spcAft>
            </a:pPr>
            <a:r>
              <a:rPr lang="en-US" dirty="0" smtClean="0"/>
              <a:t>As published in Fortune Magazine, BPR is defined as “the search for, and the implementation of, radical (meaning </a:t>
            </a:r>
            <a:r>
              <a:rPr lang="en-US" b="1" i="1" dirty="0" smtClean="0"/>
              <a:t>thorough</a:t>
            </a:r>
            <a:r>
              <a:rPr lang="en-US" dirty="0" smtClean="0"/>
              <a:t> or </a:t>
            </a:r>
            <a:r>
              <a:rPr lang="en-US" b="1" i="1" dirty="0" smtClean="0"/>
              <a:t>complete</a:t>
            </a:r>
            <a:r>
              <a:rPr lang="en-US" dirty="0" smtClean="0"/>
              <a:t>) change in business process to achieve breakthrough (meaning </a:t>
            </a:r>
            <a:r>
              <a:rPr lang="en-US" b="1" i="1" dirty="0" smtClean="0"/>
              <a:t>advance </a:t>
            </a:r>
            <a:r>
              <a:rPr lang="en-US" dirty="0" smtClean="0"/>
              <a:t>or </a:t>
            </a:r>
            <a:r>
              <a:rPr lang="en-US" b="1" i="1" dirty="0" smtClean="0"/>
              <a:t>development</a:t>
            </a:r>
            <a:r>
              <a:rPr lang="en-US" dirty="0" smtClean="0"/>
              <a:t>) results”.</a:t>
            </a:r>
          </a:p>
          <a:p>
            <a:pPr algn="just">
              <a:spcAft>
                <a:spcPts val="600"/>
              </a:spcAft>
            </a:pPr>
            <a:r>
              <a:rPr lang="en-US" b="1" dirty="0" smtClean="0"/>
              <a:t>Business Processes:</a:t>
            </a:r>
          </a:p>
          <a:p>
            <a:pPr algn="just">
              <a:spcAft>
                <a:spcPts val="600"/>
              </a:spcAft>
            </a:pPr>
            <a:r>
              <a:rPr lang="en-US" dirty="0" smtClean="0"/>
              <a:t>A business process is “a set of logically related tasks performed to achieve a defined business outcome”</a:t>
            </a:r>
          </a:p>
          <a:p>
            <a:pPr algn="just">
              <a:spcAft>
                <a:spcPts val="600"/>
              </a:spcAft>
            </a:pPr>
            <a:r>
              <a:rPr lang="en-US" dirty="0" smtClean="0"/>
              <a:t>Within the business process, people, equipment, material resources, and business procedures are combined to produce a specified result. </a:t>
            </a:r>
          </a:p>
          <a:p>
            <a:pPr algn="just">
              <a:spcAft>
                <a:spcPts val="600"/>
              </a:spcAft>
            </a:pPr>
            <a:r>
              <a:rPr lang="en-US" dirty="0" smtClean="0"/>
              <a:t>Examples of business processes include designing a new product, purchasing services and supplies, hiring a new employee, and paying suppliers. Each demands a set of tasks, and each draws on diverse resources within the business.</a:t>
            </a:r>
          </a:p>
          <a:p>
            <a:pPr algn="just">
              <a:spcAft>
                <a:spcPts val="600"/>
              </a:spcAft>
            </a:pPr>
            <a:r>
              <a:rPr lang="en-US" dirty="0" smtClean="0"/>
              <a:t>Every business process has a defined customer—a person or group that receives the outcome (e.g., an idea, a report, a design, a service, a product). In addition, business processes cross organizational boundaries. They require that different organizational groups participate in the “logically related tasks” that define the process.</a:t>
            </a:r>
          </a:p>
          <a:p>
            <a:pPr algn="just">
              <a:spcAft>
                <a:spcPts val="600"/>
              </a:spcAft>
            </a:pPr>
            <a:r>
              <a:rPr lang="en-US" dirty="0" smtClean="0"/>
              <a:t>Every system is actually a hierarchy of subsystems. A business is no exception. The overall business is segmented in the following manner:</a:t>
            </a:r>
          </a:p>
          <a:p>
            <a:pPr algn="ctr">
              <a:spcAft>
                <a:spcPts val="600"/>
              </a:spcAft>
            </a:pPr>
            <a:r>
              <a:rPr lang="en-US" b="1" dirty="0" smtClean="0"/>
              <a:t>The business </a:t>
            </a:r>
            <a:r>
              <a:rPr lang="en-US" b="1" dirty="0" smtClean="0">
                <a:sym typeface="Wingdings" pitchFamily="2" charset="2"/>
              </a:rPr>
              <a:t></a:t>
            </a:r>
            <a:r>
              <a:rPr lang="en-US" b="1" dirty="0" smtClean="0"/>
              <a:t> business systems </a:t>
            </a:r>
            <a:r>
              <a:rPr lang="en-US" b="1" dirty="0" smtClean="0">
                <a:sym typeface="Wingdings" pitchFamily="2" charset="2"/>
              </a:rPr>
              <a:t></a:t>
            </a:r>
            <a:r>
              <a:rPr lang="en-US" b="1" dirty="0" smtClean="0"/>
              <a:t> business processes </a:t>
            </a:r>
            <a:r>
              <a:rPr lang="en-US" b="1" dirty="0" smtClean="0">
                <a:sym typeface="Wingdings" pitchFamily="2" charset="2"/>
              </a:rPr>
              <a:t> </a:t>
            </a:r>
            <a:r>
              <a:rPr lang="en-US" b="1" dirty="0" smtClean="0"/>
              <a:t>business subprocesses</a:t>
            </a:r>
            <a:endParaRPr lang="en-US" dirty="0" smtClean="0"/>
          </a:p>
          <a:p>
            <a:pPr algn="just">
              <a:spcAft>
                <a:spcPts val="600"/>
              </a:spcAft>
            </a:pPr>
            <a:r>
              <a:rPr lang="en-US" dirty="0" smtClean="0"/>
              <a:t>Each business system (also called business function) is composed of one or more business processes, and each business process is defined by a set of subprocesses.</a:t>
            </a:r>
          </a:p>
          <a:p>
            <a:pPr algn="just">
              <a:spcAft>
                <a:spcPts val="600"/>
              </a:spcAft>
            </a:pPr>
            <a:r>
              <a:rPr lang="en-US" dirty="0" smtClean="0"/>
              <a:t>BPR can be applied at any level of the hierarchy, but as the scope of BPR broadens (meaning </a:t>
            </a:r>
            <a:r>
              <a:rPr lang="en-US" b="1" i="1" dirty="0" smtClean="0"/>
              <a:t>become larger in distance</a:t>
            </a:r>
            <a:r>
              <a:rPr lang="en-US" dirty="0" smtClean="0"/>
              <a:t> or </a:t>
            </a:r>
            <a:r>
              <a:rPr lang="en-US" b="1" i="1" dirty="0" smtClean="0"/>
              <a:t>widen</a:t>
            </a:r>
            <a:r>
              <a:rPr lang="en-US" dirty="0" smtClean="0"/>
              <a:t>) (i.e., as we move upward in the hierarchy), the risks associated with BPR grow dramatically. For this reason, most BPR efforts focus on individual processes or subprocesses.</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33</a:t>
            </a:fld>
            <a:endParaRPr lang="en-US" dirty="0"/>
          </a:p>
        </p:txBody>
      </p:sp>
      <p:sp>
        <p:nvSpPr>
          <p:cNvPr id="5" name="Notes Placeholder 4"/>
          <p:cNvSpPr>
            <a:spLocks noGrp="1"/>
          </p:cNvSpPr>
          <p:nvPr>
            <p:ph type="body" sz="quarter" idx="11"/>
          </p:nvPr>
        </p:nvSpPr>
        <p:spPr>
          <a:xfrm>
            <a:off x="711200" y="4734537"/>
            <a:ext cx="5965032" cy="5107169"/>
          </a:xfrm>
        </p:spPr>
        <p:txBody>
          <a:bodyPr>
            <a:normAutofit/>
          </a:bodyPr>
          <a:lstStyle/>
          <a:p>
            <a:pPr algn="just">
              <a:spcAft>
                <a:spcPts val="600"/>
              </a:spcAft>
            </a:pPr>
            <a:r>
              <a:rPr lang="en-US" dirty="0" smtClean="0"/>
              <a:t>Like most engineering activities, business process reengineering is iterative. Business goals and the processes that achieve them must be adapted to a changing business environment. For this reason, there is no start and end to BPR—it is an evolutionary process. A model for business process reengineering is depicted in Figure above. The model defines six activities:</a:t>
            </a:r>
          </a:p>
          <a:p>
            <a:pPr algn="just">
              <a:spcAft>
                <a:spcPts val="600"/>
              </a:spcAft>
            </a:pPr>
            <a:r>
              <a:rPr lang="en-US" b="1" dirty="0" smtClean="0"/>
              <a:t>Business definition:</a:t>
            </a:r>
            <a:r>
              <a:rPr lang="en-US" dirty="0" smtClean="0"/>
              <a:t> Business goals are identified within the context of four key drivers: cost reduction, time reduction, quality improvement, and personnel development and empowerment. Goals may be defined at the business level or for a specific component of the business.</a:t>
            </a:r>
          </a:p>
          <a:p>
            <a:pPr algn="just">
              <a:spcAft>
                <a:spcPts val="600"/>
              </a:spcAft>
            </a:pPr>
            <a:r>
              <a:rPr lang="en-US" b="1" dirty="0" smtClean="0"/>
              <a:t>Process identification:</a:t>
            </a:r>
            <a:r>
              <a:rPr lang="en-US" dirty="0" smtClean="0"/>
              <a:t> Processes that are critical to achieving the goals defined in the business definition are identified. They may then be ranked by importance, by need for change, or in any other way that is appropriate for the reengineering activity.</a:t>
            </a:r>
          </a:p>
          <a:p>
            <a:pPr algn="just">
              <a:spcAft>
                <a:spcPts val="600"/>
              </a:spcAft>
            </a:pPr>
            <a:r>
              <a:rPr lang="en-US" b="1" dirty="0" smtClean="0"/>
              <a:t>Process evaluation: </a:t>
            </a:r>
            <a:r>
              <a:rPr lang="en-US" dirty="0" smtClean="0"/>
              <a:t>The existing process is thoroughly analyzed and measured. Process tasks are identified; the costs and time consumed by process tasks are noted; and quality/performance problems are isolated.</a:t>
            </a:r>
          </a:p>
          <a:p>
            <a:pPr algn="just">
              <a:spcAft>
                <a:spcPts val="600"/>
              </a:spcAft>
            </a:pPr>
            <a:r>
              <a:rPr lang="en-US" b="1" dirty="0" smtClean="0"/>
              <a:t>Process specification and design:</a:t>
            </a:r>
            <a:r>
              <a:rPr lang="en-US" dirty="0" smtClean="0"/>
              <a:t> Based on information obtained during the first three BPR activities, use cases (</a:t>
            </a:r>
            <a:r>
              <a:rPr lang="en-US" b="1" i="1" dirty="0" smtClean="0"/>
              <a:t>a specific situation in which a product or service could potentially be used.</a:t>
            </a:r>
            <a:r>
              <a:rPr lang="en-US" dirty="0" smtClean="0"/>
              <a:t>) are prepared for each process that is to be redesigned. Within the context of BPR, use cases identify a scenario that delivers some outcome to a customer. With the use case as the specification of the process, a new set of tasks are designed for the process.</a:t>
            </a:r>
          </a:p>
          <a:p>
            <a:pPr algn="just">
              <a:spcAft>
                <a:spcPts val="600"/>
              </a:spcAft>
            </a:pPr>
            <a:r>
              <a:rPr lang="en-US" b="1" dirty="0" smtClean="0"/>
              <a:t>Prototyping: </a:t>
            </a:r>
            <a:r>
              <a:rPr lang="en-US" dirty="0" smtClean="0"/>
              <a:t>A redesigned business process must be prototyped before it is fully integrated into the business. This activity “tests” the process so that refinements can be made.</a:t>
            </a:r>
          </a:p>
          <a:p>
            <a:pPr algn="just">
              <a:spcAft>
                <a:spcPts val="600"/>
              </a:spcAft>
            </a:pPr>
            <a:r>
              <a:rPr lang="en-US" b="1" dirty="0" smtClean="0"/>
              <a:t>Refinement and instantiation:</a:t>
            </a:r>
            <a:r>
              <a:rPr lang="en-US" dirty="0" smtClean="0"/>
              <a:t> Based on feedback from the prototype, the business process is refined and then instantiated within a business system.</a:t>
            </a: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a:bodyPr>
          <a:lstStyle/>
          <a:p>
            <a:pPr algn="just">
              <a:spcAft>
                <a:spcPts val="600"/>
              </a:spcAft>
            </a:pPr>
            <a:r>
              <a:rPr lang="en-US" dirty="0" smtClean="0"/>
              <a:t>Reengineering takes time, it costs significant amounts of money, and it absorbs resources that might be otherwise occupied on immediate concerns. For all of these reasons, reengineering is not accomplished in a few months or even a few years.</a:t>
            </a:r>
          </a:p>
          <a:p>
            <a:pPr algn="just">
              <a:spcAft>
                <a:spcPts val="600"/>
              </a:spcAft>
            </a:pPr>
            <a:r>
              <a:rPr lang="en-US" dirty="0" smtClean="0"/>
              <a:t>Reengineering of information systems is an activity that will absorb information technology resources for many years. That’s why every organization needs a pragmatic strategy for software reengineering.</a:t>
            </a:r>
          </a:p>
          <a:p>
            <a:pPr algn="just">
              <a:spcAft>
                <a:spcPts val="600"/>
              </a:spcAft>
            </a:pPr>
            <a:r>
              <a:rPr lang="en-US" dirty="0" smtClean="0"/>
              <a:t>A workable strategy is encompassed in a reengineering process model as shown in figure above.</a:t>
            </a:r>
          </a:p>
          <a:p>
            <a:pPr algn="just">
              <a:spcAft>
                <a:spcPts val="600"/>
              </a:spcAft>
            </a:pPr>
            <a:r>
              <a:rPr lang="en-US" b="1" dirty="0" smtClean="0"/>
              <a:t>Software Reengineering Activities:</a:t>
            </a:r>
          </a:p>
          <a:p>
            <a:pPr algn="just">
              <a:spcAft>
                <a:spcPts val="600"/>
              </a:spcAft>
            </a:pPr>
            <a:r>
              <a:rPr lang="en-US" dirty="0" smtClean="0"/>
              <a:t>The reengineering paradigm shown in Figure above is a cyclical model. This means that each of the activities presented as a part of the paradigm may be revisited. For any particular cycle, the process can terminate after any one of these activities.</a:t>
            </a:r>
          </a:p>
          <a:p>
            <a:pPr algn="just">
              <a:spcAft>
                <a:spcPts val="600"/>
              </a:spcAft>
            </a:pPr>
            <a:r>
              <a:rPr lang="en-US" b="1" dirty="0" smtClean="0"/>
              <a:t>Inventory analysis.</a:t>
            </a:r>
            <a:r>
              <a:rPr lang="en-US" dirty="0" smtClean="0"/>
              <a:t> Every software organization should have an inventory of all applications. The inventory can be nothing more than a spreadsheet model containing information that provides a detailed description (e.g., size, age, business criticality) of every active application.</a:t>
            </a:r>
          </a:p>
          <a:p>
            <a:pPr algn="just">
              <a:spcAft>
                <a:spcPts val="600"/>
              </a:spcAft>
            </a:pPr>
            <a:r>
              <a:rPr lang="en-US" b="1" dirty="0" smtClean="0"/>
              <a:t>Document restructuring.</a:t>
            </a:r>
            <a:r>
              <a:rPr lang="en-US" dirty="0" smtClean="0"/>
              <a:t> Weak documentation is the trademark of many legacy systems. But what can you do about it? What are your options?</a:t>
            </a:r>
          </a:p>
          <a:p>
            <a:pPr marL="228600" indent="-228600" algn="just">
              <a:spcAft>
                <a:spcPts val="600"/>
              </a:spcAft>
              <a:buAutoNum type="arabicPeriod"/>
            </a:pPr>
            <a:r>
              <a:rPr lang="en-US" b="1" i="1" dirty="0" smtClean="0"/>
              <a:t>Creating documentation is far too time consuming.</a:t>
            </a:r>
            <a:r>
              <a:rPr lang="en-US" dirty="0" smtClean="0"/>
              <a:t> If the system works, you may choose to live with what you have. In some cases, this is the correct approach. It is not possible to re-create documentation for hundreds of computer programs. If a program is relatively static, is coming to the end of its useful life, and is unlikely to undergo significant change, let it be!</a:t>
            </a:r>
          </a:p>
          <a:p>
            <a:pPr marL="228600" indent="-228600" algn="just">
              <a:spcAft>
                <a:spcPts val="600"/>
              </a:spcAft>
              <a:buFontTx/>
              <a:buAutoNum type="arabicPeriod"/>
            </a:pPr>
            <a:r>
              <a:rPr lang="en-US" b="1" i="1" dirty="0" smtClean="0"/>
              <a:t>Documentation must be updated, but your organization has limited resources.</a:t>
            </a:r>
          </a:p>
          <a:p>
            <a:pPr marL="228600" indent="-228600" algn="just">
              <a:spcAft>
                <a:spcPts val="600"/>
              </a:spcAft>
              <a:buFontTx/>
              <a:buAutoNum type="arabicPeriod"/>
            </a:pPr>
            <a:r>
              <a:rPr lang="en-US" b="1" i="1" dirty="0" smtClean="0"/>
              <a:t>The system is business critical and must be fully redocumented.</a:t>
            </a:r>
            <a:endParaRPr lang="en-US" b="1" i="1"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lnSpcReduction="10000"/>
          </a:bodyPr>
          <a:lstStyle/>
          <a:p>
            <a:pPr algn="just">
              <a:spcAft>
                <a:spcPts val="600"/>
              </a:spcAft>
            </a:pPr>
            <a:r>
              <a:rPr lang="en-US" dirty="0" smtClean="0"/>
              <a:t>Reengineering takes time, it costs significant amounts of money, and it absorbs resources that might be otherwise occupied on immediate concerns. For all of these reasons, reengineering is not accomplished in a few months or even a few years.</a:t>
            </a:r>
          </a:p>
          <a:p>
            <a:pPr algn="just">
              <a:spcAft>
                <a:spcPts val="600"/>
              </a:spcAft>
            </a:pPr>
            <a:r>
              <a:rPr lang="en-US" dirty="0" smtClean="0"/>
              <a:t>Reengineering of information systems is an activity that will absorb information technology resources for many years. That’s why every organization needs a pragmatic strategy for software reengineering.</a:t>
            </a:r>
          </a:p>
          <a:p>
            <a:pPr algn="just">
              <a:spcAft>
                <a:spcPts val="600"/>
              </a:spcAft>
            </a:pPr>
            <a:r>
              <a:rPr lang="en-US" dirty="0" smtClean="0"/>
              <a:t>A workable strategy is encompassed in a reengineering process model as shown in figure above.</a:t>
            </a:r>
          </a:p>
          <a:p>
            <a:pPr algn="just">
              <a:spcAft>
                <a:spcPts val="600"/>
              </a:spcAft>
            </a:pPr>
            <a:r>
              <a:rPr lang="en-US" b="1" dirty="0" smtClean="0"/>
              <a:t>Software Reengineering Activities:</a:t>
            </a:r>
          </a:p>
          <a:p>
            <a:pPr algn="just">
              <a:spcAft>
                <a:spcPts val="600"/>
              </a:spcAft>
            </a:pPr>
            <a:r>
              <a:rPr lang="en-US" dirty="0" smtClean="0"/>
              <a:t>The reengineering paradigm shown in Figure above is a cyclical model. This means that each of the activities presented as a part of the paradigm may be revisited. For any particular cycle, the process can terminate after any one of these activities.</a:t>
            </a:r>
          </a:p>
          <a:p>
            <a:pPr algn="just">
              <a:spcAft>
                <a:spcPts val="600"/>
              </a:spcAft>
            </a:pPr>
            <a:r>
              <a:rPr lang="en-US" b="1" dirty="0" smtClean="0"/>
              <a:t>Inventory analysis.</a:t>
            </a:r>
            <a:r>
              <a:rPr lang="en-US" dirty="0" smtClean="0"/>
              <a:t> Every software organization should have an inventory of all applications. The inventory can be nothing more than a spreadsheet model containing information that provides a detailed description (e.g., size, age, business criticality) of every active application.</a:t>
            </a:r>
          </a:p>
          <a:p>
            <a:pPr algn="just">
              <a:spcAft>
                <a:spcPts val="600"/>
              </a:spcAft>
            </a:pPr>
            <a:r>
              <a:rPr lang="en-US" b="1" dirty="0" smtClean="0"/>
              <a:t>Document restructuring.</a:t>
            </a:r>
            <a:r>
              <a:rPr lang="en-US" dirty="0" smtClean="0"/>
              <a:t> Weak documentation is the trademark of many legacy (</a:t>
            </a:r>
            <a:r>
              <a:rPr lang="en-US" sz="1200" b="1" i="1" kern="1200" dirty="0" smtClean="0">
                <a:solidFill>
                  <a:schemeClr val="tx1"/>
                </a:solidFill>
                <a:latin typeface="+mn-lt"/>
                <a:ea typeface="+mn-ea"/>
                <a:cs typeface="+mn-cs"/>
              </a:rPr>
              <a:t>an amount of money or property left to someone in a will.</a:t>
            </a:r>
            <a:r>
              <a:rPr lang="en-US" dirty="0" smtClean="0"/>
              <a:t>) systems. But what can you do about it? What are your options?</a:t>
            </a:r>
          </a:p>
          <a:p>
            <a:pPr marL="228600" indent="-228600" algn="just">
              <a:spcAft>
                <a:spcPts val="600"/>
              </a:spcAft>
              <a:buAutoNum type="arabicPeriod"/>
            </a:pPr>
            <a:r>
              <a:rPr lang="en-US" b="1" i="1" dirty="0" smtClean="0"/>
              <a:t>Creating documentation is far too time consuming.</a:t>
            </a:r>
            <a:r>
              <a:rPr lang="en-US" dirty="0" smtClean="0"/>
              <a:t> If the system works, you may choose to live with what you have. In some cases, this is the correct approach. It is not possible to re-create documentation for hundreds of computer programs. If a program is relatively static, is coming to the end of its useful life, and is unlikely to undergo significant change, let it be!</a:t>
            </a:r>
          </a:p>
          <a:p>
            <a:pPr marL="228600" indent="-228600" algn="just">
              <a:spcAft>
                <a:spcPts val="600"/>
              </a:spcAft>
              <a:buFontTx/>
              <a:buAutoNum type="arabicPeriod"/>
            </a:pPr>
            <a:r>
              <a:rPr lang="en-US" b="1" i="1" dirty="0" smtClean="0"/>
              <a:t>Documentation must be updated, but your organization has limited resources.</a:t>
            </a:r>
          </a:p>
          <a:p>
            <a:pPr marL="228600" indent="-228600" algn="just">
              <a:spcAft>
                <a:spcPts val="600"/>
              </a:spcAft>
              <a:buFontTx/>
              <a:buAutoNum type="arabicPeriod"/>
            </a:pPr>
            <a:r>
              <a:rPr lang="en-US" b="1" i="1" dirty="0" smtClean="0"/>
              <a:t>The system is business critical and must be fully redocumented.</a:t>
            </a:r>
            <a:endParaRPr lang="en-US" b="1" i="1"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68205"/>
            <a:ext cx="6248399" cy="5105400"/>
          </a:xfrm>
        </p:spPr>
        <p:txBody>
          <a:bodyPr numCol="2" spcCol="182880">
            <a:normAutofit lnSpcReduction="10000"/>
          </a:bodyPr>
          <a:lstStyle/>
          <a:p>
            <a:pPr algn="just">
              <a:lnSpc>
                <a:spcPct val="102000"/>
              </a:lnSpc>
              <a:spcAft>
                <a:spcPts val="600"/>
              </a:spcAft>
            </a:pPr>
            <a:r>
              <a:rPr lang="en-US" b="1" dirty="0" smtClean="0"/>
              <a:t>Software Reengineering Activities:</a:t>
            </a:r>
          </a:p>
          <a:p>
            <a:pPr algn="just">
              <a:lnSpc>
                <a:spcPct val="102000"/>
              </a:lnSpc>
              <a:spcAft>
                <a:spcPts val="600"/>
              </a:spcAft>
            </a:pPr>
            <a:r>
              <a:rPr lang="en-US" b="1" dirty="0" smtClean="0"/>
              <a:t>Reverse engineering.</a:t>
            </a:r>
            <a:r>
              <a:rPr lang="en-US" dirty="0" smtClean="0"/>
              <a:t> The term reverse engineering has its origins in the hardware world. A company disassembles a competitive hardware product in an effort to understand its competitor’s design and manufacturing “secrets.”</a:t>
            </a:r>
          </a:p>
          <a:p>
            <a:pPr algn="just">
              <a:lnSpc>
                <a:spcPct val="102000"/>
              </a:lnSpc>
              <a:spcAft>
                <a:spcPts val="600"/>
              </a:spcAft>
            </a:pPr>
            <a:r>
              <a:rPr lang="en-US" dirty="0" smtClean="0"/>
              <a:t>These secrets could be easily understood if the competitor’s design and manufacturing specifications were obtained. But these documents are proprietary and unavailable to the company doing the reverse engineering.</a:t>
            </a:r>
          </a:p>
          <a:p>
            <a:pPr algn="just">
              <a:lnSpc>
                <a:spcPct val="102000"/>
              </a:lnSpc>
              <a:spcAft>
                <a:spcPts val="600"/>
              </a:spcAft>
            </a:pPr>
            <a:r>
              <a:rPr lang="en-US" dirty="0" smtClean="0"/>
              <a:t>Reverse engineering for software is quite similar. In most cases, however, the program to be reverse engineered is not a competitor’s. Rather, it is the company’s own work. The “secrets” to be understood are obscure (</a:t>
            </a:r>
            <a:r>
              <a:rPr lang="en-US" b="1" i="1" dirty="0" smtClean="0"/>
              <a:t>not discovered</a:t>
            </a:r>
            <a:r>
              <a:rPr lang="en-US" dirty="0" smtClean="0"/>
              <a:t>) because no specification was ever developed.</a:t>
            </a:r>
          </a:p>
          <a:p>
            <a:pPr algn="just">
              <a:lnSpc>
                <a:spcPct val="102000"/>
              </a:lnSpc>
              <a:spcAft>
                <a:spcPts val="600"/>
              </a:spcAft>
            </a:pPr>
            <a:r>
              <a:rPr lang="en-US" b="1" dirty="0" smtClean="0"/>
              <a:t>Code restructuring.</a:t>
            </a:r>
            <a:r>
              <a:rPr lang="en-US" dirty="0" smtClean="0"/>
              <a:t> The most common type of reengineering is code restructuring. Some legacy systems have a relatively solid program architecture, but individual modules were coded in a way that makes them difficult to understand, test, and maintain. In such cases, the code within the suspect modules can be restructured.</a:t>
            </a:r>
          </a:p>
          <a:p>
            <a:pPr algn="just">
              <a:lnSpc>
                <a:spcPct val="102000"/>
              </a:lnSpc>
              <a:spcAft>
                <a:spcPts val="600"/>
              </a:spcAft>
            </a:pPr>
            <a:r>
              <a:rPr lang="en-US" b="1" dirty="0" smtClean="0"/>
              <a:t>Data restructuring.</a:t>
            </a:r>
            <a:r>
              <a:rPr lang="en-US" dirty="0" smtClean="0"/>
              <a:t> A program with weak data architecture will be difficult to adapt and enhance. In fact, for many applications, information architecture has more to do with the long-term viability of a program than the source code itself.</a:t>
            </a:r>
          </a:p>
          <a:p>
            <a:pPr algn="just">
              <a:lnSpc>
                <a:spcPct val="102000"/>
              </a:lnSpc>
              <a:spcAft>
                <a:spcPts val="600"/>
              </a:spcAft>
            </a:pPr>
            <a:r>
              <a:rPr lang="en-US" dirty="0" smtClean="0"/>
              <a:t>Unlike code restructuring, which occurs at a relatively low level of abstraction, data restructuring is a full-scale reengineering activity. In most cases, data restructuring begins with a reverse engineering activity. Current data architecture is dissected (</a:t>
            </a:r>
            <a:r>
              <a:rPr lang="en-US" b="1" i="1" dirty="0" smtClean="0"/>
              <a:t>analyzed</a:t>
            </a:r>
            <a:r>
              <a:rPr lang="en-US" dirty="0" smtClean="0"/>
              <a:t>) , and necessary data models are defined. Data objects and attributes are identified, and existing data structures are reviewed for quality.</a:t>
            </a:r>
          </a:p>
          <a:p>
            <a:pPr algn="just">
              <a:lnSpc>
                <a:spcPct val="102000"/>
              </a:lnSpc>
              <a:spcAft>
                <a:spcPts val="600"/>
              </a:spcAft>
            </a:pPr>
            <a:r>
              <a:rPr lang="en-US" b="1" dirty="0" smtClean="0"/>
              <a:t>Forward Engineering.</a:t>
            </a:r>
            <a:r>
              <a:rPr lang="en-US" dirty="0" smtClean="0"/>
              <a:t> In an ideal world, applications would be rebuilt using an automated “reengineering engine.” The old program would be fed into the engine, analyzed, restructured, and then regenerated in a form that exhibited the best aspects of software quality.</a:t>
            </a:r>
          </a:p>
          <a:p>
            <a:pPr algn="just">
              <a:lnSpc>
                <a:spcPct val="102000"/>
              </a:lnSpc>
              <a:spcAft>
                <a:spcPts val="600"/>
              </a:spcAft>
            </a:pPr>
            <a:r>
              <a:rPr lang="en-US" dirty="0" smtClean="0"/>
              <a:t>Forward engineering not only recovers design information from existing software but uses this information to alter or reconstitute the existing system in an effort to improve its overall quality.</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36</a:t>
            </a:fld>
            <a:endParaRPr lang="en-US" dirty="0"/>
          </a:p>
        </p:txBody>
      </p:sp>
      <p:cxnSp>
        <p:nvCxnSpPr>
          <p:cNvPr id="6" name="Straight Connector 5"/>
          <p:cNvCxnSpPr>
            <a:stCxn id="3" idx="0"/>
            <a:endCxn id="3" idx="2"/>
          </p:cNvCxnSpPr>
          <p:nvPr/>
        </p:nvCxnSpPr>
        <p:spPr>
          <a:xfrm rot="16200000" flipH="1">
            <a:off x="1151731" y="7320905"/>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68205"/>
            <a:ext cx="6248399" cy="5105400"/>
          </a:xfrm>
        </p:spPr>
        <p:txBody>
          <a:bodyPr numCol="2" spcCol="182880">
            <a:normAutofit lnSpcReduction="10000"/>
          </a:bodyPr>
          <a:lstStyle/>
          <a:p>
            <a:pPr algn="just">
              <a:lnSpc>
                <a:spcPct val="102000"/>
              </a:lnSpc>
              <a:spcAft>
                <a:spcPts val="600"/>
              </a:spcAft>
            </a:pPr>
            <a:r>
              <a:rPr lang="en-US" b="1" dirty="0" smtClean="0"/>
              <a:t>Software Reengineering Activities:</a:t>
            </a:r>
          </a:p>
          <a:p>
            <a:pPr algn="just">
              <a:lnSpc>
                <a:spcPct val="102000"/>
              </a:lnSpc>
              <a:spcAft>
                <a:spcPts val="600"/>
              </a:spcAft>
            </a:pPr>
            <a:r>
              <a:rPr lang="en-US" b="1" dirty="0" smtClean="0"/>
              <a:t>Reverse engineering.</a:t>
            </a:r>
            <a:r>
              <a:rPr lang="en-US" dirty="0" smtClean="0"/>
              <a:t> The term reverse engineering has its origins in the hardware world. A company disassembles a competitive hardware product in an effort to understand its competitor’s design and manufacturing “secrets.”</a:t>
            </a:r>
          </a:p>
          <a:p>
            <a:pPr algn="just">
              <a:lnSpc>
                <a:spcPct val="102000"/>
              </a:lnSpc>
              <a:spcAft>
                <a:spcPts val="600"/>
              </a:spcAft>
            </a:pPr>
            <a:r>
              <a:rPr lang="en-US" dirty="0" smtClean="0"/>
              <a:t>These secrets could be easily understood if the competitor’s design and manufacturing specifications were obtained. But these documents are proprietary and unavailable to the company doing the reverse engineering.</a:t>
            </a:r>
          </a:p>
          <a:p>
            <a:pPr algn="just">
              <a:lnSpc>
                <a:spcPct val="102000"/>
              </a:lnSpc>
              <a:spcAft>
                <a:spcPts val="600"/>
              </a:spcAft>
            </a:pPr>
            <a:r>
              <a:rPr lang="en-US" dirty="0" smtClean="0"/>
              <a:t>Reverse engineering for software is quite similar. In most cases, however, the program to be reverse engineered is not a competitor’s. Rather, it is the company’s own work. The “secrets” to be understood are obscure (</a:t>
            </a:r>
            <a:r>
              <a:rPr lang="en-US" b="1" i="1" dirty="0" smtClean="0"/>
              <a:t>not discovered</a:t>
            </a:r>
            <a:r>
              <a:rPr lang="en-US" dirty="0" smtClean="0"/>
              <a:t>) because no specification was ever developed.</a:t>
            </a:r>
          </a:p>
          <a:p>
            <a:pPr algn="just">
              <a:lnSpc>
                <a:spcPct val="102000"/>
              </a:lnSpc>
              <a:spcAft>
                <a:spcPts val="600"/>
              </a:spcAft>
            </a:pPr>
            <a:r>
              <a:rPr lang="en-US" b="1" dirty="0" smtClean="0"/>
              <a:t>Code restructuring.</a:t>
            </a:r>
            <a:r>
              <a:rPr lang="en-US" dirty="0" smtClean="0"/>
              <a:t> The most common type of reengineering is code restructuring. Some legacy systems have a relatively solid (</a:t>
            </a:r>
            <a:r>
              <a:rPr lang="en-US" b="1" i="1" dirty="0" smtClean="0"/>
              <a:t>firm and stable</a:t>
            </a:r>
            <a:r>
              <a:rPr lang="en-US" dirty="0" smtClean="0"/>
              <a:t>) program architecture, but individual modules were coded in a way that makes them difficult to understand, test, and maintain. In such cases, the code within the suspect modules can be restructured.</a:t>
            </a:r>
          </a:p>
          <a:p>
            <a:pPr algn="just">
              <a:lnSpc>
                <a:spcPct val="102000"/>
              </a:lnSpc>
              <a:spcAft>
                <a:spcPts val="600"/>
              </a:spcAft>
            </a:pPr>
            <a:r>
              <a:rPr lang="en-US" b="1" dirty="0" smtClean="0"/>
              <a:t>Data restructuring.</a:t>
            </a:r>
            <a:r>
              <a:rPr lang="en-US" dirty="0" smtClean="0"/>
              <a:t> A program with weak data architecture will be difficult to adapt and enhance. In fact, for many applications, information architecture has more to do with the long-term viability of a program than the source code itself.</a:t>
            </a:r>
          </a:p>
          <a:p>
            <a:pPr algn="just">
              <a:lnSpc>
                <a:spcPct val="102000"/>
              </a:lnSpc>
              <a:spcAft>
                <a:spcPts val="600"/>
              </a:spcAft>
            </a:pPr>
            <a:r>
              <a:rPr lang="en-US" dirty="0" smtClean="0"/>
              <a:t>Unlike code restructuring, which occurs at a relatively low level of abstraction, data restructuring is a full-scale reengineering activity. In most cases, data restructuring begins with a reverse engineering activity. Current data architecture is dissected (</a:t>
            </a:r>
            <a:r>
              <a:rPr lang="en-US" b="1" i="1" dirty="0" smtClean="0"/>
              <a:t>analyzed</a:t>
            </a:r>
            <a:r>
              <a:rPr lang="en-US" dirty="0" smtClean="0"/>
              <a:t>) , and necessary data models are defined. Data objects and attributes are identified, and existing data structures are reviewed for quality.</a:t>
            </a:r>
          </a:p>
          <a:p>
            <a:pPr algn="just">
              <a:lnSpc>
                <a:spcPct val="102000"/>
              </a:lnSpc>
              <a:spcAft>
                <a:spcPts val="600"/>
              </a:spcAft>
            </a:pPr>
            <a:r>
              <a:rPr lang="en-US" b="1" dirty="0" smtClean="0"/>
              <a:t>Forward Engineering.</a:t>
            </a:r>
            <a:r>
              <a:rPr lang="en-US" dirty="0" smtClean="0"/>
              <a:t> In an ideal world, applications would be rebuilt using an automated “reengineering engine.” The old program would be fed into the engine, analyzed, restructured, and then regenerated in a form that exhibited the best aspects of software quality.</a:t>
            </a:r>
          </a:p>
          <a:p>
            <a:pPr algn="just">
              <a:lnSpc>
                <a:spcPct val="102000"/>
              </a:lnSpc>
              <a:spcAft>
                <a:spcPts val="600"/>
              </a:spcAft>
            </a:pPr>
            <a:r>
              <a:rPr lang="en-US" dirty="0" smtClean="0"/>
              <a:t>Forward engineering not only recovers design information from existing software but uses this information to alter or reconstitute the existing system in an effort to improve its overall quality.</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37</a:t>
            </a:fld>
            <a:endParaRPr lang="en-US" dirty="0"/>
          </a:p>
        </p:txBody>
      </p:sp>
      <p:cxnSp>
        <p:nvCxnSpPr>
          <p:cNvPr id="6" name="Straight Connector 5"/>
          <p:cNvCxnSpPr>
            <a:stCxn id="3" idx="0"/>
            <a:endCxn id="3" idx="2"/>
          </p:cNvCxnSpPr>
          <p:nvPr/>
        </p:nvCxnSpPr>
        <p:spPr>
          <a:xfrm rot="16200000" flipH="1">
            <a:off x="1151731" y="7320905"/>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68205"/>
            <a:ext cx="6248399" cy="5105400"/>
          </a:xfrm>
        </p:spPr>
        <p:txBody>
          <a:bodyPr numCol="2" spcCol="182880">
            <a:normAutofit lnSpcReduction="10000"/>
          </a:bodyPr>
          <a:lstStyle/>
          <a:p>
            <a:pPr algn="just">
              <a:lnSpc>
                <a:spcPct val="102000"/>
              </a:lnSpc>
              <a:spcAft>
                <a:spcPts val="600"/>
              </a:spcAft>
            </a:pPr>
            <a:r>
              <a:rPr lang="en-US" b="1" dirty="0" smtClean="0"/>
              <a:t>Software Reengineering Activities:</a:t>
            </a:r>
          </a:p>
          <a:p>
            <a:pPr algn="just">
              <a:lnSpc>
                <a:spcPct val="102000"/>
              </a:lnSpc>
              <a:spcAft>
                <a:spcPts val="600"/>
              </a:spcAft>
            </a:pPr>
            <a:r>
              <a:rPr lang="en-US" b="1" dirty="0" smtClean="0"/>
              <a:t>Reverse engineering.</a:t>
            </a:r>
            <a:r>
              <a:rPr lang="en-US" dirty="0" smtClean="0"/>
              <a:t> The term reverse engineering has its origins in the hardware world. A company disassembles a competitive hardware product in an effort to understand its competitor’s design and manufacturing “secrets.”</a:t>
            </a:r>
          </a:p>
          <a:p>
            <a:pPr algn="just">
              <a:lnSpc>
                <a:spcPct val="102000"/>
              </a:lnSpc>
              <a:spcAft>
                <a:spcPts val="600"/>
              </a:spcAft>
            </a:pPr>
            <a:r>
              <a:rPr lang="en-US" dirty="0" smtClean="0"/>
              <a:t>These secrets could be easily understood if the competitor’s design and manufacturing specifications were obtained. But these documents are proprietary and unavailable to the company doing the reverse engineering.</a:t>
            </a:r>
          </a:p>
          <a:p>
            <a:pPr algn="just">
              <a:lnSpc>
                <a:spcPct val="102000"/>
              </a:lnSpc>
              <a:spcAft>
                <a:spcPts val="600"/>
              </a:spcAft>
            </a:pPr>
            <a:r>
              <a:rPr lang="en-US" dirty="0" smtClean="0"/>
              <a:t>Reverse engineering for software is quite similar. In most cases, however, the program to be reverse engineered is not a competitor’s. Rather, it is the company’s own work. The “secrets” to be understood are obscure (</a:t>
            </a:r>
            <a:r>
              <a:rPr lang="en-US" b="1" i="1" dirty="0" smtClean="0"/>
              <a:t>not discovered</a:t>
            </a:r>
            <a:r>
              <a:rPr lang="en-US" dirty="0" smtClean="0"/>
              <a:t>) because no specification was ever developed.</a:t>
            </a:r>
          </a:p>
          <a:p>
            <a:pPr algn="just">
              <a:lnSpc>
                <a:spcPct val="102000"/>
              </a:lnSpc>
              <a:spcAft>
                <a:spcPts val="600"/>
              </a:spcAft>
            </a:pPr>
            <a:r>
              <a:rPr lang="en-US" b="1" dirty="0" smtClean="0"/>
              <a:t>Code restructuring.</a:t>
            </a:r>
            <a:r>
              <a:rPr lang="en-US" dirty="0" smtClean="0"/>
              <a:t> The most common type of reengineering is code restructuring. Some legacy systems have a relatively solid (</a:t>
            </a:r>
            <a:r>
              <a:rPr lang="en-US" b="1" i="1" dirty="0" smtClean="0"/>
              <a:t>firm and stable</a:t>
            </a:r>
            <a:r>
              <a:rPr lang="en-US" dirty="0" smtClean="0"/>
              <a:t>) program architecture, but individual modules were coded in a way that makes them difficult to understand, test, and maintain. In such cases, the code within the suspect modules can be restructured.</a:t>
            </a:r>
          </a:p>
          <a:p>
            <a:pPr algn="just">
              <a:lnSpc>
                <a:spcPct val="102000"/>
              </a:lnSpc>
              <a:spcAft>
                <a:spcPts val="600"/>
              </a:spcAft>
            </a:pPr>
            <a:r>
              <a:rPr lang="en-US" b="1" dirty="0" smtClean="0"/>
              <a:t>Data restructuring.</a:t>
            </a:r>
            <a:r>
              <a:rPr lang="en-US" dirty="0" smtClean="0"/>
              <a:t> A program with weak data architecture will be difficult to adapt and enhance. In fact, for many applications, information architecture has more to do with the long-term viability of a program than the source code itself.</a:t>
            </a:r>
          </a:p>
          <a:p>
            <a:pPr algn="just">
              <a:lnSpc>
                <a:spcPct val="102000"/>
              </a:lnSpc>
              <a:spcAft>
                <a:spcPts val="600"/>
              </a:spcAft>
            </a:pPr>
            <a:r>
              <a:rPr lang="en-US" dirty="0" smtClean="0"/>
              <a:t>Unlike code restructuring, which occurs at a relatively low level of abstraction, data restructuring is a full-scale reengineering activity. In most cases, data restructuring begins with a reverse engineering activity. Current data architecture is dissected (</a:t>
            </a:r>
            <a:r>
              <a:rPr lang="en-US" b="1" i="1" dirty="0" smtClean="0"/>
              <a:t>analyzed</a:t>
            </a:r>
            <a:r>
              <a:rPr lang="en-US" dirty="0" smtClean="0"/>
              <a:t>) , and necessary data models are defined. Data objects and attributes are identified, and existing data structures are reviewed for quality.</a:t>
            </a:r>
          </a:p>
          <a:p>
            <a:pPr algn="just">
              <a:lnSpc>
                <a:spcPct val="102000"/>
              </a:lnSpc>
              <a:spcAft>
                <a:spcPts val="600"/>
              </a:spcAft>
            </a:pPr>
            <a:r>
              <a:rPr lang="en-US" b="1" dirty="0" smtClean="0"/>
              <a:t>Forward Engineering.</a:t>
            </a:r>
            <a:r>
              <a:rPr lang="en-US" dirty="0" smtClean="0"/>
              <a:t> In an ideal world, applications would be rebuilt using an automated “reengineering engine.” The old program would be fed into the engine, analyzed, restructured, and then regenerated in a form that exhibited the best aspects of software quality.</a:t>
            </a:r>
          </a:p>
          <a:p>
            <a:pPr algn="just">
              <a:lnSpc>
                <a:spcPct val="102000"/>
              </a:lnSpc>
              <a:spcAft>
                <a:spcPts val="600"/>
              </a:spcAft>
            </a:pPr>
            <a:r>
              <a:rPr lang="en-US" dirty="0" smtClean="0"/>
              <a:t>Forward engineering not only recovers design information from existing software but uses this information to alter or reconstitute the existing system in an effort to improve its overall quality.</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38</a:t>
            </a:fld>
            <a:endParaRPr lang="en-US" dirty="0"/>
          </a:p>
        </p:txBody>
      </p:sp>
      <p:cxnSp>
        <p:nvCxnSpPr>
          <p:cNvPr id="6" name="Straight Connector 5"/>
          <p:cNvCxnSpPr>
            <a:stCxn id="3" idx="0"/>
            <a:endCxn id="3" idx="2"/>
          </p:cNvCxnSpPr>
          <p:nvPr/>
        </p:nvCxnSpPr>
        <p:spPr>
          <a:xfrm rot="16200000" flipH="1">
            <a:off x="1151731" y="7320905"/>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lnSpcReduction="10000"/>
          </a:bodyPr>
          <a:lstStyle/>
          <a:p>
            <a:pPr algn="just">
              <a:spcAft>
                <a:spcPts val="600"/>
              </a:spcAft>
            </a:pPr>
            <a:r>
              <a:rPr lang="en-US" dirty="0" smtClean="0"/>
              <a:t>Reverse engineering can extract design information from source code, but the </a:t>
            </a:r>
            <a:r>
              <a:rPr lang="en-US" b="1" dirty="0" smtClean="0"/>
              <a:t>abstraction</a:t>
            </a:r>
            <a:r>
              <a:rPr lang="en-US" dirty="0" smtClean="0"/>
              <a:t> level, the </a:t>
            </a:r>
            <a:r>
              <a:rPr lang="en-US" b="1" dirty="0" smtClean="0"/>
              <a:t>completeness</a:t>
            </a:r>
            <a:r>
              <a:rPr lang="en-US" dirty="0" smtClean="0"/>
              <a:t> of the documentation, the degree to which tools and a human analyst </a:t>
            </a:r>
            <a:r>
              <a:rPr lang="en-US" b="1" dirty="0" smtClean="0"/>
              <a:t>work together</a:t>
            </a:r>
            <a:r>
              <a:rPr lang="en-US" dirty="0" smtClean="0"/>
              <a:t>, and the </a:t>
            </a:r>
            <a:r>
              <a:rPr lang="en-US" b="1" dirty="0" smtClean="0"/>
              <a:t>directionality</a:t>
            </a:r>
            <a:r>
              <a:rPr lang="en-US" dirty="0" smtClean="0"/>
              <a:t> of the process are highly variable.</a:t>
            </a:r>
          </a:p>
          <a:p>
            <a:pPr algn="just">
              <a:spcAft>
                <a:spcPts val="600"/>
              </a:spcAft>
            </a:pPr>
            <a:r>
              <a:rPr lang="en-US" dirty="0" smtClean="0"/>
              <a:t>The </a:t>
            </a:r>
            <a:r>
              <a:rPr lang="en-US" b="1" i="1" dirty="0" smtClean="0"/>
              <a:t>abstraction</a:t>
            </a:r>
            <a:r>
              <a:rPr lang="en-US" dirty="0" smtClean="0"/>
              <a:t> level of a reverse engineering process and the tools used to effect it refers to the sophistication (</a:t>
            </a:r>
            <a:r>
              <a:rPr lang="en-US" b="1" i="1" dirty="0" smtClean="0"/>
              <a:t>refinement</a:t>
            </a:r>
            <a:r>
              <a:rPr lang="en-US" dirty="0" smtClean="0"/>
              <a:t>) of the design information that can be extracted from source code. Ideally, the abstraction level should be as high as possible.</a:t>
            </a:r>
          </a:p>
          <a:p>
            <a:pPr algn="just">
              <a:spcAft>
                <a:spcPts val="600"/>
              </a:spcAft>
            </a:pPr>
            <a:r>
              <a:rPr lang="en-US" dirty="0" smtClean="0"/>
              <a:t>That is, the reverse engineering process should be capable of deriving procedural design representations (a low-level abstraction), program and data structure information (a somewhat higher level of abstraction), object models, data and/or control flow models (a relatively high level of abstraction), and entity relationship models (a high level of abstraction). As the abstraction level increases, you are provided with information that will allow easier understanding of the program.</a:t>
            </a:r>
          </a:p>
          <a:p>
            <a:pPr algn="just">
              <a:spcAft>
                <a:spcPts val="600"/>
              </a:spcAft>
            </a:pPr>
            <a:r>
              <a:rPr lang="en-US" dirty="0" smtClean="0"/>
              <a:t>The </a:t>
            </a:r>
            <a:r>
              <a:rPr lang="en-US" b="1" i="1" dirty="0" smtClean="0"/>
              <a:t>completeness</a:t>
            </a:r>
            <a:r>
              <a:rPr lang="en-US" dirty="0" smtClean="0"/>
              <a:t> of a reverse engineering process refers to the level of detail that is provided at an abstraction level. In most cases, the completeness decreases as the abstraction level increases.</a:t>
            </a:r>
          </a:p>
          <a:p>
            <a:pPr algn="just">
              <a:spcAft>
                <a:spcPts val="600"/>
              </a:spcAft>
            </a:pPr>
            <a:r>
              <a:rPr lang="en-US" b="1" i="1" dirty="0" smtClean="0"/>
              <a:t>Interactivity </a:t>
            </a:r>
            <a:r>
              <a:rPr lang="en-US" dirty="0" smtClean="0"/>
              <a:t>refers to the degree to which the human is “integrated” with automated tools to create an effective reverse engineering process. In most cases, as the abstraction level increases, interactivity must increase or completeness will suffer.</a:t>
            </a:r>
          </a:p>
          <a:p>
            <a:pPr algn="just">
              <a:spcAft>
                <a:spcPts val="600"/>
              </a:spcAft>
            </a:pPr>
            <a:r>
              <a:rPr lang="en-US" dirty="0" smtClean="0"/>
              <a:t>If the </a:t>
            </a:r>
            <a:r>
              <a:rPr lang="en-US" b="1" i="1" dirty="0" smtClean="0"/>
              <a:t>directionality</a:t>
            </a:r>
            <a:r>
              <a:rPr lang="en-US" dirty="0" smtClean="0"/>
              <a:t> of the reverse engineering process is one-way, all information extracted from the source code is provided to the software engineer who can then use it during any maintenance activity. If directionality is two-way, the information is fed to a reengineering tool that attempts to restructure or regenerate the old program.</a:t>
            </a:r>
          </a:p>
          <a:p>
            <a:pPr algn="just">
              <a:spcAft>
                <a:spcPts val="600"/>
              </a:spcAft>
            </a:pPr>
            <a:r>
              <a:rPr lang="en-US" dirty="0" smtClean="0"/>
              <a:t>The reverse engineering process is represented in Figure above.</a:t>
            </a:r>
          </a:p>
          <a:p>
            <a:pPr algn="just"/>
            <a:r>
              <a:rPr lang="en-US" dirty="0" smtClean="0"/>
              <a:t>Before reverse engineering activities can commence, unstructured (“dirty”) source code is restructured so that it contains only the structured programming constructs. This makes the source code easier to read and provides the basis for all the subsequent reverse engineering activities.</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numCol="2" spcCol="182880">
            <a:normAutofit fontScale="92500"/>
          </a:bodyPr>
          <a:lstStyle/>
          <a:p>
            <a:pPr algn="just">
              <a:spcAft>
                <a:spcPts val="600"/>
              </a:spcAft>
            </a:pPr>
            <a:r>
              <a:rPr lang="en-US" dirty="0" smtClean="0"/>
              <a:t>Although there has been considerable debate about the proper definition for software risk, there is general agreement that risk always involves two characteristics:</a:t>
            </a:r>
          </a:p>
          <a:p>
            <a:pPr algn="just">
              <a:spcAft>
                <a:spcPts val="600"/>
              </a:spcAft>
            </a:pPr>
            <a:r>
              <a:rPr lang="en-US" b="1" i="1" dirty="0" smtClean="0"/>
              <a:t>Uncertainty</a:t>
            </a:r>
            <a:r>
              <a:rPr lang="en-US" dirty="0" smtClean="0"/>
              <a:t> – The risk may or may not happen; that is, there are no 100 percent probable risks.</a:t>
            </a:r>
          </a:p>
          <a:p>
            <a:pPr algn="just">
              <a:spcAft>
                <a:spcPts val="600"/>
              </a:spcAft>
            </a:pPr>
            <a:r>
              <a:rPr lang="en-US" b="1" i="1" dirty="0" smtClean="0"/>
              <a:t>Loss</a:t>
            </a:r>
            <a:r>
              <a:rPr lang="en-US" dirty="0" smtClean="0"/>
              <a:t> – If the risk becomes a reality, unwanted consequences or losses will occur.</a:t>
            </a:r>
          </a:p>
          <a:p>
            <a:pPr algn="just">
              <a:spcAft>
                <a:spcPts val="600"/>
              </a:spcAft>
            </a:pPr>
            <a:r>
              <a:rPr lang="en-US" dirty="0" smtClean="0"/>
              <a:t>When risks are analyzed, it is important to quantify the level of uncertainty and the degree of loss associated with each risk. To accomplish this, different categories of risks are considered.</a:t>
            </a:r>
          </a:p>
          <a:p>
            <a:pPr algn="just">
              <a:spcAft>
                <a:spcPts val="600"/>
              </a:spcAft>
            </a:pPr>
            <a:r>
              <a:rPr lang="en-US" dirty="0" smtClean="0"/>
              <a:t>Project risks threaten the project plan i.e. if project risks become real, it is likely that the project schedule will slip and that costs will increase.</a:t>
            </a:r>
          </a:p>
          <a:p>
            <a:pPr algn="just">
              <a:spcAft>
                <a:spcPts val="600"/>
              </a:spcAft>
            </a:pPr>
            <a:r>
              <a:rPr lang="en-US" dirty="0" smtClean="0"/>
              <a:t>Project risks identify potential budgetary, schedule, personnel (staffing and organization), resource, stakeholder, and requirements problems and their impact on a software project.</a:t>
            </a:r>
          </a:p>
          <a:p>
            <a:pPr algn="just">
              <a:spcAft>
                <a:spcPts val="600"/>
              </a:spcAft>
            </a:pPr>
            <a:r>
              <a:rPr lang="en-US" dirty="0" smtClean="0"/>
              <a:t>Project complexity, size, and the degree of structural uncertainty were also defined as project (and estimation) risk factors.</a:t>
            </a:r>
          </a:p>
          <a:p>
            <a:pPr algn="just">
              <a:spcAft>
                <a:spcPts val="600"/>
              </a:spcAft>
            </a:pPr>
            <a:r>
              <a:rPr lang="en-US" dirty="0" smtClean="0"/>
              <a:t>Technical risks threaten the quality and timeliness of the software to be produced. If a technical risk becomes a reality, implementation may become difficult or impossible.</a:t>
            </a:r>
          </a:p>
          <a:p>
            <a:pPr algn="just">
              <a:spcAft>
                <a:spcPts val="600"/>
              </a:spcAft>
            </a:pPr>
            <a:r>
              <a:rPr lang="en-US" dirty="0" smtClean="0"/>
              <a:t>Technical risks identify potential design, implementation, interface, verification, and maintenance problems. In addition, specification ambiguity, technical uncertainty, technical obsolescence, and “leading-edge” technology are also risk factors. Technical risks occur because the problem is harder to solve than you thought it would be.</a:t>
            </a:r>
          </a:p>
          <a:p>
            <a:pPr algn="just">
              <a:spcAft>
                <a:spcPts val="600"/>
              </a:spcAft>
            </a:pPr>
            <a:r>
              <a:rPr lang="en-US" dirty="0" smtClean="0"/>
              <a:t>Business risks threaten the viability of the software to be built and often jeopardize the project or the product. Candidates for the top five business risks are </a:t>
            </a:r>
          </a:p>
          <a:p>
            <a:pPr marL="228600" indent="-228600" algn="just">
              <a:spcAft>
                <a:spcPts val="600"/>
              </a:spcAft>
              <a:buAutoNum type="arabicParenBoth"/>
            </a:pPr>
            <a:r>
              <a:rPr lang="en-US" dirty="0" smtClean="0"/>
              <a:t>building an excellent product or system that no one really wants (market risk)</a:t>
            </a:r>
          </a:p>
          <a:p>
            <a:pPr marL="228600" indent="-228600" algn="just">
              <a:spcAft>
                <a:spcPts val="600"/>
              </a:spcAft>
              <a:buAutoNum type="arabicParenBoth"/>
            </a:pPr>
            <a:r>
              <a:rPr lang="en-US" dirty="0" smtClean="0"/>
              <a:t>building a product that no longer fits into the overall business strategy for the company (strategic risk)</a:t>
            </a:r>
          </a:p>
          <a:p>
            <a:pPr marL="228600" indent="-228600" algn="just">
              <a:spcAft>
                <a:spcPts val="600"/>
              </a:spcAft>
              <a:buAutoNum type="arabicParenBoth"/>
            </a:pPr>
            <a:r>
              <a:rPr lang="en-US" dirty="0" smtClean="0"/>
              <a:t>building a product that the sales force doesn’t understand how to sell (sales risk)</a:t>
            </a:r>
          </a:p>
          <a:p>
            <a:pPr marL="228600" indent="-228600" algn="just">
              <a:spcAft>
                <a:spcPts val="600"/>
              </a:spcAft>
              <a:buAutoNum type="arabicParenBoth"/>
            </a:pPr>
            <a:r>
              <a:rPr lang="en-US" dirty="0" smtClean="0"/>
              <a:t>losing the support of senior management due to a change in focus or a change in people (management risk) &amp;</a:t>
            </a:r>
          </a:p>
          <a:p>
            <a:pPr marL="228600" indent="-228600" algn="just">
              <a:spcAft>
                <a:spcPts val="600"/>
              </a:spcAft>
              <a:buAutoNum type="arabicParenBoth"/>
            </a:pPr>
            <a:r>
              <a:rPr lang="en-US" dirty="0" smtClean="0"/>
              <a:t>losing budgetary or personnel commitment (budget risks)</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4</a:t>
            </a:fld>
            <a:endParaRPr lang="en-US" dirty="0"/>
          </a:p>
        </p:txBody>
      </p:sp>
      <p:cxnSp>
        <p:nvCxnSpPr>
          <p:cNvPr id="6" name="Straight Connector 5"/>
          <p:cNvCxnSpPr>
            <a:stCxn id="3" idx="0"/>
            <a:endCxn id="3" idx="2"/>
          </p:cNvCxnSpPr>
          <p:nvPr/>
        </p:nvCxnSpPr>
        <p:spPr>
          <a:xfrm>
            <a:off x="3704431" y="4860924"/>
            <a:ext cx="0" cy="498078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05400"/>
          </a:xfrm>
        </p:spPr>
        <p:txBody>
          <a:bodyPr numCol="2" spcCol="182880">
            <a:normAutofit/>
          </a:bodyPr>
          <a:lstStyle/>
          <a:p>
            <a:pPr algn="just">
              <a:spcAft>
                <a:spcPts val="600"/>
              </a:spcAft>
            </a:pPr>
            <a:r>
              <a:rPr lang="en-US" dirty="0" smtClean="0"/>
              <a:t>The reverse engineering process is represented in Figure above.</a:t>
            </a:r>
          </a:p>
          <a:p>
            <a:pPr algn="just">
              <a:spcAft>
                <a:spcPts val="600"/>
              </a:spcAft>
            </a:pPr>
            <a:r>
              <a:rPr lang="en-US" dirty="0" smtClean="0"/>
              <a:t>Before reverse engineering activities can commence, unstructured (“dirty”) source code is restructured so that it contains only the structured programming constructs. This makes the source code easier to read and provides the basis for all the subsequent reverse engineering activities.</a:t>
            </a:r>
          </a:p>
          <a:p>
            <a:pPr algn="just">
              <a:spcAft>
                <a:spcPts val="600"/>
              </a:spcAft>
            </a:pPr>
            <a:r>
              <a:rPr lang="en-US" b="1" dirty="0" smtClean="0"/>
              <a:t>Reverse Engineering to Understand Data:</a:t>
            </a:r>
          </a:p>
          <a:p>
            <a:pPr algn="just">
              <a:spcAft>
                <a:spcPts val="600"/>
              </a:spcAft>
            </a:pPr>
            <a:r>
              <a:rPr lang="en-US" dirty="0" smtClean="0"/>
              <a:t>Reverse engineering of data occurs at different levels of abstraction and is often the first reengineering task.</a:t>
            </a:r>
          </a:p>
          <a:p>
            <a:pPr algn="just">
              <a:spcAft>
                <a:spcPts val="600"/>
              </a:spcAft>
            </a:pPr>
            <a:r>
              <a:rPr lang="en-US" dirty="0" smtClean="0"/>
              <a:t>At the program level, internal program data structures must often be reverse engineered (Reed) as part of an overall reengineering effort. At the system level, global data structures (e.g., files, databases) are often reengineered to accommodate new database management paradigms.</a:t>
            </a:r>
          </a:p>
          <a:p>
            <a:pPr algn="just">
              <a:spcAft>
                <a:spcPts val="600"/>
              </a:spcAft>
            </a:pPr>
            <a:r>
              <a:rPr lang="en-US" b="1" dirty="0" smtClean="0"/>
              <a:t>Reverse Engineering to Understand Processing:</a:t>
            </a:r>
          </a:p>
          <a:p>
            <a:pPr algn="just">
              <a:spcAft>
                <a:spcPts val="600"/>
              </a:spcAft>
            </a:pPr>
            <a:r>
              <a:rPr lang="en-US" dirty="0" smtClean="0"/>
              <a:t>Reverse engineering to understand processing begins with an attempt to understand and then extract procedural abstractions represented by the source code. To understand procedural abstractions, the code is analyzed at varying levels of abstraction: </a:t>
            </a:r>
            <a:r>
              <a:rPr lang="en-US" i="1" dirty="0" smtClean="0"/>
              <a:t>system</a:t>
            </a:r>
            <a:r>
              <a:rPr lang="en-US" dirty="0" smtClean="0"/>
              <a:t>, </a:t>
            </a:r>
            <a:r>
              <a:rPr lang="en-US" i="1" dirty="0" smtClean="0"/>
              <a:t>program</a:t>
            </a:r>
            <a:r>
              <a:rPr lang="en-US" dirty="0" smtClean="0"/>
              <a:t>, </a:t>
            </a:r>
            <a:r>
              <a:rPr lang="en-US" i="1" dirty="0" smtClean="0"/>
              <a:t>component</a:t>
            </a:r>
            <a:r>
              <a:rPr lang="en-US" dirty="0" smtClean="0"/>
              <a:t>, </a:t>
            </a:r>
            <a:r>
              <a:rPr lang="en-US" i="1" dirty="0" smtClean="0"/>
              <a:t>pattern</a:t>
            </a:r>
            <a:r>
              <a:rPr lang="en-US" dirty="0" smtClean="0"/>
              <a:t>, and </a:t>
            </a:r>
            <a:r>
              <a:rPr lang="en-US" i="1" dirty="0" smtClean="0"/>
              <a:t>statement</a:t>
            </a:r>
            <a:r>
              <a:rPr lang="en-US" dirty="0" smtClean="0"/>
              <a:t>. </a:t>
            </a:r>
          </a:p>
          <a:p>
            <a:pPr algn="just">
              <a:spcAft>
                <a:spcPts val="600"/>
              </a:spcAft>
            </a:pPr>
            <a:r>
              <a:rPr lang="en-US" dirty="0" smtClean="0"/>
              <a:t>The overall functionality of the entire application system must be understood before more detailed reverse engineering work occurs. This establishes a context for further analysis and provides insight into interoperability issues among applications within the system.</a:t>
            </a:r>
          </a:p>
          <a:p>
            <a:pPr algn="just">
              <a:spcAft>
                <a:spcPts val="600"/>
              </a:spcAft>
            </a:pPr>
            <a:r>
              <a:rPr lang="en-US" b="1" dirty="0" smtClean="0"/>
              <a:t>Reverse Engineering User Interfaces:</a:t>
            </a:r>
          </a:p>
          <a:p>
            <a:pPr algn="just">
              <a:spcAft>
                <a:spcPts val="600"/>
              </a:spcAft>
            </a:pPr>
            <a:r>
              <a:rPr lang="en-US" dirty="0" smtClean="0"/>
              <a:t>Sophisticated GUIs have become de rigueur (</a:t>
            </a:r>
            <a:r>
              <a:rPr lang="en-US" b="1" i="1" dirty="0" smtClean="0"/>
              <a:t>in fashion</a:t>
            </a:r>
            <a:r>
              <a:rPr lang="en-US" dirty="0" smtClean="0"/>
              <a:t> or </a:t>
            </a:r>
            <a:r>
              <a:rPr lang="en-US" b="1" i="1" dirty="0" smtClean="0"/>
              <a:t>standard</a:t>
            </a:r>
            <a:r>
              <a:rPr lang="en-US" dirty="0" smtClean="0"/>
              <a:t>) for computer-based products and systems of every type. </a:t>
            </a:r>
          </a:p>
          <a:p>
            <a:pPr algn="just">
              <a:spcAft>
                <a:spcPts val="600"/>
              </a:spcAft>
            </a:pPr>
            <a:r>
              <a:rPr lang="en-US" dirty="0" smtClean="0"/>
              <a:t>Therefore, the redevelopment of user interfaces has become one of the most common types of reengineering activity. But before a user interface can be rebuilt, reverse engineering should occur. </a:t>
            </a:r>
          </a:p>
          <a:p>
            <a:pPr algn="just">
              <a:spcAft>
                <a:spcPts val="600"/>
              </a:spcAft>
            </a:pPr>
            <a:r>
              <a:rPr lang="en-US" dirty="0" smtClean="0"/>
              <a:t>To fully understand an existing user interface, the structure and behavior of the interface must be specified.</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40</a:t>
            </a:fld>
            <a:endParaRPr lang="en-US" dirty="0"/>
          </a:p>
        </p:txBody>
      </p:sp>
      <p:cxnSp>
        <p:nvCxnSpPr>
          <p:cNvPr id="6" name="Straight Connector 5"/>
          <p:cNvCxnSpPr>
            <a:stCxn id="3" idx="0"/>
            <a:endCxn id="3" idx="2"/>
          </p:cNvCxnSpPr>
          <p:nvPr/>
        </p:nvCxnSpPr>
        <p:spPr>
          <a:xfrm rot="16200000" flipH="1">
            <a:off x="1151731" y="7289006"/>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lnSpcReduction="10000"/>
          </a:bodyPr>
          <a:lstStyle/>
          <a:p>
            <a:pPr algn="just">
              <a:spcAft>
                <a:spcPts val="600"/>
              </a:spcAft>
            </a:pPr>
            <a:r>
              <a:rPr lang="en-US" dirty="0" smtClean="0"/>
              <a:t>Software restructuring modifies source code and/or data in an effort to make it amenable (meaning </a:t>
            </a:r>
            <a:r>
              <a:rPr lang="en-US" b="1" i="1" dirty="0" smtClean="0"/>
              <a:t>manageable</a:t>
            </a:r>
            <a:r>
              <a:rPr lang="en-US" dirty="0" smtClean="0"/>
              <a:t> or </a:t>
            </a:r>
            <a:r>
              <a:rPr lang="en-US" b="1" i="1" dirty="0" smtClean="0"/>
              <a:t>controllable</a:t>
            </a:r>
            <a:r>
              <a:rPr lang="en-US" dirty="0" smtClean="0"/>
              <a:t>) to future changes.</a:t>
            </a:r>
          </a:p>
          <a:p>
            <a:pPr algn="just">
              <a:spcAft>
                <a:spcPts val="600"/>
              </a:spcAft>
            </a:pPr>
            <a:r>
              <a:rPr lang="en-US" dirty="0" smtClean="0"/>
              <a:t>In general, restructuring does not modify the overall program architecture. It tends to focus on the design details of individual modules and on local data structures defined within modules.</a:t>
            </a:r>
          </a:p>
          <a:p>
            <a:pPr algn="just">
              <a:spcAft>
                <a:spcPts val="600"/>
              </a:spcAft>
            </a:pPr>
            <a:r>
              <a:rPr lang="en-US" b="1" dirty="0" smtClean="0"/>
              <a:t>Code Restructuring:</a:t>
            </a:r>
          </a:p>
          <a:p>
            <a:pPr algn="just">
              <a:spcAft>
                <a:spcPts val="600"/>
              </a:spcAft>
            </a:pPr>
            <a:r>
              <a:rPr lang="en-US" dirty="0" smtClean="0"/>
              <a:t>Code restructuring is performed to yield a design that produces the same function but with higher quality than the original program. In general, code restructuring techniques model program logic using Boolean algebra and then apply a series of transformation rules that yield restructured logic.</a:t>
            </a:r>
          </a:p>
          <a:p>
            <a:pPr algn="just">
              <a:spcAft>
                <a:spcPts val="600"/>
              </a:spcAft>
            </a:pPr>
            <a:r>
              <a:rPr lang="en-US" b="1" dirty="0" smtClean="0"/>
              <a:t>Data Restructuring:</a:t>
            </a:r>
          </a:p>
          <a:p>
            <a:pPr algn="just">
              <a:spcAft>
                <a:spcPts val="600"/>
              </a:spcAft>
            </a:pPr>
            <a:r>
              <a:rPr lang="en-US" dirty="0" smtClean="0"/>
              <a:t>Before data restructuring can begin, a reverse engineering activity called analysis of source code should be conducted. All programming language statements that contain data definitions, file descriptions, I/O, and interface descriptions are evaluated.</a:t>
            </a:r>
          </a:p>
          <a:p>
            <a:pPr algn="just">
              <a:spcAft>
                <a:spcPts val="600"/>
              </a:spcAft>
            </a:pPr>
            <a:r>
              <a:rPr lang="en-US" dirty="0" smtClean="0"/>
              <a:t>The intent is to extract data items and objects, to get information on data flow, and to understand the existing data structures that have been implemented. This activity is sometimes called </a:t>
            </a:r>
            <a:r>
              <a:rPr lang="en-US" i="1" dirty="0" smtClean="0"/>
              <a:t>data</a:t>
            </a:r>
            <a:r>
              <a:rPr lang="en-US" dirty="0" smtClean="0"/>
              <a:t> </a:t>
            </a:r>
            <a:r>
              <a:rPr lang="en-US" i="1" dirty="0" smtClean="0"/>
              <a:t>analysis</a:t>
            </a:r>
            <a:r>
              <a:rPr lang="en-US" dirty="0" smtClean="0"/>
              <a:t>.</a:t>
            </a:r>
          </a:p>
          <a:p>
            <a:pPr algn="just">
              <a:spcAft>
                <a:spcPts val="600"/>
              </a:spcAft>
            </a:pPr>
            <a:r>
              <a:rPr lang="en-US" dirty="0" smtClean="0"/>
              <a:t>Once </a:t>
            </a:r>
            <a:r>
              <a:rPr lang="en-US" i="1" dirty="0" smtClean="0"/>
              <a:t>data analysis </a:t>
            </a:r>
            <a:r>
              <a:rPr lang="en-US" dirty="0" smtClean="0"/>
              <a:t>has been completed, </a:t>
            </a:r>
            <a:r>
              <a:rPr lang="en-US" i="1" dirty="0" smtClean="0"/>
              <a:t>data</a:t>
            </a:r>
            <a:r>
              <a:rPr lang="en-US" dirty="0" smtClean="0"/>
              <a:t> </a:t>
            </a:r>
            <a:r>
              <a:rPr lang="en-US" i="1" dirty="0" smtClean="0"/>
              <a:t>redesign</a:t>
            </a:r>
            <a:r>
              <a:rPr lang="en-US" dirty="0" smtClean="0"/>
              <a:t> commences. In its simplest form, a </a:t>
            </a:r>
            <a:r>
              <a:rPr lang="en-US" i="1" dirty="0" smtClean="0"/>
              <a:t>data</a:t>
            </a:r>
            <a:r>
              <a:rPr lang="en-US" dirty="0" smtClean="0"/>
              <a:t> </a:t>
            </a:r>
            <a:r>
              <a:rPr lang="en-US" i="1" dirty="0" smtClean="0"/>
              <a:t>record</a:t>
            </a:r>
            <a:r>
              <a:rPr lang="en-US" dirty="0" smtClean="0"/>
              <a:t> </a:t>
            </a:r>
            <a:r>
              <a:rPr lang="en-US" i="1" dirty="0" smtClean="0"/>
              <a:t>standardization</a:t>
            </a:r>
            <a:r>
              <a:rPr lang="en-US" dirty="0" smtClean="0"/>
              <a:t> step clarifies data definitions to achieve consistency among data item names or physical record formats within an existing data structure or file format.</a:t>
            </a:r>
          </a:p>
          <a:p>
            <a:pPr algn="just">
              <a:spcAft>
                <a:spcPts val="600"/>
              </a:spcAft>
            </a:pPr>
            <a:r>
              <a:rPr lang="en-US" dirty="0" smtClean="0"/>
              <a:t>Another form of redesign, called </a:t>
            </a:r>
            <a:r>
              <a:rPr lang="en-US" i="1" dirty="0" smtClean="0"/>
              <a:t>data name rationalization</a:t>
            </a:r>
            <a:r>
              <a:rPr lang="en-US" dirty="0" smtClean="0"/>
              <a:t>, ensures that all data naming conventions conform to local standards and that aliases are eliminated as data flow through the system.</a:t>
            </a:r>
          </a:p>
          <a:p>
            <a:pPr algn="just"/>
            <a:r>
              <a:rPr lang="en-US" dirty="0" smtClean="0"/>
              <a:t>When restructuring moves beyond standardization and rationalization, physical modifications to existing data structures are made to make the data design more effective. This may mean a translation from one file format to another, or in some cases, translation from one type of database to another.</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768350"/>
            <a:ext cx="4884737" cy="3662363"/>
          </a:xfrm>
        </p:spPr>
      </p:sp>
      <p:sp>
        <p:nvSpPr>
          <p:cNvPr id="3" name="Notes Placeholder 2"/>
          <p:cNvSpPr>
            <a:spLocks noGrp="1"/>
          </p:cNvSpPr>
          <p:nvPr>
            <p:ph type="body" idx="1"/>
          </p:nvPr>
        </p:nvSpPr>
        <p:spPr>
          <a:xfrm>
            <a:off x="580231" y="4736306"/>
            <a:ext cx="6248399" cy="5105400"/>
          </a:xfrm>
        </p:spPr>
        <p:txBody>
          <a:bodyPr numCol="2" spcCol="182880">
            <a:normAutofit fontScale="92500"/>
          </a:bodyPr>
          <a:lstStyle/>
          <a:p>
            <a:pPr algn="just">
              <a:spcAft>
                <a:spcPts val="600"/>
              </a:spcAft>
            </a:pPr>
            <a:r>
              <a:rPr lang="en-US" dirty="0" smtClean="0"/>
              <a:t>The forward engineering process applies software engineering principles, concepts, and methods to re-create an existing application. In most cases, forward engineering does not simply create a modern equivalent of an older program.</a:t>
            </a:r>
          </a:p>
          <a:p>
            <a:pPr algn="just">
              <a:spcAft>
                <a:spcPts val="600"/>
              </a:spcAft>
            </a:pPr>
            <a:r>
              <a:rPr lang="en-US" dirty="0" smtClean="0"/>
              <a:t>Rather, new user and technology requirements are integrated into the reengineering effort. The redeveloped program extends the capabilities of the older application.</a:t>
            </a:r>
          </a:p>
          <a:p>
            <a:pPr algn="just">
              <a:spcAft>
                <a:spcPts val="600"/>
              </a:spcAft>
            </a:pPr>
            <a:r>
              <a:rPr lang="en-US" b="1" dirty="0" smtClean="0"/>
              <a:t>Forward Engineering for Client-Server Architectures:</a:t>
            </a:r>
          </a:p>
          <a:p>
            <a:pPr algn="just">
              <a:spcAft>
                <a:spcPts val="600"/>
              </a:spcAft>
            </a:pPr>
            <a:r>
              <a:rPr lang="en-US" dirty="0" smtClean="0"/>
              <a:t>Over the past few decades, many mainframe applications have been reengineered to accommodate client-server architectures (including WebApps). In essence, centralized computing resources (including software) are distributed among many client platforms. Although a variety of different distributed environments can be designed, the typical mainframe application that is reengineered into a client-server architecture has the following features:</a:t>
            </a:r>
          </a:p>
          <a:p>
            <a:pPr marL="228600" indent="-228600" algn="just">
              <a:spcAft>
                <a:spcPts val="600"/>
              </a:spcAft>
              <a:buFont typeface="Wingdings" pitchFamily="2" charset="2"/>
              <a:buChar char="Ø"/>
            </a:pPr>
            <a:r>
              <a:rPr lang="en-US" dirty="0" smtClean="0"/>
              <a:t>Application functionality migrates to each client computer.</a:t>
            </a:r>
          </a:p>
          <a:p>
            <a:pPr marL="228600" indent="-228600" algn="just">
              <a:spcAft>
                <a:spcPts val="600"/>
              </a:spcAft>
              <a:buFont typeface="Wingdings" pitchFamily="2" charset="2"/>
              <a:buChar char="Ø"/>
            </a:pPr>
            <a:r>
              <a:rPr lang="en-US" dirty="0" smtClean="0"/>
              <a:t>New GUI interfaces are implemented at the client sites.</a:t>
            </a:r>
          </a:p>
          <a:p>
            <a:pPr marL="228600" indent="-228600" algn="just">
              <a:spcAft>
                <a:spcPts val="600"/>
              </a:spcAft>
              <a:buFont typeface="Wingdings" pitchFamily="2" charset="2"/>
              <a:buChar char="Ø"/>
            </a:pPr>
            <a:r>
              <a:rPr lang="en-US" dirty="0" smtClean="0"/>
              <a:t>Database functions are allocated to the server.</a:t>
            </a:r>
          </a:p>
          <a:p>
            <a:pPr marL="228600" indent="-228600" algn="just">
              <a:spcAft>
                <a:spcPts val="600"/>
              </a:spcAft>
              <a:buFont typeface="Wingdings" pitchFamily="2" charset="2"/>
              <a:buChar char="Ø"/>
            </a:pPr>
            <a:r>
              <a:rPr lang="en-US" dirty="0" smtClean="0"/>
              <a:t>Specialized functionality (e.g., compute-intensive analysis) may remain at the server site.</a:t>
            </a:r>
          </a:p>
          <a:p>
            <a:pPr marL="228600" indent="-228600" algn="just">
              <a:spcAft>
                <a:spcPts val="600"/>
              </a:spcAft>
              <a:buFont typeface="Wingdings" pitchFamily="2" charset="2"/>
              <a:buChar char="Ø"/>
            </a:pPr>
            <a:r>
              <a:rPr lang="en-US" dirty="0" smtClean="0"/>
              <a:t>New communications, security, archiving, and control requirements must be established at both the client and server sites.</a:t>
            </a:r>
          </a:p>
          <a:p>
            <a:pPr algn="just">
              <a:spcAft>
                <a:spcPts val="600"/>
              </a:spcAft>
            </a:pPr>
            <a:r>
              <a:rPr lang="en-US" dirty="0" smtClean="0"/>
              <a:t>It is important to note that the migration from mainframe to client-server computing requires both business and software reengineering.</a:t>
            </a:r>
          </a:p>
          <a:p>
            <a:pPr algn="just">
              <a:spcAft>
                <a:spcPts val="600"/>
              </a:spcAft>
            </a:pPr>
            <a:r>
              <a:rPr lang="en-US" b="1" dirty="0" smtClean="0"/>
              <a:t>Forward Engineering for Object-Oriented Architectures:</a:t>
            </a:r>
          </a:p>
          <a:p>
            <a:pPr algn="just">
              <a:spcAft>
                <a:spcPts val="600"/>
              </a:spcAft>
            </a:pPr>
            <a:r>
              <a:rPr lang="en-US" dirty="0" smtClean="0"/>
              <a:t>Reengineering conventional software into an object-oriented implementation uses many techniques. First, the existing software is reverse engineered so that appropriate data, functional, and behavioral models can be created.</a:t>
            </a:r>
          </a:p>
          <a:p>
            <a:pPr algn="just">
              <a:spcAft>
                <a:spcPts val="600"/>
              </a:spcAft>
            </a:pPr>
            <a:r>
              <a:rPr lang="en-US" dirty="0" smtClean="0"/>
              <a:t>If the reengineered system extends the functionality or behavior of the original application, use cases are created.</a:t>
            </a:r>
          </a:p>
          <a:p>
            <a:pPr algn="just">
              <a:spcAft>
                <a:spcPts val="600"/>
              </a:spcAft>
            </a:pPr>
            <a:r>
              <a:rPr lang="en-US" dirty="0" smtClean="0"/>
              <a:t>The data models created during reverse engineering are then used in conjunction with CRC modeling to establish the basis for the definition of classes. Class hierarchies, object-relationship models, object-behavior models, and subsystems are defined, and object-oriented design commences. </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42</a:t>
            </a:fld>
            <a:endParaRPr lang="en-US" dirty="0"/>
          </a:p>
        </p:txBody>
      </p:sp>
      <p:cxnSp>
        <p:nvCxnSpPr>
          <p:cNvPr id="6" name="Straight Connector 5"/>
          <p:cNvCxnSpPr>
            <a:stCxn id="3" idx="0"/>
            <a:endCxn id="3" idx="2"/>
          </p:cNvCxnSpPr>
          <p:nvPr/>
        </p:nvCxnSpPr>
        <p:spPr>
          <a:xfrm rot="16200000" flipH="1">
            <a:off x="1151731" y="7289006"/>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248399" cy="5105400"/>
          </a:xfrm>
        </p:spPr>
        <p:txBody>
          <a:bodyPr numCol="2" spcCol="182880">
            <a:normAutofit fontScale="92500"/>
          </a:bodyPr>
          <a:lstStyle/>
          <a:p>
            <a:pPr algn="just">
              <a:spcAft>
                <a:spcPts val="600"/>
              </a:spcAft>
            </a:pPr>
            <a:r>
              <a:rPr lang="en-US" dirty="0" smtClean="0"/>
              <a:t>The forward engineering process applies software engineering principles, concepts, and methods to re-create an existing application. In most cases, forward engineering does not simply create a modern equivalent of an older program.</a:t>
            </a:r>
          </a:p>
          <a:p>
            <a:pPr algn="just">
              <a:spcAft>
                <a:spcPts val="600"/>
              </a:spcAft>
            </a:pPr>
            <a:r>
              <a:rPr lang="en-US" dirty="0" smtClean="0"/>
              <a:t>Rather, new user and technology requirements are integrated into the reengineering effort. The redeveloped program extends the capabilities of the older application.</a:t>
            </a:r>
          </a:p>
          <a:p>
            <a:pPr algn="just">
              <a:spcAft>
                <a:spcPts val="600"/>
              </a:spcAft>
            </a:pPr>
            <a:r>
              <a:rPr lang="en-US" b="1" dirty="0" smtClean="0"/>
              <a:t>Forward Engineering for Client-Server Architectures:</a:t>
            </a:r>
          </a:p>
          <a:p>
            <a:pPr algn="just">
              <a:spcAft>
                <a:spcPts val="600"/>
              </a:spcAft>
            </a:pPr>
            <a:r>
              <a:rPr lang="en-US" dirty="0" smtClean="0"/>
              <a:t>Over the past few decades, many mainframe applications have been reengineered to accommodate client-server architectures (including WebApps). In essence, centralized computing resources (including software) are distributed among many client platforms. Although a variety of different distributed environments can be designed, the typical mainframe application that is reengineered into a client-server architecture has the following features:</a:t>
            </a:r>
          </a:p>
          <a:p>
            <a:pPr marL="228600" indent="-228600" algn="just">
              <a:spcAft>
                <a:spcPts val="600"/>
              </a:spcAft>
              <a:buFont typeface="Wingdings" pitchFamily="2" charset="2"/>
              <a:buChar char="Ø"/>
            </a:pPr>
            <a:r>
              <a:rPr lang="en-US" dirty="0" smtClean="0"/>
              <a:t>Application functionality migrates to each client computer.</a:t>
            </a:r>
          </a:p>
          <a:p>
            <a:pPr marL="228600" indent="-228600" algn="just">
              <a:spcAft>
                <a:spcPts val="600"/>
              </a:spcAft>
              <a:buFont typeface="Wingdings" pitchFamily="2" charset="2"/>
              <a:buChar char="Ø"/>
            </a:pPr>
            <a:r>
              <a:rPr lang="en-US" dirty="0" smtClean="0"/>
              <a:t>New GUI interfaces are implemented at the client sites.</a:t>
            </a:r>
          </a:p>
          <a:p>
            <a:pPr marL="228600" indent="-228600" algn="just">
              <a:spcAft>
                <a:spcPts val="600"/>
              </a:spcAft>
              <a:buFont typeface="Wingdings" pitchFamily="2" charset="2"/>
              <a:buChar char="Ø"/>
            </a:pPr>
            <a:r>
              <a:rPr lang="en-US" dirty="0" smtClean="0"/>
              <a:t>Database functions are allocated to the server.</a:t>
            </a:r>
          </a:p>
          <a:p>
            <a:pPr marL="228600" indent="-228600" algn="just">
              <a:spcAft>
                <a:spcPts val="600"/>
              </a:spcAft>
              <a:buFont typeface="Wingdings" pitchFamily="2" charset="2"/>
              <a:buChar char="Ø"/>
            </a:pPr>
            <a:r>
              <a:rPr lang="en-US" dirty="0" smtClean="0"/>
              <a:t>Specialized functionality (e.g., compute-intensive analysis) may remain at the server site.</a:t>
            </a:r>
          </a:p>
          <a:p>
            <a:pPr marL="228600" indent="-228600" algn="just">
              <a:spcAft>
                <a:spcPts val="600"/>
              </a:spcAft>
              <a:buFont typeface="Wingdings" pitchFamily="2" charset="2"/>
              <a:buChar char="Ø"/>
            </a:pPr>
            <a:r>
              <a:rPr lang="en-US" dirty="0" smtClean="0"/>
              <a:t>New communications, security, archiving, and control requirements must be established at both the client and server sites.</a:t>
            </a:r>
          </a:p>
          <a:p>
            <a:pPr algn="just">
              <a:spcAft>
                <a:spcPts val="600"/>
              </a:spcAft>
            </a:pPr>
            <a:r>
              <a:rPr lang="en-US" dirty="0" smtClean="0"/>
              <a:t>It is important to note that the migration from mainframe to client-server computing requires both business and software reengineering.</a:t>
            </a:r>
          </a:p>
          <a:p>
            <a:pPr algn="just">
              <a:spcAft>
                <a:spcPts val="600"/>
              </a:spcAft>
            </a:pPr>
            <a:r>
              <a:rPr lang="en-US" b="1" dirty="0" smtClean="0"/>
              <a:t>Forward Engineering for Object-Oriented Architectures:</a:t>
            </a:r>
          </a:p>
          <a:p>
            <a:pPr algn="just">
              <a:spcAft>
                <a:spcPts val="600"/>
              </a:spcAft>
            </a:pPr>
            <a:r>
              <a:rPr lang="en-US" dirty="0" smtClean="0"/>
              <a:t>Reengineering conventional software into an object-oriented implementation uses many techniques. First, the existing software is reverse engineered so that appropriate data, functional, and behavioral models can be created.</a:t>
            </a:r>
          </a:p>
          <a:p>
            <a:pPr algn="just">
              <a:spcAft>
                <a:spcPts val="600"/>
              </a:spcAft>
            </a:pPr>
            <a:r>
              <a:rPr lang="en-US" dirty="0" smtClean="0"/>
              <a:t>If the reengineered system extends the functionality or behavior of the original application, use cases are created.</a:t>
            </a:r>
          </a:p>
          <a:p>
            <a:pPr algn="just">
              <a:spcAft>
                <a:spcPts val="600"/>
              </a:spcAft>
            </a:pPr>
            <a:r>
              <a:rPr lang="en-US" dirty="0" smtClean="0"/>
              <a:t>The data models created during reverse engineering are then used in conjunction with CRC modeling to establish the basis for the definition of classes. Class hierarchies, object-relationship models, object-behavior models, and subsystems are defined, and object-oriented design commences. </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43</a:t>
            </a:fld>
            <a:endParaRPr lang="en-US" dirty="0"/>
          </a:p>
        </p:txBody>
      </p:sp>
      <p:cxnSp>
        <p:nvCxnSpPr>
          <p:cNvPr id="6" name="Straight Connector 5"/>
          <p:cNvCxnSpPr>
            <a:stCxn id="3" idx="0"/>
            <a:endCxn id="3" idx="2"/>
          </p:cNvCxnSpPr>
          <p:nvPr/>
        </p:nvCxnSpPr>
        <p:spPr>
          <a:xfrm rot="16200000" flipH="1">
            <a:off x="1151731" y="7289006"/>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numCol="1" spcCol="182880">
            <a:normAutofit/>
          </a:bodyPr>
          <a:lstStyle/>
          <a:p>
            <a:pPr algn="just"/>
            <a:r>
              <a:rPr lang="en-US" dirty="0" smtClean="0"/>
              <a:t>It is extremely important to note that simple risk categorization won’t always work. Some risks are simply unpredictable in advance. Another general categorization of risks has been proposed by Charette.</a:t>
            </a:r>
          </a:p>
          <a:p>
            <a:pPr algn="just"/>
            <a:r>
              <a:rPr lang="en-US" dirty="0" smtClean="0"/>
              <a:t>Known risks are those that can be uncovered after careful evaluation of the project plan, the business and technical environment in which the project is being developed, and other reliable information sources (e.g., unrealistic delivery date, lack of documented requirements or software scope, poor development environment).</a:t>
            </a:r>
          </a:p>
          <a:p>
            <a:pPr algn="just"/>
            <a:r>
              <a:rPr lang="en-US" dirty="0" smtClean="0"/>
              <a:t>Predictable risks are extrapolated from past project experience (e.g., staff turnover, poor communication with the customer, dilution of staff effort as ongoing maintenance requests are serviced). Unpredictable risks are the joker in the deck. They can and do occur, but they are extremely difficult to identify in advance.</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248399" cy="4980782"/>
          </a:xfrm>
        </p:spPr>
        <p:txBody>
          <a:bodyPr>
            <a:normAutofit lnSpcReduction="10000"/>
          </a:bodyPr>
          <a:lstStyle/>
          <a:p>
            <a:pPr algn="just">
              <a:spcAft>
                <a:spcPts val="600"/>
              </a:spcAft>
            </a:pPr>
            <a:r>
              <a:rPr lang="en-US" dirty="0" smtClean="0"/>
              <a:t>All of the risk analysis activities presented to this point have a single goal—to assist the project team in developing a strategy for dealing with risk. An effective strategy must consider three issues: risk avoidance, risk monitoring, and risk management and contingency (meaning </a:t>
            </a:r>
            <a:r>
              <a:rPr lang="en-US" sz="1200" b="1" i="1" kern="1200" dirty="0" smtClean="0">
                <a:solidFill>
                  <a:schemeClr val="tx1"/>
                </a:solidFill>
                <a:latin typeface="+mn-lt"/>
                <a:ea typeface="+mn-ea"/>
                <a:cs typeface="+mn-cs"/>
              </a:rPr>
              <a:t>refers to costs that will probably occur based on past experience, but with some uncertainty regarding the amount</a:t>
            </a:r>
            <a:r>
              <a:rPr lang="en-US" dirty="0" smtClean="0"/>
              <a:t>) planning.</a:t>
            </a:r>
          </a:p>
          <a:p>
            <a:pPr algn="just">
              <a:spcAft>
                <a:spcPts val="600"/>
              </a:spcAft>
            </a:pPr>
            <a:r>
              <a:rPr lang="en-US" dirty="0" smtClean="0"/>
              <a:t>If a software team adopts a proactive approach to risk, avoidance is always the best strategy. This is achieved by developing a plan for risk mitigation.</a:t>
            </a:r>
          </a:p>
          <a:p>
            <a:pPr algn="just">
              <a:spcAft>
                <a:spcPts val="600"/>
              </a:spcAft>
            </a:pPr>
            <a:r>
              <a:rPr lang="en-US" dirty="0" smtClean="0"/>
              <a:t>For example, assume that high staff turnover is noted as a project risk r</a:t>
            </a:r>
            <a:r>
              <a:rPr lang="en-US" baseline="-25000" dirty="0" smtClean="0"/>
              <a:t>1</a:t>
            </a:r>
            <a:r>
              <a:rPr lang="en-US" dirty="0" smtClean="0"/>
              <a:t>. Based on past history and management intuition, the likelihood l</a:t>
            </a:r>
            <a:r>
              <a:rPr lang="en-US" baseline="-25000" dirty="0" smtClean="0"/>
              <a:t>1</a:t>
            </a:r>
            <a:r>
              <a:rPr lang="en-US" dirty="0" smtClean="0"/>
              <a:t> of high turnover is estimated to be 0.70 (70 percent, rather high) and the impact x</a:t>
            </a:r>
            <a:r>
              <a:rPr lang="en-US" baseline="-25000" dirty="0" smtClean="0"/>
              <a:t>1</a:t>
            </a:r>
            <a:r>
              <a:rPr lang="en-US" dirty="0" smtClean="0"/>
              <a:t> is projected as critical. That is, high turnover will have a critical impact on project cost and schedule.</a:t>
            </a:r>
          </a:p>
          <a:p>
            <a:pPr algn="just">
              <a:spcAft>
                <a:spcPts val="600"/>
              </a:spcAft>
            </a:pPr>
            <a:r>
              <a:rPr lang="en-US" dirty="0" smtClean="0"/>
              <a:t>To mitigate this risk, you would develop a strategy for reducing turnover. Among the possible steps to be taken are:</a:t>
            </a:r>
          </a:p>
          <a:p>
            <a:pPr marL="685800" lvl="1" indent="-228600" algn="just">
              <a:spcAft>
                <a:spcPts val="600"/>
              </a:spcAft>
              <a:buFont typeface="Wingdings" pitchFamily="2" charset="2"/>
              <a:buChar char="Ø"/>
            </a:pPr>
            <a:r>
              <a:rPr lang="en-US" dirty="0" smtClean="0"/>
              <a:t>Meet with current staff to determine causes for turnover (e.g., poor working conditions, low pay, competitive job market).</a:t>
            </a:r>
          </a:p>
          <a:p>
            <a:pPr marL="685800" lvl="1" indent="-228600" algn="just">
              <a:spcAft>
                <a:spcPts val="600"/>
              </a:spcAft>
              <a:buFont typeface="Wingdings" pitchFamily="2" charset="2"/>
              <a:buChar char="Ø"/>
            </a:pPr>
            <a:r>
              <a:rPr lang="en-US" dirty="0" smtClean="0"/>
              <a:t>Mitigate those causes that are under your control before the project starts.</a:t>
            </a:r>
          </a:p>
          <a:p>
            <a:pPr marL="685800" lvl="1" indent="-228600" algn="just">
              <a:spcAft>
                <a:spcPts val="600"/>
              </a:spcAft>
              <a:buFont typeface="Wingdings" pitchFamily="2" charset="2"/>
              <a:buChar char="Ø"/>
            </a:pPr>
            <a:r>
              <a:rPr lang="en-US" dirty="0" smtClean="0"/>
              <a:t>Once the project commences, assume turnover will occur and develop techniques to ensure continuity when people leave.</a:t>
            </a:r>
          </a:p>
          <a:p>
            <a:pPr marL="685800" lvl="1" indent="-228600" algn="just">
              <a:spcAft>
                <a:spcPts val="600"/>
              </a:spcAft>
              <a:buFont typeface="Wingdings" pitchFamily="2" charset="2"/>
              <a:buChar char="Ø"/>
            </a:pPr>
            <a:r>
              <a:rPr lang="en-US" dirty="0" smtClean="0"/>
              <a:t>Organize project teams so that information about each development activity is widely dispersed.</a:t>
            </a:r>
          </a:p>
          <a:p>
            <a:pPr marL="685800" lvl="1" indent="-228600" algn="just">
              <a:spcAft>
                <a:spcPts val="600"/>
              </a:spcAft>
              <a:buFont typeface="Wingdings" pitchFamily="2" charset="2"/>
              <a:buChar char="Ø"/>
            </a:pPr>
            <a:r>
              <a:rPr lang="en-US" dirty="0" smtClean="0"/>
              <a:t>Define work product standards and establish mechanisms to be sure that all models and documents are developed in a timely manner.</a:t>
            </a:r>
          </a:p>
          <a:p>
            <a:pPr marL="685800" lvl="1" indent="-228600" algn="just">
              <a:spcAft>
                <a:spcPts val="600"/>
              </a:spcAft>
              <a:buFont typeface="Wingdings" pitchFamily="2" charset="2"/>
              <a:buChar char="Ø"/>
            </a:pPr>
            <a:r>
              <a:rPr lang="en-US" dirty="0" smtClean="0"/>
              <a:t>Conduct peer reviews of all work (so that more than one person is “up to speed”).</a:t>
            </a:r>
          </a:p>
          <a:p>
            <a:pPr marL="685800" lvl="1" indent="-228600" algn="just">
              <a:spcAft>
                <a:spcPts val="600"/>
              </a:spcAft>
              <a:buFont typeface="Wingdings" pitchFamily="2" charset="2"/>
              <a:buChar char="Ø"/>
            </a:pPr>
            <a:r>
              <a:rPr lang="en-US" dirty="0" smtClean="0"/>
              <a:t>Assign a backup staff member for every critical technologist.</a:t>
            </a:r>
            <a:endParaRPr lang="en-US" dirty="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12061"/>
            <a:ext cx="6248399" cy="5173945"/>
          </a:xfrm>
        </p:spPr>
        <p:txBody>
          <a:bodyPr numCol="2" spcCol="182880">
            <a:normAutofit lnSpcReduction="10000"/>
          </a:bodyPr>
          <a:lstStyle/>
          <a:p>
            <a:pPr algn="just">
              <a:lnSpc>
                <a:spcPct val="110000"/>
              </a:lnSpc>
              <a:spcAft>
                <a:spcPts val="600"/>
              </a:spcAft>
            </a:pPr>
            <a:r>
              <a:rPr lang="en-US" b="1" dirty="0" smtClean="0"/>
              <a:t>Risk monitoring:</a:t>
            </a:r>
          </a:p>
          <a:p>
            <a:pPr algn="just">
              <a:lnSpc>
                <a:spcPct val="110000"/>
              </a:lnSpc>
              <a:spcAft>
                <a:spcPts val="600"/>
              </a:spcAft>
            </a:pPr>
            <a:r>
              <a:rPr lang="en-US" dirty="0" smtClean="0"/>
              <a:t>As the project proceeds, risk-monitoring activities commence. The project manager monitors factors that may provide an indication of whether the risk is becoming more or less likely. In the case of high staff turnover, the general attitude of team members based on project pressures, the degree to which the team has jelled, interpersonal relationships among team members, potential problems with compensation and benefits, and the availability of jobs within the company and outside it are all monitored.</a:t>
            </a:r>
          </a:p>
          <a:p>
            <a:pPr algn="just">
              <a:lnSpc>
                <a:spcPct val="110000"/>
              </a:lnSpc>
              <a:spcAft>
                <a:spcPts val="600"/>
              </a:spcAft>
            </a:pPr>
            <a:r>
              <a:rPr lang="en-US" dirty="0" smtClean="0"/>
              <a:t>In addition to monitoring these factors, a project manager should monitor the effectiveness of risk mitigation steps. For example, a risk mitigation step noted here called for the definition of work product standards and mechanisms to be sure that work products are developed in a timely manner.</a:t>
            </a:r>
          </a:p>
          <a:p>
            <a:pPr algn="just">
              <a:lnSpc>
                <a:spcPct val="110000"/>
              </a:lnSpc>
              <a:spcAft>
                <a:spcPts val="600"/>
              </a:spcAft>
            </a:pPr>
            <a:r>
              <a:rPr lang="en-US" dirty="0" smtClean="0"/>
              <a:t>This is one mechanism for ensuring continuity, should a critical individual leave the project. The project manager should monitor work products carefully to ensure that each can stand on its own and that each imparts information that would be necessary if a newcomer were forced to join the software team somewhere in the middle of the project.</a:t>
            </a:r>
          </a:p>
          <a:p>
            <a:pPr algn="just">
              <a:lnSpc>
                <a:spcPct val="110000"/>
              </a:lnSpc>
              <a:spcAft>
                <a:spcPts val="600"/>
              </a:spcAft>
            </a:pPr>
            <a:r>
              <a:rPr lang="en-US" b="1" dirty="0" smtClean="0"/>
              <a:t>Risk management and contingency planning </a:t>
            </a:r>
            <a:r>
              <a:rPr lang="en-US" dirty="0" smtClean="0"/>
              <a:t>assumes that mitigation (meaning </a:t>
            </a:r>
            <a:r>
              <a:rPr lang="en-US" b="1" i="1" dirty="0" smtClean="0"/>
              <a:t>action of reducing severity</a:t>
            </a:r>
            <a:r>
              <a:rPr lang="en-US" dirty="0" smtClean="0"/>
              <a:t>) efforts have failed &amp; that the risk has become a reality. Continuing the example, the project is well under way &amp; a number of people announce that they will be leaving.</a:t>
            </a:r>
          </a:p>
          <a:p>
            <a:pPr algn="just">
              <a:lnSpc>
                <a:spcPct val="110000"/>
              </a:lnSpc>
              <a:spcAft>
                <a:spcPts val="600"/>
              </a:spcAft>
            </a:pPr>
            <a:r>
              <a:rPr lang="en-US" dirty="0" smtClean="0"/>
              <a:t>If the mitigation strategy has been followed, backup is available, information is documented, and knowledge has been dispersed across the team. </a:t>
            </a:r>
          </a:p>
          <a:p>
            <a:pPr algn="just">
              <a:lnSpc>
                <a:spcPct val="110000"/>
              </a:lnSpc>
              <a:spcAft>
                <a:spcPts val="600"/>
              </a:spcAft>
            </a:pPr>
            <a:r>
              <a:rPr lang="en-US" dirty="0" smtClean="0"/>
              <a:t>In addition, you can temporarily refocus resources (&amp; read just the project schedule) to those functions that are fully staffed, enabling newcomers who must be added to the team to “get up to speed.” Those individuals who are leaving are asked to stop all work and spend their last weeks in “knowledge transfer mode.”</a:t>
            </a:r>
          </a:p>
          <a:p>
            <a:pPr algn="just">
              <a:lnSpc>
                <a:spcPct val="110000"/>
              </a:lnSpc>
              <a:spcAft>
                <a:spcPts val="600"/>
              </a:spcAft>
            </a:pPr>
            <a:r>
              <a:rPr lang="en-US" dirty="0" smtClean="0"/>
              <a:t>This might include video-based knowledge capture, the development of “commentary documents or Wikis,” and/or meeting with other team members who will remain on the project.</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7</a:t>
            </a:fld>
            <a:endParaRPr lang="en-US" dirty="0"/>
          </a:p>
        </p:txBody>
      </p:sp>
      <p:cxnSp>
        <p:nvCxnSpPr>
          <p:cNvPr id="6" name="Straight Connector 5"/>
          <p:cNvCxnSpPr>
            <a:stCxn id="3" idx="0"/>
            <a:endCxn id="3" idx="2"/>
          </p:cNvCxnSpPr>
          <p:nvPr/>
        </p:nvCxnSpPr>
        <p:spPr>
          <a:xfrm rot="16200000" flipH="1">
            <a:off x="1117458" y="7299033"/>
            <a:ext cx="5173945"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12061"/>
            <a:ext cx="6248399" cy="5173945"/>
          </a:xfrm>
        </p:spPr>
        <p:txBody>
          <a:bodyPr numCol="2" spcCol="182880">
            <a:normAutofit/>
          </a:bodyPr>
          <a:lstStyle/>
          <a:p>
            <a:pPr algn="just">
              <a:lnSpc>
                <a:spcPct val="110000"/>
              </a:lnSpc>
              <a:spcAft>
                <a:spcPts val="600"/>
              </a:spcAft>
            </a:pPr>
            <a:r>
              <a:rPr lang="en-US" dirty="0" smtClean="0"/>
              <a:t>It is important to note that risk mitigation, monitoring, and management (RMMM) steps incur additional project cost.</a:t>
            </a:r>
          </a:p>
          <a:p>
            <a:pPr algn="just">
              <a:lnSpc>
                <a:spcPct val="110000"/>
              </a:lnSpc>
              <a:spcAft>
                <a:spcPts val="600"/>
              </a:spcAft>
            </a:pPr>
            <a:r>
              <a:rPr lang="en-US" dirty="0" smtClean="0"/>
              <a:t>For example, spending the time to back up every critical technologist costs money.</a:t>
            </a:r>
          </a:p>
          <a:p>
            <a:pPr algn="just">
              <a:lnSpc>
                <a:spcPct val="110000"/>
              </a:lnSpc>
              <a:spcAft>
                <a:spcPts val="600"/>
              </a:spcAft>
            </a:pPr>
            <a:r>
              <a:rPr lang="en-US" dirty="0" smtClean="0"/>
              <a:t>Part of risk management, therefore, is to evaluate when the benefits accrued (meaning </a:t>
            </a:r>
            <a:r>
              <a:rPr lang="en-US" b="1" i="1" dirty="0" smtClean="0"/>
              <a:t>received</a:t>
            </a:r>
            <a:r>
              <a:rPr lang="en-US" dirty="0" smtClean="0"/>
              <a:t>) by the RMMM steps are outweighed (meaning </a:t>
            </a:r>
            <a:r>
              <a:rPr lang="en-US" b="1" i="1" dirty="0" smtClean="0"/>
              <a:t>more significant than</a:t>
            </a:r>
            <a:r>
              <a:rPr lang="en-US" dirty="0" smtClean="0"/>
              <a:t>) by the costs associated with implementing them. In essence, you perform a classic cost-benefit analysis.</a:t>
            </a:r>
          </a:p>
          <a:p>
            <a:pPr algn="just">
              <a:lnSpc>
                <a:spcPct val="110000"/>
              </a:lnSpc>
              <a:spcAft>
                <a:spcPts val="600"/>
              </a:spcAft>
            </a:pPr>
            <a:r>
              <a:rPr lang="en-US" dirty="0" smtClean="0"/>
              <a:t>If risk aversion (meaning </a:t>
            </a:r>
            <a:r>
              <a:rPr lang="en-US" b="1" i="1" dirty="0" smtClean="0"/>
              <a:t>strong dislike</a:t>
            </a:r>
            <a:r>
              <a:rPr lang="en-US" dirty="0" smtClean="0"/>
              <a:t>) steps for high turnover will increase both project cost and duration by an estimated 15 percent, but the predominant cost factor is “backup,” management may decide not to implement this step.</a:t>
            </a:r>
          </a:p>
          <a:p>
            <a:pPr algn="just">
              <a:lnSpc>
                <a:spcPct val="110000"/>
              </a:lnSpc>
              <a:spcAft>
                <a:spcPts val="600"/>
              </a:spcAft>
            </a:pPr>
            <a:r>
              <a:rPr lang="en-US" dirty="0" smtClean="0"/>
              <a:t>On the other hand, if the risk aversion steps are projected to increase costs by 5 percent and duration by only 3 percent, management will likely put all into place.</a:t>
            </a:r>
          </a:p>
          <a:p>
            <a:pPr algn="just">
              <a:spcAft>
                <a:spcPts val="600"/>
              </a:spcAft>
            </a:pPr>
            <a:r>
              <a:rPr lang="en-US" dirty="0" smtClean="0"/>
              <a:t>For a large project, 30 or 40 risks may be identified. If between three and seven risk management steps are identified for each, risk management may become a project in itself! For this reason, you should adapt the Pareto 80–20 rule to software risk.</a:t>
            </a:r>
          </a:p>
          <a:p>
            <a:pPr algn="just">
              <a:spcAft>
                <a:spcPts val="600"/>
              </a:spcAft>
            </a:pPr>
            <a:r>
              <a:rPr lang="en-US" dirty="0" smtClean="0"/>
              <a:t>Experience indicates that 80 percent of the overall project risk (i.e., 80 percent of the potential for project failure) can be accounted for by only 20 percent of the identified risks. </a:t>
            </a:r>
          </a:p>
          <a:p>
            <a:pPr algn="just">
              <a:spcAft>
                <a:spcPts val="600"/>
              </a:spcAft>
            </a:pPr>
            <a:r>
              <a:rPr lang="en-US" dirty="0" smtClean="0"/>
              <a:t>The work performed during earlier risk analysis steps will help you to determine which of the risks reside in that 20 percent (e.g., risks that lead to the highest risk exposure).</a:t>
            </a:r>
          </a:p>
          <a:p>
            <a:pPr algn="just">
              <a:spcAft>
                <a:spcPts val="600"/>
              </a:spcAft>
            </a:pPr>
            <a:r>
              <a:rPr lang="en-US" dirty="0" smtClean="0"/>
              <a:t>For this reason, some of the risks identified, assessed, and projected may not make it into the RMMM plan—they don’t fall into the critical 20 percent (the risks with highest project priority).</a:t>
            </a:r>
          </a:p>
          <a:p>
            <a:pPr algn="just"/>
            <a:r>
              <a:rPr lang="en-US" dirty="0" smtClean="0"/>
              <a:t>Risk is not limited to the software project itself. Risks can occur after the software has been successfully developed and delivered to the customer. These risks are typically associated with the consequences of software failure in the field.</a:t>
            </a:r>
          </a:p>
          <a:p>
            <a:pPr algn="just"/>
            <a:endParaRPr lang="en-US" dirty="0" smtClean="0"/>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8</a:t>
            </a:fld>
            <a:endParaRPr lang="en-US" dirty="0"/>
          </a:p>
        </p:txBody>
      </p:sp>
      <p:cxnSp>
        <p:nvCxnSpPr>
          <p:cNvPr id="6" name="Straight Connector 5"/>
          <p:cNvCxnSpPr>
            <a:stCxn id="3" idx="0"/>
            <a:endCxn id="3" idx="2"/>
          </p:cNvCxnSpPr>
          <p:nvPr/>
        </p:nvCxnSpPr>
        <p:spPr>
          <a:xfrm rot="16200000" flipH="1">
            <a:off x="1117458" y="7299033"/>
            <a:ext cx="5173945"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a:solidFill>
              <a:prstClr val="black"/>
            </a:solidFill>
          </a:ln>
        </p:spPr>
      </p:sp>
      <p:sp>
        <p:nvSpPr>
          <p:cNvPr id="3" name="Notes Placeholder 2"/>
          <p:cNvSpPr>
            <a:spLocks noGrp="1"/>
          </p:cNvSpPr>
          <p:nvPr>
            <p:ph type="body" idx="1"/>
          </p:nvPr>
        </p:nvSpPr>
        <p:spPr>
          <a:xfrm>
            <a:off x="580231" y="4860924"/>
            <a:ext cx="6248399" cy="4980782"/>
          </a:xfrm>
        </p:spPr>
        <p:txBody>
          <a:bodyPr wrap="square" rIns="91440">
            <a:normAutofit/>
          </a:bodyPr>
          <a:lstStyle/>
          <a:p>
            <a:pPr algn="just">
              <a:spcAft>
                <a:spcPts val="600"/>
              </a:spcAft>
            </a:pPr>
            <a:r>
              <a:rPr lang="en-US" dirty="0" smtClean="0"/>
              <a:t>A risk management strategy can be included in the software project plan, or the risk management steps can be organized into a separate risk mitigation, monitoring, and management plan (RMMM). The RMMM plan documents all work performed as part of risk analysis and is used by the project manager as part of the overall project plan.</a:t>
            </a:r>
          </a:p>
          <a:p>
            <a:pPr algn="just">
              <a:spcAft>
                <a:spcPts val="600"/>
              </a:spcAft>
            </a:pPr>
            <a:r>
              <a:rPr lang="en-US" dirty="0" smtClean="0"/>
              <a:t>Some software teams do not develop a formal RMMM document. Rather, each risk is documented individually using a risk information sheet (RIS). In most cases, the RIS is maintained using a database system so that creation and information entry, priority ordering, searches, and other analysis may be accomplished easily. The format of the RIS is illustrated in Figure above.</a:t>
            </a:r>
          </a:p>
          <a:p>
            <a:pPr algn="just">
              <a:spcAft>
                <a:spcPts val="600"/>
              </a:spcAft>
            </a:pPr>
            <a:r>
              <a:rPr lang="en-US" dirty="0" smtClean="0"/>
              <a:t>Once RMMM has been documented and the project has begun, risk mitigation and monitoring steps commence. Risk mitigation is a problem avoidance activity. Risk monitoring is a project tracking activity with three primary objectives:</a:t>
            </a:r>
          </a:p>
          <a:p>
            <a:pPr marL="228600" indent="-228600" algn="just">
              <a:buAutoNum type="arabicParenBoth"/>
            </a:pPr>
            <a:r>
              <a:rPr lang="en-US" dirty="0" smtClean="0"/>
              <a:t>to assess whether predicted risks do, in fact, occur</a:t>
            </a:r>
          </a:p>
          <a:p>
            <a:pPr marL="228600" indent="-228600" algn="just">
              <a:buAutoNum type="arabicParenBoth"/>
            </a:pPr>
            <a:r>
              <a:rPr lang="en-US" dirty="0" smtClean="0"/>
              <a:t>to ensure that risk aversion steps defined for the risk are being properly applied &amp;</a:t>
            </a:r>
          </a:p>
          <a:p>
            <a:pPr marL="228600" indent="-228600" algn="just">
              <a:spcAft>
                <a:spcPts val="600"/>
              </a:spcAft>
              <a:buAutoNum type="arabicParenBoth"/>
            </a:pPr>
            <a:r>
              <a:rPr lang="en-US" dirty="0" smtClean="0"/>
              <a:t>to collect information that can be used for future risk analysis</a:t>
            </a:r>
          </a:p>
          <a:p>
            <a:pPr algn="just">
              <a:spcAft>
                <a:spcPts val="600"/>
              </a:spcAft>
            </a:pPr>
            <a:r>
              <a:rPr lang="en-US" dirty="0" smtClean="0"/>
              <a:t>In many cases, the problems that occur during a project can be traced to more than one risk. Another job of risk monitoring is to attempt to allocate origin [what risk(s) caused which problems throughout the project].</a:t>
            </a:r>
          </a:p>
          <a:p>
            <a:pPr algn="just">
              <a:spcAft>
                <a:spcPts val="600"/>
              </a:spcAft>
            </a:pPr>
            <a:r>
              <a:rPr lang="en-US" dirty="0" smtClean="0"/>
              <a:t>RE – risk exposure (in figure above)</a:t>
            </a:r>
          </a:p>
          <a:p>
            <a:pPr algn="just">
              <a:spcAft>
                <a:spcPts val="600"/>
              </a:spcAft>
            </a:pPr>
            <a:r>
              <a:rPr lang="en-US" dirty="0" smtClean="0"/>
              <a:t>It is the measure of potential future loss resulting from a specific activity or event.</a:t>
            </a:r>
          </a:p>
        </p:txBody>
      </p:sp>
      <p:sp>
        <p:nvSpPr>
          <p:cNvPr id="4" name="Slide Number Placeholder 3"/>
          <p:cNvSpPr>
            <a:spLocks noGrp="1"/>
          </p:cNvSpPr>
          <p:nvPr>
            <p:ph type="sldNum" sz="quarter" idx="10"/>
          </p:nvPr>
        </p:nvSpPr>
        <p:spPr>
          <a:xfrm>
            <a:off x="6523831" y="9721850"/>
            <a:ext cx="578644" cy="511175"/>
          </a:xfrm>
        </p:spPr>
        <p:txBody>
          <a:bodyPr rIns="274320" anchor="ctr" anchorCtr="0"/>
          <a:lstStyle/>
          <a:p>
            <a:fld id="{24DE0B97-60A8-42D6-9C4B-FF1AB2DC4AD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l="20000" t="77000" r="7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UNIT-V</a:t>
            </a:r>
            <a:endParaRPr lang="en-US" dirty="0"/>
          </a:p>
        </p:txBody>
      </p:sp>
      <p:sp>
        <p:nvSpPr>
          <p:cNvPr id="3" name="Subtitle 2"/>
          <p:cNvSpPr>
            <a:spLocks noGrp="1"/>
          </p:cNvSpPr>
          <p:nvPr>
            <p:ph type="subTitle" idx="1"/>
          </p:nvPr>
        </p:nvSpPr>
        <p:spPr/>
        <p:txBody>
          <a:bodyPr>
            <a:normAutofit lnSpcReduction="10000"/>
          </a:bodyPr>
          <a:lstStyle/>
          <a:p>
            <a:r>
              <a:rPr lang="en-US" b="1" dirty="0" smtClean="0"/>
              <a:t>RISK, QUALITY MANAGEMENT &amp; REENGINEERING</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a:t>
            </a:r>
            <a:r>
              <a:rPr lang="en-US" sz="3200" b="1" dirty="0" smtClean="0"/>
              <a:t>Quality</a:t>
            </a:r>
            <a:endParaRPr lang="en-US" sz="3600" dirty="0"/>
          </a:p>
        </p:txBody>
      </p:sp>
      <p:sp>
        <p:nvSpPr>
          <p:cNvPr id="4" name="Content Placeholder 3"/>
          <p:cNvSpPr>
            <a:spLocks noGrp="1"/>
          </p:cNvSpPr>
          <p:nvPr>
            <p:ph idx="1"/>
          </p:nvPr>
        </p:nvSpPr>
        <p:spPr/>
        <p:txBody>
          <a:bodyPr>
            <a:normAutofit fontScale="85000" lnSpcReduction="20000"/>
          </a:bodyPr>
          <a:lstStyle/>
          <a:p>
            <a:pPr algn="just"/>
            <a:r>
              <a:rPr lang="en-US" dirty="0" smtClean="0"/>
              <a:t>Def:</a:t>
            </a:r>
          </a:p>
          <a:p>
            <a:pPr lvl="1" algn="just"/>
            <a:r>
              <a:rPr lang="en-US" dirty="0" smtClean="0"/>
              <a:t>An effective s/w process applied in a  manner</a:t>
            </a:r>
          </a:p>
          <a:p>
            <a:pPr lvl="2" algn="just"/>
            <a:r>
              <a:rPr lang="en-US" dirty="0" smtClean="0"/>
              <a:t>Creates a useful product</a:t>
            </a:r>
          </a:p>
          <a:p>
            <a:pPr lvl="3" algn="just"/>
            <a:r>
              <a:rPr lang="en-US" dirty="0" smtClean="0"/>
              <a:t>Provides measurable value </a:t>
            </a:r>
          </a:p>
          <a:p>
            <a:pPr lvl="4" algn="just"/>
            <a:r>
              <a:rPr lang="en-US" dirty="0" smtClean="0">
                <a:sym typeface="Wingdings" pitchFamily="2" charset="2"/>
              </a:rPr>
              <a:t>who produce it &amp;  use it</a:t>
            </a:r>
          </a:p>
          <a:p>
            <a:pPr algn="just"/>
            <a:r>
              <a:rPr lang="en-US" dirty="0" smtClean="0"/>
              <a:t>Emphasizes 3 imp* points:</a:t>
            </a:r>
          </a:p>
          <a:p>
            <a:pPr lvl="1" algn="just"/>
            <a:r>
              <a:rPr lang="en-US" dirty="0" smtClean="0"/>
              <a:t>An effective s/w process establishes infrastructure</a:t>
            </a:r>
          </a:p>
          <a:p>
            <a:pPr lvl="2" algn="just"/>
            <a:r>
              <a:rPr lang="en-US" dirty="0" smtClean="0"/>
              <a:t>Supports any effort – building  high quality s/w product</a:t>
            </a:r>
          </a:p>
          <a:p>
            <a:pPr lvl="1" algn="just"/>
            <a:r>
              <a:rPr lang="en-US" dirty="0" smtClean="0"/>
              <a:t>A useful product</a:t>
            </a:r>
          </a:p>
          <a:p>
            <a:pPr lvl="2" algn="just"/>
            <a:r>
              <a:rPr lang="en-US" dirty="0" smtClean="0"/>
              <a:t>Delivers the content, functions, &amp; features</a:t>
            </a:r>
          </a:p>
          <a:p>
            <a:pPr lvl="3" algn="just"/>
            <a:r>
              <a:rPr lang="en-US" dirty="0" smtClean="0"/>
              <a:t>End user desires</a:t>
            </a:r>
          </a:p>
          <a:p>
            <a:pPr lvl="1" algn="just"/>
            <a:r>
              <a:rPr lang="en-US" dirty="0" smtClean="0"/>
              <a:t>By adding value </a:t>
            </a:r>
            <a:r>
              <a:rPr lang="en-US" dirty="0" smtClean="0">
                <a:sym typeface="Wingdings" pitchFamily="2" charset="2"/>
              </a:rPr>
              <a:t></a:t>
            </a:r>
            <a:r>
              <a:rPr lang="en-US" dirty="0" smtClean="0"/>
              <a:t> both producer &amp; user = s/w product</a:t>
            </a:r>
          </a:p>
          <a:p>
            <a:pPr lvl="2" algn="just"/>
            <a:r>
              <a:rPr lang="en-US" dirty="0" smtClean="0"/>
              <a:t>High quality s/w provides benefits </a:t>
            </a:r>
            <a:r>
              <a:rPr lang="en-US" dirty="0" smtClean="0">
                <a:sym typeface="Wingdings" pitchFamily="2" charset="2"/>
              </a:rPr>
              <a:t> organization &amp; end user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r>
              <a:rPr lang="en-US" dirty="0" smtClean="0"/>
              <a:t>Suggests</a:t>
            </a:r>
          </a:p>
          <a:p>
            <a:pPr lvl="1"/>
            <a:r>
              <a:rPr lang="en-US" dirty="0" smtClean="0"/>
              <a:t>Quality</a:t>
            </a:r>
          </a:p>
          <a:p>
            <a:pPr lvl="2"/>
            <a:r>
              <a:rPr lang="en-US" dirty="0" smtClean="0"/>
              <a:t>considered – taking a multidimensional viewpoint</a:t>
            </a:r>
          </a:p>
          <a:p>
            <a:pPr algn="just"/>
            <a:r>
              <a:rPr lang="en-US" dirty="0" smtClean="0"/>
              <a:t>8 dimensions = quality</a:t>
            </a:r>
          </a:p>
          <a:p>
            <a:pPr lvl="1" algn="just"/>
            <a:r>
              <a:rPr lang="en-US" strike="sngStrike" dirty="0" smtClean="0"/>
              <a:t>Developed</a:t>
            </a:r>
            <a:r>
              <a:rPr lang="en-US" dirty="0" smtClean="0"/>
              <a:t> </a:t>
            </a:r>
            <a:r>
              <a:rPr lang="en-US" dirty="0" smtClean="0">
                <a:sym typeface="Wingdings" pitchFamily="2" charset="2"/>
              </a:rPr>
              <a:t> s/w but applied wn? s/w quality - - considered: </a:t>
            </a:r>
            <a:endParaRPr lang="en-US" dirty="0" smtClean="0"/>
          </a:p>
          <a:p>
            <a:pPr lvl="2" algn="just">
              <a:buFont typeface="Wingdings" pitchFamily="2" charset="2"/>
              <a:buChar char="Ø"/>
            </a:pPr>
            <a:r>
              <a:rPr lang="en-US" dirty="0" smtClean="0"/>
              <a:t>Performance quality</a:t>
            </a:r>
          </a:p>
          <a:p>
            <a:pPr lvl="2" algn="just">
              <a:buFont typeface="Wingdings" pitchFamily="2" charset="2"/>
              <a:buChar char="Ø"/>
            </a:pPr>
            <a:r>
              <a:rPr lang="en-US" dirty="0" smtClean="0"/>
              <a:t>Feature quality</a:t>
            </a:r>
          </a:p>
          <a:p>
            <a:pPr lvl="2" algn="just">
              <a:buFont typeface="Wingdings" pitchFamily="2" charset="2"/>
              <a:buChar char="Ø"/>
            </a:pPr>
            <a:r>
              <a:rPr lang="en-US" dirty="0" smtClean="0"/>
              <a:t>Reliability</a:t>
            </a:r>
          </a:p>
          <a:p>
            <a:pPr lvl="2" algn="just">
              <a:buFont typeface="Wingdings" pitchFamily="2" charset="2"/>
              <a:buChar char="Ø"/>
            </a:pPr>
            <a:r>
              <a:rPr lang="en-US" dirty="0" smtClean="0"/>
              <a:t>Conformance</a:t>
            </a:r>
          </a:p>
          <a:p>
            <a:pPr lvl="2" algn="just">
              <a:buFont typeface="Wingdings" pitchFamily="2" charset="2"/>
              <a:buChar char="Ø"/>
            </a:pPr>
            <a:r>
              <a:rPr lang="en-US" dirty="0" smtClean="0"/>
              <a:t>Durability</a:t>
            </a:r>
          </a:p>
          <a:p>
            <a:pPr lvl="2" algn="just">
              <a:buFont typeface="Wingdings" pitchFamily="2" charset="2"/>
              <a:buChar char="Ø"/>
            </a:pPr>
            <a:r>
              <a:rPr lang="en-US" dirty="0" smtClean="0"/>
              <a:t>Serviceability</a:t>
            </a:r>
          </a:p>
          <a:p>
            <a:pPr lvl="2" algn="just">
              <a:buFont typeface="Wingdings" pitchFamily="2" charset="2"/>
              <a:buChar char="Ø"/>
            </a:pPr>
            <a:r>
              <a:rPr lang="en-US" dirty="0" smtClean="0"/>
              <a:t>Aesthetics</a:t>
            </a:r>
          </a:p>
          <a:p>
            <a:pPr lvl="2" algn="just">
              <a:buFont typeface="Wingdings" pitchFamily="2" charset="2"/>
              <a:buChar char="Ø"/>
            </a:pPr>
            <a:r>
              <a:rPr lang="en-US" dirty="0" smtClean="0"/>
              <a:t>Perception</a:t>
            </a:r>
            <a:endParaRPr lang="en-US" dirty="0"/>
          </a:p>
        </p:txBody>
      </p:sp>
      <p:sp>
        <p:nvSpPr>
          <p:cNvPr id="5" name="Title 2"/>
          <p:cNvSpPr>
            <a:spLocks noGrp="1"/>
          </p:cNvSpPr>
          <p:nvPr>
            <p:ph type="title"/>
          </p:nvPr>
        </p:nvSpPr>
        <p:spPr/>
        <p:txBody>
          <a:bodyPr>
            <a:normAutofit/>
          </a:bodyPr>
          <a:lstStyle/>
          <a:p>
            <a:r>
              <a:rPr lang="en-US" sz="3600" b="1" dirty="0" smtClean="0"/>
              <a:t>Software </a:t>
            </a:r>
            <a:r>
              <a:rPr lang="en-US" sz="3200" b="1" dirty="0" smtClean="0"/>
              <a:t>Quality</a:t>
            </a:r>
            <a:br>
              <a:rPr lang="en-US" sz="3200" b="1" dirty="0" smtClean="0"/>
            </a:br>
            <a:r>
              <a:rPr lang="en-US" sz="3200" dirty="0" smtClean="0"/>
              <a:t>Garvin’s Quality Dimensions</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4419600" y="2362200"/>
            <a:ext cx="4447911" cy="2190762"/>
          </a:xfrm>
          <a:prstGeom prst="rect">
            <a:avLst/>
          </a:prstGeom>
          <a:noFill/>
          <a:ln w="9525">
            <a:noFill/>
            <a:miter lim="800000"/>
            <a:headEnd/>
            <a:tailEnd/>
          </a:ln>
          <a:effectLst/>
        </p:spPr>
      </p:pic>
      <p:sp>
        <p:nvSpPr>
          <p:cNvPr id="5" name="Title 2"/>
          <p:cNvSpPr>
            <a:spLocks noGrp="1"/>
          </p:cNvSpPr>
          <p:nvPr>
            <p:ph type="title"/>
          </p:nvPr>
        </p:nvSpPr>
        <p:spPr/>
        <p:txBody>
          <a:bodyPr>
            <a:normAutofit/>
          </a:bodyPr>
          <a:lstStyle/>
          <a:p>
            <a:r>
              <a:rPr lang="en-US" sz="3600" b="1" dirty="0" smtClean="0"/>
              <a:t>Software </a:t>
            </a:r>
            <a:r>
              <a:rPr lang="en-US" sz="3200" b="1" dirty="0" smtClean="0"/>
              <a:t>Quality</a:t>
            </a:r>
            <a:br>
              <a:rPr lang="en-US" sz="3200" b="1" dirty="0" smtClean="0"/>
            </a:br>
            <a:r>
              <a:rPr lang="en-US" sz="3200" dirty="0" smtClean="0"/>
              <a:t>Factors</a:t>
            </a:r>
            <a:endParaRPr lang="en-US" sz="3600" dirty="0"/>
          </a:p>
        </p:txBody>
      </p:sp>
      <p:sp>
        <p:nvSpPr>
          <p:cNvPr id="4" name="Content Placeholder 3"/>
          <p:cNvSpPr>
            <a:spLocks noGrp="1"/>
          </p:cNvSpPr>
          <p:nvPr>
            <p:ph sz="half" idx="1"/>
          </p:nvPr>
        </p:nvSpPr>
        <p:spPr/>
        <p:txBody>
          <a:bodyPr>
            <a:normAutofit fontScale="92500" lnSpcReduction="10000"/>
          </a:bodyPr>
          <a:lstStyle/>
          <a:p>
            <a:pPr algn="just"/>
            <a:r>
              <a:rPr lang="en-US" b="1" dirty="0" smtClean="0"/>
              <a:t>McCall’s Quality Factors:</a:t>
            </a:r>
          </a:p>
          <a:p>
            <a:pPr lvl="1" algn="just"/>
            <a:r>
              <a:rPr lang="en-US" dirty="0" smtClean="0"/>
              <a:t>Correctness</a:t>
            </a:r>
          </a:p>
          <a:p>
            <a:pPr lvl="1" algn="just"/>
            <a:r>
              <a:rPr lang="en-US" dirty="0" smtClean="0"/>
              <a:t>Reliability</a:t>
            </a:r>
          </a:p>
          <a:p>
            <a:pPr lvl="1" algn="just"/>
            <a:r>
              <a:rPr lang="en-US" dirty="0" smtClean="0"/>
              <a:t>Efficiency</a:t>
            </a:r>
          </a:p>
          <a:p>
            <a:pPr lvl="1" algn="just"/>
            <a:r>
              <a:rPr lang="en-US" dirty="0" smtClean="0"/>
              <a:t>Integrity</a:t>
            </a:r>
          </a:p>
          <a:p>
            <a:pPr lvl="1" algn="just"/>
            <a:r>
              <a:rPr lang="en-US" dirty="0" smtClean="0"/>
              <a:t>Usability</a:t>
            </a:r>
          </a:p>
          <a:p>
            <a:pPr lvl="1" algn="just"/>
            <a:r>
              <a:rPr lang="en-US" dirty="0" smtClean="0"/>
              <a:t>Maintainability</a:t>
            </a:r>
          </a:p>
          <a:p>
            <a:pPr lvl="1" algn="just"/>
            <a:r>
              <a:rPr lang="en-US" dirty="0" smtClean="0"/>
              <a:t>Flexibility</a:t>
            </a:r>
          </a:p>
          <a:p>
            <a:pPr lvl="1" algn="just"/>
            <a:r>
              <a:rPr lang="en-US" dirty="0" smtClean="0"/>
              <a:t>Testability</a:t>
            </a:r>
          </a:p>
          <a:p>
            <a:pPr lvl="1" algn="just"/>
            <a:r>
              <a:rPr lang="en-US" dirty="0" smtClean="0"/>
              <a:t>Portability</a:t>
            </a:r>
          </a:p>
          <a:p>
            <a:pPr lvl="1" algn="just"/>
            <a:r>
              <a:rPr lang="en-US" dirty="0" smtClean="0"/>
              <a:t>Reusability</a:t>
            </a:r>
          </a:p>
          <a:p>
            <a:pPr lvl="1" algn="just"/>
            <a:r>
              <a:rPr lang="en-US" dirty="0" smtClean="0"/>
              <a:t>Interoperability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a:t>
            </a:r>
            <a:r>
              <a:rPr lang="en-US" sz="3200" b="1" dirty="0" smtClean="0"/>
              <a:t>Quality</a:t>
            </a:r>
            <a:br>
              <a:rPr lang="en-US" sz="3200" b="1" dirty="0" smtClean="0"/>
            </a:br>
            <a:r>
              <a:rPr lang="en-US" sz="3200" dirty="0" smtClean="0"/>
              <a:t>Factors</a:t>
            </a:r>
            <a:endParaRPr lang="en-US" sz="3600" b="1" dirty="0"/>
          </a:p>
        </p:txBody>
      </p:sp>
      <p:sp>
        <p:nvSpPr>
          <p:cNvPr id="4" name="Content Placeholder 3"/>
          <p:cNvSpPr>
            <a:spLocks noGrp="1"/>
          </p:cNvSpPr>
          <p:nvPr>
            <p:ph idx="1"/>
          </p:nvPr>
        </p:nvSpPr>
        <p:spPr/>
        <p:txBody>
          <a:bodyPr>
            <a:normAutofit/>
          </a:bodyPr>
          <a:lstStyle/>
          <a:p>
            <a:pPr algn="just"/>
            <a:r>
              <a:rPr lang="en-US" b="1" dirty="0" smtClean="0"/>
              <a:t>ISO 9126 Quality Factors:</a:t>
            </a:r>
          </a:p>
          <a:p>
            <a:pPr lvl="1" algn="just"/>
            <a:r>
              <a:rPr lang="en-US" dirty="0" smtClean="0"/>
              <a:t>Functionality</a:t>
            </a:r>
          </a:p>
          <a:p>
            <a:pPr lvl="1" algn="just"/>
            <a:r>
              <a:rPr lang="en-US" dirty="0" smtClean="0"/>
              <a:t>Reliability</a:t>
            </a:r>
          </a:p>
          <a:p>
            <a:pPr lvl="1" algn="just"/>
            <a:r>
              <a:rPr lang="en-US" dirty="0" smtClean="0"/>
              <a:t>Usability</a:t>
            </a:r>
          </a:p>
          <a:p>
            <a:pPr lvl="1" algn="just"/>
            <a:r>
              <a:rPr lang="en-US" dirty="0" smtClean="0"/>
              <a:t>Efficiency</a:t>
            </a:r>
          </a:p>
          <a:p>
            <a:pPr lvl="1" algn="just"/>
            <a:r>
              <a:rPr lang="en-US" dirty="0" smtClean="0"/>
              <a:t>Maintainability</a:t>
            </a:r>
          </a:p>
          <a:p>
            <a:pPr lvl="1" algn="just"/>
            <a:r>
              <a:rPr lang="en-US" dirty="0" smtClean="0"/>
              <a:t>Portability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a:t>
            </a:r>
            <a:r>
              <a:rPr lang="en-US" sz="3200" b="1" dirty="0" smtClean="0"/>
              <a:t>Quality</a:t>
            </a:r>
            <a:br>
              <a:rPr lang="en-US" sz="3200" b="1" dirty="0" smtClean="0"/>
            </a:br>
            <a:r>
              <a:rPr lang="en-US" sz="3200" dirty="0" smtClean="0"/>
              <a:t>Factors</a:t>
            </a:r>
            <a:endParaRPr lang="en-US" sz="3600" b="1" dirty="0"/>
          </a:p>
        </p:txBody>
      </p:sp>
      <p:sp>
        <p:nvSpPr>
          <p:cNvPr id="4" name="Content Placeholder 3"/>
          <p:cNvSpPr>
            <a:spLocks noGrp="1"/>
          </p:cNvSpPr>
          <p:nvPr>
            <p:ph idx="1"/>
          </p:nvPr>
        </p:nvSpPr>
        <p:spPr/>
        <p:txBody>
          <a:bodyPr>
            <a:normAutofit/>
          </a:bodyPr>
          <a:lstStyle/>
          <a:p>
            <a:pPr algn="just"/>
            <a:r>
              <a:rPr lang="en-US" b="1" dirty="0" smtClean="0"/>
              <a:t>Targeted Quality Factors:</a:t>
            </a:r>
          </a:p>
          <a:p>
            <a:pPr lvl="1" algn="just"/>
            <a:r>
              <a:rPr lang="en-US" b="1" dirty="0" smtClean="0"/>
              <a:t>Intuitiveness</a:t>
            </a:r>
          </a:p>
          <a:p>
            <a:pPr lvl="1" algn="just"/>
            <a:r>
              <a:rPr lang="en-US" b="1" dirty="0" smtClean="0"/>
              <a:t>Efficiency</a:t>
            </a:r>
          </a:p>
          <a:p>
            <a:pPr lvl="1" algn="just"/>
            <a:r>
              <a:rPr lang="en-US" dirty="0" smtClean="0"/>
              <a:t>Robustness</a:t>
            </a:r>
          </a:p>
          <a:p>
            <a:pPr lvl="1" algn="just"/>
            <a:r>
              <a:rPr lang="en-US" dirty="0" smtClean="0"/>
              <a:t>Richness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a:t>
            </a:r>
            <a:r>
              <a:rPr lang="en-US" sz="3200" b="1" dirty="0" smtClean="0"/>
              <a:t>Quality</a:t>
            </a:r>
            <a:br>
              <a:rPr lang="en-US" sz="3200" b="1" dirty="0" smtClean="0"/>
            </a:br>
            <a:r>
              <a:rPr lang="en-US" sz="3200" dirty="0" smtClean="0"/>
              <a:t>Factors</a:t>
            </a:r>
            <a:endParaRPr lang="en-US" sz="3600" b="1" dirty="0"/>
          </a:p>
        </p:txBody>
      </p:sp>
      <p:sp>
        <p:nvSpPr>
          <p:cNvPr id="4" name="Content Placeholder 3"/>
          <p:cNvSpPr>
            <a:spLocks noGrp="1"/>
          </p:cNvSpPr>
          <p:nvPr>
            <p:ph idx="1"/>
          </p:nvPr>
        </p:nvSpPr>
        <p:spPr/>
        <p:txBody>
          <a:bodyPr>
            <a:normAutofit/>
          </a:bodyPr>
          <a:lstStyle/>
          <a:p>
            <a:pPr algn="just"/>
            <a:r>
              <a:rPr lang="en-US" b="1" dirty="0" smtClean="0"/>
              <a:t>Targeted Quality Factors:</a:t>
            </a:r>
          </a:p>
          <a:p>
            <a:pPr lvl="1" algn="just"/>
            <a:r>
              <a:rPr lang="en-US" dirty="0" smtClean="0"/>
              <a:t>Intuitiveness</a:t>
            </a:r>
          </a:p>
          <a:p>
            <a:pPr lvl="1" algn="just"/>
            <a:r>
              <a:rPr lang="en-US" dirty="0" smtClean="0"/>
              <a:t>Efficiency</a:t>
            </a:r>
          </a:p>
          <a:p>
            <a:pPr lvl="1" algn="just"/>
            <a:r>
              <a:rPr lang="en-US" b="1" dirty="0" smtClean="0"/>
              <a:t>Robustness</a:t>
            </a:r>
          </a:p>
          <a:p>
            <a:pPr lvl="1" algn="just"/>
            <a:r>
              <a:rPr lang="en-US" b="1" dirty="0" smtClean="0"/>
              <a:t>Richness</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Defect amplification Model</a:t>
            </a:r>
            <a:endParaRPr lang="en-US" sz="3600" b="1" dirty="0"/>
          </a:p>
        </p:txBody>
      </p:sp>
      <p:sp>
        <p:nvSpPr>
          <p:cNvPr id="5" name="Content Placeholder 4"/>
          <p:cNvSpPr>
            <a:spLocks noGrp="1"/>
          </p:cNvSpPr>
          <p:nvPr>
            <p:ph sz="half" idx="1"/>
          </p:nvPr>
        </p:nvSpPr>
        <p:spPr>
          <a:xfrm>
            <a:off x="457200" y="1600201"/>
            <a:ext cx="8229600" cy="2514600"/>
          </a:xfrm>
        </p:spPr>
        <p:txBody>
          <a:bodyPr/>
          <a:lstStyle/>
          <a:p>
            <a:r>
              <a:rPr lang="en-US" dirty="0" smtClean="0"/>
              <a:t>Illustrate</a:t>
            </a:r>
          </a:p>
          <a:p>
            <a:pPr lvl="1"/>
            <a:r>
              <a:rPr lang="en-US" dirty="0" smtClean="0"/>
              <a:t>generation &amp; detection = errors</a:t>
            </a:r>
          </a:p>
          <a:p>
            <a:pPr lvl="2"/>
            <a:r>
              <a:rPr lang="en-US" dirty="0" smtClean="0"/>
              <a:t>Design &amp; code generation actions = s/w process (during)</a:t>
            </a:r>
          </a:p>
          <a:p>
            <a:pPr lvl="2"/>
            <a:r>
              <a:rPr lang="en-US" dirty="0" smtClean="0"/>
              <a:t>Model (figure below)</a:t>
            </a:r>
            <a:endParaRPr lang="en-US" dirty="0"/>
          </a:p>
        </p:txBody>
      </p:sp>
      <p:pic>
        <p:nvPicPr>
          <p:cNvPr id="2051" name="Picture 3"/>
          <p:cNvPicPr>
            <a:picLocks noGrp="1" noChangeAspect="1" noChangeArrowheads="1"/>
          </p:cNvPicPr>
          <p:nvPr>
            <p:ph sz="half" idx="2"/>
          </p:nvPr>
        </p:nvPicPr>
        <p:blipFill>
          <a:blip r:embed="rId3" cstate="print"/>
          <a:srcRect/>
          <a:stretch>
            <a:fillRect/>
          </a:stretch>
        </p:blipFill>
        <p:spPr bwMode="auto">
          <a:xfrm>
            <a:off x="1371601" y="4250773"/>
            <a:ext cx="6487080" cy="22262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Grp="1" noChangeAspect="1" noChangeArrowheads="1"/>
          </p:cNvPicPr>
          <p:nvPr>
            <p:ph sz="half" idx="2"/>
          </p:nvPr>
        </p:nvPicPr>
        <p:blipFill>
          <a:blip r:embed="rId3" cstate="print"/>
          <a:srcRect/>
          <a:stretch>
            <a:fillRect/>
          </a:stretch>
        </p:blipFill>
        <p:spPr bwMode="auto">
          <a:xfrm>
            <a:off x="4401522" y="3609664"/>
            <a:ext cx="4546075" cy="3019736"/>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sz="3600" b="1" dirty="0" smtClean="0"/>
              <a:t>Defect amplification Model</a:t>
            </a:r>
            <a:endParaRPr lang="en-US" sz="3600" b="1" dirty="0"/>
          </a:p>
        </p:txBody>
      </p:sp>
      <p:pic>
        <p:nvPicPr>
          <p:cNvPr id="1026" name="Picture 2"/>
          <p:cNvPicPr>
            <a:picLocks noGrp="1" noChangeAspect="1" noChangeArrowheads="1"/>
          </p:cNvPicPr>
          <p:nvPr>
            <p:ph sz="half" idx="1"/>
          </p:nvPr>
        </p:nvPicPr>
        <p:blipFill>
          <a:blip r:embed="rId4" cstate="print"/>
          <a:srcRect/>
          <a:stretch>
            <a:fillRect/>
          </a:stretch>
        </p:blipFill>
        <p:spPr bwMode="auto">
          <a:xfrm>
            <a:off x="304800" y="1371600"/>
            <a:ext cx="4269187"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Formal Technical Reviews</a:t>
            </a:r>
            <a:r>
              <a:rPr lang="en-US" sz="3600" b="1" dirty="0" smtClean="0"/>
              <a:t/>
            </a:r>
            <a:br>
              <a:rPr lang="en-US" sz="3600" b="1" dirty="0" smtClean="0"/>
            </a:br>
            <a:r>
              <a:rPr lang="en-US" sz="3600" dirty="0" smtClean="0"/>
              <a:t>Review Meeting</a:t>
            </a:r>
            <a:endParaRPr lang="en-US" sz="3600" b="1" dirty="0"/>
          </a:p>
        </p:txBody>
      </p:sp>
      <p:sp>
        <p:nvSpPr>
          <p:cNvPr id="5" name="Content Placeholder 4"/>
          <p:cNvSpPr>
            <a:spLocks noGrp="1"/>
          </p:cNvSpPr>
          <p:nvPr>
            <p:ph idx="1"/>
          </p:nvPr>
        </p:nvSpPr>
        <p:spPr>
          <a:xfrm>
            <a:off x="457200" y="1447800"/>
            <a:ext cx="8229600" cy="4953000"/>
          </a:xfrm>
        </p:spPr>
        <p:txBody>
          <a:bodyPr numCol="1">
            <a:normAutofit fontScale="92500" lnSpcReduction="20000"/>
          </a:bodyPr>
          <a:lstStyle/>
          <a:p>
            <a:pPr algn="just">
              <a:lnSpc>
                <a:spcPct val="105000"/>
              </a:lnSpc>
            </a:pPr>
            <a:r>
              <a:rPr lang="en-US" sz="2400" dirty="0" smtClean="0"/>
              <a:t>A quality control activity performed</a:t>
            </a:r>
          </a:p>
          <a:p>
            <a:pPr lvl="1" algn="just">
              <a:lnSpc>
                <a:spcPct val="105000"/>
              </a:lnSpc>
            </a:pPr>
            <a:r>
              <a:rPr lang="en-US" sz="2400" dirty="0" smtClean="0"/>
              <a:t>s/w engineers &amp; others</a:t>
            </a:r>
          </a:p>
          <a:p>
            <a:pPr lvl="1" algn="just">
              <a:lnSpc>
                <a:spcPct val="105000"/>
              </a:lnSpc>
            </a:pPr>
            <a:r>
              <a:rPr lang="en-US" sz="2400" dirty="0" smtClean="0"/>
              <a:t>FTR Objectives:</a:t>
            </a:r>
          </a:p>
          <a:p>
            <a:pPr lvl="2" algn="just">
              <a:lnSpc>
                <a:spcPct val="105000"/>
              </a:lnSpc>
            </a:pPr>
            <a:r>
              <a:rPr lang="en-US" sz="1800" dirty="0" smtClean="0"/>
              <a:t>Uncover errors – function, logic / implementation = s/w</a:t>
            </a:r>
          </a:p>
          <a:p>
            <a:pPr lvl="2" algn="just">
              <a:lnSpc>
                <a:spcPct val="105000"/>
              </a:lnSpc>
            </a:pPr>
            <a:r>
              <a:rPr lang="en-US" sz="1800" dirty="0" smtClean="0"/>
              <a:t>s/w meets its requirements (verify)</a:t>
            </a:r>
          </a:p>
          <a:p>
            <a:pPr lvl="2" algn="just">
              <a:lnSpc>
                <a:spcPct val="105000"/>
              </a:lnSpc>
            </a:pPr>
            <a:r>
              <a:rPr lang="en-US" sz="1800" dirty="0" smtClean="0"/>
              <a:t>ensure – s/w represented – predefined standards</a:t>
            </a:r>
          </a:p>
          <a:p>
            <a:pPr lvl="2" algn="just">
              <a:lnSpc>
                <a:spcPct val="105000"/>
              </a:lnSpc>
            </a:pPr>
            <a:r>
              <a:rPr lang="en-US" sz="1800" dirty="0" smtClean="0"/>
              <a:t>Make projects manageable</a:t>
            </a:r>
          </a:p>
          <a:p>
            <a:pPr lvl="1" algn="just">
              <a:lnSpc>
                <a:spcPct val="105000"/>
              </a:lnSpc>
            </a:pPr>
            <a:r>
              <a:rPr lang="en-US" sz="2400" dirty="0" smtClean="0"/>
              <a:t>In addition FTR serves</a:t>
            </a:r>
          </a:p>
          <a:p>
            <a:pPr lvl="2" algn="just">
              <a:lnSpc>
                <a:spcPct val="105000"/>
              </a:lnSpc>
            </a:pPr>
            <a:r>
              <a:rPr lang="en-US" sz="1800" dirty="0" smtClean="0"/>
              <a:t>Training ground (junior engineers)</a:t>
            </a:r>
          </a:p>
          <a:p>
            <a:pPr lvl="3" algn="just">
              <a:lnSpc>
                <a:spcPct val="105000"/>
              </a:lnSpc>
            </a:pPr>
            <a:r>
              <a:rPr lang="en-US" sz="1600" dirty="0" smtClean="0"/>
              <a:t>Observe different approaches </a:t>
            </a:r>
            <a:r>
              <a:rPr lang="en-US" sz="1600" dirty="0" smtClean="0">
                <a:sym typeface="Wingdings" pitchFamily="2" charset="2"/>
              </a:rPr>
              <a:t> s/w analysis, design &amp; implementation</a:t>
            </a:r>
          </a:p>
          <a:p>
            <a:pPr lvl="2" algn="just">
              <a:lnSpc>
                <a:spcPct val="105000"/>
              </a:lnSpc>
            </a:pPr>
            <a:r>
              <a:rPr lang="en-US" sz="1800" dirty="0" smtClean="0">
                <a:sym typeface="Wingdings" pitchFamily="2" charset="2"/>
              </a:rPr>
              <a:t>Promote backup &amp; continuity (reason)</a:t>
            </a:r>
          </a:p>
          <a:p>
            <a:pPr lvl="3" algn="just">
              <a:lnSpc>
                <a:spcPct val="105000"/>
              </a:lnSpc>
            </a:pPr>
            <a:r>
              <a:rPr lang="en-US" sz="1600" dirty="0" smtClean="0">
                <a:sym typeface="Wingdings" pitchFamily="2" charset="2"/>
              </a:rPr>
              <a:t>No. = people become familiar w parts  = s/w</a:t>
            </a:r>
          </a:p>
          <a:p>
            <a:pPr lvl="1" algn="just">
              <a:lnSpc>
                <a:spcPct val="105000"/>
              </a:lnSpc>
            </a:pPr>
            <a:r>
              <a:rPr lang="en-US" sz="2400" dirty="0" smtClean="0"/>
              <a:t>FTR</a:t>
            </a:r>
          </a:p>
          <a:p>
            <a:pPr lvl="2" algn="just">
              <a:lnSpc>
                <a:spcPct val="105000"/>
              </a:lnSpc>
            </a:pPr>
            <a:r>
              <a:rPr lang="en-US" sz="1800" dirty="0" smtClean="0"/>
              <a:t>Actually a class = reviews +des walkthroughs &amp; inspections</a:t>
            </a:r>
          </a:p>
          <a:p>
            <a:pPr lvl="3" algn="just">
              <a:lnSpc>
                <a:spcPct val="105000"/>
              </a:lnSpc>
            </a:pPr>
            <a:r>
              <a:rPr lang="en-US" sz="1600" dirty="0" smtClean="0"/>
              <a:t>Each FTR - - conducted as meeting (Review Meeting)</a:t>
            </a:r>
          </a:p>
          <a:p>
            <a:pPr lvl="4" algn="just">
              <a:lnSpc>
                <a:spcPct val="105000"/>
              </a:lnSpc>
            </a:pPr>
            <a:r>
              <a:rPr lang="en-US" sz="1600" dirty="0" smtClean="0"/>
              <a:t>Successful only if</a:t>
            </a:r>
          </a:p>
          <a:p>
            <a:pPr lvl="5" algn="just">
              <a:lnSpc>
                <a:spcPct val="105000"/>
              </a:lnSpc>
            </a:pPr>
            <a:r>
              <a:rPr lang="en-US" sz="1600" dirty="0" smtClean="0"/>
              <a:t>Properly planned, Controlled &amp; Attended</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algn="just"/>
            <a:r>
              <a:rPr lang="en-US" dirty="0" smtClean="0"/>
              <a:t>FTR focuses</a:t>
            </a:r>
          </a:p>
          <a:p>
            <a:pPr lvl="1" algn="just"/>
            <a:r>
              <a:rPr lang="en-US" dirty="0" smtClean="0"/>
              <a:t>Specific part = overall s/w </a:t>
            </a:r>
          </a:p>
          <a:p>
            <a:pPr lvl="2" algn="just"/>
            <a:r>
              <a:rPr lang="en-US" dirty="0" smtClean="0"/>
              <a:t>Example:</a:t>
            </a:r>
          </a:p>
          <a:p>
            <a:pPr lvl="3" algn="just"/>
            <a:r>
              <a:rPr lang="en-US" dirty="0" smtClean="0"/>
              <a:t>↔ attempting </a:t>
            </a:r>
            <a:r>
              <a:rPr lang="en-US" dirty="0" smtClean="0">
                <a:sym typeface="Wingdings" pitchFamily="2" charset="2"/>
              </a:rPr>
              <a:t> review entire design</a:t>
            </a:r>
          </a:p>
          <a:p>
            <a:pPr lvl="4" algn="just"/>
            <a:r>
              <a:rPr lang="en-US" dirty="0" smtClean="0">
                <a:sym typeface="Wingdings" pitchFamily="2" charset="2"/>
              </a:rPr>
              <a:t>Walkthroughs r conducted  each component / small group = components</a:t>
            </a:r>
            <a:endParaRPr lang="en-US" dirty="0" smtClean="0"/>
          </a:p>
          <a:p>
            <a:pPr lvl="1" algn="just"/>
            <a:r>
              <a:rPr lang="en-US" dirty="0" smtClean="0"/>
              <a:t>Work product</a:t>
            </a:r>
          </a:p>
          <a:p>
            <a:pPr lvl="2" algn="just"/>
            <a:r>
              <a:rPr lang="en-US" dirty="0" smtClean="0">
                <a:sym typeface="Wingdings" pitchFamily="2" charset="2"/>
              </a:rPr>
              <a:t>Individual (producer) who developed work product</a:t>
            </a:r>
          </a:p>
          <a:p>
            <a:pPr lvl="3" algn="just"/>
            <a:r>
              <a:rPr lang="en-US" dirty="0" smtClean="0"/>
              <a:t>Informs </a:t>
            </a:r>
            <a:r>
              <a:rPr lang="en-US" i="1" u="sng" dirty="0" smtClean="0"/>
              <a:t>project leader</a:t>
            </a:r>
          </a:p>
          <a:p>
            <a:pPr lvl="4" algn="just"/>
            <a:r>
              <a:rPr lang="en-US" dirty="0" smtClean="0"/>
              <a:t>It - - complete &amp; review - - required</a:t>
            </a:r>
          </a:p>
          <a:p>
            <a:pPr lvl="3" algn="just"/>
            <a:r>
              <a:rPr lang="en-US" i="1" u="sng" dirty="0" smtClean="0"/>
              <a:t>contacts</a:t>
            </a:r>
            <a:r>
              <a:rPr lang="en-US" dirty="0" smtClean="0"/>
              <a:t> Review leader</a:t>
            </a:r>
          </a:p>
          <a:p>
            <a:pPr lvl="4" algn="just"/>
            <a:r>
              <a:rPr lang="en-US" dirty="0" smtClean="0"/>
              <a:t>Review product &amp; at the end = review all attendees = FTR decide whether</a:t>
            </a:r>
          </a:p>
          <a:p>
            <a:pPr lvl="5" algn="just"/>
            <a:r>
              <a:rPr lang="en-US" dirty="0" smtClean="0"/>
              <a:t>Accept product</a:t>
            </a:r>
          </a:p>
          <a:p>
            <a:pPr lvl="5" algn="just"/>
            <a:r>
              <a:rPr lang="en-US" dirty="0" smtClean="0"/>
              <a:t>Reject product – severe errors</a:t>
            </a:r>
          </a:p>
          <a:p>
            <a:pPr lvl="5" algn="just"/>
            <a:r>
              <a:rPr lang="en-US" dirty="0" smtClean="0"/>
              <a:t>Accept product provisionally (minor errors)</a:t>
            </a:r>
            <a:endParaRPr lang="en-US" dirty="0"/>
          </a:p>
        </p:txBody>
      </p:sp>
      <p:sp>
        <p:nvSpPr>
          <p:cNvPr id="8" name="Title 2"/>
          <p:cNvSpPr>
            <a:spLocks noGrp="1"/>
          </p:cNvSpPr>
          <p:nvPr>
            <p:ph type="title"/>
          </p:nvPr>
        </p:nvSpPr>
        <p:spPr/>
        <p:txBody>
          <a:bodyPr>
            <a:normAutofit fontScale="90000"/>
          </a:bodyPr>
          <a:lstStyle/>
          <a:p>
            <a:r>
              <a:rPr lang="en-US" sz="4000" b="1" dirty="0" smtClean="0"/>
              <a:t>Formal Technical Reviews</a:t>
            </a:r>
            <a:r>
              <a:rPr lang="en-US" sz="3600" b="1" dirty="0" smtClean="0"/>
              <a:t/>
            </a:r>
            <a:br>
              <a:rPr lang="en-US" sz="3600" b="1" dirty="0" smtClean="0"/>
            </a:br>
            <a:r>
              <a:rPr lang="en-US" sz="3600" dirty="0" smtClean="0"/>
              <a:t>Review Meeting</a:t>
            </a:r>
            <a:endParaRPr lang="en-US"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normAutofit/>
          </a:bodyPr>
          <a:lstStyle/>
          <a:p>
            <a:r>
              <a:rPr lang="en-US" b="1" dirty="0" smtClean="0"/>
              <a:t>Risk and Quality Management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algn="just">
              <a:lnSpc>
                <a:spcPct val="102000"/>
              </a:lnSpc>
            </a:pPr>
            <a:r>
              <a:rPr lang="en-US" sz="2400" dirty="0" smtClean="0"/>
              <a:t>reviewer </a:t>
            </a:r>
          </a:p>
          <a:p>
            <a:pPr lvl="1" algn="just">
              <a:lnSpc>
                <a:spcPct val="102000"/>
              </a:lnSpc>
            </a:pPr>
            <a:r>
              <a:rPr lang="en-US" sz="2000" dirty="0" smtClean="0"/>
              <a:t>records all issues</a:t>
            </a:r>
          </a:p>
          <a:p>
            <a:pPr lvl="2" algn="just">
              <a:lnSpc>
                <a:spcPct val="102000"/>
              </a:lnSpc>
            </a:pPr>
            <a:r>
              <a:rPr lang="en-US" sz="1800" dirty="0" smtClean="0"/>
              <a:t>summarized at the end =  review meeting</a:t>
            </a:r>
          </a:p>
          <a:p>
            <a:pPr lvl="3" algn="just">
              <a:lnSpc>
                <a:spcPct val="102000"/>
              </a:lnSpc>
            </a:pPr>
            <a:r>
              <a:rPr lang="en-US" sz="1600" dirty="0" smtClean="0"/>
              <a:t>review issues list - - produced + FTR summary report  - -  completed &amp; answers  3 questions:</a:t>
            </a:r>
          </a:p>
          <a:p>
            <a:pPr marL="1943100" lvl="4" algn="just">
              <a:lnSpc>
                <a:spcPct val="102000"/>
              </a:lnSpc>
              <a:buAutoNum type="arabicPeriod"/>
            </a:pPr>
            <a:r>
              <a:rPr lang="en-US" sz="1600" dirty="0" smtClean="0"/>
              <a:t>What was reviewed?</a:t>
            </a:r>
          </a:p>
          <a:p>
            <a:pPr marL="1943100" lvl="4" algn="just">
              <a:lnSpc>
                <a:spcPct val="102000"/>
              </a:lnSpc>
              <a:buAutoNum type="arabicPeriod"/>
            </a:pPr>
            <a:r>
              <a:rPr lang="en-US" sz="1600" dirty="0" smtClean="0"/>
              <a:t>Who reviewed it?</a:t>
            </a:r>
          </a:p>
          <a:p>
            <a:pPr marL="1943100" lvl="4" algn="just">
              <a:lnSpc>
                <a:spcPct val="102000"/>
              </a:lnSpc>
              <a:buAutoNum type="arabicPeriod"/>
            </a:pPr>
            <a:r>
              <a:rPr lang="en-US" sz="1600" dirty="0" smtClean="0"/>
              <a:t>What were the findings and conclusions?</a:t>
            </a:r>
          </a:p>
          <a:p>
            <a:pPr algn="just">
              <a:lnSpc>
                <a:spcPct val="102000"/>
              </a:lnSpc>
            </a:pPr>
            <a:r>
              <a:rPr lang="en-US" sz="2400" dirty="0" smtClean="0"/>
              <a:t>Summary report </a:t>
            </a:r>
          </a:p>
          <a:p>
            <a:pPr lvl="1" algn="just">
              <a:lnSpc>
                <a:spcPct val="102000"/>
              </a:lnSpc>
            </a:pPr>
            <a:r>
              <a:rPr lang="en-US" sz="2000" dirty="0" smtClean="0"/>
              <a:t>single page form</a:t>
            </a:r>
          </a:p>
          <a:p>
            <a:pPr lvl="2" algn="just">
              <a:lnSpc>
                <a:spcPct val="102000"/>
              </a:lnSpc>
            </a:pPr>
            <a:r>
              <a:rPr lang="en-US" sz="1800" dirty="0" smtClean="0"/>
              <a:t>becomes part  = project historical record </a:t>
            </a:r>
          </a:p>
          <a:p>
            <a:pPr lvl="2" algn="just">
              <a:lnSpc>
                <a:spcPct val="102000"/>
              </a:lnSpc>
            </a:pPr>
            <a:r>
              <a:rPr lang="en-US" sz="1800" dirty="0" smtClean="0"/>
              <a:t>may be distributed </a:t>
            </a:r>
            <a:r>
              <a:rPr lang="en-US" sz="1800" dirty="0" smtClean="0">
                <a:sym typeface="Wingdings" pitchFamily="2" charset="2"/>
              </a:rPr>
              <a:t> </a:t>
            </a:r>
            <a:r>
              <a:rPr lang="en-US" sz="1800" dirty="0" smtClean="0"/>
              <a:t>project leader &amp; other interested  parties</a:t>
            </a:r>
          </a:p>
          <a:p>
            <a:pPr algn="just">
              <a:lnSpc>
                <a:spcPct val="102000"/>
              </a:lnSpc>
            </a:pPr>
            <a:r>
              <a:rPr lang="en-US" sz="2400" dirty="0" smtClean="0"/>
              <a:t>review issues list serves 2 purposes:</a:t>
            </a:r>
          </a:p>
          <a:p>
            <a:pPr lvl="1" algn="just">
              <a:lnSpc>
                <a:spcPct val="102000"/>
              </a:lnSpc>
            </a:pPr>
            <a:r>
              <a:rPr lang="en-US" sz="2000" dirty="0" smtClean="0"/>
              <a:t>identify problem areas w</a:t>
            </a:r>
            <a:r>
              <a:rPr lang="en-US" sz="2000" dirty="0" smtClean="0">
                <a:sym typeface="Wingdings" pitchFamily="2" charset="2"/>
              </a:rPr>
              <a:t> in</a:t>
            </a:r>
            <a:r>
              <a:rPr lang="en-US" sz="2000" dirty="0" smtClean="0"/>
              <a:t> product</a:t>
            </a:r>
          </a:p>
          <a:p>
            <a:pPr lvl="1" algn="just">
              <a:lnSpc>
                <a:spcPct val="102000"/>
              </a:lnSpc>
            </a:pPr>
            <a:r>
              <a:rPr lang="en-US" sz="2000" dirty="0" smtClean="0"/>
              <a:t>serve as an action item checklist</a:t>
            </a:r>
          </a:p>
          <a:p>
            <a:pPr lvl="2" algn="just">
              <a:lnSpc>
                <a:spcPct val="102000"/>
              </a:lnSpc>
            </a:pPr>
            <a:r>
              <a:rPr lang="en-US" sz="1800" dirty="0" smtClean="0"/>
              <a:t>guides the producer as corrections are made</a:t>
            </a:r>
            <a:endParaRPr lang="en-US" sz="1800" dirty="0"/>
          </a:p>
        </p:txBody>
      </p:sp>
      <p:sp>
        <p:nvSpPr>
          <p:cNvPr id="5" name="Title 2"/>
          <p:cNvSpPr>
            <a:spLocks noGrp="1"/>
          </p:cNvSpPr>
          <p:nvPr>
            <p:ph type="title"/>
          </p:nvPr>
        </p:nvSpPr>
        <p:spPr/>
        <p:txBody>
          <a:bodyPr>
            <a:normAutofit fontScale="90000"/>
          </a:bodyPr>
          <a:lstStyle/>
          <a:p>
            <a:r>
              <a:rPr lang="en-US" sz="4000" b="1" dirty="0" smtClean="0"/>
              <a:t>Formal Technical Reviews</a:t>
            </a:r>
            <a:r>
              <a:rPr lang="en-US" sz="3600" b="1" dirty="0" smtClean="0"/>
              <a:t/>
            </a:r>
            <a:br>
              <a:rPr lang="en-US" sz="3600" b="1" dirty="0" smtClean="0"/>
            </a:br>
            <a:r>
              <a:rPr lang="en-US" sz="3600" dirty="0" smtClean="0"/>
              <a:t>Review Reporting and Record Keeping</a:t>
            </a:r>
            <a:endParaRPr lang="en-US" sz="3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514350" indent="-514350" algn="just">
              <a:buFont typeface="+mj-lt"/>
              <a:buAutoNum type="arabicPeriod"/>
            </a:pPr>
            <a:r>
              <a:rPr lang="en-US" dirty="0" smtClean="0"/>
              <a:t>Review the product, </a:t>
            </a:r>
            <a:r>
              <a:rPr lang="en-US" strike="sngStrike" dirty="0" smtClean="0"/>
              <a:t>producer</a:t>
            </a:r>
            <a:endParaRPr lang="en-US" dirty="0" smtClean="0"/>
          </a:p>
          <a:p>
            <a:pPr marL="514350" indent="-514350" algn="just">
              <a:buFont typeface="+mj-lt"/>
              <a:buAutoNum type="arabicPeriod"/>
            </a:pPr>
            <a:r>
              <a:rPr lang="en-US" dirty="0" smtClean="0"/>
              <a:t>Agenda (Set &amp; maintain)</a:t>
            </a:r>
          </a:p>
          <a:p>
            <a:pPr marL="514350" indent="-514350" algn="just">
              <a:buFont typeface="+mj-lt"/>
              <a:buAutoNum type="arabicPeriod"/>
            </a:pPr>
            <a:r>
              <a:rPr lang="en-US" dirty="0" smtClean="0"/>
              <a:t>Limit debate &amp; rebuttal.</a:t>
            </a:r>
          </a:p>
          <a:p>
            <a:pPr marL="514350" indent="-514350" algn="just">
              <a:buFont typeface="+mj-lt"/>
              <a:buAutoNum type="arabicPeriod"/>
            </a:pPr>
            <a:r>
              <a:rPr lang="en-US" dirty="0" smtClean="0"/>
              <a:t>Enunciate problem areas, </a:t>
            </a:r>
            <a:r>
              <a:rPr lang="en-US" strike="sngStrike" dirty="0" smtClean="0"/>
              <a:t>attempt</a:t>
            </a:r>
            <a:r>
              <a:rPr lang="en-US" dirty="0" smtClean="0"/>
              <a:t> </a:t>
            </a:r>
            <a:r>
              <a:rPr lang="en-US" dirty="0" smtClean="0">
                <a:sym typeface="Wingdings" pitchFamily="2" charset="2"/>
              </a:rPr>
              <a:t></a:t>
            </a:r>
            <a:r>
              <a:rPr lang="en-US" dirty="0" smtClean="0"/>
              <a:t> solve every problem noted</a:t>
            </a:r>
          </a:p>
          <a:p>
            <a:pPr marL="514350" indent="-514350" algn="just">
              <a:buFont typeface="+mj-lt"/>
              <a:buAutoNum type="arabicPeriod"/>
            </a:pPr>
            <a:r>
              <a:rPr lang="en-US" dirty="0" smtClean="0"/>
              <a:t>Take written notes</a:t>
            </a:r>
          </a:p>
        </p:txBody>
      </p:sp>
      <p:sp>
        <p:nvSpPr>
          <p:cNvPr id="5" name="Title 2"/>
          <p:cNvSpPr>
            <a:spLocks noGrp="1"/>
          </p:cNvSpPr>
          <p:nvPr>
            <p:ph type="title"/>
          </p:nvPr>
        </p:nvSpPr>
        <p:spPr/>
        <p:txBody>
          <a:bodyPr>
            <a:normAutofit fontScale="90000"/>
          </a:bodyPr>
          <a:lstStyle/>
          <a:p>
            <a:r>
              <a:rPr lang="en-US" sz="4000" b="1" dirty="0" smtClean="0"/>
              <a:t>Formal Technical Reviews</a:t>
            </a:r>
            <a:r>
              <a:rPr lang="en-US" sz="3600" b="1" dirty="0" smtClean="0"/>
              <a:t/>
            </a:r>
            <a:br>
              <a:rPr lang="en-US" sz="3600" b="1" dirty="0" smtClean="0"/>
            </a:br>
            <a:r>
              <a:rPr lang="en-US" sz="3600" dirty="0" smtClean="0"/>
              <a:t>Review Guidelines</a:t>
            </a:r>
            <a:endParaRPr lang="en-US" sz="36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514350" indent="-514350" algn="just">
              <a:buFont typeface="+mj-lt"/>
              <a:buAutoNum type="arabicPeriod" startAt="6"/>
            </a:pPr>
            <a:r>
              <a:rPr lang="en-US" dirty="0" smtClean="0"/>
              <a:t>Limit the no. = participants &amp; insist upon advance preparation</a:t>
            </a:r>
          </a:p>
          <a:p>
            <a:pPr marL="514350" indent="-514350" algn="just">
              <a:buFont typeface="+mj-lt"/>
              <a:buAutoNum type="arabicPeriod" startAt="6"/>
            </a:pPr>
            <a:r>
              <a:rPr lang="en-US" dirty="0" smtClean="0"/>
              <a:t>Develop checklist </a:t>
            </a:r>
            <a:r>
              <a:rPr lang="en-US" dirty="0" smtClean="0">
                <a:sym typeface="Wingdings" pitchFamily="2" charset="2"/>
              </a:rPr>
              <a:t></a:t>
            </a:r>
            <a:r>
              <a:rPr lang="en-US" dirty="0" smtClean="0"/>
              <a:t> each product i.e.  likely </a:t>
            </a:r>
            <a:r>
              <a:rPr lang="en-US" dirty="0" smtClean="0">
                <a:sym typeface="Wingdings" pitchFamily="2" charset="2"/>
              </a:rPr>
              <a:t></a:t>
            </a:r>
            <a:r>
              <a:rPr lang="en-US" dirty="0" smtClean="0"/>
              <a:t> be reviewed</a:t>
            </a:r>
          </a:p>
          <a:p>
            <a:pPr marL="514350" indent="-514350" algn="just">
              <a:buFont typeface="+mj-lt"/>
              <a:buAutoNum type="arabicPeriod" startAt="6"/>
            </a:pPr>
            <a:r>
              <a:rPr lang="en-US" dirty="0" smtClean="0"/>
              <a:t>Allocate resources &amp; schedule time </a:t>
            </a:r>
            <a:r>
              <a:rPr lang="en-US" dirty="0" smtClean="0">
                <a:sym typeface="Wingdings" pitchFamily="2" charset="2"/>
              </a:rPr>
              <a:t></a:t>
            </a:r>
            <a:r>
              <a:rPr lang="en-US" dirty="0" smtClean="0"/>
              <a:t> FTR’s</a:t>
            </a:r>
          </a:p>
          <a:p>
            <a:pPr marL="514350" indent="-514350" algn="just">
              <a:buFont typeface="+mj-lt"/>
              <a:buAutoNum type="arabicPeriod" startAt="6"/>
            </a:pPr>
            <a:r>
              <a:rPr lang="en-US" dirty="0" smtClean="0"/>
              <a:t>Conduct meaningful training </a:t>
            </a:r>
            <a:r>
              <a:rPr lang="en-US" dirty="0" smtClean="0">
                <a:sym typeface="Wingdings" pitchFamily="2" charset="2"/>
              </a:rPr>
              <a:t></a:t>
            </a:r>
            <a:r>
              <a:rPr lang="en-US" dirty="0" smtClean="0"/>
              <a:t> all reviewers</a:t>
            </a:r>
          </a:p>
          <a:p>
            <a:pPr marL="514350" indent="-514350" algn="just">
              <a:buFont typeface="+mj-lt"/>
              <a:buAutoNum type="arabicPeriod" startAt="6"/>
            </a:pPr>
            <a:r>
              <a:rPr lang="en-US" dirty="0" smtClean="0"/>
              <a:t>Review your early reviews</a:t>
            </a:r>
            <a:endParaRPr lang="en-US" dirty="0"/>
          </a:p>
        </p:txBody>
      </p:sp>
      <p:sp>
        <p:nvSpPr>
          <p:cNvPr id="5" name="Title 2"/>
          <p:cNvSpPr>
            <a:spLocks noGrp="1"/>
          </p:cNvSpPr>
          <p:nvPr>
            <p:ph type="title"/>
          </p:nvPr>
        </p:nvSpPr>
        <p:spPr/>
        <p:txBody>
          <a:bodyPr>
            <a:normAutofit fontScale="90000"/>
          </a:bodyPr>
          <a:lstStyle/>
          <a:p>
            <a:r>
              <a:rPr lang="en-US" sz="4000" b="1" dirty="0" smtClean="0"/>
              <a:t>Formal Technical Reviews</a:t>
            </a:r>
            <a:r>
              <a:rPr lang="en-US" sz="3600" b="1" dirty="0" smtClean="0"/>
              <a:t/>
            </a:r>
            <a:br>
              <a:rPr lang="en-US" sz="3600" b="1" dirty="0" smtClean="0"/>
            </a:br>
            <a:r>
              <a:rPr lang="en-US" sz="3600" dirty="0" smtClean="0"/>
              <a:t>Review Guidelines</a:t>
            </a:r>
            <a:endParaRPr lang="en-US" sz="36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Software Quality Assurance – Tasks, Goals &amp; metrics</a:t>
            </a:r>
            <a:endParaRPr lang="en-US" sz="3600" b="1" dirty="0"/>
          </a:p>
        </p:txBody>
      </p:sp>
      <p:sp>
        <p:nvSpPr>
          <p:cNvPr id="4" name="Content Placeholder 3"/>
          <p:cNvSpPr>
            <a:spLocks noGrp="1"/>
          </p:cNvSpPr>
          <p:nvPr>
            <p:ph idx="1"/>
          </p:nvPr>
        </p:nvSpPr>
        <p:spPr/>
        <p:txBody>
          <a:bodyPr>
            <a:normAutofit lnSpcReduction="10000"/>
          </a:bodyPr>
          <a:lstStyle/>
          <a:p>
            <a:pPr algn="just"/>
            <a:r>
              <a:rPr lang="en-US" dirty="0" smtClean="0"/>
              <a:t>SQA Tasks</a:t>
            </a:r>
          </a:p>
          <a:p>
            <a:pPr lvl="1" algn="just"/>
            <a:r>
              <a:rPr lang="en-US" dirty="0" smtClean="0"/>
              <a:t>Authority = SQA group - - </a:t>
            </a:r>
            <a:r>
              <a:rPr lang="en-US" dirty="0" smtClean="0">
                <a:sym typeface="Wingdings" pitchFamily="2" charset="2"/>
              </a:rPr>
              <a:t> assist s/w team</a:t>
            </a:r>
          </a:p>
          <a:p>
            <a:pPr lvl="2" algn="just"/>
            <a:r>
              <a:rPr lang="en-US" dirty="0" smtClean="0">
                <a:sym typeface="Wingdings" pitchFamily="2" charset="2"/>
              </a:rPr>
              <a:t>Achieve high quality end product</a:t>
            </a:r>
          </a:p>
          <a:p>
            <a:pPr lvl="2" algn="just"/>
            <a:r>
              <a:rPr lang="en-US" dirty="0" smtClean="0">
                <a:sym typeface="Wingdings" pitchFamily="2" charset="2"/>
              </a:rPr>
              <a:t>S/W Engg. Institute recommends</a:t>
            </a:r>
          </a:p>
          <a:p>
            <a:pPr lvl="3" algn="just"/>
            <a:r>
              <a:rPr lang="en-US" dirty="0" smtClean="0">
                <a:sym typeface="Wingdings" pitchFamily="2" charset="2"/>
              </a:rPr>
              <a:t>Set = SQA actions that address:</a:t>
            </a:r>
          </a:p>
          <a:p>
            <a:pPr lvl="4" algn="just"/>
            <a:r>
              <a:rPr lang="en-US" b="1" dirty="0" smtClean="0"/>
              <a:t>Quality assurance planning</a:t>
            </a:r>
          </a:p>
          <a:p>
            <a:pPr lvl="4" algn="just"/>
            <a:r>
              <a:rPr lang="en-US" b="1" dirty="0" smtClean="0"/>
              <a:t>Oversight</a:t>
            </a:r>
          </a:p>
          <a:p>
            <a:pPr lvl="4" algn="just"/>
            <a:r>
              <a:rPr lang="en-US" b="1" dirty="0" smtClean="0"/>
              <a:t>Record keeping</a:t>
            </a:r>
          </a:p>
          <a:p>
            <a:pPr lvl="4" algn="just"/>
            <a:r>
              <a:rPr lang="en-US" b="1" dirty="0" smtClean="0"/>
              <a:t>Analysis &amp;</a:t>
            </a:r>
          </a:p>
          <a:p>
            <a:pPr lvl="4" algn="just"/>
            <a:r>
              <a:rPr lang="en-US" b="1" dirty="0" smtClean="0"/>
              <a:t>Reporting</a:t>
            </a:r>
          </a:p>
          <a:p>
            <a:pPr lvl="3" algn="just"/>
            <a:r>
              <a:rPr lang="en-US" dirty="0" smtClean="0"/>
              <a:t>Actions above r performed – independent SQA group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Software Quality Assurance – Goals &amp; metrics</a:t>
            </a:r>
            <a:endParaRPr lang="en-US" sz="3600" b="1" dirty="0"/>
          </a:p>
        </p:txBody>
      </p:sp>
      <p:sp>
        <p:nvSpPr>
          <p:cNvPr id="4" name="Content Placeholder 3"/>
          <p:cNvSpPr>
            <a:spLocks noGrp="1"/>
          </p:cNvSpPr>
          <p:nvPr>
            <p:ph idx="1"/>
          </p:nvPr>
        </p:nvSpPr>
        <p:spPr/>
        <p:txBody>
          <a:bodyPr>
            <a:normAutofit fontScale="85000" lnSpcReduction="10000"/>
          </a:bodyPr>
          <a:lstStyle/>
          <a:p>
            <a:pPr algn="just"/>
            <a:r>
              <a:rPr lang="en-US" dirty="0" smtClean="0"/>
              <a:t>SQA actions r performed</a:t>
            </a:r>
          </a:p>
          <a:p>
            <a:pPr lvl="1" algn="just"/>
            <a:r>
              <a:rPr lang="en-US" dirty="0" smtClean="0"/>
              <a:t>Achieve set = pragmatic goals</a:t>
            </a:r>
          </a:p>
          <a:p>
            <a:pPr lvl="2" algn="just"/>
            <a:r>
              <a:rPr lang="en-US" dirty="0" smtClean="0"/>
              <a:t>Requirements quality</a:t>
            </a:r>
          </a:p>
          <a:p>
            <a:pPr lvl="3" algn="just"/>
            <a:r>
              <a:rPr lang="en-US" dirty="0" smtClean="0"/>
              <a:t>SQA must ensure </a:t>
            </a:r>
          </a:p>
          <a:p>
            <a:pPr lvl="4" algn="just"/>
            <a:r>
              <a:rPr lang="en-US" dirty="0" smtClean="0"/>
              <a:t>s/w team has properly reviewed the requirements model</a:t>
            </a:r>
          </a:p>
          <a:p>
            <a:pPr lvl="5" algn="just"/>
            <a:r>
              <a:rPr lang="en-US" dirty="0" smtClean="0"/>
              <a:t>achieve a high level = quality</a:t>
            </a:r>
          </a:p>
          <a:p>
            <a:pPr lvl="2" algn="just"/>
            <a:r>
              <a:rPr lang="en-US" dirty="0" smtClean="0"/>
              <a:t>Design quality</a:t>
            </a:r>
          </a:p>
          <a:p>
            <a:pPr lvl="3" algn="just"/>
            <a:r>
              <a:rPr lang="en-US" dirty="0" smtClean="0"/>
              <a:t>SQA looks </a:t>
            </a:r>
            <a:r>
              <a:rPr lang="en-US" dirty="0" smtClean="0">
                <a:sym typeface="Wingdings" pitchFamily="2" charset="2"/>
              </a:rPr>
              <a:t></a:t>
            </a:r>
            <a:r>
              <a:rPr lang="en-US" dirty="0" smtClean="0"/>
              <a:t> attributes = design that r indicators = quality</a:t>
            </a:r>
          </a:p>
          <a:p>
            <a:pPr lvl="2" algn="just"/>
            <a:r>
              <a:rPr lang="en-US" dirty="0" smtClean="0"/>
              <a:t>Code quality</a:t>
            </a:r>
          </a:p>
          <a:p>
            <a:pPr lvl="3" algn="just"/>
            <a:r>
              <a:rPr lang="en-US" dirty="0" smtClean="0"/>
              <a:t>SQA isolate attributes that allow a reasonable analysis = quality = code</a:t>
            </a:r>
          </a:p>
          <a:p>
            <a:pPr lvl="2" algn="just"/>
            <a:r>
              <a:rPr lang="en-US" dirty="0" smtClean="0"/>
              <a:t>Quality control effectiveness</a:t>
            </a:r>
          </a:p>
          <a:p>
            <a:pPr lvl="3"/>
            <a:r>
              <a:rPr lang="en-US" dirty="0" smtClean="0"/>
              <a:t>SQA analyzes allocation = resources </a:t>
            </a:r>
            <a:r>
              <a:rPr lang="en-US" dirty="0" smtClean="0">
                <a:sym typeface="Wingdings" pitchFamily="2" charset="2"/>
              </a:rPr>
              <a:t></a:t>
            </a:r>
            <a:r>
              <a:rPr lang="en-US" dirty="0" smtClean="0"/>
              <a:t> reviews &amp; testing </a:t>
            </a:r>
          </a:p>
          <a:p>
            <a:pPr lvl="4"/>
            <a:r>
              <a:rPr lang="en-US" dirty="0" smtClean="0"/>
              <a:t>assess whether they r being allocated in the most effective manner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Software Quality Assurance – Goals &amp; metrics</a:t>
            </a:r>
            <a:endParaRPr lang="en-US" sz="3600" b="1" dirty="0"/>
          </a:p>
        </p:txBody>
      </p:sp>
      <p:pic>
        <p:nvPicPr>
          <p:cNvPr id="1027" name="Picture 3"/>
          <p:cNvPicPr>
            <a:picLocks noGrp="1" noChangeAspect="1" noChangeArrowheads="1"/>
          </p:cNvPicPr>
          <p:nvPr>
            <p:ph idx="1"/>
          </p:nvPr>
        </p:nvPicPr>
        <p:blipFill>
          <a:blip r:embed="rId3" cstate="print"/>
          <a:stretch>
            <a:fillRect/>
          </a:stretch>
        </p:blipFill>
        <p:spPr bwMode="auto">
          <a:xfrm>
            <a:off x="414270" y="1524000"/>
            <a:ext cx="8221874" cy="48006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Software Quality Assurance – Goals &amp; metrics</a:t>
            </a:r>
            <a:endParaRPr lang="en-US" sz="3600" b="1" dirty="0"/>
          </a:p>
        </p:txBody>
      </p:sp>
      <p:pic>
        <p:nvPicPr>
          <p:cNvPr id="2053" name="Picture 5"/>
          <p:cNvPicPr>
            <a:picLocks noGrp="1" noChangeAspect="1" noChangeArrowheads="1"/>
          </p:cNvPicPr>
          <p:nvPr>
            <p:ph idx="1"/>
          </p:nvPr>
        </p:nvPicPr>
        <p:blipFill>
          <a:blip r:embed="rId3" cstate="print"/>
          <a:srcRect/>
          <a:stretch>
            <a:fillRect/>
          </a:stretch>
        </p:blipFill>
        <p:spPr bwMode="auto">
          <a:xfrm>
            <a:off x="1015492" y="1828800"/>
            <a:ext cx="6927074" cy="39624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Reliability</a:t>
            </a:r>
            <a:endParaRPr lang="en-US" sz="3600" b="1" dirty="0"/>
          </a:p>
        </p:txBody>
      </p:sp>
      <p:sp>
        <p:nvSpPr>
          <p:cNvPr id="4" name="Content Placeholder 3"/>
          <p:cNvSpPr>
            <a:spLocks noGrp="1"/>
          </p:cNvSpPr>
          <p:nvPr>
            <p:ph idx="1"/>
          </p:nvPr>
        </p:nvSpPr>
        <p:spPr/>
        <p:txBody>
          <a:bodyPr>
            <a:normAutofit fontScale="85000" lnSpcReduction="20000"/>
          </a:bodyPr>
          <a:lstStyle/>
          <a:p>
            <a:pPr algn="just"/>
            <a:r>
              <a:rPr lang="en-US" dirty="0" smtClean="0"/>
              <a:t>Software reliability (def)</a:t>
            </a:r>
          </a:p>
          <a:p>
            <a:pPr lvl="1" algn="just"/>
            <a:r>
              <a:rPr lang="en-US" dirty="0" smtClean="0"/>
              <a:t>probability = failure-free operation = computer prog. in a specified environment </a:t>
            </a:r>
            <a:r>
              <a:rPr lang="en-US" dirty="0" smtClean="0">
                <a:sym typeface="Wingdings" pitchFamily="2" charset="2"/>
              </a:rPr>
              <a:t></a:t>
            </a:r>
            <a:r>
              <a:rPr lang="en-US" dirty="0" smtClean="0"/>
              <a:t> specified time</a:t>
            </a:r>
          </a:p>
          <a:p>
            <a:pPr lvl="1" algn="just"/>
            <a:r>
              <a:rPr lang="en-US" dirty="0" smtClean="0"/>
              <a:t>probability = success (theoretical def) </a:t>
            </a:r>
          </a:p>
          <a:p>
            <a:pPr algn="just"/>
            <a:r>
              <a:rPr lang="en-US" b="1" dirty="0" smtClean="0"/>
              <a:t>Measures of Reliability and Availability</a:t>
            </a:r>
            <a:endParaRPr lang="en-US" dirty="0" smtClean="0"/>
          </a:p>
          <a:p>
            <a:pPr lvl="1" algn="just"/>
            <a:r>
              <a:rPr lang="en-US" dirty="0" smtClean="0"/>
              <a:t>Early work in s/w reliability attempted </a:t>
            </a:r>
            <a:r>
              <a:rPr lang="en-US" dirty="0" smtClean="0">
                <a:sym typeface="Wingdings" pitchFamily="2" charset="2"/>
              </a:rPr>
              <a:t>e</a:t>
            </a:r>
            <a:r>
              <a:rPr lang="en-US" dirty="0" smtClean="0"/>
              <a:t>stimate mathematics = h/w reliability theory </a:t>
            </a:r>
            <a:r>
              <a:rPr lang="en-US" dirty="0" smtClean="0">
                <a:sym typeface="Wingdings" pitchFamily="2" charset="2"/>
              </a:rPr>
              <a:t> prediction = s/w reliability</a:t>
            </a:r>
          </a:p>
          <a:p>
            <a:pPr lvl="1" algn="just"/>
            <a:r>
              <a:rPr lang="en-US" dirty="0" smtClean="0"/>
              <a:t>Hardware-related reliability models </a:t>
            </a:r>
          </a:p>
          <a:p>
            <a:pPr lvl="2" algn="just"/>
            <a:r>
              <a:rPr lang="en-US" dirty="0" smtClean="0"/>
              <a:t>based on failure due </a:t>
            </a:r>
            <a:r>
              <a:rPr lang="en-US" dirty="0" smtClean="0">
                <a:sym typeface="Wingdings" pitchFamily="2" charset="2"/>
              </a:rPr>
              <a:t></a:t>
            </a:r>
            <a:r>
              <a:rPr lang="en-US" dirty="0" smtClean="0"/>
              <a:t> wear ↔ failure due </a:t>
            </a:r>
            <a:r>
              <a:rPr lang="en-US" dirty="0" smtClean="0">
                <a:sym typeface="Wingdings" pitchFamily="2" charset="2"/>
              </a:rPr>
              <a:t> </a:t>
            </a:r>
            <a:r>
              <a:rPr lang="en-US" dirty="0" smtClean="0"/>
              <a:t>design defects</a:t>
            </a:r>
          </a:p>
          <a:p>
            <a:pPr lvl="3" algn="just"/>
            <a:r>
              <a:rPr lang="en-US" dirty="0" smtClean="0"/>
              <a:t>In hardware</a:t>
            </a:r>
          </a:p>
          <a:p>
            <a:pPr lvl="4" algn="just"/>
            <a:r>
              <a:rPr lang="en-US" dirty="0" smtClean="0"/>
              <a:t>failures due </a:t>
            </a:r>
            <a:r>
              <a:rPr lang="en-US" dirty="0" smtClean="0">
                <a:sym typeface="Wingdings" pitchFamily="2" charset="2"/>
              </a:rPr>
              <a:t></a:t>
            </a:r>
            <a:r>
              <a:rPr lang="en-US" dirty="0" smtClean="0"/>
              <a:t> physical wear </a:t>
            </a:r>
          </a:p>
          <a:p>
            <a:pPr lvl="5" algn="just"/>
            <a:r>
              <a:rPr lang="en-US" dirty="0" smtClean="0"/>
              <a:t>Effects = temperature, corrosion, shock</a:t>
            </a:r>
            <a:endParaRPr lang="en-US" dirty="0" smtClean="0">
              <a:sym typeface="Wingdings" pitchFamily="2" charset="2"/>
            </a:endParaRPr>
          </a:p>
          <a:p>
            <a:pPr lvl="1"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Reliability</a:t>
            </a:r>
            <a:endParaRPr lang="en-US" sz="3600" b="1" dirty="0"/>
          </a:p>
        </p:txBody>
      </p:sp>
      <p:sp>
        <p:nvSpPr>
          <p:cNvPr id="4" name="Content Placeholder 3"/>
          <p:cNvSpPr>
            <a:spLocks noGrp="1"/>
          </p:cNvSpPr>
          <p:nvPr>
            <p:ph idx="1"/>
          </p:nvPr>
        </p:nvSpPr>
        <p:spPr/>
        <p:txBody>
          <a:bodyPr>
            <a:normAutofit/>
          </a:bodyPr>
          <a:lstStyle/>
          <a:p>
            <a:pPr algn="just"/>
            <a:r>
              <a:rPr lang="en-US" b="1" dirty="0" smtClean="0"/>
              <a:t>Measures of Reliability and Availability</a:t>
            </a:r>
            <a:endParaRPr lang="en-US" dirty="0" smtClean="0"/>
          </a:p>
          <a:p>
            <a:pPr lvl="1" algn="just"/>
            <a:r>
              <a:rPr lang="en-US" dirty="0" smtClean="0"/>
              <a:t>Early work in s/w reliability attempted </a:t>
            </a:r>
            <a:r>
              <a:rPr lang="en-US" dirty="0" smtClean="0">
                <a:sym typeface="Wingdings" pitchFamily="2" charset="2"/>
              </a:rPr>
              <a:t>e</a:t>
            </a:r>
            <a:r>
              <a:rPr lang="en-US" dirty="0" smtClean="0"/>
              <a:t>stimate mathematics = h/w reliability theory </a:t>
            </a:r>
            <a:r>
              <a:rPr lang="en-US" dirty="0" smtClean="0">
                <a:sym typeface="Wingdings" pitchFamily="2" charset="2"/>
              </a:rPr>
              <a:t> prediction = s/w reliability</a:t>
            </a:r>
          </a:p>
          <a:p>
            <a:pPr lvl="1" algn="just"/>
            <a:r>
              <a:rPr lang="en-US" dirty="0" smtClean="0"/>
              <a:t>Hardware-related reliability models </a:t>
            </a:r>
          </a:p>
          <a:p>
            <a:pPr lvl="2" algn="just"/>
            <a:r>
              <a:rPr lang="en-US" dirty="0" smtClean="0"/>
              <a:t>based on failure due </a:t>
            </a:r>
            <a:r>
              <a:rPr lang="en-US" dirty="0" smtClean="0">
                <a:sym typeface="Wingdings" pitchFamily="2" charset="2"/>
              </a:rPr>
              <a:t></a:t>
            </a:r>
            <a:r>
              <a:rPr lang="en-US" dirty="0" smtClean="0"/>
              <a:t> wear ↔ failure due </a:t>
            </a:r>
            <a:r>
              <a:rPr lang="en-US" dirty="0" smtClean="0">
                <a:sym typeface="Wingdings" pitchFamily="2" charset="2"/>
              </a:rPr>
              <a:t> </a:t>
            </a:r>
            <a:r>
              <a:rPr lang="en-US" dirty="0" smtClean="0"/>
              <a:t>design defects</a:t>
            </a:r>
          </a:p>
          <a:p>
            <a:pPr lvl="3" algn="just"/>
            <a:r>
              <a:rPr lang="en-US" dirty="0" smtClean="0"/>
              <a:t>In hardware</a:t>
            </a:r>
          </a:p>
          <a:p>
            <a:pPr lvl="4" algn="just"/>
            <a:r>
              <a:rPr lang="en-US" dirty="0" smtClean="0"/>
              <a:t>failures due </a:t>
            </a:r>
            <a:r>
              <a:rPr lang="en-US" dirty="0" smtClean="0">
                <a:sym typeface="Wingdings" pitchFamily="2" charset="2"/>
              </a:rPr>
              <a:t></a:t>
            </a:r>
            <a:r>
              <a:rPr lang="en-US" dirty="0" smtClean="0"/>
              <a:t> physical wear </a:t>
            </a:r>
          </a:p>
          <a:p>
            <a:pPr lvl="5" algn="just"/>
            <a:r>
              <a:rPr lang="en-US" dirty="0" smtClean="0"/>
              <a:t>Effects = temperature, corrosion, shock</a:t>
            </a:r>
            <a:endParaRPr lang="en-US" dirty="0" smtClean="0">
              <a:sym typeface="Wingdings" pitchFamily="2" charset="2"/>
            </a:endParaRPr>
          </a:p>
          <a:p>
            <a:pPr lvl="1"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Reliability</a:t>
            </a:r>
            <a:endParaRPr lang="en-US" sz="3600" b="1" dirty="0"/>
          </a:p>
        </p:txBody>
      </p:sp>
      <p:sp>
        <p:nvSpPr>
          <p:cNvPr id="4" name="Content Placeholder 3"/>
          <p:cNvSpPr>
            <a:spLocks noGrp="1"/>
          </p:cNvSpPr>
          <p:nvPr>
            <p:ph idx="1"/>
          </p:nvPr>
        </p:nvSpPr>
        <p:spPr>
          <a:xfrm>
            <a:off x="457200" y="1600200"/>
            <a:ext cx="8229600" cy="4648199"/>
          </a:xfrm>
        </p:spPr>
        <p:txBody>
          <a:bodyPr>
            <a:normAutofit fontScale="77500" lnSpcReduction="20000"/>
          </a:bodyPr>
          <a:lstStyle/>
          <a:p>
            <a:pPr algn="just"/>
            <a:r>
              <a:rPr lang="en-US" b="1" dirty="0" smtClean="0"/>
              <a:t>Software Safety:</a:t>
            </a:r>
          </a:p>
          <a:p>
            <a:pPr lvl="1" algn="just"/>
            <a:r>
              <a:rPr lang="en-US" dirty="0" smtClean="0"/>
              <a:t>software quality assurance activity </a:t>
            </a:r>
          </a:p>
          <a:p>
            <a:pPr lvl="2" algn="just"/>
            <a:r>
              <a:rPr lang="en-US" dirty="0" smtClean="0"/>
              <a:t>focuses on the identification &amp; assessment = potential hazards </a:t>
            </a:r>
          </a:p>
          <a:p>
            <a:pPr lvl="3" algn="just"/>
            <a:r>
              <a:rPr lang="en-US" dirty="0" smtClean="0"/>
              <a:t>affect s/w negatively &amp; cause an entire system </a:t>
            </a:r>
            <a:r>
              <a:rPr lang="en-US" dirty="0" smtClean="0">
                <a:sym typeface="Wingdings" pitchFamily="2" charset="2"/>
              </a:rPr>
              <a:t></a:t>
            </a:r>
            <a:r>
              <a:rPr lang="en-US" dirty="0" smtClean="0"/>
              <a:t> fail</a:t>
            </a:r>
          </a:p>
          <a:p>
            <a:pPr lvl="1" algn="just"/>
            <a:r>
              <a:rPr lang="en-US" dirty="0" smtClean="0"/>
              <a:t>If hazards c</a:t>
            </a:r>
            <a:r>
              <a:rPr lang="en-US" dirty="0" smtClean="0">
                <a:sym typeface="Wingdings" pitchFamily="2" charset="2"/>
              </a:rPr>
              <a:t> </a:t>
            </a:r>
            <a:r>
              <a:rPr lang="en-US" dirty="0" smtClean="0"/>
              <a:t>identified early in the s/w process </a:t>
            </a:r>
          </a:p>
          <a:p>
            <a:pPr lvl="2" algn="just"/>
            <a:r>
              <a:rPr lang="en-US" dirty="0" smtClean="0"/>
              <a:t>S/W design features c</a:t>
            </a:r>
            <a:r>
              <a:rPr lang="en-US" dirty="0" smtClean="0">
                <a:sym typeface="Wingdings" pitchFamily="2" charset="2"/>
              </a:rPr>
              <a:t> </a:t>
            </a:r>
            <a:r>
              <a:rPr lang="en-US" dirty="0" smtClean="0"/>
              <a:t>specified</a:t>
            </a:r>
          </a:p>
          <a:p>
            <a:pPr lvl="3" algn="just"/>
            <a:r>
              <a:rPr lang="en-US" dirty="0" smtClean="0"/>
              <a:t>either eliminate or control potential hazards</a:t>
            </a:r>
          </a:p>
          <a:p>
            <a:pPr lvl="1" algn="just"/>
            <a:r>
              <a:rPr lang="en-US" dirty="0" smtClean="0"/>
              <a:t>Modeling &amp; analysis process - - conducted – part = s/w safety</a:t>
            </a:r>
          </a:p>
          <a:p>
            <a:pPr lvl="1"/>
            <a:r>
              <a:rPr lang="en-US" dirty="0" smtClean="0"/>
              <a:t>Once hazards r identified &amp; analyzed</a:t>
            </a:r>
          </a:p>
          <a:p>
            <a:pPr lvl="2"/>
            <a:r>
              <a:rPr lang="en-US" dirty="0" smtClean="0"/>
              <a:t>safety-related requirements c</a:t>
            </a:r>
            <a:r>
              <a:rPr lang="en-US" dirty="0" smtClean="0">
                <a:sym typeface="Wingdings" pitchFamily="2" charset="2"/>
              </a:rPr>
              <a:t> </a:t>
            </a:r>
            <a:r>
              <a:rPr lang="en-US" dirty="0" smtClean="0"/>
              <a:t>specified </a:t>
            </a:r>
            <a:r>
              <a:rPr lang="en-US" dirty="0" smtClean="0">
                <a:sym typeface="Wingdings" pitchFamily="2" charset="2"/>
              </a:rPr>
              <a:t> </a:t>
            </a:r>
            <a:r>
              <a:rPr lang="en-US" dirty="0" smtClean="0"/>
              <a:t>s/w</a:t>
            </a:r>
          </a:p>
          <a:p>
            <a:pPr lvl="1" algn="just"/>
            <a:r>
              <a:rPr lang="en-US" dirty="0" smtClean="0"/>
              <a:t>S/w reliability uses statistical analysis </a:t>
            </a:r>
            <a:r>
              <a:rPr lang="en-US" dirty="0" smtClean="0">
                <a:sym typeface="Wingdings" pitchFamily="2" charset="2"/>
              </a:rPr>
              <a:t></a:t>
            </a:r>
            <a:r>
              <a:rPr lang="en-US" dirty="0" smtClean="0"/>
              <a:t> determine likelihood that s/w failure will occur occurrence = failure </a:t>
            </a:r>
            <a:r>
              <a:rPr lang="en-US" strike="sngStrike" dirty="0" smtClean="0"/>
              <a:t>does</a:t>
            </a:r>
            <a:r>
              <a:rPr lang="en-US" dirty="0" smtClean="0"/>
              <a:t> necessarily result in a hazard or mishap</a:t>
            </a:r>
          </a:p>
          <a:p>
            <a:pPr lvl="1" algn="just"/>
            <a:r>
              <a:rPr lang="en-US" dirty="0" smtClean="0"/>
              <a:t>S/w safety examine the ways in which failures result in conditions lead </a:t>
            </a:r>
            <a:r>
              <a:rPr lang="en-US" dirty="0" smtClean="0">
                <a:sym typeface="Wingdings" pitchFamily="2" charset="2"/>
              </a:rPr>
              <a:t> </a:t>
            </a:r>
            <a:r>
              <a:rPr lang="en-US" dirty="0" smtClean="0"/>
              <a:t>mishap</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Reactive Versus Proactive Risk Strategies</a:t>
            </a:r>
            <a:endParaRPr lang="en-US" sz="3600" b="1" dirty="0"/>
          </a:p>
        </p:txBody>
      </p:sp>
      <p:sp>
        <p:nvSpPr>
          <p:cNvPr id="4" name="Content Placeholder 3"/>
          <p:cNvSpPr>
            <a:spLocks noGrp="1"/>
          </p:cNvSpPr>
          <p:nvPr>
            <p:ph idx="1"/>
          </p:nvPr>
        </p:nvSpPr>
        <p:spPr/>
        <p:txBody>
          <a:bodyPr>
            <a:normAutofit fontScale="92500" lnSpcReduction="10000"/>
          </a:bodyPr>
          <a:lstStyle/>
          <a:p>
            <a:pPr algn="just"/>
            <a:r>
              <a:rPr lang="en-US" dirty="0" smtClean="0"/>
              <a:t>Reactive risk strategy:</a:t>
            </a:r>
          </a:p>
          <a:p>
            <a:pPr lvl="1" algn="just"/>
            <a:r>
              <a:rPr lang="en-US" dirty="0" smtClean="0"/>
              <a:t>Monitors project </a:t>
            </a:r>
            <a:r>
              <a:rPr lang="en-US" dirty="0" smtClean="0">
                <a:sym typeface="Wingdings" pitchFamily="2" charset="2"/>
              </a:rPr>
              <a:t> likely risks</a:t>
            </a:r>
          </a:p>
          <a:p>
            <a:pPr lvl="2" algn="just"/>
            <a:r>
              <a:rPr lang="en-US" dirty="0" smtClean="0">
                <a:sym typeface="Wingdings" pitchFamily="2" charset="2"/>
              </a:rPr>
              <a:t>Resources r set aside  deal w them</a:t>
            </a:r>
          </a:p>
          <a:p>
            <a:pPr lvl="2" algn="just"/>
            <a:r>
              <a:rPr lang="en-US" dirty="0" smtClean="0"/>
              <a:t>More commonly s/w team</a:t>
            </a:r>
          </a:p>
          <a:p>
            <a:pPr lvl="3" algn="just"/>
            <a:r>
              <a:rPr lang="en-US" dirty="0" smtClean="0"/>
              <a:t>Nothing about risks until something goes wrong</a:t>
            </a:r>
          </a:p>
          <a:p>
            <a:pPr algn="just"/>
            <a:r>
              <a:rPr lang="en-US" dirty="0" smtClean="0"/>
              <a:t>Proactive risk strategy:</a:t>
            </a:r>
          </a:p>
          <a:p>
            <a:pPr lvl="1" algn="just"/>
            <a:r>
              <a:rPr lang="en-US" dirty="0" smtClean="0"/>
              <a:t>begins long before technical work - - initiated</a:t>
            </a:r>
          </a:p>
          <a:p>
            <a:pPr lvl="2" algn="just"/>
            <a:r>
              <a:rPr lang="en-US" dirty="0" smtClean="0"/>
              <a:t>Potential risks r identified</a:t>
            </a:r>
          </a:p>
          <a:p>
            <a:pPr lvl="3" algn="just"/>
            <a:r>
              <a:rPr lang="en-US" dirty="0" smtClean="0"/>
              <a:t>Probability &amp; impact assessed</a:t>
            </a:r>
          </a:p>
          <a:p>
            <a:pPr lvl="4" algn="just"/>
            <a:r>
              <a:rPr lang="en-US" dirty="0" smtClean="0"/>
              <a:t>Ranked by importance</a:t>
            </a:r>
          </a:p>
          <a:p>
            <a:pPr lvl="5" algn="just"/>
            <a:r>
              <a:rPr lang="en-US" dirty="0" smtClean="0"/>
              <a:t>Establishes plan </a:t>
            </a:r>
            <a:r>
              <a:rPr lang="en-US" dirty="0" smtClean="0">
                <a:sym typeface="Wingdings" pitchFamily="2" charset="2"/>
              </a:rPr>
              <a:t> managing risks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rot="20994103">
            <a:off x="439278" y="2551469"/>
            <a:ext cx="8229600" cy="1143000"/>
          </a:xfrm>
        </p:spPr>
        <p:txBody>
          <a:bodyPr>
            <a:normAutofit/>
          </a:bodyPr>
          <a:lstStyle/>
          <a:p>
            <a:r>
              <a:rPr lang="en-US" b="1" dirty="0" smtClean="0"/>
              <a:t>Reengineering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Introduction</a:t>
            </a:r>
            <a:endParaRPr lang="en-US" sz="3600" b="1" dirty="0"/>
          </a:p>
        </p:txBody>
      </p:sp>
      <p:sp>
        <p:nvSpPr>
          <p:cNvPr id="6" name="Content Placeholder 5"/>
          <p:cNvSpPr>
            <a:spLocks noGrp="1"/>
          </p:cNvSpPr>
          <p:nvPr>
            <p:ph idx="1"/>
          </p:nvPr>
        </p:nvSpPr>
        <p:spPr/>
        <p:txBody>
          <a:bodyPr>
            <a:normAutofit fontScale="62500" lnSpcReduction="20000"/>
          </a:bodyPr>
          <a:lstStyle/>
          <a:p>
            <a:pPr algn="just">
              <a:spcAft>
                <a:spcPts val="600"/>
              </a:spcAft>
            </a:pPr>
            <a:r>
              <a:rPr lang="en-US" dirty="0" smtClean="0"/>
              <a:t>Michael Hammer </a:t>
            </a:r>
          </a:p>
          <a:p>
            <a:pPr lvl="1" algn="just">
              <a:spcAft>
                <a:spcPts val="600"/>
              </a:spcAft>
            </a:pPr>
            <a:r>
              <a:rPr lang="en-US" dirty="0" smtClean="0"/>
              <a:t>Foundation </a:t>
            </a:r>
            <a:r>
              <a:rPr lang="en-US" dirty="0" smtClean="0">
                <a:sym typeface="Wingdings" pitchFamily="2" charset="2"/>
              </a:rPr>
              <a:t></a:t>
            </a:r>
            <a:r>
              <a:rPr lang="en-US" dirty="0" smtClean="0"/>
              <a:t> revolution in management thinking about business processes &amp; computing:</a:t>
            </a:r>
          </a:p>
          <a:p>
            <a:pPr lvl="2" algn="just">
              <a:spcAft>
                <a:spcPts val="600"/>
              </a:spcAft>
            </a:pPr>
            <a:r>
              <a:rPr lang="en-US" dirty="0" smtClean="0"/>
              <a:t>Instead of embedding outdated processes in silicon &amp; software, we should</a:t>
            </a:r>
          </a:p>
          <a:p>
            <a:pPr lvl="3" algn="just">
              <a:spcAft>
                <a:spcPts val="600"/>
              </a:spcAft>
            </a:pPr>
            <a:r>
              <a:rPr lang="en-US" dirty="0" smtClean="0"/>
              <a:t>Obliterate them &amp; start over</a:t>
            </a:r>
          </a:p>
          <a:p>
            <a:pPr lvl="3" algn="just">
              <a:spcAft>
                <a:spcPts val="600"/>
              </a:spcAft>
            </a:pPr>
            <a:r>
              <a:rPr lang="en-US" dirty="0" smtClean="0"/>
              <a:t>“reengineer” our businesses</a:t>
            </a:r>
          </a:p>
          <a:p>
            <a:pPr lvl="4" algn="just">
              <a:spcAft>
                <a:spcPts val="600"/>
              </a:spcAft>
            </a:pPr>
            <a:r>
              <a:rPr lang="en-US" dirty="0" smtClean="0"/>
              <a:t>use the power = modern information technology </a:t>
            </a:r>
            <a:r>
              <a:rPr lang="en-US" dirty="0" smtClean="0">
                <a:sym typeface="Wingdings" pitchFamily="2" charset="2"/>
              </a:rPr>
              <a:t> </a:t>
            </a:r>
            <a:r>
              <a:rPr lang="en-US" dirty="0" smtClean="0"/>
              <a:t>radically redesign our business processes in order </a:t>
            </a:r>
            <a:r>
              <a:rPr lang="en-US" dirty="0" smtClean="0">
                <a:sym typeface="Wingdings" pitchFamily="2" charset="2"/>
              </a:rPr>
              <a:t></a:t>
            </a:r>
            <a:r>
              <a:rPr lang="en-US" dirty="0" smtClean="0"/>
              <a:t> achieve dramatic improvements in their performance</a:t>
            </a:r>
          </a:p>
          <a:p>
            <a:pPr lvl="1" algn="just">
              <a:spcAft>
                <a:spcPts val="600"/>
              </a:spcAft>
            </a:pPr>
            <a:r>
              <a:rPr lang="en-US" dirty="0" smtClean="0"/>
              <a:t>Every company operates according to a great many unarticulated rules</a:t>
            </a:r>
          </a:p>
          <a:p>
            <a:pPr lvl="1" algn="just">
              <a:spcAft>
                <a:spcPts val="600"/>
              </a:spcAft>
            </a:pPr>
            <a:r>
              <a:rPr lang="en-US" dirty="0" smtClean="0"/>
              <a:t>Reengineering strives </a:t>
            </a:r>
            <a:r>
              <a:rPr lang="en-US" dirty="0" smtClean="0">
                <a:sym typeface="Wingdings" pitchFamily="2" charset="2"/>
              </a:rPr>
              <a:t></a:t>
            </a:r>
            <a:r>
              <a:rPr lang="en-US" dirty="0" smtClean="0"/>
              <a:t> break away </a:t>
            </a:r>
            <a:r>
              <a:rPr lang="en-US" dirty="0" smtClean="0">
                <a:sym typeface="Wingdings" pitchFamily="2" charset="2"/>
              </a:rPr>
              <a:t> </a:t>
            </a:r>
            <a:r>
              <a:rPr lang="en-US" dirty="0" smtClean="0"/>
              <a:t>old rules about h? we organize &amp; conduct our business</a:t>
            </a:r>
          </a:p>
          <a:p>
            <a:pPr lvl="1" algn="just">
              <a:spcAft>
                <a:spcPts val="600"/>
              </a:spcAft>
            </a:pPr>
            <a:r>
              <a:rPr lang="en-US" dirty="0" smtClean="0"/>
              <a:t>Some companies [1990’s] </a:t>
            </a:r>
          </a:p>
          <a:p>
            <a:pPr lvl="2" algn="just">
              <a:spcAft>
                <a:spcPts val="600"/>
              </a:spcAft>
            </a:pPr>
            <a:r>
              <a:rPr lang="en-US" dirty="0" smtClean="0"/>
              <a:t>effort </a:t>
            </a:r>
            <a:r>
              <a:rPr lang="en-US" dirty="0" smtClean="0">
                <a:sym typeface="Wingdings" pitchFamily="2" charset="2"/>
              </a:rPr>
              <a:t></a:t>
            </a:r>
            <a:r>
              <a:rPr lang="en-US" dirty="0" smtClean="0"/>
              <a:t> reengineer &amp; results led </a:t>
            </a:r>
            <a:r>
              <a:rPr lang="en-US" dirty="0" smtClean="0">
                <a:sym typeface="Wingdings" pitchFamily="2" charset="2"/>
              </a:rPr>
              <a:t></a:t>
            </a:r>
            <a:r>
              <a:rPr lang="en-US" dirty="0" smtClean="0"/>
              <a:t> improved competitiveness</a:t>
            </a:r>
          </a:p>
          <a:p>
            <a:pPr lvl="1" algn="just">
              <a:spcAft>
                <a:spcPts val="600"/>
              </a:spcAft>
            </a:pPr>
            <a:r>
              <a:rPr lang="en-US" dirty="0" smtClean="0"/>
              <a:t>Today, major companies have tens = thousands = computer prog.’s – support “old business rules”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Business Process Reengineering</a:t>
            </a:r>
            <a:endParaRPr lang="en-US" sz="3600" b="1" dirty="0"/>
          </a:p>
        </p:txBody>
      </p:sp>
      <p:sp>
        <p:nvSpPr>
          <p:cNvPr id="4" name="Content Placeholder 3"/>
          <p:cNvSpPr>
            <a:spLocks noGrp="1"/>
          </p:cNvSpPr>
          <p:nvPr>
            <p:ph idx="1"/>
          </p:nvPr>
        </p:nvSpPr>
        <p:spPr/>
        <p:txBody>
          <a:bodyPr>
            <a:normAutofit fontScale="85000" lnSpcReduction="20000"/>
          </a:bodyPr>
          <a:lstStyle/>
          <a:p>
            <a:pPr algn="just"/>
            <a:r>
              <a:rPr lang="en-US" dirty="0" smtClean="0"/>
              <a:t>Fortune Magazine:</a:t>
            </a:r>
          </a:p>
          <a:p>
            <a:pPr lvl="1" algn="just"/>
            <a:r>
              <a:rPr lang="en-US" dirty="0" smtClean="0"/>
              <a:t>BPR Def.:</a:t>
            </a:r>
          </a:p>
          <a:p>
            <a:pPr lvl="2" algn="just"/>
            <a:r>
              <a:rPr lang="en-US" dirty="0" smtClean="0"/>
              <a:t>search </a:t>
            </a:r>
            <a:r>
              <a:rPr lang="en-US" dirty="0" smtClean="0">
                <a:sym typeface="Wingdings" pitchFamily="2" charset="2"/>
              </a:rPr>
              <a:t> &amp; </a:t>
            </a:r>
            <a:r>
              <a:rPr lang="en-US" dirty="0" smtClean="0"/>
              <a:t>implementation = radical change in business process </a:t>
            </a:r>
            <a:r>
              <a:rPr lang="en-US" dirty="0" smtClean="0">
                <a:sym typeface="Wingdings" pitchFamily="2" charset="2"/>
              </a:rPr>
              <a:t></a:t>
            </a:r>
            <a:r>
              <a:rPr lang="en-US" dirty="0" smtClean="0"/>
              <a:t> achieve breakthrough results</a:t>
            </a:r>
          </a:p>
          <a:p>
            <a:pPr algn="just"/>
            <a:r>
              <a:rPr lang="en-US" dirty="0" smtClean="0"/>
              <a:t>Business Processes:</a:t>
            </a:r>
          </a:p>
          <a:p>
            <a:pPr lvl="1" algn="just"/>
            <a:r>
              <a:rPr lang="en-US" dirty="0" smtClean="0"/>
              <a:t>Set = logically related tasks performed</a:t>
            </a:r>
          </a:p>
          <a:p>
            <a:pPr lvl="2" algn="just"/>
            <a:r>
              <a:rPr lang="en-US" dirty="0" smtClean="0"/>
              <a:t>Achieve defined business outcome</a:t>
            </a:r>
          </a:p>
          <a:p>
            <a:pPr lvl="1" algn="just"/>
            <a:r>
              <a:rPr lang="en-US" dirty="0" smtClean="0"/>
              <a:t>W</a:t>
            </a:r>
            <a:r>
              <a:rPr lang="en-US" dirty="0" smtClean="0">
                <a:sym typeface="Wingdings" pitchFamily="2" charset="2"/>
              </a:rPr>
              <a:t> in this</a:t>
            </a:r>
          </a:p>
          <a:p>
            <a:pPr lvl="2" algn="just"/>
            <a:r>
              <a:rPr lang="en-US" dirty="0" smtClean="0">
                <a:sym typeface="Wingdings" pitchFamily="2" charset="2"/>
              </a:rPr>
              <a:t>People, equipment, material resources &amp; business procedures r combined</a:t>
            </a:r>
          </a:p>
          <a:p>
            <a:pPr lvl="3" algn="just"/>
            <a:r>
              <a:rPr lang="en-US" dirty="0" smtClean="0">
                <a:sym typeface="Wingdings" pitchFamily="2" charset="2"/>
              </a:rPr>
              <a:t>Produce specified result</a:t>
            </a:r>
          </a:p>
          <a:p>
            <a:pPr lvl="1" algn="just"/>
            <a:r>
              <a:rPr lang="en-US" dirty="0" smtClean="0"/>
              <a:t>Overall business - - segmented in following manner:</a:t>
            </a:r>
          </a:p>
          <a:p>
            <a:pPr lvl="2" algn="ctr">
              <a:buNone/>
            </a:pPr>
            <a:r>
              <a:rPr lang="en-US" b="1" dirty="0" smtClean="0"/>
              <a:t>The business </a:t>
            </a:r>
            <a:r>
              <a:rPr lang="en-US" b="1" dirty="0" smtClean="0">
                <a:sym typeface="Wingdings" pitchFamily="2" charset="2"/>
              </a:rPr>
              <a:t></a:t>
            </a:r>
            <a:r>
              <a:rPr lang="en-US" b="1" dirty="0" smtClean="0"/>
              <a:t> business systems </a:t>
            </a:r>
            <a:r>
              <a:rPr lang="en-US" b="1" dirty="0" smtClean="0">
                <a:sym typeface="Wingdings" pitchFamily="2" charset="2"/>
              </a:rPr>
              <a:t></a:t>
            </a:r>
            <a:r>
              <a:rPr lang="en-US" b="1" dirty="0" smtClean="0"/>
              <a:t> business processes </a:t>
            </a:r>
            <a:r>
              <a:rPr lang="en-US" b="1" dirty="0" smtClean="0">
                <a:sym typeface="Wingdings" pitchFamily="2" charset="2"/>
              </a:rPr>
              <a:t> </a:t>
            </a:r>
            <a:r>
              <a:rPr lang="en-US" b="1" dirty="0" smtClean="0"/>
              <a:t>business subprocesses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Business Process Reengineering –</a:t>
            </a:r>
            <a:r>
              <a:rPr lang="en-US" sz="3600" dirty="0" smtClean="0"/>
              <a:t> Model </a:t>
            </a:r>
            <a:endParaRPr lang="en-US" sz="3600" dirty="0"/>
          </a:p>
        </p:txBody>
      </p:sp>
      <p:sp>
        <p:nvSpPr>
          <p:cNvPr id="7" name="Content Placeholder 6"/>
          <p:cNvSpPr>
            <a:spLocks noGrp="1"/>
          </p:cNvSpPr>
          <p:nvPr>
            <p:ph sz="half" idx="1"/>
          </p:nvPr>
        </p:nvSpPr>
        <p:spPr>
          <a:xfrm>
            <a:off x="457200" y="1600200"/>
            <a:ext cx="4038600" cy="4572000"/>
          </a:xfrm>
        </p:spPr>
        <p:txBody>
          <a:bodyPr>
            <a:normAutofit lnSpcReduction="10000"/>
          </a:bodyPr>
          <a:lstStyle/>
          <a:p>
            <a:pPr algn="just">
              <a:lnSpc>
                <a:spcPct val="103000"/>
              </a:lnSpc>
            </a:pPr>
            <a:r>
              <a:rPr lang="en-US" sz="1800" dirty="0" smtClean="0"/>
              <a:t>Business goals r  identified</a:t>
            </a:r>
          </a:p>
          <a:p>
            <a:pPr algn="just">
              <a:lnSpc>
                <a:spcPct val="103000"/>
              </a:lnSpc>
            </a:pPr>
            <a:r>
              <a:rPr lang="en-US" sz="1800" dirty="0" smtClean="0"/>
              <a:t>Processes that r critical </a:t>
            </a:r>
            <a:r>
              <a:rPr lang="en-US" sz="1800" dirty="0" smtClean="0">
                <a:sym typeface="Wingdings" pitchFamily="2" charset="2"/>
              </a:rPr>
              <a:t></a:t>
            </a:r>
            <a:r>
              <a:rPr lang="en-US" sz="1800" dirty="0" smtClean="0"/>
              <a:t> achieve  goals defined in the business definition r identified.</a:t>
            </a:r>
          </a:p>
          <a:p>
            <a:pPr algn="just">
              <a:lnSpc>
                <a:spcPct val="103000"/>
              </a:lnSpc>
            </a:pPr>
            <a:r>
              <a:rPr lang="en-US" sz="1800" dirty="0" smtClean="0"/>
              <a:t>existing process - - thoroughly analyzed &amp; measured.</a:t>
            </a:r>
          </a:p>
          <a:p>
            <a:pPr algn="just">
              <a:lnSpc>
                <a:spcPct val="103000"/>
              </a:lnSpc>
            </a:pPr>
            <a:r>
              <a:rPr lang="en-US" sz="1800" dirty="0" smtClean="0"/>
              <a:t>Based on information obtained during 1</a:t>
            </a:r>
            <a:r>
              <a:rPr lang="en-US" sz="1800" baseline="30000" dirty="0" smtClean="0"/>
              <a:t>st</a:t>
            </a:r>
            <a:r>
              <a:rPr lang="en-US" sz="1800" dirty="0" smtClean="0"/>
              <a:t> 3 activities, use cases  r prepared </a:t>
            </a:r>
            <a:r>
              <a:rPr lang="en-US" sz="1800" dirty="0" smtClean="0">
                <a:sym typeface="Wingdings" pitchFamily="2" charset="2"/>
              </a:rPr>
              <a:t> each process i.e.  </a:t>
            </a:r>
            <a:r>
              <a:rPr lang="en-US" sz="1800" b="1" dirty="0" smtClean="0">
                <a:sym typeface="Wingdings" pitchFamily="2" charset="2"/>
              </a:rPr>
              <a:t>redesigned</a:t>
            </a:r>
          </a:p>
          <a:p>
            <a:pPr algn="just">
              <a:lnSpc>
                <a:spcPct val="103000"/>
              </a:lnSpc>
            </a:pPr>
            <a:r>
              <a:rPr lang="en-US" sz="1800" b="1" dirty="0" smtClean="0"/>
              <a:t>business</a:t>
            </a:r>
            <a:r>
              <a:rPr lang="en-US" sz="1800" dirty="0" smtClean="0"/>
              <a:t> process m</a:t>
            </a:r>
            <a:r>
              <a:rPr lang="en-US" sz="1800" dirty="0" smtClean="0">
                <a:sym typeface="Wingdings" pitchFamily="2" charset="2"/>
              </a:rPr>
              <a:t> </a:t>
            </a:r>
            <a:r>
              <a:rPr lang="en-US" sz="1800" dirty="0" smtClean="0"/>
              <a:t>prototyped before it - - fully integrated in </a:t>
            </a:r>
            <a:r>
              <a:rPr lang="en-US" sz="1800" dirty="0" smtClean="0">
                <a:sym typeface="Wingdings" pitchFamily="2" charset="2"/>
              </a:rPr>
              <a:t></a:t>
            </a:r>
            <a:r>
              <a:rPr lang="en-US" sz="1800" dirty="0" smtClean="0"/>
              <a:t> business</a:t>
            </a:r>
          </a:p>
          <a:p>
            <a:pPr algn="just">
              <a:lnSpc>
                <a:spcPct val="103000"/>
              </a:lnSpc>
            </a:pPr>
            <a:r>
              <a:rPr lang="en-US" sz="1800" dirty="0" smtClean="0"/>
              <a:t>Based on feedback </a:t>
            </a:r>
            <a:r>
              <a:rPr lang="en-US" sz="1800" dirty="0" smtClean="0">
                <a:sym typeface="Wingdings" pitchFamily="2" charset="2"/>
              </a:rPr>
              <a:t></a:t>
            </a:r>
            <a:r>
              <a:rPr lang="en-US" sz="1800" dirty="0" smtClean="0"/>
              <a:t> prototype business process - - refined &amp; then instantiated</a:t>
            </a:r>
            <a:endParaRPr lang="en-US" sz="1800" dirty="0"/>
          </a:p>
        </p:txBody>
      </p:sp>
      <p:pic>
        <p:nvPicPr>
          <p:cNvPr id="9" name="Picture 2"/>
          <p:cNvPicPr>
            <a:picLocks noGrp="1" noChangeAspect="1" noChangeArrowheads="1"/>
          </p:cNvPicPr>
          <p:nvPr>
            <p:ph sz="half" idx="2"/>
          </p:nvPr>
        </p:nvPicPr>
        <p:blipFill>
          <a:blip r:embed="rId3" cstate="print"/>
          <a:srcRect/>
          <a:stretch>
            <a:fillRect/>
          </a:stretch>
        </p:blipFill>
        <p:spPr bwMode="auto">
          <a:xfrm>
            <a:off x="4547453" y="1905000"/>
            <a:ext cx="4218951"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a:off x="4353729" y="2211090"/>
            <a:ext cx="4442038" cy="3276600"/>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sz="3600" b="1" dirty="0" smtClean="0"/>
              <a:t>Software Reengineering</a:t>
            </a:r>
            <a:endParaRPr lang="en-US" sz="3600" b="1" dirty="0"/>
          </a:p>
        </p:txBody>
      </p:sp>
      <p:sp>
        <p:nvSpPr>
          <p:cNvPr id="9" name="Content Placeholder 8"/>
          <p:cNvSpPr>
            <a:spLocks noGrp="1"/>
          </p:cNvSpPr>
          <p:nvPr>
            <p:ph sz="half" idx="1"/>
          </p:nvPr>
        </p:nvSpPr>
        <p:spPr/>
        <p:txBody>
          <a:bodyPr>
            <a:normAutofit fontScale="77500" lnSpcReduction="20000"/>
          </a:bodyPr>
          <a:lstStyle/>
          <a:p>
            <a:pPr algn="just"/>
            <a:r>
              <a:rPr lang="en-US" dirty="0" smtClean="0"/>
              <a:t>Reengineering</a:t>
            </a:r>
          </a:p>
          <a:p>
            <a:pPr lvl="1" algn="just"/>
            <a:r>
              <a:rPr lang="en-US" dirty="0" smtClean="0"/>
              <a:t>Takes time</a:t>
            </a:r>
          </a:p>
          <a:p>
            <a:pPr lvl="1" algn="just"/>
            <a:r>
              <a:rPr lang="en-US" dirty="0" smtClean="0"/>
              <a:t>Costs significant amount = money</a:t>
            </a:r>
          </a:p>
          <a:p>
            <a:pPr lvl="1" algn="just"/>
            <a:r>
              <a:rPr lang="en-US" dirty="0" smtClean="0"/>
              <a:t>Absorbs resources</a:t>
            </a:r>
          </a:p>
          <a:p>
            <a:pPr algn="just"/>
            <a:r>
              <a:rPr lang="en-US" dirty="0" smtClean="0"/>
              <a:t>Above Reasons </a:t>
            </a:r>
          </a:p>
          <a:p>
            <a:pPr lvl="1" algn="just"/>
            <a:r>
              <a:rPr lang="en-US" strike="sngStrike" dirty="0" smtClean="0"/>
              <a:t>Accomplished</a:t>
            </a:r>
            <a:r>
              <a:rPr lang="en-US" dirty="0" smtClean="0"/>
              <a:t> in months | years</a:t>
            </a:r>
          </a:p>
          <a:p>
            <a:pPr algn="just"/>
            <a:r>
              <a:rPr lang="en-US" dirty="0" smtClean="0"/>
              <a:t>Reengineering = information system - - an activity </a:t>
            </a:r>
          </a:p>
          <a:p>
            <a:pPr lvl="1" algn="just"/>
            <a:r>
              <a:rPr lang="en-US" dirty="0" smtClean="0"/>
              <a:t>Absorb information technology resources </a:t>
            </a:r>
            <a:r>
              <a:rPr lang="en-US" dirty="0" smtClean="0">
                <a:sym typeface="Wingdings" pitchFamily="2" charset="2"/>
              </a:rPr>
              <a:t> many years</a:t>
            </a:r>
          </a:p>
          <a:p>
            <a:pPr algn="just"/>
            <a:r>
              <a:rPr lang="en-US" dirty="0" smtClean="0">
                <a:sym typeface="Wingdings" pitchFamily="2" charset="2"/>
              </a:rPr>
              <a:t>Every organization</a:t>
            </a:r>
          </a:p>
          <a:p>
            <a:pPr lvl="1" algn="just"/>
            <a:r>
              <a:rPr lang="en-US" dirty="0" smtClean="0">
                <a:sym typeface="Wingdings" pitchFamily="2" charset="2"/>
              </a:rPr>
              <a:t>Needs pragmatic strategy  s/w reengineering (figure)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a:off x="4353729" y="2211090"/>
            <a:ext cx="4442038" cy="3276600"/>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sz="3600" b="1" dirty="0" smtClean="0"/>
              <a:t>Software Reengineering</a:t>
            </a:r>
            <a:endParaRPr lang="en-US" sz="3600" b="1" dirty="0"/>
          </a:p>
        </p:txBody>
      </p:sp>
      <p:sp>
        <p:nvSpPr>
          <p:cNvPr id="5" name="Content Placeholder 4"/>
          <p:cNvSpPr>
            <a:spLocks noGrp="1"/>
          </p:cNvSpPr>
          <p:nvPr>
            <p:ph sz="half" idx="1"/>
          </p:nvPr>
        </p:nvSpPr>
        <p:spPr/>
        <p:txBody>
          <a:bodyPr>
            <a:normAutofit fontScale="85000" lnSpcReduction="10000"/>
          </a:bodyPr>
          <a:lstStyle/>
          <a:p>
            <a:pPr algn="just"/>
            <a:r>
              <a:rPr lang="en-US" b="1" dirty="0" smtClean="0"/>
              <a:t>Inventory analysis: </a:t>
            </a:r>
          </a:p>
          <a:p>
            <a:pPr lvl="1" algn="just"/>
            <a:r>
              <a:rPr lang="en-US" dirty="0" smtClean="0"/>
              <a:t>Every s/w organization 	</a:t>
            </a:r>
          </a:p>
          <a:p>
            <a:pPr lvl="2" algn="just"/>
            <a:r>
              <a:rPr lang="en-US" dirty="0" smtClean="0"/>
              <a:t>Inventory (spreadsheet model) = all applications</a:t>
            </a:r>
          </a:p>
          <a:p>
            <a:pPr algn="just"/>
            <a:r>
              <a:rPr lang="en-US" b="1" dirty="0" smtClean="0"/>
              <a:t>Document Restructuring:</a:t>
            </a:r>
          </a:p>
          <a:p>
            <a:pPr lvl="1" algn="just"/>
            <a:r>
              <a:rPr lang="en-US" dirty="0" smtClean="0"/>
              <a:t>Weak document - - trademark  = many legacy systems:</a:t>
            </a:r>
          </a:p>
          <a:p>
            <a:pPr lvl="2" algn="just"/>
            <a:r>
              <a:rPr lang="en-US" dirty="0" smtClean="0"/>
              <a:t>Wh? You can do about it? Wh? r your options?</a:t>
            </a:r>
          </a:p>
          <a:p>
            <a:pPr lvl="2" algn="just"/>
            <a:r>
              <a:rPr lang="en-US" i="1" dirty="0" smtClean="0"/>
              <a:t>Creating documentation - - far too time consuming</a:t>
            </a:r>
          </a:p>
          <a:p>
            <a:pPr lvl="2" algn="just"/>
            <a:r>
              <a:rPr lang="en-US" i="1" dirty="0" smtClean="0"/>
              <a:t>Documentation m</a:t>
            </a:r>
            <a:r>
              <a:rPr lang="en-US" i="1" dirty="0" smtClean="0">
                <a:sym typeface="Wingdings" pitchFamily="2" charset="2"/>
              </a:rPr>
              <a:t></a:t>
            </a:r>
            <a:r>
              <a:rPr lang="en-US" i="1" dirty="0" smtClean="0"/>
              <a:t> updated, but your organization has limited resources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a:off x="4353729" y="2211090"/>
            <a:ext cx="4442038" cy="3276600"/>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sz="3600" b="1" dirty="0" smtClean="0"/>
              <a:t>Software Reengineering</a:t>
            </a:r>
            <a:endParaRPr lang="en-US" sz="3600" b="1" dirty="0"/>
          </a:p>
        </p:txBody>
      </p:sp>
      <p:sp>
        <p:nvSpPr>
          <p:cNvPr id="5" name="Content Placeholder 4"/>
          <p:cNvSpPr>
            <a:spLocks noGrp="1"/>
          </p:cNvSpPr>
          <p:nvPr>
            <p:ph sz="half" idx="1"/>
          </p:nvPr>
        </p:nvSpPr>
        <p:spPr/>
        <p:txBody>
          <a:bodyPr>
            <a:normAutofit lnSpcReduction="10000"/>
          </a:bodyPr>
          <a:lstStyle/>
          <a:p>
            <a:pPr algn="just"/>
            <a:r>
              <a:rPr lang="en-US" b="1" dirty="0" smtClean="0"/>
              <a:t>Reverse engineering:</a:t>
            </a:r>
          </a:p>
          <a:p>
            <a:pPr lvl="1" algn="just"/>
            <a:r>
              <a:rPr lang="en-US" dirty="0" smtClean="0"/>
              <a:t>Has it’s origin in h/w world</a:t>
            </a:r>
          </a:p>
          <a:p>
            <a:pPr lvl="2" algn="just"/>
            <a:r>
              <a:rPr lang="en-US" dirty="0" smtClean="0"/>
              <a:t>Disassembles competitive h/w product</a:t>
            </a:r>
          </a:p>
          <a:p>
            <a:pPr lvl="3" algn="just"/>
            <a:r>
              <a:rPr lang="en-US" dirty="0" smtClean="0"/>
              <a:t>Understand competitors  design &amp; secrets</a:t>
            </a:r>
          </a:p>
          <a:p>
            <a:pPr lvl="1" algn="just"/>
            <a:r>
              <a:rPr lang="en-US" dirty="0" smtClean="0">
                <a:sym typeface="Wingdings" pitchFamily="2" charset="2"/>
              </a:rPr>
              <a:t></a:t>
            </a:r>
            <a:r>
              <a:rPr lang="en-US" dirty="0" smtClean="0"/>
              <a:t>s/w - - quite similar</a:t>
            </a:r>
          </a:p>
          <a:p>
            <a:pPr lvl="2" algn="just"/>
            <a:r>
              <a:rPr lang="en-US" dirty="0" smtClean="0"/>
              <a:t>Prog. </a:t>
            </a:r>
            <a:r>
              <a:rPr lang="en-US" dirty="0" smtClean="0">
                <a:sym typeface="Wingdings" pitchFamily="2" charset="2"/>
              </a:rPr>
              <a:t> reverse engineered - - </a:t>
            </a:r>
            <a:r>
              <a:rPr lang="en-US" strike="sngStrike" dirty="0" smtClean="0">
                <a:sym typeface="Wingdings" pitchFamily="2" charset="2"/>
              </a:rPr>
              <a:t>competitor</a:t>
            </a:r>
          </a:p>
          <a:p>
            <a:pPr lvl="3" algn="just"/>
            <a:r>
              <a:rPr lang="en-US" dirty="0" smtClean="0"/>
              <a:t>Company’s own work</a:t>
            </a:r>
          </a:p>
          <a:p>
            <a:pPr lvl="3" algn="just"/>
            <a:r>
              <a:rPr lang="en-US" dirty="0" smtClean="0"/>
              <a:t>Secret </a:t>
            </a:r>
            <a:r>
              <a:rPr lang="en-US" dirty="0" smtClean="0">
                <a:sym typeface="Wingdings" pitchFamily="2" charset="2"/>
              </a:rPr>
              <a:t> understood  r obscure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a:off x="4353729" y="2211090"/>
            <a:ext cx="4442038" cy="3276600"/>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sz="3600" b="1" dirty="0" smtClean="0"/>
              <a:t>Software Reengineering</a:t>
            </a:r>
            <a:endParaRPr lang="en-US" sz="3600" b="1" dirty="0"/>
          </a:p>
        </p:txBody>
      </p:sp>
      <p:sp>
        <p:nvSpPr>
          <p:cNvPr id="5" name="Content Placeholder 4"/>
          <p:cNvSpPr>
            <a:spLocks noGrp="1"/>
          </p:cNvSpPr>
          <p:nvPr>
            <p:ph sz="half" idx="1"/>
          </p:nvPr>
        </p:nvSpPr>
        <p:spPr/>
        <p:txBody>
          <a:bodyPr>
            <a:normAutofit/>
          </a:bodyPr>
          <a:lstStyle/>
          <a:p>
            <a:pPr algn="just"/>
            <a:r>
              <a:rPr lang="en-US" b="1" dirty="0" smtClean="0"/>
              <a:t>Code Structuring:</a:t>
            </a:r>
          </a:p>
          <a:p>
            <a:pPr lvl="1" algn="just"/>
            <a:r>
              <a:rPr lang="en-US" dirty="0" smtClean="0"/>
              <a:t>Legacy systems</a:t>
            </a:r>
          </a:p>
          <a:p>
            <a:pPr lvl="2" algn="just"/>
            <a:r>
              <a:rPr lang="en-US" dirty="0" smtClean="0"/>
              <a:t>Stable prog. Architecture</a:t>
            </a:r>
          </a:p>
          <a:p>
            <a:pPr lvl="2" algn="just"/>
            <a:r>
              <a:rPr lang="en-US" dirty="0" smtClean="0"/>
              <a:t>But</a:t>
            </a:r>
          </a:p>
          <a:p>
            <a:pPr lvl="3" algn="just"/>
            <a:r>
              <a:rPr lang="en-US" dirty="0" smtClean="0"/>
              <a:t>Individual modules were coded</a:t>
            </a:r>
          </a:p>
          <a:p>
            <a:pPr lvl="4" algn="just"/>
            <a:r>
              <a:rPr lang="en-US" dirty="0" smtClean="0"/>
              <a:t>Makes them difficult </a:t>
            </a:r>
            <a:r>
              <a:rPr lang="en-US" dirty="0" smtClean="0">
                <a:sym typeface="Wingdings" pitchFamily="2" charset="2"/>
              </a:rPr>
              <a:t> understand, test &amp; maintain</a:t>
            </a:r>
          </a:p>
          <a:p>
            <a:pPr lvl="4" algn="just"/>
            <a:r>
              <a:rPr lang="en-US" dirty="0" smtClean="0">
                <a:sym typeface="Wingdings" pitchFamily="2" charset="2"/>
              </a:rPr>
              <a:t>Code w in suspect modules c restructured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a:off x="4353729" y="2211090"/>
            <a:ext cx="4442038" cy="3276600"/>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sz="3600" b="1" dirty="0" smtClean="0"/>
              <a:t>Software Reengineering</a:t>
            </a:r>
            <a:endParaRPr lang="en-US" sz="3600" b="1" dirty="0"/>
          </a:p>
        </p:txBody>
      </p:sp>
      <p:sp>
        <p:nvSpPr>
          <p:cNvPr id="5" name="Content Placeholder 4"/>
          <p:cNvSpPr>
            <a:spLocks noGrp="1"/>
          </p:cNvSpPr>
          <p:nvPr>
            <p:ph sz="half" idx="1"/>
          </p:nvPr>
        </p:nvSpPr>
        <p:spPr/>
        <p:txBody>
          <a:bodyPr>
            <a:normAutofit fontScale="92500" lnSpcReduction="20000"/>
          </a:bodyPr>
          <a:lstStyle/>
          <a:p>
            <a:pPr algn="just"/>
            <a:r>
              <a:rPr lang="en-US" b="1" dirty="0" smtClean="0"/>
              <a:t>Data Structuring:</a:t>
            </a:r>
          </a:p>
          <a:p>
            <a:pPr lvl="1" algn="just"/>
            <a:r>
              <a:rPr lang="en-US" dirty="0" smtClean="0"/>
              <a:t>Prog. W</a:t>
            </a:r>
            <a:r>
              <a:rPr lang="en-US" dirty="0" smtClean="0">
                <a:sym typeface="Wingdings" pitchFamily="2" charset="2"/>
              </a:rPr>
              <a:t> weak data architecture</a:t>
            </a:r>
          </a:p>
          <a:p>
            <a:pPr lvl="2" algn="just"/>
            <a:r>
              <a:rPr lang="en-US" dirty="0" smtClean="0">
                <a:sym typeface="Wingdings" pitchFamily="2" charset="2"/>
              </a:rPr>
              <a:t>Difficult  adapt &amp; enhance</a:t>
            </a:r>
          </a:p>
          <a:p>
            <a:pPr algn="just"/>
            <a:r>
              <a:rPr lang="en-US" b="1" dirty="0" smtClean="0"/>
              <a:t>Forward Engineering:</a:t>
            </a:r>
          </a:p>
          <a:p>
            <a:pPr lvl="1" algn="just"/>
            <a:r>
              <a:rPr lang="en-US" dirty="0" smtClean="0"/>
              <a:t>Applications</a:t>
            </a:r>
          </a:p>
          <a:p>
            <a:pPr lvl="2" algn="just"/>
            <a:r>
              <a:rPr lang="en-US" dirty="0" smtClean="0"/>
              <a:t>Rebuilt using automated “reengineering engine”</a:t>
            </a:r>
          </a:p>
          <a:p>
            <a:pPr lvl="2" algn="just"/>
            <a:r>
              <a:rPr lang="en-US" dirty="0" smtClean="0"/>
              <a:t>Old prog. W</a:t>
            </a:r>
            <a:r>
              <a:rPr lang="en-US" dirty="0" smtClean="0">
                <a:sym typeface="Wingdings" pitchFamily="2" charset="2"/>
              </a:rPr>
              <a:t> fed  engine</a:t>
            </a:r>
          </a:p>
          <a:p>
            <a:pPr lvl="3" algn="just"/>
            <a:r>
              <a:rPr lang="en-US" dirty="0" smtClean="0">
                <a:sym typeface="Wingdings" pitchFamily="2" charset="2"/>
              </a:rPr>
              <a:t>Analyzed, restructured &amp; regenerated  in a form</a:t>
            </a:r>
          </a:p>
          <a:p>
            <a:pPr lvl="4" algn="just"/>
            <a:r>
              <a:rPr lang="en-US" dirty="0" smtClean="0">
                <a:sym typeface="Wingdings" pitchFamily="2" charset="2"/>
              </a:rPr>
              <a:t>Exhibits best aspects = s/w quality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Reverse Engineering</a:t>
            </a:r>
            <a:endParaRPr lang="en-US" sz="3600" b="1" dirty="0"/>
          </a:p>
        </p:txBody>
      </p:sp>
      <p:sp>
        <p:nvSpPr>
          <p:cNvPr id="5" name="Content Placeholder 4"/>
          <p:cNvSpPr>
            <a:spLocks noGrp="1"/>
          </p:cNvSpPr>
          <p:nvPr>
            <p:ph sz="half" idx="1"/>
          </p:nvPr>
        </p:nvSpPr>
        <p:spPr>
          <a:xfrm>
            <a:off x="457200" y="1600200"/>
            <a:ext cx="4953000" cy="4648200"/>
          </a:xfrm>
        </p:spPr>
        <p:txBody>
          <a:bodyPr>
            <a:normAutofit lnSpcReduction="10000"/>
          </a:bodyPr>
          <a:lstStyle/>
          <a:p>
            <a:pPr algn="just"/>
            <a:r>
              <a:rPr lang="en-US" dirty="0" smtClean="0"/>
              <a:t>Reverse Engineering (RE)</a:t>
            </a:r>
          </a:p>
          <a:p>
            <a:pPr lvl="1" algn="just"/>
            <a:r>
              <a:rPr lang="en-US" dirty="0" smtClean="0"/>
              <a:t>Extract design information </a:t>
            </a:r>
            <a:r>
              <a:rPr lang="en-US" dirty="0" smtClean="0">
                <a:sym typeface="Wingdings" pitchFamily="2" charset="2"/>
              </a:rPr>
              <a:t> source code but following r highly variable:</a:t>
            </a:r>
          </a:p>
          <a:p>
            <a:pPr lvl="2" algn="just"/>
            <a:r>
              <a:rPr lang="en-US" dirty="0" smtClean="0"/>
              <a:t>abstraction level</a:t>
            </a:r>
          </a:p>
          <a:p>
            <a:pPr lvl="2" algn="just"/>
            <a:r>
              <a:rPr lang="en-US" dirty="0" smtClean="0"/>
              <a:t>Completeness = documentation</a:t>
            </a:r>
          </a:p>
          <a:p>
            <a:pPr lvl="2" algn="just"/>
            <a:r>
              <a:rPr lang="en-US" dirty="0" smtClean="0"/>
              <a:t>Degree</a:t>
            </a:r>
            <a:r>
              <a:rPr lang="en-US" dirty="0" smtClean="0">
                <a:sym typeface="Wingdings" pitchFamily="2" charset="2"/>
              </a:rPr>
              <a:t> which tools &amp; human analyst work together</a:t>
            </a:r>
          </a:p>
          <a:p>
            <a:pPr lvl="2" algn="just"/>
            <a:r>
              <a:rPr lang="en-US" dirty="0" smtClean="0">
                <a:sym typeface="Wingdings" pitchFamily="2" charset="2"/>
              </a:rPr>
              <a:t>Directionality = process</a:t>
            </a:r>
          </a:p>
          <a:p>
            <a:pPr lvl="1" algn="just"/>
            <a:r>
              <a:rPr lang="en-US" dirty="0" smtClean="0"/>
              <a:t>RE process (figure)</a:t>
            </a:r>
          </a:p>
          <a:p>
            <a:pPr lvl="2" algn="just"/>
            <a:r>
              <a:rPr lang="en-US" dirty="0" smtClean="0"/>
              <a:t>Before RE activities commence</a:t>
            </a:r>
          </a:p>
          <a:p>
            <a:pPr lvl="3" algn="just"/>
            <a:r>
              <a:rPr lang="en-US" dirty="0" smtClean="0"/>
              <a:t>Dirty source code - -  restructured</a:t>
            </a:r>
          </a:p>
          <a:p>
            <a:pPr lvl="4" algn="just"/>
            <a:r>
              <a:rPr lang="en-US" dirty="0" smtClean="0"/>
              <a:t>Makes code easier </a:t>
            </a:r>
            <a:r>
              <a:rPr lang="en-US" dirty="0" smtClean="0">
                <a:sym typeface="Wingdings" pitchFamily="2" charset="2"/>
              </a:rPr>
              <a:t> read</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5791200" y="1294642"/>
            <a:ext cx="2824624" cy="492450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Risks</a:t>
            </a:r>
            <a:endParaRPr lang="en-US" sz="3600" b="1" dirty="0"/>
          </a:p>
        </p:txBody>
      </p:sp>
      <p:sp>
        <p:nvSpPr>
          <p:cNvPr id="4" name="Content Placeholder 3"/>
          <p:cNvSpPr>
            <a:spLocks noGrp="1"/>
          </p:cNvSpPr>
          <p:nvPr>
            <p:ph idx="1"/>
          </p:nvPr>
        </p:nvSpPr>
        <p:spPr/>
        <p:txBody>
          <a:bodyPr>
            <a:normAutofit fontScale="92500"/>
          </a:bodyPr>
          <a:lstStyle/>
          <a:p>
            <a:pPr algn="just"/>
            <a:r>
              <a:rPr lang="en-US" dirty="0" smtClean="0"/>
              <a:t>Risk always involves in 2 characteristics:</a:t>
            </a:r>
          </a:p>
          <a:p>
            <a:pPr lvl="1" algn="just"/>
            <a:r>
              <a:rPr lang="en-US" dirty="0" smtClean="0"/>
              <a:t>Uncertainty</a:t>
            </a:r>
          </a:p>
          <a:p>
            <a:pPr lvl="1" algn="just"/>
            <a:r>
              <a:rPr lang="en-US" dirty="0" smtClean="0"/>
              <a:t>Loss</a:t>
            </a:r>
          </a:p>
          <a:p>
            <a:pPr lvl="1" algn="just"/>
            <a:r>
              <a:rPr lang="en-US" dirty="0" smtClean="0"/>
              <a:t>Wn? Risks r analyzed it  - - imp* </a:t>
            </a:r>
            <a:r>
              <a:rPr lang="en-US" dirty="0" smtClean="0">
                <a:sym typeface="Wingdings" pitchFamily="2" charset="2"/>
              </a:rPr>
              <a:t> quantify</a:t>
            </a:r>
          </a:p>
          <a:p>
            <a:pPr lvl="2" algn="just"/>
            <a:r>
              <a:rPr lang="en-US" dirty="0" smtClean="0">
                <a:sym typeface="Wingdings" pitchFamily="2" charset="2"/>
              </a:rPr>
              <a:t>Level = uncertainty</a:t>
            </a:r>
          </a:p>
          <a:p>
            <a:pPr lvl="2" algn="just"/>
            <a:r>
              <a:rPr lang="en-US" dirty="0" smtClean="0">
                <a:sym typeface="Wingdings" pitchFamily="2" charset="2"/>
              </a:rPr>
              <a:t>Degree = loss associated w each risk</a:t>
            </a:r>
          </a:p>
          <a:p>
            <a:pPr lvl="1" algn="just"/>
            <a:r>
              <a:rPr lang="en-US" dirty="0" smtClean="0">
                <a:sym typeface="Wingdings" pitchFamily="2" charset="2"/>
              </a:rPr>
              <a:t>To accomplish this diff. categories = risks r considered:</a:t>
            </a:r>
          </a:p>
          <a:p>
            <a:pPr lvl="2" algn="just"/>
            <a:r>
              <a:rPr lang="en-US" dirty="0" smtClean="0">
                <a:sym typeface="Wingdings" pitchFamily="2" charset="2"/>
              </a:rPr>
              <a:t>Project risks</a:t>
            </a:r>
          </a:p>
          <a:p>
            <a:pPr lvl="2" algn="just"/>
            <a:r>
              <a:rPr lang="en-US" dirty="0" smtClean="0">
                <a:sym typeface="Wingdings" pitchFamily="2" charset="2"/>
              </a:rPr>
              <a:t>Technical risks</a:t>
            </a:r>
          </a:p>
          <a:p>
            <a:pPr lvl="2" algn="just"/>
            <a:r>
              <a:rPr lang="en-US" dirty="0" smtClean="0">
                <a:sym typeface="Wingdings" pitchFamily="2" charset="2"/>
              </a:rPr>
              <a:t>Business risks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Reverse Engineering</a:t>
            </a:r>
            <a:endParaRPr lang="en-US" sz="3600" b="1"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5791200" y="1294642"/>
            <a:ext cx="2824624" cy="4924509"/>
          </a:xfrm>
          <a:prstGeom prst="rect">
            <a:avLst/>
          </a:prstGeom>
          <a:noFill/>
          <a:ln w="9525">
            <a:noFill/>
            <a:miter lim="800000"/>
            <a:headEnd/>
            <a:tailEnd/>
          </a:ln>
          <a:effectLst/>
        </p:spPr>
      </p:pic>
      <p:sp>
        <p:nvSpPr>
          <p:cNvPr id="6" name="Content Placeholder 5"/>
          <p:cNvSpPr>
            <a:spLocks noGrp="1"/>
          </p:cNvSpPr>
          <p:nvPr>
            <p:ph sz="half" idx="1"/>
          </p:nvPr>
        </p:nvSpPr>
        <p:spPr>
          <a:xfrm>
            <a:off x="457200" y="1600200"/>
            <a:ext cx="5029200" cy="4724400"/>
          </a:xfrm>
        </p:spPr>
        <p:txBody>
          <a:bodyPr>
            <a:normAutofit fontScale="70000" lnSpcReduction="20000"/>
          </a:bodyPr>
          <a:lstStyle/>
          <a:p>
            <a:pPr algn="just"/>
            <a:r>
              <a:rPr lang="en-US" b="1" dirty="0" smtClean="0"/>
              <a:t>Reverse Engineering (RE) </a:t>
            </a:r>
            <a:r>
              <a:rPr lang="en-US" b="1" dirty="0" smtClean="0">
                <a:sym typeface="Wingdings" pitchFamily="2" charset="2"/>
              </a:rPr>
              <a:t> understand </a:t>
            </a:r>
            <a:r>
              <a:rPr lang="en-US" b="1" i="1" dirty="0" smtClean="0">
                <a:sym typeface="Wingdings" pitchFamily="2" charset="2"/>
              </a:rPr>
              <a:t>Data</a:t>
            </a:r>
            <a:r>
              <a:rPr lang="en-US" b="1" dirty="0" smtClean="0">
                <a:sym typeface="Wingdings" pitchFamily="2" charset="2"/>
              </a:rPr>
              <a:t>:</a:t>
            </a:r>
          </a:p>
          <a:p>
            <a:pPr lvl="1" algn="just"/>
            <a:r>
              <a:rPr lang="en-US" dirty="0" smtClean="0"/>
              <a:t>RE = data occurs at different levels = abstraction (1</a:t>
            </a:r>
            <a:r>
              <a:rPr lang="en-US" baseline="30000" dirty="0" smtClean="0"/>
              <a:t>st</a:t>
            </a:r>
            <a:r>
              <a:rPr lang="en-US" dirty="0" smtClean="0"/>
              <a:t> reengineering task)</a:t>
            </a:r>
          </a:p>
          <a:p>
            <a:pPr lvl="1" algn="just"/>
            <a:r>
              <a:rPr lang="en-US" dirty="0" smtClean="0"/>
              <a:t>At prog. level</a:t>
            </a:r>
          </a:p>
          <a:p>
            <a:pPr lvl="2" algn="just"/>
            <a:r>
              <a:rPr lang="en-US" dirty="0" smtClean="0"/>
              <a:t>Internal prog. data structure – REed</a:t>
            </a:r>
          </a:p>
          <a:p>
            <a:pPr lvl="1" algn="just"/>
            <a:r>
              <a:rPr lang="en-US" dirty="0" smtClean="0"/>
              <a:t>At system level</a:t>
            </a:r>
          </a:p>
          <a:p>
            <a:pPr lvl="2" algn="just"/>
            <a:r>
              <a:rPr lang="en-US" dirty="0" smtClean="0"/>
              <a:t>Global data structures r reengineered </a:t>
            </a:r>
            <a:r>
              <a:rPr lang="en-US" dirty="0" smtClean="0">
                <a:sym typeface="Wingdings" pitchFamily="2" charset="2"/>
              </a:rPr>
              <a:t> accommodate new database management paradigms</a:t>
            </a:r>
          </a:p>
          <a:p>
            <a:pPr algn="just"/>
            <a:r>
              <a:rPr lang="en-US" b="1" dirty="0" smtClean="0"/>
              <a:t>Reverse Engineering (RE) </a:t>
            </a:r>
            <a:r>
              <a:rPr lang="en-US" b="1" dirty="0" smtClean="0">
                <a:sym typeface="Wingdings" pitchFamily="2" charset="2"/>
              </a:rPr>
              <a:t> understand </a:t>
            </a:r>
            <a:r>
              <a:rPr lang="en-US" b="1" i="1" dirty="0" smtClean="0">
                <a:sym typeface="Wingdings" pitchFamily="2" charset="2"/>
              </a:rPr>
              <a:t>Processing</a:t>
            </a:r>
            <a:r>
              <a:rPr lang="en-US" b="1" dirty="0" smtClean="0">
                <a:sym typeface="Wingdings" pitchFamily="2" charset="2"/>
              </a:rPr>
              <a:t>:</a:t>
            </a:r>
            <a:endParaRPr lang="en-US" dirty="0" smtClean="0">
              <a:sym typeface="Wingdings" pitchFamily="2" charset="2"/>
            </a:endParaRPr>
          </a:p>
          <a:p>
            <a:pPr lvl="1" algn="just"/>
            <a:r>
              <a:rPr lang="en-US" dirty="0" smtClean="0">
                <a:sym typeface="Wingdings" pitchFamily="2" charset="2"/>
              </a:rPr>
              <a:t>Begins w attempt  understand &amp; then extract procedural abstractions represented – source code</a:t>
            </a:r>
          </a:p>
          <a:p>
            <a:pPr algn="just"/>
            <a:r>
              <a:rPr lang="en-US" b="1" dirty="0" smtClean="0"/>
              <a:t>Reverse Engineering User Interfaces:</a:t>
            </a:r>
          </a:p>
          <a:p>
            <a:pPr lvl="1" algn="just"/>
            <a:r>
              <a:rPr lang="en-US" dirty="0" smtClean="0"/>
              <a:t>Sophisticated GUI’s</a:t>
            </a:r>
          </a:p>
          <a:p>
            <a:pPr lvl="2" algn="just"/>
            <a:r>
              <a:rPr lang="en-US" dirty="0" smtClean="0"/>
              <a:t>Fashion </a:t>
            </a:r>
            <a:r>
              <a:rPr lang="en-US" dirty="0" smtClean="0">
                <a:sym typeface="Wingdings" pitchFamily="2" charset="2"/>
              </a:rPr>
              <a:t> computer based products &amp; systems</a:t>
            </a:r>
          </a:p>
          <a:p>
            <a:pPr lvl="2" algn="just"/>
            <a:r>
              <a:rPr lang="en-US" dirty="0" smtClean="0">
                <a:sym typeface="Wingdings" pitchFamily="2" charset="2"/>
              </a:rPr>
              <a:t>Redevelopment =  UI’s - - most common types = reengineering activity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Restructuring</a:t>
            </a:r>
            <a:endParaRPr lang="en-US" sz="3600" b="1" dirty="0"/>
          </a:p>
        </p:txBody>
      </p:sp>
      <p:sp>
        <p:nvSpPr>
          <p:cNvPr id="4" name="Content Placeholder 3"/>
          <p:cNvSpPr>
            <a:spLocks noGrp="1"/>
          </p:cNvSpPr>
          <p:nvPr>
            <p:ph idx="1"/>
          </p:nvPr>
        </p:nvSpPr>
        <p:spPr/>
        <p:txBody>
          <a:bodyPr numCol="2">
            <a:normAutofit fontScale="85000" lnSpcReduction="20000"/>
          </a:bodyPr>
          <a:lstStyle/>
          <a:p>
            <a:pPr algn="just"/>
            <a:r>
              <a:rPr lang="en-US" dirty="0" smtClean="0"/>
              <a:t>S/w Restructuring</a:t>
            </a:r>
          </a:p>
          <a:p>
            <a:pPr lvl="1" algn="just"/>
            <a:r>
              <a:rPr lang="en-US" dirty="0" smtClean="0"/>
              <a:t>Modifies source code/data</a:t>
            </a:r>
          </a:p>
          <a:p>
            <a:pPr lvl="2" algn="just"/>
            <a:r>
              <a:rPr lang="en-US" dirty="0" smtClean="0"/>
              <a:t>Make it amenable </a:t>
            </a:r>
            <a:r>
              <a:rPr lang="en-US" dirty="0" smtClean="0">
                <a:sym typeface="Wingdings" pitchFamily="2" charset="2"/>
              </a:rPr>
              <a:t> future changes</a:t>
            </a:r>
          </a:p>
          <a:p>
            <a:pPr lvl="1" algn="just"/>
            <a:r>
              <a:rPr lang="en-US" strike="sngStrike" dirty="0" smtClean="0">
                <a:sym typeface="Wingdings" pitchFamily="2" charset="2"/>
              </a:rPr>
              <a:t>modify</a:t>
            </a:r>
            <a:r>
              <a:rPr lang="en-US" dirty="0" smtClean="0">
                <a:sym typeface="Wingdings" pitchFamily="2" charset="2"/>
              </a:rPr>
              <a:t> overall prog. architecture</a:t>
            </a:r>
          </a:p>
          <a:p>
            <a:pPr lvl="1" algn="just"/>
            <a:r>
              <a:rPr lang="en-US" dirty="0" smtClean="0"/>
              <a:t>design details = individual modules &amp; local data structures (focus)</a:t>
            </a:r>
          </a:p>
          <a:p>
            <a:pPr lvl="1" algn="just"/>
            <a:r>
              <a:rPr lang="en-US" b="1" dirty="0" smtClean="0"/>
              <a:t>Code Restructuring:</a:t>
            </a:r>
          </a:p>
          <a:p>
            <a:pPr lvl="2" algn="just"/>
            <a:r>
              <a:rPr lang="en-US" dirty="0" smtClean="0"/>
              <a:t>Performed </a:t>
            </a:r>
            <a:r>
              <a:rPr lang="en-US" dirty="0" smtClean="0">
                <a:sym typeface="Wingdings" pitchFamily="2" charset="2"/>
              </a:rPr>
              <a:t> yield design</a:t>
            </a:r>
          </a:p>
          <a:p>
            <a:pPr lvl="3" algn="just"/>
            <a:r>
              <a:rPr lang="en-US" dirty="0" smtClean="0">
                <a:sym typeface="Wingdings" pitchFamily="2" charset="2"/>
              </a:rPr>
              <a:t>Produces same function w higher quality than original prog.</a:t>
            </a:r>
          </a:p>
          <a:p>
            <a:pPr lvl="1" algn="just"/>
            <a:r>
              <a:rPr lang="en-US" b="1" dirty="0" smtClean="0">
                <a:sym typeface="Wingdings" pitchFamily="2" charset="2"/>
              </a:rPr>
              <a:t>Data restructuring:</a:t>
            </a:r>
          </a:p>
          <a:p>
            <a:pPr lvl="2" algn="just"/>
            <a:r>
              <a:rPr lang="en-US" dirty="0" smtClean="0"/>
              <a:t>Before it begins</a:t>
            </a:r>
          </a:p>
          <a:p>
            <a:pPr lvl="3" algn="just"/>
            <a:r>
              <a:rPr lang="en-US" dirty="0" smtClean="0"/>
              <a:t>Analysis = source code s</a:t>
            </a:r>
            <a:r>
              <a:rPr lang="en-US" dirty="0" smtClean="0">
                <a:sym typeface="Wingdings" pitchFamily="2" charset="2"/>
              </a:rPr>
              <a:t> conducted (RE activity)</a:t>
            </a:r>
          </a:p>
          <a:p>
            <a:pPr lvl="2" algn="just"/>
            <a:r>
              <a:rPr lang="en-US" dirty="0" smtClean="0">
                <a:sym typeface="Wingdings" pitchFamily="2" charset="2"/>
              </a:rPr>
              <a:t>Intent - -   </a:t>
            </a:r>
          </a:p>
          <a:p>
            <a:pPr lvl="3" algn="just"/>
            <a:r>
              <a:rPr lang="en-US" dirty="0" smtClean="0">
                <a:sym typeface="Wingdings" pitchFamily="2" charset="2"/>
              </a:rPr>
              <a:t>extract data items &amp; objects</a:t>
            </a:r>
          </a:p>
          <a:p>
            <a:pPr lvl="3" algn="just"/>
            <a:r>
              <a:rPr lang="en-US" dirty="0" smtClean="0">
                <a:sym typeface="Wingdings" pitchFamily="2" charset="2"/>
              </a:rPr>
              <a:t>Get info. on data flow</a:t>
            </a:r>
          </a:p>
          <a:p>
            <a:pPr lvl="3" algn="just"/>
            <a:r>
              <a:rPr lang="en-US" dirty="0" smtClean="0">
                <a:sym typeface="Wingdings" pitchFamily="2" charset="2"/>
              </a:rPr>
              <a:t>Understand existing data structures</a:t>
            </a:r>
          </a:p>
          <a:p>
            <a:pPr lvl="2" algn="just"/>
            <a:r>
              <a:rPr lang="en-US" dirty="0" smtClean="0">
                <a:sym typeface="Wingdings" pitchFamily="2" charset="2"/>
              </a:rPr>
              <a:t>Called </a:t>
            </a:r>
            <a:r>
              <a:rPr lang="en-US" b="1" i="1" dirty="0" smtClean="0">
                <a:sym typeface="Wingdings" pitchFamily="2" charset="2"/>
              </a:rPr>
              <a:t>Data analysis</a:t>
            </a:r>
          </a:p>
          <a:p>
            <a:pPr lvl="3" algn="just"/>
            <a:r>
              <a:rPr lang="en-US" b="1" i="1" dirty="0" smtClean="0">
                <a:sym typeface="Wingdings" pitchFamily="2" charset="2"/>
              </a:rPr>
              <a:t>Once</a:t>
            </a:r>
            <a:r>
              <a:rPr lang="en-US" dirty="0" smtClean="0">
                <a:sym typeface="Wingdings" pitchFamily="2" charset="2"/>
              </a:rPr>
              <a:t> completed data redesign commences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Forward Engineering</a:t>
            </a:r>
            <a:endParaRPr lang="en-US" sz="3600" b="1" dirty="0"/>
          </a:p>
        </p:txBody>
      </p:sp>
      <p:sp>
        <p:nvSpPr>
          <p:cNvPr id="4" name="Content Placeholder 3"/>
          <p:cNvSpPr>
            <a:spLocks noGrp="1"/>
          </p:cNvSpPr>
          <p:nvPr>
            <p:ph idx="1"/>
          </p:nvPr>
        </p:nvSpPr>
        <p:spPr>
          <a:xfrm>
            <a:off x="457200" y="1600200"/>
            <a:ext cx="8229600" cy="4648200"/>
          </a:xfrm>
        </p:spPr>
        <p:txBody>
          <a:bodyPr numCol="1">
            <a:normAutofit fontScale="92500" lnSpcReduction="20000"/>
          </a:bodyPr>
          <a:lstStyle/>
          <a:p>
            <a:pPr algn="just"/>
            <a:r>
              <a:rPr lang="en-US" dirty="0" smtClean="0"/>
              <a:t>Forward Engineering</a:t>
            </a:r>
          </a:p>
          <a:p>
            <a:pPr lvl="1" algn="just"/>
            <a:r>
              <a:rPr lang="en-US" dirty="0" smtClean="0"/>
              <a:t>Applies s/w engg. principles , concepts &amp; methods </a:t>
            </a:r>
            <a:r>
              <a:rPr lang="en-US" dirty="0" smtClean="0">
                <a:sym typeface="Wingdings" pitchFamily="2" charset="2"/>
              </a:rPr>
              <a:t> re-create existing application</a:t>
            </a:r>
          </a:p>
          <a:p>
            <a:pPr lvl="2" algn="just"/>
            <a:r>
              <a:rPr lang="en-US" strike="sngStrike" dirty="0" smtClean="0"/>
              <a:t>Simply</a:t>
            </a:r>
            <a:r>
              <a:rPr lang="en-US" dirty="0" smtClean="0"/>
              <a:t> create modern equivalent = an older prog. ↔ new user &amp; technology requirements r integrated </a:t>
            </a:r>
          </a:p>
          <a:p>
            <a:pPr lvl="2" algn="just"/>
            <a:r>
              <a:rPr lang="en-US" dirty="0" smtClean="0"/>
              <a:t>Redeveloped prog. extends capabilities = older application</a:t>
            </a:r>
          </a:p>
          <a:p>
            <a:pPr lvl="1" algn="just"/>
            <a:r>
              <a:rPr lang="en-US" b="1" dirty="0" smtClean="0"/>
              <a:t>Forward engineering </a:t>
            </a:r>
            <a:r>
              <a:rPr lang="en-US" b="1" dirty="0" smtClean="0">
                <a:sym typeface="Wingdings" pitchFamily="2" charset="2"/>
              </a:rPr>
              <a:t> client-server architectures:</a:t>
            </a:r>
          </a:p>
          <a:p>
            <a:pPr lvl="2" algn="just"/>
            <a:r>
              <a:rPr lang="en-US" dirty="0" smtClean="0"/>
              <a:t>Many mainframe appl.’s h</a:t>
            </a:r>
            <a:r>
              <a:rPr lang="en-US" dirty="0" smtClean="0">
                <a:sym typeface="Wingdings" pitchFamily="2" charset="2"/>
              </a:rPr>
              <a:t> reengineered  accommodate client-server architectures</a:t>
            </a:r>
          </a:p>
          <a:p>
            <a:pPr lvl="2" algn="just"/>
            <a:r>
              <a:rPr lang="en-US" dirty="0" smtClean="0">
                <a:sym typeface="Wingdings" pitchFamily="2" charset="2"/>
              </a:rPr>
              <a:t>Typical mainframe appl i.e. reengineered  client-server architecture – following features:</a:t>
            </a:r>
          </a:p>
          <a:p>
            <a:pPr lvl="3" algn="just"/>
            <a:r>
              <a:rPr lang="en-US" dirty="0" smtClean="0"/>
              <a:t>Application functionality migrates </a:t>
            </a:r>
            <a:r>
              <a:rPr lang="en-US" dirty="0" smtClean="0">
                <a:sym typeface="Wingdings" pitchFamily="2" charset="2"/>
              </a:rPr>
              <a:t></a:t>
            </a:r>
            <a:r>
              <a:rPr lang="en-US" dirty="0" smtClean="0"/>
              <a:t> each client computer</a:t>
            </a:r>
          </a:p>
          <a:p>
            <a:pPr lvl="3" algn="just"/>
            <a:r>
              <a:rPr lang="en-US" dirty="0" smtClean="0"/>
              <a:t>New GUI implemented – client sites</a:t>
            </a:r>
          </a:p>
          <a:p>
            <a:pPr lvl="3" algn="just"/>
            <a:r>
              <a:rPr lang="en-US" dirty="0" smtClean="0"/>
              <a:t>Database functions r allocated </a:t>
            </a:r>
            <a:r>
              <a:rPr lang="en-US" dirty="0" smtClean="0">
                <a:sym typeface="Wingdings" pitchFamily="2" charset="2"/>
              </a:rPr>
              <a:t> server</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Forward Engineering</a:t>
            </a:r>
            <a:endParaRPr lang="en-US" sz="3600" b="1" dirty="0"/>
          </a:p>
        </p:txBody>
      </p:sp>
      <p:sp>
        <p:nvSpPr>
          <p:cNvPr id="4" name="Content Placeholder 3"/>
          <p:cNvSpPr>
            <a:spLocks noGrp="1"/>
          </p:cNvSpPr>
          <p:nvPr>
            <p:ph idx="1"/>
          </p:nvPr>
        </p:nvSpPr>
        <p:spPr/>
        <p:txBody>
          <a:bodyPr numCol="1">
            <a:normAutofit/>
          </a:bodyPr>
          <a:lstStyle/>
          <a:p>
            <a:pPr lvl="1" algn="just"/>
            <a:r>
              <a:rPr lang="en-US" b="1" dirty="0" smtClean="0"/>
              <a:t>Forward engineering </a:t>
            </a:r>
            <a:r>
              <a:rPr lang="en-US" b="1" dirty="0" smtClean="0">
                <a:sym typeface="Wingdings" pitchFamily="2" charset="2"/>
              </a:rPr>
              <a:t> Object-oriented architectures:</a:t>
            </a:r>
          </a:p>
          <a:p>
            <a:pPr lvl="2" algn="just"/>
            <a:r>
              <a:rPr lang="en-US" dirty="0" smtClean="0"/>
              <a:t>Reengineering conventional s/w </a:t>
            </a:r>
            <a:r>
              <a:rPr lang="en-US" dirty="0" smtClean="0">
                <a:sym typeface="Wingdings" pitchFamily="2" charset="2"/>
              </a:rPr>
              <a:t> OO implementation uses many techniques</a:t>
            </a:r>
          </a:p>
          <a:p>
            <a:pPr lvl="3" algn="just"/>
            <a:r>
              <a:rPr lang="en-US" dirty="0" smtClean="0">
                <a:sym typeface="Wingdings" pitchFamily="2" charset="2"/>
              </a:rPr>
              <a:t>Existing s/w - - reverse engineered (data, functional &amp; behavioral models c created)</a:t>
            </a:r>
          </a:p>
          <a:p>
            <a:pPr lvl="3" algn="just"/>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Software Risks</a:t>
            </a:r>
            <a:endParaRPr lang="en-US" sz="3600" b="1" dirty="0"/>
          </a:p>
        </p:txBody>
      </p:sp>
      <p:sp>
        <p:nvSpPr>
          <p:cNvPr id="4" name="Content Placeholder 3"/>
          <p:cNvSpPr>
            <a:spLocks noGrp="1"/>
          </p:cNvSpPr>
          <p:nvPr>
            <p:ph idx="1"/>
          </p:nvPr>
        </p:nvSpPr>
        <p:spPr/>
        <p:txBody>
          <a:bodyPr>
            <a:normAutofit/>
          </a:bodyPr>
          <a:lstStyle/>
          <a:p>
            <a:pPr algn="just"/>
            <a:r>
              <a:rPr lang="en-US" dirty="0" smtClean="0">
                <a:sym typeface="Wingdings" pitchFamily="2" charset="2"/>
              </a:rPr>
              <a:t>Simple risk categorization always </a:t>
            </a:r>
            <a:r>
              <a:rPr lang="en-US" strike="sngStrike" dirty="0" smtClean="0">
                <a:sym typeface="Wingdings" pitchFamily="2" charset="2"/>
              </a:rPr>
              <a:t>work</a:t>
            </a:r>
          </a:p>
          <a:p>
            <a:pPr lvl="1" algn="just"/>
            <a:r>
              <a:rPr lang="en-US" dirty="0" smtClean="0">
                <a:sym typeface="Wingdings" pitchFamily="2" charset="2"/>
              </a:rPr>
              <a:t>Risk categories – Charette:</a:t>
            </a:r>
          </a:p>
          <a:p>
            <a:pPr lvl="3" algn="just"/>
            <a:r>
              <a:rPr lang="en-US" dirty="0" smtClean="0">
                <a:sym typeface="Wingdings" pitchFamily="2" charset="2"/>
              </a:rPr>
              <a:t>Known risks</a:t>
            </a:r>
          </a:p>
          <a:p>
            <a:pPr lvl="3" algn="just"/>
            <a:r>
              <a:rPr lang="en-US" dirty="0" smtClean="0">
                <a:sym typeface="Wingdings" pitchFamily="2" charset="2"/>
              </a:rPr>
              <a:t>Predictable risks</a:t>
            </a:r>
          </a:p>
          <a:p>
            <a:pPr lvl="3" algn="just"/>
            <a:r>
              <a:rPr lang="en-US" dirty="0" smtClean="0">
                <a:sym typeface="Wingdings" pitchFamily="2" charset="2"/>
              </a:rPr>
              <a:t>Unpredictable risks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Risk Mitigation, Monitoring, &amp; Management</a:t>
            </a:r>
            <a:endParaRPr lang="en-US" sz="3600" b="1" dirty="0"/>
          </a:p>
        </p:txBody>
      </p:sp>
      <p:sp>
        <p:nvSpPr>
          <p:cNvPr id="4" name="Content Placeholder 3"/>
          <p:cNvSpPr>
            <a:spLocks noGrp="1"/>
          </p:cNvSpPr>
          <p:nvPr>
            <p:ph idx="1"/>
          </p:nvPr>
        </p:nvSpPr>
        <p:spPr/>
        <p:txBody>
          <a:bodyPr>
            <a:normAutofit/>
          </a:bodyPr>
          <a:lstStyle/>
          <a:p>
            <a:pPr algn="just"/>
            <a:r>
              <a:rPr lang="en-US" dirty="0" smtClean="0"/>
              <a:t>All risk analysis activities</a:t>
            </a:r>
          </a:p>
          <a:p>
            <a:pPr lvl="1" algn="just"/>
            <a:r>
              <a:rPr lang="en-US" dirty="0" smtClean="0"/>
              <a:t>single goal</a:t>
            </a:r>
          </a:p>
          <a:p>
            <a:pPr lvl="2" algn="just"/>
            <a:r>
              <a:rPr lang="en-US" dirty="0" smtClean="0"/>
              <a:t>Assist project team</a:t>
            </a:r>
          </a:p>
          <a:p>
            <a:pPr lvl="3" algn="just"/>
            <a:r>
              <a:rPr lang="en-US" dirty="0" smtClean="0"/>
              <a:t>Developing strategy </a:t>
            </a:r>
            <a:r>
              <a:rPr lang="en-US" dirty="0" smtClean="0">
                <a:sym typeface="Wingdings" pitchFamily="2" charset="2"/>
              </a:rPr>
              <a:t> dealing w risk</a:t>
            </a:r>
          </a:p>
          <a:p>
            <a:pPr lvl="1" algn="just"/>
            <a:r>
              <a:rPr lang="en-US" dirty="0" smtClean="0">
                <a:sym typeface="Wingdings" pitchFamily="2" charset="2"/>
              </a:rPr>
              <a:t>Effective strategy must consider 3 issues:</a:t>
            </a:r>
          </a:p>
          <a:p>
            <a:pPr lvl="2" algn="just"/>
            <a:r>
              <a:rPr lang="en-US" b="1" dirty="0" smtClean="0">
                <a:sym typeface="Wingdings" pitchFamily="2" charset="2"/>
              </a:rPr>
              <a:t>Risk avoidance (best strategy)</a:t>
            </a:r>
          </a:p>
          <a:p>
            <a:pPr lvl="3" algn="just"/>
            <a:r>
              <a:rPr lang="en-US" dirty="0" smtClean="0">
                <a:sym typeface="Wingdings" pitchFamily="2" charset="2"/>
              </a:rPr>
              <a:t>s/w team adopts proactive approach</a:t>
            </a:r>
          </a:p>
          <a:p>
            <a:pPr lvl="3" algn="just"/>
            <a:r>
              <a:rPr lang="en-US" dirty="0" smtClean="0">
                <a:sym typeface="Wingdings" pitchFamily="2" charset="2"/>
              </a:rPr>
              <a:t>Achieved – developing plan  risk mitigation</a:t>
            </a:r>
          </a:p>
          <a:p>
            <a:pPr lvl="2" algn="just"/>
            <a:r>
              <a:rPr lang="en-US" dirty="0" smtClean="0">
                <a:sym typeface="Wingdings" pitchFamily="2" charset="2"/>
              </a:rPr>
              <a:t>Risk monitoring</a:t>
            </a:r>
          </a:p>
          <a:p>
            <a:pPr lvl="2" algn="just"/>
            <a:r>
              <a:rPr lang="en-US" dirty="0" smtClean="0">
                <a:sym typeface="Wingdings" pitchFamily="2" charset="2"/>
              </a:rPr>
              <a:t>Risk management &amp; contingency planning</a:t>
            </a:r>
          </a:p>
          <a:p>
            <a:pPr lvl="2"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Risk Mitigation, Monitoring, &amp; Management</a:t>
            </a:r>
            <a:endParaRPr lang="en-US" sz="3600" b="1" dirty="0"/>
          </a:p>
        </p:txBody>
      </p:sp>
      <p:sp>
        <p:nvSpPr>
          <p:cNvPr id="4" name="Content Placeholder 3"/>
          <p:cNvSpPr>
            <a:spLocks noGrp="1"/>
          </p:cNvSpPr>
          <p:nvPr>
            <p:ph idx="1"/>
          </p:nvPr>
        </p:nvSpPr>
        <p:spPr/>
        <p:txBody>
          <a:bodyPr>
            <a:normAutofit/>
          </a:bodyPr>
          <a:lstStyle/>
          <a:p>
            <a:pPr algn="just"/>
            <a:r>
              <a:rPr lang="en-US" dirty="0" smtClean="0"/>
              <a:t>All risk analysis activities</a:t>
            </a:r>
          </a:p>
          <a:p>
            <a:pPr lvl="1" algn="just"/>
            <a:r>
              <a:rPr lang="en-US" dirty="0" smtClean="0"/>
              <a:t>single goal</a:t>
            </a:r>
          </a:p>
          <a:p>
            <a:pPr lvl="2" algn="just"/>
            <a:r>
              <a:rPr lang="en-US" dirty="0" smtClean="0"/>
              <a:t>Assist project team</a:t>
            </a:r>
          </a:p>
          <a:p>
            <a:pPr lvl="3" algn="just"/>
            <a:r>
              <a:rPr lang="en-US" dirty="0" smtClean="0"/>
              <a:t>Developing strategy </a:t>
            </a:r>
            <a:r>
              <a:rPr lang="en-US" dirty="0" smtClean="0">
                <a:sym typeface="Wingdings" pitchFamily="2" charset="2"/>
              </a:rPr>
              <a:t> dealing w risk</a:t>
            </a:r>
          </a:p>
          <a:p>
            <a:pPr lvl="1" algn="just"/>
            <a:r>
              <a:rPr lang="en-US" dirty="0" smtClean="0">
                <a:sym typeface="Wingdings" pitchFamily="2" charset="2"/>
              </a:rPr>
              <a:t>Effective strategy must consider 3 issues:</a:t>
            </a:r>
          </a:p>
          <a:p>
            <a:pPr lvl="2" algn="just"/>
            <a:r>
              <a:rPr lang="en-US" dirty="0" smtClean="0">
                <a:sym typeface="Wingdings" pitchFamily="2" charset="2"/>
              </a:rPr>
              <a:t>Risk avoidance (best strategy)</a:t>
            </a:r>
          </a:p>
          <a:p>
            <a:pPr lvl="3" algn="just"/>
            <a:r>
              <a:rPr lang="en-US" dirty="0" smtClean="0">
                <a:sym typeface="Wingdings" pitchFamily="2" charset="2"/>
              </a:rPr>
              <a:t>s/w team adopts proactive approach</a:t>
            </a:r>
          </a:p>
          <a:p>
            <a:pPr lvl="3" algn="just"/>
            <a:r>
              <a:rPr lang="en-US" dirty="0" smtClean="0">
                <a:sym typeface="Wingdings" pitchFamily="2" charset="2"/>
              </a:rPr>
              <a:t>Achieved – developing plan  risk mitigation</a:t>
            </a:r>
          </a:p>
          <a:p>
            <a:pPr lvl="2" algn="just"/>
            <a:r>
              <a:rPr lang="en-US" b="1" dirty="0" smtClean="0">
                <a:sym typeface="Wingdings" pitchFamily="2" charset="2"/>
              </a:rPr>
              <a:t>Risk monitoring</a:t>
            </a:r>
          </a:p>
          <a:p>
            <a:pPr lvl="2" algn="just"/>
            <a:r>
              <a:rPr lang="en-US" b="1" dirty="0" smtClean="0">
                <a:sym typeface="Wingdings" pitchFamily="2" charset="2"/>
              </a:rPr>
              <a:t>Risk management &amp; contingency planning</a:t>
            </a:r>
          </a:p>
          <a:p>
            <a:pPr lvl="2"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t>Risk Mitigation, Monitoring, &amp; Management</a:t>
            </a:r>
            <a:endParaRPr lang="en-US" sz="3600" b="1" dirty="0"/>
          </a:p>
        </p:txBody>
      </p:sp>
      <p:sp>
        <p:nvSpPr>
          <p:cNvPr id="4" name="Content Placeholder 3"/>
          <p:cNvSpPr>
            <a:spLocks noGrp="1"/>
          </p:cNvSpPr>
          <p:nvPr>
            <p:ph idx="1"/>
          </p:nvPr>
        </p:nvSpPr>
        <p:spPr/>
        <p:txBody>
          <a:bodyPr>
            <a:normAutofit/>
          </a:bodyPr>
          <a:lstStyle/>
          <a:p>
            <a:pPr algn="just"/>
            <a:r>
              <a:rPr lang="en-US" dirty="0" smtClean="0">
                <a:sym typeface="Wingdings" pitchFamily="2" charset="2"/>
              </a:rPr>
              <a:t>RMM steps incur additional project cost</a:t>
            </a:r>
          </a:p>
          <a:p>
            <a:pPr lvl="1" algn="just"/>
            <a:r>
              <a:rPr lang="en-US" dirty="0" smtClean="0">
                <a:sym typeface="Wingdings" pitchFamily="2" charset="2"/>
              </a:rPr>
              <a:t>Example:</a:t>
            </a:r>
          </a:p>
          <a:p>
            <a:pPr lvl="2" algn="just"/>
            <a:r>
              <a:rPr lang="en-US" dirty="0" smtClean="0">
                <a:sym typeface="Wingdings" pitchFamily="2" charset="2"/>
              </a:rPr>
              <a:t>Spending time  backup every critical technologist costs money</a:t>
            </a:r>
          </a:p>
          <a:p>
            <a:pPr lvl="1" algn="just"/>
            <a:r>
              <a:rPr lang="en-US" dirty="0" smtClean="0">
                <a:sym typeface="Wingdings" pitchFamily="2" charset="2"/>
              </a:rPr>
              <a:t>Part = risk management - -</a:t>
            </a:r>
          </a:p>
          <a:p>
            <a:pPr lvl="2" algn="just"/>
            <a:r>
              <a:rPr lang="en-US" dirty="0" smtClean="0">
                <a:sym typeface="Wingdings" pitchFamily="2" charset="2"/>
              </a:rPr>
              <a:t>Evaluate wn? Benefits accrued by RMM steps r outweighed – costs associated w implementing them</a:t>
            </a:r>
          </a:p>
          <a:p>
            <a:pPr lvl="2" algn="just"/>
            <a:r>
              <a:rPr lang="en-US" dirty="0" smtClean="0">
                <a:sym typeface="Wingdings" pitchFamily="2" charset="2"/>
              </a:rPr>
              <a:t>In essence</a:t>
            </a:r>
          </a:p>
          <a:p>
            <a:pPr lvl="3" algn="just"/>
            <a:r>
              <a:rPr lang="en-US" dirty="0" smtClean="0">
                <a:sym typeface="Wingdings" pitchFamily="2" charset="2"/>
              </a:rPr>
              <a:t>Perform a classic cost-benefit analysis</a:t>
            </a:r>
          </a:p>
          <a:p>
            <a:pPr lvl="2"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RMMM Plan</a:t>
            </a:r>
            <a:endParaRPr lang="en-US" sz="3600" b="1" dirty="0"/>
          </a:p>
        </p:txBody>
      </p:sp>
      <p:sp>
        <p:nvSpPr>
          <p:cNvPr id="5" name="Content Placeholder 4"/>
          <p:cNvSpPr>
            <a:spLocks noGrp="1"/>
          </p:cNvSpPr>
          <p:nvPr>
            <p:ph sz="half" idx="1"/>
          </p:nvPr>
        </p:nvSpPr>
        <p:spPr>
          <a:xfrm>
            <a:off x="457200" y="1600200"/>
            <a:ext cx="3657600" cy="4572000"/>
          </a:xfrm>
        </p:spPr>
        <p:txBody>
          <a:bodyPr>
            <a:normAutofit fontScale="85000" lnSpcReduction="20000"/>
          </a:bodyPr>
          <a:lstStyle/>
          <a:p>
            <a:pPr algn="just"/>
            <a:r>
              <a:rPr lang="en-US" dirty="0" smtClean="0"/>
              <a:t>Risk management strategy</a:t>
            </a:r>
          </a:p>
          <a:p>
            <a:pPr lvl="1" algn="just"/>
            <a:r>
              <a:rPr lang="en-US" dirty="0" smtClean="0">
                <a:sym typeface="Wingdings" pitchFamily="2" charset="2"/>
              </a:rPr>
              <a:t>+ed in s/w project plan</a:t>
            </a:r>
          </a:p>
          <a:p>
            <a:pPr lvl="1" algn="ctr">
              <a:buNone/>
            </a:pPr>
            <a:r>
              <a:rPr lang="en-US" dirty="0" smtClean="0">
                <a:sym typeface="Wingdings" pitchFamily="2" charset="2"/>
              </a:rPr>
              <a:t>(or)</a:t>
            </a:r>
          </a:p>
          <a:p>
            <a:pPr lvl="1" algn="just"/>
            <a:r>
              <a:rPr lang="en-US" dirty="0" smtClean="0">
                <a:sym typeface="Wingdings" pitchFamily="2" charset="2"/>
              </a:rPr>
              <a:t>Organized in  separate RMMM plan</a:t>
            </a:r>
          </a:p>
          <a:p>
            <a:pPr lvl="2" algn="just"/>
            <a:r>
              <a:rPr lang="en-US" dirty="0" smtClean="0"/>
              <a:t>RMMM plan documents</a:t>
            </a:r>
          </a:p>
          <a:p>
            <a:pPr lvl="3" algn="just"/>
            <a:r>
              <a:rPr lang="en-US" dirty="0" smtClean="0"/>
              <a:t>All work</a:t>
            </a:r>
          </a:p>
          <a:p>
            <a:pPr lvl="4" algn="just"/>
            <a:r>
              <a:rPr lang="en-US" dirty="0" smtClean="0"/>
              <a:t>Performed part = risk analysis &amp; - - used – project manager</a:t>
            </a:r>
          </a:p>
          <a:p>
            <a:pPr lvl="1" algn="just"/>
            <a:r>
              <a:rPr lang="en-US" dirty="0" smtClean="0"/>
              <a:t>Some s/w teams </a:t>
            </a:r>
            <a:r>
              <a:rPr lang="en-US" strike="sngStrike" dirty="0" smtClean="0"/>
              <a:t>develop</a:t>
            </a:r>
            <a:r>
              <a:rPr lang="en-US" dirty="0" smtClean="0"/>
              <a:t> formal RMMM document</a:t>
            </a:r>
          </a:p>
          <a:p>
            <a:pPr lvl="2" algn="just"/>
            <a:r>
              <a:rPr lang="en-US" dirty="0" smtClean="0"/>
              <a:t>Risk - - documented individually</a:t>
            </a:r>
          </a:p>
          <a:p>
            <a:pPr lvl="3" algn="just"/>
            <a:r>
              <a:rPr lang="en-US" dirty="0" smtClean="0"/>
              <a:t>using RIS (figure)</a:t>
            </a:r>
            <a:endParaRPr lang="en-US" dirty="0"/>
          </a:p>
        </p:txBody>
      </p:sp>
      <p:pic>
        <p:nvPicPr>
          <p:cNvPr id="7" name="Picture 2"/>
          <p:cNvPicPr>
            <a:picLocks noGrp="1" noChangeAspect="1" noChangeArrowheads="1"/>
          </p:cNvPicPr>
          <p:nvPr>
            <p:ph sz="half" idx="2"/>
          </p:nvPr>
        </p:nvPicPr>
        <p:blipFill>
          <a:blip r:embed="rId3" cstate="print"/>
          <a:srcRect/>
          <a:stretch>
            <a:fillRect/>
          </a:stretch>
        </p:blipFill>
        <p:spPr bwMode="auto">
          <a:xfrm>
            <a:off x="4191001" y="1380276"/>
            <a:ext cx="4646376" cy="49443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3110</TotalTime>
  <Words>14253</Words>
  <Application>Microsoft Office PowerPoint</Application>
  <PresentationFormat>On-screen Show (4:3)</PresentationFormat>
  <Paragraphs>808</Paragraphs>
  <Slides>43</Slides>
  <Notes>43</Notes>
  <HiddenSlides>1</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UNIT-V</vt:lpstr>
      <vt:lpstr>Risk and Quality Management</vt:lpstr>
      <vt:lpstr>Reactive Versus Proactive Risk Strategies</vt:lpstr>
      <vt:lpstr>Software Risks</vt:lpstr>
      <vt:lpstr>Software Risks</vt:lpstr>
      <vt:lpstr>Risk Mitigation, Monitoring, &amp; Management</vt:lpstr>
      <vt:lpstr>Risk Mitigation, Monitoring, &amp; Management</vt:lpstr>
      <vt:lpstr>Risk Mitigation, Monitoring, &amp; Management</vt:lpstr>
      <vt:lpstr>RMMM Plan</vt:lpstr>
      <vt:lpstr>Software Quality</vt:lpstr>
      <vt:lpstr>Software Quality Garvin’s Quality Dimensions</vt:lpstr>
      <vt:lpstr>Software Quality Factors</vt:lpstr>
      <vt:lpstr>Software Quality Factors</vt:lpstr>
      <vt:lpstr>Software Quality Factors</vt:lpstr>
      <vt:lpstr>Software Quality Factors</vt:lpstr>
      <vt:lpstr>Defect amplification Model</vt:lpstr>
      <vt:lpstr>Defect amplification Model</vt:lpstr>
      <vt:lpstr>Formal Technical Reviews Review Meeting</vt:lpstr>
      <vt:lpstr>Formal Technical Reviews Review Meeting</vt:lpstr>
      <vt:lpstr>Formal Technical Reviews Review Reporting and Record Keeping</vt:lpstr>
      <vt:lpstr>Formal Technical Reviews Review Guidelines</vt:lpstr>
      <vt:lpstr>Formal Technical Reviews Review Guidelines</vt:lpstr>
      <vt:lpstr>Software Quality Assurance – Tasks, Goals &amp; metrics</vt:lpstr>
      <vt:lpstr>Software Quality Assurance – Goals &amp; metrics</vt:lpstr>
      <vt:lpstr>Software Quality Assurance – Goals &amp; metrics</vt:lpstr>
      <vt:lpstr>Software Quality Assurance – Goals &amp; metrics</vt:lpstr>
      <vt:lpstr>Software Reliability</vt:lpstr>
      <vt:lpstr>Software Reliability</vt:lpstr>
      <vt:lpstr>Software Reliability</vt:lpstr>
      <vt:lpstr>Reengineering</vt:lpstr>
      <vt:lpstr>Introduction</vt:lpstr>
      <vt:lpstr>Business Process Reengineering</vt:lpstr>
      <vt:lpstr>Business Process Reengineering – Model </vt:lpstr>
      <vt:lpstr>Software Reengineering</vt:lpstr>
      <vt:lpstr>Software Reengineering</vt:lpstr>
      <vt:lpstr>Software Reengineering</vt:lpstr>
      <vt:lpstr>Software Reengineering</vt:lpstr>
      <vt:lpstr>Software Reengineering</vt:lpstr>
      <vt:lpstr>Reverse Engineering</vt:lpstr>
      <vt:lpstr>Reverse Engineering</vt:lpstr>
      <vt:lpstr>Restructuring</vt:lpstr>
      <vt:lpstr>Forward Engineering</vt:lpstr>
      <vt:lpstr>Forward Engineering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UNIT-V</dc:title>
  <dc:creator>JK</dc:creator>
  <cp:lastModifiedBy>JK</cp:lastModifiedBy>
  <cp:revision>2803</cp:revision>
  <dcterms:created xsi:type="dcterms:W3CDTF">2018-12-18T09:05:05Z</dcterms:created>
  <dcterms:modified xsi:type="dcterms:W3CDTF">2019-04-21T15:45:35Z</dcterms:modified>
</cp:coreProperties>
</file>