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99" r:id="rId3"/>
    <p:sldId id="259" r:id="rId4"/>
    <p:sldId id="258" r:id="rId5"/>
    <p:sldId id="260" r:id="rId6"/>
    <p:sldId id="261" r:id="rId7"/>
    <p:sldId id="267" r:id="rId8"/>
    <p:sldId id="268" r:id="rId9"/>
    <p:sldId id="269" r:id="rId10"/>
    <p:sldId id="263" r:id="rId11"/>
    <p:sldId id="265" r:id="rId12"/>
    <p:sldId id="281" r:id="rId13"/>
    <p:sldId id="282" r:id="rId14"/>
    <p:sldId id="283" r:id="rId15"/>
    <p:sldId id="284" r:id="rId16"/>
    <p:sldId id="285" r:id="rId17"/>
    <p:sldId id="286" r:id="rId18"/>
    <p:sldId id="287" r:id="rId19"/>
    <p:sldId id="288" r:id="rId20"/>
    <p:sldId id="262" r:id="rId21"/>
    <p:sldId id="276" r:id="rId22"/>
    <p:sldId id="270" r:id="rId23"/>
    <p:sldId id="271" r:id="rId24"/>
    <p:sldId id="272" r:id="rId25"/>
    <p:sldId id="273" r:id="rId26"/>
    <p:sldId id="274" r:id="rId27"/>
    <p:sldId id="277" r:id="rId28"/>
    <p:sldId id="278" r:id="rId29"/>
    <p:sldId id="279" r:id="rId30"/>
    <p:sldId id="280" r:id="rId31"/>
    <p:sldId id="289" r:id="rId32"/>
    <p:sldId id="290" r:id="rId33"/>
    <p:sldId id="291" r:id="rId34"/>
    <p:sldId id="292" r:id="rId35"/>
    <p:sldId id="293" r:id="rId36"/>
    <p:sldId id="295" r:id="rId37"/>
    <p:sldId id="296" r:id="rId38"/>
    <p:sldId id="294" r:id="rId39"/>
    <p:sldId id="275" r:id="rId40"/>
    <p:sldId id="297" r:id="rId41"/>
    <p:sldId id="298" r:id="rId42"/>
    <p:sldId id="301" r:id="rId43"/>
    <p:sldId id="300" r:id="rId44"/>
    <p:sldId id="302" r:id="rId45"/>
    <p:sldId id="303" r:id="rId46"/>
    <p:sldId id="310" r:id="rId47"/>
    <p:sldId id="304" r:id="rId48"/>
    <p:sldId id="305" r:id="rId49"/>
    <p:sldId id="306" r:id="rId50"/>
    <p:sldId id="311" r:id="rId51"/>
    <p:sldId id="312" r:id="rId52"/>
    <p:sldId id="307" r:id="rId53"/>
    <p:sldId id="308"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09" r:id="rId67"/>
    <p:sldId id="325" r:id="rId68"/>
    <p:sldId id="328" r:id="rId69"/>
    <p:sldId id="332" r:id="rId70"/>
    <p:sldId id="329" r:id="rId71"/>
    <p:sldId id="330" r:id="rId72"/>
    <p:sldId id="331" r:id="rId73"/>
    <p:sldId id="333" r:id="rId74"/>
    <p:sldId id="326" r:id="rId75"/>
    <p:sldId id="327" r:id="rId76"/>
    <p:sldId id="336" r:id="rId77"/>
    <p:sldId id="334" r:id="rId78"/>
    <p:sldId id="335" r:id="rId79"/>
    <p:sldId id="337" r:id="rId80"/>
    <p:sldId id="338"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28" autoAdjust="0"/>
  </p:normalViewPr>
  <p:slideViewPr>
    <p:cSldViewPr>
      <p:cViewPr varScale="1">
        <p:scale>
          <a:sx n="58" d="100"/>
          <a:sy n="58" d="100"/>
        </p:scale>
        <p:origin x="-171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A2E6A7-9E8E-47A3-AF47-C8099BFC2269}" type="datetimeFigureOut">
              <a:rPr lang="en-US" smtClean="0"/>
              <a:pPr/>
              <a:t>28/10/2018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0C2DC-668C-4C02-A441-FFEFCEB7695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From</a:t>
            </a:r>
          </a:p>
          <a:p>
            <a:pPr>
              <a:buFont typeface="Wingdings"/>
              <a:buChar char="à"/>
            </a:pPr>
            <a:r>
              <a:rPr lang="en-US" dirty="0" smtClean="0">
                <a:sym typeface="Wingdings" pitchFamily="2" charset="2"/>
              </a:rPr>
              <a:t>To</a:t>
            </a:r>
          </a:p>
          <a:p>
            <a:pPr>
              <a:buFont typeface="Wingdings"/>
              <a:buNone/>
            </a:pPr>
            <a:r>
              <a:rPr lang="en-US" dirty="0" smtClean="0">
                <a:sym typeface="Wingdings" pitchFamily="2" charset="2"/>
              </a:rPr>
              <a:t> is given as</a:t>
            </a:r>
          </a:p>
          <a:p>
            <a:pPr>
              <a:buFont typeface="Wingdings"/>
              <a:buNone/>
            </a:pPr>
            <a:r>
              <a:rPr lang="en-US" dirty="0" smtClean="0">
                <a:sym typeface="Wingdings" pitchFamily="2" charset="2"/>
              </a:rPr>
              <a:t>Output of one process</a:t>
            </a:r>
            <a:r>
              <a:rPr lang="en-US" baseline="0" dirty="0" smtClean="0">
                <a:sym typeface="Wingdings" pitchFamily="2" charset="2"/>
              </a:rPr>
              <a:t> </a:t>
            </a:r>
            <a:r>
              <a:rPr lang="en-US" dirty="0" smtClean="0">
                <a:sym typeface="Wingdings" pitchFamily="2" charset="2"/>
              </a:rPr>
              <a:t>is given as input for another process</a:t>
            </a:r>
          </a:p>
          <a:p>
            <a:pPr>
              <a:buFontTx/>
              <a:buChar char="-"/>
            </a:pPr>
            <a:r>
              <a:rPr lang="en-US" dirty="0" smtClean="0"/>
              <a:t>- among</a:t>
            </a:r>
            <a:endParaRPr lang="en-US" dirty="0"/>
          </a:p>
        </p:txBody>
      </p:sp>
      <p:sp>
        <p:nvSpPr>
          <p:cNvPr id="4" name="Slide Number Placeholder 3"/>
          <p:cNvSpPr>
            <a:spLocks noGrp="1"/>
          </p:cNvSpPr>
          <p:nvPr>
            <p:ph type="sldNum" sz="quarter" idx="10"/>
          </p:nvPr>
        </p:nvSpPr>
        <p:spPr/>
        <p:txBody>
          <a:bodyPr/>
          <a:lstStyle/>
          <a:p>
            <a:fld id="{37CC8189-1865-4589-B4D2-7298AB70931E}"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sym typeface="Wingdings" pitchFamily="2" charset="2"/>
              </a:rPr>
              <a:t> to	 of</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If you use a pipe across a fork call, there are two different file descriptors that you can use to write to the pipe: one in the parent and one in the child. You must close the write file descriptors of the pipe in both parent and child processes before the pipe is considered closed and a read call on the pipe will fail.</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23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buFont typeface="Arial" pitchFamily="34" charset="0"/>
              <a:buChar char="•"/>
            </a:pPr>
            <a:r>
              <a:rPr lang="en-US" sz="1200" kern="1200" baseline="0" dirty="0" smtClean="0">
                <a:solidFill>
                  <a:schemeClr val="tx1"/>
                </a:solidFill>
                <a:latin typeface="+mn-lt"/>
                <a:ea typeface="+mn-ea"/>
                <a:cs typeface="+mn-cs"/>
              </a:rPr>
              <a:t>Now that you know how to make a read on an empty pipe fail, you can look at a much cleaner method of connecting two processes with a pipe. </a:t>
            </a:r>
          </a:p>
          <a:p>
            <a:pPr>
              <a:lnSpc>
                <a:spcPct val="100000"/>
              </a:lnSpc>
              <a:buFont typeface="Arial" pitchFamily="34" charset="0"/>
              <a:buChar char="•"/>
            </a:pPr>
            <a:r>
              <a:rPr lang="en-US" sz="1200" kern="1200" baseline="0" dirty="0" smtClean="0">
                <a:solidFill>
                  <a:schemeClr val="tx1"/>
                </a:solidFill>
                <a:latin typeface="+mn-lt"/>
                <a:ea typeface="+mn-ea"/>
                <a:cs typeface="+mn-cs"/>
              </a:rPr>
              <a:t>You arrange for one of the pipe file descriptors to have a known value, usually the standard input, 0, or the standard output, 1. </a:t>
            </a:r>
          </a:p>
          <a:p>
            <a:pPr>
              <a:lnSpc>
                <a:spcPct val="100000"/>
              </a:lnSpc>
              <a:buFont typeface="Arial" pitchFamily="34" charset="0"/>
              <a:buChar char="•"/>
            </a:pPr>
            <a:r>
              <a:rPr lang="en-US" sz="1200" kern="1200" baseline="0" dirty="0" smtClean="0">
                <a:solidFill>
                  <a:schemeClr val="tx1"/>
                </a:solidFill>
                <a:latin typeface="+mn-lt"/>
                <a:ea typeface="+mn-ea"/>
                <a:cs typeface="+mn-cs"/>
              </a:rPr>
              <a:t>This is slightly more complex to set up in the parent, but it allows the child program to be much simpler. </a:t>
            </a:r>
          </a:p>
          <a:p>
            <a:pPr>
              <a:lnSpc>
                <a:spcPct val="100000"/>
              </a:lnSpc>
              <a:buFont typeface="Arial" pitchFamily="34" charset="0"/>
              <a:buChar char="•"/>
            </a:pPr>
            <a:r>
              <a:rPr lang="en-US" sz="1200" kern="1200" baseline="0" dirty="0" smtClean="0">
                <a:solidFill>
                  <a:schemeClr val="tx1"/>
                </a:solidFill>
                <a:latin typeface="+mn-lt"/>
                <a:ea typeface="+mn-ea"/>
                <a:cs typeface="+mn-cs"/>
              </a:rPr>
              <a:t>The one big advantage is that you can invoke standard programs, ones that don’t expect a file descriptor as a parameter. In order to do this, you need to use the dup function.</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24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a:buChar char="à"/>
            </a:pPr>
            <a:r>
              <a:rPr lang="en-US" dirty="0" smtClean="0">
                <a:sym typeface="Wingdings" pitchFamily="2" charset="2"/>
              </a:rPr>
              <a:t>to </a:t>
            </a:r>
          </a:p>
          <a:p>
            <a:r>
              <a:rPr lang="en-US" sz="1200" kern="1200" baseline="0" dirty="0" smtClean="0">
                <a:solidFill>
                  <a:schemeClr val="tx1"/>
                </a:solidFill>
                <a:latin typeface="+mn-lt"/>
                <a:ea typeface="+mn-ea"/>
                <a:cs typeface="+mn-cs"/>
              </a:rPr>
              <a:t>The purpose of the dup call is to open a new file descriptor, a little like the open call. The difference is that the new file descriptor created by dup refers to the same file (or pipe) as an existing file descriptor.</a:t>
            </a:r>
          </a:p>
          <a:p>
            <a:r>
              <a:rPr lang="en-US" sz="1200" kern="1200" baseline="0" dirty="0" smtClean="0">
                <a:solidFill>
                  <a:schemeClr val="tx1"/>
                </a:solidFill>
                <a:latin typeface="+mn-lt"/>
                <a:ea typeface="+mn-ea"/>
                <a:cs typeface="+mn-cs"/>
              </a:rPr>
              <a:t>In the case of dup, the new file descriptor is always the lowest number available, and in the case of dup2 it’s the same as, or the first available descriptor greater than, the parameter file_descriptor_two.</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25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sym typeface="Wingdings" pitchFamily="2" charset="2"/>
              </a:rPr>
              <a:t> to 	 passed to		- is a	= you have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trick is knowing that the standard input file descriptor is always 0 and that dup always returns a new file descriptor using the lowest available number.</a:t>
            </a:r>
          </a:p>
          <a:p>
            <a:r>
              <a:rPr lang="en-US" sz="1200" kern="1200" baseline="0" dirty="0" smtClean="0">
                <a:solidFill>
                  <a:schemeClr val="tx1"/>
                </a:solidFill>
                <a:latin typeface="+mn-lt"/>
                <a:ea typeface="+mn-ea"/>
                <a:cs typeface="+mn-cs"/>
              </a:rPr>
              <a:t>By first closing file descriptor 0 and then calling dup, the new file descriptor will have the number 0. Because the new descriptor is a duplicate of an existing one, standard input will have been changed to access the file or pipe whose file descriptor you passed to dup. You will have created two file descriptors that refer to the same file or pipe, and one of them will be the standard input.</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26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en-US" sz="1200" kern="1200" baseline="0" dirty="0" smtClean="0">
                <a:solidFill>
                  <a:schemeClr val="tx1"/>
                </a:solidFill>
                <a:latin typeface="+mn-lt"/>
                <a:ea typeface="+mn-ea"/>
                <a:cs typeface="+mn-cs"/>
              </a:rPr>
              <a:t>Let’s look at the child process first. The child closes its standard input with close(0) and then calls dup(</a:t>
            </a:r>
            <a:r>
              <a:rPr lang="en-US" sz="1200" kern="1200" baseline="0" dirty="0" err="1" smtClean="0">
                <a:solidFill>
                  <a:schemeClr val="tx1"/>
                </a:solidFill>
                <a:latin typeface="+mn-lt"/>
                <a:ea typeface="+mn-ea"/>
                <a:cs typeface="+mn-cs"/>
              </a:rPr>
              <a:t>file_pipes</a:t>
            </a:r>
            <a:r>
              <a:rPr lang="en-US" sz="1200" kern="1200" baseline="0" dirty="0" smtClean="0">
                <a:solidFill>
                  <a:schemeClr val="tx1"/>
                </a:solidFill>
                <a:latin typeface="+mn-lt"/>
                <a:ea typeface="+mn-ea"/>
                <a:cs typeface="+mn-cs"/>
              </a:rPr>
              <a:t>[0]). This duplicates the file descriptor associated with the read end of the pipe as file descriptor 0, the standard input. The child then closes the original file descriptor for reading from the pipe, file_pipes[0]. Because the child will never write to the pipe, it also closes the write file descriptor associated with the pipe, file_pipes[1]. It now has a single file descriptor associated with the pipe: </a:t>
            </a:r>
            <a:r>
              <a:rPr lang="en-US" sz="1200" i="1" kern="1200" baseline="0" dirty="0" smtClean="0">
                <a:solidFill>
                  <a:schemeClr val="tx1"/>
                </a:solidFill>
                <a:latin typeface="+mn-lt"/>
                <a:ea typeface="+mn-ea"/>
                <a:cs typeface="+mn-cs"/>
              </a:rPr>
              <a:t>file descriptor 0, its standard input.</a:t>
            </a:r>
          </a:p>
          <a:p>
            <a:pPr algn="just"/>
            <a:endParaRPr lang="en-US" sz="1200" kern="1200" baseline="0" dirty="0" smtClean="0">
              <a:solidFill>
                <a:schemeClr val="tx1"/>
              </a:solidFill>
              <a:latin typeface="+mn-lt"/>
              <a:ea typeface="+mn-ea"/>
              <a:cs typeface="+mn-cs"/>
            </a:endParaRPr>
          </a:p>
          <a:p>
            <a:pPr algn="just"/>
            <a:r>
              <a:rPr lang="en-US" sz="1200" kern="1200" baseline="0" dirty="0" smtClean="0">
                <a:solidFill>
                  <a:schemeClr val="tx1"/>
                </a:solidFill>
                <a:latin typeface="+mn-lt"/>
                <a:ea typeface="+mn-ea"/>
                <a:cs typeface="+mn-cs"/>
              </a:rPr>
              <a:t>The child can then use exec to invoke any program that reads standard input. In this case, you use the od command. The od command will wait for data to be available to it as if it were waiting for input from a user terminal. In fact, without some special code to explicitly detect the difference, it won’t know that the input is from a pipe rather than a terminal.</a:t>
            </a:r>
          </a:p>
          <a:p>
            <a:pPr algn="just"/>
            <a:r>
              <a:rPr lang="en-US" sz="1200" kern="1200" baseline="0" dirty="0" smtClean="0">
                <a:solidFill>
                  <a:schemeClr val="tx1"/>
                </a:solidFill>
                <a:latin typeface="+mn-lt"/>
                <a:ea typeface="+mn-ea"/>
                <a:cs typeface="+mn-cs"/>
              </a:rPr>
              <a:t>The parent starts by closing the read end of the pipe file_pipes[0], because it will never read the pipe. It then writes data to the pipe. When all the data has been written, the parent closes the write end of the pipe and exits. Because there are now no file descriptors open that could write to the pipe, the od program will be able to read the three bytes written to the pipe, but subsequent reads will then return 0 bytes, indicating an end of file. When the read returns 0, the od program exits. This is analogous to running the od command on a terminal, then pressing </a:t>
            </a:r>
            <a:r>
              <a:rPr lang="en-US" sz="1200" kern="1200" baseline="0" dirty="0" err="1" smtClean="0">
                <a:solidFill>
                  <a:schemeClr val="tx1"/>
                </a:solidFill>
                <a:latin typeface="+mn-lt"/>
                <a:ea typeface="+mn-ea"/>
                <a:cs typeface="+mn-cs"/>
              </a:rPr>
              <a:t>Ctrl+D</a:t>
            </a:r>
            <a:r>
              <a:rPr lang="en-US" sz="1200" kern="1200" baseline="0" dirty="0" smtClean="0">
                <a:solidFill>
                  <a:schemeClr val="tx1"/>
                </a:solidFill>
                <a:latin typeface="+mn-lt"/>
                <a:ea typeface="+mn-ea"/>
                <a:cs typeface="+mn-cs"/>
              </a:rPr>
              <a:t> to send end of file to the od command.</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28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child can then use exec to invoke any program that reads standard input.</a:t>
            </a:r>
          </a:p>
          <a:p>
            <a:r>
              <a:rPr lang="en-US" sz="1200" kern="1200" baseline="0" dirty="0" smtClean="0">
                <a:solidFill>
                  <a:schemeClr val="tx1"/>
                </a:solidFill>
                <a:latin typeface="+mn-lt"/>
                <a:ea typeface="+mn-ea"/>
                <a:cs typeface="+mn-cs"/>
              </a:rPr>
              <a:t>The parent starts by closing the read end of the pipe </a:t>
            </a:r>
            <a:r>
              <a:rPr lang="en-US" sz="1200" kern="1200" baseline="0" dirty="0" err="1" smtClean="0">
                <a:solidFill>
                  <a:schemeClr val="tx1"/>
                </a:solidFill>
                <a:latin typeface="+mn-lt"/>
                <a:ea typeface="+mn-ea"/>
                <a:cs typeface="+mn-cs"/>
              </a:rPr>
              <a:t>file_pipes</a:t>
            </a:r>
            <a:r>
              <a:rPr lang="en-US" sz="1200" kern="1200" baseline="0" dirty="0" smtClean="0">
                <a:solidFill>
                  <a:schemeClr val="tx1"/>
                </a:solidFill>
                <a:latin typeface="+mn-lt"/>
                <a:ea typeface="+mn-ea"/>
                <a:cs typeface="+mn-cs"/>
              </a:rPr>
              <a:t>[0], because it will never read the pipe.</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29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smtClean="0"/>
              <a:t>↔</a:t>
            </a:r>
            <a:r>
              <a:rPr lang="en-US" smtClean="0"/>
              <a:t> exchange</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31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Although you ask for a mode of 0777, this is altered by the user mask (</a:t>
            </a:r>
            <a:r>
              <a:rPr lang="en-US" sz="1200" kern="1200" baseline="0" dirty="0" err="1" smtClean="0">
                <a:solidFill>
                  <a:schemeClr val="tx1"/>
                </a:solidFill>
                <a:latin typeface="+mn-lt"/>
                <a:ea typeface="+mn-ea"/>
                <a:cs typeface="+mn-cs"/>
              </a:rPr>
              <a:t>umask</a:t>
            </a:r>
            <a:r>
              <a:rPr lang="en-US" sz="1200" kern="1200" baseline="0" dirty="0" smtClean="0">
                <a:solidFill>
                  <a:schemeClr val="tx1"/>
                </a:solidFill>
                <a:latin typeface="+mn-lt"/>
                <a:ea typeface="+mn-ea"/>
                <a:cs typeface="+mn-cs"/>
              </a:rPr>
              <a:t>) setting (in this case 022), just as in normal file creation, so the resulting file has mode 755. If your </a:t>
            </a:r>
            <a:r>
              <a:rPr lang="en-US" sz="1200" kern="1200" baseline="0" dirty="0" err="1" smtClean="0">
                <a:solidFill>
                  <a:schemeClr val="tx1"/>
                </a:solidFill>
                <a:latin typeface="+mn-lt"/>
                <a:ea typeface="+mn-ea"/>
                <a:cs typeface="+mn-cs"/>
              </a:rPr>
              <a:t>umask</a:t>
            </a:r>
            <a:r>
              <a:rPr lang="en-US" sz="1200" kern="1200" baseline="0" dirty="0" smtClean="0">
                <a:solidFill>
                  <a:schemeClr val="tx1"/>
                </a:solidFill>
                <a:latin typeface="+mn-lt"/>
                <a:ea typeface="+mn-ea"/>
                <a:cs typeface="+mn-cs"/>
              </a:rPr>
              <a:t> is set differently, for example to 0002, you will see different permissions on the created file.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You can remove the FIFO just like a conventional file by using the </a:t>
            </a:r>
            <a:r>
              <a:rPr lang="en-US" sz="1200" kern="1200" baseline="0" dirty="0" err="1" smtClean="0">
                <a:solidFill>
                  <a:schemeClr val="tx1"/>
                </a:solidFill>
                <a:latin typeface="+mn-lt"/>
                <a:ea typeface="+mn-ea"/>
                <a:cs typeface="+mn-cs"/>
              </a:rPr>
              <a:t>rm</a:t>
            </a:r>
            <a:r>
              <a:rPr lang="en-US" sz="1200" kern="1200" baseline="0" dirty="0" smtClean="0">
                <a:solidFill>
                  <a:schemeClr val="tx1"/>
                </a:solidFill>
                <a:latin typeface="+mn-lt"/>
                <a:ea typeface="+mn-ea"/>
                <a:cs typeface="+mn-cs"/>
              </a:rPr>
              <a:t> command, or from within a program by using the unlink system call.</a:t>
            </a:r>
          </a:p>
          <a:p>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33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39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kern="1200" baseline="0" dirty="0" smtClean="0">
                <a:solidFill>
                  <a:schemeClr val="tx1"/>
                </a:solidFill>
                <a:latin typeface="+mn-lt"/>
                <a:ea typeface="+mn-ea"/>
                <a:cs typeface="+mn-cs"/>
              </a:rPr>
              <a:t>A </a:t>
            </a:r>
            <a:r>
              <a:rPr lang="en-US" sz="1200" i="1" kern="1200" baseline="0" dirty="0" smtClean="0">
                <a:solidFill>
                  <a:schemeClr val="tx1"/>
                </a:solidFill>
                <a:latin typeface="+mn-lt"/>
                <a:ea typeface="+mn-ea"/>
                <a:cs typeface="+mn-cs"/>
              </a:rPr>
              <a:t>socket is a communication mechanism that allows client/server systems to be developed either locally, </a:t>
            </a:r>
            <a:r>
              <a:rPr lang="en-US" sz="1200" kern="1200" baseline="0" dirty="0" smtClean="0">
                <a:solidFill>
                  <a:schemeClr val="tx1"/>
                </a:solidFill>
                <a:latin typeface="+mn-lt"/>
                <a:ea typeface="+mn-ea"/>
                <a:cs typeface="+mn-cs"/>
              </a:rPr>
              <a:t>on a single machine, or across networks. </a:t>
            </a:r>
          </a:p>
          <a:p>
            <a:pPr algn="just"/>
            <a:r>
              <a:rPr lang="en-US" sz="1200" kern="1200" baseline="0" dirty="0" smtClean="0">
                <a:solidFill>
                  <a:schemeClr val="tx1"/>
                </a:solidFill>
                <a:latin typeface="+mn-lt"/>
                <a:ea typeface="+mn-ea"/>
                <a:cs typeface="+mn-cs"/>
              </a:rPr>
              <a:t>Linux functions such as printing, connecting to databases, and serving web pages as well as network utilities such as rlogin for remote login and ftp for file transfer usually use sockets to communicate.</a:t>
            </a:r>
          </a:p>
          <a:p>
            <a:pPr algn="just"/>
            <a:r>
              <a:rPr lang="en-US" sz="1200" kern="1200" baseline="0" dirty="0" smtClean="0">
                <a:solidFill>
                  <a:schemeClr val="tx1"/>
                </a:solidFill>
                <a:latin typeface="+mn-lt"/>
                <a:ea typeface="+mn-ea"/>
                <a:cs typeface="+mn-cs"/>
              </a:rPr>
              <a:t>Sockets are created and used differently from pipes because they make a clear distinction between client and server. The socket mechanism can implement multiple clients attached to a single server.</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43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Perhaps </a:t>
            </a:r>
            <a:r>
              <a:rPr lang="en-US" sz="1200" kern="1200" baseline="0" dirty="0" smtClean="0">
                <a:solidFill>
                  <a:schemeClr val="tx1"/>
                </a:solidFill>
                <a:latin typeface="+mn-lt"/>
                <a:ea typeface="+mn-ea"/>
                <a:cs typeface="+mn-cs"/>
              </a:rPr>
              <a:t>the simplest way of passing data between two programs is with the </a:t>
            </a:r>
            <a:r>
              <a:rPr lang="en-US" sz="1200" b="1" i="1" kern="1200" baseline="0" dirty="0" smtClean="0">
                <a:solidFill>
                  <a:schemeClr val="tx1"/>
                </a:solidFill>
                <a:latin typeface="+mn-lt"/>
                <a:ea typeface="+mn-ea"/>
                <a:cs typeface="+mn-cs"/>
              </a:rPr>
              <a:t>popen</a:t>
            </a:r>
            <a:r>
              <a:rPr lang="en-US" sz="1200" kern="1200" baseline="0" dirty="0" smtClean="0">
                <a:solidFill>
                  <a:schemeClr val="tx1"/>
                </a:solidFill>
                <a:latin typeface="+mn-lt"/>
                <a:ea typeface="+mn-ea"/>
                <a:cs typeface="+mn-cs"/>
              </a:rPr>
              <a:t> and </a:t>
            </a:r>
            <a:r>
              <a:rPr lang="en-US" sz="1200" b="1" i="1" kern="1200" baseline="0" dirty="0" smtClean="0">
                <a:solidFill>
                  <a:schemeClr val="tx1"/>
                </a:solidFill>
                <a:latin typeface="+mn-lt"/>
                <a:ea typeface="+mn-ea"/>
                <a:cs typeface="+mn-cs"/>
              </a:rPr>
              <a:t>pclose</a:t>
            </a:r>
            <a:r>
              <a:rPr lang="en-US" sz="1200" kern="1200" baseline="0" dirty="0" smtClean="0">
                <a:solidFill>
                  <a:schemeClr val="tx1"/>
                </a:solidFill>
                <a:latin typeface="+mn-lt"/>
                <a:ea typeface="+mn-ea"/>
                <a:cs typeface="+mn-cs"/>
              </a:rPr>
              <a:t> functions.</a:t>
            </a:r>
          </a:p>
          <a:p>
            <a:r>
              <a:rPr lang="en-US" sz="1200" kern="1200" baseline="0" dirty="0" smtClean="0">
                <a:solidFill>
                  <a:schemeClr val="tx1"/>
                </a:solidFill>
                <a:latin typeface="+mn-lt"/>
                <a:ea typeface="+mn-ea"/>
                <a:cs typeface="+mn-cs"/>
              </a:rPr>
              <a:t>The popen function allows a program to invoke another program as a new process and either pass data to it or receive data from it. </a:t>
            </a:r>
          </a:p>
          <a:p>
            <a:r>
              <a:rPr lang="en-US" sz="1200" kern="1200" baseline="0" dirty="0" smtClean="0">
                <a:solidFill>
                  <a:schemeClr val="tx1"/>
                </a:solidFill>
                <a:latin typeface="+mn-lt"/>
                <a:ea typeface="+mn-ea"/>
                <a:cs typeface="+mn-cs"/>
              </a:rPr>
              <a:t>The </a:t>
            </a:r>
            <a:r>
              <a:rPr lang="en-US" sz="2200" b="1" i="1" kern="1200" dirty="0" smtClean="0">
                <a:solidFill>
                  <a:schemeClr val="tx1"/>
                </a:solidFill>
                <a:latin typeface="+mn-lt"/>
                <a:ea typeface="+mn-ea"/>
                <a:cs typeface="+mn-cs"/>
              </a:rPr>
              <a:t>command </a:t>
            </a:r>
            <a:r>
              <a:rPr lang="en-US" sz="2200" b="0" i="0" u="none" kern="1200" dirty="0" smtClean="0">
                <a:solidFill>
                  <a:schemeClr val="tx1"/>
                </a:solidFill>
                <a:latin typeface="+mn-lt"/>
                <a:ea typeface="+mn-ea"/>
                <a:cs typeface="+mn-cs"/>
              </a:rPr>
              <a:t>string</a:t>
            </a:r>
            <a:r>
              <a:rPr lang="en-US" sz="2200" kern="1200" dirty="0" smtClean="0">
                <a:solidFill>
                  <a:schemeClr val="accent6">
                    <a:lumMod val="50000"/>
                  </a:schemeClr>
                </a:solidFill>
                <a:latin typeface="+mn-lt"/>
                <a:ea typeface="+mn-ea"/>
                <a:cs typeface="+mn-cs"/>
              </a:rPr>
              <a:t> </a:t>
            </a:r>
            <a:r>
              <a:rPr lang="en-US" sz="1200" kern="1200" baseline="0" dirty="0" smtClean="0">
                <a:solidFill>
                  <a:schemeClr val="tx1"/>
                </a:solidFill>
                <a:latin typeface="+mn-lt"/>
                <a:ea typeface="+mn-ea"/>
                <a:cs typeface="+mn-cs"/>
              </a:rPr>
              <a:t>is the name of the program to run, together with any parameters. </a:t>
            </a:r>
          </a:p>
          <a:p>
            <a:r>
              <a:rPr lang="en-US" sz="1200" b="1" i="1" kern="1200" baseline="0" dirty="0" smtClean="0">
                <a:solidFill>
                  <a:schemeClr val="tx1"/>
                </a:solidFill>
                <a:latin typeface="+mn-lt"/>
                <a:ea typeface="+mn-ea"/>
                <a:cs typeface="+mn-cs"/>
              </a:rPr>
              <a:t>open_mode</a:t>
            </a:r>
            <a:r>
              <a:rPr lang="en-US" sz="1200" kern="1200" baseline="0" dirty="0" smtClean="0">
                <a:solidFill>
                  <a:schemeClr val="tx1"/>
                </a:solidFill>
                <a:latin typeface="+mn-lt"/>
                <a:ea typeface="+mn-ea"/>
                <a:cs typeface="+mn-cs"/>
              </a:rPr>
              <a:t> must be either “r” or “w”.</a:t>
            </a:r>
          </a:p>
          <a:p>
            <a:endParaRPr lang="en-US" dirty="0"/>
          </a:p>
        </p:txBody>
      </p:sp>
      <p:sp>
        <p:nvSpPr>
          <p:cNvPr id="4" name="Slide Number Placeholder 3"/>
          <p:cNvSpPr>
            <a:spLocks noGrp="1"/>
          </p:cNvSpPr>
          <p:nvPr>
            <p:ph type="sldNum" sz="quarter" idx="10"/>
          </p:nvPr>
        </p:nvSpPr>
        <p:spPr/>
        <p:txBody>
          <a:bodyPr/>
          <a:lstStyle/>
          <a:p>
            <a:fld id="{37CC8189-1865-4589-B4D2-7298AB70931E}"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First, a server application creates a socket, which like a file descriptor is a resource assigned to the server process and that process alone. The server creates it using the system call socket, and it can’t be shared with other processes.</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44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 Gives	– in</a:t>
            </a:r>
          </a:p>
          <a:p>
            <a:pPr algn="just"/>
            <a:r>
              <a:rPr lang="en-US" sz="1200" kern="1200" baseline="0" dirty="0" smtClean="0">
                <a:solidFill>
                  <a:schemeClr val="tx1"/>
                </a:solidFill>
                <a:latin typeface="+mn-lt"/>
                <a:ea typeface="+mn-ea"/>
                <a:cs typeface="+mn-cs"/>
              </a:rPr>
              <a:t>Next, the server process gives the socket a name. Local sockets are given a filename in the Linux file system, often to be found in /</a:t>
            </a:r>
            <a:r>
              <a:rPr lang="en-US" sz="1200" kern="1200" baseline="0" dirty="0" err="1" smtClean="0">
                <a:solidFill>
                  <a:schemeClr val="tx1"/>
                </a:solidFill>
                <a:latin typeface="+mn-lt"/>
                <a:ea typeface="+mn-ea"/>
                <a:cs typeface="+mn-cs"/>
              </a:rPr>
              <a:t>tmp</a:t>
            </a:r>
            <a:r>
              <a:rPr lang="en-US" sz="1200" kern="1200" baseline="0" dirty="0" smtClean="0">
                <a:solidFill>
                  <a:schemeClr val="tx1"/>
                </a:solidFill>
                <a:latin typeface="+mn-lt"/>
                <a:ea typeface="+mn-ea"/>
                <a:cs typeface="+mn-cs"/>
              </a:rPr>
              <a:t> or /</a:t>
            </a:r>
            <a:r>
              <a:rPr lang="en-US" sz="1200" kern="1200" baseline="0" dirty="0" err="1" smtClean="0">
                <a:solidFill>
                  <a:schemeClr val="tx1"/>
                </a:solidFill>
                <a:latin typeface="+mn-lt"/>
                <a:ea typeface="+mn-ea"/>
                <a:cs typeface="+mn-cs"/>
              </a:rPr>
              <a:t>usr</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tmp</a:t>
            </a:r>
            <a:r>
              <a:rPr lang="en-US" sz="1200" kern="1200" baseline="0" dirty="0" smtClean="0">
                <a:solidFill>
                  <a:schemeClr val="tx1"/>
                </a:solidFill>
                <a:latin typeface="+mn-lt"/>
                <a:ea typeface="+mn-ea"/>
                <a:cs typeface="+mn-cs"/>
              </a:rPr>
              <a:t>. For network sockets, the filename will be a service identifier (port number/access point) relevant to the particular network to which the clients can connect. This identifier allows Linux to route incoming connections specifying a particular port number to the correct server process. A socket is named using the system call bind.</a:t>
            </a:r>
          </a:p>
          <a:p>
            <a:pPr algn="just"/>
            <a:endParaRPr lang="en-US" sz="1200" kern="1200" baseline="0" dirty="0" smtClean="0">
              <a:solidFill>
                <a:schemeClr val="tx1"/>
              </a:solidFill>
              <a:latin typeface="+mn-lt"/>
              <a:ea typeface="+mn-ea"/>
              <a:cs typeface="+mn-cs"/>
            </a:endParaRPr>
          </a:p>
          <a:p>
            <a:pPr algn="just"/>
            <a:r>
              <a:rPr lang="en-US" sz="1200" kern="1200" baseline="0" dirty="0" smtClean="0">
                <a:solidFill>
                  <a:schemeClr val="tx1"/>
                </a:solidFill>
                <a:latin typeface="+mn-lt"/>
                <a:ea typeface="+mn-ea"/>
                <a:cs typeface="+mn-cs"/>
              </a:rPr>
              <a:t>The server process then waits for a client to connect to the named socket. The system call, listen, creates a queue for incoming connections. The server can accept them using the system call accept.</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45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for</a:t>
            </a:r>
          </a:p>
          <a:p>
            <a:pPr algn="just"/>
            <a:r>
              <a:rPr lang="en-US" sz="1200" kern="1200" baseline="0" dirty="0" smtClean="0">
                <a:solidFill>
                  <a:schemeClr val="tx1"/>
                </a:solidFill>
                <a:latin typeface="+mn-lt"/>
                <a:ea typeface="+mn-ea"/>
                <a:cs typeface="+mn-cs"/>
              </a:rPr>
              <a:t>When the server calls accept, a new socket is created that is distinct from the named socket. This new socket is used solely for communication with this particular client. The named socket remains for further connections from other clients. If the server is written appropriately, it can take advantage of multiple connections. A  web server will do this so that it can serve pages to many clients at once. For a simple server, further clients wait on the listen queue until the server is ready again.</a:t>
            </a:r>
          </a:p>
        </p:txBody>
      </p:sp>
      <p:sp>
        <p:nvSpPr>
          <p:cNvPr id="4" name="Slide Number Placeholder 3"/>
          <p:cNvSpPr>
            <a:spLocks noGrp="1"/>
          </p:cNvSpPr>
          <p:nvPr>
            <p:ph type="sldNum" sz="quarter" idx="10"/>
          </p:nvPr>
        </p:nvSpPr>
        <p:spPr/>
        <p:txBody>
          <a:bodyPr/>
          <a:lstStyle/>
          <a:p>
            <a:fld id="{A920C2DC-668C-4C02-A441-FFEFCEB76956}" type="slidenum">
              <a:rPr lang="en-US" smtClean="0"/>
              <a:pPr/>
              <a:t>46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client side of a socket-based system is more straightforward. The client creates an unnamed socket by calling socket. It then calls connect to establish a connection with the server by using the server’s named socket as an address.</a:t>
            </a:r>
            <a:endParaRPr lang="en-US" dirty="0" smtClean="0"/>
          </a:p>
          <a:p>
            <a:r>
              <a:rPr lang="en-US" sz="1200" kern="1200" baseline="0" dirty="0" smtClean="0">
                <a:solidFill>
                  <a:schemeClr val="tx1"/>
                </a:solidFill>
                <a:latin typeface="+mn-lt"/>
                <a:ea typeface="+mn-ea"/>
                <a:cs typeface="+mn-cs"/>
              </a:rPr>
              <a:t>Once established, sockets can be used like low-level file descriptors, providing two-way data communications.</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47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Sockets are characterized by three attributes: </a:t>
            </a:r>
            <a:r>
              <a:rPr lang="en-US" sz="1200" i="1" kern="1200" baseline="0" dirty="0" smtClean="0">
                <a:solidFill>
                  <a:schemeClr val="tx1"/>
                </a:solidFill>
                <a:latin typeface="+mn-lt"/>
                <a:ea typeface="+mn-ea"/>
                <a:cs typeface="+mn-cs"/>
              </a:rPr>
              <a:t>domain, type, and protocol. They also have an address used </a:t>
            </a:r>
            <a:r>
              <a:rPr lang="en-US" sz="1200" kern="1200" baseline="0" dirty="0" smtClean="0">
                <a:solidFill>
                  <a:schemeClr val="tx1"/>
                </a:solidFill>
                <a:latin typeface="+mn-lt"/>
                <a:ea typeface="+mn-ea"/>
                <a:cs typeface="+mn-cs"/>
              </a:rPr>
              <a:t>as their name.</a:t>
            </a:r>
          </a:p>
          <a:p>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53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kern="1200" baseline="0" dirty="0" smtClean="0">
                <a:solidFill>
                  <a:schemeClr val="tx1"/>
                </a:solidFill>
                <a:latin typeface="+mn-lt"/>
                <a:ea typeface="+mn-ea"/>
                <a:cs typeface="+mn-cs"/>
              </a:rPr>
              <a:t>Domains specify the network medium that the socket communication will use.</a:t>
            </a:r>
          </a:p>
          <a:p>
            <a:pPr algn="just"/>
            <a:r>
              <a:rPr lang="en-US" sz="1200" kern="1200" baseline="0" dirty="0" smtClean="0">
                <a:solidFill>
                  <a:schemeClr val="tx1"/>
                </a:solidFill>
                <a:latin typeface="+mn-lt"/>
                <a:ea typeface="+mn-ea"/>
                <a:cs typeface="+mn-cs"/>
              </a:rPr>
              <a:t>The most common socket domain is AF_INET, which refers to Internet networking that’s used on many Linux local area networks and, of course, the Internet itself. </a:t>
            </a:r>
          </a:p>
          <a:p>
            <a:pPr algn="just"/>
            <a:r>
              <a:rPr lang="en-US" sz="1200" kern="1200" baseline="0" dirty="0" smtClean="0">
                <a:solidFill>
                  <a:schemeClr val="tx1"/>
                </a:solidFill>
                <a:latin typeface="+mn-lt"/>
                <a:ea typeface="+mn-ea"/>
                <a:cs typeface="+mn-cs"/>
              </a:rPr>
              <a:t>The underlying protocol, </a:t>
            </a:r>
            <a:r>
              <a:rPr lang="en-US" sz="1200" i="1" kern="1200" baseline="0" dirty="0" smtClean="0">
                <a:solidFill>
                  <a:schemeClr val="tx1"/>
                </a:solidFill>
                <a:latin typeface="+mn-lt"/>
                <a:ea typeface="+mn-ea"/>
                <a:cs typeface="+mn-cs"/>
              </a:rPr>
              <a:t>Internet Protocol (IP), which only has one address </a:t>
            </a:r>
            <a:r>
              <a:rPr lang="en-US" sz="1200" kern="1200" baseline="0" dirty="0" smtClean="0">
                <a:solidFill>
                  <a:schemeClr val="tx1"/>
                </a:solidFill>
                <a:latin typeface="+mn-lt"/>
                <a:ea typeface="+mn-ea"/>
                <a:cs typeface="+mn-cs"/>
              </a:rPr>
              <a:t>family, imposes a particular way of specifying computers on a network. This is called the </a:t>
            </a:r>
            <a:r>
              <a:rPr lang="en-US" sz="1200" i="1" kern="1200" baseline="0" dirty="0" smtClean="0">
                <a:solidFill>
                  <a:schemeClr val="tx1"/>
                </a:solidFill>
                <a:latin typeface="+mn-lt"/>
                <a:ea typeface="+mn-ea"/>
                <a:cs typeface="+mn-cs"/>
              </a:rPr>
              <a:t>IP address.</a:t>
            </a:r>
          </a:p>
          <a:p>
            <a:pPr algn="just"/>
            <a:r>
              <a:rPr lang="en-US" sz="1200" kern="1200" baseline="0" dirty="0" smtClean="0">
                <a:solidFill>
                  <a:schemeClr val="tx1"/>
                </a:solidFill>
                <a:latin typeface="+mn-lt"/>
                <a:ea typeface="+mn-ea"/>
                <a:cs typeface="+mn-cs"/>
              </a:rPr>
              <a:t>Although names almost always refer to networked machines on the Internet, these are translated into lower-level IP addresses. An example IP address is 192.168.1.99. </a:t>
            </a:r>
          </a:p>
          <a:p>
            <a:pPr algn="just"/>
            <a:r>
              <a:rPr lang="en-US" sz="1200" kern="1200" baseline="0" dirty="0" smtClean="0">
                <a:solidFill>
                  <a:schemeClr val="tx1"/>
                </a:solidFill>
                <a:latin typeface="+mn-lt"/>
                <a:ea typeface="+mn-ea"/>
                <a:cs typeface="+mn-cs"/>
              </a:rPr>
              <a:t>All IP addresses are represented by four numbers, each less than 256, a so-called </a:t>
            </a:r>
            <a:r>
              <a:rPr lang="en-US" sz="1200" i="1" kern="1200" baseline="0" dirty="0" smtClean="0">
                <a:solidFill>
                  <a:schemeClr val="tx1"/>
                </a:solidFill>
                <a:latin typeface="+mn-lt"/>
                <a:ea typeface="+mn-ea"/>
                <a:cs typeface="+mn-cs"/>
              </a:rPr>
              <a:t>dotted quad. When a client connects across a network via sockets, </a:t>
            </a:r>
            <a:r>
              <a:rPr lang="en-US" sz="1200" kern="1200" baseline="0" dirty="0" smtClean="0">
                <a:solidFill>
                  <a:schemeClr val="tx1"/>
                </a:solidFill>
                <a:latin typeface="+mn-lt"/>
                <a:ea typeface="+mn-ea"/>
                <a:cs typeface="+mn-cs"/>
              </a:rPr>
              <a:t>it needs the IP address of the server computer.</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54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Sockets are communication end points that must be bound to ports before communication is possible.</a:t>
            </a:r>
          </a:p>
          <a:p>
            <a:r>
              <a:rPr lang="en-US" sz="1200" kern="1200" baseline="0" dirty="0" smtClean="0">
                <a:solidFill>
                  <a:schemeClr val="tx1"/>
                </a:solidFill>
                <a:latin typeface="+mn-lt"/>
                <a:ea typeface="+mn-ea"/>
                <a:cs typeface="+mn-cs"/>
              </a:rPr>
              <a:t>Servers wait for connections on particular ports. Well-known services have allocated port numbers that are used by all Linux and UNIX machines. These are usually, but not always, numbers less than 1024</a:t>
            </a:r>
            <a:r>
              <a:rPr lang="en-US" sz="1200" i="1"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Examples are the printer spooler (515), rlogin (513), ftp (21), and httpd (80). The last of these is the standard port for web servers. Usually, port numbers less than 1024 are reserved for system services and may only be served by processes with super user privileges.</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55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Internet protocols provide two communication mechanisms with distinct levels of service: </a:t>
            </a:r>
            <a:r>
              <a:rPr lang="en-US" sz="1200" i="1" kern="1200" baseline="0" dirty="0" smtClean="0">
                <a:solidFill>
                  <a:schemeClr val="tx1"/>
                </a:solidFill>
                <a:latin typeface="+mn-lt"/>
                <a:ea typeface="+mn-ea"/>
                <a:cs typeface="+mn-cs"/>
              </a:rPr>
              <a:t>streams </a:t>
            </a:r>
            <a:r>
              <a:rPr lang="en-US" sz="1200" kern="1200" baseline="0" dirty="0" smtClean="0">
                <a:solidFill>
                  <a:schemeClr val="tx1"/>
                </a:solidFill>
                <a:latin typeface="+mn-lt"/>
                <a:ea typeface="+mn-ea"/>
                <a:cs typeface="+mn-cs"/>
              </a:rPr>
              <a:t>and </a:t>
            </a:r>
            <a:r>
              <a:rPr lang="en-US" sz="1200" i="1" kern="1200" baseline="0" dirty="0" smtClean="0">
                <a:solidFill>
                  <a:schemeClr val="tx1"/>
                </a:solidFill>
                <a:latin typeface="+mn-lt"/>
                <a:ea typeface="+mn-ea"/>
                <a:cs typeface="+mn-cs"/>
              </a:rPr>
              <a:t>datagrams.</a:t>
            </a:r>
          </a:p>
          <a:p>
            <a:pPr algn="just"/>
            <a:r>
              <a:rPr lang="en-US" sz="1200" kern="1200" baseline="0" dirty="0" smtClean="0">
                <a:solidFill>
                  <a:schemeClr val="tx1"/>
                </a:solidFill>
                <a:latin typeface="+mn-lt"/>
                <a:ea typeface="+mn-ea"/>
                <a:cs typeface="+mn-cs"/>
              </a:rPr>
              <a:t>Stream sockets (in some ways similar to standard input/output streams) provide a connection that is a sequenced and reliable two-way byte stream. </a:t>
            </a:r>
          </a:p>
          <a:p>
            <a:pPr algn="just"/>
            <a:r>
              <a:rPr lang="en-US" sz="1200" kern="1200" baseline="0" dirty="0" smtClean="0">
                <a:solidFill>
                  <a:schemeClr val="tx1"/>
                </a:solidFill>
                <a:latin typeface="+mn-lt"/>
                <a:ea typeface="+mn-ea"/>
                <a:cs typeface="+mn-cs"/>
              </a:rPr>
              <a:t>Thus, data sent is guaranteed not to be lost, duplicated, or reordered without an indication that an error has occurred. </a:t>
            </a:r>
          </a:p>
        </p:txBody>
      </p:sp>
      <p:sp>
        <p:nvSpPr>
          <p:cNvPr id="4" name="Slide Number Placeholder 3"/>
          <p:cNvSpPr>
            <a:spLocks noGrp="1"/>
          </p:cNvSpPr>
          <p:nvPr>
            <p:ph type="sldNum" sz="quarter" idx="10"/>
          </p:nvPr>
        </p:nvSpPr>
        <p:spPr/>
        <p:txBody>
          <a:bodyPr/>
          <a:lstStyle/>
          <a:p>
            <a:fld id="{A920C2DC-668C-4C02-A441-FFEFCEB76956}" type="slidenum">
              <a:rPr lang="en-US" smtClean="0"/>
              <a:pPr/>
              <a:t>56</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Large messages are fragmented (meaning break or cause to break in to fragments), transmitted, and reassembled. This is similar to a file stream, which also accepts large amounts of data and splits it up for writing to the low-level disk in smaller blocks. Stream sockets have predictable behavior.</a:t>
            </a:r>
          </a:p>
          <a:p>
            <a:r>
              <a:rPr lang="en-US" sz="1200" kern="1200" baseline="0" dirty="0" smtClean="0">
                <a:solidFill>
                  <a:schemeClr val="tx1"/>
                </a:solidFill>
                <a:latin typeface="+mn-lt"/>
                <a:ea typeface="+mn-ea"/>
                <a:cs typeface="+mn-cs"/>
              </a:rPr>
              <a:t>Stream sockets, specified by the type SOCK_STREAM, are implemented in the AF_INET domain by TCP/IP connections.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57</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kern="1200" baseline="0" dirty="0" smtClean="0">
                <a:solidFill>
                  <a:schemeClr val="tx1"/>
                </a:solidFill>
                <a:latin typeface="+mn-lt"/>
                <a:ea typeface="+mn-ea"/>
                <a:cs typeface="+mn-cs"/>
              </a:rPr>
              <a:t>In contrast, a datagram socket, specified by the type SOCK_DGRAM, doesn’t establish and maintain a connection. There is also a limit on the size of a datagram that can be sent. It’s transmitted as a single network message that may get lost, duplicated, or arrive out of sequence—ahead of datagrams sent after it.</a:t>
            </a:r>
          </a:p>
          <a:p>
            <a:pPr algn="just"/>
            <a:r>
              <a:rPr lang="en-US" sz="1200" kern="1200" baseline="0" dirty="0" smtClean="0">
                <a:solidFill>
                  <a:schemeClr val="tx1"/>
                </a:solidFill>
                <a:latin typeface="+mn-lt"/>
                <a:ea typeface="+mn-ea"/>
                <a:cs typeface="+mn-cs"/>
              </a:rPr>
              <a:t>Datagram sockets are implemented in the AF_INET domain by UDP/IP connections and provide an unsequenced, unreliable service.</a:t>
            </a:r>
          </a:p>
          <a:p>
            <a:pPr algn="just"/>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58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a:buChar char="ß"/>
            </a:pPr>
            <a:r>
              <a:rPr lang="en-US" sz="1200" kern="1200" baseline="0" dirty="0" smtClean="0">
                <a:solidFill>
                  <a:schemeClr val="tx1"/>
                </a:solidFill>
                <a:latin typeface="+mn-lt"/>
                <a:ea typeface="+mn-ea"/>
                <a:cs typeface="+mn-cs"/>
                <a:sym typeface="Wingdings" pitchFamily="2" charset="2"/>
              </a:rPr>
              <a:t>from</a:t>
            </a:r>
          </a:p>
          <a:p>
            <a:pPr>
              <a:buFont typeface="Wingdings"/>
              <a:buChar char="à"/>
            </a:pPr>
            <a:r>
              <a:rPr lang="en-US" sz="1200" kern="1200" baseline="0" dirty="0" smtClean="0">
                <a:solidFill>
                  <a:schemeClr val="tx1"/>
                </a:solidFill>
                <a:latin typeface="+mn-lt"/>
                <a:ea typeface="+mn-ea"/>
                <a:cs typeface="+mn-cs"/>
                <a:sym typeface="Wingdings" pitchFamily="2" charset="2"/>
              </a:rPr>
              <a:t>to</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If the open_mode is “r”, output from the invoked program is made available to the invoking program and can be read from the file stream FILE * returned by popen, using the usual stdio library functions for reading (for example, fread). </a:t>
            </a:r>
          </a:p>
          <a:p>
            <a:r>
              <a:rPr lang="en-US" sz="1200" kern="1200" baseline="0" dirty="0" smtClean="0">
                <a:solidFill>
                  <a:schemeClr val="tx1"/>
                </a:solidFill>
                <a:latin typeface="+mn-lt"/>
                <a:ea typeface="+mn-ea"/>
                <a:cs typeface="+mn-cs"/>
              </a:rPr>
              <a:t>However, if open_mode is “w”, the program can send data to the invoked command with calls to fwrite. The invoked program can then read the data on its standard input. </a:t>
            </a:r>
          </a:p>
          <a:p>
            <a:r>
              <a:rPr lang="en-US" sz="1200" kern="1200" baseline="0" dirty="0" smtClean="0">
                <a:solidFill>
                  <a:schemeClr val="tx1"/>
                </a:solidFill>
                <a:latin typeface="+mn-lt"/>
                <a:ea typeface="+mn-ea"/>
                <a:cs typeface="+mn-cs"/>
              </a:rPr>
              <a:t>Normally, the program being invoked won’t be aware that it’s reading data from another process; it simply reads its standard input stream and acts on it.</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6</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kern="1200" baseline="0" dirty="0" smtClean="0">
                <a:solidFill>
                  <a:schemeClr val="tx1"/>
                </a:solidFill>
                <a:latin typeface="+mn-lt"/>
                <a:ea typeface="+mn-ea"/>
                <a:cs typeface="+mn-cs"/>
              </a:rPr>
              <a:t>The address of the calling client will be placed in the sockaddr structure pointed to by address. A null pointer may be used here if the client address isn’t of interest.</a:t>
            </a:r>
          </a:p>
          <a:p>
            <a:pPr algn="just"/>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address_len</a:t>
            </a:r>
            <a:r>
              <a:rPr lang="en-US" sz="1200" kern="1200" baseline="0" dirty="0" smtClean="0">
                <a:solidFill>
                  <a:schemeClr val="tx1"/>
                </a:solidFill>
                <a:latin typeface="+mn-lt"/>
                <a:ea typeface="+mn-ea"/>
                <a:cs typeface="+mn-cs"/>
              </a:rPr>
              <a:t> parameter specifies the length of the client structure. If the client address is longer than this value, it will be truncated.</a:t>
            </a:r>
          </a:p>
          <a:p>
            <a:r>
              <a:rPr lang="en-US" sz="1200" kern="1200" baseline="0" dirty="0" smtClean="0">
                <a:solidFill>
                  <a:schemeClr val="tx1"/>
                </a:solidFill>
                <a:latin typeface="+mn-lt"/>
                <a:ea typeface="+mn-ea"/>
                <a:cs typeface="+mn-cs"/>
              </a:rPr>
              <a:t>Before calling accept, </a:t>
            </a:r>
            <a:r>
              <a:rPr lang="en-US" sz="1200" kern="1200" baseline="0" dirty="0" err="1" smtClean="0">
                <a:solidFill>
                  <a:schemeClr val="tx1"/>
                </a:solidFill>
                <a:latin typeface="+mn-lt"/>
                <a:ea typeface="+mn-ea"/>
                <a:cs typeface="+mn-cs"/>
              </a:rPr>
              <a:t>address_len</a:t>
            </a:r>
            <a:r>
              <a:rPr lang="en-US" sz="1200" kern="1200" baseline="0" dirty="0" smtClean="0">
                <a:solidFill>
                  <a:schemeClr val="tx1"/>
                </a:solidFill>
                <a:latin typeface="+mn-lt"/>
                <a:ea typeface="+mn-ea"/>
                <a:cs typeface="+mn-cs"/>
              </a:rPr>
              <a:t> must be set to the expected address length.</a:t>
            </a:r>
          </a:p>
          <a:p>
            <a:r>
              <a:rPr lang="en-US" sz="1200" kern="1200" baseline="0" dirty="0" smtClean="0">
                <a:solidFill>
                  <a:schemeClr val="tx1"/>
                </a:solidFill>
                <a:latin typeface="+mn-lt"/>
                <a:ea typeface="+mn-ea"/>
                <a:cs typeface="+mn-cs"/>
              </a:rPr>
              <a:t>If there are no connections pending on the socket’s queue, accept will block (so that the program won’t continue) until a client does make connection. You can change this behavior by using the O_NONBLOCK flag on the socket file descriptor, using the fcntl function.</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63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Now we will see an example program, </a:t>
            </a:r>
            <a:r>
              <a:rPr lang="en-US" sz="1200" kern="1200" baseline="0" dirty="0" smtClean="0">
                <a:solidFill>
                  <a:schemeClr val="tx1"/>
                </a:solidFill>
                <a:latin typeface="+mn-lt"/>
                <a:ea typeface="+mn-ea"/>
                <a:cs typeface="+mn-cs"/>
              </a:rPr>
              <a:t>You’ll try to convert basic system calls of a socket to use a network socket rather than a file system socket.</a:t>
            </a:r>
          </a:p>
          <a:p>
            <a:pPr algn="just"/>
            <a:r>
              <a:rPr lang="en-US" sz="1200" kern="1200" baseline="0" dirty="0" smtClean="0">
                <a:solidFill>
                  <a:schemeClr val="tx1"/>
                </a:solidFill>
                <a:latin typeface="+mn-lt"/>
                <a:ea typeface="+mn-ea"/>
                <a:cs typeface="+mn-cs"/>
              </a:rPr>
              <a:t>The file system socket has the disadvantage that, unless the author uses an absolute pathname, it’s created in the server program’s current directory.</a:t>
            </a:r>
          </a:p>
          <a:p>
            <a:r>
              <a:rPr lang="en-US" sz="1200" kern="1200" baseline="0" dirty="0" smtClean="0">
                <a:solidFill>
                  <a:schemeClr val="tx1"/>
                </a:solidFill>
                <a:latin typeface="+mn-lt"/>
                <a:ea typeface="+mn-ea"/>
                <a:cs typeface="+mn-cs"/>
              </a:rPr>
              <a:t>For network sockets, you need only choose an unused port number.</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67</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kern="1200" baseline="0" dirty="0" smtClean="0">
                <a:solidFill>
                  <a:schemeClr val="tx1"/>
                </a:solidFill>
                <a:latin typeface="+mn-lt"/>
                <a:ea typeface="+mn-ea"/>
                <a:cs typeface="+mn-cs"/>
              </a:rPr>
              <a:t>You’ll run your client and server across a local network, but network sockets are not only useful on a local area network; any machine with an Internet connection (even a modem dial-up) can use network sockets to communicate with others.</a:t>
            </a:r>
          </a:p>
          <a:p>
            <a:r>
              <a:rPr lang="en-US" sz="1200" kern="1200" baseline="0" dirty="0" smtClean="0">
                <a:solidFill>
                  <a:schemeClr val="tx1"/>
                </a:solidFill>
                <a:latin typeface="+mn-lt"/>
                <a:ea typeface="+mn-ea"/>
                <a:cs typeface="+mn-cs"/>
              </a:rPr>
              <a:t>The loopback network consists of a single computer, conventionally called localhost, with a standard IP address of 127.0.0.1.</a:t>
            </a:r>
          </a:p>
          <a:p>
            <a:r>
              <a:rPr lang="en-US" sz="1200" kern="1200" baseline="0" dirty="0" smtClean="0">
                <a:solidFill>
                  <a:schemeClr val="tx1"/>
                </a:solidFill>
                <a:latin typeface="+mn-lt"/>
                <a:ea typeface="+mn-ea"/>
                <a:cs typeface="+mn-cs"/>
              </a:rPr>
              <a:t>You’ll find its address listed in the network hosts file, /etc/hosts, with the names and addresses of other hosts on shared networks.</a:t>
            </a:r>
          </a:p>
          <a:p>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68</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we run these versions of the server and client programs on an Intel processor–based Linux machine, we can see the network connections by using the </a:t>
            </a:r>
            <a:r>
              <a:rPr lang="en-US" sz="1200" b="1" i="1" kern="1200" baseline="0" dirty="0" smtClean="0">
                <a:solidFill>
                  <a:schemeClr val="tx1"/>
                </a:solidFill>
                <a:latin typeface="+mn-lt"/>
                <a:ea typeface="+mn-ea"/>
                <a:cs typeface="+mn-cs"/>
              </a:rPr>
              <a:t>netstat</a:t>
            </a:r>
            <a:r>
              <a:rPr lang="en-US" sz="1200" kern="1200" baseline="0" dirty="0" smtClean="0">
                <a:solidFill>
                  <a:schemeClr val="tx1"/>
                </a:solidFill>
                <a:latin typeface="+mn-lt"/>
                <a:ea typeface="+mn-ea"/>
                <a:cs typeface="+mn-cs"/>
              </a:rPr>
              <a:t> command. </a:t>
            </a:r>
          </a:p>
          <a:p>
            <a:r>
              <a:rPr lang="en-US" sz="1200" kern="1200" baseline="0" dirty="0" smtClean="0">
                <a:solidFill>
                  <a:schemeClr val="tx1"/>
                </a:solidFill>
                <a:latin typeface="+mn-lt"/>
                <a:ea typeface="+mn-ea"/>
                <a:cs typeface="+mn-cs"/>
              </a:rPr>
              <a:t>It shows the client/server connection waiting to close down. The connection closes down after a small timeout.</a:t>
            </a:r>
          </a:p>
          <a:p>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74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To enable computers of different types to agree on values for multibyte integers transmitted over a network, you need to define a network ordering.</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77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These functions convert 16-bit and 32-bit integers between native host format and the standard network ordering.</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78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kern="1200" baseline="0" dirty="0" smtClean="0">
                <a:solidFill>
                  <a:schemeClr val="tx1"/>
                </a:solidFill>
                <a:latin typeface="+mn-lt"/>
                <a:ea typeface="+mn-ea"/>
                <a:cs typeface="+mn-cs"/>
              </a:rPr>
              <a:t>To ensure correct byte ordering of the 16-bit port number, your server and client need to apply these functions to the port address.</a:t>
            </a:r>
          </a:p>
          <a:p>
            <a:pPr algn="just"/>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79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of</a:t>
            </a:r>
            <a:endParaRPr lang="en-US" sz="1200"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When the process started with popen has finished, you can close the file stream associated with it using pclose. The pclose call will return only when the process started with popen finishes. </a:t>
            </a:r>
          </a:p>
          <a:p>
            <a:r>
              <a:rPr lang="en-US" sz="1200" kern="1200" baseline="0" dirty="0" smtClean="0">
                <a:solidFill>
                  <a:schemeClr val="tx1"/>
                </a:solidFill>
                <a:latin typeface="+mn-lt"/>
                <a:ea typeface="+mn-ea"/>
                <a:cs typeface="+mn-cs"/>
              </a:rPr>
              <a:t>If it’s still running when pclose is called, the pclose call will wait for the process to finish.</a:t>
            </a:r>
          </a:p>
          <a:p>
            <a:r>
              <a:rPr lang="en-US" sz="1200" kern="1200" baseline="0" dirty="0" smtClean="0">
                <a:solidFill>
                  <a:schemeClr val="tx1"/>
                </a:solidFill>
                <a:latin typeface="+mn-lt"/>
                <a:ea typeface="+mn-ea"/>
                <a:cs typeface="+mn-cs"/>
              </a:rPr>
              <a:t>The pclose call normally returns the exit code of the process whose file stream it is closing. </a:t>
            </a:r>
          </a:p>
          <a:p>
            <a:r>
              <a:rPr lang="en-US" sz="1200" kern="1200" baseline="0" dirty="0" smtClean="0">
                <a:solidFill>
                  <a:schemeClr val="tx1"/>
                </a:solidFill>
                <a:latin typeface="+mn-lt"/>
                <a:ea typeface="+mn-ea"/>
                <a:cs typeface="+mn-cs"/>
              </a:rPr>
              <a:t>If the invoking process has already executed a wait statement before calling pclose, the exit status will be lost because the invoked process has finished and pclose will return –1, with errno set to ECHILD.</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mechanism that you’ve used so far simply sends or receives all the data in a single fread or fwrite. </a:t>
            </a:r>
          </a:p>
          <a:p>
            <a:r>
              <a:rPr lang="en-US" sz="1200" kern="1200" baseline="0" dirty="0" smtClean="0">
                <a:solidFill>
                  <a:schemeClr val="tx1"/>
                </a:solidFill>
                <a:latin typeface="+mn-lt"/>
                <a:ea typeface="+mn-ea"/>
                <a:cs typeface="+mn-cs"/>
              </a:rPr>
              <a:t>Sometimes you may want to send the data in smaller pieces, or perhaps you may not know the size of the output.</a:t>
            </a:r>
          </a:p>
          <a:p>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avoid having to declare a very large buffer, you can just use multiple fread or fwrite calls and process the data in parts.</a:t>
            </a:r>
          </a:p>
          <a:p>
            <a:endParaRPr lang="en-US" b="0"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popen call runs the program you requested by first invoking the shell, </a:t>
            </a:r>
            <a:r>
              <a:rPr lang="en-US" sz="1200" kern="1200" baseline="0" dirty="0" err="1" smtClean="0">
                <a:solidFill>
                  <a:schemeClr val="tx1"/>
                </a:solidFill>
                <a:latin typeface="+mn-lt"/>
                <a:ea typeface="+mn-ea"/>
                <a:cs typeface="+mn-cs"/>
              </a:rPr>
              <a:t>sh</a:t>
            </a:r>
            <a:r>
              <a:rPr lang="en-US" sz="1200" kern="1200" baseline="0" dirty="0" smtClean="0">
                <a:solidFill>
                  <a:schemeClr val="tx1"/>
                </a:solidFill>
                <a:latin typeface="+mn-lt"/>
                <a:ea typeface="+mn-ea"/>
                <a:cs typeface="+mn-cs"/>
              </a:rPr>
              <a:t>, passing it the command string as an argument.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Linux (as in all UNIX-like systems), all parameter expansion is done by the shell, so invoking the shell to parse the command string before the program is invoked allows any shell expansion, such as determining what files *.c actually refers to, to be done before the program starts.</a:t>
            </a:r>
          </a:p>
          <a:p>
            <a:r>
              <a:rPr lang="en-US" sz="1200" kern="1200" baseline="0" dirty="0" smtClean="0">
                <a:solidFill>
                  <a:schemeClr val="tx1"/>
                </a:solidFill>
                <a:latin typeface="+mn-lt"/>
                <a:ea typeface="+mn-ea"/>
                <a:cs typeface="+mn-cs"/>
              </a:rPr>
              <a:t>Other process creation functions, such as execl, can be much more complex to invoke, because the calling process has to perform its own shell expansion.</a:t>
            </a:r>
          </a:p>
          <a:p>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14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a:buChar char="ß"/>
            </a:pPr>
            <a:r>
              <a:rPr lang="en-US" sz="1200" kern="1200" baseline="0" dirty="0" smtClean="0">
                <a:solidFill>
                  <a:schemeClr val="tx1"/>
                </a:solidFill>
                <a:latin typeface="+mn-lt"/>
                <a:ea typeface="+mn-ea"/>
                <a:cs typeface="+mn-cs"/>
                <a:sym typeface="Wingdings" pitchFamily="2" charset="2"/>
              </a:rPr>
              <a:t>to </a:t>
            </a:r>
          </a:p>
          <a:p>
            <a:pPr>
              <a:buFont typeface="Wingdings"/>
              <a:buNone/>
            </a:pPr>
            <a:r>
              <a:rPr lang="en-US" sz="1200" kern="1200" baseline="0" dirty="0" smtClean="0">
                <a:solidFill>
                  <a:schemeClr val="tx1"/>
                </a:solidFill>
                <a:latin typeface="+mn-lt"/>
                <a:ea typeface="+mn-ea"/>
                <a:cs typeface="+mn-cs"/>
                <a:sym typeface="Wingdings" pitchFamily="2" charset="2"/>
              </a:rPr>
              <a:t> from</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pipe is passed (a pointer to) an array of two integer file descriptors</a:t>
            </a:r>
          </a:p>
          <a:p>
            <a:r>
              <a:rPr lang="en-US" sz="1200" kern="1200" baseline="0" dirty="0" smtClean="0">
                <a:solidFill>
                  <a:schemeClr val="tx1"/>
                </a:solidFill>
                <a:latin typeface="+mn-lt"/>
                <a:ea typeface="+mn-ea"/>
                <a:cs typeface="+mn-cs"/>
              </a:rPr>
              <a:t>Any data written to file_descriptor[1]  can be read back from file_descriptor[0].</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smtClean="0">
                <a:solidFill>
                  <a:schemeClr val="tx1"/>
                </a:solidFill>
                <a:effectLst/>
                <a:latin typeface="+mn-lt"/>
                <a:ea typeface="+mn-ea"/>
                <a:cs typeface="+mn-cs"/>
              </a:rPr>
              <a:t>call to </a:t>
            </a:r>
            <a:r>
              <a:rPr lang="en-US" sz="1200" b="1" i="1" kern="1200" baseline="0" dirty="0" err="1" smtClean="0">
                <a:solidFill>
                  <a:schemeClr val="tx1"/>
                </a:solidFill>
                <a:effectLst/>
                <a:latin typeface="+mn-lt"/>
                <a:ea typeface="+mn-ea"/>
                <a:cs typeface="+mn-cs"/>
              </a:rPr>
              <a:t>execl</a:t>
            </a:r>
            <a:r>
              <a:rPr lang="en-US" sz="1200" b="1" i="1" kern="1200" baseline="0" dirty="0" smtClean="0">
                <a:solidFill>
                  <a:schemeClr val="tx1"/>
                </a:solidFill>
                <a:effectLst/>
                <a:latin typeface="+mn-lt"/>
                <a:ea typeface="+mn-ea"/>
                <a:cs typeface="+mn-cs"/>
              </a:rPr>
              <a:t> is used to invoke the pipe4 program.</a:t>
            </a:r>
            <a:endParaRPr lang="en-US" sz="1200" b="0" i="0" kern="1200" baseline="0" dirty="0" smtClean="0">
              <a:solidFill>
                <a:schemeClr val="tx1"/>
              </a:solidFill>
              <a:effectLst/>
              <a:latin typeface="+mn-lt"/>
              <a:ea typeface="+mn-ea"/>
              <a:cs typeface="+mn-cs"/>
            </a:endParaRPr>
          </a:p>
          <a:p>
            <a:r>
              <a:rPr lang="en-US" sz="1200" kern="1200" baseline="0" dirty="0" smtClean="0">
                <a:solidFill>
                  <a:schemeClr val="tx1"/>
                </a:solidFill>
                <a:latin typeface="+mn-lt"/>
                <a:ea typeface="+mn-ea"/>
                <a:cs typeface="+mn-cs"/>
              </a:rPr>
              <a:t>argv[0], which takes the program name</a:t>
            </a:r>
          </a:p>
          <a:p>
            <a:r>
              <a:rPr lang="en-US" sz="1200" kern="1200" baseline="0" dirty="0" smtClean="0">
                <a:solidFill>
                  <a:schemeClr val="tx1"/>
                </a:solidFill>
                <a:latin typeface="+mn-lt"/>
                <a:ea typeface="+mn-ea"/>
                <a:cs typeface="+mn-cs"/>
              </a:rPr>
              <a:t>argv[1], which contains the file descriptor number you want the program to read from</a:t>
            </a:r>
          </a:p>
          <a:p>
            <a:r>
              <a:rPr lang="en-US" sz="1200" kern="1200" baseline="0" dirty="0" smtClean="0">
                <a:solidFill>
                  <a:schemeClr val="tx1"/>
                </a:solidFill>
                <a:latin typeface="+mn-lt"/>
                <a:ea typeface="+mn-ea"/>
                <a:cs typeface="+mn-cs"/>
              </a:rPr>
              <a:t>(char *)0, which terminates the parameters</a:t>
            </a:r>
            <a:endParaRPr lang="en-US" b="1" i="1" dirty="0">
              <a:effectLst/>
            </a:endParaRPr>
          </a:p>
        </p:txBody>
      </p:sp>
      <p:sp>
        <p:nvSpPr>
          <p:cNvPr id="4" name="Slide Number Placeholder 3"/>
          <p:cNvSpPr>
            <a:spLocks noGrp="1"/>
          </p:cNvSpPr>
          <p:nvPr>
            <p:ph type="sldNum" sz="quarter" idx="10"/>
          </p:nvPr>
        </p:nvSpPr>
        <p:spPr/>
        <p:txBody>
          <a:bodyPr/>
          <a:lstStyle/>
          <a:p>
            <a:fld id="{A920C2DC-668C-4C02-A441-FFEFCEB76956}" type="slidenum">
              <a:rPr lang="en-US" smtClean="0"/>
              <a:pPr/>
              <a:t>20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sym typeface="Wingdings" pitchFamily="2" charset="2"/>
              </a:rPr>
              <a:t> To	</a:t>
            </a:r>
            <a:r>
              <a:rPr lang="en-US" dirty="0" smtClean="0"/>
              <a:t>≡</a:t>
            </a:r>
            <a:r>
              <a:rPr lang="en-US" baseline="0" dirty="0" smtClean="0"/>
              <a:t> equivalent to </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read call will normally block; that is, it will cause the process to wait until data becomes available. If the other end of the pipe has been closed, then no process has the pipe open for writing, and the read blocks. </a:t>
            </a:r>
          </a:p>
          <a:p>
            <a:r>
              <a:rPr lang="en-US" sz="1200" kern="1200" baseline="0" dirty="0" smtClean="0">
                <a:solidFill>
                  <a:schemeClr val="tx1"/>
                </a:solidFill>
                <a:latin typeface="+mn-lt"/>
                <a:ea typeface="+mn-ea"/>
                <a:cs typeface="+mn-cs"/>
              </a:rPr>
              <a:t>Because this isn’t very helpful, a read on a pipe that isn’t open for writing returns zero rather than blocking. This allows the reading process to detect the pipe equivalent of end of file and act appropriately.</a:t>
            </a:r>
          </a:p>
          <a:p>
            <a:r>
              <a:rPr lang="en-US" sz="1200" kern="1200" baseline="0" dirty="0" smtClean="0">
                <a:solidFill>
                  <a:schemeClr val="tx1"/>
                </a:solidFill>
                <a:latin typeface="+mn-lt"/>
                <a:ea typeface="+mn-ea"/>
                <a:cs typeface="+mn-cs"/>
              </a:rPr>
              <a:t>Notice that this isn’t the same as reading an invalid file descriptor, which read considers an error and indicates by returning –1.</a:t>
            </a:r>
            <a:endParaRPr lang="en-US" dirty="0"/>
          </a:p>
        </p:txBody>
      </p:sp>
      <p:sp>
        <p:nvSpPr>
          <p:cNvPr id="4" name="Slide Number Placeholder 3"/>
          <p:cNvSpPr>
            <a:spLocks noGrp="1"/>
          </p:cNvSpPr>
          <p:nvPr>
            <p:ph type="sldNum" sz="quarter" idx="10"/>
          </p:nvPr>
        </p:nvSpPr>
        <p:spPr/>
        <p:txBody>
          <a:bodyPr/>
          <a:lstStyle/>
          <a:p>
            <a:fld id="{A920C2DC-668C-4C02-A441-FFEFCEB76956}"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73572A-73F7-4B8C-9F01-5B7D0BD07CE9}" type="datetime1">
              <a:rPr lang="en-US" smtClean="0"/>
              <a:t>28/10/2018</a:t>
            </a:fld>
            <a:endParaRPr lang="en-US"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
        <p:nvSpPr>
          <p:cNvPr id="6" name="Slide Number Placeholder 5"/>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11BB73-E4DD-413A-83E0-1A3B28B2A8F7}" type="datetime1">
              <a:rPr lang="en-US" smtClean="0"/>
              <a:t>28/10/2018</a:t>
            </a:fld>
            <a:endParaRPr lang="en-US"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
        <p:nvSpPr>
          <p:cNvPr id="6" name="Slide Number Placeholder 5"/>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9BF18-F1B9-48E8-B878-2F1E142BE591}" type="datetime1">
              <a:rPr lang="en-US" smtClean="0"/>
              <a:t>28/10/2018</a:t>
            </a:fld>
            <a:endParaRPr lang="en-US"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
        <p:nvSpPr>
          <p:cNvPr id="6" name="Slide Number Placeholder 5"/>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5DE26-BCD1-4160-A518-6438293940FC}" type="datetime1">
              <a:rPr lang="en-US" smtClean="0"/>
              <a:t>28/10/2018</a:t>
            </a:fld>
            <a:endParaRPr lang="en-US"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
        <p:nvSpPr>
          <p:cNvPr id="6" name="Slide Number Placeholder 5"/>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342757-B7C5-459B-9F47-B089CE8065F1}" type="datetime1">
              <a:rPr lang="en-US" smtClean="0"/>
              <a:t>28/10/2018</a:t>
            </a:fld>
            <a:endParaRPr lang="en-US"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
        <p:nvSpPr>
          <p:cNvPr id="6" name="Slide Number Placeholder 5"/>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3C9935-8B65-4E23-A81F-FBB0E2A548DC}" type="datetime1">
              <a:rPr lang="en-US" smtClean="0"/>
              <a:t>28/10/2018</a:t>
            </a:fld>
            <a:endParaRPr lang="en-US" dirty="0"/>
          </a:p>
        </p:txBody>
      </p:sp>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
        <p:nvSpPr>
          <p:cNvPr id="7" name="Slide Number Placeholder 6"/>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734DC0-8870-4A7A-AC4B-9D8E04B87460}" type="datetime1">
              <a:rPr lang="en-US" smtClean="0"/>
              <a:t>28/10/2018</a:t>
            </a:fld>
            <a:endParaRPr lang="en-US" dirty="0"/>
          </a:p>
        </p:txBody>
      </p:sp>
      <p:sp>
        <p:nvSpPr>
          <p:cNvPr id="8" name="Footer Placeholder 7"/>
          <p:cNvSpPr>
            <a:spLocks noGrp="1"/>
          </p:cNvSpPr>
          <p:nvPr>
            <p:ph type="ftr" sz="quarter" idx="11"/>
          </p:nvPr>
        </p:nvSpPr>
        <p:spPr/>
        <p:txBody>
          <a:bodyPr/>
          <a:lstStyle/>
          <a:p>
            <a:r>
              <a:rPr lang="en-US" smtClean="0"/>
              <a:t>https://www.jkmaterials.yolasite.com https://www.jkdirectory.yolasite.com</a:t>
            </a:r>
            <a:endParaRPr lang="en-US" dirty="0"/>
          </a:p>
        </p:txBody>
      </p:sp>
      <p:sp>
        <p:nvSpPr>
          <p:cNvPr id="9" name="Slide Number Placeholder 8"/>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315867-AD80-4E33-BB95-F0EB716F49B5}" type="datetime1">
              <a:rPr lang="en-US" smtClean="0"/>
              <a:t>28/10/2018</a:t>
            </a:fld>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
        <p:nvSpPr>
          <p:cNvPr id="5" name="Slide Number Placeholder 4"/>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EE6BC-80E6-469D-9C47-323E5DA3E6BA}" type="datetime1">
              <a:rPr lang="en-US" smtClean="0"/>
              <a:t>28/10/2018</a:t>
            </a:fld>
            <a:endParaRPr lang="en-US" dirty="0"/>
          </a:p>
        </p:txBody>
      </p:sp>
      <p:sp>
        <p:nvSpPr>
          <p:cNvPr id="3" name="Footer Placeholder 2"/>
          <p:cNvSpPr>
            <a:spLocks noGrp="1"/>
          </p:cNvSpPr>
          <p:nvPr>
            <p:ph type="ftr" sz="quarter" idx="11"/>
          </p:nvPr>
        </p:nvSpPr>
        <p:spPr/>
        <p:txBody>
          <a:bodyPr/>
          <a:lstStyle/>
          <a:p>
            <a:r>
              <a:rPr lang="en-US" smtClean="0"/>
              <a:t>https://www.jkmaterials.yolasite.com https://www.jkdirectory.yolasite.com</a:t>
            </a:r>
            <a:endParaRPr lang="en-US" dirty="0"/>
          </a:p>
        </p:txBody>
      </p:sp>
      <p:sp>
        <p:nvSpPr>
          <p:cNvPr id="4" name="Slide Number Placeholder 3"/>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C62FA-9EB3-41A1-B1DF-F8C7E6D91337}" type="datetime1">
              <a:rPr lang="en-US" smtClean="0"/>
              <a:t>28/10/2018</a:t>
            </a:fld>
            <a:endParaRPr lang="en-US" dirty="0"/>
          </a:p>
        </p:txBody>
      </p:sp>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
        <p:nvSpPr>
          <p:cNvPr id="7" name="Slide Number Placeholder 6"/>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2E11E-B64A-47A5-B604-8449DD6843D6}" type="datetime1">
              <a:rPr lang="en-US" smtClean="0"/>
              <a:t>28/10/2018</a:t>
            </a:fld>
            <a:endParaRPr lang="en-US" dirty="0"/>
          </a:p>
        </p:txBody>
      </p:sp>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
        <p:nvSpPr>
          <p:cNvPr id="7" name="Slide Number Placeholder 6"/>
          <p:cNvSpPr>
            <a:spLocks noGrp="1"/>
          </p:cNvSpPr>
          <p:nvPr>
            <p:ph type="sldNum" sz="quarter" idx="12"/>
          </p:nvPr>
        </p:nvSpPr>
        <p:spPr/>
        <p:txBody>
          <a:bodyPr/>
          <a:lstStyle/>
          <a:p>
            <a:fld id="{541BD243-1E3D-43DF-8D3C-A600DFFDA81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4000" t="90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20BA7-4910-4C7E-B838-3B9E122E87E5}" type="datetime1">
              <a:rPr lang="en-US" smtClean="0"/>
              <a:t>28/10/2018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https://www.jkmaterials.yolasite.com https://www.jkdirectory.yolasite.com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BD243-1E3D-43DF-8D3C-A600DFFDA8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UNIT-V</a:t>
            </a:r>
            <a:endParaRPr lang="en-US" dirty="0"/>
          </a:p>
        </p:txBody>
      </p:sp>
      <p:sp>
        <p:nvSpPr>
          <p:cNvPr id="3" name="Subtitle 2"/>
          <p:cNvSpPr>
            <a:spLocks noGrp="1"/>
          </p:cNvSpPr>
          <p:nvPr>
            <p:ph type="subTitle" idx="1"/>
          </p:nvPr>
        </p:nvSpPr>
        <p:spPr/>
        <p:txBody>
          <a:bodyPr/>
          <a:lstStyle/>
          <a:p>
            <a:r>
              <a:rPr lang="en-US" b="1" dirty="0" smtClean="0"/>
              <a:t>INTER-PROCESS COMMUNICATION AND SOCKETS</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SENDING OUTPUT TO popen</a:t>
            </a:r>
            <a:br>
              <a:rPr lang="en-US" b="1" dirty="0" smtClean="0"/>
            </a:br>
            <a:r>
              <a:rPr lang="en-US" sz="2700" dirty="0" smtClean="0">
                <a:solidFill>
                  <a:prstClr val="black"/>
                </a:solidFill>
              </a:rPr>
              <a:t>Sending Output to an External Program</a:t>
            </a:r>
            <a:endParaRPr lang="en-US" sz="2700" dirty="0">
              <a:solidFill>
                <a:prstClr val="black"/>
              </a:solidFill>
            </a:endParaRPr>
          </a:p>
        </p:txBody>
      </p:sp>
      <p:sp>
        <p:nvSpPr>
          <p:cNvPr id="4" name="Content Placeholder 3"/>
          <p:cNvSpPr>
            <a:spLocks noGrp="1"/>
          </p:cNvSpPr>
          <p:nvPr>
            <p:ph sz="half" idx="1"/>
          </p:nvPr>
        </p:nvSpPr>
        <p:spPr/>
        <p:txBody>
          <a:bodyPr>
            <a:normAutofit/>
          </a:bodyPr>
          <a:lstStyle/>
          <a:p>
            <a:pPr>
              <a:buNone/>
            </a:pPr>
            <a:r>
              <a:rPr lang="en-US" sz="2000" dirty="0" smtClean="0"/>
              <a:t>#include &lt;unistd.h&gt;</a:t>
            </a:r>
          </a:p>
          <a:p>
            <a:pPr>
              <a:buNone/>
            </a:pPr>
            <a:r>
              <a:rPr lang="en-US" sz="2000" dirty="0" smtClean="0"/>
              <a:t>#include &lt;stdlib.h&gt;</a:t>
            </a:r>
          </a:p>
          <a:p>
            <a:pPr>
              <a:buNone/>
            </a:pPr>
            <a:r>
              <a:rPr lang="en-US" sz="2000" dirty="0" smtClean="0"/>
              <a:t>#include &lt;stdio.h&gt;</a:t>
            </a:r>
          </a:p>
          <a:p>
            <a:pPr>
              <a:buNone/>
            </a:pPr>
            <a:r>
              <a:rPr lang="en-US" sz="2000" dirty="0" smtClean="0"/>
              <a:t>#include &lt;string.h&gt;</a:t>
            </a:r>
          </a:p>
          <a:p>
            <a:pPr>
              <a:buNone/>
            </a:pPr>
            <a:r>
              <a:rPr lang="en-US" sz="2000" dirty="0" smtClean="0"/>
              <a:t>int main()</a:t>
            </a:r>
          </a:p>
          <a:p>
            <a:pPr>
              <a:buNone/>
            </a:pPr>
            <a:r>
              <a:rPr lang="en-US" sz="2000" dirty="0" smtClean="0"/>
              <a:t>{</a:t>
            </a:r>
          </a:p>
          <a:p>
            <a:pPr>
              <a:buNone/>
            </a:pPr>
            <a:r>
              <a:rPr lang="en-US" sz="2000" dirty="0" smtClean="0"/>
              <a:t>FILE *</a:t>
            </a:r>
            <a:r>
              <a:rPr lang="en-US" sz="2000" dirty="0" err="1" smtClean="0"/>
              <a:t>write_fp</a:t>
            </a:r>
            <a:r>
              <a:rPr lang="en-US" sz="2000" dirty="0" smtClean="0"/>
              <a:t>;</a:t>
            </a:r>
          </a:p>
          <a:p>
            <a:pPr>
              <a:buNone/>
            </a:pPr>
            <a:r>
              <a:rPr lang="en-US" sz="2000" dirty="0" smtClean="0"/>
              <a:t>char buffer[BUFSIZ + 1];</a:t>
            </a:r>
          </a:p>
          <a:p>
            <a:pPr>
              <a:buNone/>
            </a:pPr>
            <a:r>
              <a:rPr lang="en-US" sz="2000" dirty="0" smtClean="0"/>
              <a:t>sprintf(buffer, “Once upon a time, there was...\n”);</a:t>
            </a:r>
          </a:p>
          <a:p>
            <a:pPr>
              <a:buNone/>
            </a:pPr>
            <a:r>
              <a:rPr lang="pl-PL" sz="2000" dirty="0" smtClean="0"/>
              <a:t>write_fp = popen(“od -c”, “w”);</a:t>
            </a:r>
          </a:p>
        </p:txBody>
      </p:sp>
      <p:sp>
        <p:nvSpPr>
          <p:cNvPr id="5" name="Content Placeholder 4"/>
          <p:cNvSpPr>
            <a:spLocks noGrp="1"/>
          </p:cNvSpPr>
          <p:nvPr>
            <p:ph sz="half" idx="2"/>
          </p:nvPr>
        </p:nvSpPr>
        <p:spPr/>
        <p:txBody>
          <a:bodyPr>
            <a:normAutofit/>
          </a:bodyPr>
          <a:lstStyle/>
          <a:p>
            <a:pPr>
              <a:buNone/>
            </a:pPr>
            <a:r>
              <a:rPr lang="en-US" sz="2000" dirty="0" smtClean="0"/>
              <a:t>if (</a:t>
            </a:r>
            <a:r>
              <a:rPr lang="en-US" sz="2000" dirty="0" err="1" smtClean="0"/>
              <a:t>write_fp</a:t>
            </a:r>
            <a:r>
              <a:rPr lang="en-US" sz="2000" dirty="0" smtClean="0"/>
              <a:t> != NULL) {</a:t>
            </a:r>
          </a:p>
          <a:p>
            <a:pPr>
              <a:buNone/>
            </a:pPr>
            <a:r>
              <a:rPr lang="en-US" sz="2000" dirty="0" smtClean="0"/>
              <a:t>fwrite(buffer, </a:t>
            </a:r>
            <a:r>
              <a:rPr lang="en-US" sz="2000" dirty="0" err="1" smtClean="0"/>
              <a:t>sizeof</a:t>
            </a:r>
            <a:r>
              <a:rPr lang="en-US" sz="2000" dirty="0" smtClean="0"/>
              <a:t>(char), </a:t>
            </a:r>
            <a:r>
              <a:rPr lang="en-US" sz="2000" dirty="0" err="1" smtClean="0"/>
              <a:t>strlen</a:t>
            </a:r>
            <a:r>
              <a:rPr lang="en-US" sz="2000" dirty="0" smtClean="0"/>
              <a:t>(buffer), </a:t>
            </a:r>
            <a:r>
              <a:rPr lang="en-US" sz="2000" dirty="0" err="1" smtClean="0"/>
              <a:t>write_fp</a:t>
            </a:r>
            <a:r>
              <a:rPr lang="en-US" sz="2000" dirty="0" smtClean="0"/>
              <a:t>);</a:t>
            </a:r>
          </a:p>
          <a:p>
            <a:pPr>
              <a:buNone/>
            </a:pPr>
            <a:r>
              <a:rPr lang="en-US" sz="2000" dirty="0" smtClean="0"/>
              <a:t>pclose(</a:t>
            </a:r>
            <a:r>
              <a:rPr lang="en-US" sz="2000" dirty="0" err="1" smtClean="0"/>
              <a:t>write_fp</a:t>
            </a:r>
            <a:r>
              <a:rPr lang="en-US" sz="2000" dirty="0" smtClean="0"/>
              <a:t>);</a:t>
            </a:r>
          </a:p>
          <a:p>
            <a:pPr>
              <a:buNone/>
            </a:pPr>
            <a:r>
              <a:rPr lang="en-US" sz="2000" dirty="0" smtClean="0"/>
              <a:t>exit(EXIT_SUCCESS);</a:t>
            </a:r>
          </a:p>
          <a:p>
            <a:pPr>
              <a:buNone/>
            </a:pPr>
            <a:r>
              <a:rPr lang="en-US" sz="2000" dirty="0" smtClean="0"/>
              <a:t>}</a:t>
            </a:r>
          </a:p>
          <a:p>
            <a:pPr>
              <a:buNone/>
            </a:pPr>
            <a:r>
              <a:rPr lang="en-US" sz="2000" dirty="0" smtClean="0"/>
              <a:t>exit(EXIT_FAILURE);</a:t>
            </a:r>
          </a:p>
          <a:p>
            <a:pPr>
              <a:buNone/>
            </a:pPr>
            <a:r>
              <a:rPr lang="en-US" sz="2000" dirty="0" smtClean="0"/>
              <a:t>}</a:t>
            </a:r>
          </a:p>
          <a:p>
            <a:endParaRPr lang="en-US" sz="2000" dirty="0"/>
          </a:p>
        </p:txBody>
      </p:sp>
      <p:sp>
        <p:nvSpPr>
          <p:cNvPr id="6" name="TextBox 5"/>
          <p:cNvSpPr txBox="1"/>
          <p:nvPr/>
        </p:nvSpPr>
        <p:spPr>
          <a:xfrm>
            <a:off x="533400" y="5867400"/>
            <a:ext cx="2514600" cy="646331"/>
          </a:xfrm>
          <a:prstGeom prst="rect">
            <a:avLst/>
          </a:prstGeom>
          <a:noFill/>
        </p:spPr>
        <p:txBody>
          <a:bodyPr wrap="square" rtlCol="0">
            <a:spAutoFit/>
          </a:bodyPr>
          <a:lstStyle/>
          <a:p>
            <a:pPr algn="ctr"/>
            <a:r>
              <a:rPr lang="en-US" dirty="0" smtClean="0"/>
              <a:t>Command name = od (</a:t>
            </a:r>
            <a:r>
              <a:rPr lang="en-US" dirty="0" smtClean="0">
                <a:sym typeface="Wingdings" pitchFamily="2" charset="2"/>
              </a:rPr>
              <a:t>Octal Dump)</a:t>
            </a:r>
            <a:endParaRPr lang="en-US" dirty="0"/>
          </a:p>
        </p:txBody>
      </p:sp>
      <p:cxnSp>
        <p:nvCxnSpPr>
          <p:cNvPr id="8" name="Straight Arrow Connector 7"/>
          <p:cNvCxnSpPr>
            <a:stCxn id="6" idx="0"/>
          </p:cNvCxnSpPr>
          <p:nvPr/>
        </p:nvCxnSpPr>
        <p:spPr>
          <a:xfrm flipV="1">
            <a:off x="1790700" y="5562600"/>
            <a:ext cx="8001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Left Arrow 8"/>
          <p:cNvSpPr/>
          <p:nvPr/>
        </p:nvSpPr>
        <p:spPr>
          <a:xfrm rot="20330263">
            <a:off x="7022348" y="2585526"/>
            <a:ext cx="1376479" cy="745468"/>
          </a:xfrm>
          <a:prstGeom prst="leftArrow">
            <a:avLst>
              <a:gd name="adj1" fmla="val 45239"/>
              <a:gd name="adj2" fmla="val 6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this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rot="20427671">
            <a:off x="2893212" y="4911567"/>
            <a:ext cx="6305550" cy="742950"/>
          </a:xfrm>
          <a:prstGeom prst="rect">
            <a:avLst/>
          </a:prstGeom>
          <a:noFill/>
          <a:ln w="9525">
            <a:noFill/>
            <a:miter lim="800000"/>
            <a:headEnd/>
            <a:tailEnd/>
          </a:ln>
        </p:spPr>
      </p:pic>
      <p:sp>
        <p:nvSpPr>
          <p:cNvPr id="16" name="Rectangle 15"/>
          <p:cNvSpPr/>
          <p:nvPr/>
        </p:nvSpPr>
        <p:spPr>
          <a:xfrm>
            <a:off x="4386942" y="6080449"/>
            <a:ext cx="4648200" cy="646331"/>
          </a:xfrm>
          <a:prstGeom prst="rect">
            <a:avLst/>
          </a:prstGeom>
        </p:spPr>
        <p:txBody>
          <a:bodyPr wrap="square">
            <a:spAutoFit/>
          </a:bodyPr>
          <a:lstStyle/>
          <a:p>
            <a:r>
              <a:rPr lang="en-US" dirty="0" smtClean="0"/>
              <a:t>Similar to </a:t>
            </a:r>
          </a:p>
          <a:p>
            <a:r>
              <a:rPr lang="en-US" dirty="0" smtClean="0"/>
              <a:t>$ </a:t>
            </a:r>
            <a:r>
              <a:rPr lang="en-US" b="1" dirty="0" smtClean="0"/>
              <a:t>echo “Once upon a time, there was...” | od -c</a:t>
            </a:r>
            <a:endParaRPr lang="en-US" dirty="0"/>
          </a:p>
        </p:txBody>
      </p:sp>
      <p:sp>
        <p:nvSpPr>
          <p:cNvPr id="10" name="Footer Placeholder 9"/>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20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Format Specifications – </a:t>
            </a:r>
            <a:r>
              <a:rPr lang="en-US" sz="3200" b="1" i="1" dirty="0" smtClean="0"/>
              <a:t>od</a:t>
            </a:r>
            <a:r>
              <a:rPr lang="en-US" sz="3200" dirty="0" smtClean="0"/>
              <a:t> command</a:t>
            </a:r>
            <a:endParaRPr lang="en-US" sz="3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95400" y="1143000"/>
            <a:ext cx="6560886" cy="51054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Passing More Data</a:t>
            </a:r>
            <a:endParaRPr lang="en-US" b="1" dirty="0"/>
          </a:p>
        </p:txBody>
      </p:sp>
      <p:sp>
        <p:nvSpPr>
          <p:cNvPr id="3" name="Content Placeholder 2"/>
          <p:cNvSpPr>
            <a:spLocks noGrp="1"/>
          </p:cNvSpPr>
          <p:nvPr>
            <p:ph idx="1"/>
          </p:nvPr>
        </p:nvSpPr>
        <p:spPr/>
        <p:txBody>
          <a:bodyPr/>
          <a:lstStyle/>
          <a:p>
            <a:r>
              <a:rPr lang="en-US" dirty="0" smtClean="0"/>
              <a:t>Till now </a:t>
            </a:r>
          </a:p>
          <a:p>
            <a:pPr lvl="1"/>
            <a:r>
              <a:rPr lang="en-US" dirty="0" smtClean="0"/>
              <a:t>All the data (sent or received) </a:t>
            </a:r>
          </a:p>
          <a:p>
            <a:pPr lvl="2"/>
            <a:r>
              <a:rPr lang="en-US" dirty="0" smtClean="0"/>
              <a:t>fread or fwrite (single)</a:t>
            </a:r>
          </a:p>
          <a:p>
            <a:pPr lvl="1" algn="just"/>
            <a:r>
              <a:rPr lang="en-US" dirty="0" smtClean="0"/>
              <a:t>Sometimes you may want to send the data </a:t>
            </a:r>
          </a:p>
          <a:p>
            <a:pPr lvl="2" algn="just"/>
            <a:r>
              <a:rPr lang="en-US" dirty="0" smtClean="0"/>
              <a:t>in smaller pieces</a:t>
            </a:r>
          </a:p>
          <a:p>
            <a:pPr lvl="3" algn="just">
              <a:buNone/>
            </a:pPr>
            <a:r>
              <a:rPr lang="en-US" dirty="0" smtClean="0"/>
              <a:t>Or</a:t>
            </a:r>
          </a:p>
          <a:p>
            <a:pPr lvl="2" algn="just"/>
            <a:r>
              <a:rPr lang="en-US" dirty="0" smtClean="0"/>
              <a:t>perhaps you may not know the size of the output</a:t>
            </a:r>
          </a:p>
          <a:p>
            <a:pPr lvl="2" algn="just"/>
            <a:r>
              <a:rPr lang="en-US" strike="sngStrike" dirty="0" smtClean="0"/>
              <a:t>Declaring large buffer</a:t>
            </a:r>
          </a:p>
          <a:p>
            <a:pPr lvl="3" algn="just"/>
            <a:r>
              <a:rPr lang="en-US" dirty="0" smtClean="0"/>
              <a:t>fread or fwrite (multiple)</a:t>
            </a:r>
          </a:p>
          <a:p>
            <a:pPr lvl="4" algn="just"/>
            <a:r>
              <a:rPr lang="en-US" dirty="0" smtClean="0"/>
              <a:t>Process data in parts</a:t>
            </a:r>
          </a:p>
          <a:p>
            <a:pPr lvl="3" algn="just"/>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Passing More Data</a:t>
            </a:r>
            <a:endParaRPr lang="en-US" b="1" dirty="0"/>
          </a:p>
        </p:txBody>
      </p:sp>
      <p:sp>
        <p:nvSpPr>
          <p:cNvPr id="3" name="Content Placeholder 2"/>
          <p:cNvSpPr>
            <a:spLocks noGrp="1"/>
          </p:cNvSpPr>
          <p:nvPr>
            <p:ph sz="half" idx="1"/>
          </p:nvPr>
        </p:nvSpPr>
        <p:spPr>
          <a:xfrm>
            <a:off x="457200" y="1524000"/>
            <a:ext cx="4038600" cy="4648200"/>
          </a:xfrm>
        </p:spPr>
        <p:txBody>
          <a:bodyPr>
            <a:noAutofit/>
          </a:bodyPr>
          <a:lstStyle/>
          <a:p>
            <a:r>
              <a:rPr lang="en-US" sz="1600" dirty="0" smtClean="0"/>
              <a:t>Reading Larger Amounts of Data from a Pipe</a:t>
            </a:r>
          </a:p>
          <a:p>
            <a:pPr lvl="1">
              <a:buNone/>
            </a:pPr>
            <a:r>
              <a:rPr lang="en-US" sz="1600" dirty="0" smtClean="0"/>
              <a:t>#include &lt;unistd.h&gt;</a:t>
            </a:r>
          </a:p>
          <a:p>
            <a:pPr lvl="1">
              <a:buNone/>
            </a:pPr>
            <a:r>
              <a:rPr lang="en-US" sz="1600" dirty="0" smtClean="0"/>
              <a:t>#include &lt;stdlib.h&gt;</a:t>
            </a:r>
          </a:p>
          <a:p>
            <a:pPr lvl="1">
              <a:buNone/>
            </a:pPr>
            <a:r>
              <a:rPr lang="en-US" sz="1600" dirty="0" smtClean="0"/>
              <a:t>#include &lt;stdio.h&gt;</a:t>
            </a:r>
          </a:p>
          <a:p>
            <a:pPr lvl="1">
              <a:buNone/>
            </a:pPr>
            <a:r>
              <a:rPr lang="en-US" sz="1600" dirty="0" smtClean="0"/>
              <a:t>#include &lt;string.h&gt;</a:t>
            </a:r>
          </a:p>
          <a:p>
            <a:pPr lvl="1">
              <a:buNone/>
            </a:pPr>
            <a:r>
              <a:rPr lang="en-US" sz="1600" dirty="0" smtClean="0"/>
              <a:t>int main()</a:t>
            </a:r>
          </a:p>
          <a:p>
            <a:pPr lvl="1">
              <a:buNone/>
            </a:pPr>
            <a:r>
              <a:rPr lang="en-US" sz="1600" dirty="0" smtClean="0"/>
              <a:t>{</a:t>
            </a:r>
          </a:p>
          <a:p>
            <a:pPr lvl="1">
              <a:buNone/>
            </a:pPr>
            <a:r>
              <a:rPr lang="en-US" sz="1600" dirty="0" smtClean="0"/>
              <a:t>FILE *read_fp;</a:t>
            </a:r>
          </a:p>
          <a:p>
            <a:pPr lvl="1">
              <a:buNone/>
            </a:pPr>
            <a:r>
              <a:rPr lang="en-US" sz="1600" dirty="0" smtClean="0"/>
              <a:t>char buffer[BUFSIZ + 1];</a:t>
            </a:r>
          </a:p>
          <a:p>
            <a:pPr lvl="1">
              <a:buNone/>
            </a:pPr>
            <a:r>
              <a:rPr lang="en-US" sz="1600" dirty="0" smtClean="0"/>
              <a:t>int chars_read;</a:t>
            </a:r>
          </a:p>
          <a:p>
            <a:pPr lvl="1">
              <a:buNone/>
            </a:pPr>
            <a:r>
              <a:rPr lang="en-US" sz="1600" dirty="0" err="1" smtClean="0"/>
              <a:t>memset</a:t>
            </a:r>
            <a:r>
              <a:rPr lang="en-US" sz="1600" dirty="0" smtClean="0"/>
              <a:t>(buffer, ‘\0’, sizeof(buffer));</a:t>
            </a:r>
          </a:p>
          <a:p>
            <a:pPr lvl="1">
              <a:buNone/>
            </a:pPr>
            <a:r>
              <a:rPr lang="en-US" sz="1600" dirty="0" smtClean="0"/>
              <a:t>read_fp = popen(“ps ax”, “r”);</a:t>
            </a:r>
          </a:p>
          <a:p>
            <a:pPr lvl="1">
              <a:buNone/>
            </a:pPr>
            <a:r>
              <a:rPr lang="en-US" sz="1600" dirty="0" smtClean="0"/>
              <a:t>if (read_fp != NULL) {</a:t>
            </a:r>
          </a:p>
          <a:p>
            <a:pPr lvl="1">
              <a:buNone/>
            </a:pPr>
            <a:r>
              <a:rPr lang="en-US" sz="1600" dirty="0" smtClean="0"/>
              <a:t>	chars_read = fread(buffer, sizeof(char), BUFSIZ, read_fp);</a:t>
            </a:r>
          </a:p>
          <a:p>
            <a:pPr lvl="1">
              <a:buNone/>
            </a:pPr>
            <a:r>
              <a:rPr lang="en-US" sz="1600" dirty="0" smtClean="0"/>
              <a:t>	</a:t>
            </a:r>
            <a:endParaRPr lang="en-US" sz="1600" dirty="0"/>
          </a:p>
        </p:txBody>
      </p:sp>
      <p:sp>
        <p:nvSpPr>
          <p:cNvPr id="7" name="Content Placeholder 6"/>
          <p:cNvSpPr>
            <a:spLocks noGrp="1"/>
          </p:cNvSpPr>
          <p:nvPr>
            <p:ph sz="half" idx="2"/>
          </p:nvPr>
        </p:nvSpPr>
        <p:spPr/>
        <p:txBody>
          <a:bodyPr>
            <a:normAutofit/>
          </a:bodyPr>
          <a:lstStyle/>
          <a:p>
            <a:pPr lvl="1">
              <a:buNone/>
            </a:pPr>
            <a:r>
              <a:rPr lang="en-US" sz="1600" dirty="0" smtClean="0"/>
              <a:t>while (chars_read &gt; 0) {</a:t>
            </a:r>
          </a:p>
          <a:p>
            <a:pPr lvl="1">
              <a:buNone/>
            </a:pPr>
            <a:r>
              <a:rPr lang="en-US" sz="1600" dirty="0" smtClean="0"/>
              <a:t>		buffer[chars_read – 1] = ‘\0’;</a:t>
            </a:r>
          </a:p>
          <a:p>
            <a:pPr lvl="1">
              <a:buNone/>
            </a:pPr>
            <a:r>
              <a:rPr lang="en-US" sz="1600" dirty="0" smtClean="0"/>
              <a:t>		printf(“Reading %d:-\n %s\n”, BUFSIZ, buffer);</a:t>
            </a:r>
          </a:p>
          <a:p>
            <a:pPr lvl="1">
              <a:buNone/>
            </a:pPr>
            <a:r>
              <a:rPr lang="en-US" sz="1600" dirty="0" smtClean="0"/>
              <a:t>		chars_read = fread(buffer, sizeof(char), BUFSIZ, read_fp);</a:t>
            </a:r>
          </a:p>
          <a:p>
            <a:pPr lvl="1">
              <a:buNone/>
            </a:pPr>
            <a:r>
              <a:rPr lang="en-US" sz="1600" dirty="0" smtClean="0"/>
              <a:t>		}</a:t>
            </a:r>
          </a:p>
          <a:p>
            <a:pPr lvl="1">
              <a:buNone/>
            </a:pPr>
            <a:r>
              <a:rPr lang="en-US" sz="1600" dirty="0" smtClean="0"/>
              <a:t>	pclose(read_fp);</a:t>
            </a:r>
          </a:p>
          <a:p>
            <a:pPr lvl="1">
              <a:buNone/>
            </a:pPr>
            <a:r>
              <a:rPr lang="en-US" sz="1600" dirty="0" smtClean="0"/>
              <a:t>	exit(EXIT_SUCCESS);	</a:t>
            </a:r>
          </a:p>
          <a:p>
            <a:pPr lvl="1">
              <a:buNone/>
            </a:pPr>
            <a:r>
              <a:rPr lang="en-US" sz="1600" dirty="0" smtClean="0"/>
              <a:t>	}		exit(EXIT_FAILURE);	}</a:t>
            </a:r>
          </a:p>
          <a:p>
            <a:endParaRPr lang="en-US" sz="3600" dirty="0"/>
          </a:p>
        </p:txBody>
      </p:sp>
      <p:sp>
        <p:nvSpPr>
          <p:cNvPr id="5" name="Left-Right Arrow 4"/>
          <p:cNvSpPr/>
          <p:nvPr/>
        </p:nvSpPr>
        <p:spPr>
          <a:xfrm>
            <a:off x="3276600" y="2819400"/>
            <a:ext cx="2057400" cy="762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this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0" y="4572000"/>
            <a:ext cx="4342840" cy="1752600"/>
          </a:xfrm>
          <a:prstGeom prst="rect">
            <a:avLst/>
          </a:prstGeom>
          <a:noFill/>
          <a:ln w="9525">
            <a:noFill/>
            <a:miter lim="800000"/>
            <a:headEnd/>
            <a:tailEnd/>
          </a:ln>
          <a:effectLst/>
        </p:spPr>
      </p:pic>
      <p:sp>
        <p:nvSpPr>
          <p:cNvPr id="8" name="Footer Placeholder 7"/>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popen Implementation</a:t>
            </a:r>
            <a:endParaRPr lang="en-US" b="1" dirty="0"/>
          </a:p>
        </p:txBody>
      </p:sp>
      <p:sp>
        <p:nvSpPr>
          <p:cNvPr id="3" name="Content Placeholder 2"/>
          <p:cNvSpPr>
            <a:spLocks noGrp="1"/>
          </p:cNvSpPr>
          <p:nvPr>
            <p:ph idx="1"/>
          </p:nvPr>
        </p:nvSpPr>
        <p:spPr/>
        <p:txBody>
          <a:bodyPr>
            <a:normAutofit/>
          </a:bodyPr>
          <a:lstStyle/>
          <a:p>
            <a:r>
              <a:rPr lang="en-US" dirty="0" smtClean="0"/>
              <a:t>popen call (runs)</a:t>
            </a:r>
          </a:p>
          <a:p>
            <a:pPr lvl="1"/>
            <a:r>
              <a:rPr lang="en-US" dirty="0" smtClean="0"/>
              <a:t>Program (requested)</a:t>
            </a:r>
          </a:p>
          <a:p>
            <a:pPr lvl="2"/>
            <a:r>
              <a:rPr lang="en-US" dirty="0" smtClean="0"/>
              <a:t>invoking shell</a:t>
            </a:r>
          </a:p>
          <a:p>
            <a:pPr lvl="3"/>
            <a:r>
              <a:rPr lang="en-US" dirty="0" err="1" smtClean="0"/>
              <a:t>sh</a:t>
            </a:r>
            <a:r>
              <a:rPr lang="en-US" dirty="0" smtClean="0"/>
              <a:t> </a:t>
            </a:r>
            <a:r>
              <a:rPr lang="en-US" dirty="0" smtClean="0">
                <a:sym typeface="Wingdings" pitchFamily="2" charset="2"/>
              </a:rPr>
              <a:t> </a:t>
            </a:r>
            <a:r>
              <a:rPr lang="en-US" dirty="0" smtClean="0"/>
              <a:t>command name as argument</a:t>
            </a:r>
          </a:p>
          <a:p>
            <a:pPr lvl="2"/>
            <a:r>
              <a:rPr lang="en-US" dirty="0" smtClean="0"/>
              <a:t>parameter expansion </a:t>
            </a:r>
          </a:p>
          <a:p>
            <a:pPr lvl="3"/>
            <a:r>
              <a:rPr lang="en-US" dirty="0" smtClean="0"/>
              <a:t>Done </a:t>
            </a:r>
            <a:r>
              <a:rPr lang="en-US" dirty="0" smtClean="0">
                <a:sym typeface="Wingdings" pitchFamily="2" charset="2"/>
              </a:rPr>
              <a:t></a:t>
            </a:r>
            <a:r>
              <a:rPr lang="en-US" dirty="0" smtClean="0"/>
              <a:t> shell</a:t>
            </a:r>
          </a:p>
          <a:p>
            <a:pPr lvl="4"/>
            <a:r>
              <a:rPr lang="en-US" dirty="0" smtClean="0"/>
              <a:t>before the program starts</a:t>
            </a:r>
          </a:p>
          <a:p>
            <a:pPr lvl="2"/>
            <a:r>
              <a:rPr lang="en-US" dirty="0" smtClean="0"/>
              <a:t>Other process creation functions, such as execl</a:t>
            </a:r>
          </a:p>
          <a:p>
            <a:pPr lvl="3"/>
            <a:r>
              <a:rPr lang="en-US" dirty="0" smtClean="0"/>
              <a:t>more complex to invoke</a:t>
            </a:r>
          </a:p>
          <a:p>
            <a:pPr lvl="4"/>
            <a:r>
              <a:rPr lang="en-US" dirty="0" smtClean="0"/>
              <a:t>calling process </a:t>
            </a:r>
            <a:r>
              <a:rPr lang="en-US" dirty="0" smtClean="0">
                <a:sym typeface="Wingdings" pitchFamily="2" charset="2"/>
              </a:rPr>
              <a:t></a:t>
            </a:r>
            <a:r>
              <a:rPr lang="en-US" dirty="0" smtClean="0"/>
              <a:t> perform its own shell expansion</a:t>
            </a:r>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popen implementation</a:t>
            </a:r>
            <a:br>
              <a:rPr lang="en-US" b="1" dirty="0" smtClean="0"/>
            </a:br>
            <a:r>
              <a:rPr lang="en-US" sz="2700" dirty="0" smtClean="0">
                <a:solidFill>
                  <a:prstClr val="black"/>
                </a:solidFill>
              </a:rPr>
              <a:t>popen Starts a Shell</a:t>
            </a:r>
          </a:p>
        </p:txBody>
      </p:sp>
      <p:sp>
        <p:nvSpPr>
          <p:cNvPr id="3" name="Content Placeholder 2"/>
          <p:cNvSpPr>
            <a:spLocks noGrp="1"/>
          </p:cNvSpPr>
          <p:nvPr>
            <p:ph sz="half" idx="1"/>
          </p:nvPr>
        </p:nvSpPr>
        <p:spPr/>
        <p:txBody>
          <a:bodyPr>
            <a:normAutofit fontScale="70000" lnSpcReduction="20000"/>
          </a:bodyPr>
          <a:lstStyle/>
          <a:p>
            <a:pPr>
              <a:buNone/>
            </a:pPr>
            <a:r>
              <a:rPr lang="en-US" dirty="0" smtClean="0"/>
              <a:t>#include &lt;</a:t>
            </a:r>
            <a:r>
              <a:rPr lang="en-US" dirty="0" err="1" smtClean="0"/>
              <a:t>unistd.h</a:t>
            </a:r>
            <a:r>
              <a:rPr lang="en-US" dirty="0" smtClean="0"/>
              <a:t>&gt;</a:t>
            </a:r>
          </a:p>
          <a:p>
            <a:pPr>
              <a:buNone/>
            </a:pPr>
            <a:r>
              <a:rPr lang="en-US" dirty="0" smtClean="0"/>
              <a:t>#include &lt;</a:t>
            </a:r>
            <a:r>
              <a:rPr lang="en-US" dirty="0" err="1" smtClean="0"/>
              <a:t>stdlib.h</a:t>
            </a:r>
            <a:r>
              <a:rPr lang="en-US" dirty="0" smtClean="0"/>
              <a:t>&gt;</a:t>
            </a:r>
          </a:p>
          <a:p>
            <a:pPr>
              <a:buNone/>
            </a:pPr>
            <a:r>
              <a:rPr lang="en-US" dirty="0" smtClean="0"/>
              <a:t>#include &lt;</a:t>
            </a:r>
            <a:r>
              <a:rPr lang="en-US" dirty="0" err="1" smtClean="0"/>
              <a:t>stdio.h</a:t>
            </a:r>
            <a:r>
              <a:rPr lang="en-US" dirty="0" smtClean="0"/>
              <a:t>&gt;</a:t>
            </a:r>
          </a:p>
          <a:p>
            <a:pPr>
              <a:buNone/>
            </a:pPr>
            <a:r>
              <a:rPr lang="en-US" dirty="0" smtClean="0"/>
              <a:t>#include &lt;</a:t>
            </a:r>
            <a:r>
              <a:rPr lang="en-US" dirty="0" err="1" smtClean="0"/>
              <a:t>string.h</a:t>
            </a:r>
            <a:r>
              <a:rPr lang="en-US" dirty="0" smtClean="0"/>
              <a:t>&gt;</a:t>
            </a:r>
          </a:p>
          <a:p>
            <a:pPr>
              <a:buNone/>
            </a:pPr>
            <a:r>
              <a:rPr lang="en-US" dirty="0" smtClean="0"/>
              <a:t>int main()</a:t>
            </a:r>
          </a:p>
          <a:p>
            <a:pPr>
              <a:buNone/>
            </a:pPr>
            <a:r>
              <a:rPr lang="en-US" dirty="0" smtClean="0"/>
              <a:t>{</a:t>
            </a:r>
          </a:p>
          <a:p>
            <a:pPr>
              <a:buNone/>
            </a:pPr>
            <a:r>
              <a:rPr lang="en-US" dirty="0" smtClean="0"/>
              <a:t>FILE *</a:t>
            </a:r>
            <a:r>
              <a:rPr lang="en-US" dirty="0" err="1" smtClean="0"/>
              <a:t>read_fp</a:t>
            </a:r>
            <a:r>
              <a:rPr lang="en-US" dirty="0" smtClean="0"/>
              <a:t>;</a:t>
            </a:r>
          </a:p>
          <a:p>
            <a:pPr>
              <a:buNone/>
            </a:pPr>
            <a:r>
              <a:rPr lang="en-US" dirty="0" smtClean="0"/>
              <a:t>char buffer[BUFSIZ + 1];</a:t>
            </a:r>
          </a:p>
          <a:p>
            <a:pPr>
              <a:buNone/>
            </a:pPr>
            <a:r>
              <a:rPr lang="en-US" dirty="0" smtClean="0"/>
              <a:t>int </a:t>
            </a:r>
            <a:r>
              <a:rPr lang="en-US" dirty="0" err="1" smtClean="0"/>
              <a:t>chars_read</a:t>
            </a:r>
            <a:r>
              <a:rPr lang="en-US" dirty="0" smtClean="0"/>
              <a:t>;</a:t>
            </a:r>
          </a:p>
          <a:p>
            <a:pPr>
              <a:buNone/>
            </a:pPr>
            <a:r>
              <a:rPr lang="en-US" dirty="0" err="1" smtClean="0"/>
              <a:t>memset</a:t>
            </a:r>
            <a:r>
              <a:rPr lang="en-US" dirty="0" smtClean="0"/>
              <a:t>(buffer, ‘\0’, </a:t>
            </a:r>
            <a:r>
              <a:rPr lang="en-US" dirty="0" err="1" smtClean="0"/>
              <a:t>sizeof</a:t>
            </a:r>
            <a:r>
              <a:rPr lang="en-US" dirty="0" smtClean="0"/>
              <a:t>(buffer));</a:t>
            </a:r>
          </a:p>
          <a:p>
            <a:pPr>
              <a:buNone/>
            </a:pPr>
            <a:r>
              <a:rPr lang="en-US" dirty="0" err="1" smtClean="0"/>
              <a:t>read_fp</a:t>
            </a:r>
            <a:r>
              <a:rPr lang="en-US" dirty="0" smtClean="0"/>
              <a:t> = popen(“cat popen*.c | </a:t>
            </a:r>
            <a:r>
              <a:rPr lang="en-US" dirty="0" err="1" smtClean="0"/>
              <a:t>wc</a:t>
            </a:r>
            <a:r>
              <a:rPr lang="en-US" dirty="0" smtClean="0"/>
              <a:t> -l”, “r”);</a:t>
            </a:r>
          </a:p>
          <a:p>
            <a:pPr>
              <a:buNone/>
            </a:pPr>
            <a:r>
              <a:rPr lang="en-US" dirty="0" smtClean="0"/>
              <a:t>if (</a:t>
            </a:r>
            <a:r>
              <a:rPr lang="en-US" dirty="0" err="1" smtClean="0"/>
              <a:t>read_fp</a:t>
            </a:r>
            <a:r>
              <a:rPr lang="en-US" dirty="0" smtClean="0"/>
              <a:t> != NULL) {</a:t>
            </a:r>
          </a:p>
          <a:p>
            <a:pPr>
              <a:buNone/>
            </a:pPr>
            <a:r>
              <a:rPr lang="en-US" dirty="0" err="1" smtClean="0"/>
              <a:t>chars_read</a:t>
            </a:r>
            <a:r>
              <a:rPr lang="en-US" dirty="0" smtClean="0"/>
              <a:t> = </a:t>
            </a:r>
            <a:r>
              <a:rPr lang="en-US" dirty="0" err="1" smtClean="0"/>
              <a:t>fread</a:t>
            </a:r>
            <a:r>
              <a:rPr lang="en-US" dirty="0" smtClean="0"/>
              <a:t>(buffer, </a:t>
            </a:r>
            <a:r>
              <a:rPr lang="en-US" dirty="0" err="1" smtClean="0"/>
              <a:t>sizeof</a:t>
            </a:r>
            <a:r>
              <a:rPr lang="en-US" dirty="0" smtClean="0"/>
              <a:t>(char), BUFSIZ, </a:t>
            </a:r>
            <a:r>
              <a:rPr lang="en-US" dirty="0" err="1" smtClean="0"/>
              <a:t>read_fp</a:t>
            </a:r>
            <a:r>
              <a:rPr lang="en-US" dirty="0" smtClean="0"/>
              <a:t>);</a:t>
            </a:r>
          </a:p>
        </p:txBody>
      </p:sp>
      <p:sp>
        <p:nvSpPr>
          <p:cNvPr id="4" name="Content Placeholder 3"/>
          <p:cNvSpPr>
            <a:spLocks noGrp="1"/>
          </p:cNvSpPr>
          <p:nvPr>
            <p:ph sz="half" idx="2"/>
          </p:nvPr>
        </p:nvSpPr>
        <p:spPr/>
        <p:txBody>
          <a:bodyPr>
            <a:normAutofit fontScale="70000" lnSpcReduction="20000"/>
          </a:bodyPr>
          <a:lstStyle/>
          <a:p>
            <a:pPr>
              <a:buNone/>
            </a:pPr>
            <a:r>
              <a:rPr lang="en-US" dirty="0" smtClean="0"/>
              <a:t>while (</a:t>
            </a:r>
            <a:r>
              <a:rPr lang="en-US" dirty="0" err="1" smtClean="0"/>
              <a:t>chars_read</a:t>
            </a:r>
            <a:r>
              <a:rPr lang="en-US" dirty="0" smtClean="0"/>
              <a:t> &gt; 0) {</a:t>
            </a:r>
          </a:p>
          <a:p>
            <a:pPr>
              <a:buNone/>
            </a:pPr>
            <a:r>
              <a:rPr lang="en-US" dirty="0" smtClean="0"/>
              <a:t>buffer[</a:t>
            </a:r>
            <a:r>
              <a:rPr lang="en-US" dirty="0" err="1" smtClean="0"/>
              <a:t>chars_read</a:t>
            </a:r>
            <a:r>
              <a:rPr lang="en-US" dirty="0" smtClean="0"/>
              <a:t> – 1] = ‘\0’;</a:t>
            </a:r>
          </a:p>
          <a:p>
            <a:pPr>
              <a:buNone/>
            </a:pPr>
            <a:r>
              <a:rPr lang="en-US" dirty="0" err="1" smtClean="0"/>
              <a:t>printf</a:t>
            </a:r>
            <a:r>
              <a:rPr lang="en-US" dirty="0" smtClean="0"/>
              <a:t>(“Reading:-\n %s\n”, buffer);</a:t>
            </a:r>
          </a:p>
          <a:p>
            <a:pPr>
              <a:buNone/>
            </a:pPr>
            <a:r>
              <a:rPr lang="en-US" dirty="0" err="1" smtClean="0"/>
              <a:t>chars_read</a:t>
            </a:r>
            <a:r>
              <a:rPr lang="en-US" dirty="0" smtClean="0"/>
              <a:t> = </a:t>
            </a:r>
            <a:r>
              <a:rPr lang="en-US" dirty="0" err="1" smtClean="0"/>
              <a:t>fread</a:t>
            </a:r>
            <a:r>
              <a:rPr lang="en-US" dirty="0" smtClean="0"/>
              <a:t>(buffer, </a:t>
            </a:r>
            <a:r>
              <a:rPr lang="en-US" dirty="0" err="1" smtClean="0"/>
              <a:t>sizeof</a:t>
            </a:r>
            <a:r>
              <a:rPr lang="en-US" dirty="0" smtClean="0"/>
              <a:t>(char), BUFSIZ, </a:t>
            </a:r>
            <a:r>
              <a:rPr lang="en-US" dirty="0" err="1" smtClean="0"/>
              <a:t>read_fp</a:t>
            </a:r>
            <a:r>
              <a:rPr lang="en-US" dirty="0" smtClean="0"/>
              <a:t>);</a:t>
            </a:r>
          </a:p>
          <a:p>
            <a:pPr>
              <a:buNone/>
            </a:pPr>
            <a:r>
              <a:rPr lang="en-US" dirty="0" smtClean="0"/>
              <a:t>}</a:t>
            </a:r>
          </a:p>
          <a:p>
            <a:pPr>
              <a:buNone/>
            </a:pPr>
            <a:r>
              <a:rPr lang="en-US" dirty="0" err="1" smtClean="0"/>
              <a:t>pclose</a:t>
            </a:r>
            <a:r>
              <a:rPr lang="en-US" dirty="0" smtClean="0"/>
              <a:t>(</a:t>
            </a:r>
            <a:r>
              <a:rPr lang="en-US" dirty="0" err="1" smtClean="0"/>
              <a:t>read_fp</a:t>
            </a:r>
            <a:r>
              <a:rPr lang="en-US" dirty="0" smtClean="0"/>
              <a:t>);</a:t>
            </a:r>
          </a:p>
          <a:p>
            <a:pPr>
              <a:buNone/>
            </a:pPr>
            <a:r>
              <a:rPr lang="en-US" dirty="0" smtClean="0"/>
              <a:t>exit(EXIT_SUCCESS);</a:t>
            </a:r>
          </a:p>
          <a:p>
            <a:pPr>
              <a:buNone/>
            </a:pPr>
            <a:r>
              <a:rPr lang="en-US" dirty="0" smtClean="0"/>
              <a:t>}</a:t>
            </a:r>
          </a:p>
          <a:p>
            <a:pPr>
              <a:buNone/>
            </a:pPr>
            <a:r>
              <a:rPr lang="en-US" dirty="0" smtClean="0"/>
              <a:t>exit(EXIT_FAILURE);</a:t>
            </a:r>
          </a:p>
          <a:p>
            <a:pPr>
              <a:buNone/>
            </a:pPr>
            <a:r>
              <a:rPr lang="en-US" dirty="0" smtClean="0"/>
              <a:t>}</a:t>
            </a:r>
          </a:p>
          <a:p>
            <a:endParaRPr lang="en-US" dirty="0"/>
          </a:p>
        </p:txBody>
      </p:sp>
      <p:sp>
        <p:nvSpPr>
          <p:cNvPr id="7" name="Left Arrow 6"/>
          <p:cNvSpPr/>
          <p:nvPr/>
        </p:nvSpPr>
        <p:spPr>
          <a:xfrm rot="688750">
            <a:off x="7022348" y="3374606"/>
            <a:ext cx="1376479" cy="745468"/>
          </a:xfrm>
          <a:prstGeom prst="leftArrow">
            <a:avLst>
              <a:gd name="adj1" fmla="val 45239"/>
              <a:gd name="adj2" fmla="val 6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this</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5791200" y="4876800"/>
            <a:ext cx="2057400" cy="1297745"/>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Pipe Call</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pipe function</a:t>
            </a:r>
          </a:p>
          <a:p>
            <a:pPr lvl="1"/>
            <a:r>
              <a:rPr lang="en-US" dirty="0" smtClean="0"/>
              <a:t>Prototype</a:t>
            </a:r>
          </a:p>
          <a:p>
            <a:pPr lvl="2">
              <a:buNone/>
            </a:pPr>
            <a:r>
              <a:rPr lang="en-US" i="1" dirty="0" smtClean="0"/>
              <a:t>#include &lt;</a:t>
            </a:r>
            <a:r>
              <a:rPr lang="en-US" i="1" dirty="0" err="1" smtClean="0"/>
              <a:t>unistd.h</a:t>
            </a:r>
            <a:r>
              <a:rPr lang="en-US" i="1" dirty="0" smtClean="0"/>
              <a:t>&gt;</a:t>
            </a:r>
          </a:p>
          <a:p>
            <a:pPr lvl="2">
              <a:buNone/>
            </a:pPr>
            <a:r>
              <a:rPr lang="en-US" i="1" dirty="0" smtClean="0"/>
              <a:t>int pipe(int </a:t>
            </a:r>
            <a:r>
              <a:rPr lang="en-US" i="1" dirty="0" err="1" smtClean="0"/>
              <a:t>file_descriptor</a:t>
            </a:r>
            <a:r>
              <a:rPr lang="en-US" i="1" dirty="0" smtClean="0"/>
              <a:t>[2]);</a:t>
            </a:r>
          </a:p>
          <a:p>
            <a:pPr lvl="2"/>
            <a:r>
              <a:rPr lang="en-US" dirty="0" err="1" smtClean="0"/>
              <a:t>file_descriptor</a:t>
            </a:r>
            <a:r>
              <a:rPr lang="en-US" dirty="0" smtClean="0"/>
              <a:t>[1] </a:t>
            </a:r>
            <a:r>
              <a:rPr lang="en-US" dirty="0" smtClean="0">
                <a:sym typeface="Wingdings" pitchFamily="2" charset="2"/>
              </a:rPr>
              <a:t> any data written</a:t>
            </a:r>
          </a:p>
          <a:p>
            <a:pPr lvl="2"/>
            <a:r>
              <a:rPr lang="en-US" dirty="0" smtClean="0">
                <a:sym typeface="Wingdings" pitchFamily="2" charset="2"/>
              </a:rPr>
              <a:t>file_descriptor[0]read back </a:t>
            </a:r>
          </a:p>
          <a:p>
            <a:pPr lvl="2"/>
            <a:r>
              <a:rPr lang="en-US" dirty="0" smtClean="0">
                <a:sym typeface="Wingdings" pitchFamily="2" charset="2"/>
              </a:rPr>
              <a:t>Basis of Data processing ? </a:t>
            </a:r>
          </a:p>
          <a:p>
            <a:pPr lvl="3"/>
            <a:r>
              <a:rPr lang="en-US" i="1" dirty="0" smtClean="0">
                <a:sym typeface="Wingdings" pitchFamily="2" charset="2"/>
              </a:rPr>
              <a:t>first come first out</a:t>
            </a:r>
            <a:endParaRPr lang="en-US" i="1" dirty="0" smtClean="0"/>
          </a:p>
          <a:p>
            <a:pPr lvl="2"/>
            <a:r>
              <a:rPr lang="en-US" dirty="0" smtClean="0"/>
              <a:t>pipe is passed (a pointer to) an array of two integer file descriptors</a:t>
            </a:r>
          </a:p>
          <a:p>
            <a:pPr lvl="2"/>
            <a:r>
              <a:rPr lang="en-US" dirty="0" smtClean="0"/>
              <a:t>Returns</a:t>
            </a:r>
          </a:p>
          <a:p>
            <a:pPr lvl="3"/>
            <a:r>
              <a:rPr lang="en-US" dirty="0" smtClean="0"/>
              <a:t>0 (success)</a:t>
            </a:r>
          </a:p>
          <a:p>
            <a:pPr lvl="3"/>
            <a:r>
              <a:rPr lang="en-US" dirty="0" smtClean="0"/>
              <a:t>-1 error &amp;</a:t>
            </a:r>
          </a:p>
          <a:p>
            <a:pPr lvl="4"/>
            <a:r>
              <a:rPr lang="en-US" dirty="0" smtClean="0"/>
              <a:t>Sets errno = </a:t>
            </a:r>
          </a:p>
          <a:p>
            <a:pPr lvl="5"/>
            <a:r>
              <a:rPr lang="en-US" dirty="0" smtClean="0"/>
              <a:t>EMFILE: Too many file descriptors in use (process).</a:t>
            </a:r>
          </a:p>
          <a:p>
            <a:pPr lvl="5"/>
            <a:r>
              <a:rPr lang="en-US" dirty="0" smtClean="0"/>
              <a:t>ENFILE: system file table = full.</a:t>
            </a:r>
          </a:p>
          <a:p>
            <a:pPr lvl="5"/>
            <a:r>
              <a:rPr lang="en-US" dirty="0" smtClean="0"/>
              <a:t>EFAULT: file descriptor = </a:t>
            </a:r>
            <a:r>
              <a:rPr lang="en-US" strike="sngStrike" dirty="0" smtClean="0"/>
              <a:t>valid</a:t>
            </a:r>
            <a:r>
              <a:rPr lang="en-US" dirty="0" smtClean="0"/>
              <a:t>.</a:t>
            </a:r>
          </a:p>
          <a:p>
            <a:pPr lvl="5"/>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Pipe Call</a:t>
            </a:r>
            <a:br>
              <a:rPr lang="en-US" b="1" dirty="0" smtClean="0"/>
            </a:br>
            <a:r>
              <a:rPr lang="en-US" sz="2700" dirty="0" smtClean="0">
                <a:solidFill>
                  <a:prstClr val="black"/>
                </a:solidFill>
              </a:rPr>
              <a:t>The Pipe Function</a:t>
            </a:r>
            <a:endParaRPr lang="en-US" sz="2700" dirty="0">
              <a:solidFill>
                <a:prstClr val="black"/>
              </a:solidFill>
            </a:endParaRPr>
          </a:p>
        </p:txBody>
      </p:sp>
      <p:sp>
        <p:nvSpPr>
          <p:cNvPr id="3" name="Content Placeholder 2"/>
          <p:cNvSpPr>
            <a:spLocks noGrp="1"/>
          </p:cNvSpPr>
          <p:nvPr>
            <p:ph sz="half" idx="1"/>
          </p:nvPr>
        </p:nvSpPr>
        <p:spPr/>
        <p:txBody>
          <a:bodyPr>
            <a:normAutofit fontScale="70000" lnSpcReduction="20000"/>
          </a:bodyPr>
          <a:lstStyle/>
          <a:p>
            <a:pPr>
              <a:buNone/>
            </a:pPr>
            <a:r>
              <a:rPr lang="en-US" dirty="0" smtClean="0"/>
              <a:t>#include &lt;</a:t>
            </a:r>
            <a:r>
              <a:rPr lang="en-US" dirty="0" err="1" smtClean="0"/>
              <a:t>unistd.h</a:t>
            </a:r>
            <a:r>
              <a:rPr lang="en-US" dirty="0" smtClean="0"/>
              <a:t>&gt;</a:t>
            </a:r>
          </a:p>
          <a:p>
            <a:pPr>
              <a:buNone/>
            </a:pPr>
            <a:r>
              <a:rPr lang="en-US" dirty="0" smtClean="0"/>
              <a:t>#include &lt;</a:t>
            </a:r>
            <a:r>
              <a:rPr lang="en-US" dirty="0" err="1" smtClean="0"/>
              <a:t>stdlib.h</a:t>
            </a:r>
            <a:r>
              <a:rPr lang="en-US" dirty="0" smtClean="0"/>
              <a:t>&gt;</a:t>
            </a:r>
          </a:p>
          <a:p>
            <a:pPr>
              <a:buNone/>
            </a:pPr>
            <a:r>
              <a:rPr lang="en-US" dirty="0" smtClean="0"/>
              <a:t>#include &lt;</a:t>
            </a:r>
            <a:r>
              <a:rPr lang="en-US" dirty="0" err="1" smtClean="0"/>
              <a:t>stdio.h</a:t>
            </a:r>
            <a:r>
              <a:rPr lang="en-US" dirty="0" smtClean="0"/>
              <a:t>&gt;</a:t>
            </a:r>
          </a:p>
          <a:p>
            <a:pPr>
              <a:buNone/>
            </a:pPr>
            <a:r>
              <a:rPr lang="en-US" dirty="0" smtClean="0"/>
              <a:t>#include &lt;</a:t>
            </a:r>
            <a:r>
              <a:rPr lang="en-US" dirty="0" err="1" smtClean="0"/>
              <a:t>string.h</a:t>
            </a:r>
            <a:r>
              <a:rPr lang="en-US" dirty="0" smtClean="0"/>
              <a:t>&gt;</a:t>
            </a:r>
          </a:p>
          <a:p>
            <a:pPr>
              <a:buNone/>
            </a:pPr>
            <a:r>
              <a:rPr lang="en-US" dirty="0" smtClean="0"/>
              <a:t>int main()</a:t>
            </a:r>
          </a:p>
          <a:p>
            <a:pPr>
              <a:buNone/>
            </a:pPr>
            <a:r>
              <a:rPr lang="en-US" dirty="0" smtClean="0"/>
              <a:t>{</a:t>
            </a:r>
          </a:p>
          <a:p>
            <a:pPr>
              <a:buNone/>
            </a:pPr>
            <a:r>
              <a:rPr lang="en-US" dirty="0" smtClean="0"/>
              <a:t>int </a:t>
            </a:r>
            <a:r>
              <a:rPr lang="en-US" dirty="0" err="1" smtClean="0"/>
              <a:t>data_processed</a:t>
            </a:r>
            <a:r>
              <a:rPr lang="en-US" dirty="0" smtClean="0"/>
              <a:t>;</a:t>
            </a:r>
          </a:p>
          <a:p>
            <a:pPr>
              <a:buNone/>
            </a:pPr>
            <a:r>
              <a:rPr lang="en-US" dirty="0" smtClean="0"/>
              <a:t>int </a:t>
            </a:r>
            <a:r>
              <a:rPr lang="en-US" dirty="0" err="1" smtClean="0"/>
              <a:t>file_pipes</a:t>
            </a:r>
            <a:r>
              <a:rPr lang="en-US" dirty="0" smtClean="0"/>
              <a:t>[2];</a:t>
            </a:r>
          </a:p>
          <a:p>
            <a:pPr>
              <a:buNone/>
            </a:pPr>
            <a:r>
              <a:rPr lang="en-US" dirty="0" smtClean="0"/>
              <a:t>const char </a:t>
            </a:r>
            <a:r>
              <a:rPr lang="en-US" dirty="0" err="1" smtClean="0"/>
              <a:t>some_data</a:t>
            </a:r>
            <a:r>
              <a:rPr lang="en-US" dirty="0" smtClean="0"/>
              <a:t>[] = “123”;</a:t>
            </a:r>
          </a:p>
          <a:p>
            <a:pPr>
              <a:buNone/>
            </a:pPr>
            <a:r>
              <a:rPr lang="en-US" dirty="0" smtClean="0"/>
              <a:t>char buffer[BUFSIZ + 1];</a:t>
            </a:r>
          </a:p>
          <a:p>
            <a:pPr>
              <a:buNone/>
            </a:pPr>
            <a:r>
              <a:rPr lang="en-US" dirty="0" err="1" smtClean="0"/>
              <a:t>memset</a:t>
            </a:r>
            <a:r>
              <a:rPr lang="en-US" dirty="0" smtClean="0"/>
              <a:t>(buffer, ‘\0’, </a:t>
            </a:r>
            <a:r>
              <a:rPr lang="en-US" dirty="0" err="1" smtClean="0"/>
              <a:t>sizeof</a:t>
            </a:r>
            <a:r>
              <a:rPr lang="en-US" dirty="0" smtClean="0"/>
              <a:t>(buffer));</a:t>
            </a:r>
          </a:p>
        </p:txBody>
      </p:sp>
      <p:sp>
        <p:nvSpPr>
          <p:cNvPr id="4" name="Content Placeholder 3"/>
          <p:cNvSpPr>
            <a:spLocks noGrp="1"/>
          </p:cNvSpPr>
          <p:nvPr>
            <p:ph sz="half" idx="2"/>
          </p:nvPr>
        </p:nvSpPr>
        <p:spPr/>
        <p:txBody>
          <a:bodyPr>
            <a:normAutofit fontScale="70000" lnSpcReduction="20000"/>
          </a:bodyPr>
          <a:lstStyle/>
          <a:p>
            <a:pPr>
              <a:buNone/>
            </a:pPr>
            <a:r>
              <a:rPr lang="en-US" dirty="0" smtClean="0"/>
              <a:t>if (pipe(</a:t>
            </a:r>
            <a:r>
              <a:rPr lang="en-US" dirty="0" err="1" smtClean="0"/>
              <a:t>file_pipes</a:t>
            </a:r>
            <a:r>
              <a:rPr lang="en-US" dirty="0" smtClean="0"/>
              <a:t>) == 0) {</a:t>
            </a:r>
          </a:p>
          <a:p>
            <a:pPr>
              <a:buNone/>
            </a:pPr>
            <a:r>
              <a:rPr lang="en-US" dirty="0" err="1" smtClean="0"/>
              <a:t>data_processed</a:t>
            </a:r>
            <a:r>
              <a:rPr lang="en-US" dirty="0" smtClean="0"/>
              <a:t> = write(</a:t>
            </a:r>
            <a:r>
              <a:rPr lang="en-US" dirty="0" err="1" smtClean="0"/>
              <a:t>file_pipes</a:t>
            </a:r>
            <a:r>
              <a:rPr lang="en-US" dirty="0" smtClean="0"/>
              <a:t>[1], </a:t>
            </a:r>
            <a:r>
              <a:rPr lang="en-US" dirty="0" err="1" smtClean="0"/>
              <a:t>some_data</a:t>
            </a:r>
            <a:r>
              <a:rPr lang="en-US" dirty="0" smtClean="0"/>
              <a:t>, </a:t>
            </a:r>
            <a:r>
              <a:rPr lang="en-US" dirty="0" err="1" smtClean="0"/>
              <a:t>strlen</a:t>
            </a:r>
            <a:r>
              <a:rPr lang="en-US" dirty="0" smtClean="0"/>
              <a:t>(</a:t>
            </a:r>
            <a:r>
              <a:rPr lang="en-US" dirty="0" err="1" smtClean="0"/>
              <a:t>some_data</a:t>
            </a:r>
            <a:r>
              <a:rPr lang="en-US" dirty="0" smtClean="0"/>
              <a:t>));</a:t>
            </a:r>
          </a:p>
          <a:p>
            <a:pPr>
              <a:buNone/>
            </a:pPr>
            <a:r>
              <a:rPr lang="en-US" dirty="0" err="1" smtClean="0"/>
              <a:t>printf</a:t>
            </a:r>
            <a:r>
              <a:rPr lang="en-US" dirty="0" smtClean="0"/>
              <a:t>(“Wrote %d bytes\n”, </a:t>
            </a:r>
            <a:r>
              <a:rPr lang="en-US" dirty="0" err="1" smtClean="0"/>
              <a:t>data_processed</a:t>
            </a:r>
            <a:r>
              <a:rPr lang="en-US" dirty="0" smtClean="0"/>
              <a:t>);</a:t>
            </a:r>
          </a:p>
          <a:p>
            <a:pPr>
              <a:buNone/>
            </a:pPr>
            <a:r>
              <a:rPr lang="en-US" dirty="0" err="1" smtClean="0"/>
              <a:t>data_processed</a:t>
            </a:r>
            <a:r>
              <a:rPr lang="en-US" dirty="0" smtClean="0"/>
              <a:t> = read(</a:t>
            </a:r>
            <a:r>
              <a:rPr lang="en-US" dirty="0" err="1" smtClean="0"/>
              <a:t>file_pipes</a:t>
            </a:r>
            <a:r>
              <a:rPr lang="en-US" dirty="0" smtClean="0"/>
              <a:t>[0], buffer, BUFSIZ);</a:t>
            </a:r>
          </a:p>
          <a:p>
            <a:pPr>
              <a:buNone/>
            </a:pPr>
            <a:r>
              <a:rPr lang="en-US" dirty="0" err="1" smtClean="0"/>
              <a:t>printf</a:t>
            </a:r>
            <a:r>
              <a:rPr lang="en-US" dirty="0" smtClean="0"/>
              <a:t>(“Read %d bytes: %s\n”, </a:t>
            </a:r>
            <a:r>
              <a:rPr lang="en-US" dirty="0" err="1" smtClean="0"/>
              <a:t>data_processed</a:t>
            </a:r>
            <a:r>
              <a:rPr lang="en-US" dirty="0" smtClean="0"/>
              <a:t>, buffer);</a:t>
            </a:r>
          </a:p>
          <a:p>
            <a:pPr>
              <a:buNone/>
            </a:pPr>
            <a:r>
              <a:rPr lang="en-US" dirty="0" smtClean="0"/>
              <a:t>exit(EXIT_SUCCESS);</a:t>
            </a:r>
          </a:p>
          <a:p>
            <a:pPr>
              <a:buNone/>
            </a:pPr>
            <a:r>
              <a:rPr lang="en-US" dirty="0" smtClean="0"/>
              <a:t>}</a:t>
            </a:r>
          </a:p>
          <a:p>
            <a:pPr>
              <a:buNone/>
            </a:pPr>
            <a:r>
              <a:rPr lang="en-US" dirty="0" smtClean="0"/>
              <a:t>exit(EXIT_FAILURE);</a:t>
            </a:r>
          </a:p>
          <a:p>
            <a:pPr>
              <a:buNone/>
            </a:pPr>
            <a:r>
              <a:rPr lang="en-US" dirty="0" smtClean="0"/>
              <a:t>}</a:t>
            </a:r>
          </a:p>
          <a:p>
            <a:endParaRPr lang="en-US" dirty="0"/>
          </a:p>
        </p:txBody>
      </p:sp>
      <p:sp>
        <p:nvSpPr>
          <p:cNvPr id="5" name="Left Arrow 4"/>
          <p:cNvSpPr/>
          <p:nvPr/>
        </p:nvSpPr>
        <p:spPr>
          <a:xfrm rot="688750">
            <a:off x="7478509" y="4015713"/>
            <a:ext cx="1376479" cy="745468"/>
          </a:xfrm>
          <a:prstGeom prst="leftArrow">
            <a:avLst>
              <a:gd name="adj1" fmla="val 45239"/>
              <a:gd name="adj2" fmla="val 6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this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590800" y="5410200"/>
            <a:ext cx="2895600" cy="1079269"/>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Pipe Call</a:t>
            </a:r>
            <a:br>
              <a:rPr lang="en-US" b="1" dirty="0" smtClean="0"/>
            </a:br>
            <a:r>
              <a:rPr lang="en-US" sz="3100" dirty="0" smtClean="0"/>
              <a:t>Pipes across a fork</a:t>
            </a:r>
            <a:endParaRPr lang="en-US" dirty="0"/>
          </a:p>
        </p:txBody>
      </p:sp>
      <p:sp>
        <p:nvSpPr>
          <p:cNvPr id="3" name="Content Placeholder 2"/>
          <p:cNvSpPr>
            <a:spLocks noGrp="1"/>
          </p:cNvSpPr>
          <p:nvPr>
            <p:ph sz="half" idx="1"/>
          </p:nvPr>
        </p:nvSpPr>
        <p:spPr/>
        <p:txBody>
          <a:bodyPr>
            <a:normAutofit lnSpcReduction="10000"/>
          </a:bodyPr>
          <a:lstStyle/>
          <a:p>
            <a:pPr>
              <a:buNone/>
            </a:pPr>
            <a:r>
              <a:rPr lang="en-US" sz="1800" dirty="0" smtClean="0"/>
              <a:t>#include &lt;</a:t>
            </a:r>
            <a:r>
              <a:rPr lang="en-US" sz="1800" dirty="0" err="1" smtClean="0"/>
              <a:t>unistd.h</a:t>
            </a:r>
            <a:r>
              <a:rPr lang="en-US" sz="1800" dirty="0" smtClean="0"/>
              <a:t>&gt;</a:t>
            </a:r>
          </a:p>
          <a:p>
            <a:pPr>
              <a:buNone/>
            </a:pPr>
            <a:r>
              <a:rPr lang="en-US" sz="1800" dirty="0" smtClean="0"/>
              <a:t>#include &lt;</a:t>
            </a:r>
            <a:r>
              <a:rPr lang="en-US" sz="1800" dirty="0" err="1" smtClean="0"/>
              <a:t>stdlib.h</a:t>
            </a:r>
            <a:r>
              <a:rPr lang="en-US" sz="1800" dirty="0" smtClean="0"/>
              <a:t>&gt;</a:t>
            </a:r>
          </a:p>
          <a:p>
            <a:pPr>
              <a:buNone/>
            </a:pPr>
            <a:r>
              <a:rPr lang="en-US" sz="1800" dirty="0" smtClean="0"/>
              <a:t>#include &lt;</a:t>
            </a:r>
            <a:r>
              <a:rPr lang="en-US" sz="1800" dirty="0" err="1" smtClean="0"/>
              <a:t>stdio.h</a:t>
            </a:r>
            <a:r>
              <a:rPr lang="en-US" sz="1800" dirty="0" smtClean="0"/>
              <a:t>&gt;</a:t>
            </a:r>
          </a:p>
          <a:p>
            <a:pPr>
              <a:buNone/>
            </a:pPr>
            <a:r>
              <a:rPr lang="en-US" sz="1800" dirty="0" smtClean="0"/>
              <a:t>#include &lt;</a:t>
            </a:r>
            <a:r>
              <a:rPr lang="en-US" sz="1800" dirty="0" err="1" smtClean="0"/>
              <a:t>string.h</a:t>
            </a:r>
            <a:r>
              <a:rPr lang="en-US" sz="1800" dirty="0" smtClean="0"/>
              <a:t>&gt;</a:t>
            </a:r>
          </a:p>
          <a:p>
            <a:pPr>
              <a:buNone/>
            </a:pPr>
            <a:r>
              <a:rPr lang="en-US" sz="1800" dirty="0" smtClean="0"/>
              <a:t>int main()</a:t>
            </a:r>
          </a:p>
          <a:p>
            <a:pPr>
              <a:buNone/>
            </a:pPr>
            <a:r>
              <a:rPr lang="en-US" sz="1800" dirty="0" smtClean="0"/>
              <a:t>{</a:t>
            </a:r>
          </a:p>
          <a:p>
            <a:pPr>
              <a:buNone/>
            </a:pPr>
            <a:r>
              <a:rPr lang="en-US" sz="1800" dirty="0" smtClean="0"/>
              <a:t>int </a:t>
            </a:r>
            <a:r>
              <a:rPr lang="en-US" sz="1800" dirty="0" err="1" smtClean="0"/>
              <a:t>data_processed</a:t>
            </a:r>
            <a:r>
              <a:rPr lang="en-US" sz="1800" dirty="0" smtClean="0"/>
              <a:t>;</a:t>
            </a:r>
          </a:p>
          <a:p>
            <a:pPr>
              <a:buNone/>
            </a:pPr>
            <a:r>
              <a:rPr lang="en-US" sz="1800" dirty="0" smtClean="0"/>
              <a:t>int </a:t>
            </a:r>
            <a:r>
              <a:rPr lang="en-US" sz="1800" dirty="0" err="1" smtClean="0"/>
              <a:t>file_pipes</a:t>
            </a:r>
            <a:r>
              <a:rPr lang="en-US" sz="1800" dirty="0" smtClean="0"/>
              <a:t>[2];</a:t>
            </a:r>
          </a:p>
          <a:p>
            <a:pPr>
              <a:buNone/>
            </a:pPr>
            <a:r>
              <a:rPr lang="en-US" sz="1800" dirty="0" smtClean="0"/>
              <a:t>const char </a:t>
            </a:r>
            <a:r>
              <a:rPr lang="en-US" sz="1800" dirty="0" err="1" smtClean="0"/>
              <a:t>some_data</a:t>
            </a:r>
            <a:r>
              <a:rPr lang="en-US" sz="1800" dirty="0" smtClean="0"/>
              <a:t>[] = “123”;</a:t>
            </a:r>
          </a:p>
          <a:p>
            <a:pPr>
              <a:buNone/>
            </a:pPr>
            <a:r>
              <a:rPr lang="en-US" sz="1800" dirty="0" smtClean="0"/>
              <a:t>char buffer[BUFSIZ + 1];</a:t>
            </a:r>
          </a:p>
          <a:p>
            <a:pPr>
              <a:buNone/>
            </a:pPr>
            <a:r>
              <a:rPr lang="en-US" sz="1800" dirty="0" smtClean="0"/>
              <a:t>pid_t </a:t>
            </a:r>
            <a:r>
              <a:rPr lang="en-US" sz="1800" dirty="0" err="1" smtClean="0"/>
              <a:t>fork_result</a:t>
            </a:r>
            <a:r>
              <a:rPr lang="en-US" sz="1800" dirty="0" smtClean="0"/>
              <a:t>;</a:t>
            </a:r>
          </a:p>
          <a:p>
            <a:pPr>
              <a:buNone/>
            </a:pPr>
            <a:r>
              <a:rPr lang="en-US" sz="1800" dirty="0" err="1" smtClean="0"/>
              <a:t>memset</a:t>
            </a:r>
            <a:r>
              <a:rPr lang="en-US" sz="1800" dirty="0" smtClean="0"/>
              <a:t>(buffer, ‘\0’, </a:t>
            </a:r>
            <a:r>
              <a:rPr lang="en-US" sz="1800" dirty="0" err="1" smtClean="0"/>
              <a:t>sizeof</a:t>
            </a:r>
            <a:r>
              <a:rPr lang="en-US" sz="1800" dirty="0" smtClean="0"/>
              <a:t>(buffer));</a:t>
            </a:r>
          </a:p>
          <a:p>
            <a:pPr>
              <a:buNone/>
            </a:pPr>
            <a:r>
              <a:rPr lang="en-US" sz="1800" dirty="0" smtClean="0"/>
              <a:t>if (pipe(</a:t>
            </a:r>
            <a:r>
              <a:rPr lang="en-US" sz="1800" dirty="0" err="1" smtClean="0"/>
              <a:t>file_pipes</a:t>
            </a:r>
            <a:r>
              <a:rPr lang="en-US" sz="1800" dirty="0" smtClean="0"/>
              <a:t>) == 0) {</a:t>
            </a:r>
          </a:p>
          <a:p>
            <a:pPr>
              <a:buNone/>
            </a:pPr>
            <a:r>
              <a:rPr lang="en-US" sz="1800" dirty="0" err="1" smtClean="0"/>
              <a:t>fork_result</a:t>
            </a:r>
            <a:r>
              <a:rPr lang="en-US" sz="1800" dirty="0" smtClean="0"/>
              <a:t> = fork();</a:t>
            </a:r>
          </a:p>
        </p:txBody>
      </p:sp>
      <p:sp>
        <p:nvSpPr>
          <p:cNvPr id="4" name="Content Placeholder 3"/>
          <p:cNvSpPr>
            <a:spLocks noGrp="1"/>
          </p:cNvSpPr>
          <p:nvPr>
            <p:ph sz="half" idx="2"/>
          </p:nvPr>
        </p:nvSpPr>
        <p:spPr/>
        <p:txBody>
          <a:bodyPr>
            <a:normAutofit lnSpcReduction="10000"/>
          </a:bodyPr>
          <a:lstStyle/>
          <a:p>
            <a:pPr>
              <a:buNone/>
            </a:pPr>
            <a:r>
              <a:rPr lang="en-US" sz="1800" dirty="0" smtClean="0"/>
              <a:t>if (</a:t>
            </a:r>
            <a:r>
              <a:rPr lang="en-US" sz="1800" dirty="0" err="1" smtClean="0"/>
              <a:t>fork_result</a:t>
            </a:r>
            <a:r>
              <a:rPr lang="en-US" sz="1800" dirty="0" smtClean="0"/>
              <a:t> == -1) {</a:t>
            </a:r>
          </a:p>
          <a:p>
            <a:pPr>
              <a:buNone/>
            </a:pPr>
            <a:r>
              <a:rPr lang="en-US" sz="1800" dirty="0" err="1" smtClean="0"/>
              <a:t>fprintf</a:t>
            </a:r>
            <a:r>
              <a:rPr lang="en-US" sz="1800" dirty="0" smtClean="0"/>
              <a:t>(</a:t>
            </a:r>
            <a:r>
              <a:rPr lang="en-US" sz="1800" dirty="0" err="1" smtClean="0"/>
              <a:t>stderr</a:t>
            </a:r>
            <a:r>
              <a:rPr lang="en-US" sz="1800" dirty="0" smtClean="0"/>
              <a:t>, “Fork failure”);</a:t>
            </a:r>
          </a:p>
          <a:p>
            <a:pPr>
              <a:buNone/>
            </a:pPr>
            <a:r>
              <a:rPr lang="en-US" sz="1800" dirty="0" smtClean="0"/>
              <a:t>exit(EXIT_FAILURE);	}</a:t>
            </a:r>
          </a:p>
          <a:p>
            <a:pPr>
              <a:buNone/>
            </a:pPr>
            <a:r>
              <a:rPr lang="en-US" sz="1600" dirty="0" smtClean="0"/>
              <a:t>if (</a:t>
            </a:r>
            <a:r>
              <a:rPr lang="en-US" sz="1600" dirty="0" err="1" smtClean="0"/>
              <a:t>fork_result</a:t>
            </a:r>
            <a:r>
              <a:rPr lang="en-US" sz="1600" dirty="0" smtClean="0"/>
              <a:t> == 0) {</a:t>
            </a:r>
          </a:p>
          <a:p>
            <a:pPr>
              <a:buNone/>
            </a:pPr>
            <a:r>
              <a:rPr lang="en-US" sz="1600" dirty="0" err="1" smtClean="0"/>
              <a:t>data_processed</a:t>
            </a:r>
            <a:r>
              <a:rPr lang="en-US" sz="1600" dirty="0" smtClean="0"/>
              <a:t> = read(</a:t>
            </a:r>
            <a:r>
              <a:rPr lang="en-US" sz="1600" dirty="0" err="1" smtClean="0"/>
              <a:t>file_pipes</a:t>
            </a:r>
            <a:r>
              <a:rPr lang="en-US" sz="1600" dirty="0" smtClean="0"/>
              <a:t>[0], buffer, BUFSIZ);</a:t>
            </a:r>
          </a:p>
          <a:p>
            <a:pPr>
              <a:buNone/>
            </a:pPr>
            <a:r>
              <a:rPr lang="en-US" sz="1600" dirty="0" err="1" smtClean="0"/>
              <a:t>printf</a:t>
            </a:r>
            <a:r>
              <a:rPr lang="en-US" sz="1600" dirty="0" smtClean="0"/>
              <a:t>(“Read %d bytes: %s\n”, </a:t>
            </a:r>
            <a:r>
              <a:rPr lang="en-US" sz="1600" dirty="0" err="1" smtClean="0"/>
              <a:t>data_processed</a:t>
            </a:r>
            <a:r>
              <a:rPr lang="en-US" sz="1600" dirty="0" smtClean="0"/>
              <a:t>, buffer);</a:t>
            </a:r>
          </a:p>
          <a:p>
            <a:pPr>
              <a:buNone/>
            </a:pPr>
            <a:r>
              <a:rPr lang="en-US" sz="1600" dirty="0" smtClean="0"/>
              <a:t>exit(EXIT_SUCCESS);	}</a:t>
            </a:r>
          </a:p>
          <a:p>
            <a:pPr>
              <a:buNone/>
            </a:pPr>
            <a:r>
              <a:rPr lang="en-US" sz="1600" dirty="0" smtClean="0"/>
              <a:t>else {</a:t>
            </a:r>
          </a:p>
          <a:p>
            <a:pPr>
              <a:buNone/>
            </a:pPr>
            <a:r>
              <a:rPr lang="en-US" sz="1600" dirty="0" err="1" smtClean="0"/>
              <a:t>data_processed</a:t>
            </a:r>
            <a:r>
              <a:rPr lang="en-US" sz="1600" dirty="0" smtClean="0"/>
              <a:t> = write(</a:t>
            </a:r>
            <a:r>
              <a:rPr lang="en-US" sz="1600" dirty="0" err="1" smtClean="0"/>
              <a:t>file_pipes</a:t>
            </a:r>
            <a:r>
              <a:rPr lang="en-US" sz="1600" dirty="0" smtClean="0"/>
              <a:t>[1], </a:t>
            </a:r>
            <a:r>
              <a:rPr lang="en-US" sz="1600" dirty="0" err="1" smtClean="0"/>
              <a:t>some_data</a:t>
            </a:r>
            <a:r>
              <a:rPr lang="en-US" sz="1600" dirty="0" smtClean="0"/>
              <a:t>,</a:t>
            </a:r>
          </a:p>
          <a:p>
            <a:pPr>
              <a:buNone/>
            </a:pPr>
            <a:r>
              <a:rPr lang="en-US" sz="1600" dirty="0" err="1" smtClean="0"/>
              <a:t>strlen</a:t>
            </a:r>
            <a:r>
              <a:rPr lang="en-US" sz="1600" dirty="0" smtClean="0"/>
              <a:t>(</a:t>
            </a:r>
            <a:r>
              <a:rPr lang="en-US" sz="1600" dirty="0" err="1" smtClean="0"/>
              <a:t>some_data</a:t>
            </a:r>
            <a:r>
              <a:rPr lang="en-US" sz="1600" dirty="0" smtClean="0"/>
              <a:t>));</a:t>
            </a:r>
          </a:p>
          <a:p>
            <a:pPr>
              <a:buNone/>
            </a:pPr>
            <a:r>
              <a:rPr lang="en-US" sz="1600" dirty="0" err="1" smtClean="0"/>
              <a:t>printf</a:t>
            </a:r>
            <a:r>
              <a:rPr lang="en-US" sz="1600" dirty="0" smtClean="0"/>
              <a:t>(“Wrote %d bytes\n”, </a:t>
            </a:r>
            <a:r>
              <a:rPr lang="en-US" sz="1600" dirty="0" err="1" smtClean="0"/>
              <a:t>data_processed</a:t>
            </a:r>
            <a:r>
              <a:rPr lang="en-US" sz="1600" dirty="0" smtClean="0"/>
              <a:t>);</a:t>
            </a:r>
          </a:p>
          <a:p>
            <a:pPr>
              <a:buNone/>
            </a:pPr>
            <a:r>
              <a:rPr lang="en-US" sz="1600" dirty="0" smtClean="0"/>
              <a:t>}	}</a:t>
            </a:r>
          </a:p>
          <a:p>
            <a:pPr>
              <a:buNone/>
            </a:pPr>
            <a:r>
              <a:rPr lang="en-US" sz="1600" dirty="0" smtClean="0"/>
              <a:t>exit(EXIT_SUCCESS);	}</a:t>
            </a:r>
          </a:p>
          <a:p>
            <a:pPr>
              <a:buNone/>
            </a:pPr>
            <a:endParaRPr lang="en-US" sz="1600" dirty="0" smtClean="0"/>
          </a:p>
        </p:txBody>
      </p:sp>
      <p:pic>
        <p:nvPicPr>
          <p:cNvPr id="2050" name="Picture 2"/>
          <p:cNvPicPr>
            <a:picLocks noChangeAspect="1" noChangeArrowheads="1"/>
          </p:cNvPicPr>
          <p:nvPr/>
        </p:nvPicPr>
        <p:blipFill>
          <a:blip r:embed="rId2" cstate="print"/>
          <a:srcRect/>
          <a:stretch>
            <a:fillRect/>
          </a:stretch>
        </p:blipFill>
        <p:spPr bwMode="auto">
          <a:xfrm>
            <a:off x="2514600" y="2438400"/>
            <a:ext cx="2076450" cy="790575"/>
          </a:xfrm>
          <a:prstGeom prst="rect">
            <a:avLst/>
          </a:prstGeom>
          <a:noFill/>
          <a:ln w="9525">
            <a:noFill/>
            <a:miter lim="800000"/>
            <a:headEnd/>
            <a:tailEnd/>
          </a:ln>
        </p:spPr>
      </p:pic>
      <p:sp>
        <p:nvSpPr>
          <p:cNvPr id="6" name="Left Arrow 5"/>
          <p:cNvSpPr/>
          <p:nvPr/>
        </p:nvSpPr>
        <p:spPr>
          <a:xfrm rot="688750">
            <a:off x="7223211" y="5387312"/>
            <a:ext cx="1376479" cy="745468"/>
          </a:xfrm>
          <a:prstGeom prst="leftArrow">
            <a:avLst>
              <a:gd name="adj1" fmla="val 45239"/>
              <a:gd name="adj2" fmla="val 6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this</a:t>
            </a:r>
            <a:endParaRPr lang="en-US" dirty="0"/>
          </a:p>
        </p:txBody>
      </p:sp>
      <p:sp>
        <p:nvSpPr>
          <p:cNvPr id="7" name="Footer Placeholder 6"/>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prstClr val="black"/>
                </a:solidFill>
              </a:rPr>
              <a:t>The Pipe Call</a:t>
            </a:r>
            <a:br>
              <a:rPr lang="en-US" b="1" dirty="0" smtClean="0">
                <a:solidFill>
                  <a:prstClr val="black"/>
                </a:solidFill>
              </a:rPr>
            </a:br>
            <a:r>
              <a:rPr lang="en-US" sz="3100" dirty="0" smtClean="0">
                <a:solidFill>
                  <a:prstClr val="black"/>
                </a:solidFill>
              </a:rPr>
              <a:t>Pipes across a fork</a:t>
            </a:r>
            <a:endParaRPr lang="en-US" dirty="0"/>
          </a:p>
        </p:txBody>
      </p:sp>
      <p:pic>
        <p:nvPicPr>
          <p:cNvPr id="3076" name="Picture 4"/>
          <p:cNvPicPr>
            <a:picLocks noGrp="1" noChangeAspect="1" noChangeArrowheads="1"/>
          </p:cNvPicPr>
          <p:nvPr>
            <p:ph idx="1"/>
          </p:nvPr>
        </p:nvPicPr>
        <p:blipFill>
          <a:blip r:embed="rId2" cstate="print"/>
          <a:srcRect/>
          <a:stretch>
            <a:fillRect/>
          </a:stretch>
        </p:blipFill>
        <p:spPr bwMode="auto">
          <a:xfrm>
            <a:off x="1219200" y="2286000"/>
            <a:ext cx="6995236" cy="2133600"/>
          </a:xfrm>
          <a:prstGeom prst="rect">
            <a:avLst/>
          </a:prstGeom>
          <a:noFill/>
          <a:ln w="9525">
            <a:noFill/>
            <a:miter lim="800000"/>
            <a:headEnd/>
            <a:tailEnd/>
          </a:ln>
        </p:spPr>
      </p:pic>
      <p:sp>
        <p:nvSpPr>
          <p:cNvPr id="8" name="TextBox 7"/>
          <p:cNvSpPr txBox="1"/>
          <p:nvPr/>
        </p:nvSpPr>
        <p:spPr>
          <a:xfrm>
            <a:off x="914400" y="1676400"/>
            <a:ext cx="2590800" cy="381000"/>
          </a:xfrm>
          <a:prstGeom prst="rect">
            <a:avLst/>
          </a:prstGeom>
          <a:noFill/>
        </p:spPr>
        <p:txBody>
          <a:bodyPr wrap="square" rtlCol="0">
            <a:spAutoFit/>
          </a:bodyPr>
          <a:lstStyle/>
          <a:p>
            <a:r>
              <a:rPr lang="en-US" b="1" dirty="0" smtClean="0"/>
              <a:t>How to implement this?</a:t>
            </a:r>
            <a:endParaRPr lang="en-US" b="1"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21051246">
            <a:off x="457200" y="2706022"/>
            <a:ext cx="8229600" cy="1143000"/>
          </a:xfrm>
        </p:spPr>
        <p:txBody>
          <a:bodyPr/>
          <a:lstStyle/>
          <a:p>
            <a:r>
              <a:rPr lang="en-US" b="1" dirty="0" smtClean="0"/>
              <a:t>INTER PROCESS COMMUNICATION</a:t>
            </a:r>
            <a:endParaRPr lang="en-US" b="1" dirty="0"/>
          </a:p>
        </p:txBody>
      </p:sp>
      <p:sp>
        <p:nvSpPr>
          <p:cNvPr id="3" name="Footer Placeholder 2"/>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a:stretch>
            <a:fillRect/>
          </a:stretch>
        </p:blipFill>
        <p:spPr bwMode="auto">
          <a:xfrm>
            <a:off x="3200400" y="5181600"/>
            <a:ext cx="3465095" cy="9144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b="1" dirty="0" smtClean="0"/>
              <a:t>Parent and Child Processes</a:t>
            </a:r>
            <a:br>
              <a:rPr lang="en-US" b="1" dirty="0" smtClean="0"/>
            </a:br>
            <a:r>
              <a:rPr lang="en-US" sz="2700" dirty="0" smtClean="0">
                <a:solidFill>
                  <a:prstClr val="black"/>
                </a:solidFill>
              </a:rPr>
              <a:t>Pipes and exec</a:t>
            </a:r>
            <a:endParaRPr lang="en-US" sz="2700" dirty="0">
              <a:solidFill>
                <a:prstClr val="black"/>
              </a:solidFill>
            </a:endParaRPr>
          </a:p>
        </p:txBody>
      </p:sp>
      <p:sp>
        <p:nvSpPr>
          <p:cNvPr id="4" name="Content Placeholder 3"/>
          <p:cNvSpPr>
            <a:spLocks noGrp="1"/>
          </p:cNvSpPr>
          <p:nvPr>
            <p:ph sz="half" idx="1"/>
          </p:nvPr>
        </p:nvSpPr>
        <p:spPr/>
        <p:txBody>
          <a:bodyPr>
            <a:noAutofit/>
          </a:bodyPr>
          <a:lstStyle/>
          <a:p>
            <a:pPr>
              <a:buNone/>
            </a:pPr>
            <a:r>
              <a:rPr lang="en-US" sz="1600" dirty="0" smtClean="0"/>
              <a:t>#include &lt;unistd.h&gt;</a:t>
            </a:r>
          </a:p>
          <a:p>
            <a:pPr>
              <a:buNone/>
            </a:pPr>
            <a:r>
              <a:rPr lang="en-US" sz="1600" dirty="0" smtClean="0"/>
              <a:t>#include &lt;stdlib.h&gt;</a:t>
            </a:r>
          </a:p>
          <a:p>
            <a:pPr>
              <a:buNone/>
            </a:pPr>
            <a:r>
              <a:rPr lang="en-US" sz="1600" dirty="0" smtClean="0"/>
              <a:t>#include &lt;stdio.h&gt;</a:t>
            </a:r>
          </a:p>
          <a:p>
            <a:pPr>
              <a:buNone/>
            </a:pPr>
            <a:r>
              <a:rPr lang="en-US" sz="1600" dirty="0" smtClean="0"/>
              <a:t>#include &lt;string.h&gt;</a:t>
            </a:r>
          </a:p>
          <a:p>
            <a:pPr>
              <a:buNone/>
            </a:pPr>
            <a:r>
              <a:rPr lang="en-US" sz="1600" dirty="0" smtClean="0"/>
              <a:t>int main()</a:t>
            </a:r>
          </a:p>
          <a:p>
            <a:pPr>
              <a:buNone/>
            </a:pPr>
            <a:r>
              <a:rPr lang="en-US" sz="1600" dirty="0" smtClean="0"/>
              <a:t>{</a:t>
            </a:r>
          </a:p>
          <a:p>
            <a:pPr>
              <a:buNone/>
            </a:pPr>
            <a:r>
              <a:rPr lang="en-US" sz="1600" dirty="0" smtClean="0"/>
              <a:t>int </a:t>
            </a:r>
            <a:r>
              <a:rPr lang="en-US" sz="1600" dirty="0" err="1" smtClean="0"/>
              <a:t>data_processed</a:t>
            </a:r>
            <a:r>
              <a:rPr lang="en-US" sz="1600" dirty="0" smtClean="0"/>
              <a:t>;</a:t>
            </a:r>
          </a:p>
          <a:p>
            <a:pPr>
              <a:buNone/>
            </a:pPr>
            <a:r>
              <a:rPr lang="en-US" sz="1600" dirty="0" smtClean="0"/>
              <a:t>int </a:t>
            </a:r>
            <a:r>
              <a:rPr lang="en-US" sz="1600" dirty="0" err="1" smtClean="0"/>
              <a:t>file_pipes</a:t>
            </a:r>
            <a:r>
              <a:rPr lang="en-US" sz="1600" dirty="0" smtClean="0"/>
              <a:t>[2];</a:t>
            </a:r>
          </a:p>
          <a:p>
            <a:pPr>
              <a:buNone/>
            </a:pPr>
            <a:r>
              <a:rPr lang="en-US" sz="1600" dirty="0" smtClean="0"/>
              <a:t>const char </a:t>
            </a:r>
            <a:r>
              <a:rPr lang="en-US" sz="1600" dirty="0" err="1" smtClean="0"/>
              <a:t>some_data</a:t>
            </a:r>
            <a:r>
              <a:rPr lang="en-US" sz="1600" dirty="0" smtClean="0"/>
              <a:t>[] = “123”;</a:t>
            </a:r>
          </a:p>
          <a:p>
            <a:pPr>
              <a:buNone/>
            </a:pPr>
            <a:r>
              <a:rPr lang="en-US" sz="1600" dirty="0" smtClean="0"/>
              <a:t>char buffer[BUFSIZ + 1];</a:t>
            </a:r>
          </a:p>
          <a:p>
            <a:pPr>
              <a:buNone/>
            </a:pPr>
            <a:r>
              <a:rPr lang="en-US" sz="1600" dirty="0" smtClean="0"/>
              <a:t>pid_t </a:t>
            </a:r>
            <a:r>
              <a:rPr lang="en-US" sz="1600" dirty="0" err="1" smtClean="0"/>
              <a:t>fork_result</a:t>
            </a:r>
            <a:r>
              <a:rPr lang="en-US" sz="1600" dirty="0" smtClean="0"/>
              <a:t>;</a:t>
            </a:r>
          </a:p>
          <a:p>
            <a:pPr>
              <a:buNone/>
            </a:pPr>
            <a:r>
              <a:rPr lang="en-US" sz="1600" dirty="0" smtClean="0"/>
              <a:t>memset(buffer, ‘\0’, </a:t>
            </a:r>
            <a:r>
              <a:rPr lang="en-US" sz="1600" dirty="0" err="1" smtClean="0"/>
              <a:t>sizeof</a:t>
            </a:r>
            <a:r>
              <a:rPr lang="en-US" sz="1600" dirty="0" smtClean="0"/>
              <a:t>(buffer));</a:t>
            </a:r>
          </a:p>
          <a:p>
            <a:pPr>
              <a:buNone/>
            </a:pPr>
            <a:r>
              <a:rPr lang="en-US" sz="1600" dirty="0" smtClean="0"/>
              <a:t>if (pipe(</a:t>
            </a:r>
            <a:r>
              <a:rPr lang="en-US" sz="1600" dirty="0" err="1" smtClean="0"/>
              <a:t>file_pipes</a:t>
            </a:r>
            <a:r>
              <a:rPr lang="en-US" sz="1600" dirty="0" smtClean="0"/>
              <a:t>) == 0) {</a:t>
            </a:r>
          </a:p>
          <a:p>
            <a:pPr>
              <a:buNone/>
            </a:pPr>
            <a:r>
              <a:rPr lang="en-US" sz="1600" dirty="0" err="1" smtClean="0"/>
              <a:t>fork_result</a:t>
            </a:r>
            <a:r>
              <a:rPr lang="en-US" sz="1600" dirty="0" smtClean="0"/>
              <a:t> = fork();</a:t>
            </a:r>
          </a:p>
          <a:p>
            <a:pPr>
              <a:buNone/>
            </a:pPr>
            <a:r>
              <a:rPr lang="en-US" sz="1600" dirty="0" smtClean="0"/>
              <a:t>if (</a:t>
            </a:r>
            <a:r>
              <a:rPr lang="en-US" sz="1600" dirty="0" err="1" smtClean="0"/>
              <a:t>fork_result</a:t>
            </a:r>
            <a:r>
              <a:rPr lang="en-US" sz="1600" dirty="0" smtClean="0"/>
              <a:t> == (pid_t)-1) {</a:t>
            </a:r>
          </a:p>
        </p:txBody>
      </p:sp>
      <p:sp>
        <p:nvSpPr>
          <p:cNvPr id="5" name="Content Placeholder 4"/>
          <p:cNvSpPr>
            <a:spLocks noGrp="1"/>
          </p:cNvSpPr>
          <p:nvPr>
            <p:ph sz="half" idx="2"/>
          </p:nvPr>
        </p:nvSpPr>
        <p:spPr/>
        <p:txBody>
          <a:bodyPr>
            <a:normAutofit/>
          </a:bodyPr>
          <a:lstStyle/>
          <a:p>
            <a:pPr>
              <a:buNone/>
            </a:pPr>
            <a:r>
              <a:rPr lang="en-US" sz="1600" dirty="0" smtClean="0"/>
              <a:t>fprintf(stderr, “Fork failure”);</a:t>
            </a:r>
          </a:p>
          <a:p>
            <a:pPr>
              <a:buNone/>
            </a:pPr>
            <a:r>
              <a:rPr lang="en-US" sz="1600" dirty="0" smtClean="0"/>
              <a:t>exit(EXIT_FAILURE);	}</a:t>
            </a:r>
          </a:p>
          <a:p>
            <a:pPr>
              <a:buNone/>
            </a:pPr>
            <a:r>
              <a:rPr lang="en-US" sz="1600" dirty="0" smtClean="0"/>
              <a:t>if (</a:t>
            </a:r>
            <a:r>
              <a:rPr lang="en-US" sz="1600" dirty="0" err="1" smtClean="0"/>
              <a:t>fork_result</a:t>
            </a:r>
            <a:r>
              <a:rPr lang="en-US" sz="1600" dirty="0" smtClean="0"/>
              <a:t> == 0) {</a:t>
            </a:r>
          </a:p>
          <a:p>
            <a:pPr>
              <a:buNone/>
            </a:pPr>
            <a:r>
              <a:rPr lang="en-US" sz="1600" dirty="0" smtClean="0"/>
              <a:t>sprintf(buffer, “%d”, </a:t>
            </a:r>
            <a:r>
              <a:rPr lang="en-US" sz="1600" dirty="0" err="1" smtClean="0"/>
              <a:t>file_pipes</a:t>
            </a:r>
            <a:r>
              <a:rPr lang="en-US" sz="1600" dirty="0" smtClean="0"/>
              <a:t>[0]);</a:t>
            </a:r>
          </a:p>
          <a:p>
            <a:pPr>
              <a:buNone/>
            </a:pPr>
            <a:r>
              <a:rPr lang="en-US" sz="1600" dirty="0" smtClean="0"/>
              <a:t>(</a:t>
            </a:r>
            <a:r>
              <a:rPr lang="en-US" sz="1600" b="1" i="1" dirty="0" smtClean="0"/>
              <a:t>void)</a:t>
            </a:r>
            <a:r>
              <a:rPr lang="en-US" sz="1600" b="1" i="1" dirty="0" err="1" smtClean="0"/>
              <a:t>execl</a:t>
            </a:r>
            <a:r>
              <a:rPr lang="en-US" sz="1600" dirty="0" smtClean="0"/>
              <a:t>(“pipe4”, “</a:t>
            </a:r>
            <a:r>
              <a:rPr lang="en-US" sz="1600" dirty="0" smtClean="0">
                <a:solidFill>
                  <a:srgbClr val="0070C0"/>
                </a:solidFill>
              </a:rPr>
              <a:t>pipe4</a:t>
            </a:r>
            <a:r>
              <a:rPr lang="en-US" sz="1600" dirty="0" smtClean="0"/>
              <a:t>”, </a:t>
            </a:r>
            <a:r>
              <a:rPr lang="en-US" sz="1600" dirty="0" smtClean="0">
                <a:solidFill>
                  <a:srgbClr val="7030A0"/>
                </a:solidFill>
              </a:rPr>
              <a:t>buffer</a:t>
            </a:r>
            <a:r>
              <a:rPr lang="en-US" sz="1600" dirty="0" smtClean="0"/>
              <a:t>, (char *)0);</a:t>
            </a:r>
          </a:p>
          <a:p>
            <a:pPr>
              <a:buNone/>
            </a:pPr>
            <a:r>
              <a:rPr lang="en-US" sz="1600" dirty="0" smtClean="0"/>
              <a:t>exit(EXIT_FAILURE);	}</a:t>
            </a:r>
          </a:p>
          <a:p>
            <a:pPr>
              <a:buNone/>
            </a:pPr>
            <a:r>
              <a:rPr lang="en-US" sz="1600" dirty="0" smtClean="0"/>
              <a:t>else {</a:t>
            </a:r>
          </a:p>
          <a:p>
            <a:pPr>
              <a:buNone/>
            </a:pPr>
            <a:r>
              <a:rPr lang="en-US" sz="1600" dirty="0" err="1" smtClean="0"/>
              <a:t>data_processed</a:t>
            </a:r>
            <a:r>
              <a:rPr lang="en-US" sz="1600" dirty="0" smtClean="0"/>
              <a:t> = write(</a:t>
            </a:r>
            <a:r>
              <a:rPr lang="en-US" sz="1600" dirty="0" err="1" smtClean="0"/>
              <a:t>file_pipes</a:t>
            </a:r>
            <a:r>
              <a:rPr lang="en-US" sz="1600" dirty="0" smtClean="0"/>
              <a:t>[1], </a:t>
            </a:r>
            <a:r>
              <a:rPr lang="en-US" sz="1600" dirty="0" err="1" smtClean="0"/>
              <a:t>some_data</a:t>
            </a:r>
            <a:r>
              <a:rPr lang="en-US" sz="1600" dirty="0" smtClean="0"/>
              <a:t>,</a:t>
            </a:r>
          </a:p>
          <a:p>
            <a:pPr>
              <a:buNone/>
            </a:pPr>
            <a:r>
              <a:rPr lang="en-US" sz="1600" dirty="0" err="1" smtClean="0"/>
              <a:t>strlen</a:t>
            </a:r>
            <a:r>
              <a:rPr lang="en-US" sz="1600" dirty="0" smtClean="0"/>
              <a:t>(</a:t>
            </a:r>
            <a:r>
              <a:rPr lang="en-US" sz="1600" dirty="0" err="1" smtClean="0"/>
              <a:t>some_data</a:t>
            </a:r>
            <a:r>
              <a:rPr lang="en-US" sz="1600" dirty="0" smtClean="0"/>
              <a:t>));</a:t>
            </a:r>
          </a:p>
          <a:p>
            <a:pPr>
              <a:buNone/>
            </a:pPr>
            <a:r>
              <a:rPr lang="en-US" sz="1600" dirty="0" smtClean="0"/>
              <a:t>printf(“%d - wrote %d bytes\n”, </a:t>
            </a:r>
            <a:r>
              <a:rPr lang="en-US" sz="1600" dirty="0" err="1" smtClean="0"/>
              <a:t>getpid</a:t>
            </a:r>
            <a:r>
              <a:rPr lang="en-US" sz="1600" dirty="0" smtClean="0"/>
              <a:t>(), </a:t>
            </a:r>
            <a:r>
              <a:rPr lang="en-US" sz="1600" dirty="0" err="1" smtClean="0"/>
              <a:t>data_processed</a:t>
            </a:r>
            <a:r>
              <a:rPr lang="en-US" sz="1600" dirty="0" smtClean="0"/>
              <a:t>);	}	}</a:t>
            </a:r>
          </a:p>
          <a:p>
            <a:pPr>
              <a:buNone/>
            </a:pPr>
            <a:r>
              <a:rPr lang="en-US" sz="1600" dirty="0" smtClean="0"/>
              <a:t>exit(EXIT_SUCCESS);	}</a:t>
            </a:r>
            <a:endParaRPr lang="en-US" sz="1600" dirty="0"/>
          </a:p>
        </p:txBody>
      </p:sp>
      <p:sp>
        <p:nvSpPr>
          <p:cNvPr id="6" name="Rectangle 5"/>
          <p:cNvSpPr/>
          <p:nvPr/>
        </p:nvSpPr>
        <p:spPr>
          <a:xfrm>
            <a:off x="457200" y="1143000"/>
            <a:ext cx="2421304" cy="369332"/>
          </a:xfrm>
          <a:prstGeom prst="rect">
            <a:avLst/>
          </a:prstGeom>
        </p:spPr>
        <p:txBody>
          <a:bodyPr wrap="none">
            <a:spAutoFit/>
          </a:bodyPr>
          <a:lstStyle/>
          <a:p>
            <a:r>
              <a:rPr lang="en-US" b="1" i="1" dirty="0" smtClean="0"/>
              <a:t>data producer (pipe3.c)</a:t>
            </a:r>
            <a:endParaRPr lang="en-US" b="1" dirty="0"/>
          </a:p>
        </p:txBody>
      </p:sp>
      <p:sp>
        <p:nvSpPr>
          <p:cNvPr id="7" name="Left Arrow 6"/>
          <p:cNvSpPr/>
          <p:nvPr/>
        </p:nvSpPr>
        <p:spPr>
          <a:xfrm rot="2596596">
            <a:off x="7069773" y="5508206"/>
            <a:ext cx="1376479" cy="745468"/>
          </a:xfrm>
          <a:prstGeom prst="leftArrow">
            <a:avLst>
              <a:gd name="adj1" fmla="val 45239"/>
              <a:gd name="adj2" fmla="val 6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this</a:t>
            </a:r>
            <a:endParaRPr lang="en-US" dirty="0"/>
          </a:p>
        </p:txBody>
      </p:sp>
      <p:sp>
        <p:nvSpPr>
          <p:cNvPr id="9" name="Rectangle 8"/>
          <p:cNvSpPr/>
          <p:nvPr/>
        </p:nvSpPr>
        <p:spPr>
          <a:xfrm>
            <a:off x="7041388" y="2057400"/>
            <a:ext cx="1569212" cy="369332"/>
          </a:xfrm>
          <a:prstGeom prst="rect">
            <a:avLst/>
          </a:prstGeom>
          <a:ln>
            <a:noFill/>
          </a:ln>
        </p:spPr>
        <p:txBody>
          <a:bodyPr wrap="none">
            <a:spAutoFit/>
          </a:bodyPr>
          <a:lstStyle/>
          <a:p>
            <a:r>
              <a:rPr lang="en-US" dirty="0" smtClean="0">
                <a:solidFill>
                  <a:srgbClr val="0070C0"/>
                </a:solidFill>
              </a:rPr>
              <a:t>program name</a:t>
            </a:r>
            <a:endParaRPr lang="en-US" dirty="0">
              <a:solidFill>
                <a:srgbClr val="0070C0"/>
              </a:solidFill>
            </a:endParaRPr>
          </a:p>
        </p:txBody>
      </p:sp>
      <p:sp>
        <p:nvSpPr>
          <p:cNvPr id="27" name="Rectangle 26"/>
          <p:cNvSpPr/>
          <p:nvPr/>
        </p:nvSpPr>
        <p:spPr>
          <a:xfrm>
            <a:off x="4267200" y="1295400"/>
            <a:ext cx="4572214" cy="369332"/>
          </a:xfrm>
          <a:prstGeom prst="rect">
            <a:avLst/>
          </a:prstGeom>
          <a:ln>
            <a:noFill/>
          </a:ln>
        </p:spPr>
        <p:txBody>
          <a:bodyPr wrap="none">
            <a:spAutoFit/>
          </a:bodyPr>
          <a:lstStyle/>
          <a:p>
            <a:r>
              <a:rPr lang="en-US" dirty="0" smtClean="0">
                <a:solidFill>
                  <a:srgbClr val="7030A0"/>
                </a:solidFill>
              </a:rPr>
              <a:t>File descriptor number – program to read from</a:t>
            </a:r>
            <a:endParaRPr lang="en-US" dirty="0"/>
          </a:p>
        </p:txBody>
      </p:sp>
      <p:sp>
        <p:nvSpPr>
          <p:cNvPr id="10" name="Footer Placeholder 9"/>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9"/>
                                        </p:tgtEl>
                                        <p:attrNameLst>
                                          <p:attrName>style.visibility</p:attrName>
                                        </p:attrNameLst>
                                      </p:cBhvr>
                                      <p:to>
                                        <p:strVal val="visible"/>
                                      </p:to>
                                    </p:set>
                                    <p:anim calcmode="discrete" valueType="clr">
                                      <p:cBhvr override="childStyle">
                                        <p:cTn id="20" dur="80"/>
                                        <p:tgtEl>
                                          <p:spTgt spid="9"/>
                                        </p:tgtEl>
                                        <p:attrNameLst>
                                          <p:attrName>style.color</p:attrName>
                                        </p:attrNameLst>
                                      </p:cBhvr>
                                      <p:tavLst>
                                        <p:tav tm="0">
                                          <p:val>
                                            <p:clrVal>
                                              <a:srgbClr val="FF9900"/>
                                            </p:clrVal>
                                          </p:val>
                                        </p:tav>
                                        <p:tav tm="50000">
                                          <p:val>
                                            <p:clrVal>
                                              <a:srgbClr val="F4F915"/>
                                            </p:clrVal>
                                          </p:val>
                                        </p:tav>
                                      </p:tavLst>
                                    </p:anim>
                                    <p:anim calcmode="discrete" valueType="clr">
                                      <p:cBhvr>
                                        <p:cTn id="21" dur="80"/>
                                        <p:tgtEl>
                                          <p:spTgt spid="9"/>
                                        </p:tgtEl>
                                        <p:attrNameLst>
                                          <p:attrName>fillcolor</p:attrName>
                                        </p:attrNameLst>
                                      </p:cBhvr>
                                      <p:tavLst>
                                        <p:tav tm="0">
                                          <p:val>
                                            <p:clrVal>
                                              <a:schemeClr val="accent2"/>
                                            </p:clrVal>
                                          </p:val>
                                        </p:tav>
                                        <p:tav tm="50000">
                                          <p:val>
                                            <p:clrVal>
                                              <a:schemeClr val="hlink"/>
                                            </p:clrVal>
                                          </p:val>
                                        </p:tav>
                                      </p:tavLst>
                                    </p:anim>
                                    <p:set>
                                      <p:cBhvr>
                                        <p:cTn id="22" dur="80"/>
                                        <p:tgtEl>
                                          <p:spTgt spid="9"/>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27"/>
                                        </p:tgtEl>
                                        <p:attrNameLst>
                                          <p:attrName>style.visibility</p:attrName>
                                        </p:attrNameLst>
                                      </p:cBhvr>
                                      <p:to>
                                        <p:strVal val="visible"/>
                                      </p:to>
                                    </p:set>
                                    <p:anim calcmode="discrete" valueType="clr">
                                      <p:cBhvr override="childStyle">
                                        <p:cTn id="27" dur="80"/>
                                        <p:tgtEl>
                                          <p:spTgt spid="27"/>
                                        </p:tgtEl>
                                        <p:attrNameLst>
                                          <p:attrName>style.color</p:attrName>
                                        </p:attrNameLst>
                                      </p:cBhvr>
                                      <p:tavLst>
                                        <p:tav tm="0">
                                          <p:val>
                                            <p:clrVal>
                                              <a:srgbClr val="F4F915"/>
                                            </p:clrVal>
                                          </p:val>
                                        </p:tav>
                                        <p:tav tm="50000">
                                          <p:val>
                                            <p:clrVal>
                                              <a:srgbClr val="FF3300"/>
                                            </p:clrVal>
                                          </p:val>
                                        </p:tav>
                                      </p:tavLst>
                                    </p:anim>
                                    <p:anim calcmode="discrete" valueType="clr">
                                      <p:cBhvr>
                                        <p:cTn id="28" dur="80"/>
                                        <p:tgtEl>
                                          <p:spTgt spid="27"/>
                                        </p:tgtEl>
                                        <p:attrNameLst>
                                          <p:attrName>fillcolor</p:attrName>
                                        </p:attrNameLst>
                                      </p:cBhvr>
                                      <p:tavLst>
                                        <p:tav tm="0">
                                          <p:val>
                                            <p:clrVal>
                                              <a:schemeClr val="accent2"/>
                                            </p:clrVal>
                                          </p:val>
                                        </p:tav>
                                        <p:tav tm="50000">
                                          <p:val>
                                            <p:clrVal>
                                              <a:schemeClr val="hlink"/>
                                            </p:clrVal>
                                          </p:val>
                                        </p:tav>
                                      </p:tavLst>
                                    </p:anim>
                                    <p:set>
                                      <p:cBhvr>
                                        <p:cTn id="29" dur="80"/>
                                        <p:tgtEl>
                                          <p:spTgt spid="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Parent and Child Processes</a:t>
            </a:r>
            <a:br>
              <a:rPr lang="en-US" b="1" dirty="0" smtClean="0"/>
            </a:br>
            <a:r>
              <a:rPr lang="en-US" sz="2700" dirty="0" smtClean="0">
                <a:solidFill>
                  <a:prstClr val="black"/>
                </a:solidFill>
              </a:rPr>
              <a:t>Pipes and exec</a:t>
            </a:r>
            <a:endParaRPr lang="en-US" sz="2700" dirty="0">
              <a:solidFill>
                <a:prstClr val="black"/>
              </a:solidFill>
            </a:endParaRPr>
          </a:p>
        </p:txBody>
      </p:sp>
      <p:sp>
        <p:nvSpPr>
          <p:cNvPr id="4" name="Content Placeholder 3"/>
          <p:cNvSpPr>
            <a:spLocks noGrp="1"/>
          </p:cNvSpPr>
          <p:nvPr>
            <p:ph sz="half" idx="1"/>
          </p:nvPr>
        </p:nvSpPr>
        <p:spPr/>
        <p:txBody>
          <a:bodyPr>
            <a:noAutofit/>
          </a:bodyPr>
          <a:lstStyle/>
          <a:p>
            <a:pPr>
              <a:buNone/>
            </a:pPr>
            <a:r>
              <a:rPr lang="en-US" sz="1600" dirty="0" smtClean="0"/>
              <a:t>#include &lt;unistd.h&gt;</a:t>
            </a:r>
          </a:p>
          <a:p>
            <a:pPr>
              <a:buNone/>
            </a:pPr>
            <a:r>
              <a:rPr lang="en-US" sz="1600" dirty="0" smtClean="0"/>
              <a:t>#include &lt;stdlib.h&gt;</a:t>
            </a:r>
          </a:p>
          <a:p>
            <a:pPr>
              <a:buNone/>
            </a:pPr>
            <a:r>
              <a:rPr lang="en-US" sz="1600" dirty="0" smtClean="0"/>
              <a:t>#include &lt;stdio.h&gt;</a:t>
            </a:r>
          </a:p>
          <a:p>
            <a:pPr>
              <a:buNone/>
            </a:pPr>
            <a:r>
              <a:rPr lang="en-US" sz="1600" dirty="0" smtClean="0"/>
              <a:t>#include &lt;string.h&gt;</a:t>
            </a:r>
          </a:p>
          <a:p>
            <a:pPr>
              <a:buNone/>
            </a:pPr>
            <a:r>
              <a:rPr lang="en-US" sz="1600" dirty="0" smtClean="0"/>
              <a:t>int main(int argc, char *argv[])	{</a:t>
            </a:r>
          </a:p>
          <a:p>
            <a:pPr>
              <a:buNone/>
            </a:pPr>
            <a:r>
              <a:rPr lang="en-US" sz="1600" dirty="0" smtClean="0"/>
              <a:t>int </a:t>
            </a:r>
            <a:r>
              <a:rPr lang="en-US" sz="1600" dirty="0" err="1" smtClean="0"/>
              <a:t>data_processed</a:t>
            </a:r>
            <a:r>
              <a:rPr lang="en-US" sz="1600" dirty="0" smtClean="0"/>
              <a:t>;</a:t>
            </a:r>
          </a:p>
          <a:p>
            <a:pPr>
              <a:buNone/>
            </a:pPr>
            <a:r>
              <a:rPr lang="en-US" sz="1600" dirty="0" smtClean="0"/>
              <a:t>char buffer[BUFSIZ + 1];</a:t>
            </a:r>
          </a:p>
          <a:p>
            <a:pPr>
              <a:buNone/>
            </a:pPr>
            <a:r>
              <a:rPr lang="en-US" sz="1600" dirty="0" smtClean="0"/>
              <a:t>int </a:t>
            </a:r>
            <a:r>
              <a:rPr lang="en-US" sz="1600" dirty="0" err="1" smtClean="0"/>
              <a:t>file_descriptor</a:t>
            </a:r>
            <a:r>
              <a:rPr lang="en-US" sz="1600" dirty="0" smtClean="0"/>
              <a:t>;</a:t>
            </a:r>
          </a:p>
          <a:p>
            <a:pPr>
              <a:buNone/>
            </a:pPr>
            <a:r>
              <a:rPr lang="en-US" sz="1600" dirty="0" smtClean="0"/>
              <a:t>memset(buffer, ‘\0’, </a:t>
            </a:r>
            <a:r>
              <a:rPr lang="en-US" sz="1600" dirty="0" err="1" smtClean="0"/>
              <a:t>sizeof</a:t>
            </a:r>
            <a:r>
              <a:rPr lang="en-US" sz="1600" dirty="0" smtClean="0"/>
              <a:t>(buffer));</a:t>
            </a:r>
          </a:p>
          <a:p>
            <a:pPr>
              <a:buNone/>
            </a:pPr>
            <a:r>
              <a:rPr lang="en-US" sz="1600" dirty="0" err="1" smtClean="0"/>
              <a:t>sscanf</a:t>
            </a:r>
            <a:r>
              <a:rPr lang="en-US" sz="1600" dirty="0" smtClean="0"/>
              <a:t>(argv[1], “%d”, &amp;</a:t>
            </a:r>
            <a:r>
              <a:rPr lang="en-US" sz="1600" dirty="0" err="1" smtClean="0"/>
              <a:t>file_descriptor</a:t>
            </a:r>
            <a:r>
              <a:rPr lang="en-US" sz="1600" dirty="0" smtClean="0"/>
              <a:t>);</a:t>
            </a:r>
          </a:p>
          <a:p>
            <a:pPr>
              <a:buNone/>
            </a:pPr>
            <a:r>
              <a:rPr lang="en-US" sz="1600" dirty="0" err="1" smtClean="0"/>
              <a:t>data_processed</a:t>
            </a:r>
            <a:r>
              <a:rPr lang="en-US" sz="1600" dirty="0" smtClean="0"/>
              <a:t> = read(</a:t>
            </a:r>
            <a:r>
              <a:rPr lang="en-US" sz="1600" dirty="0" err="1" smtClean="0"/>
              <a:t>file_descriptor</a:t>
            </a:r>
            <a:r>
              <a:rPr lang="en-US" sz="1600" dirty="0" smtClean="0"/>
              <a:t>, buffer, BUFSIZ);</a:t>
            </a:r>
          </a:p>
          <a:p>
            <a:pPr>
              <a:buNone/>
            </a:pPr>
            <a:r>
              <a:rPr lang="en-US" sz="1600" dirty="0" smtClean="0"/>
              <a:t>printf(“%d - read %d bytes: %s\n”, </a:t>
            </a:r>
            <a:r>
              <a:rPr lang="en-US" sz="1600" dirty="0" err="1" smtClean="0"/>
              <a:t>getpid</a:t>
            </a:r>
            <a:r>
              <a:rPr lang="en-US" sz="1600" dirty="0" smtClean="0"/>
              <a:t>(), </a:t>
            </a:r>
            <a:r>
              <a:rPr lang="en-US" sz="1600" dirty="0" err="1" smtClean="0"/>
              <a:t>data_processed</a:t>
            </a:r>
            <a:r>
              <a:rPr lang="en-US" sz="1600" dirty="0" smtClean="0"/>
              <a:t>, buffer);</a:t>
            </a:r>
          </a:p>
          <a:p>
            <a:pPr>
              <a:buNone/>
            </a:pPr>
            <a:r>
              <a:rPr lang="en-US" sz="1600" dirty="0" smtClean="0"/>
              <a:t>exit(EXIT_SUCCESS);	}</a:t>
            </a:r>
          </a:p>
        </p:txBody>
      </p:sp>
      <p:sp>
        <p:nvSpPr>
          <p:cNvPr id="6" name="Rectangle 5"/>
          <p:cNvSpPr/>
          <p:nvPr/>
        </p:nvSpPr>
        <p:spPr>
          <a:xfrm>
            <a:off x="457200" y="1143000"/>
            <a:ext cx="2494594" cy="369332"/>
          </a:xfrm>
          <a:prstGeom prst="rect">
            <a:avLst/>
          </a:prstGeom>
        </p:spPr>
        <p:txBody>
          <a:bodyPr wrap="none">
            <a:spAutoFit/>
          </a:bodyPr>
          <a:lstStyle/>
          <a:p>
            <a:r>
              <a:rPr lang="en-US" b="1" i="1" dirty="0" smtClean="0"/>
              <a:t>data consumer (pipe4.c)</a:t>
            </a:r>
            <a:endParaRPr lang="en-US" b="1"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Reading Closed Pipes</a:t>
            </a:r>
            <a:endParaRPr lang="en-US" dirty="0"/>
          </a:p>
        </p:txBody>
      </p:sp>
      <p:sp>
        <p:nvSpPr>
          <p:cNvPr id="3" name="Content Placeholder 2"/>
          <p:cNvSpPr>
            <a:spLocks noGrp="1"/>
          </p:cNvSpPr>
          <p:nvPr>
            <p:ph idx="1"/>
          </p:nvPr>
        </p:nvSpPr>
        <p:spPr/>
        <p:txBody>
          <a:bodyPr/>
          <a:lstStyle/>
          <a:p>
            <a:r>
              <a:rPr lang="en-US" dirty="0" smtClean="0"/>
              <a:t>read call (other end of the pipe is closed)</a:t>
            </a:r>
          </a:p>
          <a:p>
            <a:pPr lvl="1"/>
            <a:r>
              <a:rPr lang="en-US" dirty="0" smtClean="0">
                <a:solidFill>
                  <a:srgbClr val="7030A0"/>
                </a:solidFill>
              </a:rPr>
              <a:t>Block</a:t>
            </a:r>
          </a:p>
          <a:p>
            <a:pPr lvl="2"/>
            <a:r>
              <a:rPr lang="en-US" dirty="0" smtClean="0"/>
              <a:t>Process – wait</a:t>
            </a:r>
          </a:p>
          <a:p>
            <a:pPr lvl="3"/>
            <a:r>
              <a:rPr lang="en-US" dirty="0" smtClean="0"/>
              <a:t>Data – available</a:t>
            </a:r>
          </a:p>
          <a:p>
            <a:pPr lvl="2"/>
            <a:r>
              <a:rPr lang="en-US" strike="sngStrike" dirty="0" smtClean="0"/>
              <a:t>Process</a:t>
            </a:r>
            <a:r>
              <a:rPr lang="en-US" dirty="0" smtClean="0"/>
              <a:t> open for writing</a:t>
            </a:r>
          </a:p>
          <a:p>
            <a:pPr lvl="1"/>
            <a:r>
              <a:rPr lang="en-US" dirty="0" smtClean="0">
                <a:solidFill>
                  <a:srgbClr val="7030A0"/>
                </a:solidFill>
              </a:rPr>
              <a:t>Rather than </a:t>
            </a:r>
          </a:p>
          <a:p>
            <a:pPr lvl="2"/>
            <a:r>
              <a:rPr lang="en-US" dirty="0" smtClean="0"/>
              <a:t>Returns 0</a:t>
            </a:r>
          </a:p>
          <a:p>
            <a:pPr lvl="3"/>
            <a:r>
              <a:rPr lang="en-US" dirty="0" smtClean="0"/>
              <a:t>This allows reading process </a:t>
            </a:r>
            <a:r>
              <a:rPr lang="en-US" dirty="0" smtClean="0">
                <a:sym typeface="Wingdings" pitchFamily="2" charset="2"/>
              </a:rPr>
              <a:t> </a:t>
            </a:r>
            <a:r>
              <a:rPr lang="en-US" dirty="0" smtClean="0"/>
              <a:t>detect</a:t>
            </a:r>
          </a:p>
          <a:p>
            <a:pPr lvl="4"/>
            <a:r>
              <a:rPr lang="en-US" dirty="0" smtClean="0"/>
              <a:t>Pipe ≡ end of file</a:t>
            </a:r>
          </a:p>
          <a:p>
            <a:pPr lvl="2"/>
            <a:r>
              <a:rPr lang="en-US" dirty="0" smtClean="0"/>
              <a:t>-1</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Reading Closed Pipes</a:t>
            </a:r>
            <a:endParaRPr lang="en-US" dirty="0"/>
          </a:p>
        </p:txBody>
      </p:sp>
      <p:sp>
        <p:nvSpPr>
          <p:cNvPr id="3" name="Content Placeholder 2"/>
          <p:cNvSpPr>
            <a:spLocks noGrp="1"/>
          </p:cNvSpPr>
          <p:nvPr>
            <p:ph idx="1"/>
          </p:nvPr>
        </p:nvSpPr>
        <p:spPr/>
        <p:txBody>
          <a:bodyPr/>
          <a:lstStyle/>
          <a:p>
            <a:r>
              <a:rPr lang="en-US" dirty="0" smtClean="0"/>
              <a:t>If we use</a:t>
            </a:r>
          </a:p>
          <a:p>
            <a:pPr lvl="1"/>
            <a:r>
              <a:rPr lang="en-US" dirty="0" smtClean="0"/>
              <a:t>pipe across a fork call?</a:t>
            </a:r>
          </a:p>
          <a:p>
            <a:pPr lvl="2"/>
            <a:r>
              <a:rPr lang="en-US" dirty="0" smtClean="0"/>
              <a:t>2 file descriptors</a:t>
            </a:r>
          </a:p>
          <a:p>
            <a:pPr lvl="3"/>
            <a:r>
              <a:rPr lang="en-US" dirty="0" smtClean="0"/>
              <a:t>You can Use </a:t>
            </a:r>
            <a:r>
              <a:rPr lang="en-US" dirty="0" smtClean="0">
                <a:sym typeface="Wingdings" pitchFamily="2" charset="2"/>
              </a:rPr>
              <a:t></a:t>
            </a:r>
            <a:r>
              <a:rPr lang="en-US" dirty="0" smtClean="0"/>
              <a:t> write </a:t>
            </a:r>
            <a:r>
              <a:rPr lang="en-US" dirty="0" smtClean="0">
                <a:sym typeface="Wingdings" pitchFamily="2" charset="2"/>
              </a:rPr>
              <a:t></a:t>
            </a:r>
            <a:r>
              <a:rPr lang="en-US" dirty="0" smtClean="0"/>
              <a:t> pipe</a:t>
            </a:r>
          </a:p>
          <a:p>
            <a:pPr lvl="4"/>
            <a:r>
              <a:rPr lang="en-US" dirty="0" smtClean="0"/>
              <a:t>1 (parent)</a:t>
            </a:r>
          </a:p>
          <a:p>
            <a:pPr lvl="4"/>
            <a:r>
              <a:rPr lang="en-US" dirty="0" smtClean="0"/>
              <a:t>1 (child)</a:t>
            </a:r>
          </a:p>
          <a:p>
            <a:pPr lvl="3"/>
            <a:r>
              <a:rPr lang="en-US" dirty="0" smtClean="0"/>
              <a:t>Close write file descriptor </a:t>
            </a:r>
            <a:r>
              <a:rPr lang="en-US" dirty="0" smtClean="0">
                <a:sym typeface="Wingdings" pitchFamily="2" charset="2"/>
              </a:rPr>
              <a:t> pipe in</a:t>
            </a:r>
            <a:endParaRPr lang="en-US" dirty="0" smtClean="0"/>
          </a:p>
          <a:p>
            <a:pPr lvl="4"/>
            <a:r>
              <a:rPr lang="en-US" dirty="0" smtClean="0"/>
              <a:t>Parent &amp; child</a:t>
            </a:r>
          </a:p>
          <a:p>
            <a:pPr lvl="5"/>
            <a:r>
              <a:rPr lang="en-US" dirty="0" smtClean="0"/>
              <a:t>Before pipe = closed (considered) &amp;</a:t>
            </a:r>
          </a:p>
          <a:p>
            <a:pPr lvl="6"/>
            <a:r>
              <a:rPr lang="en-US" dirty="0" smtClean="0"/>
              <a:t>Read call on pipe (fail)</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b="1" dirty="0" smtClean="0"/>
              <a:t>Pipes Used as Standard Input and Output</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File descriptor</a:t>
            </a:r>
          </a:p>
          <a:p>
            <a:pPr lvl="1"/>
            <a:r>
              <a:rPr lang="en-US" dirty="0" smtClean="0"/>
              <a:t>0 = standard input</a:t>
            </a:r>
          </a:p>
          <a:p>
            <a:pPr lvl="1"/>
            <a:r>
              <a:rPr lang="en-US" dirty="0" smtClean="0"/>
              <a:t>1 = standard output</a:t>
            </a:r>
          </a:p>
          <a:p>
            <a:r>
              <a:rPr lang="en-US" dirty="0" smtClean="0"/>
              <a:t>Advantage </a:t>
            </a:r>
          </a:p>
          <a:p>
            <a:pPr lvl="1"/>
            <a:r>
              <a:rPr lang="en-US" dirty="0" smtClean="0">
                <a:sym typeface="Wingdings" pitchFamily="2" charset="2"/>
              </a:rPr>
              <a:t>invoking </a:t>
            </a:r>
            <a:r>
              <a:rPr lang="en-US" dirty="0" smtClean="0"/>
              <a:t>standard programs</a:t>
            </a:r>
          </a:p>
          <a:p>
            <a:pPr lvl="2"/>
            <a:r>
              <a:rPr lang="en-US" dirty="0" smtClean="0"/>
              <a:t>That don’t expect file descriptor (parameter)</a:t>
            </a:r>
          </a:p>
          <a:p>
            <a:pPr lvl="3"/>
            <a:r>
              <a:rPr lang="en-US" dirty="0" smtClean="0"/>
              <a:t>To do this</a:t>
            </a:r>
          </a:p>
          <a:p>
            <a:pPr lvl="4"/>
            <a:r>
              <a:rPr lang="en-US" i="1" dirty="0" smtClean="0"/>
              <a:t>dup</a:t>
            </a:r>
            <a:r>
              <a:rPr lang="en-US" dirty="0" smtClean="0"/>
              <a:t> function (use)</a:t>
            </a:r>
          </a:p>
          <a:p>
            <a:pPr lvl="4"/>
            <a:r>
              <a:rPr lang="en-US" i="1" dirty="0" smtClean="0"/>
              <a:t>Prototypes are</a:t>
            </a:r>
          </a:p>
          <a:p>
            <a:pPr lvl="5">
              <a:buNone/>
            </a:pPr>
            <a:r>
              <a:rPr lang="en-US" i="1" dirty="0" smtClean="0"/>
              <a:t>#include &lt;unistd.h&gt;</a:t>
            </a:r>
          </a:p>
          <a:p>
            <a:pPr lvl="5">
              <a:buNone/>
            </a:pPr>
            <a:r>
              <a:rPr lang="en-US" i="1" dirty="0" smtClean="0"/>
              <a:t>int </a:t>
            </a:r>
            <a:r>
              <a:rPr lang="en-US" i="1" dirty="0" smtClean="0">
                <a:solidFill>
                  <a:srgbClr val="7030A0"/>
                </a:solidFill>
              </a:rPr>
              <a:t>dup</a:t>
            </a:r>
            <a:r>
              <a:rPr lang="en-US" i="1" dirty="0" smtClean="0"/>
              <a:t>(int </a:t>
            </a:r>
            <a:r>
              <a:rPr lang="en-US" i="1" dirty="0" err="1" smtClean="0"/>
              <a:t>file_descriptor</a:t>
            </a:r>
            <a:r>
              <a:rPr lang="en-US" i="1" dirty="0" smtClean="0"/>
              <a:t>);</a:t>
            </a:r>
          </a:p>
          <a:p>
            <a:pPr lvl="5">
              <a:buNone/>
            </a:pPr>
            <a:r>
              <a:rPr lang="en-US" i="1" dirty="0" smtClean="0"/>
              <a:t>int dup2(int </a:t>
            </a:r>
            <a:r>
              <a:rPr lang="en-US" i="1" dirty="0" err="1" smtClean="0"/>
              <a:t>file_descriptor_one</a:t>
            </a:r>
            <a:r>
              <a:rPr lang="en-US" i="1" dirty="0" smtClean="0"/>
              <a:t>, int file_descriptor_two);</a:t>
            </a:r>
            <a:endParaRPr lang="en-US" i="1"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Pipes Used as Standard Input and Output</a:t>
            </a:r>
            <a:endParaRPr lang="en-US" sz="3600" dirty="0"/>
          </a:p>
        </p:txBody>
      </p:sp>
      <p:sp>
        <p:nvSpPr>
          <p:cNvPr id="3" name="Content Placeholder 2"/>
          <p:cNvSpPr>
            <a:spLocks noGrp="1"/>
          </p:cNvSpPr>
          <p:nvPr>
            <p:ph idx="1"/>
          </p:nvPr>
        </p:nvSpPr>
        <p:spPr/>
        <p:txBody>
          <a:bodyPr>
            <a:normAutofit fontScale="92500" lnSpcReduction="10000"/>
          </a:bodyPr>
          <a:lstStyle/>
          <a:p>
            <a:r>
              <a:rPr lang="en-US" i="1" dirty="0" smtClean="0">
                <a:solidFill>
                  <a:srgbClr val="7030A0"/>
                </a:solidFill>
              </a:rPr>
              <a:t>Purpose</a:t>
            </a:r>
          </a:p>
          <a:p>
            <a:pPr lvl="1"/>
            <a:r>
              <a:rPr lang="en-US" dirty="0" smtClean="0"/>
              <a:t>open a new file descriptor</a:t>
            </a:r>
          </a:p>
          <a:p>
            <a:pPr lvl="2"/>
            <a:r>
              <a:rPr lang="en-US" dirty="0" smtClean="0"/>
              <a:t>Like </a:t>
            </a:r>
            <a:r>
              <a:rPr lang="en-US" i="1" dirty="0" smtClean="0"/>
              <a:t>open</a:t>
            </a:r>
            <a:r>
              <a:rPr lang="en-US" dirty="0" smtClean="0"/>
              <a:t> call</a:t>
            </a:r>
          </a:p>
          <a:p>
            <a:pPr lvl="3"/>
            <a:r>
              <a:rPr lang="en-US" dirty="0" smtClean="0"/>
              <a:t>Difference with open is</a:t>
            </a:r>
          </a:p>
          <a:p>
            <a:pPr lvl="4"/>
            <a:r>
              <a:rPr lang="en-US" dirty="0" smtClean="0"/>
              <a:t>New file descriptor – created (dup)</a:t>
            </a:r>
          </a:p>
          <a:p>
            <a:pPr lvl="5"/>
            <a:r>
              <a:rPr lang="en-US" dirty="0" smtClean="0"/>
              <a:t>Refers </a:t>
            </a:r>
            <a:r>
              <a:rPr lang="en-US" dirty="0" smtClean="0">
                <a:sym typeface="Wingdings" pitchFamily="2" charset="2"/>
              </a:rPr>
              <a:t> same file / pipe (as an existing one)</a:t>
            </a:r>
          </a:p>
          <a:p>
            <a:pPr lvl="1"/>
            <a:r>
              <a:rPr lang="en-US" dirty="0" smtClean="0">
                <a:sym typeface="Wingdings" pitchFamily="2" charset="2"/>
              </a:rPr>
              <a:t>New file descriptor – lowest number (always)</a:t>
            </a:r>
          </a:p>
          <a:p>
            <a:r>
              <a:rPr lang="en-US" dirty="0" smtClean="0"/>
              <a:t>dup2</a:t>
            </a:r>
          </a:p>
          <a:p>
            <a:pPr lvl="2"/>
            <a:r>
              <a:rPr lang="en-US" dirty="0" smtClean="0"/>
              <a:t>file descriptor one – same as / first available descriptor &gt; file descriptor two</a:t>
            </a:r>
          </a:p>
          <a:p>
            <a:pPr lvl="2"/>
            <a:r>
              <a:rPr lang="en-US" dirty="0" smtClean="0"/>
              <a:t>how does dup help in passing data between processes?</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Pipes Used as Standard Input and Output</a:t>
            </a:r>
            <a:endParaRPr lang="en-US" sz="3600" dirty="0"/>
          </a:p>
        </p:txBody>
      </p:sp>
      <p:sp>
        <p:nvSpPr>
          <p:cNvPr id="3" name="Content Placeholder 2"/>
          <p:cNvSpPr>
            <a:spLocks noGrp="1"/>
          </p:cNvSpPr>
          <p:nvPr>
            <p:ph idx="1"/>
          </p:nvPr>
        </p:nvSpPr>
        <p:spPr/>
        <p:txBody>
          <a:bodyPr>
            <a:normAutofit fontScale="92500"/>
          </a:bodyPr>
          <a:lstStyle/>
          <a:p>
            <a:r>
              <a:rPr lang="en-US" dirty="0" smtClean="0"/>
              <a:t>Trick is</a:t>
            </a:r>
          </a:p>
          <a:p>
            <a:pPr lvl="1"/>
            <a:r>
              <a:rPr lang="en-US" dirty="0" smtClean="0">
                <a:solidFill>
                  <a:srgbClr val="0070C0"/>
                </a:solidFill>
                <a:effectLst>
                  <a:outerShdw blurRad="38100" dist="38100" dir="2700000" algn="tl">
                    <a:srgbClr val="000000">
                      <a:alpha val="43137"/>
                    </a:srgbClr>
                  </a:outerShdw>
                </a:effectLst>
              </a:rPr>
              <a:t>0</a:t>
            </a:r>
            <a:r>
              <a:rPr lang="en-US" dirty="0" smtClean="0"/>
              <a:t> = standard input</a:t>
            </a:r>
          </a:p>
          <a:p>
            <a:pPr lvl="2"/>
            <a:r>
              <a:rPr lang="en-US" dirty="0" smtClean="0"/>
              <a:t>dup returns</a:t>
            </a:r>
          </a:p>
          <a:p>
            <a:pPr lvl="3"/>
            <a:r>
              <a:rPr lang="en-US" dirty="0" smtClean="0"/>
              <a:t>New file descriptor (always) </a:t>
            </a:r>
          </a:p>
          <a:p>
            <a:pPr lvl="4"/>
            <a:r>
              <a:rPr lang="en-US" dirty="0" smtClean="0"/>
              <a:t>lowest number (using)</a:t>
            </a:r>
          </a:p>
          <a:p>
            <a:pPr lvl="5"/>
            <a:r>
              <a:rPr lang="en-US" dirty="0" smtClean="0"/>
              <a:t>By 1</a:t>
            </a:r>
            <a:r>
              <a:rPr lang="en-US" baseline="30000" dirty="0" smtClean="0"/>
              <a:t>st</a:t>
            </a:r>
            <a:r>
              <a:rPr lang="en-US" dirty="0" smtClean="0"/>
              <a:t> close </a:t>
            </a:r>
            <a:r>
              <a:rPr lang="en-US" dirty="0" smtClean="0">
                <a:solidFill>
                  <a:srgbClr val="0070C0"/>
                </a:solidFill>
                <a:effectLst>
                  <a:outerShdw blurRad="38100" dist="38100" dir="2700000" algn="tl">
                    <a:srgbClr val="000000">
                      <a:alpha val="43137"/>
                    </a:srgbClr>
                  </a:outerShdw>
                </a:effectLst>
              </a:rPr>
              <a:t>0</a:t>
            </a:r>
            <a:r>
              <a:rPr lang="en-US" dirty="0" smtClean="0"/>
              <a:t> &amp; then calling dup , new  file descriptor = </a:t>
            </a:r>
          </a:p>
          <a:p>
            <a:pPr lvl="5"/>
            <a:r>
              <a:rPr lang="en-US" dirty="0" smtClean="0"/>
              <a:t>Because new file descriptor – duplicate </a:t>
            </a:r>
            <a:r>
              <a:rPr lang="en-US" dirty="0" smtClean="0">
                <a:sym typeface="Wingdings" pitchFamily="2" charset="2"/>
              </a:rPr>
              <a:t> existing one</a:t>
            </a:r>
            <a:endParaRPr lang="en-US" dirty="0" smtClean="0"/>
          </a:p>
          <a:p>
            <a:pPr lvl="5"/>
            <a:r>
              <a:rPr lang="en-US" dirty="0" smtClean="0"/>
              <a:t>Standard input changed </a:t>
            </a:r>
            <a:r>
              <a:rPr lang="en-US" dirty="0" smtClean="0">
                <a:sym typeface="Wingdings" pitchFamily="2" charset="2"/>
              </a:rPr>
              <a:t> access file / pipe</a:t>
            </a:r>
          </a:p>
          <a:p>
            <a:pPr lvl="6"/>
            <a:r>
              <a:rPr lang="en-US" dirty="0" smtClean="0">
                <a:sym typeface="Wingdings" pitchFamily="2" charset="2"/>
              </a:rPr>
              <a:t>Whose File descriptor dup</a:t>
            </a:r>
          </a:p>
          <a:p>
            <a:pPr lvl="7"/>
            <a:r>
              <a:rPr lang="en-US" dirty="0" smtClean="0">
                <a:sym typeface="Wingdings" pitchFamily="2" charset="2"/>
              </a:rPr>
              <a:t>Now = created  2 file descriptors </a:t>
            </a:r>
          </a:p>
          <a:p>
            <a:pPr lvl="8"/>
            <a:r>
              <a:rPr lang="en-US" dirty="0" smtClean="0">
                <a:sym typeface="Wingdings" pitchFamily="2" charset="2"/>
              </a:rPr>
              <a:t>1 – standard input</a:t>
            </a:r>
            <a:endParaRPr lang="en-US" dirty="0"/>
          </a:p>
        </p:txBody>
      </p:sp>
      <p:sp>
        <p:nvSpPr>
          <p:cNvPr id="4" name="TextBox 3"/>
          <p:cNvSpPr txBox="1"/>
          <p:nvPr/>
        </p:nvSpPr>
        <p:spPr>
          <a:xfrm>
            <a:off x="8382000" y="3690258"/>
            <a:ext cx="304800" cy="369332"/>
          </a:xfrm>
          <a:prstGeom prst="rect">
            <a:avLst/>
          </a:prstGeom>
          <a:noFill/>
        </p:spPr>
        <p:txBody>
          <a:bodyPr wrap="square" rtlCol="0">
            <a:spAutoFit/>
          </a:bodyPr>
          <a:lstStyle/>
          <a:p>
            <a:r>
              <a:rPr lang="en-US" dirty="0" smtClean="0"/>
              <a:t>0</a:t>
            </a:r>
            <a:endParaRPr lang="en-US"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Pipes Used as Standard Input and Output</a:t>
            </a:r>
            <a:r>
              <a:rPr lang="en-US" sz="3600" b="1" i="1" dirty="0" smtClean="0"/>
              <a:t/>
            </a:r>
            <a:br>
              <a:rPr lang="en-US" sz="3600" b="1" i="1" dirty="0" smtClean="0"/>
            </a:br>
            <a:r>
              <a:rPr lang="en-US" sz="2000" dirty="0" smtClean="0">
                <a:solidFill>
                  <a:prstClr val="black"/>
                </a:solidFill>
              </a:rPr>
              <a:t>File Descriptor Manipulation by close and dup</a:t>
            </a:r>
          </a:p>
        </p:txBody>
      </p:sp>
      <p:sp>
        <p:nvSpPr>
          <p:cNvPr id="3" name="Content Placeholder 2"/>
          <p:cNvSpPr>
            <a:spLocks noGrp="1"/>
          </p:cNvSpPr>
          <p:nvPr>
            <p:ph idx="1"/>
          </p:nvPr>
        </p:nvSpPr>
        <p:spPr/>
        <p:txBody>
          <a:bodyPr/>
          <a:lstStyle/>
          <a:p>
            <a:r>
              <a:rPr lang="en-US" dirty="0" smtClean="0"/>
              <a:t>easiest way (understand)</a:t>
            </a:r>
          </a:p>
          <a:p>
            <a:pPr lvl="1"/>
            <a:r>
              <a:rPr lang="en-US" dirty="0" smtClean="0"/>
              <a:t>what happens when you close file descriptor 0, and then call dup</a:t>
            </a:r>
          </a:p>
          <a:p>
            <a:pPr lvl="1"/>
            <a:endParaRPr lang="en-US" dirty="0" smtClean="0"/>
          </a:p>
          <a:p>
            <a:pPr lvl="1"/>
            <a:endParaRPr lang="en-US" dirty="0"/>
          </a:p>
        </p:txBody>
      </p:sp>
      <p:pic>
        <p:nvPicPr>
          <p:cNvPr id="7" name="Picture 3"/>
          <p:cNvPicPr>
            <a:picLocks noChangeAspect="1" noChangeArrowheads="1"/>
          </p:cNvPicPr>
          <p:nvPr/>
        </p:nvPicPr>
        <p:blipFill>
          <a:blip r:embed="rId2" cstate="print"/>
          <a:srcRect/>
          <a:stretch>
            <a:fillRect/>
          </a:stretch>
        </p:blipFill>
        <p:spPr bwMode="auto">
          <a:xfrm>
            <a:off x="762000" y="3276600"/>
            <a:ext cx="7875727" cy="20574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048000" y="5143500"/>
            <a:ext cx="2305050" cy="10287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600" b="1" dirty="0" smtClean="0"/>
              <a:t>Pipes Used as Standard Input and Output</a:t>
            </a:r>
            <a:r>
              <a:rPr lang="en-US" sz="3600" b="1" i="1" dirty="0" smtClean="0"/>
              <a:t/>
            </a:r>
            <a:br>
              <a:rPr lang="en-US" sz="3600" b="1" i="1" dirty="0" smtClean="0"/>
            </a:br>
            <a:r>
              <a:rPr lang="en-US" sz="2000" dirty="0" smtClean="0"/>
              <a:t>Pipes and dup</a:t>
            </a:r>
            <a:endParaRPr lang="en-US" sz="2000" dirty="0"/>
          </a:p>
        </p:txBody>
      </p:sp>
      <p:sp>
        <p:nvSpPr>
          <p:cNvPr id="4" name="Content Placeholder 3"/>
          <p:cNvSpPr>
            <a:spLocks noGrp="1"/>
          </p:cNvSpPr>
          <p:nvPr>
            <p:ph sz="half" idx="1"/>
          </p:nvPr>
        </p:nvSpPr>
        <p:spPr>
          <a:xfrm>
            <a:off x="457200" y="1600200"/>
            <a:ext cx="4038600" cy="4572000"/>
          </a:xfrm>
        </p:spPr>
        <p:txBody>
          <a:bodyPr>
            <a:normAutofit fontScale="55000" lnSpcReduction="20000"/>
          </a:bodyPr>
          <a:lstStyle/>
          <a:p>
            <a:pPr>
              <a:lnSpc>
                <a:spcPct val="103000"/>
              </a:lnSpc>
              <a:buNone/>
            </a:pPr>
            <a:r>
              <a:rPr lang="en-US" dirty="0" smtClean="0"/>
              <a:t>#include &lt;unistd.h&gt;</a:t>
            </a:r>
          </a:p>
          <a:p>
            <a:pPr>
              <a:lnSpc>
                <a:spcPct val="103000"/>
              </a:lnSpc>
              <a:buNone/>
            </a:pPr>
            <a:r>
              <a:rPr lang="en-US" dirty="0" smtClean="0"/>
              <a:t>#include &lt;stdlib.h&gt;</a:t>
            </a:r>
          </a:p>
          <a:p>
            <a:pPr>
              <a:lnSpc>
                <a:spcPct val="103000"/>
              </a:lnSpc>
              <a:buNone/>
            </a:pPr>
            <a:r>
              <a:rPr lang="en-US" dirty="0" smtClean="0"/>
              <a:t>#include &lt;stdio.h&gt;</a:t>
            </a:r>
          </a:p>
          <a:p>
            <a:pPr>
              <a:lnSpc>
                <a:spcPct val="103000"/>
              </a:lnSpc>
              <a:buNone/>
            </a:pPr>
            <a:r>
              <a:rPr lang="en-US" dirty="0" smtClean="0"/>
              <a:t>#include &lt;string.h&gt;</a:t>
            </a:r>
          </a:p>
          <a:p>
            <a:pPr>
              <a:lnSpc>
                <a:spcPct val="103000"/>
              </a:lnSpc>
              <a:buNone/>
            </a:pPr>
            <a:r>
              <a:rPr lang="en-US" dirty="0" smtClean="0"/>
              <a:t>int main()</a:t>
            </a:r>
          </a:p>
          <a:p>
            <a:pPr>
              <a:lnSpc>
                <a:spcPct val="103000"/>
              </a:lnSpc>
              <a:buNone/>
            </a:pPr>
            <a:r>
              <a:rPr lang="en-US" dirty="0" smtClean="0"/>
              <a:t>{</a:t>
            </a:r>
          </a:p>
          <a:p>
            <a:pPr>
              <a:lnSpc>
                <a:spcPct val="103000"/>
              </a:lnSpc>
              <a:buNone/>
            </a:pPr>
            <a:r>
              <a:rPr lang="en-US" dirty="0" smtClean="0"/>
              <a:t>int </a:t>
            </a:r>
            <a:r>
              <a:rPr lang="en-US" dirty="0" err="1" smtClean="0"/>
              <a:t>data_processed</a:t>
            </a:r>
            <a:r>
              <a:rPr lang="en-US" dirty="0" smtClean="0"/>
              <a:t>;</a:t>
            </a:r>
          </a:p>
          <a:p>
            <a:pPr>
              <a:lnSpc>
                <a:spcPct val="103000"/>
              </a:lnSpc>
              <a:buNone/>
            </a:pPr>
            <a:r>
              <a:rPr lang="en-US" dirty="0" smtClean="0"/>
              <a:t>int file_pipes[2];</a:t>
            </a:r>
          </a:p>
          <a:p>
            <a:pPr>
              <a:lnSpc>
                <a:spcPct val="103000"/>
              </a:lnSpc>
              <a:buNone/>
            </a:pPr>
            <a:r>
              <a:rPr lang="en-US" dirty="0" smtClean="0"/>
              <a:t>const char </a:t>
            </a:r>
            <a:r>
              <a:rPr lang="en-US" dirty="0" err="1" smtClean="0"/>
              <a:t>some_data</a:t>
            </a:r>
            <a:r>
              <a:rPr lang="en-US" dirty="0" smtClean="0"/>
              <a:t>[] = “123”;</a:t>
            </a:r>
          </a:p>
          <a:p>
            <a:pPr>
              <a:lnSpc>
                <a:spcPct val="103000"/>
              </a:lnSpc>
              <a:buNone/>
            </a:pPr>
            <a:r>
              <a:rPr lang="en-US" dirty="0" smtClean="0"/>
              <a:t>pid_t </a:t>
            </a:r>
            <a:r>
              <a:rPr lang="en-US" dirty="0" err="1" smtClean="0"/>
              <a:t>fork_result</a:t>
            </a:r>
            <a:r>
              <a:rPr lang="en-US" dirty="0" smtClean="0"/>
              <a:t>;</a:t>
            </a:r>
          </a:p>
          <a:p>
            <a:pPr>
              <a:lnSpc>
                <a:spcPct val="103000"/>
              </a:lnSpc>
              <a:buNone/>
            </a:pPr>
            <a:r>
              <a:rPr lang="en-US" dirty="0" smtClean="0"/>
              <a:t>if (pipe(file_pipes) == 0) {</a:t>
            </a:r>
          </a:p>
          <a:p>
            <a:pPr>
              <a:lnSpc>
                <a:spcPct val="103000"/>
              </a:lnSpc>
              <a:buNone/>
            </a:pPr>
            <a:r>
              <a:rPr lang="en-US" dirty="0" err="1" smtClean="0"/>
              <a:t>fork_result</a:t>
            </a:r>
            <a:r>
              <a:rPr lang="en-US" dirty="0" smtClean="0"/>
              <a:t> = fork();</a:t>
            </a:r>
          </a:p>
          <a:p>
            <a:pPr>
              <a:lnSpc>
                <a:spcPct val="103000"/>
              </a:lnSpc>
              <a:buNone/>
            </a:pPr>
            <a:r>
              <a:rPr lang="en-US" dirty="0" smtClean="0"/>
              <a:t>if (</a:t>
            </a:r>
            <a:r>
              <a:rPr lang="en-US" dirty="0" err="1" smtClean="0"/>
              <a:t>fork_result</a:t>
            </a:r>
            <a:r>
              <a:rPr lang="en-US" dirty="0" smtClean="0"/>
              <a:t> == (pid_t)-1) {</a:t>
            </a:r>
          </a:p>
          <a:p>
            <a:pPr>
              <a:lnSpc>
                <a:spcPct val="103000"/>
              </a:lnSpc>
              <a:buNone/>
            </a:pPr>
            <a:r>
              <a:rPr lang="en-US" dirty="0" smtClean="0"/>
              <a:t>fprintf(stderr, “Fork failure”);</a:t>
            </a:r>
          </a:p>
          <a:p>
            <a:pPr>
              <a:lnSpc>
                <a:spcPct val="103000"/>
              </a:lnSpc>
              <a:buNone/>
            </a:pPr>
            <a:r>
              <a:rPr lang="en-US" dirty="0" smtClean="0"/>
              <a:t>exit(EXIT_FAILURE);</a:t>
            </a:r>
          </a:p>
          <a:p>
            <a:pPr>
              <a:lnSpc>
                <a:spcPct val="103000"/>
              </a:lnSpc>
              <a:buNone/>
            </a:pPr>
            <a:r>
              <a:rPr lang="en-US" dirty="0" smtClean="0"/>
              <a:t>}</a:t>
            </a:r>
          </a:p>
          <a:p>
            <a:pPr>
              <a:lnSpc>
                <a:spcPct val="103000"/>
              </a:lnSpc>
              <a:buNone/>
            </a:pPr>
            <a:r>
              <a:rPr lang="en-US" dirty="0" smtClean="0"/>
              <a:t>if (</a:t>
            </a:r>
            <a:r>
              <a:rPr lang="en-US" dirty="0" err="1" smtClean="0"/>
              <a:t>fork_result</a:t>
            </a:r>
            <a:r>
              <a:rPr lang="en-US" dirty="0" smtClean="0"/>
              <a:t> == (pid_t)0) {</a:t>
            </a:r>
          </a:p>
          <a:p>
            <a:pPr>
              <a:lnSpc>
                <a:spcPct val="103000"/>
              </a:lnSpc>
              <a:buNone/>
            </a:pPr>
            <a:r>
              <a:rPr lang="en-US" dirty="0" smtClean="0">
                <a:solidFill>
                  <a:srgbClr val="FF0000"/>
                </a:solidFill>
              </a:rPr>
              <a:t>close(0);</a:t>
            </a:r>
          </a:p>
          <a:p>
            <a:pPr>
              <a:lnSpc>
                <a:spcPct val="103000"/>
              </a:lnSpc>
              <a:buNone/>
            </a:pPr>
            <a:r>
              <a:rPr lang="en-US" dirty="0" smtClean="0">
                <a:solidFill>
                  <a:srgbClr val="00B0F0"/>
                </a:solidFill>
              </a:rPr>
              <a:t>dup(file_pipes[0]);</a:t>
            </a:r>
          </a:p>
        </p:txBody>
      </p:sp>
      <p:sp>
        <p:nvSpPr>
          <p:cNvPr id="5" name="Content Placeholder 4"/>
          <p:cNvSpPr>
            <a:spLocks noGrp="1"/>
          </p:cNvSpPr>
          <p:nvPr>
            <p:ph sz="half" idx="2"/>
          </p:nvPr>
        </p:nvSpPr>
        <p:spPr/>
        <p:txBody>
          <a:bodyPr>
            <a:normAutofit fontScale="55000" lnSpcReduction="20000"/>
          </a:bodyPr>
          <a:lstStyle/>
          <a:p>
            <a:pPr>
              <a:lnSpc>
                <a:spcPct val="103000"/>
              </a:lnSpc>
              <a:buNone/>
            </a:pPr>
            <a:r>
              <a:rPr lang="en-US" dirty="0" smtClean="0">
                <a:solidFill>
                  <a:schemeClr val="accent2">
                    <a:lumMod val="50000"/>
                  </a:schemeClr>
                </a:solidFill>
              </a:rPr>
              <a:t>close(file_pipes[0]);</a:t>
            </a:r>
          </a:p>
          <a:p>
            <a:pPr>
              <a:lnSpc>
                <a:spcPct val="103000"/>
              </a:lnSpc>
              <a:buNone/>
            </a:pPr>
            <a:r>
              <a:rPr lang="en-US" dirty="0" smtClean="0">
                <a:solidFill>
                  <a:srgbClr val="0070C0"/>
                </a:solidFill>
              </a:rPr>
              <a:t>close(file_pipes[1]);</a:t>
            </a:r>
          </a:p>
          <a:p>
            <a:pPr>
              <a:lnSpc>
                <a:spcPct val="103000"/>
              </a:lnSpc>
              <a:buNone/>
            </a:pPr>
            <a:r>
              <a:rPr lang="pl-PL" dirty="0" smtClean="0"/>
              <a:t>execlp(“od”, “od”, “-c”, (char *)0);</a:t>
            </a:r>
          </a:p>
          <a:p>
            <a:pPr>
              <a:lnSpc>
                <a:spcPct val="103000"/>
              </a:lnSpc>
              <a:buNone/>
            </a:pPr>
            <a:r>
              <a:rPr lang="en-US" dirty="0" smtClean="0"/>
              <a:t>exit(EXIT_FAILURE);</a:t>
            </a:r>
          </a:p>
          <a:p>
            <a:pPr>
              <a:lnSpc>
                <a:spcPct val="103000"/>
              </a:lnSpc>
              <a:buNone/>
            </a:pPr>
            <a:r>
              <a:rPr lang="en-US" dirty="0" smtClean="0"/>
              <a:t>}</a:t>
            </a:r>
          </a:p>
          <a:p>
            <a:pPr>
              <a:lnSpc>
                <a:spcPct val="103000"/>
              </a:lnSpc>
              <a:buNone/>
            </a:pPr>
            <a:r>
              <a:rPr lang="en-US" dirty="0" smtClean="0">
                <a:solidFill>
                  <a:schemeClr val="accent3">
                    <a:lumMod val="75000"/>
                  </a:schemeClr>
                </a:solidFill>
                <a:effectLst>
                  <a:outerShdw blurRad="38100" dist="38100" dir="2700000" algn="tl">
                    <a:srgbClr val="000000">
                      <a:alpha val="43137"/>
                    </a:srgbClr>
                  </a:outerShdw>
                </a:effectLst>
              </a:rPr>
              <a:t>else </a:t>
            </a:r>
            <a:r>
              <a:rPr lang="en-US" dirty="0" smtClean="0"/>
              <a:t>{</a:t>
            </a:r>
          </a:p>
          <a:p>
            <a:pPr>
              <a:lnSpc>
                <a:spcPct val="103000"/>
              </a:lnSpc>
              <a:buNone/>
            </a:pPr>
            <a:r>
              <a:rPr lang="en-US" dirty="0" smtClean="0"/>
              <a:t>close(file_pipes[0]);</a:t>
            </a:r>
          </a:p>
          <a:p>
            <a:pPr>
              <a:lnSpc>
                <a:spcPct val="103000"/>
              </a:lnSpc>
              <a:buNone/>
            </a:pPr>
            <a:r>
              <a:rPr lang="en-US" dirty="0" err="1" smtClean="0"/>
              <a:t>data_processed</a:t>
            </a:r>
            <a:r>
              <a:rPr lang="en-US" dirty="0" smtClean="0"/>
              <a:t> = write(file_pipes[1], </a:t>
            </a:r>
            <a:r>
              <a:rPr lang="en-US" dirty="0" err="1" smtClean="0"/>
              <a:t>some_data</a:t>
            </a:r>
            <a:r>
              <a:rPr lang="en-US" dirty="0" smtClean="0"/>
              <a:t>,</a:t>
            </a:r>
          </a:p>
          <a:p>
            <a:pPr>
              <a:lnSpc>
                <a:spcPct val="103000"/>
              </a:lnSpc>
              <a:buNone/>
            </a:pPr>
            <a:r>
              <a:rPr lang="en-US" dirty="0" err="1" smtClean="0"/>
              <a:t>strlen</a:t>
            </a:r>
            <a:r>
              <a:rPr lang="en-US" dirty="0" smtClean="0"/>
              <a:t>(</a:t>
            </a:r>
            <a:r>
              <a:rPr lang="en-US" dirty="0" err="1" smtClean="0"/>
              <a:t>some_data</a:t>
            </a:r>
            <a:r>
              <a:rPr lang="en-US" dirty="0" smtClean="0"/>
              <a:t>));</a:t>
            </a:r>
          </a:p>
          <a:p>
            <a:pPr>
              <a:lnSpc>
                <a:spcPct val="103000"/>
              </a:lnSpc>
              <a:buNone/>
            </a:pPr>
            <a:r>
              <a:rPr lang="en-US" dirty="0" smtClean="0"/>
              <a:t>close(file_pipes[1]);</a:t>
            </a:r>
          </a:p>
          <a:p>
            <a:pPr>
              <a:lnSpc>
                <a:spcPct val="103000"/>
              </a:lnSpc>
              <a:buNone/>
            </a:pPr>
            <a:r>
              <a:rPr lang="en-US" dirty="0" smtClean="0"/>
              <a:t>printf(“%d - wrote %d bytes\n”, (int)</a:t>
            </a:r>
            <a:r>
              <a:rPr lang="en-US" dirty="0" err="1" smtClean="0"/>
              <a:t>getpid</a:t>
            </a:r>
            <a:r>
              <a:rPr lang="en-US" dirty="0" smtClean="0"/>
              <a:t>(), </a:t>
            </a:r>
            <a:r>
              <a:rPr lang="en-US" dirty="0" err="1" smtClean="0"/>
              <a:t>data_processed</a:t>
            </a:r>
            <a:r>
              <a:rPr lang="en-US" dirty="0" smtClean="0"/>
              <a:t>);</a:t>
            </a:r>
          </a:p>
          <a:p>
            <a:pPr>
              <a:lnSpc>
                <a:spcPct val="103000"/>
              </a:lnSpc>
              <a:buNone/>
            </a:pPr>
            <a:r>
              <a:rPr lang="en-US" dirty="0" smtClean="0"/>
              <a:t>}</a:t>
            </a:r>
          </a:p>
          <a:p>
            <a:pPr>
              <a:lnSpc>
                <a:spcPct val="103000"/>
              </a:lnSpc>
              <a:buNone/>
            </a:pPr>
            <a:r>
              <a:rPr lang="en-US" dirty="0" smtClean="0"/>
              <a:t>}</a:t>
            </a:r>
          </a:p>
          <a:p>
            <a:pPr>
              <a:lnSpc>
                <a:spcPct val="103000"/>
              </a:lnSpc>
              <a:buNone/>
            </a:pPr>
            <a:r>
              <a:rPr lang="en-US" dirty="0" smtClean="0"/>
              <a:t>exit(EXIT_SUCCESS);</a:t>
            </a:r>
          </a:p>
          <a:p>
            <a:pPr>
              <a:lnSpc>
                <a:spcPct val="103000"/>
              </a:lnSpc>
              <a:buNone/>
            </a:pPr>
            <a:r>
              <a:rPr lang="en-US" dirty="0" smtClean="0"/>
              <a:t>}</a:t>
            </a:r>
            <a:endParaRPr lang="en-US" dirty="0"/>
          </a:p>
        </p:txBody>
      </p:sp>
      <p:sp>
        <p:nvSpPr>
          <p:cNvPr id="6" name="TextBox 5"/>
          <p:cNvSpPr txBox="1"/>
          <p:nvPr/>
        </p:nvSpPr>
        <p:spPr>
          <a:xfrm>
            <a:off x="381000" y="1143000"/>
            <a:ext cx="914400" cy="381000"/>
          </a:xfrm>
          <a:prstGeom prst="rect">
            <a:avLst/>
          </a:prstGeom>
          <a:noFill/>
        </p:spPr>
        <p:txBody>
          <a:bodyPr wrap="square" rtlCol="0">
            <a:spAutoFit/>
          </a:bodyPr>
          <a:lstStyle/>
          <a:p>
            <a:r>
              <a:rPr lang="en-US" b="1" i="1" dirty="0" smtClean="0"/>
              <a:t>pipe5.c</a:t>
            </a:r>
            <a:endParaRPr lang="en-US" b="1" i="1" dirty="0"/>
          </a:p>
        </p:txBody>
      </p:sp>
      <p:sp>
        <p:nvSpPr>
          <p:cNvPr id="8" name="Left Arrow 7"/>
          <p:cNvSpPr/>
          <p:nvPr/>
        </p:nvSpPr>
        <p:spPr>
          <a:xfrm rot="2596596">
            <a:off x="7069773" y="5171039"/>
            <a:ext cx="1376479" cy="745468"/>
          </a:xfrm>
          <a:prstGeom prst="leftArrow">
            <a:avLst>
              <a:gd name="adj1" fmla="val 45239"/>
              <a:gd name="adj2" fmla="val 6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this</a:t>
            </a:r>
            <a:endParaRPr lang="en-US" dirty="0"/>
          </a:p>
        </p:txBody>
      </p:sp>
      <p:sp>
        <p:nvSpPr>
          <p:cNvPr id="9" name="TextBox 8"/>
          <p:cNvSpPr txBox="1"/>
          <p:nvPr/>
        </p:nvSpPr>
        <p:spPr>
          <a:xfrm>
            <a:off x="1295400" y="5562600"/>
            <a:ext cx="2743200" cy="338554"/>
          </a:xfrm>
          <a:prstGeom prst="rect">
            <a:avLst/>
          </a:prstGeom>
          <a:noFill/>
        </p:spPr>
        <p:txBody>
          <a:bodyPr wrap="square" rtlCol="0">
            <a:spAutoFit/>
          </a:bodyPr>
          <a:lstStyle/>
          <a:p>
            <a:r>
              <a:rPr lang="en-US" sz="1600" dirty="0" smtClean="0">
                <a:solidFill>
                  <a:srgbClr val="FF0000"/>
                </a:solidFill>
              </a:rPr>
              <a:t>Child closes standard input</a:t>
            </a:r>
            <a:endParaRPr lang="en-US" sz="1600" dirty="0">
              <a:solidFill>
                <a:srgbClr val="FF0000"/>
              </a:solidFill>
            </a:endParaRPr>
          </a:p>
        </p:txBody>
      </p:sp>
      <p:sp>
        <p:nvSpPr>
          <p:cNvPr id="10" name="TextBox 9"/>
          <p:cNvSpPr txBox="1"/>
          <p:nvPr/>
        </p:nvSpPr>
        <p:spPr>
          <a:xfrm>
            <a:off x="533400" y="6120825"/>
            <a:ext cx="8229600" cy="338554"/>
          </a:xfrm>
          <a:prstGeom prst="rect">
            <a:avLst/>
          </a:prstGeom>
          <a:noFill/>
        </p:spPr>
        <p:txBody>
          <a:bodyPr wrap="square" rtlCol="0">
            <a:spAutoFit/>
          </a:bodyPr>
          <a:lstStyle/>
          <a:p>
            <a:pPr algn="just"/>
            <a:r>
              <a:rPr lang="en-US" sz="1600" dirty="0" smtClean="0">
                <a:solidFill>
                  <a:srgbClr val="00B0F0"/>
                </a:solidFill>
              </a:rPr>
              <a:t>Duplicates file descriptor associated with read end of pipe as file descriptor 0 (standard input)</a:t>
            </a:r>
            <a:endParaRPr lang="en-US" sz="1600" dirty="0">
              <a:solidFill>
                <a:srgbClr val="00B0F0"/>
              </a:solidFill>
            </a:endParaRPr>
          </a:p>
        </p:txBody>
      </p:sp>
      <p:sp>
        <p:nvSpPr>
          <p:cNvPr id="11" name="TextBox 10"/>
          <p:cNvSpPr txBox="1"/>
          <p:nvPr/>
        </p:nvSpPr>
        <p:spPr>
          <a:xfrm>
            <a:off x="5486400" y="1295400"/>
            <a:ext cx="2743200" cy="338554"/>
          </a:xfrm>
          <a:prstGeom prst="rect">
            <a:avLst/>
          </a:prstGeom>
          <a:noFill/>
        </p:spPr>
        <p:txBody>
          <a:bodyPr wrap="square" rtlCol="0">
            <a:spAutoFit/>
          </a:bodyPr>
          <a:lstStyle/>
          <a:p>
            <a:r>
              <a:rPr lang="en-US" sz="1600" dirty="0" smtClean="0">
                <a:solidFill>
                  <a:schemeClr val="accent2">
                    <a:lumMod val="50000"/>
                  </a:schemeClr>
                </a:solidFill>
              </a:rPr>
              <a:t>Child closes original file</a:t>
            </a:r>
            <a:endParaRPr lang="en-US" sz="1600" dirty="0">
              <a:solidFill>
                <a:schemeClr val="accent2">
                  <a:lumMod val="50000"/>
                </a:schemeClr>
              </a:solidFill>
            </a:endParaRPr>
          </a:p>
        </p:txBody>
      </p:sp>
      <p:sp>
        <p:nvSpPr>
          <p:cNvPr id="12" name="TextBox 11"/>
          <p:cNvSpPr txBox="1"/>
          <p:nvPr/>
        </p:nvSpPr>
        <p:spPr>
          <a:xfrm>
            <a:off x="4817164" y="2514600"/>
            <a:ext cx="4419600" cy="338554"/>
          </a:xfrm>
          <a:prstGeom prst="rect">
            <a:avLst/>
          </a:prstGeom>
          <a:noFill/>
        </p:spPr>
        <p:txBody>
          <a:bodyPr wrap="square" rtlCol="0">
            <a:spAutoFit/>
          </a:bodyPr>
          <a:lstStyle/>
          <a:p>
            <a:r>
              <a:rPr lang="en-US" sz="1600" dirty="0" smtClean="0">
                <a:solidFill>
                  <a:srgbClr val="0070C0"/>
                </a:solidFill>
              </a:rPr>
              <a:t>Close write file descriptor (child will never write)</a:t>
            </a:r>
            <a:endParaRPr lang="en-US" sz="1600" dirty="0">
              <a:solidFill>
                <a:srgbClr val="0070C0"/>
              </a:solidFill>
            </a:endParaRPr>
          </a:p>
        </p:txBody>
      </p:sp>
      <p:sp>
        <p:nvSpPr>
          <p:cNvPr id="13" name="Rectangle 12"/>
          <p:cNvSpPr/>
          <p:nvPr/>
        </p:nvSpPr>
        <p:spPr>
          <a:xfrm>
            <a:off x="5029200" y="4419600"/>
            <a:ext cx="3901453" cy="584775"/>
          </a:xfrm>
          <a:prstGeom prst="rect">
            <a:avLst/>
          </a:prstGeom>
        </p:spPr>
        <p:txBody>
          <a:bodyPr wrap="none">
            <a:spAutoFit/>
          </a:bodyPr>
          <a:lstStyle/>
          <a:p>
            <a:r>
              <a:rPr lang="en-US" sz="1600" i="1" dirty="0" smtClean="0">
                <a:solidFill>
                  <a:schemeClr val="accent2"/>
                </a:solidFill>
                <a:effectLst>
                  <a:outerShdw blurRad="38100" dist="38100" dir="2700000" algn="tl">
                    <a:srgbClr val="000000">
                      <a:alpha val="43137"/>
                    </a:srgbClr>
                  </a:outerShdw>
                </a:effectLst>
              </a:rPr>
              <a:t>Finally file descriptor 0 (standard input) </a:t>
            </a:r>
          </a:p>
          <a:p>
            <a:r>
              <a:rPr lang="en-US" sz="1600" i="1" dirty="0" smtClean="0">
                <a:solidFill>
                  <a:schemeClr val="accent2"/>
                </a:solidFill>
                <a:effectLst>
                  <a:outerShdw blurRad="38100" dist="38100" dir="2700000" algn="tl">
                    <a:srgbClr val="000000">
                      <a:alpha val="43137"/>
                    </a:srgbClr>
                  </a:outerShdw>
                </a:effectLst>
              </a:rPr>
              <a:t>		is associated with pipe</a:t>
            </a:r>
            <a:endParaRPr lang="en-US" sz="1600" dirty="0">
              <a:solidFill>
                <a:schemeClr val="accent2"/>
              </a:solidFill>
              <a:effectLst>
                <a:outerShdw blurRad="38100" dist="38100" dir="2700000" algn="tl">
                  <a:srgbClr val="000000">
                    <a:alpha val="43137"/>
                  </a:srgbClr>
                </a:outerShdw>
              </a:effectLst>
            </a:endParaRPr>
          </a:p>
        </p:txBody>
      </p:sp>
      <p:sp>
        <p:nvSpPr>
          <p:cNvPr id="14" name="Footer Placeholder 1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6" presetClass="emph" presetSubtype="0" fill="hold" nodeType="clickEffect">
                                  <p:stCondLst>
                                    <p:cond delay="0"/>
                                  </p:stCondLst>
                                  <p:iterate type="lt">
                                    <p:tmPct val="10000"/>
                                  </p:iterate>
                                  <p:childTnLst>
                                    <p:animScale>
                                      <p:cBhvr>
                                        <p:cTn id="10" dur="250" autoRev="1" fill="hold">
                                          <p:stCondLst>
                                            <p:cond delay="0"/>
                                          </p:stCondLst>
                                        </p:cTn>
                                        <p:tgtEl>
                                          <p:spTgt spid="4">
                                            <p:txEl>
                                              <p:pRg st="17" end="17"/>
                                            </p:txEl>
                                          </p:spTgt>
                                        </p:tgtEl>
                                      </p:cBhvr>
                                      <p:to x="80000" y="100000"/>
                                    </p:animScale>
                                    <p:anim by="(#ppt_w*0.10)" calcmode="lin" valueType="num">
                                      <p:cBhvr>
                                        <p:cTn id="11" dur="250" autoRev="1" fill="hold">
                                          <p:stCondLst>
                                            <p:cond delay="0"/>
                                          </p:stCondLst>
                                        </p:cTn>
                                        <p:tgtEl>
                                          <p:spTgt spid="4">
                                            <p:txEl>
                                              <p:pRg st="17" end="17"/>
                                            </p:txEl>
                                          </p:spTgt>
                                        </p:tgtEl>
                                        <p:attrNameLst>
                                          <p:attrName>ppt_x</p:attrName>
                                        </p:attrNameLst>
                                      </p:cBhvr>
                                    </p:anim>
                                    <p:anim by="(-#ppt_w*0.10)" calcmode="lin" valueType="num">
                                      <p:cBhvr>
                                        <p:cTn id="12" dur="250" autoRev="1" fill="hold">
                                          <p:stCondLst>
                                            <p:cond delay="0"/>
                                          </p:stCondLst>
                                        </p:cTn>
                                        <p:tgtEl>
                                          <p:spTgt spid="4">
                                            <p:txEl>
                                              <p:pRg st="17" end="17"/>
                                            </p:txEl>
                                          </p:spTgt>
                                        </p:tgtEl>
                                        <p:attrNameLst>
                                          <p:attrName>ppt_y</p:attrName>
                                        </p:attrNameLst>
                                      </p:cBhvr>
                                    </p:anim>
                                    <p:animRot by="-480000">
                                      <p:cBhvr>
                                        <p:cTn id="13" dur="250" autoRev="1" fill="hold">
                                          <p:stCondLst>
                                            <p:cond delay="0"/>
                                          </p:stCondLst>
                                        </p:cTn>
                                        <p:tgtEl>
                                          <p:spTgt spid="4">
                                            <p:txEl>
                                              <p:pRg st="17" end="17"/>
                                            </p:txEl>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6" presetClass="emph" presetSubtype="0" fill="hold" nodeType="clickEffect">
                                  <p:stCondLst>
                                    <p:cond delay="0"/>
                                  </p:stCondLst>
                                  <p:iterate type="lt">
                                    <p:tmPct val="10000"/>
                                  </p:iterate>
                                  <p:childTnLst>
                                    <p:animScale>
                                      <p:cBhvr>
                                        <p:cTn id="22" dur="250" autoRev="1" fill="hold">
                                          <p:stCondLst>
                                            <p:cond delay="0"/>
                                          </p:stCondLst>
                                        </p:cTn>
                                        <p:tgtEl>
                                          <p:spTgt spid="4">
                                            <p:txEl>
                                              <p:pRg st="18" end="18"/>
                                            </p:txEl>
                                          </p:spTgt>
                                        </p:tgtEl>
                                      </p:cBhvr>
                                      <p:to x="80000" y="100000"/>
                                    </p:animScale>
                                    <p:anim by="(#ppt_w*0.10)" calcmode="lin" valueType="num">
                                      <p:cBhvr>
                                        <p:cTn id="23" dur="250" autoRev="1" fill="hold">
                                          <p:stCondLst>
                                            <p:cond delay="0"/>
                                          </p:stCondLst>
                                        </p:cTn>
                                        <p:tgtEl>
                                          <p:spTgt spid="4">
                                            <p:txEl>
                                              <p:pRg st="18" end="18"/>
                                            </p:txEl>
                                          </p:spTgt>
                                        </p:tgtEl>
                                        <p:attrNameLst>
                                          <p:attrName>ppt_x</p:attrName>
                                        </p:attrNameLst>
                                      </p:cBhvr>
                                    </p:anim>
                                    <p:anim by="(-#ppt_w*0.10)" calcmode="lin" valueType="num">
                                      <p:cBhvr>
                                        <p:cTn id="24" dur="250" autoRev="1" fill="hold">
                                          <p:stCondLst>
                                            <p:cond delay="0"/>
                                          </p:stCondLst>
                                        </p:cTn>
                                        <p:tgtEl>
                                          <p:spTgt spid="4">
                                            <p:txEl>
                                              <p:pRg st="18" end="18"/>
                                            </p:txEl>
                                          </p:spTgt>
                                        </p:tgtEl>
                                        <p:attrNameLst>
                                          <p:attrName>ppt_y</p:attrName>
                                        </p:attrNameLst>
                                      </p:cBhvr>
                                    </p:anim>
                                    <p:animRot by="-480000">
                                      <p:cBhvr>
                                        <p:cTn id="25" dur="250" autoRev="1" fill="hold">
                                          <p:stCondLst>
                                            <p:cond delay="0"/>
                                          </p:stCondLst>
                                        </p:cTn>
                                        <p:tgtEl>
                                          <p:spTgt spid="4">
                                            <p:txEl>
                                              <p:pRg st="18" end="18"/>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lide(fromTop)">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6" presetClass="emph" presetSubtype="0" fill="hold" nodeType="clickEffect">
                                  <p:stCondLst>
                                    <p:cond delay="0"/>
                                  </p:stCondLst>
                                  <p:iterate type="lt">
                                    <p:tmPct val="10000"/>
                                  </p:iterate>
                                  <p:childTnLst>
                                    <p:animScale>
                                      <p:cBhvr>
                                        <p:cTn id="34" dur="250" autoRev="1" fill="hold">
                                          <p:stCondLst>
                                            <p:cond delay="0"/>
                                          </p:stCondLst>
                                        </p:cTn>
                                        <p:tgtEl>
                                          <p:spTgt spid="5">
                                            <p:txEl>
                                              <p:pRg st="0" end="0"/>
                                            </p:txEl>
                                          </p:spTgt>
                                        </p:tgtEl>
                                      </p:cBhvr>
                                      <p:to x="80000" y="100000"/>
                                    </p:animScale>
                                    <p:anim by="(#ppt_w*0.10)" calcmode="lin" valueType="num">
                                      <p:cBhvr>
                                        <p:cTn id="35" dur="250" autoRev="1" fill="hold">
                                          <p:stCondLst>
                                            <p:cond delay="0"/>
                                          </p:stCondLst>
                                        </p:cTn>
                                        <p:tgtEl>
                                          <p:spTgt spid="5">
                                            <p:txEl>
                                              <p:pRg st="0" end="0"/>
                                            </p:txEl>
                                          </p:spTgt>
                                        </p:tgtEl>
                                        <p:attrNameLst>
                                          <p:attrName>ppt_x</p:attrName>
                                        </p:attrNameLst>
                                      </p:cBhvr>
                                    </p:anim>
                                    <p:anim by="(-#ppt_w*0.10)" calcmode="lin" valueType="num">
                                      <p:cBhvr>
                                        <p:cTn id="36" dur="250" autoRev="1" fill="hold">
                                          <p:stCondLst>
                                            <p:cond delay="0"/>
                                          </p:stCondLst>
                                        </p:cTn>
                                        <p:tgtEl>
                                          <p:spTgt spid="5">
                                            <p:txEl>
                                              <p:pRg st="0" end="0"/>
                                            </p:txEl>
                                          </p:spTgt>
                                        </p:tgtEl>
                                        <p:attrNameLst>
                                          <p:attrName>ppt_y</p:attrName>
                                        </p:attrNameLst>
                                      </p:cBhvr>
                                    </p:anim>
                                    <p:animRot by="-480000">
                                      <p:cBhvr>
                                        <p:cTn id="37" dur="250" autoRev="1" fill="hold">
                                          <p:stCondLst>
                                            <p:cond delay="0"/>
                                          </p:stCondLst>
                                        </p:cTn>
                                        <p:tgtEl>
                                          <p:spTgt spid="5">
                                            <p:txEl>
                                              <p:pRg st="0" end="0"/>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Bottom)">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6" presetClass="emph" presetSubtype="0" fill="hold" nodeType="clickEffect">
                                  <p:stCondLst>
                                    <p:cond delay="0"/>
                                  </p:stCondLst>
                                  <p:iterate type="lt">
                                    <p:tmPct val="10000"/>
                                  </p:iterate>
                                  <p:childTnLst>
                                    <p:animScale>
                                      <p:cBhvr>
                                        <p:cTn id="46" dur="250" autoRev="1" fill="hold">
                                          <p:stCondLst>
                                            <p:cond delay="0"/>
                                          </p:stCondLst>
                                        </p:cTn>
                                        <p:tgtEl>
                                          <p:spTgt spid="5">
                                            <p:txEl>
                                              <p:pRg st="1" end="1"/>
                                            </p:txEl>
                                          </p:spTgt>
                                        </p:tgtEl>
                                      </p:cBhvr>
                                      <p:to x="80000" y="100000"/>
                                    </p:animScale>
                                    <p:anim by="(#ppt_w*0.10)" calcmode="lin" valueType="num">
                                      <p:cBhvr>
                                        <p:cTn id="47" dur="250" autoRev="1" fill="hold">
                                          <p:stCondLst>
                                            <p:cond delay="0"/>
                                          </p:stCondLst>
                                        </p:cTn>
                                        <p:tgtEl>
                                          <p:spTgt spid="5">
                                            <p:txEl>
                                              <p:pRg st="1" end="1"/>
                                            </p:txEl>
                                          </p:spTgt>
                                        </p:tgtEl>
                                        <p:attrNameLst>
                                          <p:attrName>ppt_x</p:attrName>
                                        </p:attrNameLst>
                                      </p:cBhvr>
                                    </p:anim>
                                    <p:anim by="(-#ppt_w*0.10)" calcmode="lin" valueType="num">
                                      <p:cBhvr>
                                        <p:cTn id="48" dur="250" autoRev="1" fill="hold">
                                          <p:stCondLst>
                                            <p:cond delay="0"/>
                                          </p:stCondLst>
                                        </p:cTn>
                                        <p:tgtEl>
                                          <p:spTgt spid="5">
                                            <p:txEl>
                                              <p:pRg st="1" end="1"/>
                                            </p:txEl>
                                          </p:spTgt>
                                        </p:tgtEl>
                                        <p:attrNameLst>
                                          <p:attrName>ppt_y</p:attrName>
                                        </p:attrNameLst>
                                      </p:cBhvr>
                                    </p:anim>
                                    <p:animRot by="-480000">
                                      <p:cBhvr>
                                        <p:cTn id="49" dur="250" autoRev="1" fill="hold">
                                          <p:stCondLst>
                                            <p:cond delay="0"/>
                                          </p:stCondLst>
                                        </p:cTn>
                                        <p:tgtEl>
                                          <p:spTgt spid="5">
                                            <p:txEl>
                                              <p:pRg st="1" end="1"/>
                                            </p:txEl>
                                          </p:spTgt>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lide(fromBottom)">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900" decel="100000" fill="hold"/>
                                        <p:tgtEl>
                                          <p:spTgt spid="8"/>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9"/>
                                        </p:tgtEl>
                                        <p:attrNameLst>
                                          <p:attrName>ppt_x</p:attrName>
                                        </p:attrNameLst>
                                      </p:cBhvr>
                                      <p:tavLst>
                                        <p:tav tm="0">
                                          <p:val>
                                            <p:strVal val="ppt_x"/>
                                          </p:val>
                                        </p:tav>
                                        <p:tav tm="100000">
                                          <p:val>
                                            <p:strVal val="ppt_x"/>
                                          </p:val>
                                        </p:tav>
                                      </p:tavLst>
                                    </p:anim>
                                    <p:anim calcmode="lin" valueType="num">
                                      <p:cBhvr additive="base">
                                        <p:cTn id="73" dur="500"/>
                                        <p:tgtEl>
                                          <p:spTgt spid="9"/>
                                        </p:tgtEl>
                                        <p:attrNameLst>
                                          <p:attrName>ppt_y</p:attrName>
                                        </p:attrNameLst>
                                      </p:cBhvr>
                                      <p:tavLst>
                                        <p:tav tm="0">
                                          <p:val>
                                            <p:strVal val="ppt_y"/>
                                          </p:val>
                                        </p:tav>
                                        <p:tav tm="100000">
                                          <p:val>
                                            <p:strVal val="1+ppt_h/2"/>
                                          </p:val>
                                        </p:tav>
                                      </p:tavLst>
                                    </p:anim>
                                    <p:set>
                                      <p:cBhvr>
                                        <p:cTn id="74" dur="1" fill="hold">
                                          <p:stCondLst>
                                            <p:cond delay="499"/>
                                          </p:stCondLst>
                                        </p:cTn>
                                        <p:tgtEl>
                                          <p:spTgt spid="9"/>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074"/>
                                        </p:tgtEl>
                                        <p:attrNameLst>
                                          <p:attrName>style.visibility</p:attrName>
                                        </p:attrNameLst>
                                      </p:cBhvr>
                                      <p:to>
                                        <p:strVal val="visible"/>
                                      </p:to>
                                    </p:set>
                                    <p:animEffect transition="in" filter="fade">
                                      <p:cBhvr>
                                        <p:cTn id="78"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9" grpId="1"/>
      <p:bldP spid="10"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Pipes Used as Standard Input and Output</a:t>
            </a:r>
            <a:r>
              <a:rPr lang="en-US" b="1" i="1" dirty="0" smtClean="0"/>
              <a:t/>
            </a:r>
            <a:br>
              <a:rPr lang="en-US" b="1" i="1" dirty="0" smtClean="0"/>
            </a:br>
            <a:r>
              <a:rPr lang="en-US" sz="2800" dirty="0" smtClean="0"/>
              <a:t>Pipes and dup</a:t>
            </a:r>
            <a:endParaRPr lang="en-US" dirty="0"/>
          </a:p>
        </p:txBody>
      </p:sp>
      <p:sp>
        <p:nvSpPr>
          <p:cNvPr id="3" name="Content Placeholder 2"/>
          <p:cNvSpPr>
            <a:spLocks noGrp="1"/>
          </p:cNvSpPr>
          <p:nvPr>
            <p:ph idx="1"/>
          </p:nvPr>
        </p:nvSpPr>
        <p:spPr/>
        <p:txBody>
          <a:bodyPr/>
          <a:lstStyle/>
          <a:p>
            <a:r>
              <a:rPr lang="en-US" dirty="0" smtClean="0"/>
              <a:t>Child</a:t>
            </a:r>
          </a:p>
          <a:p>
            <a:pPr lvl="1"/>
            <a:r>
              <a:rPr lang="en-US" dirty="0" smtClean="0"/>
              <a:t>exec (use) – invoke (any program) </a:t>
            </a:r>
            <a:r>
              <a:rPr lang="en-US" dirty="0" smtClean="0">
                <a:sym typeface="Wingdings" pitchFamily="2" charset="2"/>
              </a:rPr>
              <a:t> standard input</a:t>
            </a:r>
          </a:p>
          <a:p>
            <a:r>
              <a:rPr lang="en-US" dirty="0" smtClean="0">
                <a:solidFill>
                  <a:schemeClr val="accent3">
                    <a:lumMod val="75000"/>
                  </a:schemeClr>
                </a:solidFill>
                <a:effectLst>
                  <a:outerShdw blurRad="38100" dist="38100" dir="2700000" algn="tl">
                    <a:srgbClr val="000000">
                      <a:alpha val="43137"/>
                    </a:srgbClr>
                  </a:outerShdw>
                </a:effectLst>
                <a:sym typeface="Wingdings" pitchFamily="2" charset="2"/>
              </a:rPr>
              <a:t>Parent</a:t>
            </a:r>
          </a:p>
          <a:p>
            <a:pPr lvl="1"/>
            <a:r>
              <a:rPr lang="en-US" dirty="0" smtClean="0">
                <a:sym typeface="Wingdings" pitchFamily="2" charset="2"/>
              </a:rPr>
              <a:t>Starts</a:t>
            </a:r>
          </a:p>
          <a:p>
            <a:pPr lvl="2"/>
            <a:r>
              <a:rPr lang="en-US" dirty="0" smtClean="0">
                <a:sym typeface="Wingdings" pitchFamily="2" charset="2"/>
              </a:rPr>
              <a:t>by closing </a:t>
            </a:r>
            <a:r>
              <a:rPr lang="en-US" dirty="0" err="1" smtClean="0">
                <a:sym typeface="Wingdings" pitchFamily="2" charset="2"/>
              </a:rPr>
              <a:t>file_pipes</a:t>
            </a:r>
            <a:r>
              <a:rPr lang="en-US" dirty="0" smtClean="0">
                <a:sym typeface="Wingdings" pitchFamily="2" charset="2"/>
              </a:rPr>
              <a:t>[0] ?</a:t>
            </a:r>
          </a:p>
          <a:p>
            <a:pPr lvl="3"/>
            <a:r>
              <a:rPr lang="en-US" dirty="0" smtClean="0">
                <a:sym typeface="Wingdings" pitchFamily="2" charset="2"/>
              </a:rPr>
              <a:t>Reason</a:t>
            </a:r>
          </a:p>
          <a:p>
            <a:pPr lvl="4"/>
            <a:r>
              <a:rPr lang="en-US" dirty="0" smtClean="0">
                <a:sym typeface="Wingdings" pitchFamily="2" charset="2"/>
              </a:rPr>
              <a:t>Never read the pipe</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PIPE DEFINITION</a:t>
            </a:r>
            <a:endParaRPr lang="en-US" b="1" dirty="0"/>
          </a:p>
        </p:txBody>
      </p:sp>
      <p:sp>
        <p:nvSpPr>
          <p:cNvPr id="6" name="Content Placeholder 5"/>
          <p:cNvSpPr>
            <a:spLocks noGrp="1"/>
          </p:cNvSpPr>
          <p:nvPr>
            <p:ph idx="1"/>
          </p:nvPr>
        </p:nvSpPr>
        <p:spPr>
          <a:xfrm>
            <a:off x="457200" y="1600200"/>
            <a:ext cx="8229600" cy="4724400"/>
          </a:xfrm>
        </p:spPr>
        <p:txBody>
          <a:bodyPr>
            <a:normAutofit lnSpcReduction="10000"/>
          </a:bodyPr>
          <a:lstStyle/>
          <a:p>
            <a:r>
              <a:rPr lang="en-US" dirty="0" smtClean="0"/>
              <a:t>Oldest form – IPC</a:t>
            </a:r>
          </a:p>
          <a:p>
            <a:pPr lvl="1"/>
            <a:r>
              <a:rPr lang="en-US" dirty="0" smtClean="0"/>
              <a:t>Def:</a:t>
            </a:r>
          </a:p>
          <a:p>
            <a:pPr lvl="2"/>
            <a:r>
              <a:rPr lang="en-US" dirty="0" smtClean="0"/>
              <a:t>Passing information – program process </a:t>
            </a:r>
            <a:r>
              <a:rPr lang="en-US" dirty="0" smtClean="0">
                <a:sym typeface="Wingdings" pitchFamily="2" charset="2"/>
              </a:rPr>
              <a:t></a:t>
            </a:r>
            <a:r>
              <a:rPr lang="en-US" dirty="0" smtClean="0"/>
              <a:t> another</a:t>
            </a:r>
          </a:p>
          <a:p>
            <a:pPr lvl="2"/>
            <a:r>
              <a:rPr lang="en-US" dirty="0" smtClean="0">
                <a:hlinkClick r:id="rId3" action="ppaction://hlinksldjump"/>
              </a:rPr>
              <a:t>Data flow</a:t>
            </a:r>
            <a:r>
              <a:rPr lang="en-US" dirty="0" smtClean="0"/>
              <a:t> – process </a:t>
            </a:r>
            <a:r>
              <a:rPr lang="en-US" dirty="0" smtClean="0">
                <a:sym typeface="Wingdings" pitchFamily="2" charset="2"/>
              </a:rPr>
              <a:t></a:t>
            </a:r>
            <a:r>
              <a:rPr lang="en-US" dirty="0" smtClean="0"/>
              <a:t> other</a:t>
            </a:r>
          </a:p>
          <a:p>
            <a:pPr lvl="1"/>
            <a:r>
              <a:rPr lang="en-US" dirty="0" smtClean="0"/>
              <a:t>Output </a:t>
            </a:r>
            <a:r>
              <a:rPr lang="en-US" dirty="0" smtClean="0">
                <a:sym typeface="Wingdings" pitchFamily="2" charset="2"/>
              </a:rPr>
              <a:t> input another</a:t>
            </a:r>
            <a:endParaRPr lang="en-US" dirty="0" smtClean="0"/>
          </a:p>
          <a:p>
            <a:pPr lvl="1"/>
            <a:r>
              <a:rPr lang="en-US" dirty="0" smtClean="0"/>
              <a:t>Limitations (2)</a:t>
            </a:r>
          </a:p>
          <a:p>
            <a:pPr lvl="2"/>
            <a:r>
              <a:rPr lang="en-US" dirty="0" smtClean="0"/>
              <a:t>Half duplex</a:t>
            </a:r>
          </a:p>
          <a:p>
            <a:pPr lvl="2"/>
            <a:r>
              <a:rPr lang="en-US" dirty="0" smtClean="0"/>
              <a:t>Used between processes  --  common ancestors</a:t>
            </a:r>
          </a:p>
          <a:p>
            <a:pPr lvl="1"/>
            <a:r>
              <a:rPr lang="en-US" dirty="0" smtClean="0"/>
              <a:t>Most commonly used</a:t>
            </a:r>
          </a:p>
          <a:p>
            <a:pPr lvl="2"/>
            <a:r>
              <a:rPr lang="en-US" dirty="0" smtClean="0"/>
              <a:t>Half duplex =IPC</a:t>
            </a:r>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Pipes Used as Standard Input and Output</a:t>
            </a:r>
            <a:r>
              <a:rPr lang="en-US" b="1" i="1" dirty="0" smtClean="0"/>
              <a:t/>
            </a:r>
            <a:br>
              <a:rPr lang="en-US" b="1" i="1" dirty="0" smtClean="0"/>
            </a:br>
            <a:r>
              <a:rPr lang="en-US" sz="3200" dirty="0" smtClean="0"/>
              <a:t>Pipes and dup</a:t>
            </a:r>
            <a:endParaRPr lang="en-US" dirty="0"/>
          </a:p>
        </p:txBody>
      </p:sp>
      <p:grpSp>
        <p:nvGrpSpPr>
          <p:cNvPr id="8" name="Group 7"/>
          <p:cNvGrpSpPr/>
          <p:nvPr/>
        </p:nvGrpSpPr>
        <p:grpSpPr>
          <a:xfrm>
            <a:off x="304800" y="1447800"/>
            <a:ext cx="4876800" cy="1838405"/>
            <a:chOff x="223902" y="1752600"/>
            <a:chExt cx="5986398" cy="2495801"/>
          </a:xfrm>
        </p:grpSpPr>
        <p:pic>
          <p:nvPicPr>
            <p:cNvPr id="1027" name="Picture 3"/>
            <p:cNvPicPr>
              <a:picLocks noChangeAspect="1" noChangeArrowheads="1"/>
            </p:cNvPicPr>
            <p:nvPr/>
          </p:nvPicPr>
          <p:blipFill>
            <a:blip r:embed="rId2" cstate="print"/>
            <a:srcRect/>
            <a:stretch>
              <a:fillRect/>
            </a:stretch>
          </p:blipFill>
          <p:spPr bwMode="auto">
            <a:xfrm>
              <a:off x="304800" y="1752600"/>
              <a:ext cx="5905500" cy="2190750"/>
            </a:xfrm>
            <a:prstGeom prst="rect">
              <a:avLst/>
            </a:prstGeom>
            <a:noFill/>
            <a:ln w="9525">
              <a:noFill/>
              <a:miter lim="800000"/>
              <a:headEnd/>
              <a:tailEnd/>
            </a:ln>
          </p:spPr>
        </p:pic>
        <p:sp>
          <p:nvSpPr>
            <p:cNvPr id="4" name="Rectangle 3"/>
            <p:cNvSpPr/>
            <p:nvPr/>
          </p:nvSpPr>
          <p:spPr>
            <a:xfrm>
              <a:off x="223902" y="3791708"/>
              <a:ext cx="5986398" cy="456693"/>
            </a:xfrm>
            <a:prstGeom prst="rect">
              <a:avLst/>
            </a:prstGeom>
          </p:spPr>
          <p:txBody>
            <a:bodyPr wrap="square">
              <a:spAutoFit/>
            </a:bodyPr>
            <a:lstStyle/>
            <a:p>
              <a:r>
                <a:rPr lang="en-US" b="1" dirty="0" smtClean="0"/>
                <a:t>Figure:</a:t>
              </a:r>
              <a:r>
                <a:rPr lang="en-US" dirty="0" smtClean="0"/>
                <a:t> </a:t>
              </a:r>
              <a:r>
                <a:rPr lang="en-US" i="1" dirty="0" smtClean="0"/>
                <a:t>sequence after the call to the pipe</a:t>
              </a:r>
              <a:endParaRPr lang="en-US" i="1" dirty="0"/>
            </a:p>
          </p:txBody>
        </p:sp>
      </p:grpSp>
      <p:grpSp>
        <p:nvGrpSpPr>
          <p:cNvPr id="10" name="Group 9"/>
          <p:cNvGrpSpPr/>
          <p:nvPr/>
        </p:nvGrpSpPr>
        <p:grpSpPr>
          <a:xfrm>
            <a:off x="381000" y="3429000"/>
            <a:ext cx="6400800" cy="1588532"/>
            <a:chOff x="381000" y="4038600"/>
            <a:chExt cx="6400800" cy="1588532"/>
          </a:xfrm>
        </p:grpSpPr>
        <p:sp>
          <p:nvSpPr>
            <p:cNvPr id="5" name="Rectangle 4"/>
            <p:cNvSpPr/>
            <p:nvPr/>
          </p:nvSpPr>
          <p:spPr>
            <a:xfrm>
              <a:off x="381000" y="5257800"/>
              <a:ext cx="3667158" cy="369332"/>
            </a:xfrm>
            <a:prstGeom prst="rect">
              <a:avLst/>
            </a:prstGeom>
          </p:spPr>
          <p:txBody>
            <a:bodyPr wrap="none">
              <a:spAutoFit/>
            </a:bodyPr>
            <a:lstStyle/>
            <a:p>
              <a:r>
                <a:rPr lang="en-US" b="1" dirty="0" smtClean="0"/>
                <a:t>Figure:</a:t>
              </a:r>
              <a:r>
                <a:rPr lang="en-US" dirty="0" smtClean="0"/>
                <a:t> </a:t>
              </a:r>
              <a:r>
                <a:rPr lang="en-US" i="1" dirty="0" smtClean="0"/>
                <a:t>sequence after the call to fork</a:t>
              </a:r>
              <a:endParaRPr lang="en-US" i="1" dirty="0"/>
            </a:p>
          </p:txBody>
        </p:sp>
        <p:pic>
          <p:nvPicPr>
            <p:cNvPr id="1028" name="Picture 4"/>
            <p:cNvPicPr>
              <a:picLocks noChangeAspect="1" noChangeArrowheads="1"/>
            </p:cNvPicPr>
            <p:nvPr/>
          </p:nvPicPr>
          <p:blipFill>
            <a:blip r:embed="rId3" cstate="print"/>
            <a:srcRect l="2634" t="11215" r="2525" b="10280"/>
            <a:stretch>
              <a:fillRect/>
            </a:stretch>
          </p:blipFill>
          <p:spPr bwMode="auto">
            <a:xfrm>
              <a:off x="381000" y="4038600"/>
              <a:ext cx="6400800" cy="1244600"/>
            </a:xfrm>
            <a:prstGeom prst="rect">
              <a:avLst/>
            </a:prstGeom>
            <a:noFill/>
            <a:ln w="9525">
              <a:noFill/>
              <a:miter lim="800000"/>
              <a:headEnd/>
              <a:tailEnd/>
            </a:ln>
          </p:spPr>
        </p:pic>
      </p:grpSp>
      <p:grpSp>
        <p:nvGrpSpPr>
          <p:cNvPr id="13" name="Group 12"/>
          <p:cNvGrpSpPr/>
          <p:nvPr/>
        </p:nvGrpSpPr>
        <p:grpSpPr>
          <a:xfrm>
            <a:off x="381000" y="5105400"/>
            <a:ext cx="7414400" cy="1545315"/>
            <a:chOff x="381000" y="5105400"/>
            <a:chExt cx="7414400" cy="1545315"/>
          </a:xfrm>
        </p:grpSpPr>
        <p:pic>
          <p:nvPicPr>
            <p:cNvPr id="1029" name="Picture 5"/>
            <p:cNvPicPr>
              <a:picLocks noChangeAspect="1" noChangeArrowheads="1"/>
            </p:cNvPicPr>
            <p:nvPr/>
          </p:nvPicPr>
          <p:blipFill>
            <a:blip r:embed="rId4" cstate="print"/>
            <a:srcRect/>
            <a:stretch>
              <a:fillRect/>
            </a:stretch>
          </p:blipFill>
          <p:spPr bwMode="auto">
            <a:xfrm>
              <a:off x="381000" y="5105400"/>
              <a:ext cx="6629400" cy="1545315"/>
            </a:xfrm>
            <a:prstGeom prst="rect">
              <a:avLst/>
            </a:prstGeom>
            <a:noFill/>
            <a:ln w="9525">
              <a:noFill/>
              <a:miter lim="800000"/>
              <a:headEnd/>
              <a:tailEnd/>
            </a:ln>
          </p:spPr>
        </p:pic>
        <p:sp>
          <p:nvSpPr>
            <p:cNvPr id="11" name="Rectangle 10"/>
            <p:cNvSpPr/>
            <p:nvPr/>
          </p:nvSpPr>
          <p:spPr>
            <a:xfrm>
              <a:off x="3097704" y="6172200"/>
              <a:ext cx="4697696" cy="369332"/>
            </a:xfrm>
            <a:prstGeom prst="rect">
              <a:avLst/>
            </a:prstGeom>
          </p:spPr>
          <p:txBody>
            <a:bodyPr wrap="none">
              <a:spAutoFit/>
            </a:bodyPr>
            <a:lstStyle/>
            <a:p>
              <a:r>
                <a:rPr lang="en-US" b="1" dirty="0" smtClean="0"/>
                <a:t>Figure: </a:t>
              </a:r>
              <a:r>
                <a:rPr lang="en-US" i="1" dirty="0" smtClean="0"/>
                <a:t>program when it’s ready to transfer data</a:t>
              </a:r>
              <a:endParaRPr lang="en-US" i="1" dirty="0"/>
            </a:p>
          </p:txBody>
        </p:sp>
      </p:grpSp>
      <p:sp>
        <p:nvSpPr>
          <p:cNvPr id="12" name="Footer Placeholder 11"/>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1000"/>
                                        <p:tgtEl>
                                          <p:spTgt spid="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upRight)">
                                      <p:cBhvr>
                                        <p:cTn id="11" dur="1000"/>
                                        <p:tgtEl>
                                          <p:spTgt spid="10"/>
                                        </p:tgtEl>
                                      </p:cBhvr>
                                    </p:animEffect>
                                  </p:childTnLst>
                                </p:cTn>
                              </p:par>
                            </p:childTnLst>
                          </p:cTn>
                        </p:par>
                        <p:par>
                          <p:cTn id="12" fill="hold">
                            <p:stCondLst>
                              <p:cond delay="2000"/>
                            </p:stCondLst>
                            <p:childTnLst>
                              <p:par>
                                <p:cTn id="13" presetID="18" presetClass="entr" presetSubtype="3"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upRight)">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Named Pipes: FIFOs</a:t>
            </a:r>
            <a:endParaRPr lang="en-US" b="1" dirty="0"/>
          </a:p>
        </p:txBody>
      </p:sp>
      <p:sp>
        <p:nvSpPr>
          <p:cNvPr id="3" name="Content Placeholder 2"/>
          <p:cNvSpPr>
            <a:spLocks noGrp="1"/>
          </p:cNvSpPr>
          <p:nvPr>
            <p:ph idx="1"/>
          </p:nvPr>
        </p:nvSpPr>
        <p:spPr/>
        <p:txBody>
          <a:bodyPr/>
          <a:lstStyle/>
          <a:p>
            <a:r>
              <a:rPr lang="en-US" dirty="0" smtClean="0"/>
              <a:t>Unnamed pipes – </a:t>
            </a:r>
            <a:r>
              <a:rPr lang="en-US" strike="sngStrike" dirty="0" smtClean="0"/>
              <a:t>convenient</a:t>
            </a:r>
            <a:r>
              <a:rPr lang="en-US" dirty="0" smtClean="0"/>
              <a:t> ?</a:t>
            </a:r>
          </a:p>
          <a:p>
            <a:pPr lvl="1"/>
            <a:r>
              <a:rPr lang="en-US" dirty="0" smtClean="0"/>
              <a:t>Unrelated process ↔ data</a:t>
            </a:r>
          </a:p>
          <a:p>
            <a:pPr lvl="2"/>
            <a:r>
              <a:rPr lang="en-US" dirty="0" smtClean="0"/>
              <a:t>Make it convenient</a:t>
            </a:r>
          </a:p>
          <a:p>
            <a:pPr lvl="3"/>
            <a:r>
              <a:rPr lang="en-US" dirty="0" smtClean="0"/>
              <a:t>Named pipes (FIFO)</a:t>
            </a:r>
          </a:p>
          <a:p>
            <a:pPr lvl="4"/>
            <a:r>
              <a:rPr lang="en-US" dirty="0" smtClean="0"/>
              <a:t>special type of file</a:t>
            </a:r>
          </a:p>
          <a:p>
            <a:pPr lvl="5"/>
            <a:r>
              <a:rPr lang="en-US" dirty="0" smtClean="0"/>
              <a:t>exists as a name in the file system</a:t>
            </a:r>
          </a:p>
          <a:p>
            <a:pPr lvl="6"/>
            <a:r>
              <a:rPr lang="en-US" dirty="0" smtClean="0"/>
              <a:t>But behaves like unnamed pipes</a:t>
            </a:r>
          </a:p>
          <a:p>
            <a:pPr lvl="3"/>
            <a:r>
              <a:rPr lang="en-US" i="1" dirty="0" smtClean="0"/>
              <a:t>create named pipes</a:t>
            </a:r>
          </a:p>
          <a:p>
            <a:pPr lvl="4"/>
            <a:r>
              <a:rPr lang="en-US" b="1" i="1" dirty="0" smtClean="0"/>
              <a:t>$ mknod filename p</a:t>
            </a:r>
            <a:r>
              <a:rPr lang="en-US" dirty="0" smtClean="0"/>
              <a:t> (</a:t>
            </a:r>
            <a:r>
              <a:rPr lang="en-US" strike="sngStrike" dirty="0" smtClean="0"/>
              <a:t>available</a:t>
            </a:r>
            <a:r>
              <a:rPr lang="en-US" dirty="0" smtClean="0"/>
              <a:t> on all Unix like OS)</a:t>
            </a:r>
          </a:p>
          <a:p>
            <a:pPr lvl="3"/>
            <a:r>
              <a:rPr lang="en-US" dirty="0" smtClean="0"/>
              <a:t>preferred command-line method</a:t>
            </a:r>
          </a:p>
          <a:p>
            <a:pPr lvl="4"/>
            <a:r>
              <a:rPr lang="en-US" b="1" i="1" dirty="0" smtClean="0"/>
              <a:t>$ mkfifo filename</a:t>
            </a:r>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Named Pipes: FIFOs</a:t>
            </a:r>
            <a:endParaRPr lang="en-US" dirty="0"/>
          </a:p>
        </p:txBody>
      </p:sp>
      <p:pic>
        <p:nvPicPr>
          <p:cNvPr id="7" name="Picture 2"/>
          <p:cNvPicPr>
            <a:picLocks noGrp="1" noChangeAspect="1" noChangeArrowheads="1"/>
          </p:cNvPicPr>
          <p:nvPr>
            <p:ph idx="1"/>
          </p:nvPr>
        </p:nvPicPr>
        <p:blipFill>
          <a:blip r:embed="rId2" cstate="print"/>
          <a:srcRect/>
          <a:stretch>
            <a:fillRect/>
          </a:stretch>
        </p:blipFill>
        <p:spPr bwMode="auto">
          <a:xfrm>
            <a:off x="990600" y="1827888"/>
            <a:ext cx="6363458" cy="3887112"/>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81000" y="5286375"/>
            <a:ext cx="8486775" cy="1114425"/>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b="1" dirty="0" smtClean="0"/>
              <a:t>Named Pipes: FIFOs</a:t>
            </a:r>
            <a:br>
              <a:rPr lang="en-US" b="1" dirty="0" smtClean="0"/>
            </a:br>
            <a:r>
              <a:rPr lang="en-US" sz="3200" dirty="0" smtClean="0"/>
              <a:t>Creating a Named Pipe</a:t>
            </a:r>
            <a:endParaRPr lang="en-US" sz="3200" dirty="0"/>
          </a:p>
        </p:txBody>
      </p:sp>
      <p:sp>
        <p:nvSpPr>
          <p:cNvPr id="3" name="Content Placeholder 2"/>
          <p:cNvSpPr>
            <a:spLocks noGrp="1"/>
          </p:cNvSpPr>
          <p:nvPr>
            <p:ph sz="half" idx="1"/>
          </p:nvPr>
        </p:nvSpPr>
        <p:spPr/>
        <p:txBody>
          <a:bodyPr>
            <a:normAutofit fontScale="77500" lnSpcReduction="20000"/>
          </a:bodyPr>
          <a:lstStyle/>
          <a:p>
            <a:r>
              <a:rPr lang="en-US" dirty="0" smtClean="0"/>
              <a:t>From inside a program</a:t>
            </a:r>
          </a:p>
          <a:p>
            <a:pPr lvl="1"/>
            <a:r>
              <a:rPr lang="en-US" dirty="0" smtClean="0"/>
              <a:t> two different calls (use)</a:t>
            </a:r>
          </a:p>
          <a:p>
            <a:pPr lvl="1">
              <a:lnSpc>
                <a:spcPct val="120000"/>
              </a:lnSpc>
              <a:buNone/>
            </a:pPr>
            <a:r>
              <a:rPr lang="en-US" sz="2700" i="1" dirty="0" smtClean="0"/>
              <a:t>#include &lt;sys/types.h&gt;</a:t>
            </a:r>
          </a:p>
          <a:p>
            <a:pPr lvl="1">
              <a:lnSpc>
                <a:spcPct val="120000"/>
              </a:lnSpc>
              <a:buNone/>
            </a:pPr>
            <a:r>
              <a:rPr lang="en-US" sz="2700" i="1" dirty="0" smtClean="0"/>
              <a:t>#include &lt;sys/</a:t>
            </a:r>
            <a:r>
              <a:rPr lang="en-US" sz="2700" i="1" dirty="0" err="1" smtClean="0"/>
              <a:t>stat.h</a:t>
            </a:r>
            <a:r>
              <a:rPr lang="en-US" sz="2700" i="1" dirty="0" smtClean="0"/>
              <a:t>&gt;</a:t>
            </a:r>
          </a:p>
          <a:p>
            <a:pPr lvl="1">
              <a:lnSpc>
                <a:spcPct val="120000"/>
              </a:lnSpc>
              <a:buNone/>
            </a:pPr>
            <a:r>
              <a:rPr lang="en-US" sz="2600" i="1" dirty="0" smtClean="0"/>
              <a:t>int mkfifo(const char *filename, </a:t>
            </a:r>
            <a:r>
              <a:rPr lang="en-US" sz="2600" i="1" dirty="0" err="1" smtClean="0"/>
              <a:t>mode_t</a:t>
            </a:r>
            <a:r>
              <a:rPr lang="en-US" sz="2600" i="1" dirty="0" smtClean="0"/>
              <a:t> mode);</a:t>
            </a:r>
          </a:p>
          <a:p>
            <a:pPr lvl="1">
              <a:lnSpc>
                <a:spcPct val="120000"/>
              </a:lnSpc>
              <a:buNone/>
            </a:pPr>
            <a:r>
              <a:rPr lang="en-US" sz="2600" i="1" dirty="0" smtClean="0"/>
              <a:t>int mknod(const char *filename, </a:t>
            </a:r>
            <a:r>
              <a:rPr lang="en-US" sz="2600" i="1" dirty="0" err="1" smtClean="0"/>
              <a:t>mode_t</a:t>
            </a:r>
            <a:r>
              <a:rPr lang="en-US" sz="2600" i="1" dirty="0" smtClean="0"/>
              <a:t> mode | S_IFIFO, (</a:t>
            </a:r>
            <a:r>
              <a:rPr lang="en-US" sz="2600" i="1" dirty="0" err="1" smtClean="0"/>
              <a:t>dev_t</a:t>
            </a:r>
            <a:r>
              <a:rPr lang="en-US" sz="2600" i="1" dirty="0" smtClean="0"/>
              <a:t>) 0);</a:t>
            </a:r>
            <a:endParaRPr lang="en-US" sz="2600" i="1" dirty="0"/>
          </a:p>
        </p:txBody>
      </p:sp>
      <p:sp>
        <p:nvSpPr>
          <p:cNvPr id="5" name="Content Placeholder 4"/>
          <p:cNvSpPr>
            <a:spLocks noGrp="1"/>
          </p:cNvSpPr>
          <p:nvPr>
            <p:ph sz="half" idx="2"/>
          </p:nvPr>
        </p:nvSpPr>
        <p:spPr/>
        <p:txBody>
          <a:bodyPr>
            <a:normAutofit fontScale="77500" lnSpcReduction="20000"/>
          </a:bodyPr>
          <a:lstStyle/>
          <a:p>
            <a:pPr>
              <a:buNone/>
            </a:pPr>
            <a:r>
              <a:rPr lang="en-US" dirty="0" smtClean="0"/>
              <a:t>#include &lt;</a:t>
            </a:r>
            <a:r>
              <a:rPr lang="en-US" dirty="0" err="1" smtClean="0"/>
              <a:t>unistd.h</a:t>
            </a:r>
            <a:r>
              <a:rPr lang="en-US" dirty="0" smtClean="0"/>
              <a:t>&gt;</a:t>
            </a:r>
          </a:p>
          <a:p>
            <a:pPr>
              <a:buNone/>
            </a:pPr>
            <a:r>
              <a:rPr lang="en-US" dirty="0" smtClean="0"/>
              <a:t>#include &lt;</a:t>
            </a:r>
            <a:r>
              <a:rPr lang="en-US" dirty="0" err="1" smtClean="0"/>
              <a:t>stdlib.h</a:t>
            </a:r>
            <a:r>
              <a:rPr lang="en-US" dirty="0" smtClean="0"/>
              <a:t>&gt;</a:t>
            </a:r>
          </a:p>
          <a:p>
            <a:pPr>
              <a:buNone/>
            </a:pPr>
            <a:r>
              <a:rPr lang="en-US" dirty="0" smtClean="0"/>
              <a:t>#include &lt;</a:t>
            </a:r>
            <a:r>
              <a:rPr lang="en-US" dirty="0" err="1" smtClean="0"/>
              <a:t>stdio.h</a:t>
            </a:r>
            <a:r>
              <a:rPr lang="en-US" dirty="0" smtClean="0"/>
              <a:t>&gt;</a:t>
            </a:r>
          </a:p>
          <a:p>
            <a:pPr>
              <a:buNone/>
            </a:pPr>
            <a:r>
              <a:rPr lang="en-US" dirty="0" smtClean="0"/>
              <a:t>#include &lt;sys/types.h&gt;</a:t>
            </a:r>
          </a:p>
          <a:p>
            <a:pPr>
              <a:buNone/>
            </a:pPr>
            <a:r>
              <a:rPr lang="en-US" dirty="0" smtClean="0"/>
              <a:t>#include &lt;sys/</a:t>
            </a:r>
            <a:r>
              <a:rPr lang="en-US" dirty="0" err="1" smtClean="0"/>
              <a:t>stat.h</a:t>
            </a:r>
            <a:r>
              <a:rPr lang="en-US" dirty="0" smtClean="0"/>
              <a:t>&gt;</a:t>
            </a:r>
          </a:p>
          <a:p>
            <a:pPr>
              <a:buNone/>
            </a:pPr>
            <a:r>
              <a:rPr lang="en-US" dirty="0" smtClean="0"/>
              <a:t>int main()</a:t>
            </a:r>
          </a:p>
          <a:p>
            <a:pPr>
              <a:buNone/>
            </a:pPr>
            <a:r>
              <a:rPr lang="en-US" dirty="0" smtClean="0"/>
              <a:t>{</a:t>
            </a:r>
          </a:p>
          <a:p>
            <a:pPr>
              <a:buNone/>
            </a:pPr>
            <a:r>
              <a:rPr lang="en-US" dirty="0" smtClean="0"/>
              <a:t>int res = mkfifo(“/</a:t>
            </a:r>
            <a:r>
              <a:rPr lang="en-US" dirty="0" err="1" smtClean="0"/>
              <a:t>tmp</a:t>
            </a:r>
            <a:r>
              <a:rPr lang="en-US" dirty="0" smtClean="0"/>
              <a:t>/</a:t>
            </a:r>
            <a:r>
              <a:rPr lang="en-US" dirty="0" err="1" smtClean="0"/>
              <a:t>my_fifo</a:t>
            </a:r>
            <a:r>
              <a:rPr lang="en-US" dirty="0" smtClean="0"/>
              <a:t>”, 0777);</a:t>
            </a:r>
          </a:p>
          <a:p>
            <a:pPr>
              <a:buNone/>
            </a:pPr>
            <a:r>
              <a:rPr lang="en-US" dirty="0" smtClean="0"/>
              <a:t>if (res == 0) </a:t>
            </a:r>
            <a:r>
              <a:rPr lang="en-US" dirty="0" err="1" smtClean="0"/>
              <a:t>printf</a:t>
            </a:r>
            <a:r>
              <a:rPr lang="en-US" dirty="0" smtClean="0"/>
              <a:t>(“FIFO created\n”);</a:t>
            </a:r>
          </a:p>
          <a:p>
            <a:pPr>
              <a:buNone/>
            </a:pPr>
            <a:r>
              <a:rPr lang="en-US" dirty="0" smtClean="0"/>
              <a:t>exit(EXIT_SUCCESS);</a:t>
            </a:r>
          </a:p>
          <a:p>
            <a:pPr>
              <a:buNone/>
            </a:pPr>
            <a:r>
              <a:rPr lang="en-US" dirty="0" smtClean="0"/>
              <a:t>}</a:t>
            </a:r>
          </a:p>
          <a:p>
            <a:endParaRPr lang="en-US" dirty="0"/>
          </a:p>
        </p:txBody>
      </p:sp>
      <p:sp>
        <p:nvSpPr>
          <p:cNvPr id="7" name="Left Arrow 6"/>
          <p:cNvSpPr/>
          <p:nvPr/>
        </p:nvSpPr>
        <p:spPr>
          <a:xfrm rot="20863482">
            <a:off x="7289215" y="2999581"/>
            <a:ext cx="1376479" cy="745468"/>
          </a:xfrm>
          <a:prstGeom prst="leftArrow">
            <a:avLst>
              <a:gd name="adj1" fmla="val 45239"/>
              <a:gd name="adj2" fmla="val 6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this</a:t>
            </a:r>
            <a:endParaRPr lang="en-US" dirty="0"/>
          </a:p>
        </p:txBody>
      </p:sp>
      <p:cxnSp>
        <p:nvCxnSpPr>
          <p:cNvPr id="9" name="Straight Arrow Connector 8"/>
          <p:cNvCxnSpPr>
            <a:endCxn id="10" idx="1"/>
          </p:cNvCxnSpPr>
          <p:nvPr/>
        </p:nvCxnSpPr>
        <p:spPr>
          <a:xfrm flipV="1">
            <a:off x="1371600" y="5442466"/>
            <a:ext cx="160020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71800" y="5257800"/>
            <a:ext cx="1398104" cy="369332"/>
          </a:xfrm>
          <a:prstGeom prst="rect">
            <a:avLst/>
          </a:prstGeom>
          <a:noFill/>
        </p:spPr>
        <p:txBody>
          <a:bodyPr wrap="square" rtlCol="0">
            <a:spAutoFit/>
          </a:bodyPr>
          <a:lstStyle/>
          <a:p>
            <a:r>
              <a:rPr lang="en-US" dirty="0" smtClean="0"/>
              <a:t>FIFO file</a:t>
            </a:r>
            <a:endParaRPr lang="en-US" dirty="0"/>
          </a:p>
        </p:txBody>
      </p:sp>
      <p:sp>
        <p:nvSpPr>
          <p:cNvPr id="11" name="Footer Placeholder 10"/>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2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prstClr val="black"/>
                </a:solidFill>
              </a:rPr>
              <a:t>Named Pipes: FIFOs</a:t>
            </a:r>
            <a:br>
              <a:rPr lang="en-US" b="1" dirty="0" smtClean="0">
                <a:solidFill>
                  <a:prstClr val="black"/>
                </a:solidFill>
              </a:rPr>
            </a:br>
            <a:r>
              <a:rPr lang="en-US" sz="3200" dirty="0" smtClean="0">
                <a:solidFill>
                  <a:prstClr val="black"/>
                </a:solidFill>
              </a:rPr>
              <a:t>Accessing a FIFO File</a:t>
            </a:r>
            <a:endParaRPr lang="en-US" dirty="0"/>
          </a:p>
        </p:txBody>
      </p:sp>
      <p:sp>
        <p:nvSpPr>
          <p:cNvPr id="3" name="Content Placeholder 2"/>
          <p:cNvSpPr>
            <a:spLocks noGrp="1"/>
          </p:cNvSpPr>
          <p:nvPr>
            <p:ph idx="1"/>
          </p:nvPr>
        </p:nvSpPr>
        <p:spPr/>
        <p:txBody>
          <a:bodyPr/>
          <a:lstStyle/>
          <a:p>
            <a:r>
              <a:rPr lang="en-US" dirty="0" smtClean="0"/>
              <a:t>Read </a:t>
            </a:r>
            <a:r>
              <a:rPr lang="en-US" dirty="0" smtClean="0">
                <a:sym typeface="Wingdings" pitchFamily="2" charset="2"/>
              </a:rPr>
              <a:t></a:t>
            </a:r>
            <a:r>
              <a:rPr lang="en-US" dirty="0" smtClean="0"/>
              <a:t> FIFO (empty):</a:t>
            </a:r>
          </a:p>
          <a:p>
            <a:pPr lvl="1"/>
            <a:r>
              <a:rPr lang="en-US" dirty="0" smtClean="0">
                <a:solidFill>
                  <a:srgbClr val="7030A0"/>
                </a:solidFill>
              </a:rPr>
              <a:t>$ cat &lt; /</a:t>
            </a:r>
            <a:r>
              <a:rPr lang="en-US" dirty="0" err="1" smtClean="0">
                <a:solidFill>
                  <a:srgbClr val="7030A0"/>
                </a:solidFill>
              </a:rPr>
              <a:t>tmp</a:t>
            </a:r>
            <a:r>
              <a:rPr lang="en-US" dirty="0" smtClean="0">
                <a:solidFill>
                  <a:srgbClr val="7030A0"/>
                </a:solidFill>
              </a:rPr>
              <a:t>/</a:t>
            </a:r>
            <a:r>
              <a:rPr lang="en-US" dirty="0" err="1" smtClean="0">
                <a:solidFill>
                  <a:srgbClr val="7030A0"/>
                </a:solidFill>
              </a:rPr>
              <a:t>my_fifo</a:t>
            </a:r>
            <a:endParaRPr lang="en-US" dirty="0" smtClean="0">
              <a:solidFill>
                <a:srgbClr val="7030A0"/>
              </a:solidFill>
            </a:endParaRPr>
          </a:p>
          <a:p>
            <a:r>
              <a:rPr lang="en-US" dirty="0" smtClean="0"/>
              <a:t>writing </a:t>
            </a:r>
            <a:r>
              <a:rPr lang="en-US" dirty="0" smtClean="0">
                <a:sym typeface="Wingdings" pitchFamily="2" charset="2"/>
              </a:rPr>
              <a:t></a:t>
            </a:r>
            <a:r>
              <a:rPr lang="en-US" dirty="0" smtClean="0"/>
              <a:t>FIFO: (different terminal)</a:t>
            </a:r>
          </a:p>
          <a:p>
            <a:pPr lvl="1"/>
            <a:r>
              <a:rPr lang="en-US" dirty="0" smtClean="0"/>
              <a:t>$ echo “Hello World” &gt; /</a:t>
            </a:r>
            <a:r>
              <a:rPr lang="en-US" dirty="0" err="1" smtClean="0"/>
              <a:t>tmp</a:t>
            </a:r>
            <a:r>
              <a:rPr lang="en-US" dirty="0" smtClean="0"/>
              <a:t>/</a:t>
            </a:r>
            <a:r>
              <a:rPr lang="en-US" dirty="0" err="1" smtClean="0"/>
              <a:t>my_fifo</a:t>
            </a:r>
            <a:endParaRPr lang="en-US" dirty="0" smtClean="0"/>
          </a:p>
          <a:p>
            <a:r>
              <a:rPr lang="en-US" dirty="0" smtClean="0"/>
              <a:t>Output appear in </a:t>
            </a:r>
            <a:r>
              <a:rPr lang="en-US" dirty="0" smtClean="0">
                <a:solidFill>
                  <a:srgbClr val="7030A0"/>
                </a:solidFill>
              </a:rPr>
              <a:t>here</a:t>
            </a:r>
          </a:p>
          <a:p>
            <a:pPr lvl="1"/>
            <a:r>
              <a:rPr lang="en-US" dirty="0" smtClean="0">
                <a:solidFill>
                  <a:srgbClr val="7030A0"/>
                </a:solidFill>
              </a:rPr>
              <a:t>And exits from there (</a:t>
            </a:r>
            <a:r>
              <a:rPr lang="en-US" strike="sngStrike" dirty="0" smtClean="0">
                <a:solidFill>
                  <a:srgbClr val="7030A0"/>
                </a:solidFill>
              </a:rPr>
              <a:t>waiting more data</a:t>
            </a:r>
            <a:r>
              <a:rPr lang="en-US" dirty="0" smtClean="0">
                <a:solidFill>
                  <a:srgbClr val="7030A0"/>
                </a:solidFill>
              </a:rPr>
              <a:t>)</a:t>
            </a:r>
            <a:endParaRPr lang="en-US" dirty="0">
              <a:solidFill>
                <a:srgbClr val="7030A0"/>
              </a:solidFill>
            </a:endParaRPr>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Client/Server Using FIFOs</a:t>
            </a:r>
            <a:endParaRPr lang="en-US" dirty="0"/>
          </a:p>
        </p:txBody>
      </p:sp>
      <p:sp>
        <p:nvSpPr>
          <p:cNvPr id="5" name="Content Placeholder 4"/>
          <p:cNvSpPr>
            <a:spLocks noGrp="1"/>
          </p:cNvSpPr>
          <p:nvPr>
            <p:ph idx="1"/>
          </p:nvPr>
        </p:nvSpPr>
        <p:spPr>
          <a:xfrm>
            <a:off x="457200" y="1600200"/>
            <a:ext cx="8229600" cy="4724400"/>
          </a:xfrm>
        </p:spPr>
        <p:txBody>
          <a:bodyPr>
            <a:normAutofit lnSpcReduction="10000"/>
          </a:bodyPr>
          <a:lstStyle/>
          <a:p>
            <a:pPr>
              <a:buNone/>
            </a:pPr>
            <a:r>
              <a:rPr lang="en-US" sz="1800" dirty="0" smtClean="0"/>
              <a:t>#include &lt;</a:t>
            </a:r>
            <a:r>
              <a:rPr lang="en-US" sz="1800" dirty="0" err="1" smtClean="0"/>
              <a:t>unistd.h</a:t>
            </a:r>
            <a:r>
              <a:rPr lang="en-US" sz="1800" dirty="0" smtClean="0"/>
              <a:t>&gt;</a:t>
            </a:r>
          </a:p>
          <a:p>
            <a:pPr>
              <a:buNone/>
            </a:pPr>
            <a:r>
              <a:rPr lang="en-US" sz="1800" dirty="0" smtClean="0"/>
              <a:t>#include &lt;</a:t>
            </a:r>
            <a:r>
              <a:rPr lang="en-US" sz="1800" dirty="0" err="1" smtClean="0"/>
              <a:t>stdlib.h</a:t>
            </a:r>
            <a:r>
              <a:rPr lang="en-US" sz="1800" dirty="0" smtClean="0"/>
              <a:t>&gt;</a:t>
            </a:r>
          </a:p>
          <a:p>
            <a:pPr>
              <a:buNone/>
            </a:pPr>
            <a:r>
              <a:rPr lang="en-US" sz="1800" dirty="0" smtClean="0"/>
              <a:t>#include &lt;</a:t>
            </a:r>
            <a:r>
              <a:rPr lang="en-US" sz="1800" dirty="0" err="1" smtClean="0"/>
              <a:t>stdio.h</a:t>
            </a:r>
            <a:r>
              <a:rPr lang="en-US" sz="1800" dirty="0" smtClean="0"/>
              <a:t>&gt;</a:t>
            </a:r>
          </a:p>
          <a:p>
            <a:pPr>
              <a:buNone/>
            </a:pPr>
            <a:r>
              <a:rPr lang="en-US" sz="1800" dirty="0" smtClean="0"/>
              <a:t>#include &lt;</a:t>
            </a:r>
            <a:r>
              <a:rPr lang="en-US" sz="1800" dirty="0" err="1" smtClean="0"/>
              <a:t>string.h</a:t>
            </a:r>
            <a:r>
              <a:rPr lang="en-US" sz="1800" dirty="0" smtClean="0"/>
              <a:t>&gt;</a:t>
            </a:r>
          </a:p>
          <a:p>
            <a:pPr>
              <a:buNone/>
            </a:pPr>
            <a:r>
              <a:rPr lang="en-US" sz="1800" dirty="0" smtClean="0"/>
              <a:t>#include &lt;</a:t>
            </a:r>
            <a:r>
              <a:rPr lang="en-US" sz="1800" dirty="0" err="1" smtClean="0"/>
              <a:t>fcntl.h</a:t>
            </a:r>
            <a:r>
              <a:rPr lang="en-US" sz="1800" dirty="0" smtClean="0"/>
              <a:t>&gt;</a:t>
            </a:r>
          </a:p>
          <a:p>
            <a:pPr>
              <a:buNone/>
            </a:pPr>
            <a:r>
              <a:rPr lang="en-US" sz="1800" dirty="0" smtClean="0"/>
              <a:t>#include &lt;</a:t>
            </a:r>
            <a:r>
              <a:rPr lang="en-US" sz="1800" dirty="0" err="1" smtClean="0"/>
              <a:t>limits.h</a:t>
            </a:r>
            <a:r>
              <a:rPr lang="en-US" sz="1800" dirty="0" smtClean="0"/>
              <a:t>&gt;</a:t>
            </a:r>
          </a:p>
          <a:p>
            <a:pPr>
              <a:buNone/>
            </a:pPr>
            <a:r>
              <a:rPr lang="en-US" sz="1800" dirty="0" smtClean="0"/>
              <a:t>#include &lt;sys/types.h&gt;</a:t>
            </a:r>
          </a:p>
          <a:p>
            <a:pPr>
              <a:buNone/>
            </a:pPr>
            <a:r>
              <a:rPr lang="en-US" sz="1800" dirty="0" smtClean="0"/>
              <a:t>#include &lt;sys/</a:t>
            </a:r>
            <a:r>
              <a:rPr lang="en-US" sz="1800" dirty="0" err="1" smtClean="0"/>
              <a:t>stat.h</a:t>
            </a:r>
            <a:r>
              <a:rPr lang="en-US" sz="1800" dirty="0" smtClean="0"/>
              <a:t>&gt;</a:t>
            </a:r>
          </a:p>
          <a:p>
            <a:pPr>
              <a:buNone/>
            </a:pPr>
            <a:r>
              <a:rPr lang="en-US" sz="1800" dirty="0" smtClean="0"/>
              <a:t>#define SERVER_FIFO_NAME “/</a:t>
            </a:r>
            <a:r>
              <a:rPr lang="en-US" sz="1800" dirty="0" err="1" smtClean="0"/>
              <a:t>tmp</a:t>
            </a:r>
            <a:r>
              <a:rPr lang="en-US" sz="1800" dirty="0" smtClean="0"/>
              <a:t>/</a:t>
            </a:r>
            <a:r>
              <a:rPr lang="en-US" sz="1800" dirty="0" err="1" smtClean="0"/>
              <a:t>serv_fifo</a:t>
            </a:r>
            <a:r>
              <a:rPr lang="en-US" sz="1800" dirty="0" smtClean="0"/>
              <a:t>”</a:t>
            </a:r>
          </a:p>
          <a:p>
            <a:pPr>
              <a:buNone/>
            </a:pPr>
            <a:r>
              <a:rPr lang="en-US" sz="1800" dirty="0" smtClean="0"/>
              <a:t>#define CLIENT_FIFO_NAME “/</a:t>
            </a:r>
            <a:r>
              <a:rPr lang="en-US" sz="1800" dirty="0" err="1" smtClean="0"/>
              <a:t>tmp</a:t>
            </a:r>
            <a:r>
              <a:rPr lang="en-US" sz="1800" dirty="0" smtClean="0"/>
              <a:t>/</a:t>
            </a:r>
            <a:r>
              <a:rPr lang="en-US" sz="1800" dirty="0" err="1" smtClean="0"/>
              <a:t>cli_%d_fifo</a:t>
            </a:r>
            <a:r>
              <a:rPr lang="en-US" sz="1800" dirty="0" smtClean="0"/>
              <a:t>”</a:t>
            </a:r>
          </a:p>
          <a:p>
            <a:pPr>
              <a:buNone/>
            </a:pPr>
            <a:r>
              <a:rPr lang="en-US" sz="1800" dirty="0" smtClean="0"/>
              <a:t>#define BUFFER_SIZE 20</a:t>
            </a:r>
          </a:p>
          <a:p>
            <a:pPr>
              <a:buNone/>
            </a:pPr>
            <a:r>
              <a:rPr lang="en-US" sz="1800" dirty="0" smtClean="0"/>
              <a:t>struct data_to_pass_st {</a:t>
            </a:r>
          </a:p>
          <a:p>
            <a:pPr>
              <a:buNone/>
            </a:pPr>
            <a:r>
              <a:rPr lang="en-US" sz="1800" dirty="0" smtClean="0"/>
              <a:t>pid_t </a:t>
            </a:r>
            <a:r>
              <a:rPr lang="en-US" sz="1800" dirty="0" err="1" smtClean="0"/>
              <a:t>client_pid</a:t>
            </a:r>
            <a:r>
              <a:rPr lang="en-US" sz="1800" dirty="0" smtClean="0"/>
              <a:t>;</a:t>
            </a:r>
          </a:p>
          <a:p>
            <a:pPr>
              <a:buNone/>
            </a:pPr>
            <a:r>
              <a:rPr lang="en-US" sz="1800" dirty="0" smtClean="0"/>
              <a:t>char </a:t>
            </a:r>
            <a:r>
              <a:rPr lang="en-US" sz="1800" dirty="0" err="1" smtClean="0"/>
              <a:t>some_data</a:t>
            </a:r>
            <a:r>
              <a:rPr lang="en-US" sz="1800" dirty="0" smtClean="0"/>
              <a:t>[BUFFER_SIZE - 1];</a:t>
            </a:r>
          </a:p>
          <a:p>
            <a:pPr>
              <a:buNone/>
            </a:pPr>
            <a:r>
              <a:rPr lang="en-US" sz="1800" dirty="0" smtClean="0"/>
              <a:t>}; </a:t>
            </a:r>
          </a:p>
        </p:txBody>
      </p:sp>
      <p:sp>
        <p:nvSpPr>
          <p:cNvPr id="7" name="Rectangle 6"/>
          <p:cNvSpPr/>
          <p:nvPr/>
        </p:nvSpPr>
        <p:spPr>
          <a:xfrm>
            <a:off x="481638" y="1219200"/>
            <a:ext cx="966162" cy="400110"/>
          </a:xfrm>
          <a:prstGeom prst="rect">
            <a:avLst/>
          </a:prstGeom>
        </p:spPr>
        <p:txBody>
          <a:bodyPr wrap="none">
            <a:spAutoFit/>
          </a:bodyPr>
          <a:lstStyle/>
          <a:p>
            <a:r>
              <a:rPr lang="en-US" sz="2000" b="1" i="1" dirty="0" smtClean="0"/>
              <a:t>client.h</a:t>
            </a:r>
            <a:endParaRPr lang="en-US" sz="2000" b="1" i="1" dirty="0"/>
          </a:p>
        </p:txBody>
      </p:sp>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Client/Server Using FIFOs</a:t>
            </a:r>
            <a:endParaRPr lang="en-US" dirty="0"/>
          </a:p>
        </p:txBody>
      </p:sp>
      <p:sp>
        <p:nvSpPr>
          <p:cNvPr id="3" name="Content Placeholder 2"/>
          <p:cNvSpPr>
            <a:spLocks noGrp="1"/>
          </p:cNvSpPr>
          <p:nvPr>
            <p:ph idx="1"/>
          </p:nvPr>
        </p:nvSpPr>
        <p:spPr>
          <a:xfrm>
            <a:off x="457200" y="1600200"/>
            <a:ext cx="8229600" cy="4525963"/>
          </a:xfrm>
        </p:spPr>
        <p:txBody>
          <a:bodyPr>
            <a:normAutofit fontScale="55000" lnSpcReduction="20000"/>
          </a:bodyPr>
          <a:lstStyle/>
          <a:p>
            <a:pPr>
              <a:buNone/>
            </a:pPr>
            <a:r>
              <a:rPr lang="en-US" dirty="0" smtClean="0"/>
              <a:t>#include “</a:t>
            </a:r>
            <a:r>
              <a:rPr lang="en-US" b="1" dirty="0" smtClean="0"/>
              <a:t>client.h</a:t>
            </a:r>
            <a:r>
              <a:rPr lang="en-US" dirty="0" smtClean="0"/>
              <a:t>”</a:t>
            </a:r>
          </a:p>
          <a:p>
            <a:pPr>
              <a:buNone/>
            </a:pPr>
            <a:r>
              <a:rPr lang="en-US" dirty="0" smtClean="0"/>
              <a:t>#include &lt;ctype.h&gt;</a:t>
            </a:r>
          </a:p>
          <a:p>
            <a:pPr>
              <a:buNone/>
            </a:pPr>
            <a:r>
              <a:rPr lang="en-US" dirty="0" smtClean="0"/>
              <a:t>int main()</a:t>
            </a:r>
          </a:p>
          <a:p>
            <a:pPr>
              <a:buNone/>
            </a:pPr>
            <a:r>
              <a:rPr lang="en-US" dirty="0" smtClean="0"/>
              <a:t>{</a:t>
            </a:r>
          </a:p>
          <a:p>
            <a:pPr>
              <a:buNone/>
            </a:pPr>
            <a:r>
              <a:rPr lang="en-US" dirty="0" smtClean="0"/>
              <a:t>int server_fifo_fd, client_fifo_fd;</a:t>
            </a:r>
          </a:p>
          <a:p>
            <a:pPr>
              <a:buNone/>
            </a:pPr>
            <a:r>
              <a:rPr lang="en-US" i="1" dirty="0" smtClean="0"/>
              <a:t>struct</a:t>
            </a:r>
            <a:r>
              <a:rPr lang="en-US" dirty="0" smtClean="0"/>
              <a:t> </a:t>
            </a:r>
            <a:r>
              <a:rPr lang="en-US" i="1" dirty="0" smtClean="0"/>
              <a:t>data_to_pass_st</a:t>
            </a:r>
            <a:r>
              <a:rPr lang="en-US" dirty="0" smtClean="0"/>
              <a:t> my_data;</a:t>
            </a:r>
          </a:p>
          <a:p>
            <a:pPr>
              <a:buNone/>
            </a:pPr>
            <a:r>
              <a:rPr lang="en-US" dirty="0" smtClean="0"/>
              <a:t>int read_res;</a:t>
            </a:r>
          </a:p>
          <a:p>
            <a:pPr>
              <a:buNone/>
            </a:pPr>
            <a:r>
              <a:rPr lang="en-US" dirty="0" smtClean="0"/>
              <a:t>char client_fifo[256];</a:t>
            </a:r>
          </a:p>
          <a:p>
            <a:pPr>
              <a:buNone/>
            </a:pPr>
            <a:r>
              <a:rPr lang="en-US" dirty="0" smtClean="0"/>
              <a:t>char *tmp_char_ptr;</a:t>
            </a:r>
          </a:p>
          <a:p>
            <a:pPr>
              <a:buNone/>
            </a:pPr>
            <a:r>
              <a:rPr lang="en-US" dirty="0" smtClean="0"/>
              <a:t>mkfifo(SERVER_FIFO_NAME, 0777);</a:t>
            </a:r>
          </a:p>
          <a:p>
            <a:pPr>
              <a:buNone/>
            </a:pPr>
            <a:r>
              <a:rPr lang="en-US" dirty="0" smtClean="0"/>
              <a:t>server_fifo_fd = open(SERVER_FIFO_NAME, O_RDONLY);</a:t>
            </a:r>
          </a:p>
          <a:p>
            <a:pPr>
              <a:buNone/>
            </a:pPr>
            <a:r>
              <a:rPr lang="en-US" dirty="0" smtClean="0"/>
              <a:t>if (server_fifo_fd == -1) {</a:t>
            </a:r>
          </a:p>
          <a:p>
            <a:pPr>
              <a:buNone/>
            </a:pPr>
            <a:r>
              <a:rPr lang="en-US" dirty="0" smtClean="0"/>
              <a:t>fprintf(</a:t>
            </a:r>
            <a:r>
              <a:rPr lang="en-US" dirty="0" err="1" smtClean="0"/>
              <a:t>stderr</a:t>
            </a:r>
            <a:r>
              <a:rPr lang="en-US" dirty="0" smtClean="0"/>
              <a:t>, “Server fifo failure\n”);</a:t>
            </a:r>
          </a:p>
          <a:p>
            <a:pPr>
              <a:buNone/>
            </a:pPr>
            <a:r>
              <a:rPr lang="en-US" dirty="0" smtClean="0"/>
              <a:t>exit(EXIT_FAILURE);</a:t>
            </a:r>
          </a:p>
          <a:p>
            <a:pPr>
              <a:buNone/>
            </a:pPr>
            <a:r>
              <a:rPr lang="en-US" dirty="0" smtClean="0"/>
              <a:t>}</a:t>
            </a:r>
          </a:p>
          <a:p>
            <a:pPr>
              <a:buNone/>
            </a:pPr>
            <a:r>
              <a:rPr lang="en-US" dirty="0" smtClean="0"/>
              <a:t>sleep(10); /* After sleeping server reads in any data from the client */</a:t>
            </a:r>
            <a:endParaRPr lang="en-US" dirty="0"/>
          </a:p>
        </p:txBody>
      </p:sp>
      <p:sp>
        <p:nvSpPr>
          <p:cNvPr id="4" name="Rectangle 3"/>
          <p:cNvSpPr/>
          <p:nvPr/>
        </p:nvSpPr>
        <p:spPr>
          <a:xfrm>
            <a:off x="609600" y="1143000"/>
            <a:ext cx="997004" cy="400110"/>
          </a:xfrm>
          <a:prstGeom prst="rect">
            <a:avLst/>
          </a:prstGeom>
        </p:spPr>
        <p:txBody>
          <a:bodyPr wrap="none">
            <a:spAutoFit/>
          </a:bodyPr>
          <a:lstStyle/>
          <a:p>
            <a:r>
              <a:rPr lang="en-US" sz="2000" b="1" i="1" dirty="0" smtClean="0"/>
              <a:t>server.c</a:t>
            </a:r>
            <a:endParaRPr lang="en-US" sz="2000" b="1" i="1"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after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par>
                          <p:cTn id="9" fill="hold">
                            <p:stCondLst>
                              <p:cond delay="840"/>
                            </p:stCondLst>
                            <p:childTnLst>
                              <p:par>
                                <p:cTn id="10" presetID="16" presetClass="emph" presetSubtype="0" fill="hold" nodeType="afterEffect">
                                  <p:stCondLst>
                                    <p:cond delay="0"/>
                                  </p:stCondLst>
                                  <p:iterate type="lt">
                                    <p:tmPct val="4000"/>
                                  </p:iterate>
                                  <p:childTnLst>
                                    <p:set>
                                      <p:cBhvr override="childStyle">
                                        <p:cTn id="11" dur="500" fill="hold"/>
                                        <p:tgtEl>
                                          <p:spTgt spid="3">
                                            <p:txEl>
                                              <p:pRg st="15" end="15"/>
                                            </p:txEl>
                                          </p:spTgt>
                                        </p:tgtEl>
                                        <p:attrNameLst>
                                          <p:attrName>style.color</p:attrName>
                                        </p:attrNameLst>
                                      </p:cBhvr>
                                      <p:to>
                                        <p:clrVal>
                                          <a:srgbClr val="2D11FD"/>
                                        </p:clrVal>
                                      </p:to>
                                    </p:set>
                                    <p:set>
                                      <p:cBhvr>
                                        <p:cTn id="12" dur="500" fill="hold"/>
                                        <p:tgtEl>
                                          <p:spTgt spid="3">
                                            <p:txEl>
                                              <p:pRg st="15" end="15"/>
                                            </p:txEl>
                                          </p:spTgt>
                                        </p:tgtEl>
                                        <p:attrNameLst>
                                          <p:attrName>fillcolor</p:attrName>
                                        </p:attrNameLst>
                                      </p:cBhvr>
                                      <p:to>
                                        <p:clrVal>
                                          <a:srgbClr val="2D11FD"/>
                                        </p:clrVal>
                                      </p:to>
                                    </p:set>
                                    <p:set>
                                      <p:cBhvr>
                                        <p:cTn id="13" dur="500" fill="hold"/>
                                        <p:tgtEl>
                                          <p:spTgt spid="3">
                                            <p:txEl>
                                              <p:pRg st="15" end="1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Client/Server Using FIFOs</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a:buNone/>
            </a:pPr>
            <a:r>
              <a:rPr lang="en-US" sz="1800" dirty="0" smtClean="0"/>
              <a:t>do {</a:t>
            </a:r>
          </a:p>
          <a:p>
            <a:pPr>
              <a:buNone/>
            </a:pPr>
            <a:r>
              <a:rPr lang="en-US" sz="1800" dirty="0" smtClean="0"/>
              <a:t>read_res = read(server_fifo_fd, &amp;my_data, sizeof(my_data));</a:t>
            </a:r>
          </a:p>
          <a:p>
            <a:pPr>
              <a:buNone/>
            </a:pPr>
            <a:r>
              <a:rPr lang="en-US" sz="1800" dirty="0" smtClean="0"/>
              <a:t>if (read_res &gt; 0) {</a:t>
            </a:r>
          </a:p>
          <a:p>
            <a:pPr algn="just">
              <a:buNone/>
            </a:pPr>
            <a:r>
              <a:rPr lang="en-US" sz="1800" dirty="0" smtClean="0"/>
              <a:t>tmp_char_ptr = </a:t>
            </a:r>
            <a:r>
              <a:rPr lang="en-US" sz="1800" dirty="0" err="1" smtClean="0"/>
              <a:t>my_data.some_data</a:t>
            </a:r>
            <a:r>
              <a:rPr lang="en-US" sz="1800" dirty="0" smtClean="0"/>
              <a:t>;</a:t>
            </a:r>
          </a:p>
          <a:p>
            <a:pPr algn="just">
              <a:buNone/>
            </a:pPr>
            <a:r>
              <a:rPr lang="en-US" sz="1800" dirty="0" smtClean="0"/>
              <a:t>while (*tmp_char_ptr) {</a:t>
            </a:r>
          </a:p>
          <a:p>
            <a:pPr algn="just">
              <a:buNone/>
            </a:pPr>
            <a:r>
              <a:rPr lang="en-US" sz="1800" dirty="0" smtClean="0"/>
              <a:t>*tmp_char_ptr = </a:t>
            </a:r>
            <a:r>
              <a:rPr lang="en-US" sz="1800" dirty="0" err="1" smtClean="0"/>
              <a:t>toupper</a:t>
            </a:r>
            <a:r>
              <a:rPr lang="en-US" sz="1800" dirty="0" smtClean="0"/>
              <a:t>(*tmp_char_ptr);</a:t>
            </a:r>
          </a:p>
          <a:p>
            <a:pPr algn="just">
              <a:buNone/>
            </a:pPr>
            <a:r>
              <a:rPr lang="en-US" sz="1800" dirty="0" smtClean="0"/>
              <a:t>tmp_char_ptr++;</a:t>
            </a:r>
          </a:p>
          <a:p>
            <a:pPr algn="just">
              <a:buNone/>
            </a:pPr>
            <a:r>
              <a:rPr lang="en-US" sz="1800" dirty="0" smtClean="0"/>
              <a:t>}</a:t>
            </a:r>
          </a:p>
          <a:p>
            <a:pPr algn="just">
              <a:buNone/>
            </a:pPr>
            <a:r>
              <a:rPr lang="en-US" sz="1800" dirty="0" smtClean="0"/>
              <a:t>/* combine the CLIENT_FIFO_NAME with the received </a:t>
            </a:r>
            <a:r>
              <a:rPr lang="en-US" sz="1800" dirty="0" err="1" smtClean="0"/>
              <a:t>client_pid</a:t>
            </a:r>
            <a:r>
              <a:rPr lang="en-US" sz="1800" dirty="0" smtClean="0"/>
              <a:t>*/</a:t>
            </a:r>
          </a:p>
          <a:p>
            <a:pPr algn="just">
              <a:buNone/>
            </a:pPr>
            <a:r>
              <a:rPr lang="en-US" sz="1800" dirty="0" err="1" smtClean="0"/>
              <a:t>sprintf</a:t>
            </a:r>
            <a:r>
              <a:rPr lang="en-US" sz="1800" dirty="0" smtClean="0"/>
              <a:t>(client_fifo, CLIENT_FIFO_NAME, </a:t>
            </a:r>
            <a:r>
              <a:rPr lang="en-US" sz="1800" dirty="0" err="1" smtClean="0"/>
              <a:t>my_data.client_pid</a:t>
            </a:r>
            <a:r>
              <a:rPr lang="en-US" sz="1800" dirty="0" smtClean="0"/>
              <a:t>);</a:t>
            </a:r>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afterEffect">
                                  <p:stCondLst>
                                    <p:cond delay="0"/>
                                  </p:stCondLst>
                                  <p:iterate type="lt">
                                    <p:tmPct val="4000"/>
                                  </p:iterate>
                                  <p:childTnLst>
                                    <p:set>
                                      <p:cBhvr override="childStyle">
                                        <p:cTn id="6" dur="500" fill="hold"/>
                                        <p:tgtEl>
                                          <p:spTgt spid="3">
                                            <p:txEl>
                                              <p:pRg st="8" end="8"/>
                                            </p:txEl>
                                          </p:spTgt>
                                        </p:tgtEl>
                                        <p:attrNameLst>
                                          <p:attrName>style.color</p:attrName>
                                        </p:attrNameLst>
                                      </p:cBhvr>
                                      <p:to>
                                        <p:clrVal>
                                          <a:schemeClr val="accent2"/>
                                        </p:clrVal>
                                      </p:to>
                                    </p:set>
                                    <p:set>
                                      <p:cBhvr>
                                        <p:cTn id="7" dur="500" fill="hold"/>
                                        <p:tgtEl>
                                          <p:spTgt spid="3">
                                            <p:txEl>
                                              <p:pRg st="8" end="8"/>
                                            </p:txEl>
                                          </p:spTgt>
                                        </p:tgtEl>
                                        <p:attrNameLst>
                                          <p:attrName>fillcolor</p:attrName>
                                        </p:attrNameLst>
                                      </p:cBhvr>
                                      <p:to>
                                        <p:clrVal>
                                          <a:schemeClr val="accent2"/>
                                        </p:clrVal>
                                      </p:to>
                                    </p:set>
                                    <p:set>
                                      <p:cBhvr>
                                        <p:cTn id="8" dur="500" fill="hold"/>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Client/Server Using FIFOs</a:t>
            </a:r>
            <a:endParaRPr lang="en-US" dirty="0"/>
          </a:p>
        </p:txBody>
      </p:sp>
      <p:sp>
        <p:nvSpPr>
          <p:cNvPr id="9" name="Content Placeholder 8"/>
          <p:cNvSpPr>
            <a:spLocks noGrp="1"/>
          </p:cNvSpPr>
          <p:nvPr>
            <p:ph idx="1"/>
          </p:nvPr>
        </p:nvSpPr>
        <p:spPr/>
        <p:txBody>
          <a:bodyPr>
            <a:noAutofit/>
          </a:bodyPr>
          <a:lstStyle/>
          <a:p>
            <a:pPr>
              <a:buNone/>
            </a:pPr>
            <a:r>
              <a:rPr lang="en-US" sz="1800" dirty="0" smtClean="0"/>
              <a:t>/* send the processed data back, opening the client pipe in write-only, blocking mode.*/</a:t>
            </a:r>
          </a:p>
          <a:p>
            <a:pPr>
              <a:buNone/>
            </a:pPr>
            <a:r>
              <a:rPr lang="en-US" sz="1800" dirty="0" smtClean="0"/>
              <a:t>client_fifo_fd = open(client_fifo, O_WRONLY);</a:t>
            </a:r>
          </a:p>
          <a:p>
            <a:pPr>
              <a:buNone/>
            </a:pPr>
            <a:r>
              <a:rPr lang="en-US" sz="1800" dirty="0" smtClean="0"/>
              <a:t>if (client_fifo_fd != -1) {</a:t>
            </a:r>
          </a:p>
          <a:p>
            <a:pPr>
              <a:buNone/>
            </a:pPr>
            <a:r>
              <a:rPr lang="en-US" sz="1800" dirty="0" smtClean="0"/>
              <a:t>write(client_fifo_fd, &amp;my_data, sizeof(my_data));</a:t>
            </a:r>
          </a:p>
          <a:p>
            <a:pPr>
              <a:buNone/>
            </a:pPr>
            <a:r>
              <a:rPr lang="en-US" sz="1800" dirty="0" smtClean="0"/>
              <a:t>close(client_fifo_fd);</a:t>
            </a:r>
          </a:p>
          <a:p>
            <a:pPr>
              <a:buNone/>
            </a:pPr>
            <a:r>
              <a:rPr lang="en-US" sz="1800" dirty="0" smtClean="0"/>
              <a:t>}</a:t>
            </a:r>
          </a:p>
          <a:p>
            <a:pPr>
              <a:buNone/>
            </a:pPr>
            <a:r>
              <a:rPr lang="en-US" sz="1800" dirty="0" smtClean="0"/>
              <a:t>}</a:t>
            </a:r>
          </a:p>
          <a:p>
            <a:pPr>
              <a:buNone/>
            </a:pPr>
            <a:r>
              <a:rPr lang="en-US" sz="1800" dirty="0" smtClean="0"/>
              <a:t>} while (read_res &gt; 0);</a:t>
            </a:r>
          </a:p>
          <a:p>
            <a:pPr>
              <a:buNone/>
            </a:pPr>
            <a:r>
              <a:rPr lang="en-US" sz="1800" dirty="0" smtClean="0"/>
              <a:t>close(server_fifo_fd);</a:t>
            </a:r>
          </a:p>
          <a:p>
            <a:pPr>
              <a:buNone/>
            </a:pPr>
            <a:r>
              <a:rPr lang="en-US" sz="1800" dirty="0" smtClean="0"/>
              <a:t>unlink(SERVER_FIFO_NAME);</a:t>
            </a:r>
          </a:p>
          <a:p>
            <a:pPr>
              <a:buNone/>
            </a:pPr>
            <a:r>
              <a:rPr lang="en-US" sz="1800" dirty="0" smtClean="0"/>
              <a:t>exit(EXIT_SUCCESS);</a:t>
            </a:r>
          </a:p>
          <a:p>
            <a:pPr>
              <a:buNone/>
            </a:pPr>
            <a:r>
              <a:rPr lang="en-US" sz="1800" dirty="0" smtClean="0"/>
              <a:t>}</a:t>
            </a:r>
            <a:endParaRPr lang="en-US" sz="1800"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afterEffect">
                                  <p:stCondLst>
                                    <p:cond delay="0"/>
                                  </p:stCondLst>
                                  <p:iterate type="lt">
                                    <p:tmPct val="4000"/>
                                  </p:iterate>
                                  <p:childTnLst>
                                    <p:set>
                                      <p:cBhvr override="childStyle">
                                        <p:cTn id="6" dur="500" fill="hold"/>
                                        <p:tgtEl>
                                          <p:spTgt spid="9">
                                            <p:txEl>
                                              <p:pRg st="0" end="0"/>
                                            </p:txEl>
                                          </p:spTgt>
                                        </p:tgtEl>
                                        <p:attrNameLst>
                                          <p:attrName>style.color</p:attrName>
                                        </p:attrNameLst>
                                      </p:cBhvr>
                                      <p:to>
                                        <p:clrVal>
                                          <a:schemeClr val="accent2"/>
                                        </p:clrVal>
                                      </p:to>
                                    </p:set>
                                    <p:set>
                                      <p:cBhvr>
                                        <p:cTn id="7" dur="500" fill="hold"/>
                                        <p:tgtEl>
                                          <p:spTgt spid="9">
                                            <p:txEl>
                                              <p:pRg st="0" end="0"/>
                                            </p:txEl>
                                          </p:spTgt>
                                        </p:tgtEl>
                                        <p:attrNameLst>
                                          <p:attrName>fillcolor</p:attrName>
                                        </p:attrNameLst>
                                      </p:cBhvr>
                                      <p:to>
                                        <p:clrVal>
                                          <a:schemeClr val="accent2"/>
                                        </p:clrVal>
                                      </p:to>
                                    </p:set>
                                    <p:set>
                                      <p:cBhvr>
                                        <p:cTn id="8" dur="500" fill="hold"/>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Client/Server Using FIFOs</a:t>
            </a:r>
            <a:endParaRPr lang="en-US" dirty="0"/>
          </a:p>
        </p:txBody>
      </p:sp>
      <p:sp>
        <p:nvSpPr>
          <p:cNvPr id="3" name="Content Placeholder 2"/>
          <p:cNvSpPr>
            <a:spLocks noGrp="1"/>
          </p:cNvSpPr>
          <p:nvPr>
            <p:ph idx="1"/>
          </p:nvPr>
        </p:nvSpPr>
        <p:spPr>
          <a:xfrm>
            <a:off x="457200" y="1600200"/>
            <a:ext cx="8229600" cy="4648200"/>
          </a:xfrm>
        </p:spPr>
        <p:txBody>
          <a:bodyPr>
            <a:noAutofit/>
          </a:bodyPr>
          <a:lstStyle/>
          <a:p>
            <a:pPr>
              <a:buNone/>
            </a:pPr>
            <a:r>
              <a:rPr lang="en-US" sz="1800" dirty="0" smtClean="0"/>
              <a:t>#include “client.h”</a:t>
            </a:r>
          </a:p>
          <a:p>
            <a:pPr>
              <a:buNone/>
            </a:pPr>
            <a:r>
              <a:rPr lang="en-US" sz="1800" dirty="0" smtClean="0"/>
              <a:t>#include &lt;ctype.h&gt;</a:t>
            </a:r>
          </a:p>
          <a:p>
            <a:pPr>
              <a:buNone/>
            </a:pPr>
            <a:r>
              <a:rPr lang="en-US" sz="1800" dirty="0" smtClean="0"/>
              <a:t>int main()</a:t>
            </a:r>
          </a:p>
          <a:p>
            <a:pPr>
              <a:buNone/>
            </a:pPr>
            <a:r>
              <a:rPr lang="en-US" sz="1800" dirty="0" smtClean="0"/>
              <a:t>{</a:t>
            </a:r>
          </a:p>
          <a:p>
            <a:pPr>
              <a:buNone/>
            </a:pPr>
            <a:r>
              <a:rPr lang="en-US" sz="1800" dirty="0" smtClean="0"/>
              <a:t>int server_fifo_fd, client_fifo_fd;	</a:t>
            </a:r>
            <a:r>
              <a:rPr lang="en-US" sz="1800" i="1" dirty="0" smtClean="0"/>
              <a:t>struct data_to_pass_st </a:t>
            </a:r>
            <a:r>
              <a:rPr lang="en-US" sz="1800" dirty="0" smtClean="0"/>
              <a:t>my_data;</a:t>
            </a:r>
          </a:p>
          <a:p>
            <a:pPr>
              <a:buNone/>
            </a:pPr>
            <a:r>
              <a:rPr lang="en-US" sz="1800" dirty="0" smtClean="0"/>
              <a:t>int </a:t>
            </a:r>
            <a:r>
              <a:rPr lang="en-US" sz="1800" dirty="0" err="1" smtClean="0"/>
              <a:t>times_to_send</a:t>
            </a:r>
            <a:r>
              <a:rPr lang="en-US" sz="1800" dirty="0" smtClean="0"/>
              <a:t>;		char client_fifo[256];</a:t>
            </a:r>
          </a:p>
          <a:p>
            <a:pPr>
              <a:buNone/>
            </a:pPr>
            <a:r>
              <a:rPr lang="en-US" sz="1800" dirty="0" smtClean="0"/>
              <a:t>server_fifo_fd = open(SERVER_FIFO_NAME, O_WRONLY);</a:t>
            </a:r>
          </a:p>
          <a:p>
            <a:pPr>
              <a:buNone/>
            </a:pPr>
            <a:r>
              <a:rPr lang="en-US" sz="1800" dirty="0" smtClean="0"/>
              <a:t>if (server_fifo_fd == -1)	{	fprintf(</a:t>
            </a:r>
            <a:r>
              <a:rPr lang="en-US" sz="1800" dirty="0" err="1" smtClean="0"/>
              <a:t>stderr</a:t>
            </a:r>
            <a:r>
              <a:rPr lang="en-US" sz="1800" dirty="0" smtClean="0"/>
              <a:t>, “Sorry, no server\n”);</a:t>
            </a:r>
          </a:p>
          <a:p>
            <a:pPr>
              <a:buNone/>
            </a:pPr>
            <a:r>
              <a:rPr lang="en-US" sz="1800" dirty="0" smtClean="0"/>
              <a:t>exit(EXIT_FAILURE);		}</a:t>
            </a:r>
          </a:p>
          <a:p>
            <a:pPr>
              <a:buNone/>
            </a:pPr>
            <a:r>
              <a:rPr lang="en-US" sz="1800" dirty="0" err="1" smtClean="0"/>
              <a:t>my_data.client_pid</a:t>
            </a:r>
            <a:r>
              <a:rPr lang="en-US" sz="1800" dirty="0" smtClean="0"/>
              <a:t> = </a:t>
            </a:r>
            <a:r>
              <a:rPr lang="en-US" sz="1800" dirty="0" err="1" smtClean="0"/>
              <a:t>getpid</a:t>
            </a:r>
            <a:r>
              <a:rPr lang="en-US" sz="1800" dirty="0" smtClean="0"/>
              <a:t>();</a:t>
            </a:r>
          </a:p>
          <a:p>
            <a:pPr>
              <a:buNone/>
            </a:pPr>
            <a:r>
              <a:rPr lang="en-US" sz="1800" dirty="0" err="1" smtClean="0"/>
              <a:t>sprintf</a:t>
            </a:r>
            <a:r>
              <a:rPr lang="en-US" sz="1800" dirty="0" smtClean="0"/>
              <a:t>(client_fifo, CLIENT_FIFO_NAME, </a:t>
            </a:r>
            <a:r>
              <a:rPr lang="en-US" sz="1800" dirty="0" err="1" smtClean="0"/>
              <a:t>my_data.client_pid</a:t>
            </a:r>
            <a:r>
              <a:rPr lang="en-US" sz="1800" dirty="0" smtClean="0"/>
              <a:t>);</a:t>
            </a:r>
          </a:p>
          <a:p>
            <a:pPr>
              <a:buNone/>
            </a:pPr>
            <a:r>
              <a:rPr lang="en-US" sz="1800" dirty="0" smtClean="0"/>
              <a:t>if (mkfifo(client_fifo, 0777) == -1) 	{</a:t>
            </a:r>
          </a:p>
          <a:p>
            <a:pPr>
              <a:buNone/>
            </a:pPr>
            <a:r>
              <a:rPr lang="en-US" sz="1800" dirty="0" smtClean="0"/>
              <a:t>	fprintf(</a:t>
            </a:r>
            <a:r>
              <a:rPr lang="en-US" sz="1800" dirty="0" err="1" smtClean="0"/>
              <a:t>stderr</a:t>
            </a:r>
            <a:r>
              <a:rPr lang="en-US" sz="1800" dirty="0" smtClean="0"/>
              <a:t>, “Sorry, can’t make %s\n”, client_fifo);		exit(EXIT_FAILURE);		}</a:t>
            </a:r>
            <a:endParaRPr lang="en-US" sz="1800" dirty="0"/>
          </a:p>
        </p:txBody>
      </p:sp>
      <p:sp>
        <p:nvSpPr>
          <p:cNvPr id="4" name="Rectangle 3"/>
          <p:cNvSpPr/>
          <p:nvPr/>
        </p:nvSpPr>
        <p:spPr>
          <a:xfrm>
            <a:off x="609600" y="1143000"/>
            <a:ext cx="937308" cy="400110"/>
          </a:xfrm>
          <a:prstGeom prst="rect">
            <a:avLst/>
          </a:prstGeom>
        </p:spPr>
        <p:txBody>
          <a:bodyPr wrap="none">
            <a:spAutoFit/>
          </a:bodyPr>
          <a:lstStyle/>
          <a:p>
            <a:r>
              <a:rPr lang="en-US" sz="2000" b="1" i="1" dirty="0" err="1" smtClean="0"/>
              <a:t>client.c</a:t>
            </a:r>
            <a:endParaRPr lang="en-US" sz="2000" b="1" i="1"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17570" t="41667" r="37921" b="35417"/>
          <a:stretch>
            <a:fillRect/>
          </a:stretch>
        </p:blipFill>
        <p:spPr bwMode="auto">
          <a:xfrm>
            <a:off x="914400" y="2057400"/>
            <a:ext cx="7107381" cy="2057400"/>
          </a:xfrm>
          <a:prstGeom prst="rect">
            <a:avLst/>
          </a:prstGeom>
          <a:noFill/>
          <a:ln w="9525">
            <a:noFill/>
            <a:miter lim="800000"/>
            <a:headEnd/>
            <a:tailEnd/>
          </a:ln>
          <a:effectLst/>
        </p:spPr>
      </p:pic>
      <p:sp>
        <p:nvSpPr>
          <p:cNvPr id="7" name="Left Arrow 6">
            <a:hlinkClick r:id="rId3" action="ppaction://hlinksldjump"/>
          </p:cNvPr>
          <p:cNvSpPr/>
          <p:nvPr/>
        </p:nvSpPr>
        <p:spPr>
          <a:xfrm>
            <a:off x="457200" y="5973580"/>
            <a:ext cx="2438400" cy="533400"/>
          </a:xfrm>
          <a:prstGeom prst="leftArrow">
            <a:avLst>
              <a:gd name="adj1" fmla="val 69672"/>
              <a:gd name="adj2" fmla="val 1508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BACK</a:t>
            </a:r>
            <a:endParaRPr lang="en-US" sz="2800" dirty="0"/>
          </a:p>
        </p:txBody>
      </p:sp>
      <p:sp>
        <p:nvSpPr>
          <p:cNvPr id="8" name="Left Arrow 7">
            <a:hlinkClick r:id="rId4" action="ppaction://hlinksldjump"/>
          </p:cNvPr>
          <p:cNvSpPr/>
          <p:nvPr/>
        </p:nvSpPr>
        <p:spPr>
          <a:xfrm flipH="1">
            <a:off x="6324600" y="5973580"/>
            <a:ext cx="2438400" cy="533400"/>
          </a:xfrm>
          <a:prstGeom prst="leftArrow">
            <a:avLst>
              <a:gd name="adj1" fmla="val 69672"/>
              <a:gd name="adj2" fmla="val 1508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NEXT</a:t>
            </a:r>
            <a:endParaRPr lang="en-US" sz="2800" dirty="0"/>
          </a:p>
        </p:txBody>
      </p:sp>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Client/Server Using FIFOs</a:t>
            </a:r>
            <a:endParaRPr lang="en-US" dirty="0"/>
          </a:p>
        </p:txBody>
      </p:sp>
      <p:sp>
        <p:nvSpPr>
          <p:cNvPr id="3" name="Content Placeholder 2"/>
          <p:cNvSpPr>
            <a:spLocks noGrp="1"/>
          </p:cNvSpPr>
          <p:nvPr>
            <p:ph idx="1"/>
          </p:nvPr>
        </p:nvSpPr>
        <p:spPr/>
        <p:txBody>
          <a:bodyPr>
            <a:normAutofit fontScale="55000" lnSpcReduction="20000"/>
          </a:bodyPr>
          <a:lstStyle/>
          <a:p>
            <a:pPr algn="just">
              <a:buNone/>
            </a:pPr>
            <a:r>
              <a:rPr lang="en-US" dirty="0" smtClean="0"/>
              <a:t>for (</a:t>
            </a:r>
            <a:r>
              <a:rPr lang="en-US" dirty="0" err="1" smtClean="0"/>
              <a:t>times_to_send</a:t>
            </a:r>
            <a:r>
              <a:rPr lang="en-US" dirty="0" smtClean="0"/>
              <a:t> = 0; </a:t>
            </a:r>
            <a:r>
              <a:rPr lang="en-US" dirty="0" err="1" smtClean="0"/>
              <a:t>times_to_send</a:t>
            </a:r>
            <a:r>
              <a:rPr lang="en-US" dirty="0" smtClean="0"/>
              <a:t> &lt; </a:t>
            </a:r>
            <a:r>
              <a:rPr lang="en-US" b="1" dirty="0" smtClean="0"/>
              <a:t>5</a:t>
            </a:r>
            <a:r>
              <a:rPr lang="en-US" dirty="0" smtClean="0"/>
              <a:t>; </a:t>
            </a:r>
            <a:r>
              <a:rPr lang="en-US" dirty="0" err="1" smtClean="0"/>
              <a:t>times_to_send</a:t>
            </a:r>
            <a:r>
              <a:rPr lang="en-US" dirty="0" smtClean="0"/>
              <a:t>++) {</a:t>
            </a:r>
          </a:p>
          <a:p>
            <a:pPr algn="just">
              <a:buNone/>
            </a:pPr>
            <a:r>
              <a:rPr lang="en-US" dirty="0" err="1" smtClean="0"/>
              <a:t>sprintf</a:t>
            </a:r>
            <a:r>
              <a:rPr lang="en-US" dirty="0" smtClean="0"/>
              <a:t>(</a:t>
            </a:r>
            <a:r>
              <a:rPr lang="en-US" dirty="0" err="1" smtClean="0"/>
              <a:t>my_data.some_data</a:t>
            </a:r>
            <a:r>
              <a:rPr lang="en-US" dirty="0" smtClean="0"/>
              <a:t>, “Hello from %d”, </a:t>
            </a:r>
            <a:r>
              <a:rPr lang="en-US" dirty="0" err="1" smtClean="0"/>
              <a:t>my_data.client_pid</a:t>
            </a:r>
            <a:r>
              <a:rPr lang="en-US" dirty="0" smtClean="0"/>
              <a:t>);</a:t>
            </a:r>
          </a:p>
          <a:p>
            <a:pPr algn="just">
              <a:buNone/>
            </a:pPr>
            <a:r>
              <a:rPr lang="en-US" dirty="0" err="1" smtClean="0"/>
              <a:t>printf</a:t>
            </a:r>
            <a:r>
              <a:rPr lang="en-US" dirty="0" smtClean="0"/>
              <a:t>(“%d sent %s, “, </a:t>
            </a:r>
            <a:r>
              <a:rPr lang="en-US" dirty="0" err="1" smtClean="0"/>
              <a:t>my_data.client_pid</a:t>
            </a:r>
            <a:r>
              <a:rPr lang="en-US" dirty="0" smtClean="0"/>
              <a:t>, </a:t>
            </a:r>
            <a:r>
              <a:rPr lang="en-US" dirty="0" err="1" smtClean="0"/>
              <a:t>my_data.some_data</a:t>
            </a:r>
            <a:r>
              <a:rPr lang="en-US" dirty="0" smtClean="0"/>
              <a:t>);</a:t>
            </a:r>
          </a:p>
          <a:p>
            <a:pPr algn="just">
              <a:buNone/>
            </a:pPr>
            <a:r>
              <a:rPr lang="en-US" dirty="0" smtClean="0"/>
              <a:t>write(server_fifo_fd, &amp;my_data, sizeof(my_data));</a:t>
            </a:r>
          </a:p>
          <a:p>
            <a:pPr algn="just">
              <a:buNone/>
            </a:pPr>
            <a:r>
              <a:rPr lang="en-US" dirty="0" smtClean="0"/>
              <a:t>client_fifo_fd = open(client_fifo, O_RDONLY);</a:t>
            </a:r>
          </a:p>
          <a:p>
            <a:pPr algn="just">
              <a:buNone/>
            </a:pPr>
            <a:r>
              <a:rPr lang="en-US" dirty="0" smtClean="0"/>
              <a:t>if (client_fifo_fd != -1) {</a:t>
            </a:r>
          </a:p>
          <a:p>
            <a:pPr algn="just">
              <a:buNone/>
            </a:pPr>
            <a:r>
              <a:rPr lang="en-US" dirty="0" smtClean="0"/>
              <a:t>if (read(client_fifo_fd, &amp;my_data, sizeof(my_data)) &gt; 0) {</a:t>
            </a:r>
          </a:p>
          <a:p>
            <a:pPr algn="just">
              <a:buNone/>
            </a:pPr>
            <a:r>
              <a:rPr lang="en-US" dirty="0" err="1" smtClean="0"/>
              <a:t>printf</a:t>
            </a:r>
            <a:r>
              <a:rPr lang="en-US" dirty="0" smtClean="0"/>
              <a:t>(“received: %s\n”, </a:t>
            </a:r>
            <a:r>
              <a:rPr lang="en-US" dirty="0" err="1" smtClean="0"/>
              <a:t>my_data.some_data</a:t>
            </a:r>
            <a:r>
              <a:rPr lang="en-US" dirty="0" smtClean="0"/>
              <a:t>);</a:t>
            </a:r>
          </a:p>
          <a:p>
            <a:pPr algn="just">
              <a:buNone/>
            </a:pPr>
            <a:r>
              <a:rPr lang="en-US" dirty="0" smtClean="0"/>
              <a:t>}</a:t>
            </a:r>
          </a:p>
          <a:p>
            <a:pPr algn="just">
              <a:buNone/>
            </a:pPr>
            <a:r>
              <a:rPr lang="en-US" dirty="0" smtClean="0"/>
              <a:t>close(client_fifo_fd);</a:t>
            </a:r>
          </a:p>
          <a:p>
            <a:pPr algn="just">
              <a:buNone/>
            </a:pPr>
            <a:r>
              <a:rPr lang="en-US" dirty="0" smtClean="0"/>
              <a:t>}</a:t>
            </a:r>
          </a:p>
          <a:p>
            <a:pPr algn="just">
              <a:buNone/>
            </a:pPr>
            <a:r>
              <a:rPr lang="en-US" dirty="0" smtClean="0"/>
              <a:t>}</a:t>
            </a:r>
          </a:p>
          <a:p>
            <a:pPr algn="just">
              <a:buNone/>
            </a:pPr>
            <a:r>
              <a:rPr lang="en-US" dirty="0" smtClean="0"/>
              <a:t>close(server_fifo_fd);</a:t>
            </a:r>
          </a:p>
          <a:p>
            <a:pPr algn="just">
              <a:buNone/>
            </a:pPr>
            <a:r>
              <a:rPr lang="en-US" dirty="0" smtClean="0"/>
              <a:t>unlink(client_fifo);</a:t>
            </a:r>
          </a:p>
          <a:p>
            <a:pPr algn="just">
              <a:buNone/>
            </a:pPr>
            <a:r>
              <a:rPr lang="en-US" dirty="0" smtClean="0"/>
              <a:t>exit(EXIT_SUCCESS);</a:t>
            </a:r>
          </a:p>
          <a:p>
            <a:pPr algn="just">
              <a:buNone/>
            </a:pPr>
            <a:r>
              <a:rPr lang="en-US" dirty="0" smtClean="0"/>
              <a:t>}</a:t>
            </a:r>
            <a:endParaRPr lang="en-US" dirty="0"/>
          </a:p>
        </p:txBody>
      </p:sp>
      <p:sp>
        <p:nvSpPr>
          <p:cNvPr id="4" name="Rectangle 3"/>
          <p:cNvSpPr/>
          <p:nvPr/>
        </p:nvSpPr>
        <p:spPr>
          <a:xfrm>
            <a:off x="2895600" y="4639270"/>
            <a:ext cx="5943600" cy="923330"/>
          </a:xfrm>
          <a:prstGeom prst="rect">
            <a:avLst/>
          </a:prstGeom>
        </p:spPr>
        <p:txBody>
          <a:bodyPr wrap="square">
            <a:spAutoFit/>
          </a:bodyPr>
          <a:lstStyle/>
          <a:p>
            <a:pPr algn="ctr"/>
            <a:r>
              <a:rPr lang="en-US" dirty="0" smtClean="0"/>
              <a:t>For each of the </a:t>
            </a:r>
            <a:r>
              <a:rPr lang="en-US" b="1" dirty="0" smtClean="0"/>
              <a:t>five</a:t>
            </a:r>
            <a:r>
              <a:rPr lang="en-US" dirty="0" smtClean="0"/>
              <a:t> loops, the client data is sent to the server. Then the client FIFO is opened (read-only, blocking mode) and the data read  back.</a:t>
            </a:r>
            <a:endParaRPr lang="en-US"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Client/Server Using FIFOs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09600" y="1676400"/>
            <a:ext cx="3354741" cy="2057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057400" y="4343400"/>
            <a:ext cx="5781675" cy="146685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21051246">
            <a:off x="457200" y="2706022"/>
            <a:ext cx="8229600" cy="1143000"/>
          </a:xfrm>
        </p:spPr>
        <p:txBody>
          <a:bodyPr/>
          <a:lstStyle/>
          <a:p>
            <a:r>
              <a:rPr lang="en-US" b="1" dirty="0" smtClean="0"/>
              <a:t>SOCKETS</a:t>
            </a:r>
            <a:endParaRPr lang="en-US" b="1" dirty="0"/>
          </a:p>
        </p:txBody>
      </p:sp>
      <p:sp>
        <p:nvSpPr>
          <p:cNvPr id="3" name="Footer Placeholder 2"/>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SOCKET</a:t>
            </a:r>
            <a:endParaRPr lang="en-US" b="1" dirty="0"/>
          </a:p>
        </p:txBody>
      </p:sp>
      <p:sp>
        <p:nvSpPr>
          <p:cNvPr id="3" name="Content Placeholder 2"/>
          <p:cNvSpPr>
            <a:spLocks noGrp="1"/>
          </p:cNvSpPr>
          <p:nvPr>
            <p:ph idx="1"/>
          </p:nvPr>
        </p:nvSpPr>
        <p:spPr/>
        <p:txBody>
          <a:bodyPr>
            <a:normAutofit lnSpcReduction="10000"/>
          </a:bodyPr>
          <a:lstStyle/>
          <a:p>
            <a:r>
              <a:rPr lang="en-US" dirty="0" smtClean="0"/>
              <a:t>communication mechanism</a:t>
            </a:r>
          </a:p>
          <a:p>
            <a:pPr lvl="1"/>
            <a:r>
              <a:rPr lang="en-US" dirty="0" smtClean="0"/>
              <a:t>Client / Server – developed either</a:t>
            </a:r>
          </a:p>
          <a:p>
            <a:pPr lvl="2"/>
            <a:r>
              <a:rPr lang="en-US" dirty="0" smtClean="0"/>
              <a:t>Locally (single machine) or across network</a:t>
            </a:r>
          </a:p>
          <a:p>
            <a:r>
              <a:rPr lang="en-US" dirty="0" smtClean="0"/>
              <a:t>Linux functions (use it)</a:t>
            </a:r>
          </a:p>
          <a:p>
            <a:pPr lvl="1"/>
            <a:r>
              <a:rPr lang="en-US" dirty="0" smtClean="0"/>
              <a:t>Printing</a:t>
            </a:r>
          </a:p>
          <a:p>
            <a:pPr lvl="1"/>
            <a:r>
              <a:rPr lang="en-US" dirty="0" smtClean="0"/>
              <a:t>Connecting </a:t>
            </a:r>
            <a:r>
              <a:rPr lang="en-US" dirty="0" smtClean="0">
                <a:sym typeface="Wingdings" pitchFamily="2" charset="2"/>
              </a:rPr>
              <a:t> database</a:t>
            </a:r>
          </a:p>
          <a:p>
            <a:pPr lvl="1"/>
            <a:r>
              <a:rPr lang="en-US" dirty="0" smtClean="0">
                <a:sym typeface="Wingdings" pitchFamily="2" charset="2"/>
              </a:rPr>
              <a:t>Serving </a:t>
            </a:r>
          </a:p>
          <a:p>
            <a:pPr lvl="2"/>
            <a:r>
              <a:rPr lang="en-US" dirty="0" smtClean="0">
                <a:sym typeface="Wingdings" pitchFamily="2" charset="2"/>
              </a:rPr>
              <a:t>web pages</a:t>
            </a:r>
          </a:p>
          <a:p>
            <a:pPr lvl="2"/>
            <a:r>
              <a:rPr lang="en-US" dirty="0" smtClean="0">
                <a:sym typeface="Wingdings" pitchFamily="2" charset="2"/>
              </a:rPr>
              <a:t>Network utilities (rlogin, ftp)</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SOCKET CONNECTIONS – Server</a:t>
            </a:r>
            <a:endParaRPr lang="en-US" b="1" dirty="0"/>
          </a:p>
        </p:txBody>
      </p:sp>
      <p:sp>
        <p:nvSpPr>
          <p:cNvPr id="3" name="Content Placeholder 2"/>
          <p:cNvSpPr>
            <a:spLocks noGrp="1"/>
          </p:cNvSpPr>
          <p:nvPr>
            <p:ph idx="1"/>
          </p:nvPr>
        </p:nvSpPr>
        <p:spPr/>
        <p:txBody>
          <a:bodyPr/>
          <a:lstStyle/>
          <a:p>
            <a:r>
              <a:rPr lang="en-US" dirty="0" smtClean="0"/>
              <a:t>First</a:t>
            </a:r>
          </a:p>
          <a:p>
            <a:pPr lvl="1"/>
            <a:r>
              <a:rPr lang="en-US" dirty="0" smtClean="0"/>
              <a:t>Server application – socket (create)</a:t>
            </a:r>
          </a:p>
          <a:p>
            <a:pPr lvl="2"/>
            <a:r>
              <a:rPr lang="en-US" dirty="0" smtClean="0"/>
              <a:t>Like file descriptor</a:t>
            </a:r>
          </a:p>
          <a:p>
            <a:pPr lvl="3"/>
            <a:r>
              <a:rPr lang="en-US" dirty="0" smtClean="0"/>
              <a:t>Assigned </a:t>
            </a:r>
            <a:r>
              <a:rPr lang="en-US" dirty="0" smtClean="0">
                <a:sym typeface="Wingdings" pitchFamily="2" charset="2"/>
              </a:rPr>
              <a:t> server</a:t>
            </a:r>
          </a:p>
          <a:p>
            <a:pPr lvl="4"/>
            <a:r>
              <a:rPr lang="en-US" dirty="0" smtClean="0"/>
              <a:t>Creates</a:t>
            </a:r>
          </a:p>
          <a:p>
            <a:pPr lvl="5"/>
            <a:r>
              <a:rPr lang="en-US" dirty="0" smtClean="0"/>
              <a:t>Socket()</a:t>
            </a:r>
          </a:p>
          <a:p>
            <a:pPr lvl="6"/>
            <a:r>
              <a:rPr lang="en-US" strike="sngStrike" dirty="0" smtClean="0"/>
              <a:t>Shared</a:t>
            </a:r>
            <a:r>
              <a:rPr lang="en-US" dirty="0" smtClean="0"/>
              <a:t> among processes</a:t>
            </a:r>
          </a:p>
          <a:p>
            <a:pPr lvl="2"/>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SOCKET CONNECTIONS – Server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Next</a:t>
            </a:r>
          </a:p>
          <a:p>
            <a:pPr lvl="1"/>
            <a:r>
              <a:rPr lang="en-US" dirty="0" smtClean="0"/>
              <a:t>Server process - Socket name (bind())</a:t>
            </a:r>
          </a:p>
          <a:p>
            <a:r>
              <a:rPr lang="en-US" dirty="0" smtClean="0"/>
              <a:t>Local sockets are given</a:t>
            </a:r>
          </a:p>
          <a:p>
            <a:pPr lvl="1"/>
            <a:r>
              <a:rPr lang="en-US" dirty="0" smtClean="0"/>
              <a:t>file name – Linux file system – found – </a:t>
            </a:r>
            <a:r>
              <a:rPr lang="en-US" i="1" dirty="0" smtClean="0"/>
              <a:t>/tmp</a:t>
            </a:r>
            <a:r>
              <a:rPr lang="en-US" dirty="0" smtClean="0"/>
              <a:t> or </a:t>
            </a:r>
            <a:r>
              <a:rPr lang="en-US" i="1" dirty="0" smtClean="0"/>
              <a:t>/usr/tmp</a:t>
            </a:r>
          </a:p>
          <a:p>
            <a:r>
              <a:rPr lang="en-US" i="1" dirty="0" smtClean="0"/>
              <a:t>Network sockets</a:t>
            </a:r>
          </a:p>
          <a:p>
            <a:pPr lvl="1"/>
            <a:r>
              <a:rPr lang="en-US" i="1" dirty="0" smtClean="0"/>
              <a:t>File name (</a:t>
            </a:r>
            <a:r>
              <a:rPr lang="en-US" i="1" dirty="0" smtClean="0">
                <a:solidFill>
                  <a:srgbClr val="FF0000"/>
                </a:solidFill>
              </a:rPr>
              <a:t>service identifier</a:t>
            </a:r>
            <a:r>
              <a:rPr lang="en-US" i="1" dirty="0" smtClean="0"/>
              <a:t> i.e. port number / access point) – relevant to particular network (client connect)</a:t>
            </a:r>
          </a:p>
          <a:p>
            <a:pPr lvl="1"/>
            <a:r>
              <a:rPr lang="en-US" i="1" dirty="0" smtClean="0">
                <a:solidFill>
                  <a:srgbClr val="FF0000"/>
                </a:solidFill>
              </a:rPr>
              <a:t>Allows</a:t>
            </a:r>
            <a:r>
              <a:rPr lang="en-US" i="1" dirty="0" smtClean="0"/>
              <a:t> Linux</a:t>
            </a:r>
          </a:p>
          <a:p>
            <a:pPr lvl="2"/>
            <a:r>
              <a:rPr lang="en-US" i="1" dirty="0" smtClean="0"/>
              <a:t>To route incoming connections</a:t>
            </a:r>
          </a:p>
          <a:p>
            <a:pPr lvl="1"/>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SOCKET CONNECTIONS – Server</a:t>
            </a:r>
            <a:endParaRPr lang="en-US" dirty="0"/>
          </a:p>
        </p:txBody>
      </p:sp>
      <p:sp>
        <p:nvSpPr>
          <p:cNvPr id="3" name="Content Placeholder 2"/>
          <p:cNvSpPr>
            <a:spLocks noGrp="1"/>
          </p:cNvSpPr>
          <p:nvPr>
            <p:ph idx="1"/>
          </p:nvPr>
        </p:nvSpPr>
        <p:spPr/>
        <p:txBody>
          <a:bodyPr>
            <a:normAutofit/>
          </a:bodyPr>
          <a:lstStyle/>
          <a:p>
            <a:r>
              <a:rPr lang="en-US" dirty="0" smtClean="0"/>
              <a:t>Next</a:t>
            </a:r>
          </a:p>
          <a:p>
            <a:pPr lvl="1"/>
            <a:r>
              <a:rPr lang="en-US" dirty="0" smtClean="0"/>
              <a:t>Server process wait – client – connect – named socket</a:t>
            </a:r>
          </a:p>
          <a:p>
            <a:pPr lvl="2"/>
            <a:r>
              <a:rPr lang="en-US" dirty="0" smtClean="0"/>
              <a:t>listen()</a:t>
            </a:r>
          </a:p>
          <a:p>
            <a:pPr lvl="3"/>
            <a:r>
              <a:rPr lang="en-US" dirty="0" smtClean="0"/>
              <a:t>Creates queue – incoming connections</a:t>
            </a:r>
          </a:p>
          <a:p>
            <a:pPr lvl="1"/>
            <a:r>
              <a:rPr lang="en-US" dirty="0" smtClean="0"/>
              <a:t>Server accept them</a:t>
            </a:r>
          </a:p>
          <a:p>
            <a:pPr lvl="2"/>
            <a:r>
              <a:rPr lang="en-US" dirty="0" smtClean="0"/>
              <a:t>accept()</a:t>
            </a:r>
          </a:p>
          <a:p>
            <a:pPr lvl="3"/>
            <a:r>
              <a:rPr lang="en-US" dirty="0" smtClean="0"/>
              <a:t>Accepted?</a:t>
            </a:r>
          </a:p>
          <a:p>
            <a:pPr lvl="4"/>
            <a:r>
              <a:rPr lang="en-US" dirty="0" smtClean="0"/>
              <a:t>New socket created (different) named socket</a:t>
            </a:r>
          </a:p>
          <a:p>
            <a:pPr lvl="5"/>
            <a:r>
              <a:rPr lang="en-US" dirty="0" smtClean="0"/>
              <a:t>Used solely with this particular </a:t>
            </a:r>
            <a:r>
              <a:rPr lang="en-US" smtClean="0"/>
              <a:t>client 641</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SOCKET CONNECTIONS – Client</a:t>
            </a:r>
            <a:endParaRPr lang="en-US" dirty="0"/>
          </a:p>
        </p:txBody>
      </p:sp>
      <p:sp>
        <p:nvSpPr>
          <p:cNvPr id="3" name="Content Placeholder 2"/>
          <p:cNvSpPr>
            <a:spLocks noGrp="1"/>
          </p:cNvSpPr>
          <p:nvPr>
            <p:ph idx="1"/>
          </p:nvPr>
        </p:nvSpPr>
        <p:spPr/>
        <p:txBody>
          <a:bodyPr/>
          <a:lstStyle/>
          <a:p>
            <a:r>
              <a:rPr lang="en-US" dirty="0" smtClean="0"/>
              <a:t>Socket based system</a:t>
            </a:r>
          </a:p>
          <a:p>
            <a:pPr lvl="1"/>
            <a:r>
              <a:rPr lang="en-US" dirty="0" smtClean="0"/>
              <a:t>straight forward</a:t>
            </a:r>
          </a:p>
          <a:p>
            <a:pPr lvl="1"/>
            <a:r>
              <a:rPr lang="en-US" dirty="0" smtClean="0"/>
              <a:t>socket()</a:t>
            </a:r>
          </a:p>
          <a:p>
            <a:pPr lvl="2"/>
            <a:r>
              <a:rPr lang="en-US" dirty="0" smtClean="0"/>
              <a:t>Unnamed sockets (create)</a:t>
            </a:r>
          </a:p>
          <a:p>
            <a:pPr lvl="1"/>
            <a:r>
              <a:rPr lang="en-US" dirty="0" smtClean="0"/>
              <a:t>connect()</a:t>
            </a:r>
          </a:p>
          <a:p>
            <a:pPr lvl="2"/>
            <a:r>
              <a:rPr lang="en-US" dirty="0" smtClean="0"/>
              <a:t>Connection – server (server’s named socket as address)</a:t>
            </a:r>
          </a:p>
          <a:p>
            <a:pPr lvl="2"/>
            <a:r>
              <a:rPr lang="en-US" dirty="0" smtClean="0"/>
              <a:t>Once established</a:t>
            </a:r>
          </a:p>
          <a:p>
            <a:pPr lvl="3"/>
            <a:r>
              <a:rPr lang="en-US" dirty="0" smtClean="0"/>
              <a:t>Low level file descriptors (like)</a:t>
            </a:r>
          </a:p>
          <a:p>
            <a:pPr lvl="4"/>
            <a:r>
              <a:rPr lang="en-US" dirty="0" smtClean="0"/>
              <a:t>Two way data communications</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SOCKET CONNECTIONS</a:t>
            </a:r>
            <a:br>
              <a:rPr lang="en-US" b="1" dirty="0" smtClean="0"/>
            </a:br>
            <a:r>
              <a:rPr lang="en-US" sz="3200" dirty="0" smtClean="0">
                <a:solidFill>
                  <a:prstClr val="black"/>
                </a:solidFill>
              </a:rPr>
              <a:t> A Simple Local Client</a:t>
            </a:r>
            <a:endParaRPr lang="en-US" sz="3200" dirty="0">
              <a:solidFill>
                <a:prstClr val="black"/>
              </a:solidFill>
            </a:endParaRPr>
          </a:p>
        </p:txBody>
      </p:sp>
      <p:sp>
        <p:nvSpPr>
          <p:cNvPr id="3" name="Content Placeholder 2"/>
          <p:cNvSpPr>
            <a:spLocks noGrp="1"/>
          </p:cNvSpPr>
          <p:nvPr>
            <p:ph sz="half" idx="1"/>
          </p:nvPr>
        </p:nvSpPr>
        <p:spPr/>
        <p:txBody>
          <a:bodyPr>
            <a:normAutofit lnSpcReduction="10000"/>
          </a:bodyPr>
          <a:lstStyle/>
          <a:p>
            <a:pPr>
              <a:buNone/>
            </a:pPr>
            <a:r>
              <a:rPr lang="en-US" sz="1600" dirty="0" smtClean="0"/>
              <a:t>#include &lt;sys/types.h&gt;</a:t>
            </a:r>
          </a:p>
          <a:p>
            <a:pPr>
              <a:buNone/>
            </a:pPr>
            <a:r>
              <a:rPr lang="en-US" sz="1600" dirty="0" smtClean="0"/>
              <a:t>#include &lt;sys/</a:t>
            </a:r>
            <a:r>
              <a:rPr lang="en-US" sz="1600" dirty="0" err="1" smtClean="0"/>
              <a:t>socket.h</a:t>
            </a:r>
            <a:r>
              <a:rPr lang="en-US" sz="1600" dirty="0" smtClean="0"/>
              <a:t>&gt;</a:t>
            </a:r>
          </a:p>
          <a:p>
            <a:pPr>
              <a:buNone/>
            </a:pPr>
            <a:r>
              <a:rPr lang="en-US" sz="1600" dirty="0" smtClean="0"/>
              <a:t>#include &lt;</a:t>
            </a:r>
            <a:r>
              <a:rPr lang="en-US" sz="1600" dirty="0" err="1" smtClean="0"/>
              <a:t>stdio.h</a:t>
            </a:r>
            <a:r>
              <a:rPr lang="en-US" sz="1600" dirty="0" smtClean="0"/>
              <a:t>&gt;</a:t>
            </a:r>
          </a:p>
          <a:p>
            <a:pPr>
              <a:buNone/>
            </a:pPr>
            <a:r>
              <a:rPr lang="en-US" sz="1600" dirty="0" smtClean="0"/>
              <a:t>#include &lt;sys/</a:t>
            </a:r>
            <a:r>
              <a:rPr lang="en-US" sz="1600" dirty="0" err="1" smtClean="0"/>
              <a:t>un.h</a:t>
            </a:r>
            <a:r>
              <a:rPr lang="en-US" sz="1600" dirty="0" smtClean="0"/>
              <a:t>&gt;</a:t>
            </a:r>
          </a:p>
          <a:p>
            <a:pPr>
              <a:buNone/>
            </a:pPr>
            <a:r>
              <a:rPr lang="en-US" sz="1600" dirty="0" smtClean="0"/>
              <a:t>#include &lt;</a:t>
            </a:r>
            <a:r>
              <a:rPr lang="en-US" sz="1600" dirty="0" err="1" smtClean="0"/>
              <a:t>unistd.h</a:t>
            </a:r>
            <a:r>
              <a:rPr lang="en-US" sz="1600" dirty="0" smtClean="0"/>
              <a:t>&gt;</a:t>
            </a:r>
          </a:p>
          <a:p>
            <a:pPr>
              <a:buNone/>
            </a:pPr>
            <a:r>
              <a:rPr lang="en-US" sz="1600" dirty="0" smtClean="0"/>
              <a:t>#include &lt;</a:t>
            </a:r>
            <a:r>
              <a:rPr lang="en-US" sz="1600" dirty="0" err="1" smtClean="0"/>
              <a:t>stdlib.h</a:t>
            </a:r>
            <a:r>
              <a:rPr lang="en-US" sz="1600" dirty="0" smtClean="0"/>
              <a:t>&gt;</a:t>
            </a:r>
          </a:p>
          <a:p>
            <a:pPr>
              <a:buNone/>
            </a:pPr>
            <a:r>
              <a:rPr lang="en-US" sz="1600" dirty="0" smtClean="0"/>
              <a:t>int main()</a:t>
            </a:r>
          </a:p>
          <a:p>
            <a:pPr>
              <a:buNone/>
            </a:pPr>
            <a:r>
              <a:rPr lang="en-US" sz="1600" dirty="0" smtClean="0"/>
              <a:t>{</a:t>
            </a:r>
          </a:p>
          <a:p>
            <a:pPr>
              <a:buNone/>
            </a:pPr>
            <a:r>
              <a:rPr lang="en-US" sz="1600" dirty="0" smtClean="0"/>
              <a:t>int </a:t>
            </a:r>
            <a:r>
              <a:rPr lang="en-US" sz="1600" dirty="0" err="1" smtClean="0"/>
              <a:t>sockfd</a:t>
            </a:r>
            <a:r>
              <a:rPr lang="en-US" sz="1600" dirty="0" smtClean="0"/>
              <a:t>;</a:t>
            </a:r>
          </a:p>
          <a:p>
            <a:pPr>
              <a:buNone/>
            </a:pPr>
            <a:r>
              <a:rPr lang="en-US" sz="1600" dirty="0" smtClean="0"/>
              <a:t>int len;</a:t>
            </a:r>
          </a:p>
          <a:p>
            <a:pPr>
              <a:buNone/>
            </a:pPr>
            <a:r>
              <a:rPr lang="en-US" sz="1600" dirty="0" smtClean="0"/>
              <a:t>struct sockaddr_un address;</a:t>
            </a:r>
          </a:p>
          <a:p>
            <a:pPr>
              <a:buNone/>
            </a:pPr>
            <a:r>
              <a:rPr lang="en-US" sz="1600" dirty="0" smtClean="0"/>
              <a:t>int result;</a:t>
            </a:r>
          </a:p>
          <a:p>
            <a:pPr>
              <a:buNone/>
            </a:pPr>
            <a:r>
              <a:rPr lang="en-US" sz="1600" dirty="0" smtClean="0"/>
              <a:t>char </a:t>
            </a:r>
            <a:r>
              <a:rPr lang="en-US" sz="1600" dirty="0" err="1" smtClean="0"/>
              <a:t>ch</a:t>
            </a:r>
            <a:r>
              <a:rPr lang="en-US" sz="1600" dirty="0" smtClean="0"/>
              <a:t> = ‘A’;</a:t>
            </a:r>
          </a:p>
          <a:p>
            <a:pPr algn="just">
              <a:buNone/>
            </a:pPr>
            <a:r>
              <a:rPr lang="en-US" sz="1600" dirty="0" smtClean="0"/>
              <a:t>/*Create a socket for client*/</a:t>
            </a:r>
          </a:p>
          <a:p>
            <a:pPr>
              <a:buNone/>
            </a:pPr>
            <a:r>
              <a:rPr lang="en-US" sz="1600" dirty="0" err="1" smtClean="0"/>
              <a:t>sockfd</a:t>
            </a:r>
            <a:r>
              <a:rPr lang="en-US" sz="1600" dirty="0" smtClean="0"/>
              <a:t> = socket(AF_UNIX, SOCK_STREAM, 0);</a:t>
            </a:r>
          </a:p>
        </p:txBody>
      </p:sp>
      <p:sp>
        <p:nvSpPr>
          <p:cNvPr id="4" name="Content Placeholder 3"/>
          <p:cNvSpPr>
            <a:spLocks noGrp="1"/>
          </p:cNvSpPr>
          <p:nvPr>
            <p:ph sz="half" idx="2"/>
          </p:nvPr>
        </p:nvSpPr>
        <p:spPr/>
        <p:txBody>
          <a:bodyPr>
            <a:normAutofit lnSpcReduction="10000"/>
          </a:bodyPr>
          <a:lstStyle/>
          <a:p>
            <a:pPr algn="just">
              <a:buNone/>
            </a:pPr>
            <a:r>
              <a:rPr lang="en-US" sz="1600" dirty="0" smtClean="0"/>
              <a:t>/*Name the socket as agreed with the server*/</a:t>
            </a:r>
          </a:p>
          <a:p>
            <a:pPr>
              <a:buNone/>
            </a:pPr>
            <a:r>
              <a:rPr lang="en-US" sz="1600" dirty="0" err="1" smtClean="0"/>
              <a:t>address.sun_family</a:t>
            </a:r>
            <a:r>
              <a:rPr lang="en-US" sz="1600" dirty="0" smtClean="0"/>
              <a:t> = AF_UNIX;</a:t>
            </a:r>
          </a:p>
          <a:p>
            <a:pPr>
              <a:buNone/>
            </a:pPr>
            <a:r>
              <a:rPr lang="en-US" sz="1600" dirty="0" err="1" smtClean="0"/>
              <a:t>strcpy</a:t>
            </a:r>
            <a:r>
              <a:rPr lang="en-US" sz="1600" dirty="0" smtClean="0"/>
              <a:t>(</a:t>
            </a:r>
            <a:r>
              <a:rPr lang="en-US" sz="1600" dirty="0" err="1" smtClean="0"/>
              <a:t>address.sun_path</a:t>
            </a:r>
            <a:r>
              <a:rPr lang="en-US" sz="1600" dirty="0" smtClean="0"/>
              <a:t>, “</a:t>
            </a:r>
            <a:r>
              <a:rPr lang="en-US" sz="1600" dirty="0" err="1" smtClean="0"/>
              <a:t>server_socket</a:t>
            </a:r>
            <a:r>
              <a:rPr lang="en-US" sz="1600" dirty="0" smtClean="0"/>
              <a:t>”);</a:t>
            </a:r>
          </a:p>
          <a:p>
            <a:pPr>
              <a:buNone/>
            </a:pPr>
            <a:r>
              <a:rPr lang="en-US" sz="1600" dirty="0" smtClean="0"/>
              <a:t>len = sizeof(address);</a:t>
            </a:r>
          </a:p>
          <a:p>
            <a:pPr algn="just">
              <a:buNone/>
            </a:pPr>
            <a:r>
              <a:rPr lang="en-US" sz="1600" dirty="0" smtClean="0"/>
              <a:t>/*Connect your socket to the server’s socket*/</a:t>
            </a:r>
          </a:p>
          <a:p>
            <a:pPr>
              <a:buNone/>
            </a:pPr>
            <a:r>
              <a:rPr lang="en-US" sz="1600" dirty="0" smtClean="0"/>
              <a:t>result = connect(sockfd, (struct sockaddr *)&amp;address, len);</a:t>
            </a:r>
          </a:p>
          <a:p>
            <a:pPr>
              <a:buNone/>
            </a:pPr>
            <a:r>
              <a:rPr lang="en-US" sz="1600" dirty="0" smtClean="0"/>
              <a:t>if(result == -1) {</a:t>
            </a:r>
          </a:p>
          <a:p>
            <a:pPr>
              <a:buNone/>
            </a:pPr>
            <a:r>
              <a:rPr lang="en-US" sz="1600" dirty="0" err="1" smtClean="0"/>
              <a:t>perror</a:t>
            </a:r>
            <a:r>
              <a:rPr lang="en-US" sz="1600" dirty="0" smtClean="0"/>
              <a:t>(“oops: client1”);</a:t>
            </a:r>
          </a:p>
          <a:p>
            <a:pPr>
              <a:buNone/>
            </a:pPr>
            <a:r>
              <a:rPr lang="en-US" sz="1600" dirty="0" smtClean="0"/>
              <a:t>exit(1);</a:t>
            </a:r>
          </a:p>
          <a:p>
            <a:pPr>
              <a:buNone/>
            </a:pPr>
            <a:r>
              <a:rPr lang="en-US" sz="1600" dirty="0" smtClean="0"/>
              <a:t>}</a:t>
            </a:r>
          </a:p>
          <a:p>
            <a:pPr>
              <a:buNone/>
            </a:pPr>
            <a:r>
              <a:rPr lang="en-US" sz="1600" dirty="0" smtClean="0"/>
              <a:t>/*read and write via </a:t>
            </a:r>
            <a:r>
              <a:rPr lang="en-US" sz="1600" dirty="0" err="1" smtClean="0"/>
              <a:t>sockfd</a:t>
            </a:r>
            <a:r>
              <a:rPr lang="en-US" sz="1600" dirty="0" smtClean="0"/>
              <a:t> */</a:t>
            </a:r>
          </a:p>
          <a:p>
            <a:pPr>
              <a:buNone/>
            </a:pPr>
            <a:r>
              <a:rPr lang="en-US" sz="1600" dirty="0" smtClean="0"/>
              <a:t>write(</a:t>
            </a:r>
            <a:r>
              <a:rPr lang="en-US" sz="1600" dirty="0" err="1" smtClean="0"/>
              <a:t>sockfd</a:t>
            </a:r>
            <a:r>
              <a:rPr lang="en-US" sz="1600" dirty="0" smtClean="0"/>
              <a:t>, &amp;</a:t>
            </a:r>
            <a:r>
              <a:rPr lang="en-US" sz="1600" dirty="0" err="1" smtClean="0"/>
              <a:t>ch</a:t>
            </a:r>
            <a:r>
              <a:rPr lang="en-US" sz="1600" dirty="0" smtClean="0"/>
              <a:t>, 1);	read(</a:t>
            </a:r>
            <a:r>
              <a:rPr lang="en-US" sz="1600" dirty="0" err="1" smtClean="0"/>
              <a:t>sockfd</a:t>
            </a:r>
            <a:r>
              <a:rPr lang="en-US" sz="1600" dirty="0" smtClean="0"/>
              <a:t>, &amp;</a:t>
            </a:r>
            <a:r>
              <a:rPr lang="en-US" sz="1600" dirty="0" err="1" smtClean="0"/>
              <a:t>ch</a:t>
            </a:r>
            <a:r>
              <a:rPr lang="en-US" sz="1600" dirty="0" smtClean="0"/>
              <a:t>, 1);</a:t>
            </a:r>
          </a:p>
          <a:p>
            <a:pPr>
              <a:buNone/>
            </a:pPr>
            <a:r>
              <a:rPr lang="en-US" sz="1600" dirty="0" err="1" smtClean="0"/>
              <a:t>printf</a:t>
            </a:r>
            <a:r>
              <a:rPr lang="en-US" sz="1600" dirty="0" smtClean="0"/>
              <a:t>(“char from server = %c\n”, </a:t>
            </a:r>
            <a:r>
              <a:rPr lang="en-US" sz="1600" dirty="0" err="1" smtClean="0"/>
              <a:t>ch</a:t>
            </a:r>
            <a:r>
              <a:rPr lang="en-US" sz="1600" dirty="0" smtClean="0"/>
              <a:t>);</a:t>
            </a:r>
          </a:p>
          <a:p>
            <a:pPr>
              <a:buNone/>
            </a:pPr>
            <a:r>
              <a:rPr lang="en-US" sz="1600" dirty="0" smtClean="0"/>
              <a:t>close(</a:t>
            </a:r>
            <a:r>
              <a:rPr lang="en-US" sz="1600" dirty="0" err="1" smtClean="0"/>
              <a:t>sockfd</a:t>
            </a:r>
            <a:r>
              <a:rPr lang="en-US" sz="1600" dirty="0" smtClean="0"/>
              <a:t>);	exit(0);	}</a:t>
            </a:r>
            <a:endParaRPr lang="en-US" sz="1600" dirty="0"/>
          </a:p>
        </p:txBody>
      </p:sp>
      <p:sp>
        <p:nvSpPr>
          <p:cNvPr id="5" name="Rectangle 4"/>
          <p:cNvSpPr/>
          <p:nvPr/>
        </p:nvSpPr>
        <p:spPr>
          <a:xfrm>
            <a:off x="1371600" y="5791200"/>
            <a:ext cx="4572000" cy="646331"/>
          </a:xfrm>
          <a:prstGeom prst="rect">
            <a:avLst/>
          </a:prstGeom>
        </p:spPr>
        <p:txBody>
          <a:bodyPr>
            <a:spAutoFit/>
          </a:bodyPr>
          <a:lstStyle/>
          <a:p>
            <a:r>
              <a:rPr lang="en-US" dirty="0" smtClean="0"/>
              <a:t>$ </a:t>
            </a:r>
            <a:r>
              <a:rPr lang="en-US" b="1" dirty="0" smtClean="0"/>
              <a:t>./client1</a:t>
            </a:r>
          </a:p>
          <a:p>
            <a:r>
              <a:rPr lang="en-US" dirty="0" smtClean="0"/>
              <a:t>oops: client1: No such file or directory</a:t>
            </a:r>
            <a:endParaRPr lang="en-US" dirty="0"/>
          </a:p>
        </p:txBody>
      </p:sp>
      <p:sp>
        <p:nvSpPr>
          <p:cNvPr id="6" name="Left Arrow 5"/>
          <p:cNvSpPr/>
          <p:nvPr/>
        </p:nvSpPr>
        <p:spPr>
          <a:xfrm rot="2605752">
            <a:off x="7002016" y="3876291"/>
            <a:ext cx="1376479" cy="745468"/>
          </a:xfrm>
          <a:prstGeom prst="leftArrow">
            <a:avLst>
              <a:gd name="adj1" fmla="val 45239"/>
              <a:gd name="adj2" fmla="val 6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this</a:t>
            </a:r>
            <a:endParaRPr lang="en-US" dirty="0"/>
          </a:p>
        </p:txBody>
      </p:sp>
      <p:sp>
        <p:nvSpPr>
          <p:cNvPr id="7" name="Footer Placeholder 6"/>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prstClr val="black"/>
                </a:solidFill>
              </a:rPr>
              <a:t>SOCKET CONNECTIONS</a:t>
            </a:r>
            <a:br>
              <a:rPr lang="en-US" b="1" dirty="0" smtClean="0">
                <a:solidFill>
                  <a:prstClr val="black"/>
                </a:solidFill>
              </a:rPr>
            </a:br>
            <a:r>
              <a:rPr lang="en-US" sz="3200" dirty="0" smtClean="0">
                <a:solidFill>
                  <a:prstClr val="black"/>
                </a:solidFill>
              </a:rPr>
              <a:t> </a:t>
            </a:r>
            <a:r>
              <a:rPr lang="en-US" sz="2800" dirty="0" smtClean="0"/>
              <a:t>A Simple Local Server</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sz="3400" dirty="0" smtClean="0"/>
              <a:t>#include &lt;sys/types.h&gt;</a:t>
            </a:r>
          </a:p>
          <a:p>
            <a:pPr>
              <a:buNone/>
            </a:pPr>
            <a:r>
              <a:rPr lang="en-US" sz="3400" dirty="0" smtClean="0"/>
              <a:t>#include &lt;sys/</a:t>
            </a:r>
            <a:r>
              <a:rPr lang="en-US" sz="3400" dirty="0" err="1" smtClean="0"/>
              <a:t>socket.h</a:t>
            </a:r>
            <a:r>
              <a:rPr lang="en-US" sz="3400" dirty="0" smtClean="0"/>
              <a:t>&gt;</a:t>
            </a:r>
          </a:p>
          <a:p>
            <a:pPr>
              <a:buNone/>
            </a:pPr>
            <a:r>
              <a:rPr lang="en-US" sz="3400" dirty="0" smtClean="0"/>
              <a:t>#include &lt;</a:t>
            </a:r>
            <a:r>
              <a:rPr lang="en-US" sz="3400" dirty="0" err="1" smtClean="0"/>
              <a:t>stdio.h</a:t>
            </a:r>
            <a:r>
              <a:rPr lang="en-US" sz="3400" dirty="0" smtClean="0"/>
              <a:t>&gt;</a:t>
            </a:r>
          </a:p>
          <a:p>
            <a:pPr>
              <a:buNone/>
            </a:pPr>
            <a:r>
              <a:rPr lang="en-US" sz="3400" dirty="0" smtClean="0"/>
              <a:t>#include &lt;sys/</a:t>
            </a:r>
            <a:r>
              <a:rPr lang="en-US" sz="3400" dirty="0" err="1" smtClean="0"/>
              <a:t>un.h</a:t>
            </a:r>
            <a:r>
              <a:rPr lang="en-US" sz="3400" dirty="0" smtClean="0"/>
              <a:t>&gt;</a:t>
            </a:r>
          </a:p>
          <a:p>
            <a:pPr>
              <a:buNone/>
            </a:pPr>
            <a:r>
              <a:rPr lang="en-US" sz="3400" dirty="0" smtClean="0"/>
              <a:t>#include &lt;</a:t>
            </a:r>
            <a:r>
              <a:rPr lang="en-US" sz="3400" dirty="0" err="1" smtClean="0"/>
              <a:t>unistd.h</a:t>
            </a:r>
            <a:r>
              <a:rPr lang="en-US" sz="3400" dirty="0" smtClean="0"/>
              <a:t>&gt;</a:t>
            </a:r>
          </a:p>
          <a:p>
            <a:pPr>
              <a:buNone/>
            </a:pPr>
            <a:r>
              <a:rPr lang="en-US" sz="3400" dirty="0" smtClean="0"/>
              <a:t>#include &lt;</a:t>
            </a:r>
            <a:r>
              <a:rPr lang="en-US" sz="3400" dirty="0" err="1" smtClean="0"/>
              <a:t>stdlib.h</a:t>
            </a:r>
            <a:r>
              <a:rPr lang="en-US" sz="3400" dirty="0" smtClean="0"/>
              <a:t>&gt;</a:t>
            </a:r>
          </a:p>
          <a:p>
            <a:pPr>
              <a:buNone/>
            </a:pPr>
            <a:r>
              <a:rPr lang="en-US" sz="3400" dirty="0" smtClean="0"/>
              <a:t>int main()</a:t>
            </a:r>
          </a:p>
          <a:p>
            <a:pPr>
              <a:buNone/>
            </a:pPr>
            <a:r>
              <a:rPr lang="en-US" sz="3400" dirty="0" smtClean="0"/>
              <a:t>{</a:t>
            </a:r>
          </a:p>
          <a:p>
            <a:pPr>
              <a:buNone/>
            </a:pPr>
            <a:r>
              <a:rPr lang="en-US" sz="3400" dirty="0" smtClean="0"/>
              <a:t>int server_sockfd, client_sockfd;</a:t>
            </a:r>
          </a:p>
          <a:p>
            <a:pPr>
              <a:buNone/>
            </a:pPr>
            <a:r>
              <a:rPr lang="en-US" sz="3400" dirty="0" smtClean="0"/>
              <a:t>int server_len, client_len;</a:t>
            </a:r>
          </a:p>
          <a:p>
            <a:pPr>
              <a:buNone/>
            </a:pPr>
            <a:r>
              <a:rPr lang="en-US" sz="3400" dirty="0" smtClean="0"/>
              <a:t>struct sockaddr_un server_address;</a:t>
            </a:r>
          </a:p>
          <a:p>
            <a:pPr>
              <a:buNone/>
            </a:pPr>
            <a:r>
              <a:rPr lang="en-US" sz="3400" dirty="0" smtClean="0"/>
              <a:t>struct sockaddr_un client_address;</a:t>
            </a:r>
            <a:endParaRPr lang="en-US" dirty="0" smtClean="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PROCESS PIPES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simplest way of passing data between two programs</a:t>
            </a:r>
          </a:p>
          <a:p>
            <a:pPr lvl="1"/>
            <a:r>
              <a:rPr lang="en-US" b="1" i="1" dirty="0" smtClean="0"/>
              <a:t>popen</a:t>
            </a:r>
          </a:p>
          <a:p>
            <a:pPr lvl="1"/>
            <a:r>
              <a:rPr lang="en-US" b="1" i="1" dirty="0" smtClean="0"/>
              <a:t>pclose</a:t>
            </a:r>
          </a:p>
          <a:p>
            <a:pPr lvl="2"/>
            <a:r>
              <a:rPr lang="en-US" dirty="0" smtClean="0"/>
              <a:t>Prototypes are:</a:t>
            </a:r>
          </a:p>
          <a:p>
            <a:pPr lvl="3">
              <a:buNone/>
            </a:pPr>
            <a:r>
              <a:rPr lang="en-US" b="1" i="1" dirty="0" smtClean="0"/>
              <a:t>#include &lt;stdio.h&gt;</a:t>
            </a:r>
          </a:p>
          <a:p>
            <a:pPr lvl="3">
              <a:buNone/>
            </a:pPr>
            <a:r>
              <a:rPr lang="en-US" b="1" i="1" dirty="0" smtClean="0"/>
              <a:t>FILE *popen(const char *</a:t>
            </a:r>
            <a:r>
              <a:rPr lang="en-US" b="1" i="1" dirty="0" smtClean="0">
                <a:solidFill>
                  <a:schemeClr val="accent6">
                    <a:lumMod val="50000"/>
                  </a:schemeClr>
                </a:solidFill>
              </a:rPr>
              <a:t>command</a:t>
            </a:r>
            <a:r>
              <a:rPr lang="en-US" b="1" i="1" dirty="0" smtClean="0"/>
              <a:t>, const char *</a:t>
            </a:r>
            <a:r>
              <a:rPr lang="en-US" b="1" i="1" dirty="0" smtClean="0">
                <a:solidFill>
                  <a:srgbClr val="7030A0"/>
                </a:solidFill>
              </a:rPr>
              <a:t>open_mode</a:t>
            </a:r>
            <a:r>
              <a:rPr lang="en-US" b="1" i="1" dirty="0" smtClean="0"/>
              <a:t>);</a:t>
            </a:r>
          </a:p>
          <a:p>
            <a:pPr lvl="3">
              <a:buNone/>
            </a:pPr>
            <a:r>
              <a:rPr lang="en-US" b="1" i="1" dirty="0" smtClean="0"/>
              <a:t>int pclose(FILE *stream_to_close);</a:t>
            </a:r>
          </a:p>
          <a:p>
            <a:pPr lvl="1"/>
            <a:r>
              <a:rPr lang="en-US" dirty="0" smtClean="0"/>
              <a:t>popen</a:t>
            </a:r>
          </a:p>
          <a:p>
            <a:pPr lvl="1"/>
            <a:r>
              <a:rPr lang="en-US" dirty="0" smtClean="0"/>
              <a:t>Invoke another </a:t>
            </a:r>
            <a:r>
              <a:rPr lang="en-US" dirty="0" smtClean="0">
                <a:solidFill>
                  <a:srgbClr val="002060"/>
                </a:solidFill>
              </a:rPr>
              <a:t>program</a:t>
            </a:r>
          </a:p>
          <a:p>
            <a:pPr lvl="2"/>
            <a:r>
              <a:rPr lang="en-US" b="1" dirty="0" smtClean="0">
                <a:solidFill>
                  <a:srgbClr val="FFC000"/>
                </a:solidFill>
                <a:sym typeface="Wingdings" pitchFamily="2" charset="2"/>
              </a:rPr>
              <a:t>As  new process</a:t>
            </a:r>
          </a:p>
          <a:p>
            <a:pPr lvl="3"/>
            <a:r>
              <a:rPr lang="en-US" dirty="0" smtClean="0">
                <a:solidFill>
                  <a:srgbClr val="002060"/>
                </a:solidFill>
                <a:sym typeface="Wingdings" pitchFamily="2" charset="2"/>
              </a:rPr>
              <a:t>pass data to </a:t>
            </a:r>
            <a:r>
              <a:rPr lang="en-US" dirty="0" smtClean="0">
                <a:sym typeface="Wingdings" pitchFamily="2" charset="2"/>
              </a:rPr>
              <a:t>/ </a:t>
            </a:r>
            <a:r>
              <a:rPr lang="en-US" dirty="0" smtClean="0">
                <a:solidFill>
                  <a:srgbClr val="002060"/>
                </a:solidFill>
                <a:sym typeface="Wingdings" pitchFamily="2" charset="2"/>
              </a:rPr>
              <a:t>receive data from </a:t>
            </a:r>
            <a:r>
              <a:rPr lang="en-US" b="1" dirty="0" smtClean="0">
                <a:solidFill>
                  <a:srgbClr val="FFC000"/>
                </a:solidFill>
                <a:sym typeface="Wingdings" pitchFamily="2" charset="2"/>
              </a:rPr>
              <a:t>it</a:t>
            </a:r>
          </a:p>
          <a:p>
            <a:pPr lvl="1"/>
            <a:r>
              <a:rPr lang="en-US" dirty="0" smtClean="0">
                <a:solidFill>
                  <a:schemeClr val="accent6">
                    <a:lumMod val="50000"/>
                  </a:schemeClr>
                </a:solidFill>
              </a:rPr>
              <a:t>Command string</a:t>
            </a:r>
          </a:p>
          <a:p>
            <a:pPr lvl="2"/>
            <a:r>
              <a:rPr lang="en-US" dirty="0" smtClean="0"/>
              <a:t>Program name </a:t>
            </a:r>
            <a:r>
              <a:rPr lang="en-US" dirty="0" smtClean="0">
                <a:sym typeface="Wingdings" pitchFamily="2" charset="2"/>
              </a:rPr>
              <a:t> run</a:t>
            </a:r>
          </a:p>
          <a:p>
            <a:pPr lvl="3"/>
            <a:r>
              <a:rPr lang="en-US" dirty="0" smtClean="0">
                <a:sym typeface="Wingdings" pitchFamily="2" charset="2"/>
              </a:rPr>
              <a:t>Together  </a:t>
            </a:r>
            <a:r>
              <a:rPr lang="en-US" b="1" i="1" dirty="0" smtClean="0">
                <a:solidFill>
                  <a:srgbClr val="7030A0"/>
                </a:solidFill>
                <a:sym typeface="Wingdings" pitchFamily="2" charset="2"/>
              </a:rPr>
              <a:t>parameters</a:t>
            </a:r>
          </a:p>
          <a:p>
            <a:pPr lvl="3"/>
            <a:r>
              <a:rPr lang="en-US" b="1" i="1" dirty="0" smtClean="0">
                <a:solidFill>
                  <a:srgbClr val="7030A0"/>
                </a:solidFill>
              </a:rPr>
              <a:t>r</a:t>
            </a:r>
            <a:r>
              <a:rPr lang="en-US" dirty="0" smtClean="0"/>
              <a:t> / </a:t>
            </a:r>
            <a:r>
              <a:rPr lang="en-US" b="1" i="1" dirty="0" smtClean="0">
                <a:solidFill>
                  <a:srgbClr val="7030A0"/>
                </a:solidFill>
              </a:rPr>
              <a:t>w</a:t>
            </a:r>
            <a:endParaRPr lang="en-US" b="1" i="1" dirty="0">
              <a:solidFill>
                <a:srgbClr val="7030A0"/>
              </a:solidFill>
            </a:endParaRPr>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smtClean="0"/>
              <a:t>/*Remove any old sockets and create an unnamed socket for the server*/</a:t>
            </a:r>
          </a:p>
          <a:p>
            <a:pPr lvl="1">
              <a:buNone/>
            </a:pPr>
            <a:r>
              <a:rPr lang="en-US" sz="2400" dirty="0" smtClean="0"/>
              <a:t>unlink(“</a:t>
            </a:r>
            <a:r>
              <a:rPr lang="en-US" sz="2400" dirty="0" err="1" smtClean="0"/>
              <a:t>server_socket</a:t>
            </a:r>
            <a:r>
              <a:rPr lang="en-US" sz="2400" dirty="0" smtClean="0"/>
              <a:t>”);</a:t>
            </a:r>
          </a:p>
          <a:p>
            <a:pPr lvl="1">
              <a:buNone/>
            </a:pPr>
            <a:r>
              <a:rPr lang="en-US" sz="2400" dirty="0" smtClean="0"/>
              <a:t>server_sockfd = socket(AF_UNIX, SOCK_STREAM, 0);</a:t>
            </a:r>
            <a:endParaRPr lang="en-US" dirty="0" smtClean="0"/>
          </a:p>
          <a:p>
            <a:pPr>
              <a:buNone/>
            </a:pPr>
            <a:r>
              <a:rPr lang="en-US" sz="2000" dirty="0" smtClean="0"/>
              <a:t>/*Name the socket*/</a:t>
            </a:r>
          </a:p>
          <a:p>
            <a:pPr lvl="1">
              <a:buNone/>
            </a:pPr>
            <a:r>
              <a:rPr lang="en-US" sz="2400" dirty="0" err="1" smtClean="0"/>
              <a:t>server_address.sun_family</a:t>
            </a:r>
            <a:r>
              <a:rPr lang="en-US" sz="2400" dirty="0" smtClean="0"/>
              <a:t> = AF_UNIX;</a:t>
            </a:r>
          </a:p>
          <a:p>
            <a:pPr lvl="1">
              <a:buNone/>
            </a:pPr>
            <a:r>
              <a:rPr lang="en-US" sz="2400" dirty="0" err="1" smtClean="0"/>
              <a:t>strcpy</a:t>
            </a:r>
            <a:r>
              <a:rPr lang="en-US" sz="2400" dirty="0" smtClean="0"/>
              <a:t>(</a:t>
            </a:r>
            <a:r>
              <a:rPr lang="en-US" sz="2400" dirty="0" err="1" smtClean="0"/>
              <a:t>server_address.sun_path</a:t>
            </a:r>
            <a:r>
              <a:rPr lang="en-US" sz="2400" dirty="0" smtClean="0"/>
              <a:t>, “</a:t>
            </a:r>
            <a:r>
              <a:rPr lang="en-US" sz="2400" dirty="0" err="1" smtClean="0"/>
              <a:t>server_socket</a:t>
            </a:r>
            <a:r>
              <a:rPr lang="en-US" sz="2400" dirty="0" smtClean="0"/>
              <a:t>”);</a:t>
            </a:r>
          </a:p>
          <a:p>
            <a:pPr lvl="1">
              <a:buNone/>
            </a:pPr>
            <a:r>
              <a:rPr lang="en-US" sz="2400" dirty="0" smtClean="0"/>
              <a:t>server_len = sizeof(</a:t>
            </a:r>
            <a:r>
              <a:rPr lang="en-US" sz="2400" dirty="0" err="1" smtClean="0"/>
              <a:t>server_address</a:t>
            </a:r>
            <a:r>
              <a:rPr lang="en-US" sz="2400" dirty="0" smtClean="0"/>
              <a:t>);</a:t>
            </a:r>
          </a:p>
          <a:p>
            <a:pPr lvl="1">
              <a:buNone/>
            </a:pPr>
            <a:r>
              <a:rPr lang="en-US" sz="2400" dirty="0" smtClean="0"/>
              <a:t>bind(server_sockfd, (struct sockaddr *)&amp;server_address, server_len);</a:t>
            </a:r>
            <a:endParaRPr lang="en-US" sz="2800" dirty="0"/>
          </a:p>
        </p:txBody>
      </p:sp>
      <p:sp>
        <p:nvSpPr>
          <p:cNvPr id="6" name="Title 1"/>
          <p:cNvSpPr>
            <a:spLocks noGrp="1"/>
          </p:cNvSpPr>
          <p:nvPr>
            <p:ph type="title"/>
          </p:nvPr>
        </p:nvSpPr>
        <p:spPr/>
        <p:txBody>
          <a:bodyPr>
            <a:normAutofit fontScale="90000"/>
          </a:bodyPr>
          <a:lstStyle/>
          <a:p>
            <a:r>
              <a:rPr lang="en-US" b="1" dirty="0" smtClean="0">
                <a:solidFill>
                  <a:prstClr val="black"/>
                </a:solidFill>
              </a:rPr>
              <a:t>SOCKET CONNECTIONS</a:t>
            </a:r>
            <a:br>
              <a:rPr lang="en-US" b="1" dirty="0" smtClean="0">
                <a:solidFill>
                  <a:prstClr val="black"/>
                </a:solidFill>
              </a:rPr>
            </a:br>
            <a:r>
              <a:rPr lang="en-US" sz="3200" dirty="0" smtClean="0">
                <a:solidFill>
                  <a:prstClr val="black"/>
                </a:solidFill>
              </a:rPr>
              <a:t> </a:t>
            </a:r>
            <a:r>
              <a:rPr lang="en-US" sz="2800" dirty="0" smtClean="0"/>
              <a:t>A Simple Local Server</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dirty="0" smtClean="0"/>
              <a:t>/*Create a connection queue and wait for clients*/</a:t>
            </a:r>
          </a:p>
          <a:p>
            <a:pPr lvl="1">
              <a:buNone/>
            </a:pPr>
            <a:r>
              <a:rPr lang="en-US" sz="2400" dirty="0" smtClean="0"/>
              <a:t>listen(</a:t>
            </a:r>
            <a:r>
              <a:rPr lang="en-US" sz="2400" dirty="0" err="1" smtClean="0"/>
              <a:t>server_sockfd</a:t>
            </a:r>
            <a:r>
              <a:rPr lang="en-US" sz="2400" dirty="0" smtClean="0"/>
              <a:t>, 5);</a:t>
            </a:r>
          </a:p>
          <a:p>
            <a:pPr lvl="1">
              <a:buNone/>
            </a:pPr>
            <a:r>
              <a:rPr lang="en-US" sz="2400" dirty="0" smtClean="0"/>
              <a:t>while(1) {</a:t>
            </a:r>
          </a:p>
          <a:p>
            <a:pPr lvl="1">
              <a:buNone/>
            </a:pPr>
            <a:r>
              <a:rPr lang="en-US" sz="2400" dirty="0" smtClean="0"/>
              <a:t>char </a:t>
            </a:r>
            <a:r>
              <a:rPr lang="en-US" sz="2400" dirty="0" err="1" smtClean="0"/>
              <a:t>ch</a:t>
            </a:r>
            <a:r>
              <a:rPr lang="en-US" sz="2400" dirty="0" smtClean="0"/>
              <a:t>;</a:t>
            </a:r>
          </a:p>
          <a:p>
            <a:pPr lvl="1">
              <a:buNone/>
            </a:pPr>
            <a:r>
              <a:rPr lang="en-US" sz="2400" dirty="0" err="1" smtClean="0"/>
              <a:t>printf</a:t>
            </a:r>
            <a:r>
              <a:rPr lang="en-US" sz="2400" dirty="0" smtClean="0"/>
              <a:t>(“server waiting\n”);</a:t>
            </a:r>
          </a:p>
          <a:p>
            <a:pPr>
              <a:buNone/>
            </a:pPr>
            <a:r>
              <a:rPr lang="en-US" sz="2000" dirty="0" smtClean="0"/>
              <a:t>/*Accept a connection*/</a:t>
            </a:r>
          </a:p>
          <a:p>
            <a:pPr lvl="1">
              <a:buNone/>
            </a:pPr>
            <a:r>
              <a:rPr lang="en-US" sz="2400" dirty="0" smtClean="0"/>
              <a:t>client_len = sizeof(client_address);</a:t>
            </a:r>
          </a:p>
          <a:p>
            <a:pPr lvl="1">
              <a:buNone/>
            </a:pPr>
            <a:r>
              <a:rPr lang="en-US" sz="2400" dirty="0" smtClean="0"/>
              <a:t>client_sockfd = accept(</a:t>
            </a:r>
            <a:r>
              <a:rPr lang="en-US" sz="2400" dirty="0" err="1" smtClean="0"/>
              <a:t>server_sockfd</a:t>
            </a:r>
            <a:r>
              <a:rPr lang="en-US" sz="2400" dirty="0" smtClean="0"/>
              <a:t>,</a:t>
            </a:r>
          </a:p>
          <a:p>
            <a:pPr lvl="1">
              <a:buNone/>
            </a:pPr>
            <a:r>
              <a:rPr lang="en-US" sz="2400" dirty="0" smtClean="0"/>
              <a:t>(struct sockaddr *)&amp;client_address, &amp;client_len);</a:t>
            </a:r>
          </a:p>
          <a:p>
            <a:pPr>
              <a:buNone/>
            </a:pPr>
            <a:endParaRPr lang="en-US" sz="2800" dirty="0"/>
          </a:p>
        </p:txBody>
      </p:sp>
      <p:sp>
        <p:nvSpPr>
          <p:cNvPr id="5" name="Title 1"/>
          <p:cNvSpPr>
            <a:spLocks noGrp="1"/>
          </p:cNvSpPr>
          <p:nvPr>
            <p:ph type="title"/>
          </p:nvPr>
        </p:nvSpPr>
        <p:spPr/>
        <p:txBody>
          <a:bodyPr>
            <a:normAutofit fontScale="90000"/>
          </a:bodyPr>
          <a:lstStyle/>
          <a:p>
            <a:r>
              <a:rPr lang="en-US" b="1" dirty="0" smtClean="0">
                <a:solidFill>
                  <a:prstClr val="black"/>
                </a:solidFill>
              </a:rPr>
              <a:t>SOCKET CONNECTIONS</a:t>
            </a:r>
            <a:br>
              <a:rPr lang="en-US" b="1" dirty="0" smtClean="0">
                <a:solidFill>
                  <a:prstClr val="black"/>
                </a:solidFill>
              </a:rPr>
            </a:br>
            <a:r>
              <a:rPr lang="en-US" sz="3200" dirty="0" smtClean="0">
                <a:solidFill>
                  <a:prstClr val="black"/>
                </a:solidFill>
              </a:rPr>
              <a:t> </a:t>
            </a:r>
            <a:r>
              <a:rPr lang="en-US" sz="2800" dirty="0" smtClean="0"/>
              <a:t>A Simple Local Server</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b="1" dirty="0" smtClean="0">
                <a:solidFill>
                  <a:prstClr val="black"/>
                </a:solidFill>
              </a:rPr>
              <a:t>SOCKET CONNECTIONS</a:t>
            </a:r>
            <a:br>
              <a:rPr lang="en-US" b="1" dirty="0" smtClean="0">
                <a:solidFill>
                  <a:prstClr val="black"/>
                </a:solidFill>
              </a:rPr>
            </a:br>
            <a:r>
              <a:rPr lang="en-US" sz="3200" dirty="0" smtClean="0">
                <a:solidFill>
                  <a:prstClr val="black"/>
                </a:solidFill>
              </a:rPr>
              <a:t> </a:t>
            </a:r>
            <a:r>
              <a:rPr lang="en-US" sz="2800" dirty="0" smtClean="0"/>
              <a:t>A Simple Local Server</a:t>
            </a:r>
            <a:endParaRPr lang="en-US" dirty="0"/>
          </a:p>
        </p:txBody>
      </p:sp>
      <p:sp>
        <p:nvSpPr>
          <p:cNvPr id="5" name="Content Placeholder 4"/>
          <p:cNvSpPr>
            <a:spLocks noGrp="1"/>
          </p:cNvSpPr>
          <p:nvPr>
            <p:ph idx="1"/>
          </p:nvPr>
        </p:nvSpPr>
        <p:spPr/>
        <p:txBody>
          <a:bodyPr>
            <a:normAutofit/>
          </a:bodyPr>
          <a:lstStyle/>
          <a:p>
            <a:pPr>
              <a:buNone/>
            </a:pPr>
            <a:r>
              <a:rPr lang="en-US" sz="2000" dirty="0" smtClean="0"/>
              <a:t>/*Read and write to client on client_sockfd*/</a:t>
            </a:r>
          </a:p>
          <a:p>
            <a:pPr lvl="1">
              <a:buNone/>
            </a:pPr>
            <a:r>
              <a:rPr lang="en-US" sz="2400" dirty="0" smtClean="0"/>
              <a:t>read(client_sockfd, &amp;</a:t>
            </a:r>
            <a:r>
              <a:rPr lang="en-US" sz="2400" dirty="0" err="1" smtClean="0"/>
              <a:t>ch</a:t>
            </a:r>
            <a:r>
              <a:rPr lang="en-US" sz="2400" dirty="0" smtClean="0"/>
              <a:t>, 1);</a:t>
            </a:r>
          </a:p>
          <a:p>
            <a:pPr lvl="1">
              <a:buNone/>
            </a:pPr>
            <a:r>
              <a:rPr lang="en-US" sz="2400" dirty="0" err="1" smtClean="0"/>
              <a:t>ch</a:t>
            </a:r>
            <a:r>
              <a:rPr lang="en-US" sz="2400" dirty="0" smtClean="0"/>
              <a:t>++;</a:t>
            </a:r>
          </a:p>
          <a:p>
            <a:pPr lvl="1">
              <a:buNone/>
            </a:pPr>
            <a:r>
              <a:rPr lang="en-US" sz="2400" dirty="0" smtClean="0"/>
              <a:t>write(client_sockfd, &amp;</a:t>
            </a:r>
            <a:r>
              <a:rPr lang="en-US" sz="2400" dirty="0" err="1" smtClean="0"/>
              <a:t>ch</a:t>
            </a:r>
            <a:r>
              <a:rPr lang="en-US" sz="2400" dirty="0" smtClean="0"/>
              <a:t>, 1);</a:t>
            </a:r>
          </a:p>
          <a:p>
            <a:pPr lvl="1">
              <a:buNone/>
            </a:pPr>
            <a:r>
              <a:rPr lang="en-US" sz="2400" dirty="0" smtClean="0"/>
              <a:t>close(client_sockfd);</a:t>
            </a:r>
          </a:p>
          <a:p>
            <a:pPr lvl="1">
              <a:buNone/>
            </a:pPr>
            <a:r>
              <a:rPr lang="en-US" sz="2400" dirty="0" smtClean="0"/>
              <a:t>} </a:t>
            </a:r>
          </a:p>
          <a:p>
            <a:pPr lvl="1">
              <a:buNone/>
            </a:pPr>
            <a:r>
              <a:rPr lang="en-US" sz="2400" dirty="0" smtClean="0"/>
              <a:t>}</a:t>
            </a:r>
            <a:endParaRPr lang="en-US" dirty="0"/>
          </a:p>
        </p:txBody>
      </p:sp>
      <p:sp>
        <p:nvSpPr>
          <p:cNvPr id="8" name="Rectangle 7"/>
          <p:cNvSpPr/>
          <p:nvPr/>
        </p:nvSpPr>
        <p:spPr>
          <a:xfrm>
            <a:off x="2133600" y="4486870"/>
            <a:ext cx="4572000" cy="923330"/>
          </a:xfrm>
          <a:prstGeom prst="rect">
            <a:avLst/>
          </a:prstGeom>
        </p:spPr>
        <p:txBody>
          <a:bodyPr>
            <a:spAutoFit/>
          </a:bodyPr>
          <a:lstStyle/>
          <a:p>
            <a:r>
              <a:rPr lang="en-US" dirty="0" smtClean="0"/>
              <a:t>$ </a:t>
            </a:r>
            <a:r>
              <a:rPr lang="en-US" b="1" dirty="0" smtClean="0"/>
              <a:t>./server1 &amp;</a:t>
            </a:r>
          </a:p>
          <a:p>
            <a:r>
              <a:rPr lang="en-US" dirty="0" smtClean="0"/>
              <a:t>[1] 1094</a:t>
            </a:r>
          </a:p>
          <a:p>
            <a:r>
              <a:rPr lang="en-US" dirty="0" smtClean="0"/>
              <a:t>$ server waiting</a:t>
            </a:r>
            <a:endParaRPr lang="en-US" dirty="0"/>
          </a:p>
        </p:txBody>
      </p:sp>
      <p:sp>
        <p:nvSpPr>
          <p:cNvPr id="9" name="Left Arrow 8"/>
          <p:cNvSpPr/>
          <p:nvPr/>
        </p:nvSpPr>
        <p:spPr>
          <a:xfrm rot="1639830">
            <a:off x="5941172" y="3829769"/>
            <a:ext cx="2544773" cy="745468"/>
          </a:xfrm>
          <a:prstGeom prst="leftArrow">
            <a:avLst>
              <a:gd name="adj1" fmla="val 45239"/>
              <a:gd name="adj2" fmla="val 6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this in background</a:t>
            </a:r>
            <a:endParaRPr lang="en-US" dirty="0"/>
          </a:p>
        </p:txBody>
      </p:sp>
      <p:sp>
        <p:nvSpPr>
          <p:cNvPr id="11" name="TextBox 10"/>
          <p:cNvSpPr txBox="1"/>
          <p:nvPr/>
        </p:nvSpPr>
        <p:spPr>
          <a:xfrm>
            <a:off x="4953000" y="5791200"/>
            <a:ext cx="3124200" cy="369332"/>
          </a:xfrm>
          <a:prstGeom prst="rect">
            <a:avLst/>
          </a:prstGeom>
          <a:noFill/>
        </p:spPr>
        <p:txBody>
          <a:bodyPr wrap="square" rtlCol="0">
            <a:spAutoFit/>
          </a:bodyPr>
          <a:lstStyle/>
          <a:p>
            <a:r>
              <a:rPr lang="en-US" b="1" dirty="0" smtClean="0"/>
              <a:t>Now run client in foreground</a:t>
            </a:r>
            <a:endParaRPr lang="en-US" b="1" dirty="0"/>
          </a:p>
        </p:txBody>
      </p:sp>
      <p:sp>
        <p:nvSpPr>
          <p:cNvPr id="10" name="Footer Placeholder 9"/>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Socket Attributes</a:t>
            </a:r>
            <a:endParaRPr lang="en-US" b="1" dirty="0"/>
          </a:p>
        </p:txBody>
      </p:sp>
      <p:sp>
        <p:nvSpPr>
          <p:cNvPr id="3" name="Content Placeholder 2"/>
          <p:cNvSpPr>
            <a:spLocks noGrp="1"/>
          </p:cNvSpPr>
          <p:nvPr>
            <p:ph idx="1"/>
          </p:nvPr>
        </p:nvSpPr>
        <p:spPr/>
        <p:txBody>
          <a:bodyPr/>
          <a:lstStyle/>
          <a:p>
            <a:r>
              <a:rPr lang="en-US" dirty="0" smtClean="0"/>
              <a:t>Three types</a:t>
            </a:r>
          </a:p>
          <a:p>
            <a:pPr lvl="1"/>
            <a:r>
              <a:rPr lang="en-US" i="1" dirty="0" smtClean="0"/>
              <a:t>Domain</a:t>
            </a:r>
          </a:p>
          <a:p>
            <a:pPr lvl="1"/>
            <a:r>
              <a:rPr lang="en-US" i="1" dirty="0" smtClean="0"/>
              <a:t>Type</a:t>
            </a:r>
          </a:p>
          <a:p>
            <a:pPr lvl="1"/>
            <a:r>
              <a:rPr lang="en-US" i="1" spc="300" dirty="0" smtClean="0">
                <a:effectLst>
                  <a:outerShdw blurRad="38100" dist="38100" dir="2700000" algn="tl">
                    <a:srgbClr val="000000">
                      <a:alpha val="43137"/>
                    </a:srgbClr>
                  </a:outerShdw>
                </a:effectLst>
              </a:rPr>
              <a:t>Protocol</a:t>
            </a:r>
          </a:p>
          <a:p>
            <a:r>
              <a:rPr lang="en-US" dirty="0" smtClean="0"/>
              <a:t>Sockets – address i.e. used as name</a:t>
            </a:r>
          </a:p>
          <a:p>
            <a:pPr lvl="1"/>
            <a:r>
              <a:rPr lang="en-US" spc="300" dirty="0" smtClean="0">
                <a:effectLst>
                  <a:outerShdw blurRad="38100" dist="38100" dir="2700000" algn="tl">
                    <a:srgbClr val="000000">
                      <a:alpha val="43137"/>
                    </a:srgbClr>
                  </a:outerShdw>
                </a:effectLst>
              </a:rPr>
              <a:t>TCP / IP</a:t>
            </a:r>
          </a:p>
          <a:p>
            <a:pPr lvl="1"/>
            <a:r>
              <a:rPr lang="en-US" spc="300" dirty="0" smtClean="0">
                <a:effectLst>
                  <a:outerShdw blurRad="38100" dist="38100" dir="2700000" algn="tl">
                    <a:srgbClr val="000000">
                      <a:alpha val="43137"/>
                    </a:srgbClr>
                  </a:outerShdw>
                </a:effectLst>
              </a:rPr>
              <a:t>UDP</a:t>
            </a:r>
          </a:p>
          <a:p>
            <a:pPr lvl="1"/>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Socket Attributes</a:t>
            </a:r>
            <a:br>
              <a:rPr lang="en-US" b="1" dirty="0" smtClean="0"/>
            </a:br>
            <a:r>
              <a:rPr lang="en-US" sz="2800" dirty="0" smtClean="0"/>
              <a:t>Socket Domains</a:t>
            </a:r>
            <a:endParaRPr lang="en-US" sz="2800" dirty="0"/>
          </a:p>
        </p:txBody>
      </p:sp>
      <p:sp>
        <p:nvSpPr>
          <p:cNvPr id="3" name="Content Placeholder 2"/>
          <p:cNvSpPr>
            <a:spLocks noGrp="1"/>
          </p:cNvSpPr>
          <p:nvPr>
            <p:ph idx="1"/>
          </p:nvPr>
        </p:nvSpPr>
        <p:spPr/>
        <p:txBody>
          <a:bodyPr/>
          <a:lstStyle/>
          <a:p>
            <a:r>
              <a:rPr lang="en-US" dirty="0" smtClean="0"/>
              <a:t>Domain</a:t>
            </a:r>
          </a:p>
          <a:p>
            <a:pPr lvl="1"/>
            <a:r>
              <a:rPr lang="en-US" dirty="0" smtClean="0"/>
              <a:t>Network medium – socket communication (use)</a:t>
            </a:r>
          </a:p>
          <a:p>
            <a:pPr lvl="1"/>
            <a:r>
              <a:rPr lang="en-US" dirty="0" smtClean="0"/>
              <a:t>Most common – AF_INET</a:t>
            </a:r>
          </a:p>
          <a:p>
            <a:pPr lvl="2"/>
            <a:r>
              <a:rPr lang="en-US" dirty="0" smtClean="0"/>
              <a:t>Internet networking – local area networks (used)</a:t>
            </a:r>
          </a:p>
          <a:p>
            <a:pPr lvl="1"/>
            <a:r>
              <a:rPr lang="en-US" dirty="0" smtClean="0"/>
              <a:t>Names refer networked machines (internet)</a:t>
            </a:r>
          </a:p>
          <a:p>
            <a:pPr lvl="2"/>
            <a:r>
              <a:rPr lang="en-US" dirty="0" smtClean="0"/>
              <a:t>Translated </a:t>
            </a:r>
            <a:r>
              <a:rPr lang="en-US" dirty="0" smtClean="0">
                <a:sym typeface="Wingdings" pitchFamily="2" charset="2"/>
              </a:rPr>
              <a:t></a:t>
            </a:r>
            <a:r>
              <a:rPr lang="en-US" dirty="0" smtClean="0"/>
              <a:t> lower-level IP Addresses</a:t>
            </a:r>
          </a:p>
          <a:p>
            <a:pPr lvl="2"/>
            <a:r>
              <a:rPr lang="en-US" dirty="0" smtClean="0"/>
              <a:t>Example:192.168.1.99</a:t>
            </a:r>
          </a:p>
          <a:p>
            <a:pPr lvl="3"/>
            <a:r>
              <a:rPr lang="en-US" dirty="0" smtClean="0"/>
              <a:t>4 digit number &lt; 256 each</a:t>
            </a:r>
          </a:p>
          <a:p>
            <a:pPr lvl="4"/>
            <a:r>
              <a:rPr lang="en-US" dirty="0" smtClean="0"/>
              <a:t>Called </a:t>
            </a:r>
            <a:r>
              <a:rPr lang="en-US" i="1" dirty="0" smtClean="0"/>
              <a:t>dotted quad646</a:t>
            </a:r>
          </a:p>
          <a:p>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Socket Attributes</a:t>
            </a:r>
            <a:br>
              <a:rPr lang="en-US" b="1" dirty="0" smtClean="0"/>
            </a:br>
            <a:r>
              <a:rPr lang="en-US" sz="2800" dirty="0" smtClean="0"/>
              <a:t>Socket Domains</a:t>
            </a:r>
            <a:endParaRPr lang="en-US" sz="2800" dirty="0"/>
          </a:p>
        </p:txBody>
      </p:sp>
      <p:sp>
        <p:nvSpPr>
          <p:cNvPr id="3" name="Content Placeholder 2"/>
          <p:cNvSpPr>
            <a:spLocks noGrp="1"/>
          </p:cNvSpPr>
          <p:nvPr>
            <p:ph idx="1"/>
          </p:nvPr>
        </p:nvSpPr>
        <p:spPr/>
        <p:txBody>
          <a:bodyPr>
            <a:normAutofit/>
          </a:bodyPr>
          <a:lstStyle/>
          <a:p>
            <a:r>
              <a:rPr lang="en-US" dirty="0" smtClean="0"/>
              <a:t>Clients connects (network)</a:t>
            </a:r>
          </a:p>
          <a:p>
            <a:pPr lvl="1"/>
            <a:r>
              <a:rPr lang="en-US" dirty="0" smtClean="0"/>
              <a:t>Via, sockets</a:t>
            </a:r>
          </a:p>
          <a:p>
            <a:pPr lvl="2"/>
            <a:r>
              <a:rPr lang="en-US" dirty="0" smtClean="0"/>
              <a:t>Server IP address (needs)</a:t>
            </a:r>
          </a:p>
          <a:p>
            <a:r>
              <a:rPr lang="en-US" dirty="0" smtClean="0"/>
              <a:t>Sockets</a:t>
            </a:r>
          </a:p>
          <a:p>
            <a:pPr lvl="1"/>
            <a:r>
              <a:rPr lang="en-US" dirty="0" smtClean="0">
                <a:solidFill>
                  <a:srgbClr val="FF0000"/>
                </a:solidFill>
              </a:rPr>
              <a:t>Communication</a:t>
            </a:r>
            <a:r>
              <a:rPr lang="en-US" dirty="0" smtClean="0"/>
              <a:t> end points</a:t>
            </a:r>
          </a:p>
          <a:p>
            <a:pPr lvl="2"/>
            <a:r>
              <a:rPr lang="en-US" dirty="0" smtClean="0"/>
              <a:t>Bound </a:t>
            </a:r>
            <a:r>
              <a:rPr lang="en-US" dirty="0" smtClean="0">
                <a:sym typeface="Wingdings" pitchFamily="2" charset="2"/>
              </a:rPr>
              <a:t> ports before – </a:t>
            </a:r>
            <a:r>
              <a:rPr lang="en-US" dirty="0" smtClean="0">
                <a:solidFill>
                  <a:srgbClr val="FF0000"/>
                </a:solidFill>
                <a:sym typeface="Wingdings" pitchFamily="2" charset="2"/>
              </a:rPr>
              <a:t>possible</a:t>
            </a:r>
            <a:endParaRPr lang="en-US" dirty="0" smtClean="0"/>
          </a:p>
          <a:p>
            <a:r>
              <a:rPr lang="en-US" dirty="0" smtClean="0"/>
              <a:t>Servers wait</a:t>
            </a:r>
          </a:p>
          <a:p>
            <a:pPr lvl="1"/>
            <a:r>
              <a:rPr lang="en-US" dirty="0" smtClean="0"/>
              <a:t>Connections – port (particular)</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Socket Attributes</a:t>
            </a:r>
            <a:br>
              <a:rPr lang="en-US" b="1" dirty="0" smtClean="0"/>
            </a:br>
            <a:r>
              <a:rPr lang="en-US" sz="2800" dirty="0" smtClean="0">
                <a:solidFill>
                  <a:prstClr val="black"/>
                </a:solidFill>
              </a:rPr>
              <a:t>Socket Types</a:t>
            </a:r>
            <a:endParaRPr lang="en-US" dirty="0"/>
          </a:p>
        </p:txBody>
      </p:sp>
      <p:sp>
        <p:nvSpPr>
          <p:cNvPr id="3" name="Content Placeholder 2"/>
          <p:cNvSpPr>
            <a:spLocks noGrp="1"/>
          </p:cNvSpPr>
          <p:nvPr>
            <p:ph idx="1"/>
          </p:nvPr>
        </p:nvSpPr>
        <p:spPr/>
        <p:txBody>
          <a:bodyPr>
            <a:normAutofit/>
          </a:bodyPr>
          <a:lstStyle/>
          <a:p>
            <a:r>
              <a:rPr lang="en-US" dirty="0" smtClean="0"/>
              <a:t>IP protocols – communication mechanisms(2)</a:t>
            </a:r>
          </a:p>
          <a:p>
            <a:pPr lvl="1"/>
            <a:r>
              <a:rPr lang="en-US" dirty="0" smtClean="0"/>
              <a:t>Streams</a:t>
            </a:r>
          </a:p>
          <a:p>
            <a:pPr lvl="1"/>
            <a:r>
              <a:rPr lang="en-US" dirty="0" smtClean="0"/>
              <a:t>Datagrams</a:t>
            </a:r>
          </a:p>
          <a:p>
            <a:r>
              <a:rPr lang="en-US" dirty="0" smtClean="0">
                <a:solidFill>
                  <a:srgbClr val="0070C0"/>
                </a:solidFill>
              </a:rPr>
              <a:t>Stream Sockets</a:t>
            </a:r>
          </a:p>
          <a:p>
            <a:pPr lvl="1"/>
            <a:r>
              <a:rPr lang="en-US" dirty="0" smtClean="0"/>
              <a:t>Provides connection</a:t>
            </a:r>
          </a:p>
          <a:p>
            <a:pPr lvl="2"/>
            <a:r>
              <a:rPr lang="en-US" dirty="0" smtClean="0"/>
              <a:t>Sequenced &amp; reliable two-way byte stream</a:t>
            </a:r>
          </a:p>
          <a:p>
            <a:pPr lvl="2"/>
            <a:r>
              <a:rPr lang="en-US" dirty="0" smtClean="0"/>
              <a:t>Data sent</a:t>
            </a:r>
          </a:p>
          <a:p>
            <a:pPr lvl="3"/>
            <a:r>
              <a:rPr lang="en-US" dirty="0" smtClean="0"/>
              <a:t>Guaranteed / Duplicated / Reordered</a:t>
            </a:r>
          </a:p>
          <a:p>
            <a:pPr lvl="4"/>
            <a:r>
              <a:rPr lang="en-US" strike="sngStrike" dirty="0" smtClean="0"/>
              <a:t>Indication</a:t>
            </a:r>
            <a:r>
              <a:rPr lang="en-US" dirty="0" smtClean="0"/>
              <a:t> that error – occurred</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Large message – how to send?</a:t>
            </a:r>
          </a:p>
          <a:p>
            <a:pPr lvl="1"/>
            <a:r>
              <a:rPr lang="en-US" dirty="0" smtClean="0"/>
              <a:t>Fragmented</a:t>
            </a:r>
          </a:p>
          <a:p>
            <a:pPr lvl="1"/>
            <a:r>
              <a:rPr lang="en-US" dirty="0" smtClean="0"/>
              <a:t>Transmitted</a:t>
            </a:r>
          </a:p>
          <a:p>
            <a:pPr lvl="1"/>
            <a:r>
              <a:rPr lang="en-US" dirty="0" smtClean="0"/>
              <a:t>Reassembled</a:t>
            </a:r>
          </a:p>
          <a:p>
            <a:r>
              <a:rPr lang="en-US" dirty="0" smtClean="0">
                <a:solidFill>
                  <a:srgbClr val="0070C0"/>
                </a:solidFill>
              </a:rPr>
              <a:t>Specified</a:t>
            </a:r>
          </a:p>
          <a:p>
            <a:pPr lvl="2"/>
            <a:r>
              <a:rPr lang="en-US" dirty="0" smtClean="0"/>
              <a:t>SOCK_STREAM (by type)</a:t>
            </a:r>
          </a:p>
          <a:p>
            <a:pPr lvl="3"/>
            <a:r>
              <a:rPr lang="en-US" dirty="0" smtClean="0"/>
              <a:t>Implemented – AF_INET domain</a:t>
            </a:r>
          </a:p>
          <a:p>
            <a:pPr lvl="4"/>
            <a:r>
              <a:rPr lang="en-US" dirty="0" smtClean="0"/>
              <a:t>TCP/IP (by) connection</a:t>
            </a:r>
            <a:endParaRPr lang="en-US" dirty="0"/>
          </a:p>
        </p:txBody>
      </p:sp>
      <p:sp>
        <p:nvSpPr>
          <p:cNvPr id="4" name="Title 1"/>
          <p:cNvSpPr>
            <a:spLocks noGrp="1"/>
          </p:cNvSpPr>
          <p:nvPr>
            <p:ph type="title"/>
          </p:nvPr>
        </p:nvSpPr>
        <p:spPr/>
        <p:txBody>
          <a:bodyPr>
            <a:normAutofit fontScale="90000"/>
          </a:bodyPr>
          <a:lstStyle/>
          <a:p>
            <a:r>
              <a:rPr lang="en-US" b="1" dirty="0" smtClean="0"/>
              <a:t>Socket Attributes</a:t>
            </a:r>
            <a:br>
              <a:rPr lang="en-US" b="1" dirty="0" smtClean="0"/>
            </a:br>
            <a:r>
              <a:rPr lang="en-US" sz="2800" dirty="0" smtClean="0">
                <a:solidFill>
                  <a:prstClr val="black"/>
                </a:solidFill>
              </a:rPr>
              <a:t>Socket Types</a:t>
            </a:r>
            <a:endParaRPr lang="en-US" dirty="0"/>
          </a:p>
        </p:txBody>
      </p:sp>
      <p:grpSp>
        <p:nvGrpSpPr>
          <p:cNvPr id="7" name="Group 6"/>
          <p:cNvGrpSpPr/>
          <p:nvPr/>
        </p:nvGrpSpPr>
        <p:grpSpPr>
          <a:xfrm>
            <a:off x="3200400" y="2286000"/>
            <a:ext cx="2939142" cy="1371600"/>
            <a:chOff x="3200400" y="2286000"/>
            <a:chExt cx="2939142" cy="1371600"/>
          </a:xfrm>
        </p:grpSpPr>
        <p:sp>
          <p:nvSpPr>
            <p:cNvPr id="5" name="Right Brace 4"/>
            <p:cNvSpPr/>
            <p:nvPr/>
          </p:nvSpPr>
          <p:spPr>
            <a:xfrm>
              <a:off x="3200400" y="2286000"/>
              <a:ext cx="609600" cy="1371600"/>
            </a:xfrm>
            <a:prstGeom prst="rightBrace">
              <a:avLst>
                <a:gd name="adj1" fmla="val 53642"/>
                <a:gd name="adj2" fmla="val 5231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777342" y="2803855"/>
              <a:ext cx="2362200" cy="369332"/>
            </a:xfrm>
            <a:prstGeom prst="rect">
              <a:avLst/>
            </a:prstGeom>
            <a:noFill/>
          </p:spPr>
          <p:txBody>
            <a:bodyPr wrap="square" rtlCol="0">
              <a:spAutoFit/>
            </a:bodyPr>
            <a:lstStyle/>
            <a:p>
              <a:r>
                <a:rPr lang="en-US" dirty="0" smtClean="0"/>
                <a:t>Similar to file stream</a:t>
              </a:r>
              <a:endParaRPr lang="en-US" dirty="0"/>
            </a:p>
          </p:txBody>
        </p:sp>
      </p:grpSp>
      <p:sp>
        <p:nvSpPr>
          <p:cNvPr id="8" name="Footer Placeholder 7"/>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Socket Attributes</a:t>
            </a:r>
            <a:br>
              <a:rPr lang="en-US" b="1" dirty="0" smtClean="0"/>
            </a:br>
            <a:r>
              <a:rPr lang="en-US" sz="2800" dirty="0" smtClean="0">
                <a:solidFill>
                  <a:prstClr val="black"/>
                </a:solidFill>
              </a:rPr>
              <a:t>Socket Types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B050"/>
                </a:solidFill>
              </a:rPr>
              <a:t>Datagram Sockets</a:t>
            </a:r>
          </a:p>
          <a:p>
            <a:pPr lvl="1"/>
            <a:r>
              <a:rPr lang="en-US" dirty="0" smtClean="0"/>
              <a:t>Specified</a:t>
            </a:r>
          </a:p>
          <a:p>
            <a:pPr lvl="2"/>
            <a:r>
              <a:rPr lang="en-US" dirty="0" smtClean="0"/>
              <a:t>SOCK_DGRAM (by type)</a:t>
            </a:r>
          </a:p>
          <a:p>
            <a:pPr lvl="2"/>
            <a:r>
              <a:rPr lang="en-US" dirty="0" smtClean="0"/>
              <a:t>establish &amp; maintain connection (</a:t>
            </a:r>
            <a:r>
              <a:rPr lang="en-US" strike="sngStrike" dirty="0" smtClean="0"/>
              <a:t>Does</a:t>
            </a:r>
            <a:r>
              <a:rPr lang="en-US" dirty="0" smtClean="0"/>
              <a:t>)</a:t>
            </a:r>
          </a:p>
          <a:p>
            <a:pPr lvl="2"/>
            <a:r>
              <a:rPr lang="en-US" dirty="0" smtClean="0"/>
              <a:t>Datagram size – limited (also)</a:t>
            </a:r>
          </a:p>
          <a:p>
            <a:pPr lvl="1"/>
            <a:r>
              <a:rPr lang="en-US" dirty="0" smtClean="0"/>
              <a:t>Data sent as </a:t>
            </a:r>
          </a:p>
          <a:p>
            <a:pPr lvl="2"/>
            <a:r>
              <a:rPr lang="en-US" dirty="0" smtClean="0"/>
              <a:t>single network message – may</a:t>
            </a:r>
          </a:p>
          <a:p>
            <a:pPr lvl="3"/>
            <a:r>
              <a:rPr lang="en-US" dirty="0" smtClean="0"/>
              <a:t>Get lost / duplicated / arrive out of sequence</a:t>
            </a:r>
          </a:p>
          <a:p>
            <a:pPr lvl="1"/>
            <a:r>
              <a:rPr lang="en-US" dirty="0" smtClean="0">
                <a:solidFill>
                  <a:srgbClr val="00B050"/>
                </a:solidFill>
              </a:rPr>
              <a:t>Implemented in</a:t>
            </a:r>
          </a:p>
          <a:p>
            <a:pPr lvl="2"/>
            <a:r>
              <a:rPr lang="en-US" dirty="0" smtClean="0"/>
              <a:t>AF_INET domain</a:t>
            </a:r>
          </a:p>
          <a:p>
            <a:pPr lvl="3"/>
            <a:r>
              <a:rPr lang="en-US" dirty="0" smtClean="0"/>
              <a:t>UDP/IP (by) connections &amp;</a:t>
            </a:r>
          </a:p>
          <a:p>
            <a:pPr lvl="4"/>
            <a:r>
              <a:rPr lang="en-US" dirty="0" smtClean="0"/>
              <a:t>Unreliable , unreliable service (provides)</a:t>
            </a:r>
          </a:p>
          <a:p>
            <a:pPr lvl="2"/>
            <a:endParaRPr lang="en-US" dirty="0" smtClean="0"/>
          </a:p>
          <a:p>
            <a:pPr lvl="2"/>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Creating Socket</a:t>
            </a:r>
            <a:endParaRPr lang="en-US" dirty="0"/>
          </a:p>
        </p:txBody>
      </p:sp>
      <p:sp>
        <p:nvSpPr>
          <p:cNvPr id="3" name="Content Placeholder 2"/>
          <p:cNvSpPr>
            <a:spLocks noGrp="1"/>
          </p:cNvSpPr>
          <p:nvPr>
            <p:ph idx="1"/>
          </p:nvPr>
        </p:nvSpPr>
        <p:spPr>
          <a:xfrm>
            <a:off x="457200" y="1600201"/>
            <a:ext cx="8229600" cy="2819399"/>
          </a:xfrm>
        </p:spPr>
        <p:txBody>
          <a:bodyPr>
            <a:normAutofit fontScale="77500" lnSpcReduction="20000"/>
          </a:bodyPr>
          <a:lstStyle/>
          <a:p>
            <a:pPr lvl="1">
              <a:buNone/>
            </a:pPr>
            <a:r>
              <a:rPr lang="en-US" i="1" dirty="0" smtClean="0"/>
              <a:t>#include &lt;sys/types.h&gt;</a:t>
            </a:r>
          </a:p>
          <a:p>
            <a:pPr lvl="1">
              <a:buNone/>
            </a:pPr>
            <a:r>
              <a:rPr lang="en-US" i="1" dirty="0" smtClean="0"/>
              <a:t>#include &lt;sys/</a:t>
            </a:r>
            <a:r>
              <a:rPr lang="en-US" i="1" dirty="0" err="1" smtClean="0"/>
              <a:t>socket.h</a:t>
            </a:r>
            <a:r>
              <a:rPr lang="en-US" i="1" dirty="0" smtClean="0"/>
              <a:t>&gt;</a:t>
            </a:r>
          </a:p>
          <a:p>
            <a:pPr lvl="1">
              <a:buNone/>
            </a:pPr>
            <a:r>
              <a:rPr lang="en-US" i="1" dirty="0" smtClean="0"/>
              <a:t>int socket(int </a:t>
            </a:r>
            <a:r>
              <a:rPr lang="en-US" i="1" dirty="0" smtClean="0">
                <a:solidFill>
                  <a:srgbClr val="00B050"/>
                </a:solidFill>
              </a:rPr>
              <a:t>domain</a:t>
            </a:r>
            <a:r>
              <a:rPr lang="en-US" i="1" dirty="0" smtClean="0"/>
              <a:t>, int </a:t>
            </a:r>
            <a:r>
              <a:rPr lang="en-US" i="1" dirty="0" smtClean="0">
                <a:solidFill>
                  <a:srgbClr val="7030A0"/>
                </a:solidFill>
              </a:rPr>
              <a:t>type</a:t>
            </a:r>
            <a:r>
              <a:rPr lang="en-US" i="1" dirty="0" smtClean="0"/>
              <a:t>, int protocol);</a:t>
            </a:r>
          </a:p>
          <a:p>
            <a:pPr lvl="1"/>
            <a:r>
              <a:rPr lang="en-US" i="1" dirty="0" smtClean="0">
                <a:solidFill>
                  <a:srgbClr val="00B050"/>
                </a:solidFill>
              </a:rPr>
              <a:t>Address family</a:t>
            </a:r>
          </a:p>
          <a:p>
            <a:pPr lvl="1"/>
            <a:r>
              <a:rPr lang="en-US" i="1" dirty="0" smtClean="0">
                <a:solidFill>
                  <a:srgbClr val="7030A0"/>
                </a:solidFill>
              </a:rPr>
              <a:t>Type of communication</a:t>
            </a:r>
            <a:endParaRPr lang="en-US" i="1" dirty="0" smtClean="0"/>
          </a:p>
          <a:p>
            <a:pPr lvl="1"/>
            <a:r>
              <a:rPr lang="en-US" i="1" dirty="0" smtClean="0"/>
              <a:t>Type of protocol</a:t>
            </a:r>
          </a:p>
          <a:p>
            <a:r>
              <a:rPr lang="en-US" dirty="0" smtClean="0"/>
              <a:t>Socket created is ?</a:t>
            </a:r>
          </a:p>
          <a:p>
            <a:pPr lvl="1"/>
            <a:r>
              <a:rPr lang="en-US" dirty="0" smtClean="0"/>
              <a:t>1end point – communication channel</a:t>
            </a:r>
            <a:endParaRPr lang="en-US" dirty="0"/>
          </a:p>
        </p:txBody>
      </p:sp>
      <p:graphicFrame>
        <p:nvGraphicFramePr>
          <p:cNvPr id="4" name="Content Placeholder 3"/>
          <p:cNvGraphicFramePr>
            <a:graphicFrameLocks/>
          </p:cNvGraphicFramePr>
          <p:nvPr/>
        </p:nvGraphicFramePr>
        <p:xfrm>
          <a:off x="1816481" y="4410529"/>
          <a:ext cx="5727319" cy="1854200"/>
        </p:xfrm>
        <a:graphic>
          <a:graphicData uri="http://schemas.openxmlformats.org/drawingml/2006/table">
            <a:tbl>
              <a:tblPr firstRow="1" bandRow="1">
                <a:tableStyleId>{2D5ABB26-0587-4C30-8999-92F81FD0307C}</a:tableStyleId>
              </a:tblPr>
              <a:tblGrid>
                <a:gridCol w="1056005"/>
                <a:gridCol w="4671314"/>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t>Domain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Description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AF_UNIX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800" kern="1200" baseline="0" dirty="0" smtClean="0"/>
                        <a:t>UNIX internal (file system sockets)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AF_INET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t>ARPA Internet protocols (UNIX network sockets)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AF_ISO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t>ISO standard protocols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AF_NS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t>Xerox Network Systems protocols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PROCESS PIPES</a:t>
            </a:r>
            <a:endParaRPr lang="en-US" b="1" dirty="0"/>
          </a:p>
        </p:txBody>
      </p:sp>
      <p:sp>
        <p:nvSpPr>
          <p:cNvPr id="3" name="Content Placeholder 2"/>
          <p:cNvSpPr>
            <a:spLocks noGrp="1"/>
          </p:cNvSpPr>
          <p:nvPr>
            <p:ph idx="1"/>
          </p:nvPr>
        </p:nvSpPr>
        <p:spPr/>
        <p:txBody>
          <a:bodyPr>
            <a:normAutofit fontScale="92500" lnSpcReduction="10000"/>
          </a:bodyPr>
          <a:lstStyle/>
          <a:p>
            <a:r>
              <a:rPr lang="en-US" sz="3500" b="1" i="1" dirty="0" smtClean="0">
                <a:solidFill>
                  <a:srgbClr val="7030A0"/>
                </a:solidFill>
              </a:rPr>
              <a:t>r</a:t>
            </a:r>
          </a:p>
          <a:p>
            <a:pPr lvl="1"/>
            <a:r>
              <a:rPr lang="en-US" dirty="0" smtClean="0"/>
              <a:t>O/P </a:t>
            </a:r>
            <a:r>
              <a:rPr lang="en-US" dirty="0" smtClean="0">
                <a:sym typeface="Wingdings" pitchFamily="2" charset="2"/>
              </a:rPr>
              <a:t> invoked program</a:t>
            </a:r>
          </a:p>
          <a:p>
            <a:pPr lvl="2"/>
            <a:r>
              <a:rPr lang="en-US" dirty="0" smtClean="0">
                <a:sym typeface="Wingdings" pitchFamily="2" charset="2"/>
              </a:rPr>
              <a:t>Available  invoking program</a:t>
            </a:r>
          </a:p>
          <a:p>
            <a:pPr lvl="3"/>
            <a:r>
              <a:rPr lang="en-US" dirty="0" smtClean="0">
                <a:sym typeface="Wingdings" pitchFamily="2" charset="2"/>
              </a:rPr>
              <a:t>And can be read  file stream File * returned by popen</a:t>
            </a:r>
          </a:p>
          <a:p>
            <a:r>
              <a:rPr lang="en-US" b="1" i="1" dirty="0" smtClean="0">
                <a:solidFill>
                  <a:srgbClr val="7030A0"/>
                </a:solidFill>
              </a:rPr>
              <a:t>w</a:t>
            </a:r>
          </a:p>
          <a:p>
            <a:pPr lvl="1"/>
            <a:r>
              <a:rPr lang="en-US" dirty="0" smtClean="0"/>
              <a:t>Program (send)</a:t>
            </a:r>
          </a:p>
          <a:p>
            <a:pPr lvl="2"/>
            <a:r>
              <a:rPr lang="en-US" dirty="0" smtClean="0"/>
              <a:t>Data </a:t>
            </a:r>
            <a:r>
              <a:rPr lang="en-US" dirty="0" smtClean="0">
                <a:sym typeface="Wingdings" pitchFamily="2" charset="2"/>
              </a:rPr>
              <a:t> invoked command</a:t>
            </a:r>
          </a:p>
          <a:p>
            <a:pPr lvl="3"/>
            <a:r>
              <a:rPr lang="en-US" dirty="0" smtClean="0">
                <a:sym typeface="Wingdings" pitchFamily="2" charset="2"/>
              </a:rPr>
              <a:t>With Calls fwrite</a:t>
            </a:r>
          </a:p>
          <a:p>
            <a:r>
              <a:rPr lang="en-US" dirty="0" smtClean="0">
                <a:sym typeface="Wingdings" pitchFamily="2" charset="2"/>
              </a:rPr>
              <a:t>Call  popen supports</a:t>
            </a:r>
          </a:p>
          <a:p>
            <a:pPr lvl="1"/>
            <a:r>
              <a:rPr lang="en-US" dirty="0" smtClean="0">
                <a:sym typeface="Wingdings" pitchFamily="2" charset="2"/>
              </a:rPr>
              <a:t>Either r / w (</a:t>
            </a:r>
            <a:r>
              <a:rPr lang="en-US" strike="sngStrike" dirty="0" smtClean="0">
                <a:sym typeface="Wingdings" pitchFamily="2" charset="2"/>
              </a:rPr>
              <a:t>both</a:t>
            </a:r>
            <a:r>
              <a:rPr lang="en-US" dirty="0" smtClean="0">
                <a:sym typeface="Wingdings" pitchFamily="2" charset="2"/>
              </a:rPr>
              <a:t>)</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Socket Addresses</a:t>
            </a:r>
            <a:endParaRPr lang="en-US" b="1" dirty="0"/>
          </a:p>
        </p:txBody>
      </p:sp>
      <p:sp>
        <p:nvSpPr>
          <p:cNvPr id="6" name="Content Placeholder 5"/>
          <p:cNvSpPr>
            <a:spLocks noGrp="1"/>
          </p:cNvSpPr>
          <p:nvPr>
            <p:ph idx="1"/>
          </p:nvPr>
        </p:nvSpPr>
        <p:spPr/>
        <p:txBody>
          <a:bodyPr>
            <a:normAutofit/>
          </a:bodyPr>
          <a:lstStyle/>
          <a:p>
            <a:r>
              <a:rPr lang="en-US" dirty="0" smtClean="0"/>
              <a:t>socket domain requires</a:t>
            </a:r>
          </a:p>
          <a:p>
            <a:pPr lvl="1"/>
            <a:r>
              <a:rPr lang="en-US" dirty="0" smtClean="0">
                <a:solidFill>
                  <a:srgbClr val="00B050"/>
                </a:solidFill>
              </a:rPr>
              <a:t>Address</a:t>
            </a:r>
            <a:r>
              <a:rPr lang="en-US" dirty="0" smtClean="0"/>
              <a:t> format</a:t>
            </a:r>
          </a:p>
          <a:p>
            <a:pPr>
              <a:buNone/>
            </a:pPr>
            <a:r>
              <a:rPr lang="en-US" dirty="0" smtClean="0"/>
              <a:t>AF_UNIX socket</a:t>
            </a:r>
          </a:p>
          <a:p>
            <a:pPr lvl="1"/>
            <a:r>
              <a:rPr lang="en-US" dirty="0" smtClean="0">
                <a:solidFill>
                  <a:srgbClr val="00B050"/>
                </a:solidFill>
              </a:rPr>
              <a:t>described</a:t>
            </a:r>
            <a:r>
              <a:rPr lang="en-US" dirty="0" smtClean="0"/>
              <a:t> by</a:t>
            </a:r>
          </a:p>
          <a:p>
            <a:pPr lvl="2"/>
            <a:r>
              <a:rPr lang="en-US" dirty="0" smtClean="0">
                <a:effectLst>
                  <a:outerShdw blurRad="38100" dist="38100" dir="2700000" algn="tl">
                    <a:srgbClr val="000000">
                      <a:alpha val="43137"/>
                    </a:srgbClr>
                  </a:outerShdw>
                </a:effectLst>
              </a:rPr>
              <a:t>sockaddr_un</a:t>
            </a:r>
            <a:r>
              <a:rPr lang="en-US" dirty="0" smtClean="0"/>
              <a:t> (sys/</a:t>
            </a:r>
            <a:r>
              <a:rPr lang="en-US" dirty="0" err="1" smtClean="0"/>
              <a:t>un.h</a:t>
            </a:r>
            <a:r>
              <a:rPr lang="en-US" dirty="0" smtClean="0"/>
              <a:t>)</a:t>
            </a:r>
          </a:p>
          <a:p>
            <a:r>
              <a:rPr lang="en-US" dirty="0" smtClean="0"/>
              <a:t>AF_INET socket</a:t>
            </a:r>
          </a:p>
          <a:p>
            <a:pPr lvl="1"/>
            <a:r>
              <a:rPr lang="en-US" dirty="0" smtClean="0"/>
              <a:t>described by</a:t>
            </a:r>
          </a:p>
          <a:p>
            <a:pPr lvl="2"/>
            <a:r>
              <a:rPr lang="en-US" dirty="0" smtClean="0"/>
              <a:t>sockaddr_in (netinet/</a:t>
            </a:r>
            <a:r>
              <a:rPr lang="en-US" dirty="0" err="1" smtClean="0"/>
              <a:t>in.h</a:t>
            </a:r>
            <a:r>
              <a:rPr lang="en-US" dirty="0" smtClean="0"/>
              <a:t>)</a:t>
            </a:r>
          </a:p>
        </p:txBody>
      </p:sp>
      <p:sp>
        <p:nvSpPr>
          <p:cNvPr id="9" name="Rectangle 8"/>
          <p:cNvSpPr/>
          <p:nvPr/>
        </p:nvSpPr>
        <p:spPr>
          <a:xfrm>
            <a:off x="4876800" y="1524000"/>
            <a:ext cx="3886200" cy="1200329"/>
          </a:xfrm>
          <a:prstGeom prst="rect">
            <a:avLst/>
          </a:prstGeom>
        </p:spPr>
        <p:txBody>
          <a:bodyPr wrap="square">
            <a:spAutoFit/>
          </a:bodyPr>
          <a:lstStyle/>
          <a:p>
            <a:pPr>
              <a:buNone/>
            </a:pPr>
            <a:r>
              <a:rPr lang="en-US" dirty="0" smtClean="0"/>
              <a:t>struct </a:t>
            </a:r>
            <a:r>
              <a:rPr lang="en-US" dirty="0" smtClean="0">
                <a:effectLst>
                  <a:outerShdw blurRad="38100" dist="38100" dir="2700000" algn="tl">
                    <a:srgbClr val="000000">
                      <a:alpha val="43137"/>
                    </a:srgbClr>
                  </a:outerShdw>
                </a:effectLst>
              </a:rPr>
              <a:t>sockaddr_un</a:t>
            </a:r>
            <a:r>
              <a:rPr lang="en-US" dirty="0" smtClean="0"/>
              <a:t> {</a:t>
            </a:r>
          </a:p>
          <a:p>
            <a:pPr>
              <a:buNone/>
            </a:pPr>
            <a:r>
              <a:rPr lang="en-US" dirty="0" smtClean="0"/>
              <a:t>sa_family_t sun_family; /*AF_UNIX*/</a:t>
            </a:r>
          </a:p>
          <a:p>
            <a:pPr>
              <a:buNone/>
            </a:pPr>
            <a:r>
              <a:rPr lang="en-US" dirty="0" smtClean="0"/>
              <a:t>Char sun_path[]; /* pathname */</a:t>
            </a:r>
          </a:p>
          <a:p>
            <a:pPr>
              <a:buNone/>
            </a:pPr>
            <a:r>
              <a:rPr lang="en-US" dirty="0" smtClean="0"/>
              <a:t>};</a:t>
            </a:r>
            <a:endParaRPr lang="en-US" dirty="0"/>
          </a:p>
        </p:txBody>
      </p:sp>
      <p:sp>
        <p:nvSpPr>
          <p:cNvPr id="11" name="Rectangle 10"/>
          <p:cNvSpPr/>
          <p:nvPr/>
        </p:nvSpPr>
        <p:spPr>
          <a:xfrm rot="20417704">
            <a:off x="4176604" y="3511891"/>
            <a:ext cx="4800600" cy="1200329"/>
          </a:xfrm>
          <a:prstGeom prst="rect">
            <a:avLst/>
          </a:prstGeom>
        </p:spPr>
        <p:txBody>
          <a:bodyPr wrap="square">
            <a:spAutoFit/>
          </a:bodyPr>
          <a:lstStyle/>
          <a:p>
            <a:r>
              <a:rPr lang="en-US" dirty="0" smtClean="0"/>
              <a:t>struct sockaddr_in {</a:t>
            </a:r>
          </a:p>
          <a:p>
            <a:r>
              <a:rPr lang="en-US" dirty="0" smtClean="0"/>
              <a:t>short int sin_family; /* AF_INET */</a:t>
            </a:r>
          </a:p>
          <a:p>
            <a:r>
              <a:rPr lang="en-US" dirty="0" smtClean="0"/>
              <a:t>unsigned short int sin_port; /* Port number */</a:t>
            </a:r>
          </a:p>
          <a:p>
            <a:r>
              <a:rPr lang="en-US" b="1" dirty="0" smtClean="0"/>
              <a:t>struct in_addr sin_addr; </a:t>
            </a:r>
            <a:r>
              <a:rPr lang="en-US" dirty="0" smtClean="0"/>
              <a:t>/* Internet address */ };</a:t>
            </a:r>
            <a:endParaRPr lang="en-US" dirty="0"/>
          </a:p>
        </p:txBody>
      </p:sp>
      <p:sp>
        <p:nvSpPr>
          <p:cNvPr id="12" name="Rectangle 11"/>
          <p:cNvSpPr/>
          <p:nvPr/>
        </p:nvSpPr>
        <p:spPr>
          <a:xfrm>
            <a:off x="5562600" y="5334000"/>
            <a:ext cx="3276600" cy="923330"/>
          </a:xfrm>
          <a:prstGeom prst="rect">
            <a:avLst/>
          </a:prstGeom>
        </p:spPr>
        <p:txBody>
          <a:bodyPr wrap="square">
            <a:spAutoFit/>
          </a:bodyPr>
          <a:lstStyle/>
          <a:p>
            <a:r>
              <a:rPr lang="en-US" b="1" dirty="0" smtClean="0"/>
              <a:t>struct in_addr </a:t>
            </a:r>
            <a:r>
              <a:rPr lang="en-US" dirty="0" smtClean="0"/>
              <a:t>{</a:t>
            </a:r>
          </a:p>
          <a:p>
            <a:r>
              <a:rPr lang="en-US" dirty="0" smtClean="0"/>
              <a:t>unsigned long int </a:t>
            </a:r>
            <a:r>
              <a:rPr lang="en-US" dirty="0" err="1" smtClean="0"/>
              <a:t>s_addr</a:t>
            </a:r>
            <a:r>
              <a:rPr lang="en-US" dirty="0" smtClean="0"/>
              <a:t>;</a:t>
            </a:r>
          </a:p>
          <a:p>
            <a:r>
              <a:rPr lang="en-US" dirty="0" smtClean="0"/>
              <a:t>};</a:t>
            </a:r>
            <a:endParaRPr lang="en-US" dirty="0"/>
          </a:p>
        </p:txBody>
      </p:sp>
      <p:sp>
        <p:nvSpPr>
          <p:cNvPr id="7" name="Footer Placeholder 6"/>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Naming a Socket</a:t>
            </a:r>
            <a:endParaRPr lang="en-US" b="1" dirty="0"/>
          </a:p>
        </p:txBody>
      </p:sp>
      <p:sp>
        <p:nvSpPr>
          <p:cNvPr id="3" name="Content Placeholder 2"/>
          <p:cNvSpPr>
            <a:spLocks noGrp="1"/>
          </p:cNvSpPr>
          <p:nvPr>
            <p:ph idx="1"/>
          </p:nvPr>
        </p:nvSpPr>
        <p:spPr/>
        <p:txBody>
          <a:bodyPr>
            <a:normAutofit/>
          </a:bodyPr>
          <a:lstStyle/>
          <a:p>
            <a:pPr algn="just"/>
            <a:r>
              <a:rPr lang="en-US" sz="2800" dirty="0" smtClean="0"/>
              <a:t>Make socket available for use</a:t>
            </a:r>
          </a:p>
          <a:p>
            <a:pPr lvl="1" algn="just">
              <a:buNone/>
            </a:pPr>
            <a:r>
              <a:rPr lang="en-US" sz="2400" dirty="0" smtClean="0"/>
              <a:t>#include &lt;sys/</a:t>
            </a:r>
            <a:r>
              <a:rPr lang="en-US" sz="2400" dirty="0" err="1" smtClean="0"/>
              <a:t>socket.h</a:t>
            </a:r>
            <a:r>
              <a:rPr lang="en-US" sz="2400" dirty="0" smtClean="0"/>
              <a:t>&gt;</a:t>
            </a:r>
          </a:p>
          <a:p>
            <a:pPr lvl="1" algn="just">
              <a:buNone/>
            </a:pPr>
            <a:r>
              <a:rPr lang="en-US" sz="2400" dirty="0" smtClean="0"/>
              <a:t>int bind(int socket, const struct sockaddr *address, </a:t>
            </a:r>
            <a:r>
              <a:rPr lang="en-US" sz="2400" dirty="0" err="1" smtClean="0"/>
              <a:t>size_t</a:t>
            </a:r>
            <a:r>
              <a:rPr lang="en-US" sz="2400" dirty="0" smtClean="0"/>
              <a:t> </a:t>
            </a:r>
            <a:r>
              <a:rPr lang="en-US" sz="2400" dirty="0" err="1" smtClean="0"/>
              <a:t>address_len</a:t>
            </a:r>
            <a:r>
              <a:rPr lang="en-US" sz="2400" dirty="0" smtClean="0"/>
              <a:t>);</a:t>
            </a:r>
          </a:p>
          <a:p>
            <a:pPr algn="just"/>
            <a:r>
              <a:rPr lang="en-US" sz="2800" dirty="0" smtClean="0"/>
              <a:t>bind returns</a:t>
            </a:r>
          </a:p>
          <a:p>
            <a:pPr lvl="1" algn="just"/>
            <a:r>
              <a:rPr lang="en-US" sz="2400" dirty="0" smtClean="0"/>
              <a:t>0 (success)</a:t>
            </a:r>
          </a:p>
          <a:p>
            <a:pPr lvl="1" algn="just"/>
            <a:r>
              <a:rPr lang="en-US" sz="2400" dirty="0" smtClean="0"/>
              <a:t>-1 error and sets errno to:</a:t>
            </a:r>
          </a:p>
        </p:txBody>
      </p:sp>
      <p:graphicFrame>
        <p:nvGraphicFramePr>
          <p:cNvPr id="5" name="Table 4"/>
          <p:cNvGraphicFramePr>
            <a:graphicFrameLocks noGrp="1"/>
          </p:cNvGraphicFramePr>
          <p:nvPr/>
        </p:nvGraphicFramePr>
        <p:xfrm>
          <a:off x="1219200" y="4765040"/>
          <a:ext cx="7511225" cy="1483360"/>
        </p:xfrm>
        <a:graphic>
          <a:graphicData uri="http://schemas.openxmlformats.org/drawingml/2006/table">
            <a:tbl>
              <a:tblPr firstRow="1" bandRow="1">
                <a:tableStyleId>{073A0DAA-6AF3-43AB-8588-CEC1D06C72B9}</a:tableStyleId>
              </a:tblPr>
              <a:tblGrid>
                <a:gridCol w="2319719"/>
                <a:gridCol w="5191506"/>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ysClr val="windowText" lastClr="000000"/>
                          </a:solidFill>
                          <a:latin typeface="+mn-lt"/>
                          <a:ea typeface="+mn-ea"/>
                          <a:cs typeface="+mn-cs"/>
                        </a:rPr>
                        <a:t>Errno Value (</a:t>
                      </a:r>
                      <a:r>
                        <a:rPr lang="en-US" sz="1800" b="1" i="1" kern="1200" baseline="0" dirty="0" smtClean="0">
                          <a:solidFill>
                            <a:sysClr val="windowText" lastClr="000000"/>
                          </a:solidFill>
                          <a:latin typeface="+mn-lt"/>
                          <a:ea typeface="+mn-ea"/>
                          <a:cs typeface="+mn-cs"/>
                        </a:rPr>
                        <a:t>AF_INET)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ysClr val="windowText" lastClr="000000"/>
                          </a:solidFill>
                        </a:rPr>
                        <a:t>Description</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ysClr val="windowText" lastClr="000000"/>
                          </a:solidFill>
                        </a:rPr>
                        <a:t>EBADF</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baseline="0" dirty="0" smtClean="0">
                          <a:solidFill>
                            <a:schemeClr val="dk1"/>
                          </a:solidFill>
                          <a:latin typeface="+mn-lt"/>
                          <a:ea typeface="+mn-ea"/>
                          <a:cs typeface="+mn-cs"/>
                        </a:rPr>
                        <a:t>The file descriptor is invalid.</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ysClr val="windowText" lastClr="000000"/>
                          </a:solidFill>
                        </a:rPr>
                        <a:t>ENOTSOCK</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baseline="0" dirty="0" smtClean="0">
                          <a:solidFill>
                            <a:schemeClr val="dk1"/>
                          </a:solidFill>
                          <a:latin typeface="+mn-lt"/>
                          <a:ea typeface="+mn-ea"/>
                          <a:cs typeface="+mn-cs"/>
                        </a:rPr>
                        <a:t>The file descriptor doesn’t refer to a socket.</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dirty="0" smtClean="0">
                          <a:solidFill>
                            <a:sysClr val="windowText" lastClr="000000"/>
                          </a:solidFill>
                        </a:rPr>
                        <a:t>EINVAL</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baseline="0" dirty="0" smtClean="0">
                          <a:solidFill>
                            <a:schemeClr val="dk1"/>
                          </a:solidFill>
                          <a:latin typeface="+mn-lt"/>
                          <a:ea typeface="+mn-ea"/>
                          <a:cs typeface="+mn-cs"/>
                        </a:rPr>
                        <a:t>The file descriptor refers to an already-named socket.</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Creating a Socket Queue</a:t>
            </a:r>
            <a:endParaRPr lang="en-US" dirty="0"/>
          </a:p>
        </p:txBody>
      </p:sp>
      <p:sp>
        <p:nvSpPr>
          <p:cNvPr id="3" name="Content Placeholder 2"/>
          <p:cNvSpPr>
            <a:spLocks noGrp="1"/>
          </p:cNvSpPr>
          <p:nvPr>
            <p:ph idx="1"/>
          </p:nvPr>
        </p:nvSpPr>
        <p:spPr/>
        <p:txBody>
          <a:bodyPr/>
          <a:lstStyle/>
          <a:p>
            <a:r>
              <a:rPr lang="en-US" dirty="0" smtClean="0"/>
              <a:t>accept incoming connections on a socket</a:t>
            </a:r>
          </a:p>
          <a:p>
            <a:pPr lvl="1">
              <a:buNone/>
            </a:pPr>
            <a:r>
              <a:rPr lang="en-US" i="1" dirty="0" smtClean="0"/>
              <a:t>#include &lt;sys/</a:t>
            </a:r>
            <a:r>
              <a:rPr lang="en-US" i="1" dirty="0" err="1" smtClean="0"/>
              <a:t>socket.h</a:t>
            </a:r>
            <a:r>
              <a:rPr lang="en-US" i="1" dirty="0" smtClean="0"/>
              <a:t>&gt;</a:t>
            </a:r>
          </a:p>
          <a:p>
            <a:pPr lvl="1">
              <a:buNone/>
            </a:pPr>
            <a:r>
              <a:rPr lang="sv-SE" i="1" dirty="0" smtClean="0"/>
              <a:t>int listen(int socket, int backlog);</a:t>
            </a:r>
            <a:endParaRPr lang="en-US" i="1" dirty="0" smtClean="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Accepting Connections</a:t>
            </a:r>
            <a:endParaRPr lang="en-US" b="1" dirty="0"/>
          </a:p>
        </p:txBody>
      </p:sp>
      <p:sp>
        <p:nvSpPr>
          <p:cNvPr id="3" name="Content Placeholder 2"/>
          <p:cNvSpPr>
            <a:spLocks noGrp="1"/>
          </p:cNvSpPr>
          <p:nvPr>
            <p:ph idx="1"/>
          </p:nvPr>
        </p:nvSpPr>
        <p:spPr>
          <a:xfrm>
            <a:off x="457200" y="1600200"/>
            <a:ext cx="8229600" cy="4648200"/>
          </a:xfrm>
        </p:spPr>
        <p:txBody>
          <a:bodyPr>
            <a:normAutofit fontScale="92500" lnSpcReduction="20000"/>
          </a:bodyPr>
          <a:lstStyle/>
          <a:p>
            <a:pPr>
              <a:buNone/>
            </a:pPr>
            <a:r>
              <a:rPr lang="en-US" sz="2800" i="1" dirty="0" smtClean="0"/>
              <a:t>#include &lt;sys/</a:t>
            </a:r>
            <a:r>
              <a:rPr lang="en-US" sz="2800" i="1" dirty="0" err="1" smtClean="0"/>
              <a:t>socket.h</a:t>
            </a:r>
            <a:r>
              <a:rPr lang="en-US" sz="2800" i="1" dirty="0" smtClean="0"/>
              <a:t>&gt;</a:t>
            </a:r>
          </a:p>
          <a:p>
            <a:pPr>
              <a:buNone/>
            </a:pPr>
            <a:r>
              <a:rPr lang="en-US" sz="2800" i="1" dirty="0" smtClean="0"/>
              <a:t>int accept(int socket, struct </a:t>
            </a:r>
            <a:r>
              <a:rPr lang="en-US" sz="2800" i="1" dirty="0" smtClean="0">
                <a:solidFill>
                  <a:srgbClr val="FF0000"/>
                </a:solidFill>
              </a:rPr>
              <a:t>sockaddr</a:t>
            </a:r>
            <a:r>
              <a:rPr lang="en-US" sz="2800" i="1" dirty="0" smtClean="0"/>
              <a:t> *address, </a:t>
            </a:r>
            <a:r>
              <a:rPr lang="en-US" sz="2800" i="1" dirty="0" err="1" smtClean="0"/>
              <a:t>size_t</a:t>
            </a:r>
            <a:r>
              <a:rPr lang="en-US" sz="2800" i="1" dirty="0" smtClean="0"/>
              <a:t> *</a:t>
            </a:r>
            <a:r>
              <a:rPr lang="en-US" sz="2800" i="1" dirty="0" err="1" smtClean="0">
                <a:solidFill>
                  <a:srgbClr val="7030A0"/>
                </a:solidFill>
              </a:rPr>
              <a:t>address_len</a:t>
            </a:r>
            <a:r>
              <a:rPr lang="en-US" sz="2800" i="1" dirty="0" smtClean="0"/>
              <a:t>);</a:t>
            </a:r>
          </a:p>
          <a:p>
            <a:r>
              <a:rPr lang="en-US" sz="2800" dirty="0" smtClean="0">
                <a:solidFill>
                  <a:srgbClr val="FF0000"/>
                </a:solidFill>
              </a:rPr>
              <a:t>address of the calling client will be placed</a:t>
            </a:r>
          </a:p>
          <a:p>
            <a:r>
              <a:rPr lang="en-US" sz="2800" dirty="0" smtClean="0">
                <a:solidFill>
                  <a:srgbClr val="7030A0"/>
                </a:solidFill>
              </a:rPr>
              <a:t>length of the client structure</a:t>
            </a:r>
          </a:p>
          <a:p>
            <a:r>
              <a:rPr lang="en-US" sz="2800" dirty="0" smtClean="0"/>
              <a:t>Socket queue </a:t>
            </a:r>
            <a:r>
              <a:rPr lang="en-US" sz="2800" dirty="0" smtClean="0">
                <a:sym typeface="Wingdings" pitchFamily="2" charset="2"/>
              </a:rPr>
              <a:t> </a:t>
            </a:r>
            <a:r>
              <a:rPr lang="en-US" sz="2800" dirty="0" smtClean="0"/>
              <a:t>No connections pending</a:t>
            </a:r>
          </a:p>
          <a:p>
            <a:pPr lvl="1"/>
            <a:r>
              <a:rPr lang="en-US" sz="2400" dirty="0" smtClean="0"/>
              <a:t>Accept will block – client make a connection</a:t>
            </a:r>
          </a:p>
          <a:p>
            <a:pPr lvl="2"/>
            <a:r>
              <a:rPr lang="en-US" sz="2000" dirty="0" smtClean="0"/>
              <a:t>avoid this O_NONBLOCK</a:t>
            </a:r>
          </a:p>
          <a:p>
            <a:pPr>
              <a:buNone/>
            </a:pPr>
            <a:r>
              <a:rPr lang="en-US" sz="2800" i="1" dirty="0" smtClean="0"/>
              <a:t>int flags = </a:t>
            </a:r>
            <a:r>
              <a:rPr lang="en-US" sz="2800" i="1" dirty="0" err="1" smtClean="0"/>
              <a:t>fcntl</a:t>
            </a:r>
            <a:r>
              <a:rPr lang="en-US" sz="2800" i="1" dirty="0" smtClean="0"/>
              <a:t>(socket, </a:t>
            </a:r>
            <a:r>
              <a:rPr lang="en-US" sz="2800" i="1" dirty="0" smtClean="0">
                <a:solidFill>
                  <a:schemeClr val="accent6">
                    <a:lumMod val="50000"/>
                  </a:schemeClr>
                </a:solidFill>
              </a:rPr>
              <a:t>F_GETFL</a:t>
            </a:r>
            <a:r>
              <a:rPr lang="en-US" sz="2800" i="1" dirty="0" smtClean="0"/>
              <a:t>, 0);</a:t>
            </a:r>
          </a:p>
          <a:p>
            <a:pPr>
              <a:buNone/>
            </a:pPr>
            <a:r>
              <a:rPr lang="en-US" sz="2800" i="1" dirty="0" smtClean="0"/>
              <a:t>fcntl(socket, </a:t>
            </a:r>
            <a:r>
              <a:rPr lang="en-US" sz="2800" i="1" dirty="0" smtClean="0">
                <a:solidFill>
                  <a:srgbClr val="00B0F0"/>
                </a:solidFill>
              </a:rPr>
              <a:t>F_SETFL</a:t>
            </a:r>
            <a:r>
              <a:rPr lang="en-US" sz="2800" i="1" dirty="0" smtClean="0"/>
              <a:t>, O_NONBLOCK|flags);</a:t>
            </a:r>
          </a:p>
          <a:p>
            <a:pPr>
              <a:buNone/>
            </a:pPr>
            <a:r>
              <a:rPr lang="en-US" sz="2800" i="1" dirty="0" smtClean="0">
                <a:solidFill>
                  <a:srgbClr val="00B0F0"/>
                </a:solidFill>
              </a:rPr>
              <a:t>Get file status flags</a:t>
            </a:r>
          </a:p>
          <a:p>
            <a:pPr>
              <a:buNone/>
            </a:pPr>
            <a:r>
              <a:rPr lang="en-US" sz="2800" i="1" dirty="0" smtClean="0">
                <a:solidFill>
                  <a:schemeClr val="accent6">
                    <a:lumMod val="50000"/>
                  </a:schemeClr>
                </a:solidFill>
              </a:rPr>
              <a:t>Set file status flags</a:t>
            </a:r>
            <a:endParaRPr lang="en-US" sz="2800" i="1" dirty="0">
              <a:solidFill>
                <a:schemeClr val="accent6">
                  <a:lumMod val="50000"/>
                </a:schemeClr>
              </a:solidFill>
            </a:endParaRPr>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Requesting Connections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Client programs </a:t>
            </a:r>
          </a:p>
          <a:p>
            <a:pPr lvl="1" algn="just"/>
            <a:r>
              <a:rPr lang="en-US" dirty="0" smtClean="0"/>
              <a:t>connect </a:t>
            </a:r>
            <a:r>
              <a:rPr lang="en-US" dirty="0" smtClean="0">
                <a:sym typeface="Wingdings" pitchFamily="2" charset="2"/>
              </a:rPr>
              <a:t></a:t>
            </a:r>
            <a:r>
              <a:rPr lang="en-US" dirty="0" smtClean="0"/>
              <a:t>servers (establishing)</a:t>
            </a:r>
          </a:p>
          <a:p>
            <a:pPr lvl="2" algn="just"/>
            <a:r>
              <a:rPr lang="en-US" dirty="0" smtClean="0"/>
              <a:t>connection between an unnamed socket &amp; server listen socket</a:t>
            </a:r>
          </a:p>
          <a:p>
            <a:pPr lvl="2" algn="just"/>
            <a:r>
              <a:rPr lang="en-US" dirty="0" smtClean="0"/>
              <a:t>Do this by calling connect</a:t>
            </a:r>
          </a:p>
          <a:p>
            <a:pPr lvl="3" algn="just">
              <a:buNone/>
            </a:pPr>
            <a:r>
              <a:rPr lang="en-US" i="1" dirty="0" smtClean="0"/>
              <a:t>#include &lt;sys/</a:t>
            </a:r>
            <a:r>
              <a:rPr lang="en-US" i="1" dirty="0" err="1" smtClean="0"/>
              <a:t>socket.h</a:t>
            </a:r>
            <a:r>
              <a:rPr lang="en-US" i="1" dirty="0" smtClean="0"/>
              <a:t>&gt;</a:t>
            </a:r>
          </a:p>
          <a:p>
            <a:pPr lvl="3" algn="just">
              <a:buNone/>
            </a:pPr>
            <a:r>
              <a:rPr lang="en-US" i="1" dirty="0" smtClean="0"/>
              <a:t>int connect(int socket, const struct sockaddr *address, </a:t>
            </a:r>
            <a:r>
              <a:rPr lang="en-US" i="1" dirty="0" err="1" smtClean="0"/>
              <a:t>size_t</a:t>
            </a:r>
            <a:r>
              <a:rPr lang="en-US" i="1" dirty="0" smtClean="0"/>
              <a:t> </a:t>
            </a:r>
            <a:r>
              <a:rPr lang="en-US" i="1" dirty="0" err="1" smtClean="0"/>
              <a:t>address_len</a:t>
            </a:r>
            <a:r>
              <a:rPr lang="en-US" i="1" dirty="0" smtClean="0"/>
              <a:t>);</a:t>
            </a:r>
          </a:p>
          <a:p>
            <a:pPr lvl="2" algn="just"/>
            <a:r>
              <a:rPr lang="en-US" dirty="0" smtClean="0"/>
              <a:t>Returns</a:t>
            </a:r>
          </a:p>
          <a:p>
            <a:pPr lvl="3" algn="just"/>
            <a:r>
              <a:rPr lang="en-US" dirty="0" smtClean="0"/>
              <a:t>0 (success)</a:t>
            </a:r>
          </a:p>
          <a:p>
            <a:pPr lvl="3" algn="just"/>
            <a:r>
              <a:rPr lang="en-US" dirty="0" smtClean="0"/>
              <a:t>-1 (</a:t>
            </a:r>
            <a:r>
              <a:rPr lang="en-US" dirty="0" smtClean="0">
                <a:solidFill>
                  <a:schemeClr val="accent6">
                    <a:lumMod val="50000"/>
                  </a:schemeClr>
                </a:solidFill>
              </a:rPr>
              <a:t>error</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Requesting Connections</a:t>
            </a:r>
            <a:endParaRPr lang="en-US" dirty="0"/>
          </a:p>
        </p:txBody>
      </p:sp>
      <p:graphicFrame>
        <p:nvGraphicFramePr>
          <p:cNvPr id="4" name="Content Placeholder 3"/>
          <p:cNvGraphicFramePr>
            <a:graphicFrameLocks noGrp="1"/>
          </p:cNvGraphicFramePr>
          <p:nvPr>
            <p:ph idx="1"/>
          </p:nvPr>
        </p:nvGraphicFramePr>
        <p:xfrm>
          <a:off x="1066800" y="1727200"/>
          <a:ext cx="6912991" cy="1854200"/>
        </p:xfrm>
        <a:graphic>
          <a:graphicData uri="http://schemas.openxmlformats.org/drawingml/2006/table">
            <a:tbl>
              <a:tblPr firstRow="1" bandRow="1">
                <a:tableStyleId>{2D5ABB26-0587-4C30-8999-92F81FD0307C}</a:tableStyleId>
              </a:tblPr>
              <a:tblGrid>
                <a:gridCol w="1752981"/>
                <a:gridCol w="5160010"/>
              </a:tblGrid>
              <a:tr h="370840">
                <a:tc>
                  <a:txBody>
                    <a:bodyPr/>
                    <a:lstStyle/>
                    <a:p>
                      <a:r>
                        <a:rPr lang="en-US" b="1" dirty="0" smtClean="0"/>
                        <a:t>Errno</a:t>
                      </a:r>
                      <a:r>
                        <a:rPr lang="en-US" b="1" baseline="0" dirty="0" smtClean="0"/>
                        <a:t> Value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Description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solidFill>
                            <a:schemeClr val="accent6">
                              <a:lumMod val="50000"/>
                            </a:schemeClr>
                          </a:solidFill>
                        </a:rPr>
                        <a:t>EBADF</a:t>
                      </a:r>
                      <a:endParaRPr lang="en-US" dirty="0">
                        <a:solidFill>
                          <a:schemeClr val="accent6">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An invalid file descriptor was passed in socket.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solidFill>
                            <a:schemeClr val="accent6">
                              <a:lumMod val="50000"/>
                            </a:schemeClr>
                          </a:solidFill>
                        </a:rPr>
                        <a:t>EALREADY</a:t>
                      </a:r>
                      <a:endParaRPr lang="en-US" dirty="0">
                        <a:solidFill>
                          <a:schemeClr val="accent6">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baseline="0" dirty="0" smtClean="0">
                          <a:solidFill>
                            <a:schemeClr val="tx1"/>
                          </a:solidFill>
                          <a:latin typeface="+mn-lt"/>
                          <a:ea typeface="+mn-ea"/>
                          <a:cs typeface="+mn-cs"/>
                        </a:rPr>
                        <a:t>A connection is already in progress for this socket.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solidFill>
                            <a:schemeClr val="accent6">
                              <a:lumMod val="50000"/>
                            </a:schemeClr>
                          </a:solidFill>
                        </a:rPr>
                        <a:t>ETIMEDOUT</a:t>
                      </a:r>
                      <a:endParaRPr lang="en-US" dirty="0">
                        <a:solidFill>
                          <a:schemeClr val="accent6">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baseline="0" dirty="0" smtClean="0">
                          <a:solidFill>
                            <a:schemeClr val="tx1"/>
                          </a:solidFill>
                          <a:latin typeface="+mn-lt"/>
                          <a:ea typeface="+mn-ea"/>
                          <a:cs typeface="+mn-cs"/>
                        </a:rPr>
                        <a:t>A connection timeout has occurred.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solidFill>
                            <a:schemeClr val="accent6">
                              <a:lumMod val="50000"/>
                            </a:schemeClr>
                          </a:solidFill>
                        </a:rPr>
                        <a:t>ECONNREFUSED</a:t>
                      </a:r>
                      <a:endParaRPr lang="en-US" dirty="0">
                        <a:solidFill>
                          <a:schemeClr val="accent6">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baseline="0" dirty="0" smtClean="0">
                          <a:solidFill>
                            <a:schemeClr val="tx1"/>
                          </a:solidFill>
                          <a:latin typeface="+mn-lt"/>
                          <a:ea typeface="+mn-ea"/>
                          <a:cs typeface="+mn-cs"/>
                        </a:rPr>
                        <a:t>The requested connection was refused by the .server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Closing a Socket</a:t>
            </a:r>
            <a:endParaRPr lang="en-US" dirty="0"/>
          </a:p>
        </p:txBody>
      </p:sp>
      <p:sp>
        <p:nvSpPr>
          <p:cNvPr id="3" name="Content Placeholder 2"/>
          <p:cNvSpPr>
            <a:spLocks noGrp="1"/>
          </p:cNvSpPr>
          <p:nvPr>
            <p:ph idx="1"/>
          </p:nvPr>
        </p:nvSpPr>
        <p:spPr/>
        <p:txBody>
          <a:bodyPr/>
          <a:lstStyle/>
          <a:p>
            <a:pPr lvl="1">
              <a:buNone/>
            </a:pPr>
            <a:r>
              <a:rPr lang="en-US" b="1" i="1" dirty="0" smtClean="0"/>
              <a:t>int close( int sockfd );</a:t>
            </a:r>
          </a:p>
          <a:p>
            <a:pPr lvl="1"/>
            <a:r>
              <a:rPr lang="en-US" dirty="0" smtClean="0"/>
              <a:t>Returns </a:t>
            </a:r>
          </a:p>
          <a:p>
            <a:pPr lvl="2"/>
            <a:r>
              <a:rPr lang="en-US" dirty="0" smtClean="0"/>
              <a:t>0</a:t>
            </a:r>
          </a:p>
          <a:p>
            <a:pPr lvl="2"/>
            <a:r>
              <a:rPr lang="en-US" dirty="0" smtClean="0"/>
              <a:t>-1</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Socket Communications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Now – see Example Program</a:t>
            </a:r>
          </a:p>
          <a:p>
            <a:pPr lvl="1" algn="just"/>
            <a:r>
              <a:rPr lang="en-US" dirty="0" smtClean="0"/>
              <a:t>Basic system calls (socket) – covered</a:t>
            </a:r>
          </a:p>
          <a:p>
            <a:pPr lvl="2" algn="just"/>
            <a:r>
              <a:rPr lang="en-US" dirty="0" smtClean="0"/>
              <a:t>Convert them</a:t>
            </a:r>
          </a:p>
          <a:p>
            <a:pPr lvl="3" algn="just"/>
            <a:r>
              <a:rPr lang="en-US" dirty="0" smtClean="0">
                <a:solidFill>
                  <a:srgbClr val="00B050"/>
                </a:solidFill>
              </a:rPr>
              <a:t>Network socket</a:t>
            </a:r>
            <a:r>
              <a:rPr lang="en-US" dirty="0" smtClean="0"/>
              <a:t> rather than </a:t>
            </a:r>
            <a:r>
              <a:rPr lang="en-US" dirty="0" smtClean="0">
                <a:solidFill>
                  <a:srgbClr val="FF0000"/>
                </a:solidFill>
              </a:rPr>
              <a:t>file system socket</a:t>
            </a:r>
          </a:p>
          <a:p>
            <a:pPr lvl="4" algn="just"/>
            <a:r>
              <a:rPr lang="en-US" dirty="0" smtClean="0">
                <a:solidFill>
                  <a:srgbClr val="FF0000"/>
                </a:solidFill>
              </a:rPr>
              <a:t>Disadvantage</a:t>
            </a:r>
            <a:r>
              <a:rPr lang="en-US" dirty="0" smtClean="0"/>
              <a:t> </a:t>
            </a:r>
          </a:p>
          <a:p>
            <a:pPr lvl="5" algn="just"/>
            <a:r>
              <a:rPr lang="en-US" dirty="0" smtClean="0"/>
              <a:t>unless author uses absolute pathname – created in server programs current directory</a:t>
            </a:r>
          </a:p>
          <a:p>
            <a:pPr lvl="4" algn="just"/>
            <a:r>
              <a:rPr lang="en-US" dirty="0" smtClean="0"/>
              <a:t>Overcome this </a:t>
            </a:r>
          </a:p>
          <a:p>
            <a:pPr lvl="5" algn="just"/>
            <a:r>
              <a:rPr lang="en-US" dirty="0" smtClean="0"/>
              <a:t>Create it in globally accessible directory </a:t>
            </a:r>
            <a:r>
              <a:rPr lang="en-US" b="1" i="1" dirty="0" smtClean="0"/>
              <a:t>(/tmp</a:t>
            </a:r>
            <a:r>
              <a:rPr lang="en-US" dirty="0" smtClean="0"/>
              <a:t>)</a:t>
            </a:r>
          </a:p>
          <a:p>
            <a:pPr lvl="4" algn="just"/>
            <a:r>
              <a:rPr lang="en-US" dirty="0" smtClean="0">
                <a:solidFill>
                  <a:srgbClr val="00B050"/>
                </a:solidFill>
              </a:rPr>
              <a:t>Uses unused port number</a:t>
            </a:r>
          </a:p>
          <a:p>
            <a:pPr lvl="5" algn="just"/>
            <a:r>
              <a:rPr lang="en-US" dirty="0" smtClean="0"/>
              <a:t>Example – port number 9734 (below 1024 – reserved – system use)</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Socket Communications</a:t>
            </a:r>
            <a:endParaRPr lang="en-US" dirty="0"/>
          </a:p>
        </p:txBody>
      </p:sp>
      <p:sp>
        <p:nvSpPr>
          <p:cNvPr id="3" name="Content Placeholder 2"/>
          <p:cNvSpPr>
            <a:spLocks noGrp="1"/>
          </p:cNvSpPr>
          <p:nvPr>
            <p:ph idx="1"/>
          </p:nvPr>
        </p:nvSpPr>
        <p:spPr/>
        <p:txBody>
          <a:bodyPr/>
          <a:lstStyle/>
          <a:p>
            <a:r>
              <a:rPr lang="en-US" dirty="0" smtClean="0"/>
              <a:t>Run client and server across</a:t>
            </a:r>
          </a:p>
          <a:p>
            <a:pPr lvl="1"/>
            <a:r>
              <a:rPr lang="en-US" dirty="0" smtClean="0"/>
              <a:t>LAN / Machine with internet connection</a:t>
            </a:r>
          </a:p>
          <a:p>
            <a:r>
              <a:rPr lang="en-US" dirty="0" smtClean="0"/>
              <a:t>For illustration purposes</a:t>
            </a:r>
          </a:p>
          <a:p>
            <a:pPr lvl="1"/>
            <a:r>
              <a:rPr lang="en-US" dirty="0" smtClean="0"/>
              <a:t>Following example uses this </a:t>
            </a:r>
            <a:r>
              <a:rPr lang="en-US" dirty="0" smtClean="0">
                <a:solidFill>
                  <a:srgbClr val="002060"/>
                </a:solidFill>
              </a:rPr>
              <a:t>loopback network</a:t>
            </a:r>
          </a:p>
          <a:p>
            <a:pPr lvl="2"/>
            <a:r>
              <a:rPr lang="en-US" dirty="0" smtClean="0">
                <a:solidFill>
                  <a:srgbClr val="002060"/>
                </a:solidFill>
              </a:rPr>
              <a:t>Consists of single computer – localhost (</a:t>
            </a:r>
            <a:r>
              <a:rPr lang="en-US" dirty="0" smtClean="0">
                <a:solidFill>
                  <a:srgbClr val="002060"/>
                </a:solidFill>
                <a:effectLst>
                  <a:outerShdw blurRad="38100" dist="38100" dir="2700000" algn="tl">
                    <a:srgbClr val="000000">
                      <a:alpha val="43137"/>
                    </a:srgbClr>
                  </a:outerShdw>
                </a:effectLst>
              </a:rPr>
              <a:t>127.0.0.1</a:t>
            </a:r>
            <a:r>
              <a:rPr lang="en-US" dirty="0" smtClean="0">
                <a:solidFill>
                  <a:srgbClr val="002060"/>
                </a:solidFill>
              </a:rPr>
              <a:t>)</a:t>
            </a:r>
          </a:p>
          <a:p>
            <a:pPr lvl="3"/>
            <a:r>
              <a:rPr lang="en-US" dirty="0" smtClean="0">
                <a:solidFill>
                  <a:srgbClr val="002060"/>
                </a:solidFill>
              </a:rPr>
              <a:t>Available </a:t>
            </a:r>
            <a:r>
              <a:rPr lang="en-US" dirty="0" smtClean="0">
                <a:solidFill>
                  <a:srgbClr val="002060"/>
                </a:solidFill>
                <a:sym typeface="Wingdings" pitchFamily="2" charset="2"/>
              </a:rPr>
              <a:t></a:t>
            </a:r>
            <a:r>
              <a:rPr lang="en-US" dirty="0" smtClean="0">
                <a:solidFill>
                  <a:srgbClr val="002060"/>
                </a:solidFill>
              </a:rPr>
              <a:t> </a:t>
            </a:r>
            <a:r>
              <a:rPr lang="en-US" dirty="0" smtClean="0">
                <a:solidFill>
                  <a:srgbClr val="002060"/>
                </a:solidFill>
                <a:effectLst>
                  <a:outerShdw blurRad="38100" dist="38100" dir="2700000" algn="tl">
                    <a:srgbClr val="000000">
                      <a:alpha val="43137"/>
                    </a:srgbClr>
                  </a:outerShdw>
                </a:effectLst>
              </a:rPr>
              <a:t>/etc/hosts</a:t>
            </a:r>
            <a:r>
              <a:rPr lang="en-US" dirty="0" smtClean="0">
                <a:solidFill>
                  <a:srgbClr val="002060"/>
                </a:solidFill>
              </a:rPr>
              <a:t> file</a:t>
            </a:r>
          </a:p>
          <a:p>
            <a:pPr lvl="1"/>
            <a:endParaRPr lang="en-US" dirty="0" smtClean="0">
              <a:solidFill>
                <a:srgbClr val="002060"/>
              </a:solidFill>
            </a:endParaRP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Socket Communications </a:t>
            </a:r>
            <a:br>
              <a:rPr lang="en-US" b="1" dirty="0" smtClean="0"/>
            </a:br>
            <a:r>
              <a:rPr lang="en-US" dirty="0" smtClean="0"/>
              <a:t>Network  Client</a:t>
            </a:r>
            <a:endParaRPr lang="en-US" dirty="0"/>
          </a:p>
        </p:txBody>
      </p:sp>
      <p:sp>
        <p:nvSpPr>
          <p:cNvPr id="3" name="Content Placeholder 2"/>
          <p:cNvSpPr>
            <a:spLocks noGrp="1"/>
          </p:cNvSpPr>
          <p:nvPr>
            <p:ph sz="half" idx="1"/>
          </p:nvPr>
        </p:nvSpPr>
        <p:spPr>
          <a:xfrm>
            <a:off x="457200" y="1600200"/>
            <a:ext cx="3962400" cy="4724400"/>
          </a:xfrm>
        </p:spPr>
        <p:txBody>
          <a:bodyPr>
            <a:normAutofit fontScale="85000" lnSpcReduction="20000"/>
          </a:bodyPr>
          <a:lstStyle/>
          <a:p>
            <a:r>
              <a:rPr lang="en-US" i="1" dirty="0" smtClean="0"/>
              <a:t>Make necessary includes &amp; setup variables:</a:t>
            </a:r>
          </a:p>
          <a:p>
            <a:pPr lvl="1">
              <a:buNone/>
            </a:pPr>
            <a:r>
              <a:rPr lang="en-US" dirty="0" smtClean="0"/>
              <a:t>#include &lt;sys/types.h&gt;</a:t>
            </a:r>
          </a:p>
          <a:p>
            <a:pPr lvl="1">
              <a:buNone/>
            </a:pPr>
            <a:r>
              <a:rPr lang="en-US" dirty="0" smtClean="0"/>
              <a:t>#include &lt;sys/</a:t>
            </a:r>
            <a:r>
              <a:rPr lang="en-US" dirty="0" err="1" smtClean="0"/>
              <a:t>socket.h</a:t>
            </a:r>
            <a:r>
              <a:rPr lang="en-US" dirty="0" smtClean="0"/>
              <a:t>&gt;</a:t>
            </a:r>
          </a:p>
          <a:p>
            <a:pPr lvl="1">
              <a:buNone/>
            </a:pPr>
            <a:r>
              <a:rPr lang="en-US" dirty="0" smtClean="0"/>
              <a:t>#include &lt;stdio.h&gt;</a:t>
            </a:r>
          </a:p>
          <a:p>
            <a:pPr lvl="1">
              <a:buNone/>
            </a:pPr>
            <a:r>
              <a:rPr lang="en-US" dirty="0" smtClean="0"/>
              <a:t>#include &lt;netinet/</a:t>
            </a:r>
            <a:r>
              <a:rPr lang="en-US" dirty="0" err="1" smtClean="0"/>
              <a:t>in.h</a:t>
            </a:r>
            <a:r>
              <a:rPr lang="en-US" dirty="0" smtClean="0"/>
              <a:t>&gt;</a:t>
            </a:r>
          </a:p>
          <a:p>
            <a:pPr lvl="1">
              <a:buNone/>
            </a:pPr>
            <a:r>
              <a:rPr lang="en-US" dirty="0" smtClean="0"/>
              <a:t>#include &lt;</a:t>
            </a:r>
            <a:r>
              <a:rPr lang="en-US" dirty="0" err="1" smtClean="0"/>
              <a:t>arpa</a:t>
            </a:r>
            <a:r>
              <a:rPr lang="en-US" dirty="0" smtClean="0"/>
              <a:t>/</a:t>
            </a:r>
            <a:r>
              <a:rPr lang="en-US" dirty="0" err="1" smtClean="0"/>
              <a:t>inet.h</a:t>
            </a:r>
            <a:r>
              <a:rPr lang="en-US" dirty="0" smtClean="0"/>
              <a:t>&gt;</a:t>
            </a:r>
          </a:p>
          <a:p>
            <a:pPr lvl="1">
              <a:buNone/>
            </a:pPr>
            <a:r>
              <a:rPr lang="en-US" dirty="0" smtClean="0"/>
              <a:t>#include &lt;unistd.h&gt;</a:t>
            </a:r>
          </a:p>
          <a:p>
            <a:pPr lvl="1">
              <a:buNone/>
            </a:pPr>
            <a:r>
              <a:rPr lang="en-US" dirty="0" smtClean="0"/>
              <a:t>#include &lt;stdlib.h&gt;</a:t>
            </a:r>
          </a:p>
          <a:p>
            <a:pPr lvl="1">
              <a:buNone/>
            </a:pPr>
            <a:r>
              <a:rPr lang="en-US" dirty="0" smtClean="0"/>
              <a:t>int main()</a:t>
            </a:r>
          </a:p>
          <a:p>
            <a:pPr lvl="1">
              <a:buNone/>
            </a:pPr>
            <a:r>
              <a:rPr lang="en-US" dirty="0" smtClean="0"/>
              <a:t>{</a:t>
            </a:r>
          </a:p>
          <a:p>
            <a:pPr lvl="1">
              <a:buNone/>
            </a:pPr>
            <a:r>
              <a:rPr lang="en-US" dirty="0" smtClean="0"/>
              <a:t>int sockfd, len, result;</a:t>
            </a:r>
          </a:p>
          <a:p>
            <a:pPr lvl="1">
              <a:buNone/>
            </a:pPr>
            <a:r>
              <a:rPr lang="en-US" dirty="0" smtClean="0"/>
              <a:t>struct sockaddr_in address;</a:t>
            </a:r>
          </a:p>
          <a:p>
            <a:pPr lvl="1">
              <a:buNone/>
            </a:pPr>
            <a:r>
              <a:rPr lang="en-US" dirty="0" smtClean="0"/>
              <a:t>char </a:t>
            </a:r>
            <a:r>
              <a:rPr lang="en-US" dirty="0" err="1" smtClean="0"/>
              <a:t>ch</a:t>
            </a:r>
            <a:r>
              <a:rPr lang="en-US" dirty="0" smtClean="0"/>
              <a:t> = ‘A’;</a:t>
            </a:r>
            <a:endParaRPr lang="en-US" dirty="0"/>
          </a:p>
        </p:txBody>
      </p:sp>
      <p:sp>
        <p:nvSpPr>
          <p:cNvPr id="4" name="Content Placeholder 3"/>
          <p:cNvSpPr>
            <a:spLocks noGrp="1"/>
          </p:cNvSpPr>
          <p:nvPr>
            <p:ph sz="half" idx="2"/>
          </p:nvPr>
        </p:nvSpPr>
        <p:spPr>
          <a:xfrm>
            <a:off x="4484916" y="1600200"/>
            <a:ext cx="4544788" cy="4525963"/>
          </a:xfrm>
        </p:spPr>
        <p:txBody>
          <a:bodyPr>
            <a:normAutofit fontScale="85000" lnSpcReduction="20000"/>
          </a:bodyPr>
          <a:lstStyle/>
          <a:p>
            <a:pPr>
              <a:lnSpc>
                <a:spcPct val="120000"/>
              </a:lnSpc>
            </a:pPr>
            <a:r>
              <a:rPr lang="en-US" i="1" dirty="0" smtClean="0"/>
              <a:t>Create a socket for the client:</a:t>
            </a:r>
          </a:p>
          <a:p>
            <a:pPr lvl="1">
              <a:lnSpc>
                <a:spcPct val="120000"/>
              </a:lnSpc>
              <a:buNone/>
            </a:pPr>
            <a:r>
              <a:rPr lang="en-US" dirty="0" smtClean="0"/>
              <a:t>sockfd = socket(AF_INET, SOCK_STREAM, 0);</a:t>
            </a:r>
          </a:p>
          <a:p>
            <a:pPr>
              <a:lnSpc>
                <a:spcPct val="120000"/>
              </a:lnSpc>
            </a:pPr>
            <a:r>
              <a:rPr lang="en-US" i="1" dirty="0" smtClean="0"/>
              <a:t>Name the socket, as agreed with the server:</a:t>
            </a:r>
          </a:p>
          <a:p>
            <a:pPr lvl="1">
              <a:lnSpc>
                <a:spcPct val="120000"/>
              </a:lnSpc>
              <a:buNone/>
            </a:pPr>
            <a:r>
              <a:rPr lang="en-US" dirty="0" smtClean="0"/>
              <a:t>address.sin_family = AF_INET;</a:t>
            </a:r>
          </a:p>
          <a:p>
            <a:pPr lvl="1">
              <a:lnSpc>
                <a:spcPct val="120000"/>
              </a:lnSpc>
              <a:buNone/>
            </a:pPr>
            <a:r>
              <a:rPr lang="en-US" dirty="0" smtClean="0"/>
              <a:t>address.sin_addr.s_addr = inet_addr(“127.0.0.1”);</a:t>
            </a:r>
          </a:p>
          <a:p>
            <a:pPr lvl="1">
              <a:lnSpc>
                <a:spcPct val="120000"/>
              </a:lnSpc>
              <a:buNone/>
            </a:pPr>
            <a:r>
              <a:rPr lang="en-US" dirty="0" smtClean="0"/>
              <a:t>address.sin_port = 9734;</a:t>
            </a:r>
          </a:p>
          <a:p>
            <a:pPr lvl="1">
              <a:lnSpc>
                <a:spcPct val="120000"/>
              </a:lnSpc>
              <a:buNone/>
            </a:pPr>
            <a:r>
              <a:rPr lang="en-US" dirty="0" smtClean="0"/>
              <a:t>len = sizeof(address);</a:t>
            </a:r>
            <a:endParaRPr lang="en-US"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PROCESS PIPES</a:t>
            </a:r>
            <a:endParaRPr lang="en-US" b="1" dirty="0"/>
          </a:p>
        </p:txBody>
      </p:sp>
      <p:sp>
        <p:nvSpPr>
          <p:cNvPr id="3" name="Content Placeholder 2"/>
          <p:cNvSpPr>
            <a:spLocks noGrp="1"/>
          </p:cNvSpPr>
          <p:nvPr>
            <p:ph idx="1"/>
          </p:nvPr>
        </p:nvSpPr>
        <p:spPr/>
        <p:txBody>
          <a:bodyPr/>
          <a:lstStyle/>
          <a:p>
            <a:r>
              <a:rPr lang="en-US" dirty="0" smtClean="0"/>
              <a:t>popen (finished)</a:t>
            </a:r>
          </a:p>
          <a:p>
            <a:pPr lvl="1"/>
            <a:r>
              <a:rPr lang="en-US" dirty="0" smtClean="0"/>
              <a:t>close file stream (associated)</a:t>
            </a:r>
          </a:p>
          <a:p>
            <a:pPr lvl="2"/>
            <a:r>
              <a:rPr lang="en-US" dirty="0" smtClean="0"/>
              <a:t>pclose</a:t>
            </a:r>
          </a:p>
          <a:p>
            <a:pPr lvl="3"/>
            <a:r>
              <a:rPr lang="en-US" i="1" dirty="0" smtClean="0"/>
              <a:t>Returns </a:t>
            </a:r>
          </a:p>
          <a:p>
            <a:pPr lvl="4"/>
            <a:r>
              <a:rPr lang="en-US" i="1" dirty="0" smtClean="0"/>
              <a:t>only </a:t>
            </a:r>
          </a:p>
          <a:p>
            <a:pPr lvl="5"/>
            <a:r>
              <a:rPr lang="en-US" i="1" dirty="0" smtClean="0"/>
              <a:t>When process started (popen finishes)</a:t>
            </a:r>
          </a:p>
          <a:p>
            <a:pPr lvl="3"/>
            <a:r>
              <a:rPr lang="en-US" dirty="0" smtClean="0"/>
              <a:t>exit code – file stream (closing)</a:t>
            </a:r>
          </a:p>
          <a:p>
            <a:pPr lvl="3"/>
            <a:r>
              <a:rPr lang="en-US" dirty="0" smtClean="0"/>
              <a:t>-1</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Socket Communications</a:t>
            </a:r>
            <a:br>
              <a:rPr lang="en-US" b="1" dirty="0" smtClean="0"/>
            </a:br>
            <a:r>
              <a:rPr lang="en-US" dirty="0" smtClean="0"/>
              <a:t> Network  Client</a:t>
            </a:r>
            <a:endParaRPr lang="en-US" dirty="0"/>
          </a:p>
        </p:txBody>
      </p:sp>
      <p:sp>
        <p:nvSpPr>
          <p:cNvPr id="5" name="Content Placeholder 4"/>
          <p:cNvSpPr>
            <a:spLocks noGrp="1"/>
          </p:cNvSpPr>
          <p:nvPr>
            <p:ph sz="half" idx="1"/>
          </p:nvPr>
        </p:nvSpPr>
        <p:spPr/>
        <p:txBody>
          <a:bodyPr/>
          <a:lstStyle/>
          <a:p>
            <a:r>
              <a:rPr lang="en-US" dirty="0" smtClean="0"/>
              <a:t>Connect your socket to the server’s socket:</a:t>
            </a:r>
          </a:p>
          <a:p>
            <a:pPr lvl="1">
              <a:buNone/>
            </a:pPr>
            <a:r>
              <a:rPr lang="en-US" dirty="0" smtClean="0"/>
              <a:t>result = connect(sockfd, (struct sockaddr *)&amp;address, len);</a:t>
            </a:r>
          </a:p>
          <a:p>
            <a:pPr lvl="1">
              <a:buNone/>
            </a:pPr>
            <a:r>
              <a:rPr lang="en-US" dirty="0" smtClean="0"/>
              <a:t>if(result == -1) {</a:t>
            </a:r>
          </a:p>
          <a:p>
            <a:pPr lvl="1">
              <a:buNone/>
            </a:pPr>
            <a:r>
              <a:rPr lang="en-US" dirty="0" err="1" smtClean="0"/>
              <a:t>perror</a:t>
            </a:r>
            <a:r>
              <a:rPr lang="en-US" dirty="0" smtClean="0"/>
              <a:t>(“oops: client1”);</a:t>
            </a:r>
          </a:p>
          <a:p>
            <a:pPr lvl="1">
              <a:buNone/>
            </a:pPr>
            <a:r>
              <a:rPr lang="en-US" dirty="0" smtClean="0"/>
              <a:t>exit(1);</a:t>
            </a:r>
          </a:p>
          <a:p>
            <a:pPr lvl="1">
              <a:buNone/>
            </a:pPr>
            <a:r>
              <a:rPr lang="en-US" dirty="0" smtClean="0"/>
              <a:t>}</a:t>
            </a:r>
            <a:endParaRPr lang="en-US" dirty="0"/>
          </a:p>
        </p:txBody>
      </p:sp>
      <p:sp>
        <p:nvSpPr>
          <p:cNvPr id="6" name="Content Placeholder 5"/>
          <p:cNvSpPr>
            <a:spLocks noGrp="1"/>
          </p:cNvSpPr>
          <p:nvPr>
            <p:ph sz="half" idx="2"/>
          </p:nvPr>
        </p:nvSpPr>
        <p:spPr/>
        <p:txBody>
          <a:bodyPr/>
          <a:lstStyle/>
          <a:p>
            <a:r>
              <a:rPr lang="en-US" dirty="0" smtClean="0"/>
              <a:t>You can now read and write via sockfd:</a:t>
            </a:r>
          </a:p>
          <a:p>
            <a:pPr lvl="1">
              <a:buNone/>
            </a:pPr>
            <a:r>
              <a:rPr lang="en-US" dirty="0" smtClean="0"/>
              <a:t>write(sockfd, &amp;</a:t>
            </a:r>
            <a:r>
              <a:rPr lang="en-US" dirty="0" err="1" smtClean="0"/>
              <a:t>ch</a:t>
            </a:r>
            <a:r>
              <a:rPr lang="en-US" dirty="0" smtClean="0"/>
              <a:t>, 1);</a:t>
            </a:r>
          </a:p>
          <a:p>
            <a:pPr lvl="1">
              <a:buNone/>
            </a:pPr>
            <a:r>
              <a:rPr lang="en-US" dirty="0" smtClean="0"/>
              <a:t>read(sockfd, &amp;</a:t>
            </a:r>
            <a:r>
              <a:rPr lang="en-US" dirty="0" err="1" smtClean="0"/>
              <a:t>ch</a:t>
            </a:r>
            <a:r>
              <a:rPr lang="en-US" dirty="0" smtClean="0"/>
              <a:t>, 1);</a:t>
            </a:r>
          </a:p>
          <a:p>
            <a:pPr lvl="1">
              <a:buNone/>
            </a:pPr>
            <a:r>
              <a:rPr lang="en-US" dirty="0" smtClean="0"/>
              <a:t>printf(“char from server = %c\n”, </a:t>
            </a:r>
            <a:r>
              <a:rPr lang="en-US" dirty="0" err="1" smtClean="0"/>
              <a:t>ch</a:t>
            </a:r>
            <a:r>
              <a:rPr lang="en-US" dirty="0" smtClean="0"/>
              <a:t>);</a:t>
            </a:r>
          </a:p>
          <a:p>
            <a:pPr lvl="1">
              <a:buNone/>
            </a:pPr>
            <a:r>
              <a:rPr lang="en-US" dirty="0" smtClean="0"/>
              <a:t>close(sockfd);</a:t>
            </a:r>
          </a:p>
          <a:p>
            <a:pPr lvl="1">
              <a:buNone/>
            </a:pPr>
            <a:r>
              <a:rPr lang="en-US" dirty="0" smtClean="0"/>
              <a:t>exit(0);</a:t>
            </a:r>
          </a:p>
          <a:p>
            <a:pPr lvl="1">
              <a:buNone/>
            </a:pPr>
            <a:r>
              <a:rPr lang="en-US" dirty="0" smtClean="0"/>
              <a:t>}</a:t>
            </a:r>
            <a:endParaRPr lang="en-US" dirty="0"/>
          </a:p>
        </p:txBody>
      </p:sp>
      <p:sp>
        <p:nvSpPr>
          <p:cNvPr id="7" name="Footer Placeholder 6"/>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Socket Communications</a:t>
            </a:r>
            <a:br>
              <a:rPr lang="en-US" b="1" dirty="0" smtClean="0"/>
            </a:br>
            <a:r>
              <a:rPr lang="en-US" dirty="0" smtClean="0"/>
              <a:t> Network  Server</a:t>
            </a:r>
            <a:endParaRPr lang="en-US" dirty="0"/>
          </a:p>
        </p:txBody>
      </p:sp>
      <p:sp>
        <p:nvSpPr>
          <p:cNvPr id="4" name="Content Placeholder 3"/>
          <p:cNvSpPr>
            <a:spLocks noGrp="1"/>
          </p:cNvSpPr>
          <p:nvPr>
            <p:ph sz="half" idx="1"/>
          </p:nvPr>
        </p:nvSpPr>
        <p:spPr>
          <a:xfrm>
            <a:off x="457200" y="1600200"/>
            <a:ext cx="4038600" cy="4800600"/>
          </a:xfrm>
        </p:spPr>
        <p:txBody>
          <a:bodyPr>
            <a:normAutofit fontScale="70000" lnSpcReduction="20000"/>
          </a:bodyPr>
          <a:lstStyle/>
          <a:p>
            <a:r>
              <a:rPr lang="en-US" dirty="0" smtClean="0"/>
              <a:t>Make necessary  includes &amp; setup the variables</a:t>
            </a:r>
          </a:p>
          <a:p>
            <a:pPr lvl="1">
              <a:lnSpc>
                <a:spcPct val="120000"/>
              </a:lnSpc>
              <a:buNone/>
            </a:pPr>
            <a:r>
              <a:rPr lang="en-US" dirty="0" smtClean="0"/>
              <a:t>#include &lt;sys/types.h&gt;</a:t>
            </a:r>
          </a:p>
          <a:p>
            <a:pPr lvl="1">
              <a:lnSpc>
                <a:spcPct val="120000"/>
              </a:lnSpc>
              <a:buNone/>
            </a:pPr>
            <a:r>
              <a:rPr lang="en-US" dirty="0" smtClean="0"/>
              <a:t>#include &lt;sys/</a:t>
            </a:r>
            <a:r>
              <a:rPr lang="en-US" dirty="0" err="1" smtClean="0"/>
              <a:t>socket.h</a:t>
            </a:r>
            <a:r>
              <a:rPr lang="en-US" dirty="0" smtClean="0"/>
              <a:t>&gt;</a:t>
            </a:r>
          </a:p>
          <a:p>
            <a:pPr lvl="1">
              <a:lnSpc>
                <a:spcPct val="120000"/>
              </a:lnSpc>
              <a:buNone/>
            </a:pPr>
            <a:r>
              <a:rPr lang="en-US" dirty="0" smtClean="0"/>
              <a:t>#include &lt;stdio.h&gt;</a:t>
            </a:r>
          </a:p>
          <a:p>
            <a:pPr lvl="1">
              <a:lnSpc>
                <a:spcPct val="120000"/>
              </a:lnSpc>
              <a:buNone/>
            </a:pPr>
            <a:r>
              <a:rPr lang="en-US" dirty="0" smtClean="0"/>
              <a:t>#include &lt;netinet/</a:t>
            </a:r>
            <a:r>
              <a:rPr lang="en-US" dirty="0" err="1" smtClean="0"/>
              <a:t>in.h</a:t>
            </a:r>
            <a:r>
              <a:rPr lang="en-US" dirty="0" smtClean="0"/>
              <a:t>&gt;</a:t>
            </a:r>
          </a:p>
          <a:p>
            <a:pPr lvl="1">
              <a:lnSpc>
                <a:spcPct val="120000"/>
              </a:lnSpc>
              <a:buNone/>
            </a:pPr>
            <a:r>
              <a:rPr lang="en-US" dirty="0" smtClean="0"/>
              <a:t>#include &lt;arpa/</a:t>
            </a:r>
            <a:r>
              <a:rPr lang="en-US" dirty="0" err="1" smtClean="0"/>
              <a:t>inet.h</a:t>
            </a:r>
            <a:r>
              <a:rPr lang="en-US" dirty="0" smtClean="0"/>
              <a:t>&gt;</a:t>
            </a:r>
          </a:p>
          <a:p>
            <a:pPr lvl="1">
              <a:lnSpc>
                <a:spcPct val="120000"/>
              </a:lnSpc>
              <a:buNone/>
            </a:pPr>
            <a:r>
              <a:rPr lang="en-US" dirty="0" smtClean="0"/>
              <a:t>#include &lt;unistd.h&gt;</a:t>
            </a:r>
          </a:p>
          <a:p>
            <a:pPr lvl="1">
              <a:lnSpc>
                <a:spcPct val="120000"/>
              </a:lnSpc>
              <a:buNone/>
            </a:pPr>
            <a:r>
              <a:rPr lang="en-US" dirty="0" smtClean="0"/>
              <a:t>#include &lt;stdlib.h&gt;</a:t>
            </a:r>
          </a:p>
          <a:p>
            <a:pPr lvl="1">
              <a:lnSpc>
                <a:spcPct val="120000"/>
              </a:lnSpc>
              <a:buNone/>
            </a:pPr>
            <a:r>
              <a:rPr lang="en-US" dirty="0" smtClean="0"/>
              <a:t>int main()</a:t>
            </a:r>
          </a:p>
          <a:p>
            <a:pPr lvl="1">
              <a:lnSpc>
                <a:spcPct val="120000"/>
              </a:lnSpc>
              <a:buNone/>
            </a:pPr>
            <a:r>
              <a:rPr lang="en-US" dirty="0" smtClean="0"/>
              <a:t>{</a:t>
            </a:r>
          </a:p>
          <a:p>
            <a:pPr lvl="1">
              <a:lnSpc>
                <a:spcPct val="120000"/>
              </a:lnSpc>
              <a:buNone/>
            </a:pPr>
            <a:r>
              <a:rPr lang="en-US" dirty="0" smtClean="0"/>
              <a:t>int server_sockfd, client_sockfd;</a:t>
            </a:r>
          </a:p>
          <a:p>
            <a:pPr lvl="1">
              <a:lnSpc>
                <a:spcPct val="120000"/>
              </a:lnSpc>
              <a:buNone/>
            </a:pPr>
            <a:r>
              <a:rPr lang="en-US" dirty="0" smtClean="0"/>
              <a:t>int server_len, client_len;</a:t>
            </a:r>
          </a:p>
          <a:p>
            <a:pPr lvl="1">
              <a:lnSpc>
                <a:spcPct val="120000"/>
              </a:lnSpc>
              <a:buNone/>
            </a:pPr>
            <a:r>
              <a:rPr lang="en-US" dirty="0" smtClean="0"/>
              <a:t>struct sockaddr_in server_address;</a:t>
            </a:r>
          </a:p>
          <a:p>
            <a:pPr lvl="1">
              <a:lnSpc>
                <a:spcPct val="120000"/>
              </a:lnSpc>
              <a:buNone/>
            </a:pPr>
            <a:r>
              <a:rPr lang="en-US" dirty="0" smtClean="0"/>
              <a:t>struct sockaddr_in client_address;</a:t>
            </a:r>
            <a:endParaRPr lang="en-US" dirty="0"/>
          </a:p>
        </p:txBody>
      </p:sp>
      <p:sp>
        <p:nvSpPr>
          <p:cNvPr id="5" name="Content Placeholder 4"/>
          <p:cNvSpPr>
            <a:spLocks noGrp="1"/>
          </p:cNvSpPr>
          <p:nvPr>
            <p:ph sz="half" idx="2"/>
          </p:nvPr>
        </p:nvSpPr>
        <p:spPr>
          <a:xfrm>
            <a:off x="4648200" y="1600200"/>
            <a:ext cx="4038600" cy="4800600"/>
          </a:xfrm>
        </p:spPr>
        <p:txBody>
          <a:bodyPr>
            <a:normAutofit fontScale="70000" lnSpcReduction="20000"/>
          </a:bodyPr>
          <a:lstStyle/>
          <a:p>
            <a:pPr>
              <a:lnSpc>
                <a:spcPct val="120000"/>
              </a:lnSpc>
            </a:pPr>
            <a:r>
              <a:rPr lang="en-US" dirty="0" smtClean="0"/>
              <a:t>Create an unnamed socket for the server:</a:t>
            </a:r>
          </a:p>
          <a:p>
            <a:pPr lvl="1">
              <a:lnSpc>
                <a:spcPct val="120000"/>
              </a:lnSpc>
              <a:buNone/>
            </a:pPr>
            <a:r>
              <a:rPr lang="en-US" dirty="0" smtClean="0"/>
              <a:t>server_sockfd = socket(AF_INET, SOCK_STREAM, 0);</a:t>
            </a:r>
          </a:p>
          <a:p>
            <a:pPr>
              <a:lnSpc>
                <a:spcPct val="120000"/>
              </a:lnSpc>
            </a:pPr>
            <a:r>
              <a:rPr lang="en-US" dirty="0" smtClean="0"/>
              <a:t>Name the socket:</a:t>
            </a:r>
          </a:p>
          <a:p>
            <a:pPr lvl="1">
              <a:lnSpc>
                <a:spcPct val="120000"/>
              </a:lnSpc>
              <a:buNone/>
            </a:pPr>
            <a:r>
              <a:rPr lang="en-US" dirty="0" smtClean="0"/>
              <a:t>server_address.sin_family = AF_INET;</a:t>
            </a:r>
          </a:p>
          <a:p>
            <a:pPr lvl="1">
              <a:lnSpc>
                <a:spcPct val="120000"/>
              </a:lnSpc>
              <a:buNone/>
            </a:pPr>
            <a:r>
              <a:rPr lang="en-US" dirty="0" smtClean="0"/>
              <a:t>server_address.sin_addr.s_addr = inet_addr(“127.0.0.1”);</a:t>
            </a:r>
          </a:p>
          <a:p>
            <a:pPr lvl="1">
              <a:lnSpc>
                <a:spcPct val="120000"/>
              </a:lnSpc>
              <a:buNone/>
            </a:pPr>
            <a:r>
              <a:rPr lang="en-US" dirty="0" smtClean="0"/>
              <a:t>server_address.sin_port = 9734;</a:t>
            </a:r>
          </a:p>
          <a:p>
            <a:pPr lvl="1">
              <a:lnSpc>
                <a:spcPct val="120000"/>
              </a:lnSpc>
              <a:buNone/>
            </a:pPr>
            <a:r>
              <a:rPr lang="en-US" dirty="0" smtClean="0"/>
              <a:t>server_len = sizeof(server_address);</a:t>
            </a:r>
          </a:p>
          <a:p>
            <a:pPr lvl="1">
              <a:lnSpc>
                <a:spcPct val="120000"/>
              </a:lnSpc>
              <a:buNone/>
            </a:pPr>
            <a:r>
              <a:rPr lang="en-US" dirty="0" smtClean="0"/>
              <a:t>bind(server_sockfd, (struct sockaddr *)&amp;server_address, server_len);</a:t>
            </a:r>
            <a:endParaRPr lang="en-US" dirty="0"/>
          </a:p>
        </p:txBody>
      </p:sp>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Socket Communications</a:t>
            </a:r>
            <a:br>
              <a:rPr lang="en-US" b="1" dirty="0" smtClean="0"/>
            </a:br>
            <a:r>
              <a:rPr lang="en-US" dirty="0" smtClean="0"/>
              <a:t> Network  Server</a:t>
            </a:r>
            <a:endParaRPr lang="en-US" dirty="0"/>
          </a:p>
        </p:txBody>
      </p:sp>
      <p:sp>
        <p:nvSpPr>
          <p:cNvPr id="4" name="Content Placeholder 3"/>
          <p:cNvSpPr>
            <a:spLocks noGrp="1"/>
          </p:cNvSpPr>
          <p:nvPr>
            <p:ph sz="half" idx="1"/>
          </p:nvPr>
        </p:nvSpPr>
        <p:spPr/>
        <p:txBody>
          <a:bodyPr/>
          <a:lstStyle/>
          <a:p>
            <a:r>
              <a:rPr lang="en-US" dirty="0" smtClean="0"/>
              <a:t>Create a connection queue and wait for clients:</a:t>
            </a:r>
          </a:p>
          <a:p>
            <a:pPr lvl="1">
              <a:buNone/>
            </a:pPr>
            <a:r>
              <a:rPr lang="en-US" dirty="0" smtClean="0"/>
              <a:t>listen(server_sockfd, 5);</a:t>
            </a:r>
          </a:p>
          <a:p>
            <a:pPr lvl="1">
              <a:buNone/>
            </a:pPr>
            <a:r>
              <a:rPr lang="en-US" dirty="0" smtClean="0"/>
              <a:t>while(1) {</a:t>
            </a:r>
          </a:p>
          <a:p>
            <a:pPr lvl="1">
              <a:buNone/>
            </a:pPr>
            <a:r>
              <a:rPr lang="en-US" dirty="0" smtClean="0"/>
              <a:t>char </a:t>
            </a:r>
            <a:r>
              <a:rPr lang="en-US" dirty="0" err="1" smtClean="0"/>
              <a:t>ch</a:t>
            </a:r>
            <a:r>
              <a:rPr lang="en-US" dirty="0" smtClean="0"/>
              <a:t>;</a:t>
            </a:r>
          </a:p>
          <a:p>
            <a:pPr lvl="1">
              <a:buNone/>
            </a:pPr>
            <a:r>
              <a:rPr lang="en-US" dirty="0" smtClean="0"/>
              <a:t>printf(“server waiting\n”);</a:t>
            </a:r>
            <a:endParaRPr lang="en-US" dirty="0"/>
          </a:p>
        </p:txBody>
      </p:sp>
      <p:sp>
        <p:nvSpPr>
          <p:cNvPr id="5" name="Content Placeholder 4"/>
          <p:cNvSpPr>
            <a:spLocks noGrp="1"/>
          </p:cNvSpPr>
          <p:nvPr>
            <p:ph sz="half" idx="2"/>
          </p:nvPr>
        </p:nvSpPr>
        <p:spPr/>
        <p:txBody>
          <a:bodyPr/>
          <a:lstStyle/>
          <a:p>
            <a:r>
              <a:rPr lang="en-US" dirty="0" smtClean="0"/>
              <a:t>Accept a connection:</a:t>
            </a:r>
          </a:p>
          <a:p>
            <a:pPr lvl="1">
              <a:buNone/>
            </a:pPr>
            <a:r>
              <a:rPr lang="en-US" dirty="0" smtClean="0"/>
              <a:t>client_len = sizeof(client_address);</a:t>
            </a:r>
          </a:p>
          <a:p>
            <a:pPr lvl="1">
              <a:buNone/>
            </a:pPr>
            <a:r>
              <a:rPr lang="en-US" dirty="0" smtClean="0"/>
              <a:t>client_sockfd = accept(server_sockfd,</a:t>
            </a:r>
          </a:p>
          <a:p>
            <a:pPr lvl="1">
              <a:buNone/>
            </a:pPr>
            <a:r>
              <a:rPr lang="en-US" dirty="0" smtClean="0"/>
              <a:t>(struct sockaddr *)&amp;client_address, &amp;client_len);</a:t>
            </a:r>
            <a:endParaRPr lang="en-US" dirty="0"/>
          </a:p>
        </p:txBody>
      </p:sp>
      <p:sp>
        <p:nvSpPr>
          <p:cNvPr id="6" name="Footer Placeholder 5"/>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Socket Communications</a:t>
            </a:r>
            <a:br>
              <a:rPr lang="en-US" b="1" dirty="0" smtClean="0"/>
            </a:br>
            <a:r>
              <a:rPr lang="en-US" dirty="0" smtClean="0"/>
              <a:t> Network  Server</a:t>
            </a:r>
            <a:endParaRPr lang="en-US" dirty="0"/>
          </a:p>
        </p:txBody>
      </p:sp>
      <p:sp>
        <p:nvSpPr>
          <p:cNvPr id="6" name="Content Placeholder 5"/>
          <p:cNvSpPr>
            <a:spLocks noGrp="1"/>
          </p:cNvSpPr>
          <p:nvPr>
            <p:ph idx="1"/>
          </p:nvPr>
        </p:nvSpPr>
        <p:spPr/>
        <p:txBody>
          <a:bodyPr/>
          <a:lstStyle/>
          <a:p>
            <a:r>
              <a:rPr lang="en-US" dirty="0" smtClean="0"/>
              <a:t>Read and write to client on client_sockfd:</a:t>
            </a:r>
          </a:p>
          <a:p>
            <a:pPr lvl="1">
              <a:buNone/>
            </a:pPr>
            <a:r>
              <a:rPr lang="en-US" dirty="0" smtClean="0"/>
              <a:t>read(client_sockfd, &amp;</a:t>
            </a:r>
            <a:r>
              <a:rPr lang="en-US" dirty="0" err="1" smtClean="0"/>
              <a:t>ch</a:t>
            </a:r>
            <a:r>
              <a:rPr lang="en-US" dirty="0" smtClean="0"/>
              <a:t>, 1);</a:t>
            </a:r>
          </a:p>
          <a:p>
            <a:pPr lvl="1">
              <a:buNone/>
            </a:pPr>
            <a:r>
              <a:rPr lang="en-US" dirty="0" err="1" smtClean="0"/>
              <a:t>ch</a:t>
            </a:r>
            <a:r>
              <a:rPr lang="en-US" dirty="0" smtClean="0"/>
              <a:t>++;</a:t>
            </a:r>
          </a:p>
          <a:p>
            <a:pPr lvl="1">
              <a:buNone/>
            </a:pPr>
            <a:r>
              <a:rPr lang="en-US" dirty="0" smtClean="0"/>
              <a:t>write(client_sockfd, &amp;</a:t>
            </a:r>
            <a:r>
              <a:rPr lang="en-US" dirty="0" err="1" smtClean="0"/>
              <a:t>ch</a:t>
            </a:r>
            <a:r>
              <a:rPr lang="en-US" dirty="0" smtClean="0"/>
              <a:t>, 1);</a:t>
            </a:r>
          </a:p>
          <a:p>
            <a:pPr lvl="1">
              <a:buNone/>
            </a:pPr>
            <a:r>
              <a:rPr lang="en-US" dirty="0" smtClean="0"/>
              <a:t>close(client_sockfd);</a:t>
            </a:r>
          </a:p>
          <a:p>
            <a:pPr lvl="1">
              <a:buNone/>
            </a:pPr>
            <a:r>
              <a:rPr lang="en-US" dirty="0" smtClean="0"/>
              <a:t>}</a:t>
            </a:r>
          </a:p>
          <a:p>
            <a:pPr lvl="1">
              <a:buNone/>
            </a:pP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b="1" dirty="0" smtClean="0"/>
              <a:t>Host and Network Byte Ordering</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Run these versions of server &amp; client programs</a:t>
            </a:r>
          </a:p>
          <a:p>
            <a:pPr lvl="1"/>
            <a:r>
              <a:rPr lang="en-US" dirty="0" smtClean="0"/>
              <a:t>Intel processor based Linux machine</a:t>
            </a:r>
          </a:p>
          <a:p>
            <a:pPr lvl="2"/>
            <a:r>
              <a:rPr lang="en-US" dirty="0" smtClean="0"/>
              <a:t>Network connection (using)</a:t>
            </a:r>
          </a:p>
          <a:p>
            <a:pPr lvl="3"/>
            <a:r>
              <a:rPr lang="en-US" b="1" i="1" dirty="0" smtClean="0"/>
              <a:t>netstat</a:t>
            </a:r>
            <a:r>
              <a:rPr lang="en-US" dirty="0" smtClean="0"/>
              <a:t> command (shows)</a:t>
            </a:r>
          </a:p>
          <a:p>
            <a:pPr lvl="4"/>
            <a:r>
              <a:rPr lang="en-US" dirty="0" smtClean="0"/>
              <a:t>client/server connection waiting – close down</a:t>
            </a:r>
          </a:p>
          <a:p>
            <a:pPr lvl="5"/>
            <a:r>
              <a:rPr lang="en-US" dirty="0" smtClean="0"/>
              <a:t>Close down – small timeout</a:t>
            </a:r>
          </a:p>
          <a:p>
            <a:r>
              <a:rPr lang="en-US" dirty="0" smtClean="0"/>
              <a:t>Example:</a:t>
            </a:r>
          </a:p>
          <a:p>
            <a:pPr lvl="1">
              <a:buNone/>
            </a:pPr>
            <a:r>
              <a:rPr lang="en-US" b="1" dirty="0" smtClean="0"/>
              <a:t>$ ./server2 &amp; ./client2</a:t>
            </a:r>
          </a:p>
          <a:p>
            <a:pPr lvl="1">
              <a:buNone/>
            </a:pPr>
            <a:r>
              <a:rPr lang="en-US" dirty="0" smtClean="0"/>
              <a:t>[3] 23770</a:t>
            </a:r>
          </a:p>
          <a:p>
            <a:pPr lvl="1">
              <a:buNone/>
            </a:pPr>
            <a:r>
              <a:rPr lang="en-US" dirty="0" smtClean="0"/>
              <a:t>server waiting</a:t>
            </a:r>
          </a:p>
          <a:p>
            <a:pPr lvl="1">
              <a:buNone/>
            </a:pPr>
            <a:r>
              <a:rPr lang="en-US" dirty="0" smtClean="0"/>
              <a:t>server waiting</a:t>
            </a:r>
          </a:p>
          <a:p>
            <a:pPr lvl="1">
              <a:buNone/>
            </a:pPr>
            <a:r>
              <a:rPr lang="en-US" dirty="0" smtClean="0"/>
              <a:t>char from server = B</a:t>
            </a:r>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Host and Network Byte Ordering</a:t>
            </a:r>
            <a:endParaRPr lang="en-US" dirty="0"/>
          </a:p>
        </p:txBody>
      </p:sp>
      <p:pic>
        <p:nvPicPr>
          <p:cNvPr id="6" name="Picture 3"/>
          <p:cNvPicPr>
            <a:picLocks noGrp="1" noChangeAspect="1" noChangeArrowheads="1"/>
          </p:cNvPicPr>
          <p:nvPr>
            <p:ph idx="1"/>
          </p:nvPr>
        </p:nvPicPr>
        <p:blipFill>
          <a:blip r:embed="rId2" cstate="print"/>
          <a:srcRect l="12518" t="50000" r="38287" b="39583"/>
          <a:stretch>
            <a:fillRect/>
          </a:stretch>
        </p:blipFill>
        <p:spPr bwMode="auto">
          <a:xfrm>
            <a:off x="228600" y="2385207"/>
            <a:ext cx="8767633" cy="1043793"/>
          </a:xfrm>
          <a:prstGeom prst="rect">
            <a:avLst/>
          </a:prstGeom>
          <a:noFill/>
          <a:ln w="9525">
            <a:noFill/>
            <a:miter lim="800000"/>
            <a:headEnd/>
            <a:tailEnd/>
          </a:ln>
        </p:spPr>
      </p:pic>
      <p:sp>
        <p:nvSpPr>
          <p:cNvPr id="7" name="TextBox 6"/>
          <p:cNvSpPr txBox="1"/>
          <p:nvPr/>
        </p:nvSpPr>
        <p:spPr>
          <a:xfrm>
            <a:off x="1125747" y="3886200"/>
            <a:ext cx="3886200" cy="369332"/>
          </a:xfrm>
          <a:prstGeom prst="rect">
            <a:avLst/>
          </a:prstGeom>
          <a:noFill/>
        </p:spPr>
        <p:txBody>
          <a:bodyPr wrap="square" rtlCol="0">
            <a:spAutoFit/>
          </a:bodyPr>
          <a:lstStyle/>
          <a:p>
            <a:r>
              <a:rPr lang="en-US" dirty="0" smtClean="0"/>
              <a:t>Local address  (server socket)  = 1574</a:t>
            </a:r>
            <a:endParaRPr lang="en-US" dirty="0"/>
          </a:p>
        </p:txBody>
      </p:sp>
      <p:cxnSp>
        <p:nvCxnSpPr>
          <p:cNvPr id="9" name="Straight Arrow Connector 8"/>
          <p:cNvCxnSpPr>
            <a:stCxn id="7" idx="0"/>
          </p:cNvCxnSpPr>
          <p:nvPr/>
        </p:nvCxnSpPr>
        <p:spPr>
          <a:xfrm flipV="1">
            <a:off x="3068847" y="3429000"/>
            <a:ext cx="817353"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78720" y="4507468"/>
            <a:ext cx="2065181" cy="369332"/>
          </a:xfrm>
          <a:prstGeom prst="rect">
            <a:avLst/>
          </a:prstGeom>
        </p:spPr>
        <p:txBody>
          <a:bodyPr wrap="none">
            <a:spAutoFit/>
          </a:bodyPr>
          <a:lstStyle/>
          <a:p>
            <a:r>
              <a:rPr lang="en-US" dirty="0" smtClean="0"/>
              <a:t>Port number = 9734</a:t>
            </a:r>
            <a:endParaRPr lang="en-US" dirty="0"/>
          </a:p>
        </p:txBody>
      </p:sp>
      <p:sp>
        <p:nvSpPr>
          <p:cNvPr id="11" name="Right Brace 10"/>
          <p:cNvSpPr/>
          <p:nvPr/>
        </p:nvSpPr>
        <p:spPr>
          <a:xfrm>
            <a:off x="4876800" y="3733800"/>
            <a:ext cx="304800"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181600" y="4126468"/>
            <a:ext cx="1905000" cy="369332"/>
          </a:xfrm>
          <a:prstGeom prst="rect">
            <a:avLst/>
          </a:prstGeom>
          <a:noFill/>
        </p:spPr>
        <p:txBody>
          <a:bodyPr wrap="square" rtlCol="0">
            <a:spAutoFit/>
          </a:bodyPr>
          <a:lstStyle/>
          <a:p>
            <a:r>
              <a:rPr lang="en-US" dirty="0" smtClean="0"/>
              <a:t>Different Why?</a:t>
            </a:r>
            <a:endParaRPr lang="en-US" dirty="0"/>
          </a:p>
        </p:txBody>
      </p:sp>
      <p:sp>
        <p:nvSpPr>
          <p:cNvPr id="13" name="Footer Placeholder 12"/>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P spid="1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Host and Network Byte Ordering</a:t>
            </a:r>
            <a:endParaRPr lang="en-US" dirty="0"/>
          </a:p>
        </p:txBody>
      </p:sp>
      <p:pic>
        <p:nvPicPr>
          <p:cNvPr id="6" name="Picture 3"/>
          <p:cNvPicPr>
            <a:picLocks noGrp="1" noChangeAspect="1" noChangeArrowheads="1"/>
          </p:cNvPicPr>
          <p:nvPr>
            <p:ph idx="1"/>
          </p:nvPr>
        </p:nvPicPr>
        <p:blipFill>
          <a:blip r:embed="rId2" cstate="print"/>
          <a:srcRect l="12518" t="50000" r="38287" b="39583"/>
          <a:stretch>
            <a:fillRect/>
          </a:stretch>
        </p:blipFill>
        <p:spPr bwMode="auto">
          <a:xfrm>
            <a:off x="228600" y="2385207"/>
            <a:ext cx="8767633" cy="1043793"/>
          </a:xfrm>
          <a:prstGeom prst="rect">
            <a:avLst/>
          </a:prstGeom>
          <a:noFill/>
          <a:ln w="9525">
            <a:noFill/>
            <a:miter lim="800000"/>
            <a:headEnd/>
            <a:tailEnd/>
          </a:ln>
        </p:spPr>
      </p:pic>
      <p:sp>
        <p:nvSpPr>
          <p:cNvPr id="7" name="TextBox 6"/>
          <p:cNvSpPr txBox="1"/>
          <p:nvPr/>
        </p:nvSpPr>
        <p:spPr>
          <a:xfrm>
            <a:off x="978785" y="3739239"/>
            <a:ext cx="6875254" cy="369332"/>
          </a:xfrm>
          <a:prstGeom prst="rect">
            <a:avLst/>
          </a:prstGeom>
          <a:noFill/>
        </p:spPr>
        <p:txBody>
          <a:bodyPr wrap="square" rtlCol="0">
            <a:spAutoFit/>
          </a:bodyPr>
          <a:lstStyle/>
          <a:p>
            <a:r>
              <a:rPr lang="en-US" dirty="0" smtClean="0"/>
              <a:t>Port numbers and address are communicated over socket interfaces as </a:t>
            </a:r>
            <a:endParaRPr lang="en-US" dirty="0"/>
          </a:p>
        </p:txBody>
      </p:sp>
      <p:sp>
        <p:nvSpPr>
          <p:cNvPr id="12" name="TextBox 11"/>
          <p:cNvSpPr txBox="1"/>
          <p:nvPr/>
        </p:nvSpPr>
        <p:spPr>
          <a:xfrm>
            <a:off x="7239000" y="4191000"/>
            <a:ext cx="1905000" cy="369332"/>
          </a:xfrm>
          <a:prstGeom prst="rect">
            <a:avLst/>
          </a:prstGeom>
          <a:noFill/>
        </p:spPr>
        <p:txBody>
          <a:bodyPr wrap="square" rtlCol="0">
            <a:spAutoFit/>
          </a:bodyPr>
          <a:lstStyle/>
          <a:p>
            <a:r>
              <a:rPr lang="en-US" dirty="0" smtClean="0"/>
              <a:t>Binary Numbers</a:t>
            </a:r>
            <a:endParaRPr lang="en-US" dirty="0"/>
          </a:p>
        </p:txBody>
      </p:sp>
      <p:sp>
        <p:nvSpPr>
          <p:cNvPr id="13" name="Rectangle 12"/>
          <p:cNvSpPr/>
          <p:nvPr/>
        </p:nvSpPr>
        <p:spPr>
          <a:xfrm>
            <a:off x="685800" y="4876800"/>
            <a:ext cx="6172200" cy="369332"/>
          </a:xfrm>
          <a:prstGeom prst="rect">
            <a:avLst/>
          </a:prstGeom>
        </p:spPr>
        <p:txBody>
          <a:bodyPr wrap="square">
            <a:spAutoFit/>
          </a:bodyPr>
          <a:lstStyle/>
          <a:p>
            <a:pPr algn="ctr"/>
            <a:r>
              <a:rPr lang="en-US" dirty="0" smtClean="0"/>
              <a:t>Different computers use different byte ordering for integers</a:t>
            </a:r>
            <a:endParaRPr lang="en-US" dirty="0"/>
          </a:p>
        </p:txBody>
      </p:sp>
      <p:sp>
        <p:nvSpPr>
          <p:cNvPr id="8" name="Footer Placeholder 7"/>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Host and Network Byte Ordering</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For example</a:t>
            </a:r>
          </a:p>
          <a:p>
            <a:pPr lvl="1"/>
            <a:r>
              <a:rPr lang="en-US" dirty="0" smtClean="0"/>
              <a:t>Intel Processors stores</a:t>
            </a:r>
          </a:p>
          <a:p>
            <a:pPr lvl="2"/>
            <a:r>
              <a:rPr lang="en-US" dirty="0" smtClean="0"/>
              <a:t>32 bit integer</a:t>
            </a:r>
          </a:p>
          <a:p>
            <a:pPr lvl="3"/>
            <a:r>
              <a:rPr lang="en-US" dirty="0" smtClean="0"/>
              <a:t>4 consecutive bytes in memory in the order </a:t>
            </a:r>
            <a:r>
              <a:rPr lang="en-US" b="1" dirty="0" smtClean="0"/>
              <a:t>1</a:t>
            </a:r>
            <a:r>
              <a:rPr lang="en-US" dirty="0" smtClean="0"/>
              <a:t>-2-3-4</a:t>
            </a:r>
          </a:p>
          <a:p>
            <a:pPr lvl="3"/>
            <a:r>
              <a:rPr lang="en-US" b="1" dirty="0" smtClean="0"/>
              <a:t>1</a:t>
            </a:r>
            <a:r>
              <a:rPr lang="en-US" dirty="0" smtClean="0"/>
              <a:t> – most significant byte</a:t>
            </a:r>
          </a:p>
          <a:p>
            <a:pPr lvl="1"/>
            <a:r>
              <a:rPr lang="en-US" dirty="0" smtClean="0"/>
              <a:t>IBM Power Processor stores</a:t>
            </a:r>
          </a:p>
          <a:p>
            <a:pPr lvl="2"/>
            <a:r>
              <a:rPr lang="en-US" dirty="0" smtClean="0"/>
              <a:t>4-3-2-1</a:t>
            </a:r>
          </a:p>
          <a:p>
            <a:r>
              <a:rPr lang="en-US" dirty="0" smtClean="0"/>
              <a:t>enable computers of different types </a:t>
            </a:r>
          </a:p>
          <a:p>
            <a:pPr lvl="1"/>
            <a:r>
              <a:rPr lang="en-US" dirty="0" smtClean="0"/>
              <a:t>agree on values </a:t>
            </a:r>
          </a:p>
          <a:p>
            <a:pPr lvl="2"/>
            <a:r>
              <a:rPr lang="en-US" dirty="0" smtClean="0"/>
              <a:t>Transmitting - multibyte integers (network)</a:t>
            </a:r>
          </a:p>
          <a:p>
            <a:pPr lvl="3"/>
            <a:r>
              <a:rPr lang="en-US" dirty="0" smtClean="0"/>
              <a:t>need to define a network ordering</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Host and Network Byte Ordering</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Client &amp; server program convert this – (functions)</a:t>
            </a:r>
          </a:p>
          <a:p>
            <a:pPr lvl="2">
              <a:buNone/>
            </a:pPr>
            <a:r>
              <a:rPr lang="en-US" dirty="0" smtClean="0"/>
              <a:t>#include &lt;netinet/</a:t>
            </a:r>
            <a:r>
              <a:rPr lang="en-US" dirty="0" err="1" smtClean="0"/>
              <a:t>in.h</a:t>
            </a:r>
            <a:r>
              <a:rPr lang="en-US" dirty="0" smtClean="0"/>
              <a:t>&gt;</a:t>
            </a:r>
          </a:p>
          <a:p>
            <a:pPr lvl="2">
              <a:buNone/>
            </a:pPr>
            <a:r>
              <a:rPr lang="en-US" dirty="0" smtClean="0"/>
              <a:t>unsigned long int </a:t>
            </a:r>
            <a:r>
              <a:rPr lang="en-US" dirty="0" err="1" smtClean="0"/>
              <a:t>htonl</a:t>
            </a:r>
            <a:r>
              <a:rPr lang="en-US" dirty="0" smtClean="0"/>
              <a:t>(unsigned long int </a:t>
            </a:r>
            <a:r>
              <a:rPr lang="en-US" dirty="0" err="1" smtClean="0"/>
              <a:t>hostlong</a:t>
            </a:r>
            <a:r>
              <a:rPr lang="en-US" dirty="0" smtClean="0"/>
              <a:t>);</a:t>
            </a:r>
          </a:p>
          <a:p>
            <a:pPr lvl="2">
              <a:buNone/>
            </a:pPr>
            <a:r>
              <a:rPr lang="en-US" dirty="0" smtClean="0"/>
              <a:t>unsigned short int </a:t>
            </a:r>
            <a:r>
              <a:rPr lang="en-US" dirty="0" err="1" smtClean="0"/>
              <a:t>htons</a:t>
            </a:r>
            <a:r>
              <a:rPr lang="en-US" dirty="0" smtClean="0"/>
              <a:t>(unsigned short int </a:t>
            </a:r>
            <a:r>
              <a:rPr lang="en-US" dirty="0" err="1" smtClean="0"/>
              <a:t>hostshort</a:t>
            </a:r>
            <a:r>
              <a:rPr lang="en-US" dirty="0" smtClean="0"/>
              <a:t>);</a:t>
            </a:r>
          </a:p>
          <a:p>
            <a:pPr lvl="2">
              <a:buNone/>
            </a:pPr>
            <a:r>
              <a:rPr lang="en-US" dirty="0" smtClean="0"/>
              <a:t>unsigned long int </a:t>
            </a:r>
            <a:r>
              <a:rPr lang="en-US" dirty="0" err="1" smtClean="0"/>
              <a:t>ntohl</a:t>
            </a:r>
            <a:r>
              <a:rPr lang="en-US" dirty="0" smtClean="0"/>
              <a:t>(unsigned long int </a:t>
            </a:r>
            <a:r>
              <a:rPr lang="en-US" dirty="0" err="1" smtClean="0"/>
              <a:t>netlong</a:t>
            </a:r>
            <a:r>
              <a:rPr lang="en-US" dirty="0" smtClean="0"/>
              <a:t>);</a:t>
            </a:r>
          </a:p>
          <a:p>
            <a:pPr lvl="2">
              <a:buNone/>
            </a:pPr>
            <a:r>
              <a:rPr lang="en-US" dirty="0" smtClean="0"/>
              <a:t>unsigned short int </a:t>
            </a:r>
            <a:r>
              <a:rPr lang="en-US" dirty="0" err="1" smtClean="0"/>
              <a:t>ntohs</a:t>
            </a:r>
            <a:r>
              <a:rPr lang="en-US" dirty="0" smtClean="0"/>
              <a:t>(unsigned short int </a:t>
            </a:r>
            <a:r>
              <a:rPr lang="en-US" dirty="0" err="1" smtClean="0"/>
              <a:t>netshort</a:t>
            </a:r>
            <a:r>
              <a:rPr lang="en-US" dirty="0" smtClean="0"/>
              <a:t>);</a:t>
            </a:r>
          </a:p>
          <a:p>
            <a:pPr lvl="1"/>
            <a:r>
              <a:rPr lang="en-US" dirty="0" smtClean="0"/>
              <a:t>Converts 16-bit &amp; 32-bit integers between</a:t>
            </a:r>
          </a:p>
          <a:p>
            <a:pPr lvl="2"/>
            <a:r>
              <a:rPr lang="en-US" dirty="0" smtClean="0"/>
              <a:t>native host format &amp; standard network ordering</a:t>
            </a:r>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Host and Network Byte Ordering</a:t>
            </a:r>
            <a:endParaRPr lang="en-US" dirty="0"/>
          </a:p>
        </p:txBody>
      </p:sp>
      <p:sp>
        <p:nvSpPr>
          <p:cNvPr id="3" name="Content Placeholder 2"/>
          <p:cNvSpPr>
            <a:spLocks noGrp="1"/>
          </p:cNvSpPr>
          <p:nvPr>
            <p:ph idx="1"/>
          </p:nvPr>
        </p:nvSpPr>
        <p:spPr/>
        <p:txBody>
          <a:bodyPr>
            <a:normAutofit fontScale="92500"/>
          </a:bodyPr>
          <a:lstStyle/>
          <a:p>
            <a:r>
              <a:rPr lang="en-US" dirty="0" smtClean="0"/>
              <a:t>host to network, long – </a:t>
            </a:r>
            <a:r>
              <a:rPr lang="en-US" dirty="0" err="1" smtClean="0"/>
              <a:t>htonl</a:t>
            </a:r>
            <a:endParaRPr lang="en-US" dirty="0" smtClean="0"/>
          </a:p>
          <a:p>
            <a:r>
              <a:rPr lang="en-US" dirty="0" smtClean="0"/>
              <a:t>host to network, short – </a:t>
            </a:r>
            <a:r>
              <a:rPr lang="en-US" dirty="0" err="1" smtClean="0"/>
              <a:t>htons</a:t>
            </a:r>
            <a:endParaRPr lang="en-US" dirty="0" smtClean="0"/>
          </a:p>
          <a:p>
            <a:r>
              <a:rPr lang="en-US" dirty="0" smtClean="0"/>
              <a:t>network to host, long – </a:t>
            </a:r>
            <a:r>
              <a:rPr lang="en-US" dirty="0" err="1" smtClean="0"/>
              <a:t>ntohl</a:t>
            </a:r>
            <a:endParaRPr lang="en-US" dirty="0" smtClean="0"/>
          </a:p>
          <a:p>
            <a:r>
              <a:rPr lang="en-US" dirty="0" smtClean="0"/>
              <a:t>network to host, short – </a:t>
            </a:r>
            <a:r>
              <a:rPr lang="en-US" dirty="0" err="1" smtClean="0"/>
              <a:t>ntohs</a:t>
            </a:r>
            <a:endParaRPr lang="en-US" dirty="0" smtClean="0"/>
          </a:p>
          <a:p>
            <a:pPr lvl="1"/>
            <a:r>
              <a:rPr lang="en-US" dirty="0" smtClean="0"/>
              <a:t>To ensure correct byte ordering  (16-bit port number)</a:t>
            </a:r>
          </a:p>
          <a:p>
            <a:pPr lvl="2"/>
            <a:r>
              <a:rPr lang="en-US" dirty="0" smtClean="0"/>
              <a:t>Server Program</a:t>
            </a:r>
          </a:p>
          <a:p>
            <a:pPr lvl="3">
              <a:buNone/>
            </a:pPr>
            <a:r>
              <a:rPr lang="en-US" dirty="0" smtClean="0"/>
              <a:t>server_address.sin_addr.s_addr = </a:t>
            </a:r>
            <a:r>
              <a:rPr lang="en-US" dirty="0" err="1" smtClean="0"/>
              <a:t>htonl</a:t>
            </a:r>
            <a:r>
              <a:rPr lang="en-US" dirty="0" smtClean="0"/>
              <a:t>(INADDR_ANY);</a:t>
            </a:r>
          </a:p>
          <a:p>
            <a:pPr lvl="3">
              <a:buNone/>
            </a:pPr>
            <a:r>
              <a:rPr lang="en-US" dirty="0" smtClean="0"/>
              <a:t>server_address.sin_port = </a:t>
            </a:r>
            <a:r>
              <a:rPr lang="en-US" dirty="0" err="1" smtClean="0"/>
              <a:t>htons</a:t>
            </a:r>
            <a:r>
              <a:rPr lang="en-US" dirty="0" smtClean="0"/>
              <a:t>(9734);</a:t>
            </a:r>
          </a:p>
          <a:p>
            <a:pPr lvl="2"/>
            <a:r>
              <a:rPr lang="en-US" dirty="0" smtClean="0"/>
              <a:t>Client Program</a:t>
            </a:r>
          </a:p>
          <a:p>
            <a:pPr lvl="3">
              <a:buNone/>
            </a:pPr>
            <a:r>
              <a:rPr lang="en-US" dirty="0" smtClean="0"/>
              <a:t>address.sin_port = </a:t>
            </a:r>
            <a:r>
              <a:rPr lang="en-US" dirty="0" err="1" smtClean="0"/>
              <a:t>htons</a:t>
            </a:r>
            <a:r>
              <a:rPr lang="en-US" dirty="0" smtClean="0"/>
              <a:t>(9734);</a:t>
            </a:r>
          </a:p>
          <a:p>
            <a:pPr lvl="2"/>
            <a:endParaRPr lang="en-US" dirty="0" smtClean="0"/>
          </a:p>
        </p:txBody>
      </p:sp>
      <p:sp>
        <p:nvSpPr>
          <p:cNvPr id="4" name="TextBox 3"/>
          <p:cNvSpPr txBox="1"/>
          <p:nvPr/>
        </p:nvSpPr>
        <p:spPr>
          <a:xfrm>
            <a:off x="6172200" y="5638800"/>
            <a:ext cx="2743200" cy="369332"/>
          </a:xfrm>
          <a:prstGeom prst="rect">
            <a:avLst/>
          </a:prstGeom>
          <a:noFill/>
        </p:spPr>
        <p:txBody>
          <a:bodyPr wrap="square" rtlCol="0">
            <a:spAutoFit/>
          </a:bodyPr>
          <a:lstStyle/>
          <a:p>
            <a:r>
              <a:rPr lang="en-US" dirty="0" smtClean="0"/>
              <a:t>Now run server &amp; client</a:t>
            </a:r>
            <a:endParaRPr lang="en-US" dirty="0"/>
          </a:p>
        </p:txBody>
      </p: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PROCESS PIPES</a:t>
            </a:r>
            <a:r>
              <a:rPr lang="en-US" dirty="0" smtClean="0"/>
              <a:t> </a:t>
            </a:r>
            <a:br>
              <a:rPr lang="en-US" dirty="0" smtClean="0"/>
            </a:br>
            <a:r>
              <a:rPr lang="en-US" sz="2700" dirty="0" smtClean="0"/>
              <a:t>Reading Output from an External Program</a:t>
            </a:r>
            <a:endParaRPr lang="en-US" dirty="0"/>
          </a:p>
        </p:txBody>
      </p:sp>
      <p:sp>
        <p:nvSpPr>
          <p:cNvPr id="3" name="Content Placeholder 2"/>
          <p:cNvSpPr>
            <a:spLocks noGrp="1"/>
          </p:cNvSpPr>
          <p:nvPr>
            <p:ph sz="half" idx="1"/>
          </p:nvPr>
        </p:nvSpPr>
        <p:spPr/>
        <p:txBody>
          <a:bodyPr>
            <a:noAutofit/>
          </a:bodyPr>
          <a:lstStyle/>
          <a:p>
            <a:pPr>
              <a:buNone/>
            </a:pPr>
            <a:r>
              <a:rPr lang="en-US" sz="2000" dirty="0" smtClean="0"/>
              <a:t>#include &lt;unistd.h&gt;</a:t>
            </a:r>
          </a:p>
          <a:p>
            <a:pPr>
              <a:buNone/>
            </a:pPr>
            <a:r>
              <a:rPr lang="en-US" sz="2000" dirty="0" smtClean="0"/>
              <a:t>#include &lt;stdlib.h&gt;</a:t>
            </a:r>
          </a:p>
          <a:p>
            <a:pPr>
              <a:buNone/>
            </a:pPr>
            <a:r>
              <a:rPr lang="en-US" sz="2000" dirty="0" smtClean="0"/>
              <a:t>#include &lt;stdio.h&gt;</a:t>
            </a:r>
          </a:p>
          <a:p>
            <a:pPr>
              <a:buNone/>
            </a:pPr>
            <a:r>
              <a:rPr lang="en-US" sz="2000" dirty="0" smtClean="0"/>
              <a:t>#include &lt;string.h&gt;</a:t>
            </a:r>
          </a:p>
          <a:p>
            <a:pPr>
              <a:buNone/>
            </a:pPr>
            <a:r>
              <a:rPr lang="en-US" sz="2000" dirty="0" smtClean="0"/>
              <a:t>int main()</a:t>
            </a:r>
          </a:p>
          <a:p>
            <a:pPr>
              <a:buNone/>
            </a:pPr>
            <a:r>
              <a:rPr lang="en-US" sz="2000" dirty="0" smtClean="0"/>
              <a:t>{</a:t>
            </a:r>
          </a:p>
          <a:p>
            <a:pPr>
              <a:buNone/>
            </a:pPr>
            <a:r>
              <a:rPr lang="en-US" sz="2000" dirty="0" smtClean="0"/>
              <a:t>FILE *</a:t>
            </a:r>
            <a:r>
              <a:rPr lang="en-US" sz="2000" dirty="0" err="1" smtClean="0"/>
              <a:t>read_fp</a:t>
            </a:r>
            <a:r>
              <a:rPr lang="en-US" sz="2000" dirty="0" smtClean="0"/>
              <a:t>;</a:t>
            </a:r>
          </a:p>
          <a:p>
            <a:pPr>
              <a:buNone/>
            </a:pPr>
            <a:r>
              <a:rPr lang="en-US" sz="2000" dirty="0" smtClean="0"/>
              <a:t>char buffer[BUFSIZ + 1];</a:t>
            </a:r>
          </a:p>
          <a:p>
            <a:pPr>
              <a:buNone/>
            </a:pPr>
            <a:r>
              <a:rPr lang="en-US" sz="2000" dirty="0" smtClean="0"/>
              <a:t>int </a:t>
            </a:r>
            <a:r>
              <a:rPr lang="en-US" sz="2000" dirty="0" err="1" smtClean="0"/>
              <a:t>chars_read</a:t>
            </a:r>
            <a:r>
              <a:rPr lang="en-US" sz="2000" dirty="0" smtClean="0"/>
              <a:t>;</a:t>
            </a:r>
          </a:p>
          <a:p>
            <a:pPr>
              <a:buNone/>
            </a:pPr>
            <a:r>
              <a:rPr lang="en-US" sz="2000" dirty="0" smtClean="0"/>
              <a:t>memset(buffer, ‘\0’, </a:t>
            </a:r>
            <a:r>
              <a:rPr lang="en-US" sz="2000" dirty="0" err="1" smtClean="0"/>
              <a:t>sizeof</a:t>
            </a:r>
            <a:r>
              <a:rPr lang="en-US" sz="2000" dirty="0" smtClean="0"/>
              <a:t>(buffer));</a:t>
            </a:r>
          </a:p>
          <a:p>
            <a:pPr>
              <a:buNone/>
            </a:pPr>
            <a:r>
              <a:rPr lang="en-US" sz="2000" dirty="0" err="1" smtClean="0"/>
              <a:t>read_fp</a:t>
            </a:r>
            <a:r>
              <a:rPr lang="en-US" sz="2000" dirty="0" smtClean="0"/>
              <a:t> = popen(“uname -a”, “r”);</a:t>
            </a:r>
          </a:p>
          <a:p>
            <a:pPr>
              <a:buNone/>
            </a:pPr>
            <a:endParaRPr lang="en-US" sz="2000" dirty="0"/>
          </a:p>
        </p:txBody>
      </p:sp>
      <p:sp>
        <p:nvSpPr>
          <p:cNvPr id="4" name="Content Placeholder 3"/>
          <p:cNvSpPr>
            <a:spLocks noGrp="1"/>
          </p:cNvSpPr>
          <p:nvPr>
            <p:ph sz="half" idx="2"/>
          </p:nvPr>
        </p:nvSpPr>
        <p:spPr/>
        <p:txBody>
          <a:bodyPr>
            <a:normAutofit/>
          </a:bodyPr>
          <a:lstStyle/>
          <a:p>
            <a:pPr>
              <a:buNone/>
            </a:pPr>
            <a:r>
              <a:rPr lang="en-US" sz="2000" dirty="0" smtClean="0"/>
              <a:t>if (</a:t>
            </a:r>
            <a:r>
              <a:rPr lang="en-US" sz="2000" dirty="0" err="1" smtClean="0"/>
              <a:t>read_fp</a:t>
            </a:r>
            <a:r>
              <a:rPr lang="en-US" sz="2000" dirty="0" smtClean="0"/>
              <a:t> != NULL) {</a:t>
            </a:r>
          </a:p>
          <a:p>
            <a:pPr>
              <a:buNone/>
            </a:pPr>
            <a:r>
              <a:rPr lang="en-US" sz="2000" dirty="0" err="1" smtClean="0"/>
              <a:t>chars_read</a:t>
            </a:r>
            <a:r>
              <a:rPr lang="en-US" sz="2000" dirty="0" smtClean="0"/>
              <a:t> = fread(buffer, </a:t>
            </a:r>
            <a:r>
              <a:rPr lang="en-US" sz="2000" dirty="0" err="1" smtClean="0"/>
              <a:t>sizeof</a:t>
            </a:r>
            <a:r>
              <a:rPr lang="en-US" sz="2000" dirty="0" smtClean="0"/>
              <a:t>(char), BUFSIZ, </a:t>
            </a:r>
            <a:r>
              <a:rPr lang="en-US" sz="2000" dirty="0" err="1" smtClean="0"/>
              <a:t>read_fp</a:t>
            </a:r>
            <a:r>
              <a:rPr lang="en-US" sz="2000" dirty="0" smtClean="0"/>
              <a:t>);</a:t>
            </a:r>
          </a:p>
          <a:p>
            <a:pPr>
              <a:buNone/>
            </a:pPr>
            <a:r>
              <a:rPr lang="en-US" sz="2000" dirty="0" smtClean="0"/>
              <a:t>if (</a:t>
            </a:r>
            <a:r>
              <a:rPr lang="en-US" sz="2000" dirty="0" err="1" smtClean="0"/>
              <a:t>chars_read</a:t>
            </a:r>
            <a:r>
              <a:rPr lang="en-US" sz="2000" dirty="0" smtClean="0"/>
              <a:t> &gt; 0) {</a:t>
            </a:r>
          </a:p>
          <a:p>
            <a:pPr>
              <a:buNone/>
            </a:pPr>
            <a:r>
              <a:rPr lang="en-US" sz="2000" dirty="0" smtClean="0"/>
              <a:t>printf(“Output was:-\</a:t>
            </a:r>
            <a:r>
              <a:rPr lang="en-US" sz="2000" dirty="0" err="1" smtClean="0"/>
              <a:t>n%s</a:t>
            </a:r>
            <a:r>
              <a:rPr lang="en-US" sz="2000" dirty="0" smtClean="0"/>
              <a:t>\n”, buffer);</a:t>
            </a:r>
          </a:p>
          <a:p>
            <a:pPr>
              <a:buNone/>
            </a:pPr>
            <a:r>
              <a:rPr lang="en-US" sz="2000" dirty="0" smtClean="0"/>
              <a:t>}</a:t>
            </a:r>
          </a:p>
          <a:p>
            <a:pPr>
              <a:buNone/>
            </a:pPr>
            <a:r>
              <a:rPr lang="en-US" sz="2000" dirty="0" smtClean="0"/>
              <a:t>pclose(</a:t>
            </a:r>
            <a:r>
              <a:rPr lang="en-US" sz="2000" dirty="0" err="1" smtClean="0"/>
              <a:t>read_fp</a:t>
            </a:r>
            <a:r>
              <a:rPr lang="en-US" sz="2000" dirty="0" smtClean="0"/>
              <a:t>);</a:t>
            </a:r>
          </a:p>
          <a:p>
            <a:pPr>
              <a:buNone/>
            </a:pPr>
            <a:r>
              <a:rPr lang="en-US" sz="2000" dirty="0" smtClean="0"/>
              <a:t>exit(EXIT_SUCCESS);</a:t>
            </a:r>
          </a:p>
          <a:p>
            <a:pPr>
              <a:buNone/>
            </a:pPr>
            <a:r>
              <a:rPr lang="en-US" sz="2000" dirty="0" smtClean="0"/>
              <a:t>}</a:t>
            </a:r>
          </a:p>
          <a:p>
            <a:pPr>
              <a:buNone/>
            </a:pPr>
            <a:r>
              <a:rPr lang="en-US" sz="2000" dirty="0" smtClean="0"/>
              <a:t>exit(EXIT_FAILURE);</a:t>
            </a:r>
          </a:p>
          <a:p>
            <a:pPr>
              <a:buNone/>
            </a:pPr>
            <a:r>
              <a:rPr lang="en-US" sz="2000" dirty="0" smtClean="0"/>
              <a:t>}</a:t>
            </a:r>
          </a:p>
        </p:txBody>
      </p:sp>
      <p:sp>
        <p:nvSpPr>
          <p:cNvPr id="5" name="Left Arrow 4"/>
          <p:cNvSpPr/>
          <p:nvPr/>
        </p:nvSpPr>
        <p:spPr>
          <a:xfrm rot="2092489">
            <a:off x="7024555" y="4272512"/>
            <a:ext cx="1905000" cy="914400"/>
          </a:xfrm>
          <a:prstGeom prst="leftArrow">
            <a:avLst>
              <a:gd name="adj1" fmla="val 45239"/>
              <a:gd name="adj2" fmla="val 63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 this</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52400" y="5693232"/>
            <a:ext cx="8915400" cy="990600"/>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Host and Network Byte Ordering</a:t>
            </a:r>
            <a:endParaRPr lang="en-US" dirty="0"/>
          </a:p>
        </p:txBody>
      </p:sp>
      <p:pic>
        <p:nvPicPr>
          <p:cNvPr id="6" name="Picture 3"/>
          <p:cNvPicPr>
            <a:picLocks noGrp="1" noChangeAspect="1" noChangeArrowheads="1"/>
          </p:cNvPicPr>
          <p:nvPr>
            <p:ph idx="1"/>
          </p:nvPr>
        </p:nvPicPr>
        <p:blipFill>
          <a:blip r:embed="rId2" cstate="print"/>
          <a:srcRect l="18960" t="52083" r="30674" b="36459"/>
          <a:stretch>
            <a:fillRect/>
          </a:stretch>
        </p:blipFill>
        <p:spPr bwMode="auto">
          <a:xfrm>
            <a:off x="380714" y="3048000"/>
            <a:ext cx="8458486" cy="1081869"/>
          </a:xfrm>
          <a:prstGeom prst="rect">
            <a:avLst/>
          </a:prstGeom>
          <a:noFill/>
          <a:ln w="9525">
            <a:noFill/>
            <a:miter lim="800000"/>
            <a:headEnd/>
            <a:tailEnd/>
          </a:ln>
        </p:spPr>
      </p:pic>
      <p:cxnSp>
        <p:nvCxnSpPr>
          <p:cNvPr id="8" name="Straight Arrow Connector 7"/>
          <p:cNvCxnSpPr/>
          <p:nvPr/>
        </p:nvCxnSpPr>
        <p:spPr>
          <a:xfrm flipH="1" flipV="1">
            <a:off x="4038600" y="4114800"/>
            <a:ext cx="76200" cy="990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8"/>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rmAutofit fontScale="90000"/>
          </a:bodyPr>
          <a:lstStyle/>
          <a:p>
            <a:r>
              <a:rPr lang="en-US" b="1" dirty="0" smtClean="0">
                <a:solidFill>
                  <a:prstClr val="black"/>
                </a:solidFill>
              </a:rPr>
              <a:t>PROCESS PIPES</a:t>
            </a:r>
            <a:r>
              <a:rPr lang="en-US" dirty="0" smtClean="0">
                <a:solidFill>
                  <a:prstClr val="black"/>
                </a:solidFill>
              </a:rPr>
              <a:t> </a:t>
            </a:r>
            <a:br>
              <a:rPr lang="en-US" dirty="0" smtClean="0">
                <a:solidFill>
                  <a:prstClr val="black"/>
                </a:solidFill>
              </a:rPr>
            </a:br>
            <a:r>
              <a:rPr lang="en-US" sz="2700" dirty="0" smtClean="0">
                <a:solidFill>
                  <a:prstClr val="black"/>
                </a:solidFill>
              </a:rPr>
              <a:t>Reading Output from an External Program</a:t>
            </a:r>
            <a:endParaRPr lang="en-US" dirty="0"/>
          </a:p>
        </p:txBody>
      </p:sp>
      <p:sp>
        <p:nvSpPr>
          <p:cNvPr id="20" name="Content Placeholder 19"/>
          <p:cNvSpPr>
            <a:spLocks noGrp="1"/>
          </p:cNvSpPr>
          <p:nvPr>
            <p:ph idx="1"/>
          </p:nvPr>
        </p:nvSpPr>
        <p:spPr/>
        <p:txBody>
          <a:bodyPr>
            <a:normAutofit lnSpcReduction="10000"/>
          </a:bodyPr>
          <a:lstStyle/>
          <a:p>
            <a:r>
              <a:rPr lang="en-US" b="1" dirty="0" smtClean="0"/>
              <a:t>-s</a:t>
            </a:r>
            <a:r>
              <a:rPr lang="en-US" dirty="0" smtClean="0"/>
              <a:t> </a:t>
            </a:r>
            <a:r>
              <a:rPr lang="en-US" dirty="0" smtClean="0">
                <a:sym typeface="Wingdings" pitchFamily="2" charset="2"/>
              </a:rPr>
              <a:t></a:t>
            </a:r>
            <a:r>
              <a:rPr lang="en-US" b="1" dirty="0" smtClean="0"/>
              <a:t>kernel-name</a:t>
            </a:r>
          </a:p>
          <a:p>
            <a:r>
              <a:rPr lang="en-US" b="1" dirty="0" smtClean="0"/>
              <a:t>-n</a:t>
            </a:r>
            <a:r>
              <a:rPr lang="en-US" dirty="0" smtClean="0"/>
              <a:t> </a:t>
            </a:r>
            <a:r>
              <a:rPr lang="en-US" dirty="0" smtClean="0">
                <a:sym typeface="Wingdings" pitchFamily="2" charset="2"/>
              </a:rPr>
              <a:t>network node hostname </a:t>
            </a:r>
            <a:r>
              <a:rPr lang="en-US" b="1" dirty="0" smtClean="0">
                <a:sym typeface="Wingdings" pitchFamily="2" charset="2"/>
              </a:rPr>
              <a:t>(</a:t>
            </a:r>
            <a:r>
              <a:rPr lang="en-US" b="1" dirty="0" smtClean="0"/>
              <a:t>node name)</a:t>
            </a:r>
            <a:endParaRPr lang="en-US" dirty="0" smtClean="0"/>
          </a:p>
          <a:p>
            <a:r>
              <a:rPr lang="en-US" b="1" dirty="0" smtClean="0"/>
              <a:t>-r </a:t>
            </a:r>
            <a:r>
              <a:rPr lang="en-US" b="1" dirty="0" smtClean="0">
                <a:sym typeface="Wingdings" pitchFamily="2" charset="2"/>
              </a:rPr>
              <a:t></a:t>
            </a:r>
            <a:r>
              <a:rPr lang="en-US" b="1" dirty="0" smtClean="0"/>
              <a:t>kernel-release</a:t>
            </a:r>
            <a:r>
              <a:rPr lang="en-US" dirty="0" smtClean="0"/>
              <a:t> </a:t>
            </a:r>
          </a:p>
          <a:p>
            <a:r>
              <a:rPr lang="en-US" b="1" dirty="0" smtClean="0"/>
              <a:t>-v </a:t>
            </a:r>
            <a:r>
              <a:rPr lang="en-US" dirty="0" smtClean="0">
                <a:sym typeface="Wingdings" pitchFamily="2" charset="2"/>
              </a:rPr>
              <a:t></a:t>
            </a:r>
            <a:r>
              <a:rPr lang="en-US" b="1" dirty="0" smtClean="0"/>
              <a:t>kernel-version</a:t>
            </a:r>
          </a:p>
          <a:p>
            <a:r>
              <a:rPr lang="en-US" b="1" dirty="0" smtClean="0"/>
              <a:t>-m</a:t>
            </a:r>
            <a:r>
              <a:rPr lang="en-US" dirty="0" smtClean="0"/>
              <a:t> </a:t>
            </a:r>
            <a:r>
              <a:rPr lang="en-US" dirty="0" smtClean="0">
                <a:sym typeface="Wingdings" pitchFamily="2" charset="2"/>
              </a:rPr>
              <a:t> hardware name </a:t>
            </a:r>
            <a:r>
              <a:rPr lang="en-US" b="1" dirty="0" smtClean="0">
                <a:sym typeface="Wingdings" pitchFamily="2" charset="2"/>
              </a:rPr>
              <a:t>(</a:t>
            </a:r>
            <a:r>
              <a:rPr lang="en-US" b="1" dirty="0" smtClean="0"/>
              <a:t>machine)</a:t>
            </a:r>
            <a:r>
              <a:rPr lang="en-US" dirty="0" smtClean="0"/>
              <a:t>.</a:t>
            </a:r>
          </a:p>
          <a:p>
            <a:r>
              <a:rPr lang="en-US" b="1" dirty="0" smtClean="0"/>
              <a:t>-p</a:t>
            </a:r>
            <a:r>
              <a:rPr lang="en-US" dirty="0" smtClean="0"/>
              <a:t> </a:t>
            </a:r>
            <a:r>
              <a:rPr lang="en-US" dirty="0" smtClean="0">
                <a:sym typeface="Wingdings" pitchFamily="2" charset="2"/>
              </a:rPr>
              <a:t></a:t>
            </a:r>
            <a:r>
              <a:rPr lang="en-US" dirty="0" smtClean="0"/>
              <a:t> processor type or "</a:t>
            </a:r>
            <a:r>
              <a:rPr lang="en-US" b="1" dirty="0" smtClean="0"/>
              <a:t>unknown</a:t>
            </a:r>
            <a:r>
              <a:rPr lang="en-US" dirty="0" smtClean="0"/>
              <a:t>". </a:t>
            </a:r>
          </a:p>
          <a:p>
            <a:r>
              <a:rPr lang="en-US" b="1" dirty="0" smtClean="0"/>
              <a:t>-i </a:t>
            </a:r>
            <a:r>
              <a:rPr lang="en-US" dirty="0" smtClean="0">
                <a:sym typeface="Wingdings" pitchFamily="2" charset="2"/>
              </a:rPr>
              <a:t></a:t>
            </a:r>
            <a:r>
              <a:rPr lang="en-US" b="1" dirty="0" smtClean="0"/>
              <a:t>hardware-platform</a:t>
            </a:r>
            <a:r>
              <a:rPr lang="en-US" dirty="0" smtClean="0"/>
              <a:t> or "</a:t>
            </a:r>
            <a:r>
              <a:rPr lang="en-US" b="1" dirty="0" smtClean="0"/>
              <a:t>unknown</a:t>
            </a:r>
            <a:r>
              <a:rPr lang="en-US" dirty="0" smtClean="0"/>
              <a:t>". </a:t>
            </a:r>
          </a:p>
          <a:p>
            <a:r>
              <a:rPr lang="en-US" b="1" dirty="0" smtClean="0"/>
              <a:t>-o </a:t>
            </a:r>
            <a:r>
              <a:rPr lang="en-US" b="1" dirty="0" smtClean="0">
                <a:sym typeface="Wingdings" pitchFamily="2" charset="2"/>
              </a:rPr>
              <a:t> o</a:t>
            </a:r>
            <a:r>
              <a:rPr lang="en-US" b="1" dirty="0" smtClean="0"/>
              <a:t>perating-system</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https://www.jkmaterials.yolasite.com https://www.jkdirectory.yolasite.com</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7340</Words>
  <Application>Microsoft Office PowerPoint</Application>
  <PresentationFormat>On-screen Show (4:3)</PresentationFormat>
  <Paragraphs>1197</Paragraphs>
  <Slides>80</Slides>
  <Notes>36</Notes>
  <HiddenSlides>1</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UNIT-V</vt:lpstr>
      <vt:lpstr>INTER PROCESS COMMUNICATION</vt:lpstr>
      <vt:lpstr>PIPE DEFINITION</vt:lpstr>
      <vt:lpstr>Slide 4</vt:lpstr>
      <vt:lpstr>PROCESS PIPES</vt:lpstr>
      <vt:lpstr>PROCESS PIPES</vt:lpstr>
      <vt:lpstr>PROCESS PIPES</vt:lpstr>
      <vt:lpstr>PROCESS PIPES  Reading Output from an External Program</vt:lpstr>
      <vt:lpstr>PROCESS PIPES  Reading Output from an External Program</vt:lpstr>
      <vt:lpstr>SENDING OUTPUT TO popen Sending Output to an External Program</vt:lpstr>
      <vt:lpstr>Format Specifications – od command</vt:lpstr>
      <vt:lpstr>Passing More Data</vt:lpstr>
      <vt:lpstr>Passing More Data</vt:lpstr>
      <vt:lpstr>popen Implementation</vt:lpstr>
      <vt:lpstr>popen implementation popen Starts a Shell</vt:lpstr>
      <vt:lpstr>The Pipe Call</vt:lpstr>
      <vt:lpstr>The Pipe Call The Pipe Function</vt:lpstr>
      <vt:lpstr>The Pipe Call Pipes across a fork</vt:lpstr>
      <vt:lpstr>The Pipe Call Pipes across a fork</vt:lpstr>
      <vt:lpstr>Parent and Child Processes Pipes and exec</vt:lpstr>
      <vt:lpstr>Parent and Child Processes Pipes and exec</vt:lpstr>
      <vt:lpstr>Reading Closed Pipes</vt:lpstr>
      <vt:lpstr>Reading Closed Pipes</vt:lpstr>
      <vt:lpstr>Pipes Used as Standard Input and Output</vt:lpstr>
      <vt:lpstr>Pipes Used as Standard Input and Output</vt:lpstr>
      <vt:lpstr>Pipes Used as Standard Input and Output</vt:lpstr>
      <vt:lpstr>Pipes Used as Standard Input and Output File Descriptor Manipulation by close and dup</vt:lpstr>
      <vt:lpstr>Pipes Used as Standard Input and Output Pipes and dup</vt:lpstr>
      <vt:lpstr>Pipes Used as Standard Input and Output Pipes and dup</vt:lpstr>
      <vt:lpstr>Pipes Used as Standard Input and Output Pipes and dup</vt:lpstr>
      <vt:lpstr>Named Pipes: FIFOs</vt:lpstr>
      <vt:lpstr>Named Pipes: FIFOs</vt:lpstr>
      <vt:lpstr>Named Pipes: FIFOs Creating a Named Pipe</vt:lpstr>
      <vt:lpstr>Named Pipes: FIFOs Accessing a FIFO File</vt:lpstr>
      <vt:lpstr>Client/Server Using FIFOs</vt:lpstr>
      <vt:lpstr>Client/Server Using FIFOs</vt:lpstr>
      <vt:lpstr>Client/Server Using FIFOs</vt:lpstr>
      <vt:lpstr>Client/Server Using FIFOs</vt:lpstr>
      <vt:lpstr>Client/Server Using FIFOs</vt:lpstr>
      <vt:lpstr>Client/Server Using FIFOs</vt:lpstr>
      <vt:lpstr>Client/Server Using FIFOs</vt:lpstr>
      <vt:lpstr>SOCKETS</vt:lpstr>
      <vt:lpstr>SOCKET</vt:lpstr>
      <vt:lpstr>SOCKET CONNECTIONS – Server</vt:lpstr>
      <vt:lpstr>SOCKET CONNECTIONS – Server</vt:lpstr>
      <vt:lpstr>SOCKET CONNECTIONS – Server</vt:lpstr>
      <vt:lpstr>SOCKET CONNECTIONS – Client</vt:lpstr>
      <vt:lpstr>SOCKET CONNECTIONS  A Simple Local Client</vt:lpstr>
      <vt:lpstr>SOCKET CONNECTIONS  A Simple Local Server</vt:lpstr>
      <vt:lpstr>SOCKET CONNECTIONS  A Simple Local Server</vt:lpstr>
      <vt:lpstr>SOCKET CONNECTIONS  A Simple Local Server</vt:lpstr>
      <vt:lpstr>SOCKET CONNECTIONS  A Simple Local Server</vt:lpstr>
      <vt:lpstr>Socket Attributes</vt:lpstr>
      <vt:lpstr>Socket Attributes Socket Domains</vt:lpstr>
      <vt:lpstr>Socket Attributes Socket Domains</vt:lpstr>
      <vt:lpstr>Socket Attributes Socket Types</vt:lpstr>
      <vt:lpstr>Socket Attributes Socket Types</vt:lpstr>
      <vt:lpstr>Socket Attributes Socket Types</vt:lpstr>
      <vt:lpstr>Creating Socket</vt:lpstr>
      <vt:lpstr>Socket Addresses</vt:lpstr>
      <vt:lpstr>Naming a Socket</vt:lpstr>
      <vt:lpstr>Creating a Socket Queue</vt:lpstr>
      <vt:lpstr>Accepting Connections</vt:lpstr>
      <vt:lpstr>Requesting Connections</vt:lpstr>
      <vt:lpstr>Requesting Connections</vt:lpstr>
      <vt:lpstr>Closing a Socket</vt:lpstr>
      <vt:lpstr>Socket Communications</vt:lpstr>
      <vt:lpstr>Socket Communications</vt:lpstr>
      <vt:lpstr>Socket Communications  Network  Client</vt:lpstr>
      <vt:lpstr>Socket Communications  Network  Client</vt:lpstr>
      <vt:lpstr>Socket Communications  Network  Server</vt:lpstr>
      <vt:lpstr>Socket Communications  Network  Server</vt:lpstr>
      <vt:lpstr>Socket Communications  Network  Server</vt:lpstr>
      <vt:lpstr>Host and Network Byte Ordering</vt:lpstr>
      <vt:lpstr>Host and Network Byte Ordering</vt:lpstr>
      <vt:lpstr>Host and Network Byte Ordering</vt:lpstr>
      <vt:lpstr>Host and Network Byte Ordering</vt:lpstr>
      <vt:lpstr>Host and Network Byte Ordering</vt:lpstr>
      <vt:lpstr>Host and Network Byte Ordering</vt:lpstr>
      <vt:lpstr>Host and Network Byte Ordering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dc:creator>
  <cp:lastModifiedBy>JK</cp:lastModifiedBy>
  <cp:revision>925</cp:revision>
  <dcterms:created xsi:type="dcterms:W3CDTF">2018-09-23T13:26:30Z</dcterms:created>
  <dcterms:modified xsi:type="dcterms:W3CDTF">2018-10-28T07:56:16Z</dcterms:modified>
</cp:coreProperties>
</file>