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80" r:id="rId23"/>
    <p:sldId id="281" r:id="rId24"/>
    <p:sldId id="276" r:id="rId25"/>
    <p:sldId id="278" r:id="rId26"/>
    <p:sldId id="277" r:id="rId27"/>
    <p:sldId id="282" r:id="rId28"/>
    <p:sldId id="287" r:id="rId29"/>
    <p:sldId id="283" r:id="rId30"/>
    <p:sldId id="284" r:id="rId31"/>
    <p:sldId id="285" r:id="rId32"/>
    <p:sldId id="288" r:id="rId33"/>
    <p:sldId id="289" r:id="rId34"/>
    <p:sldId id="290" r:id="rId35"/>
    <p:sldId id="286" r:id="rId36"/>
    <p:sldId id="291" r:id="rId37"/>
    <p:sldId id="292" r:id="rId38"/>
    <p:sldId id="294" r:id="rId39"/>
    <p:sldId id="295" r:id="rId40"/>
    <p:sldId id="296" r:id="rId41"/>
    <p:sldId id="297" r:id="rId42"/>
    <p:sldId id="298" r:id="rId43"/>
    <p:sldId id="299" r:id="rId44"/>
    <p:sldId id="293" r:id="rId45"/>
    <p:sldId id="300" r:id="rId46"/>
    <p:sldId id="301" r:id="rId47"/>
    <p:sldId id="302" r:id="rId48"/>
    <p:sldId id="303" r:id="rId49"/>
    <p:sldId id="304" r:id="rId50"/>
    <p:sldId id="307" r:id="rId51"/>
    <p:sldId id="305" r:id="rId52"/>
    <p:sldId id="308"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93" autoAdjust="0"/>
  </p:normalViewPr>
  <p:slideViewPr>
    <p:cSldViewPr>
      <p:cViewPr varScale="1">
        <p:scale>
          <a:sx n="57" d="100"/>
          <a:sy n="57" d="100"/>
        </p:scale>
        <p:origin x="-174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2E6A7-9E8E-47A3-AF47-C8099BFC2269}" type="datetimeFigureOut">
              <a:rPr lang="en-US" smtClean="0"/>
              <a:pPr/>
              <a:t>28/10/2018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0C2DC-668C-4C02-A441-FFEFCEB7695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performance of an application that mixes input, calculation, and output may be improved by running these as three separate threads. While the input or output thread is waiting for a connection, one of the other threads can continue with calculations.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switching between threads requires the operating system to do much less work than switching between processes.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smtClean="0">
              <a:sym typeface="Wingdings" pitchFamily="2" charset="2"/>
            </a:endParaRPr>
          </a:p>
          <a:p>
            <a:pPr>
              <a:buFont typeface="Wingdings"/>
              <a:buNone/>
            </a:pP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Writing multithreaded programs requires very careful design.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Debugging a multithreaded program is much, much harder than debugging a single-threaded one, because the interactions between the threads are very hard to control.</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It is an</a:t>
            </a:r>
            <a:r>
              <a:rPr lang="en-US" baseline="0" dirty="0" smtClean="0"/>
              <a:t> </a:t>
            </a:r>
            <a:r>
              <a:rPr lang="en-US" sz="1200" kern="1200" baseline="0" dirty="0" smtClean="0">
                <a:solidFill>
                  <a:schemeClr val="tx1"/>
                </a:solidFill>
                <a:latin typeface="+mn-lt"/>
                <a:ea typeface="+mn-ea"/>
                <a:cs typeface="+mn-cs"/>
              </a:rPr>
              <a:t>event generated by the UNIX and Linux systems in response to some condition, upon receipt of which a process may in turn take some action.</a:t>
            </a:r>
          </a:p>
          <a:p>
            <a:pPr lvl="0">
              <a:buFont typeface="Arial" pitchFamily="34" charset="0"/>
              <a:buChar char="•"/>
            </a:pPr>
            <a:r>
              <a:rPr lang="en-US" sz="1200" kern="1200" baseline="0" dirty="0" smtClean="0">
                <a:solidFill>
                  <a:schemeClr val="tx1"/>
                </a:solidFill>
                <a:latin typeface="+mn-lt"/>
                <a:ea typeface="+mn-ea"/>
                <a:cs typeface="+mn-cs"/>
              </a:rPr>
              <a:t>We use</a:t>
            </a:r>
          </a:p>
          <a:p>
            <a:pPr lvl="1">
              <a:buFont typeface="Arial" pitchFamily="34" charset="0"/>
              <a:buChar char="•"/>
            </a:pPr>
            <a:r>
              <a:rPr lang="en-US" sz="1200" kern="1200" baseline="0" dirty="0" smtClean="0">
                <a:solidFill>
                  <a:schemeClr val="tx1"/>
                </a:solidFill>
                <a:latin typeface="+mn-lt"/>
                <a:ea typeface="+mn-ea"/>
                <a:cs typeface="+mn-cs"/>
              </a:rPr>
              <a:t>the term </a:t>
            </a:r>
            <a:r>
              <a:rPr lang="en-US" sz="1200" i="1" kern="1200" baseline="0" dirty="0" smtClean="0">
                <a:solidFill>
                  <a:schemeClr val="tx1"/>
                </a:solidFill>
                <a:latin typeface="+mn-lt"/>
                <a:ea typeface="+mn-ea"/>
                <a:cs typeface="+mn-cs"/>
              </a:rPr>
              <a:t>raise </a:t>
            </a:r>
            <a:r>
              <a:rPr lang="en-US" sz="1200" i="0" kern="1200" baseline="0" dirty="0" smtClean="0">
                <a:solidFill>
                  <a:schemeClr val="tx1"/>
                </a:solidFill>
                <a:latin typeface="+mn-lt"/>
                <a:ea typeface="+mn-ea"/>
                <a:cs typeface="+mn-cs"/>
              </a:rPr>
              <a:t>to indicate the generation </a:t>
            </a:r>
            <a:r>
              <a:rPr lang="en-US" sz="1200" kern="1200" baseline="0" dirty="0" smtClean="0">
                <a:solidFill>
                  <a:schemeClr val="tx1"/>
                </a:solidFill>
                <a:latin typeface="+mn-lt"/>
                <a:ea typeface="+mn-ea"/>
                <a:cs typeface="+mn-cs"/>
              </a:rPr>
              <a:t>of a signal</a:t>
            </a:r>
          </a:p>
          <a:p>
            <a:pPr lvl="1">
              <a:buFont typeface="Arial" pitchFamily="34" charset="0"/>
              <a:buChar char="•"/>
            </a:pPr>
            <a:r>
              <a:rPr lang="en-US" sz="1200" kern="1200" baseline="0" dirty="0" smtClean="0">
                <a:solidFill>
                  <a:schemeClr val="tx1"/>
                </a:solidFill>
                <a:latin typeface="+mn-lt"/>
                <a:ea typeface="+mn-ea"/>
                <a:cs typeface="+mn-cs"/>
              </a:rPr>
              <a:t>the term </a:t>
            </a:r>
            <a:r>
              <a:rPr lang="en-US" sz="1200" i="1" kern="1200" baseline="0" dirty="0" smtClean="0">
                <a:solidFill>
                  <a:schemeClr val="tx1"/>
                </a:solidFill>
                <a:latin typeface="+mn-lt"/>
                <a:ea typeface="+mn-ea"/>
                <a:cs typeface="+mn-cs"/>
              </a:rPr>
              <a:t>catch </a:t>
            </a:r>
            <a:r>
              <a:rPr lang="en-US" sz="1200" i="0" kern="1200" baseline="0" dirty="0" smtClean="0">
                <a:solidFill>
                  <a:schemeClr val="tx1"/>
                </a:solidFill>
                <a:latin typeface="+mn-lt"/>
                <a:ea typeface="+mn-ea"/>
                <a:cs typeface="+mn-cs"/>
              </a:rPr>
              <a:t>to indicate the receipt of a signal. </a:t>
            </a:r>
          </a:p>
          <a:p>
            <a:pPr lvl="1">
              <a:buFont typeface="Arial" pitchFamily="34" charset="0"/>
              <a:buChar char="•"/>
            </a:pPr>
            <a:r>
              <a:rPr lang="en-US" sz="1200" i="0" kern="1200" baseline="0" dirty="0" smtClean="0">
                <a:solidFill>
                  <a:schemeClr val="tx1"/>
                </a:solidFill>
                <a:latin typeface="+mn-lt"/>
                <a:ea typeface="+mn-ea"/>
                <a:cs typeface="+mn-cs"/>
              </a:rPr>
              <a:t>Signals are raised by some error conditions, </a:t>
            </a:r>
            <a:r>
              <a:rPr lang="en-US" sz="1200" kern="1200" baseline="0" dirty="0" smtClean="0">
                <a:solidFill>
                  <a:schemeClr val="tx1"/>
                </a:solidFill>
                <a:latin typeface="+mn-lt"/>
                <a:ea typeface="+mn-ea"/>
                <a:cs typeface="+mn-cs"/>
              </a:rPr>
              <a:t>such as memory segment violations, floating-point processor errors, or illegal instructions.</a:t>
            </a:r>
          </a:p>
          <a:p>
            <a:pPr>
              <a:buFont typeface="Arial" pitchFamily="34" charset="0"/>
              <a:buChar char="•"/>
            </a:pPr>
            <a:r>
              <a:rPr lang="en-US" sz="1200" kern="1200" baseline="0" dirty="0" smtClean="0">
                <a:solidFill>
                  <a:schemeClr val="tx1"/>
                </a:solidFill>
                <a:latin typeface="+mn-lt"/>
                <a:ea typeface="+mn-ea"/>
                <a:cs typeface="+mn-cs"/>
              </a:rPr>
              <a:t>They are generated by the shell and terminal handlers to cause interrupts and can also be explicitly sent from one process to another as a way of passing information or modifying behavior</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process receives one of these signals without first arranging to catch it, the process will be terminated immediately.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SIGCHLD can be useful for managing child processes. It’s ignored by default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remaining signals cause the process receiving them to stop, except for SIGCONT, which causes the process to resume. They are used by shell programs for job control and are rarely used by user programs.</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signal to be caught or ignored is given as argument sig.</a:t>
            </a:r>
          </a:p>
          <a:p>
            <a:r>
              <a:rPr lang="en-US" sz="1200" kern="1200" baseline="0" dirty="0" smtClean="0">
                <a:solidFill>
                  <a:schemeClr val="tx1"/>
                </a:solidFill>
                <a:latin typeface="+mn-lt"/>
                <a:ea typeface="+mn-ea"/>
                <a:cs typeface="+mn-cs"/>
              </a:rPr>
              <a:t>The function to be called when the specified signal is received is given as </a:t>
            </a:r>
            <a:r>
              <a:rPr lang="en-US" sz="1200" kern="1200" baseline="0" dirty="0" err="1" smtClean="0">
                <a:solidFill>
                  <a:schemeClr val="tx1"/>
                </a:solidFill>
                <a:latin typeface="+mn-lt"/>
                <a:ea typeface="+mn-ea"/>
                <a:cs typeface="+mn-cs"/>
              </a:rPr>
              <a:t>func</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signal function itself returns a function of the same type, which is the previous value of the function set up to handle this signal, or one of these two special values:</a:t>
            </a:r>
          </a:p>
          <a:p>
            <a:r>
              <a:rPr lang="en-US" sz="1200" kern="1200" baseline="0" dirty="0" smtClean="0">
                <a:solidFill>
                  <a:schemeClr val="tx1"/>
                </a:solidFill>
                <a:latin typeface="+mn-lt"/>
                <a:ea typeface="+mn-ea"/>
                <a:cs typeface="+mn-cs"/>
              </a:rPr>
              <a:t>SIG_IGN </a:t>
            </a:r>
            <a:r>
              <a:rPr lang="en-US" dirty="0" smtClean="0"/>
              <a:t>= ignore the signal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SIG_DFL</a:t>
            </a:r>
            <a:r>
              <a:rPr lang="en-US" dirty="0" smtClean="0"/>
              <a:t> = restore default behavior</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As you can see from this example, the signal handling function takes a single integer parameter, the signal number that caused the function to be called. This can be useful if the same function is used to handle more than one signal. Here you print out the value of SIGINT, which on this system happens to have the value 2. You shouldn’t rely on traditional numeric values for signals; always use signal names in new programs.</a:t>
            </a:r>
          </a:p>
          <a:p>
            <a:endParaRPr lang="en-U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The function ouch reacts to the signal that is passed in the parameter sig. This function will be called when a signal occurs. It prints a message and then resets the signal handling for SIGINT (by default, generated by typing </a:t>
            </a:r>
            <a:r>
              <a:rPr lang="en-US" sz="1200" kern="1200" baseline="0" dirty="0" err="1" smtClean="0">
                <a:solidFill>
                  <a:schemeClr val="tx1"/>
                </a:solidFill>
                <a:latin typeface="+mn-lt"/>
                <a:ea typeface="+mn-ea"/>
                <a:cs typeface="+mn-cs"/>
              </a:rPr>
              <a:t>Ctrl+C</a:t>
            </a:r>
            <a:r>
              <a:rPr lang="en-US" sz="1200" kern="1200" baseline="0" dirty="0" smtClean="0">
                <a:solidFill>
                  <a:schemeClr val="tx1"/>
                </a:solidFill>
                <a:latin typeface="+mn-lt"/>
                <a:ea typeface="+mn-ea"/>
                <a:cs typeface="+mn-cs"/>
              </a:rPr>
              <a:t>) back to the default behavior.</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è"/>
            </a:pPr>
            <a:r>
              <a:rPr lang="en-US" dirty="0" smtClean="0">
                <a:sym typeface="Wingdings" pitchFamily="2" charset="2"/>
              </a:rPr>
              <a:t>Send signal</a:t>
            </a:r>
            <a:r>
              <a:rPr lang="en-US" baseline="0" dirty="0" smtClean="0">
                <a:sym typeface="Wingdings" pitchFamily="2" charset="2"/>
              </a:rPr>
              <a:t> to (</a:t>
            </a:r>
            <a:r>
              <a:rPr lang="en-US" sz="1200" kern="1200" baseline="0" dirty="0" smtClean="0">
                <a:solidFill>
                  <a:schemeClr val="tx1"/>
                </a:solidFill>
                <a:latin typeface="+mn-lt"/>
                <a:ea typeface="+mn-ea"/>
                <a:cs typeface="+mn-cs"/>
              </a:rPr>
              <a:t>A process may send a signal to another process, including itself, by calling kill.)</a:t>
            </a:r>
          </a:p>
          <a:p>
            <a:r>
              <a:rPr lang="en-US" baseline="0" dirty="0" smtClean="0">
                <a:sym typeface="Wingdings" pitchFamily="2" charset="2"/>
              </a:rPr>
              <a:t>To send (</a:t>
            </a:r>
            <a:r>
              <a:rPr lang="en-US" sz="1200" kern="1200" baseline="0" dirty="0" smtClean="0">
                <a:solidFill>
                  <a:schemeClr val="tx1"/>
                </a:solidFill>
                <a:latin typeface="+mn-lt"/>
                <a:ea typeface="+mn-ea"/>
                <a:cs typeface="+mn-cs"/>
              </a:rPr>
              <a:t>The call will fail if the program doesn’t have permission to send the signal.)</a:t>
            </a:r>
          </a:p>
          <a:p>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kill</a:t>
            </a:r>
            <a:r>
              <a:rPr lang="en-US" sz="1200" kern="1200" baseline="0" dirty="0" smtClean="0">
                <a:solidFill>
                  <a:schemeClr val="tx1"/>
                </a:solidFill>
                <a:latin typeface="+mn-lt"/>
                <a:ea typeface="+mn-ea"/>
                <a:cs typeface="+mn-cs"/>
              </a:rPr>
              <a:t> function sends the specified signal, sig, to the process whose identifier is given by </a:t>
            </a:r>
            <a:r>
              <a:rPr lang="en-US" sz="1200" kern="1200" baseline="0" dirty="0" err="1" smtClean="0">
                <a:solidFill>
                  <a:schemeClr val="tx1"/>
                </a:solidFill>
                <a:latin typeface="+mn-lt"/>
                <a:ea typeface="+mn-ea"/>
                <a:cs typeface="+mn-cs"/>
              </a:rPr>
              <a:t>pid</a:t>
            </a:r>
            <a:r>
              <a:rPr lang="en-US" sz="1200" kern="1200" baseline="0" dirty="0" smtClean="0">
                <a:solidFill>
                  <a:schemeClr val="tx1"/>
                </a:solidFill>
                <a:latin typeface="+mn-lt"/>
                <a:ea typeface="+mn-ea"/>
                <a:cs typeface="+mn-cs"/>
              </a:rPr>
              <a:t>. It returns 0 on success.</a:t>
            </a:r>
          </a:p>
          <a:p>
            <a:endParaRPr lang="en-US" baseline="0" dirty="0" smtClean="0">
              <a:sym typeface="Wingdings" pitchFamily="2" charset="2"/>
            </a:endParaRPr>
          </a:p>
          <a:p>
            <a:pPr>
              <a:buFont typeface="Wingdings"/>
              <a:buNone/>
            </a:pPr>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A920C2DC-668C-4C02-A441-FFEFCEB76956}" type="slidenum">
              <a:rPr lang="en-US" smtClean="0"/>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Signals provide you with a useful alarm clock facility. The alarm function call can be used by a process to schedule a SIGALRM signal at some time in the future.</a:t>
            </a:r>
          </a:p>
          <a:p>
            <a:pPr>
              <a:buFont typeface="Wingdings"/>
              <a:buNone/>
            </a:pPr>
            <a:r>
              <a:rPr lang="en-US" sz="1200" kern="1200" baseline="0" dirty="0" smtClean="0">
                <a:solidFill>
                  <a:schemeClr val="tx1"/>
                </a:solidFill>
                <a:latin typeface="+mn-lt"/>
                <a:ea typeface="+mn-ea"/>
                <a:cs typeface="+mn-cs"/>
              </a:rPr>
              <a:t>The alarm call schedules the delivery of a SIGALRM signal in </a:t>
            </a:r>
            <a:r>
              <a:rPr lang="en-US" sz="1200" i="1" kern="1200" baseline="0" dirty="0" smtClean="0">
                <a:solidFill>
                  <a:schemeClr val="tx1"/>
                </a:solidFill>
                <a:latin typeface="+mn-lt"/>
                <a:ea typeface="+mn-ea"/>
                <a:cs typeface="+mn-cs"/>
              </a:rPr>
              <a:t>seconds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seconds</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 value of 0 will cancel any outstanding alarm request.</a:t>
            </a:r>
          </a:p>
          <a:p>
            <a:r>
              <a:rPr lang="en-US" sz="1200" kern="1200" baseline="0" dirty="0" smtClean="0">
                <a:solidFill>
                  <a:schemeClr val="tx1"/>
                </a:solidFill>
                <a:latin typeface="+mn-lt"/>
                <a:ea typeface="+mn-ea"/>
                <a:cs typeface="+mn-cs"/>
              </a:rPr>
              <a:t>Calling alarm before the signal is received will cause the alarm to be rescheduled.</a:t>
            </a:r>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A920C2DC-668C-4C02-A441-FFEFCEB76956}"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1" i="1" kern="1200" baseline="0" dirty="0" smtClean="0">
                <a:solidFill>
                  <a:schemeClr val="tx1"/>
                </a:solidFill>
                <a:latin typeface="+mn-lt"/>
                <a:ea typeface="+mn-ea"/>
                <a:cs typeface="+mn-cs"/>
              </a:rPr>
              <a:t>Pause</a:t>
            </a:r>
            <a:r>
              <a:rPr lang="en-US" sz="1200" kern="1200" baseline="0" dirty="0" smtClean="0">
                <a:solidFill>
                  <a:schemeClr val="tx1"/>
                </a:solidFill>
                <a:latin typeface="+mn-lt"/>
                <a:ea typeface="+mn-ea"/>
                <a:cs typeface="+mn-cs"/>
              </a:rPr>
              <a:t>, which simply causes the program to suspend execution until a signal occurs.</a:t>
            </a:r>
          </a:p>
          <a:p>
            <a:pPr algn="just"/>
            <a:r>
              <a:rPr lang="en-US" sz="1200" kern="1200" baseline="0" dirty="0" smtClean="0">
                <a:solidFill>
                  <a:schemeClr val="tx1"/>
                </a:solidFill>
                <a:latin typeface="+mn-lt"/>
                <a:ea typeface="+mn-ea"/>
                <a:cs typeface="+mn-cs"/>
              </a:rPr>
              <a:t>When it receives a signal, any established handler is run and execution continues as normal. It’s declared as</a:t>
            </a:r>
          </a:p>
          <a:p>
            <a:pPr algn="just"/>
            <a:r>
              <a:rPr lang="en-US" sz="1200" kern="1200" baseline="0" dirty="0" smtClean="0">
                <a:solidFill>
                  <a:schemeClr val="tx1"/>
                </a:solidFill>
                <a:latin typeface="+mn-lt"/>
                <a:ea typeface="+mn-ea"/>
                <a:cs typeface="+mn-cs"/>
              </a:rPr>
              <a:t>returns -1 (if the next received signal doesn’t cause the program to terminate) with errno set to EINTR when interrupted by a signal.</a:t>
            </a:r>
          </a:p>
          <a:p>
            <a:pPr algn="just"/>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newer programming interface for signals that is more robust: sigaction.</a:t>
            </a:r>
          </a:p>
          <a:p>
            <a:r>
              <a:rPr lang="en-US" sz="1200" kern="1200" baseline="0" dirty="0" smtClean="0">
                <a:solidFill>
                  <a:schemeClr val="tx1"/>
                </a:solidFill>
                <a:latin typeface="+mn-lt"/>
                <a:ea typeface="+mn-ea"/>
                <a:cs typeface="+mn-cs"/>
              </a:rPr>
              <a:t>The sigaction structure, used to define the actions to be taken on receipt of the signal specified by sig, is defined in signal.h and has at least the following members:</a:t>
            </a:r>
          </a:p>
          <a:p>
            <a:pPr lvl="3"/>
            <a:r>
              <a:rPr lang="en-US" dirty="0" smtClean="0"/>
              <a:t>void (*) (int) sa_handler	</a:t>
            </a:r>
            <a:r>
              <a:rPr lang="en-US" sz="1800" dirty="0" smtClean="0"/>
              <a:t>/* function, SIG_DFL or SIG_IGN</a:t>
            </a:r>
          </a:p>
          <a:p>
            <a:pPr lvl="3"/>
            <a:r>
              <a:rPr lang="en-US" dirty="0" smtClean="0"/>
              <a:t>sigset_t sa_mask		</a:t>
            </a:r>
            <a:r>
              <a:rPr lang="en-US" sz="1800" dirty="0" smtClean="0"/>
              <a:t>/* signals to block in sa_handler</a:t>
            </a:r>
          </a:p>
          <a:p>
            <a:pPr lvl="3"/>
            <a:r>
              <a:rPr lang="fr-FR" dirty="0" smtClean="0"/>
              <a:t>int sa_flags		</a:t>
            </a:r>
            <a:r>
              <a:rPr lang="fr-FR" sz="1800" dirty="0" smtClean="0"/>
              <a:t>/* signal action modifiers</a:t>
            </a:r>
            <a:endParaRPr lang="en-US" dirty="0" smtClean="0"/>
          </a:p>
          <a:p>
            <a:r>
              <a:rPr lang="en-US" sz="1200" kern="1200" baseline="0" dirty="0" smtClean="0">
                <a:solidFill>
                  <a:schemeClr val="tx1"/>
                </a:solidFill>
                <a:latin typeface="+mn-lt"/>
                <a:ea typeface="+mn-ea"/>
                <a:cs typeface="+mn-cs"/>
              </a:rPr>
              <a:t>sigaction function sets the action associated with the signal sig.</a:t>
            </a:r>
          </a:p>
          <a:p>
            <a:r>
              <a:rPr lang="en-US" sz="1200" kern="1200" baseline="0" dirty="0" smtClean="0">
                <a:solidFill>
                  <a:schemeClr val="tx1"/>
                </a:solidFill>
                <a:latin typeface="+mn-lt"/>
                <a:ea typeface="+mn-ea"/>
                <a:cs typeface="+mn-cs"/>
              </a:rPr>
              <a:t>If oact is not null, sigaction writes the previous signal action to the location it refers to. </a:t>
            </a:r>
          </a:p>
          <a:p>
            <a:r>
              <a:rPr lang="en-US" sz="1200" kern="1200" baseline="0" dirty="0" smtClean="0">
                <a:solidFill>
                  <a:schemeClr val="tx1"/>
                </a:solidFill>
                <a:latin typeface="+mn-lt"/>
                <a:ea typeface="+mn-ea"/>
                <a:cs typeface="+mn-cs"/>
              </a:rPr>
              <a:t>If act is null, this is all sigaction does. If act isn’t null, the action for the specified signal is set.</a:t>
            </a:r>
          </a:p>
          <a:p>
            <a:r>
              <a:rPr lang="en-US" sz="1200" kern="1200" baseline="0" dirty="0" smtClean="0">
                <a:solidFill>
                  <a:schemeClr val="tx1"/>
                </a:solidFill>
                <a:latin typeface="+mn-lt"/>
                <a:ea typeface="+mn-ea"/>
                <a:cs typeface="+mn-cs"/>
              </a:rPr>
              <a:t>As with signal, sigaction returns 0 if successful and -1 if not.</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 </a:t>
            </a:r>
            <a:r>
              <a:rPr lang="en-US" dirty="0" smtClean="0">
                <a:sym typeface="Wingdings" pitchFamily="2" charset="2"/>
              </a:rPr>
              <a:t> </a:t>
            </a:r>
            <a:r>
              <a:rPr lang="en-US" dirty="0" smtClean="0"/>
              <a:t>Writes information to standard output about all processes, except kernel processes.</a:t>
            </a:r>
          </a:p>
          <a:p>
            <a:r>
              <a:rPr lang="en-US" dirty="0" smtClean="0"/>
              <a:t>-f </a:t>
            </a:r>
            <a:r>
              <a:rPr lang="en-US" dirty="0" smtClean="0">
                <a:sym typeface="Wingdings" pitchFamily="2" charset="2"/>
              </a:rPr>
              <a:t> </a:t>
            </a:r>
            <a:r>
              <a:rPr lang="en-US" dirty="0" smtClean="0"/>
              <a:t>Generates a full listing</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header file signal.h defines the type sigset_t and functions used to manipulate sets of signals.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sets are used in sigaction and other functions to modify process behavior on receipt of signals.</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function sigismember determines whether the given signal is a member of a signal set. It returns 1 if the signal is a member of the set, 0 if it isn’t, and -1 with errno set to EINVAL if the signal is invalid.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process signal mask is set or examined by calling the function sigprocmask. This signal mask is the set of signals that are currently blocked and will therefore not be received by the current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sigprocmask can change the process signal mask in a number of ways according to the </a:t>
            </a:r>
            <a:r>
              <a:rPr lang="en-US" sz="1200" b="1" i="1" kern="1200" baseline="0" dirty="0" smtClean="0">
                <a:solidFill>
                  <a:schemeClr val="tx1"/>
                </a:solidFill>
                <a:latin typeface="+mn-lt"/>
                <a:ea typeface="+mn-ea"/>
                <a:cs typeface="+mn-cs"/>
              </a:rPr>
              <a:t>how</a:t>
            </a:r>
            <a:r>
              <a:rPr lang="en-US" sz="1200" kern="1200" baseline="0" dirty="0" smtClean="0">
                <a:solidFill>
                  <a:schemeClr val="tx1"/>
                </a:solidFill>
                <a:latin typeface="+mn-lt"/>
                <a:ea typeface="+mn-ea"/>
                <a:cs typeface="+mn-cs"/>
              </a:rPr>
              <a:t> argument. New values for the signal mask are passed  in the argument set if it isn’t null, and the previous signal mask will be written to the signal set </a:t>
            </a:r>
            <a:r>
              <a:rPr lang="en-US" sz="1200" b="1" i="1" kern="1200" baseline="0" dirty="0" smtClean="0">
                <a:solidFill>
                  <a:schemeClr val="tx1"/>
                </a:solidFill>
                <a:latin typeface="+mn-lt"/>
                <a:ea typeface="+mn-ea"/>
                <a:cs typeface="+mn-cs"/>
              </a:rPr>
              <a:t>oset</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the set argument is a null pointer, the value of how is not used and the only purpose of the call is to fetch the value of the current signal mask into oset.</a:t>
            </a:r>
          </a:p>
          <a:p>
            <a:endParaRPr lang="en-US" sz="1200" kern="1200" baseline="0" dirty="0" smtClean="0">
              <a:solidFill>
                <a:schemeClr val="tx1"/>
              </a:solidFill>
              <a:latin typeface="+mn-lt"/>
              <a:ea typeface="+mn-ea"/>
              <a:cs typeface="+mn-cs"/>
            </a:endParaRPr>
          </a:p>
          <a:p>
            <a:pPr>
              <a:buFont typeface="Wingdings"/>
              <a:buChar char="ß"/>
            </a:pPr>
            <a:r>
              <a:rPr lang="en-US" dirty="0" smtClean="0">
                <a:sym typeface="Wingdings" pitchFamily="2" charset="2"/>
              </a:rPr>
              <a:t>of</a:t>
            </a:r>
          </a:p>
          <a:p>
            <a:pPr>
              <a:buFont typeface="Wingdings"/>
              <a:buNone/>
            </a:pPr>
            <a:r>
              <a:rPr lang="en-US" dirty="0" smtClean="0">
                <a:sym typeface="Wingdings" pitchFamily="2" charset="2"/>
              </a:rPr>
              <a:t> is</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If a signal is blocked by a process, it won’t be delivered, but will remain pending. A program can determine which of its blocked signals are pending by calling the function sigpending.</a:t>
            </a:r>
          </a:p>
          <a:p>
            <a:pPr algn="just"/>
            <a:endParaRPr lang="en-U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This writes a set of signals that are blocked from delivery and are pending into the signal set pointed to by set. It returns 0 if successful, otherwise, -1 with errno set to indicate the error. This function can be useful when a program needs to handle signals and to control when the handling function is called.</a:t>
            </a:r>
          </a:p>
          <a:p>
            <a:pPr algn="just"/>
            <a:endParaRPr lang="en-US" dirty="0" smtClean="0"/>
          </a:p>
          <a:p>
            <a:pPr algn="just"/>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A process can suspend execution until the delivery of one of a set of signals by calling sigsuspend. This is a more general form of the pause function you met earlier.</a:t>
            </a:r>
          </a:p>
          <a:p>
            <a:pPr algn="just"/>
            <a:endParaRPr lang="en-U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The sigsuspend function replaces the process signal mask with the signal set given by </a:t>
            </a:r>
            <a:r>
              <a:rPr lang="en-US" sz="1200" kern="1200" baseline="0" dirty="0" err="1" smtClean="0">
                <a:solidFill>
                  <a:schemeClr val="tx1"/>
                </a:solidFill>
                <a:latin typeface="+mn-lt"/>
                <a:ea typeface="+mn-ea"/>
                <a:cs typeface="+mn-cs"/>
              </a:rPr>
              <a:t>sigmask</a:t>
            </a:r>
            <a:r>
              <a:rPr lang="en-US" sz="1200" kern="1200" baseline="0" dirty="0" smtClean="0">
                <a:solidFill>
                  <a:schemeClr val="tx1"/>
                </a:solidFill>
                <a:latin typeface="+mn-lt"/>
                <a:ea typeface="+mn-ea"/>
                <a:cs typeface="+mn-cs"/>
              </a:rPr>
              <a:t> and then suspends execution.</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WCHAN </a:t>
            </a:r>
            <a:r>
              <a:rPr lang="en-US" dirty="0" smtClean="0">
                <a:sym typeface="Wingdings" pitchFamily="2" charset="2"/>
              </a:rPr>
              <a:t> (wait channel) </a:t>
            </a:r>
            <a:r>
              <a:rPr lang="en-US" dirty="0" smtClean="0"/>
              <a:t>The event for which the process or kernel thread is waiting or sleeping</a:t>
            </a:r>
          </a:p>
          <a:p>
            <a:r>
              <a:rPr lang="en-US" dirty="0" smtClean="0"/>
              <a:t>SZ </a:t>
            </a:r>
            <a:r>
              <a:rPr lang="en-US" dirty="0" smtClean="0">
                <a:sym typeface="Wingdings" pitchFamily="2" charset="2"/>
              </a:rPr>
              <a:t> (size) </a:t>
            </a:r>
            <a:r>
              <a:rPr lang="en-US" dirty="0" smtClean="0"/>
              <a:t>The size in 1KB units of the core image of the process.</a:t>
            </a:r>
          </a:p>
          <a:p>
            <a:r>
              <a:rPr lang="en-US" dirty="0" smtClean="0"/>
              <a:t>PRI </a:t>
            </a:r>
            <a:r>
              <a:rPr lang="en-US" dirty="0" smtClean="0">
                <a:sym typeface="Wingdings" pitchFamily="2" charset="2"/>
              </a:rPr>
              <a:t> (priority) </a:t>
            </a:r>
            <a:r>
              <a:rPr lang="en-US" dirty="0" smtClean="0"/>
              <a:t>The priority of the process or kernel thread ; higher numbers mean lower priority.</a:t>
            </a:r>
          </a:p>
          <a:p>
            <a:r>
              <a:rPr lang="en-US" dirty="0" smtClean="0"/>
              <a:t>C </a:t>
            </a:r>
            <a:r>
              <a:rPr lang="en-US" dirty="0" smtClean="0">
                <a:sym typeface="Wingdings" pitchFamily="2" charset="2"/>
              </a:rPr>
              <a:t> </a:t>
            </a:r>
            <a:r>
              <a:rPr lang="en-US" dirty="0" smtClean="0"/>
              <a:t>CPU utilization of process or thread</a:t>
            </a:r>
          </a:p>
          <a:p>
            <a:r>
              <a:rPr lang="en-US" dirty="0" smtClean="0"/>
              <a:t>TIME</a:t>
            </a:r>
            <a:r>
              <a:rPr lang="en-US" baseline="0" dirty="0" smtClean="0"/>
              <a:t> </a:t>
            </a:r>
            <a:r>
              <a:rPr lang="en-US" baseline="0" dirty="0" smtClean="0">
                <a:sym typeface="Wingdings" pitchFamily="2" charset="2"/>
              </a:rPr>
              <a:t> </a:t>
            </a:r>
            <a:r>
              <a:rPr lang="en-US" dirty="0" smtClean="0"/>
              <a:t>The total execution time for the process.</a:t>
            </a:r>
          </a:p>
          <a:p>
            <a:r>
              <a:rPr lang="en-US" dirty="0" smtClean="0"/>
              <a:t>TTY </a:t>
            </a:r>
            <a:r>
              <a:rPr lang="en-US" dirty="0" smtClean="0">
                <a:sym typeface="Wingdings" pitchFamily="2" charset="2"/>
              </a:rPr>
              <a:t> </a:t>
            </a:r>
            <a:r>
              <a:rPr lang="en-US" dirty="0" smtClean="0"/>
              <a:t>The controlling workstation for the process</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smtClean="0">
                <a:sym typeface="Wingdings" pitchFamily="2" charset="2"/>
              </a:rPr>
              <a:t>=</a:t>
            </a:r>
            <a:r>
              <a:rPr lang="en-US" baseline="0" dirty="0" smtClean="0">
                <a:sym typeface="Wingdings" pitchFamily="2" charset="2"/>
              </a:rPr>
              <a:t> </a:t>
            </a:r>
            <a:r>
              <a:rPr lang="en-US" dirty="0" smtClean="0">
                <a:sym typeface="Wingdings" pitchFamily="2" charset="2"/>
              </a:rPr>
              <a:t>this</a:t>
            </a:r>
          </a:p>
          <a:p>
            <a:pPr>
              <a:buFont typeface="Wingdings"/>
              <a:buChar char="ß"/>
            </a:pPr>
            <a:r>
              <a:rPr lang="en-US" dirty="0" smtClean="0">
                <a:sym typeface="Wingdings" pitchFamily="2" charset="2"/>
              </a:rPr>
              <a:t>= for the </a:t>
            </a:r>
          </a:p>
          <a:p>
            <a:pPr>
              <a:buFont typeface="Wingdings"/>
              <a:buNone/>
            </a:pPr>
            <a:r>
              <a:rPr lang="en-US" dirty="0" smtClean="0">
                <a:sym typeface="Wingdings" pitchFamily="2" charset="2"/>
              </a:rPr>
              <a:t> to</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ß"/>
            </a:pPr>
            <a:r>
              <a:rPr lang="en-US" dirty="0" smtClean="0">
                <a:sym typeface="Wingdings" pitchFamily="2" charset="2"/>
              </a:rPr>
              <a:t>of</a:t>
            </a:r>
          </a:p>
          <a:p>
            <a:pPr>
              <a:buFont typeface="Wingdings"/>
              <a:buNone/>
            </a:pPr>
            <a:r>
              <a:rPr lang="en-US" dirty="0" smtClean="0">
                <a:sym typeface="Wingdings" pitchFamily="2" charset="2"/>
              </a:rPr>
              <a:t>to</a:t>
            </a:r>
          </a:p>
          <a:p>
            <a:pPr>
              <a:buFontTx/>
              <a:buNone/>
            </a:pPr>
            <a:r>
              <a:rPr lang="en-US" dirty="0" smtClean="0">
                <a:sym typeface="Wingdings" pitchFamily="2" charset="2"/>
              </a:rPr>
              <a:t>– from</a:t>
            </a:r>
          </a:p>
          <a:p>
            <a:pPr>
              <a:buFontTx/>
              <a:buNone/>
            </a:pPr>
            <a:r>
              <a:rPr lang="en-US" strike="sngStrike" smtClean="0">
                <a:sym typeface="Wingdings" pitchFamily="2" charset="2"/>
              </a:rPr>
              <a:t>Call</a:t>
            </a:r>
            <a:r>
              <a:rPr lang="en-US" smtClean="0">
                <a:sym typeface="Wingdings" pitchFamily="2" charset="2"/>
              </a:rPr>
              <a:t> prevents</a:t>
            </a:r>
            <a:r>
              <a:rPr lang="en-US" baseline="0" smtClean="0">
                <a:sym typeface="Wingdings" pitchFamily="2" charset="2"/>
              </a:rPr>
              <a:t> call to</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trike="sngStrike" dirty="0" smtClean="0"/>
              <a:t>normally </a:t>
            </a:r>
            <a:r>
              <a:rPr lang="en-US" strike="noStrike" baseline="0" dirty="0" smtClean="0"/>
              <a:t> abnormally</a:t>
            </a:r>
          </a:p>
          <a:p>
            <a:pPr>
              <a:buFont typeface="Wingdings"/>
              <a:buChar char="ß"/>
            </a:pPr>
            <a:r>
              <a:rPr lang="en-US" strike="noStrike" baseline="0" dirty="0" smtClean="0">
                <a:sym typeface="Wingdings" pitchFamily="2" charset="2"/>
              </a:rPr>
              <a:t>Automatically gets</a:t>
            </a:r>
          </a:p>
          <a:p>
            <a:pPr>
              <a:buFont typeface="Wingdings"/>
              <a:buChar char="à"/>
            </a:pPr>
            <a:r>
              <a:rPr lang="en-US" strike="noStrike" baseline="0" dirty="0" smtClean="0">
                <a:sym typeface="Wingdings" pitchFamily="2" charset="2"/>
              </a:rPr>
              <a:t>With</a:t>
            </a:r>
          </a:p>
          <a:p>
            <a:pPr>
              <a:buFont typeface="Wingdings"/>
              <a:buNone/>
            </a:pPr>
            <a:r>
              <a:rPr lang="en-US" strike="noStrike" baseline="0" dirty="0" smtClean="0">
                <a:sym typeface="Wingdings" pitchFamily="2" charset="2"/>
              </a:rPr>
              <a:t>= as </a:t>
            </a:r>
            <a:endParaRPr lang="en-US" strike="noStrike" baseline="0" dirty="0" smtClean="0"/>
          </a:p>
          <a:p>
            <a:endParaRPr lang="en-US" strike="sngStrike"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None/>
            </a:pPr>
            <a:r>
              <a:rPr lang="en-US" dirty="0" smtClean="0">
                <a:sym typeface="Wingdings" pitchFamily="2" charset="2"/>
              </a:rPr>
              <a:t>Programs by exploiting</a:t>
            </a:r>
            <a:r>
              <a:rPr lang="en-US" baseline="0" dirty="0" smtClean="0">
                <a:sym typeface="Wingdings" pitchFamily="2" charset="2"/>
              </a:rPr>
              <a:t> the fact that the open file descriptors are preserved</a:t>
            </a:r>
            <a:endParaRPr lang="en-US" dirty="0" smtClean="0">
              <a:sym typeface="Wingdings" pitchFamily="2" charset="2"/>
            </a:endParaRPr>
          </a:p>
          <a:p>
            <a:pPr>
              <a:buFont typeface="Wingdings"/>
              <a:buChar char="à"/>
            </a:pPr>
            <a:r>
              <a:rPr lang="en-US" dirty="0" smtClean="0">
                <a:sym typeface="Wingdings" pitchFamily="2" charset="2"/>
              </a:rPr>
              <a:t>to</a:t>
            </a:r>
          </a:p>
          <a:p>
            <a:pPr>
              <a:buFont typeface="Wingdings"/>
              <a:buNone/>
            </a:pPr>
            <a:r>
              <a:rPr lang="en-US" dirty="0" smtClean="0">
                <a:sym typeface="Wingdings" pitchFamily="2" charset="2"/>
              </a:rPr>
              <a:t>of</a:t>
            </a:r>
          </a:p>
          <a:p>
            <a:pPr>
              <a:buFont typeface="Wingdings"/>
              <a:buNone/>
            </a:pPr>
            <a:r>
              <a:rPr lang="en-US" dirty="0" smtClean="0">
                <a:sym typeface="Wingdings" pitchFamily="2" charset="2"/>
              </a:rPr>
              <a:t>Picture “use</a:t>
            </a:r>
            <a:r>
              <a:rPr lang="en-US" baseline="0" dirty="0" smtClean="0">
                <a:sym typeface="Wingdings" pitchFamily="2" charset="2"/>
              </a:rPr>
              <a:t> the”</a:t>
            </a:r>
          </a:p>
          <a:p>
            <a:pPr>
              <a:buFont typeface="Wingdings"/>
              <a:buNone/>
            </a:pPr>
            <a:r>
              <a:rPr lang="en-US" dirty="0" smtClean="0">
                <a:sym typeface="Wingdings" pitchFamily="2" charset="2"/>
              </a:rPr>
              <a:t>–from</a:t>
            </a:r>
          </a:p>
          <a:p>
            <a:pPr>
              <a:buFont typeface="Wingdings"/>
              <a:buNone/>
            </a:pP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as an</a:t>
            </a:r>
          </a:p>
          <a:p>
            <a:pPr>
              <a:buFont typeface="Wingdings"/>
              <a:buChar char="à"/>
            </a:pPr>
            <a:r>
              <a:rPr lang="en-US" dirty="0" smtClean="0"/>
              <a:t>if called </a:t>
            </a:r>
          </a:p>
          <a:p>
            <a:pPr>
              <a:buFont typeface="Wingdings"/>
              <a:buNone/>
            </a:pP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Cooperate each</a:t>
            </a:r>
            <a:r>
              <a:rPr lang="en-US" baseline="0" dirty="0" smtClean="0"/>
              <a:t> other</a:t>
            </a:r>
          </a:p>
          <a:p>
            <a:r>
              <a:rPr lang="en-US" baseline="0" dirty="0" smtClean="0"/>
              <a:t>Send and receive messages each other</a:t>
            </a:r>
          </a:p>
          <a:p>
            <a:r>
              <a:rPr lang="en-US" dirty="0" smtClean="0"/>
              <a:t>Interrupt one</a:t>
            </a:r>
            <a:r>
              <a:rPr lang="en-US" baseline="0" dirty="0" smtClean="0"/>
              <a:t> another</a:t>
            </a:r>
          </a:p>
          <a:p>
            <a:r>
              <a:rPr lang="en-US" dirty="0" smtClean="0"/>
              <a:t>Arrange to share segments of memory</a:t>
            </a:r>
          </a:p>
          <a:p>
            <a:r>
              <a:rPr lang="en-US" dirty="0" smtClean="0"/>
              <a:t>Thread is defined as a</a:t>
            </a:r>
            <a:r>
              <a:rPr lang="en-US" baseline="0" dirty="0" smtClean="0"/>
              <a:t> sequence of control in a process</a:t>
            </a:r>
            <a:endParaRPr lang="en-US" dirty="0" smtClean="0"/>
          </a:p>
          <a:p>
            <a:r>
              <a:rPr lang="en-US" dirty="0" smtClean="0"/>
              <a:t>Threads can be difficult to program</a:t>
            </a:r>
          </a:p>
          <a:p>
            <a:r>
              <a:rPr lang="en-US" dirty="0" smtClean="0">
                <a:sym typeface="Wingdings" pitchFamily="2" charset="2"/>
              </a:rPr>
              <a:t> New copy of the process is created with its own variables and its own PID </a:t>
            </a:r>
            <a:r>
              <a:rPr lang="en-US" sz="1200" kern="1200" baseline="0" dirty="0" smtClean="0">
                <a:solidFill>
                  <a:schemeClr val="tx1"/>
                </a:solidFill>
                <a:latin typeface="+mn-lt"/>
                <a:ea typeface="+mn-ea"/>
                <a:cs typeface="+mn-cs"/>
              </a:rPr>
              <a:t>new process is scheduled independently, and (in general)</a:t>
            </a:r>
          </a:p>
          <a:p>
            <a:r>
              <a:rPr lang="en-US" sz="1200" kern="1200" baseline="0" dirty="0" smtClean="0">
                <a:solidFill>
                  <a:schemeClr val="tx1"/>
                </a:solidFill>
                <a:latin typeface="+mn-lt"/>
                <a:ea typeface="+mn-ea"/>
                <a:cs typeface="+mn-cs"/>
              </a:rPr>
              <a:t>executes almost independently of the process that created it.</a:t>
            </a:r>
          </a:p>
          <a:p>
            <a:r>
              <a:rPr lang="en-US" dirty="0" smtClean="0"/>
              <a:t>When we</a:t>
            </a:r>
            <a:r>
              <a:rPr lang="en-US" baseline="0" dirty="0" smtClean="0"/>
              <a:t> create a </a:t>
            </a:r>
            <a:r>
              <a:rPr lang="en-US" dirty="0" smtClean="0"/>
              <a:t>new thread in a process, in contrast, </a:t>
            </a:r>
            <a:r>
              <a:rPr lang="en-US" sz="1200" kern="1200" baseline="0" dirty="0" smtClean="0">
                <a:solidFill>
                  <a:schemeClr val="tx1"/>
                </a:solidFill>
                <a:latin typeface="+mn-lt"/>
                <a:ea typeface="+mn-ea"/>
                <a:cs typeface="+mn-cs"/>
              </a:rPr>
              <a:t>the new thread of execution gets its own stack but share global variables, file descriptors, signal handlers, and its current directory state with the process that created 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84C6C7-F35A-42BA-A30B-D8D07B974FC0}" type="datetime1">
              <a:rPr lang="en-US" smtClean="0"/>
              <a:pPr/>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0D610-5B0B-4573-B675-4F1AD208FAC5}" type="datetime1">
              <a:rPr lang="en-US" smtClean="0"/>
              <a:pPr/>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B8CCC-43E6-4756-AA07-ED015AA71FF2}" type="datetime1">
              <a:rPr lang="en-US" smtClean="0"/>
              <a:pPr/>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380DB-6629-49D1-8FD4-929115BD1BF8}" type="datetime1">
              <a:rPr lang="en-US" smtClean="0"/>
              <a:pPr/>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6882E-A9D3-49E2-A808-9C10FA4F6179}" type="datetime1">
              <a:rPr lang="en-US" smtClean="0"/>
              <a:pPr/>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FF159-D3F1-4AA7-B5A9-08B6D0712982}" type="datetime1">
              <a:rPr lang="en-US" smtClean="0"/>
              <a:pPr/>
              <a:t>28/10/2018</a:t>
            </a:fld>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
        <p:nvSpPr>
          <p:cNvPr id="7" name="Slide Number Placeholder 6"/>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D0E83F-5390-4738-B9D3-6EC27FECBB15}" type="datetime1">
              <a:rPr lang="en-US" smtClean="0"/>
              <a:pPr/>
              <a:t>28/10/2018</a:t>
            </a:fld>
            <a:endParaRPr lang="en-US" dirty="0"/>
          </a:p>
        </p:txBody>
      </p:sp>
      <p:sp>
        <p:nvSpPr>
          <p:cNvPr id="8" name="Footer Placeholder 7"/>
          <p:cNvSpPr>
            <a:spLocks noGrp="1"/>
          </p:cNvSpPr>
          <p:nvPr>
            <p:ph type="ftr" sz="quarter" idx="11"/>
          </p:nvPr>
        </p:nvSpPr>
        <p:spPr/>
        <p:txBody>
          <a:bodyPr/>
          <a:lstStyle/>
          <a:p>
            <a:r>
              <a:rPr lang="en-US" smtClean="0"/>
              <a:t>https://www.jkmaterials.yolasite.com https://www.jkdirectory.yolasite.com</a:t>
            </a:r>
            <a:endParaRPr lang="en-US" dirty="0"/>
          </a:p>
        </p:txBody>
      </p:sp>
      <p:sp>
        <p:nvSpPr>
          <p:cNvPr id="9" name="Slide Number Placeholder 8"/>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56D02-6602-4865-9185-E1F8DC10C387}" type="datetime1">
              <a:rPr lang="en-US" smtClean="0"/>
              <a:pPr/>
              <a:t>28/10/2018</a:t>
            </a:fld>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
        <p:nvSpPr>
          <p:cNvPr id="5" name="Slide Number Placeholder 4"/>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FBBF2-A8EE-4A29-8F5C-1DC45CE75063}" type="datetime1">
              <a:rPr lang="en-US" smtClean="0"/>
              <a:pPr/>
              <a:t>28/10/2018</a:t>
            </a:fld>
            <a:endParaRPr lang="en-US" dirty="0"/>
          </a:p>
        </p:txBody>
      </p:sp>
      <p:sp>
        <p:nvSpPr>
          <p:cNvPr id="3" name="Footer Placeholder 2"/>
          <p:cNvSpPr>
            <a:spLocks noGrp="1"/>
          </p:cNvSpPr>
          <p:nvPr>
            <p:ph type="ftr" sz="quarter" idx="11"/>
          </p:nvPr>
        </p:nvSpPr>
        <p:spPr/>
        <p:txBody>
          <a:bodyPr/>
          <a:lstStyle/>
          <a:p>
            <a:r>
              <a:rPr lang="en-US" smtClean="0"/>
              <a:t>https://www.jkmaterials.yolasite.com https://www.jkdirectory.yolasite.com</a:t>
            </a:r>
            <a:endParaRPr lang="en-US" dirty="0"/>
          </a:p>
        </p:txBody>
      </p:sp>
      <p:sp>
        <p:nvSpPr>
          <p:cNvPr id="4" name="Slide Number Placeholder 3"/>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1D68A-AC75-4462-8EEE-0D5FD41DFEC2}" type="datetime1">
              <a:rPr lang="en-US" smtClean="0"/>
              <a:pPr/>
              <a:t>28/10/2018</a:t>
            </a:fld>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
        <p:nvSpPr>
          <p:cNvPr id="7" name="Slide Number Placeholder 6"/>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3DEA4-6319-4B81-9ABA-4310EC9D7484}" type="datetime1">
              <a:rPr lang="en-US" smtClean="0"/>
              <a:pPr/>
              <a:t>28/10/2018</a:t>
            </a:fld>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
        <p:nvSpPr>
          <p:cNvPr id="7" name="Slide Number Placeholder 6"/>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3000" t="90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96891-2A96-4447-BF93-9073D5813390}" type="datetime1">
              <a:rPr lang="en-US" smtClean="0"/>
              <a:pPr/>
              <a:t>28/10/2018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https://www.jkmaterials.yolasite.com https://www.jkdirectory.yolasite.com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BD243-1E3D-43DF-8D3C-A600DFFDA8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UNIT-IV</a:t>
            </a:r>
            <a:br>
              <a:rPr lang="en-US" smtClean="0"/>
            </a:br>
            <a:r>
              <a:rPr lang="en-US" smtClean="0"/>
              <a:t>Process </a:t>
            </a:r>
            <a:r>
              <a:rPr lang="en-US" dirty="0" smtClean="0"/>
              <a:t>and Signals</a:t>
            </a:r>
            <a:endParaRPr lang="en-US" dirty="0"/>
          </a:p>
        </p:txBody>
      </p:sp>
      <p:sp>
        <p:nvSpPr>
          <p:cNvPr id="3" name="Footer Placeholder 2"/>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Scheduling</a:t>
            </a:r>
          </a:p>
        </p:txBody>
      </p:sp>
      <p:sp>
        <p:nvSpPr>
          <p:cNvPr id="3" name="Content Placeholder 2"/>
          <p:cNvSpPr>
            <a:spLocks noGrp="1"/>
          </p:cNvSpPr>
          <p:nvPr>
            <p:ph idx="1"/>
          </p:nvPr>
        </p:nvSpPr>
        <p:spPr/>
        <p:txBody>
          <a:bodyPr>
            <a:normAutofit fontScale="62500" lnSpcReduction="20000"/>
          </a:bodyPr>
          <a:lstStyle/>
          <a:p>
            <a:r>
              <a:rPr lang="en-US" dirty="0" smtClean="0"/>
              <a:t>ps </a:t>
            </a:r>
            <a:r>
              <a:rPr lang="en-US" dirty="0" smtClean="0">
                <a:sym typeface="Wingdings" pitchFamily="2" charset="2"/>
              </a:rPr>
              <a:t> O/P</a:t>
            </a:r>
            <a:endParaRPr lang="en-US" dirty="0" smtClean="0"/>
          </a:p>
          <a:p>
            <a:pPr lvl="1">
              <a:buNone/>
            </a:pPr>
            <a:endParaRPr lang="en-US" dirty="0" smtClean="0"/>
          </a:p>
          <a:p>
            <a:pPr lvl="1"/>
            <a:r>
              <a:rPr lang="en-US" dirty="0" smtClean="0">
                <a:solidFill>
                  <a:schemeClr val="accent6">
                    <a:lumMod val="75000"/>
                  </a:schemeClr>
                </a:solidFill>
              </a:rPr>
              <a:t>21475	pts/2	R+	0:00	ps	ax</a:t>
            </a:r>
          </a:p>
          <a:p>
            <a:r>
              <a:rPr lang="en-US" dirty="0" smtClean="0"/>
              <a:t>2145 </a:t>
            </a:r>
            <a:r>
              <a:rPr lang="en-US" dirty="0" smtClean="0">
                <a:sym typeface="Wingdings" pitchFamily="2" charset="2"/>
              </a:rPr>
              <a:t> PID</a:t>
            </a:r>
          </a:p>
          <a:p>
            <a:r>
              <a:rPr lang="en-US" dirty="0" smtClean="0">
                <a:sym typeface="Wingdings" pitchFamily="2" charset="2"/>
              </a:rPr>
              <a:t>pts/2  terminal</a:t>
            </a:r>
          </a:p>
          <a:p>
            <a:r>
              <a:rPr lang="en-US" dirty="0" smtClean="0">
                <a:sym typeface="Wingdings" pitchFamily="2" charset="2"/>
              </a:rPr>
              <a:t>R+  Running </a:t>
            </a:r>
          </a:p>
          <a:p>
            <a:pPr lvl="1"/>
            <a:r>
              <a:rPr lang="en-US" dirty="0" smtClean="0">
                <a:sym typeface="Wingdings" pitchFamily="2" charset="2"/>
              </a:rPr>
              <a:t>Foreground</a:t>
            </a:r>
          </a:p>
          <a:p>
            <a:r>
              <a:rPr lang="en-US" dirty="0"/>
              <a:t>Well-behaved programs </a:t>
            </a:r>
            <a:r>
              <a:rPr lang="en-US" dirty="0" smtClean="0">
                <a:sym typeface="Wingdings" pitchFamily="2" charset="2"/>
              </a:rPr>
              <a:t></a:t>
            </a:r>
            <a:r>
              <a:rPr lang="en-US" dirty="0" smtClean="0"/>
              <a:t> </a:t>
            </a:r>
            <a:r>
              <a:rPr lang="en-US" dirty="0"/>
              <a:t>termed </a:t>
            </a:r>
            <a:endParaRPr lang="en-US" dirty="0" smtClean="0"/>
          </a:p>
          <a:p>
            <a:pPr lvl="1"/>
            <a:r>
              <a:rPr lang="en-US" dirty="0" smtClean="0"/>
              <a:t>nice programs</a:t>
            </a:r>
          </a:p>
          <a:p>
            <a:pPr lvl="2"/>
            <a:r>
              <a:rPr lang="en-US" dirty="0" smtClean="0"/>
              <a:t>Niceness </a:t>
            </a:r>
            <a:r>
              <a:rPr lang="en-US" dirty="0" smtClean="0">
                <a:sym typeface="Wingdings" pitchFamily="2" charset="2"/>
              </a:rPr>
              <a:t> measured</a:t>
            </a:r>
          </a:p>
          <a:p>
            <a:pPr lvl="3"/>
            <a:r>
              <a:rPr lang="en-US" dirty="0" smtClean="0"/>
              <a:t>Based </a:t>
            </a:r>
            <a:r>
              <a:rPr lang="en-US" dirty="0" smtClean="0">
                <a:sym typeface="Wingdings" pitchFamily="2" charset="2"/>
              </a:rPr>
              <a:t> Nice Value </a:t>
            </a:r>
          </a:p>
          <a:p>
            <a:pPr lvl="4"/>
            <a:r>
              <a:rPr lang="en-US" dirty="0" smtClean="0">
                <a:sym typeface="Wingdings" pitchFamily="2" charset="2"/>
              </a:rPr>
              <a:t>Default  0</a:t>
            </a:r>
          </a:p>
          <a:p>
            <a:r>
              <a:rPr lang="en-US" dirty="0"/>
              <a:t>Programs </a:t>
            </a:r>
            <a:r>
              <a:rPr lang="en-US" dirty="0" smtClean="0"/>
              <a:t> </a:t>
            </a:r>
            <a:r>
              <a:rPr lang="en-US" dirty="0" smtClean="0">
                <a:sym typeface="Wingdings" pitchFamily="2" charset="2"/>
              </a:rPr>
              <a:t></a:t>
            </a:r>
            <a:r>
              <a:rPr lang="en-US" dirty="0" smtClean="0"/>
              <a:t>run </a:t>
            </a:r>
            <a:r>
              <a:rPr lang="en-US" dirty="0"/>
              <a:t>for long periods </a:t>
            </a:r>
            <a:endParaRPr lang="en-US" dirty="0" smtClean="0"/>
          </a:p>
          <a:p>
            <a:pPr lvl="1"/>
            <a:r>
              <a:rPr lang="en-US" strike="sngStrike" dirty="0" smtClean="0"/>
              <a:t>pausing</a:t>
            </a:r>
            <a:r>
              <a:rPr lang="en-US" dirty="0" smtClean="0"/>
              <a:t> </a:t>
            </a:r>
            <a:r>
              <a:rPr lang="en-US" dirty="0" smtClean="0">
                <a:sym typeface="Wingdings" pitchFamily="2" charset="2"/>
              </a:rPr>
              <a:t></a:t>
            </a:r>
            <a:r>
              <a:rPr lang="en-US" dirty="0" smtClean="0"/>
              <a:t> </a:t>
            </a:r>
            <a:r>
              <a:rPr lang="en-US" dirty="0"/>
              <a:t>lower </a:t>
            </a:r>
            <a:r>
              <a:rPr lang="en-US" dirty="0" smtClean="0"/>
              <a:t>priorities</a:t>
            </a:r>
          </a:p>
          <a:p>
            <a:pPr lvl="1"/>
            <a:r>
              <a:rPr lang="en-US" dirty="0" smtClean="0"/>
              <a:t>Pause </a:t>
            </a:r>
            <a:r>
              <a:rPr lang="en-US" dirty="0" smtClean="0">
                <a:sym typeface="Wingdings" pitchFamily="2" charset="2"/>
              </a:rPr>
              <a:t> </a:t>
            </a:r>
            <a:r>
              <a:rPr lang="en-US" dirty="0" smtClean="0"/>
              <a:t>high priority</a:t>
            </a:r>
            <a:endParaRPr lang="en-US" dirty="0"/>
          </a:p>
        </p:txBody>
      </p:sp>
      <p:sp>
        <p:nvSpPr>
          <p:cNvPr id="4" name="Rectangle 3"/>
          <p:cNvSpPr/>
          <p:nvPr/>
        </p:nvSpPr>
        <p:spPr>
          <a:xfrm>
            <a:off x="1447800" y="1752600"/>
            <a:ext cx="510076" cy="523220"/>
          </a:xfrm>
          <a:prstGeom prst="rect">
            <a:avLst/>
          </a:prstGeom>
        </p:spPr>
        <p:txBody>
          <a:bodyPr wrap="none">
            <a:spAutoFit/>
          </a:bodyPr>
          <a:lstStyle/>
          <a:p>
            <a:r>
              <a:rPr lang="en-US" sz="2800" dirty="0" smtClean="0">
                <a:sym typeface="Wingdings" pitchFamily="2" charset="2"/>
              </a:rPr>
              <a:t>↓</a:t>
            </a:r>
            <a:endParaRPr lang="en-US" sz="2800"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9400" y="4052668"/>
            <a:ext cx="381000" cy="22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Process Scheduling</a:t>
            </a:r>
            <a:endParaRPr lang="en-US" dirty="0"/>
          </a:p>
        </p:txBody>
      </p:sp>
      <p:sp>
        <p:nvSpPr>
          <p:cNvPr id="3" name="Content Placeholder 2"/>
          <p:cNvSpPr>
            <a:spLocks noGrp="1"/>
          </p:cNvSpPr>
          <p:nvPr>
            <p:ph idx="1"/>
          </p:nvPr>
        </p:nvSpPr>
        <p:spPr/>
        <p:txBody>
          <a:bodyPr>
            <a:normAutofit/>
          </a:bodyPr>
          <a:lstStyle/>
          <a:p>
            <a:r>
              <a:rPr lang="en-US" dirty="0" smtClean="0"/>
              <a:t>process </a:t>
            </a:r>
            <a:r>
              <a:rPr lang="en-US" dirty="0"/>
              <a:t>nice value </a:t>
            </a:r>
            <a:endParaRPr lang="en-US" dirty="0">
              <a:sym typeface="Wingdings" pitchFamily="2" charset="2"/>
            </a:endParaRPr>
          </a:p>
          <a:p>
            <a:pPr lvl="1"/>
            <a:r>
              <a:rPr lang="en-US" dirty="0" smtClean="0">
                <a:sym typeface="Wingdings" pitchFamily="2" charset="2"/>
              </a:rPr>
              <a:t>set </a:t>
            </a:r>
          </a:p>
          <a:p>
            <a:pPr lvl="2"/>
            <a:r>
              <a:rPr lang="en-US" i="1" dirty="0" smtClean="0"/>
              <a:t>nice</a:t>
            </a:r>
          </a:p>
          <a:p>
            <a:pPr lvl="2">
              <a:buNone/>
            </a:pPr>
            <a:endParaRPr lang="en-US" i="1" dirty="0" smtClean="0"/>
          </a:p>
          <a:p>
            <a:pPr lvl="3">
              <a:buNone/>
            </a:pPr>
            <a:endParaRPr lang="en-US" i="1" dirty="0"/>
          </a:p>
          <a:p>
            <a:pPr lvl="3">
              <a:buNone/>
            </a:pPr>
            <a:endParaRPr lang="en-US" i="1" dirty="0" smtClean="0"/>
          </a:p>
          <a:p>
            <a:pPr lvl="3"/>
            <a:r>
              <a:rPr lang="en-US" i="1" dirty="0" smtClean="0"/>
              <a:t>Example nice value </a:t>
            </a:r>
            <a:r>
              <a:rPr lang="en-US" i="1" dirty="0" smtClean="0">
                <a:sym typeface="Wingdings" pitchFamily="2" charset="2"/>
              </a:rPr>
              <a:t> 10</a:t>
            </a:r>
            <a:endParaRPr lang="en-US" i="1" dirty="0" smtClean="0"/>
          </a:p>
          <a:p>
            <a:pPr lvl="1"/>
            <a:r>
              <a:rPr lang="en-US" dirty="0" smtClean="0"/>
              <a:t>adjust</a:t>
            </a:r>
          </a:p>
          <a:p>
            <a:pPr lvl="2"/>
            <a:r>
              <a:rPr lang="en-US" i="1" dirty="0" smtClean="0"/>
              <a:t>renice</a:t>
            </a:r>
          </a:p>
          <a:p>
            <a:pPr lvl="3"/>
            <a:r>
              <a:rPr lang="en-US" i="1" dirty="0" smtClean="0"/>
              <a:t>Example: renice 10 1362</a:t>
            </a:r>
            <a:endParaRPr lang="en-US" dirty="0"/>
          </a:p>
        </p:txBody>
      </p:sp>
      <p:pic>
        <p:nvPicPr>
          <p:cNvPr id="4" name="Picture 3"/>
          <p:cNvPicPr/>
          <p:nvPr/>
        </p:nvPicPr>
        <p:blipFill>
          <a:blip r:embed="rId2" cstate="print"/>
          <a:srcRect l="18590" t="67521" r="29808" b="13390"/>
          <a:stretch>
            <a:fillRect/>
          </a:stretch>
        </p:blipFill>
        <p:spPr bwMode="auto">
          <a:xfrm>
            <a:off x="1905000" y="3124200"/>
            <a:ext cx="5233632" cy="1128932"/>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Scheduling</a:t>
            </a:r>
            <a:endParaRPr lang="en-US" dirty="0"/>
          </a:p>
        </p:txBody>
      </p:sp>
      <p:sp>
        <p:nvSpPr>
          <p:cNvPr id="3" name="Content Placeholder 2"/>
          <p:cNvSpPr>
            <a:spLocks noGrp="1"/>
          </p:cNvSpPr>
          <p:nvPr>
            <p:ph idx="1"/>
          </p:nvPr>
        </p:nvSpPr>
        <p:spPr/>
        <p:txBody>
          <a:bodyPr/>
          <a:lstStyle/>
          <a:p>
            <a:pPr lvl="1"/>
            <a:r>
              <a:rPr lang="en-US" dirty="0"/>
              <a:t>1362: old priority 0, new priority </a:t>
            </a:r>
            <a:r>
              <a:rPr lang="en-US" dirty="0" smtClean="0"/>
              <a:t>10</a:t>
            </a:r>
          </a:p>
          <a:p>
            <a:pPr lvl="1">
              <a:buNone/>
            </a:pPr>
            <a:endParaRPr lang="en-US" dirty="0" smtClean="0"/>
          </a:p>
          <a:p>
            <a:pPr lvl="1">
              <a:buNone/>
            </a:pPr>
            <a:endParaRPr lang="en-US" dirty="0" smtClean="0"/>
          </a:p>
          <a:p>
            <a:r>
              <a:rPr lang="en-US" dirty="0" smtClean="0"/>
              <a:t>Status </a:t>
            </a:r>
            <a:r>
              <a:rPr lang="en-US" dirty="0" smtClean="0">
                <a:sym typeface="Wingdings" pitchFamily="2" charset="2"/>
              </a:rPr>
              <a:t> process 1362</a:t>
            </a:r>
          </a:p>
          <a:p>
            <a:pPr lvl="1"/>
            <a:r>
              <a:rPr lang="en-US" dirty="0" smtClean="0"/>
              <a:t>ps x</a:t>
            </a:r>
            <a:endParaRPr lang="en-US" dirty="0"/>
          </a:p>
          <a:p>
            <a:pPr lvl="1">
              <a:buNone/>
            </a:pPr>
            <a:endParaRPr lang="en-US" dirty="0"/>
          </a:p>
          <a:p>
            <a:endParaRPr lang="en-US" dirty="0"/>
          </a:p>
        </p:txBody>
      </p:sp>
      <p:pic>
        <p:nvPicPr>
          <p:cNvPr id="6" name="Picture 5"/>
          <p:cNvPicPr/>
          <p:nvPr/>
        </p:nvPicPr>
        <p:blipFill>
          <a:blip r:embed="rId3" cstate="print"/>
          <a:srcRect l="12179" t="50712" r="36378" b="31054"/>
          <a:stretch>
            <a:fillRect/>
          </a:stretch>
        </p:blipFill>
        <p:spPr bwMode="auto">
          <a:xfrm>
            <a:off x="1447800" y="2057400"/>
            <a:ext cx="5446216" cy="1085850"/>
          </a:xfrm>
          <a:prstGeom prst="rect">
            <a:avLst/>
          </a:prstGeom>
          <a:noFill/>
          <a:ln w="9525">
            <a:noFill/>
            <a:miter lim="800000"/>
            <a:headEnd/>
            <a:tailEnd/>
          </a:ln>
        </p:spPr>
      </p:pic>
      <p:cxnSp>
        <p:nvCxnSpPr>
          <p:cNvPr id="10" name="Straight Arrow Connector 9"/>
          <p:cNvCxnSpPr/>
          <p:nvPr/>
        </p:nvCxnSpPr>
        <p:spPr>
          <a:xfrm>
            <a:off x="926120" y="2833468"/>
            <a:ext cx="521680" cy="62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srcRect l="32211" t="65625" r="44949" b="28125"/>
          <a:stretch>
            <a:fillRect/>
          </a:stretch>
        </p:blipFill>
        <p:spPr bwMode="auto">
          <a:xfrm>
            <a:off x="1524000" y="4267200"/>
            <a:ext cx="3962400" cy="6096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New Processes</a:t>
            </a:r>
          </a:p>
        </p:txBody>
      </p:sp>
      <p:sp>
        <p:nvSpPr>
          <p:cNvPr id="3" name="Content Placeholder 2"/>
          <p:cNvSpPr>
            <a:spLocks noGrp="1"/>
          </p:cNvSpPr>
          <p:nvPr>
            <p:ph idx="1"/>
          </p:nvPr>
        </p:nvSpPr>
        <p:spPr/>
        <p:txBody>
          <a:bodyPr>
            <a:normAutofit fontScale="85000" lnSpcReduction="20000"/>
          </a:bodyPr>
          <a:lstStyle/>
          <a:p>
            <a:r>
              <a:rPr lang="en-US" dirty="0" smtClean="0"/>
              <a:t>Cause program </a:t>
            </a:r>
            <a:r>
              <a:rPr lang="en-US" dirty="0" smtClean="0">
                <a:sym typeface="Wingdings" pitchFamily="2" charset="2"/>
              </a:rPr>
              <a:t> run from</a:t>
            </a:r>
          </a:p>
          <a:p>
            <a:pPr lvl="1"/>
            <a:r>
              <a:rPr lang="en-US" dirty="0" smtClean="0">
                <a:sym typeface="Wingdings" pitchFamily="2" charset="2"/>
              </a:rPr>
              <a:t>Inside another program</a:t>
            </a:r>
            <a:endParaRPr lang="en-US" dirty="0" smtClean="0"/>
          </a:p>
          <a:p>
            <a:pPr lvl="2">
              <a:buNone/>
            </a:pPr>
            <a:r>
              <a:rPr lang="en-US" i="1" dirty="0" smtClean="0"/>
              <a:t>#</a:t>
            </a:r>
            <a:r>
              <a:rPr lang="en-US" i="1" dirty="0"/>
              <a:t>include &lt;stdlib.h&gt;</a:t>
            </a:r>
          </a:p>
          <a:p>
            <a:pPr lvl="2">
              <a:buNone/>
            </a:pPr>
            <a:r>
              <a:rPr lang="en-US" i="1" dirty="0"/>
              <a:t>int system (const char *string);</a:t>
            </a:r>
          </a:p>
          <a:p>
            <a:pPr lvl="1"/>
            <a:r>
              <a:rPr lang="en-US" dirty="0" smtClean="0"/>
              <a:t>system()</a:t>
            </a:r>
          </a:p>
          <a:p>
            <a:pPr lvl="2"/>
            <a:r>
              <a:rPr lang="en-US" dirty="0" smtClean="0"/>
              <a:t>runs </a:t>
            </a:r>
            <a:r>
              <a:rPr lang="en-US" dirty="0" smtClean="0">
                <a:sym typeface="Wingdings" pitchFamily="2" charset="2"/>
              </a:rPr>
              <a:t></a:t>
            </a:r>
            <a:r>
              <a:rPr lang="en-US" dirty="0" smtClean="0"/>
              <a:t> </a:t>
            </a:r>
            <a:r>
              <a:rPr lang="en-US" dirty="0"/>
              <a:t>command </a:t>
            </a:r>
            <a:r>
              <a:rPr lang="en-US" dirty="0" smtClean="0"/>
              <a:t>passed </a:t>
            </a:r>
            <a:r>
              <a:rPr lang="en-US" dirty="0" smtClean="0">
                <a:sym typeface="Wingdings" pitchFamily="2" charset="2"/>
              </a:rPr>
              <a:t></a:t>
            </a:r>
            <a:r>
              <a:rPr lang="en-US" dirty="0" smtClean="0"/>
              <a:t> string</a:t>
            </a:r>
          </a:p>
          <a:p>
            <a:pPr lvl="2"/>
            <a:r>
              <a:rPr lang="en-US" dirty="0"/>
              <a:t>command is </a:t>
            </a:r>
            <a:r>
              <a:rPr lang="en-US" dirty="0" smtClean="0"/>
              <a:t>executed</a:t>
            </a:r>
          </a:p>
          <a:p>
            <a:pPr lvl="3"/>
            <a:r>
              <a:rPr lang="en-US" dirty="0" smtClean="0"/>
              <a:t>As if the command </a:t>
            </a:r>
          </a:p>
          <a:p>
            <a:pPr lvl="4"/>
            <a:r>
              <a:rPr lang="en-US" i="1" dirty="0" smtClean="0"/>
              <a:t>$ sh -c string</a:t>
            </a:r>
          </a:p>
          <a:p>
            <a:pPr lvl="5"/>
            <a:r>
              <a:rPr lang="en-US" dirty="0" smtClean="0"/>
              <a:t>Given </a:t>
            </a:r>
            <a:r>
              <a:rPr lang="en-US" dirty="0" smtClean="0">
                <a:sym typeface="Wingdings" pitchFamily="2" charset="2"/>
              </a:rPr>
              <a:t> shell</a:t>
            </a:r>
          </a:p>
          <a:p>
            <a:pPr lvl="4"/>
            <a:r>
              <a:rPr lang="en-US" dirty="0" smtClean="0">
                <a:sym typeface="Wingdings" pitchFamily="2" charset="2"/>
              </a:rPr>
              <a:t>system() returns</a:t>
            </a:r>
          </a:p>
          <a:p>
            <a:pPr lvl="5"/>
            <a:r>
              <a:rPr lang="en-US" dirty="0" smtClean="0">
                <a:sym typeface="Wingdings" pitchFamily="2" charset="2"/>
              </a:rPr>
              <a:t>127  can’t be started</a:t>
            </a:r>
          </a:p>
          <a:p>
            <a:pPr lvl="5"/>
            <a:r>
              <a:rPr lang="en-US" dirty="0" smtClean="0">
                <a:sym typeface="Wingdings" pitchFamily="2" charset="2"/>
              </a:rPr>
              <a:t>-1  error</a:t>
            </a:r>
          </a:p>
          <a:p>
            <a:pPr lvl="5"/>
            <a:r>
              <a:rPr lang="en-US" dirty="0" smtClean="0">
                <a:sym typeface="Wingdings" pitchFamily="2" charset="2"/>
              </a:rPr>
              <a:t>Exit code  command  success</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New Processes</a:t>
            </a:r>
            <a:endParaRPr lang="en-US" dirty="0"/>
          </a:p>
        </p:txBody>
      </p:sp>
      <p:sp>
        <p:nvSpPr>
          <p:cNvPr id="3" name="Content Placeholder 2"/>
          <p:cNvSpPr>
            <a:spLocks noGrp="1"/>
          </p:cNvSpPr>
          <p:nvPr>
            <p:ph idx="1"/>
          </p:nvPr>
        </p:nvSpPr>
        <p:spPr/>
        <p:txBody>
          <a:bodyPr/>
          <a:lstStyle/>
          <a:p>
            <a:r>
              <a:rPr lang="en-US" dirty="0" smtClean="0"/>
              <a:t>run </a:t>
            </a:r>
            <a:r>
              <a:rPr lang="en-US" dirty="0" smtClean="0">
                <a:sym typeface="Wingdings" pitchFamily="2" charset="2"/>
              </a:rPr>
              <a:t> background</a:t>
            </a:r>
          </a:p>
          <a:p>
            <a:pPr lvl="1"/>
            <a:r>
              <a:rPr lang="en-US" i="1" dirty="0" smtClean="0"/>
              <a:t>system(“ps ax &amp;“);</a:t>
            </a:r>
            <a:endParaRPr lang="en-US" dirty="0" smtClean="0"/>
          </a:p>
          <a:p>
            <a:pPr lvl="1"/>
            <a:endParaRPr lang="en-US" i="1" dirty="0"/>
          </a:p>
        </p:txBody>
      </p:sp>
      <p:pic>
        <p:nvPicPr>
          <p:cNvPr id="4" name="Picture 3"/>
          <p:cNvPicPr/>
          <p:nvPr/>
        </p:nvPicPr>
        <p:blipFill>
          <a:blip r:embed="rId2" cstate="print"/>
          <a:srcRect l="21635" t="60969" r="43109" b="25641"/>
          <a:stretch>
            <a:fillRect/>
          </a:stretch>
        </p:blipFill>
        <p:spPr bwMode="auto">
          <a:xfrm>
            <a:off x="2438400" y="2667000"/>
            <a:ext cx="3886200" cy="838200"/>
          </a:xfrm>
          <a:prstGeom prst="rect">
            <a:avLst/>
          </a:prstGeom>
          <a:noFill/>
          <a:ln w="9525">
            <a:noFill/>
            <a:miter lim="800000"/>
            <a:headEnd/>
            <a:tailEnd/>
          </a:ln>
        </p:spPr>
      </p:pic>
      <p:cxnSp>
        <p:nvCxnSpPr>
          <p:cNvPr id="6" name="Curved Connector 5"/>
          <p:cNvCxnSpPr>
            <a:endCxn id="12" idx="1"/>
          </p:cNvCxnSpPr>
          <p:nvPr/>
        </p:nvCxnSpPr>
        <p:spPr>
          <a:xfrm>
            <a:off x="4038600" y="1905000"/>
            <a:ext cx="2438400" cy="1333500"/>
          </a:xfrm>
          <a:prstGeom prst="curvedConnector3">
            <a:avLst>
              <a:gd name="adj1" fmla="val 142885"/>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6248400" y="2971800"/>
            <a:ext cx="2286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New Processes</a:t>
            </a:r>
            <a:endParaRPr lang="en-US" dirty="0"/>
          </a:p>
        </p:txBody>
      </p:sp>
      <p:sp>
        <p:nvSpPr>
          <p:cNvPr id="3" name="Content Placeholder 2"/>
          <p:cNvSpPr>
            <a:spLocks noGrp="1"/>
          </p:cNvSpPr>
          <p:nvPr>
            <p:ph idx="1"/>
          </p:nvPr>
        </p:nvSpPr>
        <p:spPr/>
        <p:txBody>
          <a:bodyPr>
            <a:normAutofit/>
          </a:bodyPr>
          <a:lstStyle/>
          <a:p>
            <a:r>
              <a:rPr lang="en-US" dirty="0"/>
              <a:t>Replacing a Process </a:t>
            </a:r>
            <a:r>
              <a:rPr lang="en-US" dirty="0" smtClean="0"/>
              <a:t>Image</a:t>
            </a:r>
          </a:p>
          <a:p>
            <a:pPr lvl="1">
              <a:buNone/>
            </a:pPr>
            <a:r>
              <a:rPr lang="en-US" sz="2000" dirty="0"/>
              <a:t>#include &lt;unistd.h&gt;</a:t>
            </a:r>
            <a:endParaRPr lang="en-US" sz="1800" dirty="0"/>
          </a:p>
          <a:p>
            <a:pPr lvl="1">
              <a:buNone/>
            </a:pPr>
            <a:r>
              <a:rPr lang="en-US" sz="2000" dirty="0"/>
              <a:t>char **environ;</a:t>
            </a:r>
            <a:endParaRPr lang="en-US" sz="1800" dirty="0"/>
          </a:p>
          <a:p>
            <a:pPr lvl="1">
              <a:buNone/>
            </a:pPr>
            <a:r>
              <a:rPr lang="en-US" sz="2000" dirty="0"/>
              <a:t>int </a:t>
            </a:r>
            <a:r>
              <a:rPr lang="en-US" sz="2000" dirty="0" err="1"/>
              <a:t>execl</a:t>
            </a:r>
            <a:r>
              <a:rPr lang="en-US" sz="2000" dirty="0"/>
              <a:t>(const char *path, const char *arg0, ..., (char *)0);</a:t>
            </a:r>
            <a:endParaRPr lang="en-US" sz="1800" dirty="0"/>
          </a:p>
          <a:p>
            <a:pPr lvl="1">
              <a:buNone/>
            </a:pPr>
            <a:r>
              <a:rPr lang="en-US" sz="2000" dirty="0"/>
              <a:t>int </a:t>
            </a:r>
            <a:r>
              <a:rPr lang="en-US" sz="2000" dirty="0" err="1"/>
              <a:t>execlp</a:t>
            </a:r>
            <a:r>
              <a:rPr lang="en-US" sz="2000" dirty="0"/>
              <a:t>(const char *file, const char *arg0, ..., (char *)0);</a:t>
            </a:r>
            <a:endParaRPr lang="en-US" sz="1800" dirty="0"/>
          </a:p>
          <a:p>
            <a:pPr lvl="1">
              <a:buNone/>
            </a:pPr>
            <a:r>
              <a:rPr lang="en-US" sz="2000" dirty="0"/>
              <a:t>int </a:t>
            </a:r>
            <a:r>
              <a:rPr lang="en-US" sz="2000" dirty="0" err="1"/>
              <a:t>execle</a:t>
            </a:r>
            <a:r>
              <a:rPr lang="en-US" sz="2000" dirty="0"/>
              <a:t>(const char *path, const char *arg0, ..., (char *)0, char *</a:t>
            </a:r>
            <a:r>
              <a:rPr lang="en-US" sz="2000" dirty="0" smtClean="0"/>
              <a:t>const </a:t>
            </a:r>
            <a:r>
              <a:rPr lang="en-US" sz="2000" dirty="0" err="1" smtClean="0"/>
              <a:t>envp</a:t>
            </a:r>
            <a:r>
              <a:rPr lang="en-US" sz="2000" dirty="0"/>
              <a:t>[]);</a:t>
            </a:r>
            <a:endParaRPr lang="en-US" sz="1800" dirty="0"/>
          </a:p>
          <a:p>
            <a:pPr lvl="1">
              <a:buNone/>
            </a:pPr>
            <a:r>
              <a:rPr lang="en-US" sz="2000" dirty="0"/>
              <a:t>int </a:t>
            </a:r>
            <a:r>
              <a:rPr lang="en-US" sz="2000" dirty="0" err="1"/>
              <a:t>execv</a:t>
            </a:r>
            <a:r>
              <a:rPr lang="en-US" sz="2000" dirty="0"/>
              <a:t>(const char *path, char *const argv[]);</a:t>
            </a:r>
            <a:endParaRPr lang="en-US" sz="1800" dirty="0"/>
          </a:p>
          <a:p>
            <a:pPr lvl="1">
              <a:buNone/>
            </a:pPr>
            <a:r>
              <a:rPr lang="en-US" sz="2000" dirty="0"/>
              <a:t>int </a:t>
            </a:r>
            <a:r>
              <a:rPr lang="en-US" sz="2000" dirty="0" err="1"/>
              <a:t>execvp</a:t>
            </a:r>
            <a:r>
              <a:rPr lang="en-US" sz="2000" dirty="0"/>
              <a:t>(const char *file, char *const argv[]);</a:t>
            </a:r>
            <a:endParaRPr lang="en-US" sz="1800" dirty="0"/>
          </a:p>
          <a:p>
            <a:pPr lvl="1">
              <a:buNone/>
            </a:pPr>
            <a:r>
              <a:rPr lang="en-US" sz="2000" dirty="0"/>
              <a:t>int </a:t>
            </a:r>
            <a:r>
              <a:rPr lang="en-US" sz="2000" dirty="0" err="1"/>
              <a:t>execve</a:t>
            </a:r>
            <a:r>
              <a:rPr lang="en-US" sz="2000" dirty="0"/>
              <a:t>(const char *path, char *const argv[], char *const </a:t>
            </a:r>
            <a:r>
              <a:rPr lang="en-US" sz="2000" dirty="0" err="1"/>
              <a:t>envp</a:t>
            </a:r>
            <a:r>
              <a:rPr lang="en-US" sz="2000" dirty="0"/>
              <a:t>[]);</a:t>
            </a:r>
            <a:endParaRPr lang="en-US" sz="1800" dirty="0"/>
          </a:p>
          <a:p>
            <a:pPr lvl="1"/>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New Processes</a:t>
            </a:r>
            <a:endParaRPr lang="en-US" dirty="0"/>
          </a:p>
        </p:txBody>
      </p:sp>
      <p:pic>
        <p:nvPicPr>
          <p:cNvPr id="4" name="Content Placeholder 3"/>
          <p:cNvPicPr>
            <a:picLocks noGrp="1"/>
          </p:cNvPicPr>
          <p:nvPr>
            <p:ph idx="1"/>
          </p:nvPr>
        </p:nvPicPr>
        <p:blipFill>
          <a:blip r:embed="rId2" cstate="print"/>
          <a:srcRect l="21221" t="25821" r="16056" b="12448"/>
          <a:stretch>
            <a:fillRect/>
          </a:stretch>
        </p:blipFill>
        <p:spPr bwMode="auto">
          <a:xfrm>
            <a:off x="491508" y="1605308"/>
            <a:ext cx="8160984" cy="4515746"/>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New Processes</a:t>
            </a:r>
            <a:endParaRPr lang="en-US" dirty="0"/>
          </a:p>
        </p:txBody>
      </p:sp>
      <p:pic>
        <p:nvPicPr>
          <p:cNvPr id="4" name="Content Placeholder 3"/>
          <p:cNvPicPr>
            <a:picLocks noGrp="1"/>
          </p:cNvPicPr>
          <p:nvPr>
            <p:ph idx="1"/>
          </p:nvPr>
        </p:nvPicPr>
        <p:blipFill>
          <a:blip r:embed="rId2" cstate="print"/>
          <a:srcRect l="18638" t="26477" r="44864" b="30411"/>
          <a:stretch>
            <a:fillRect/>
          </a:stretch>
        </p:blipFill>
        <p:spPr bwMode="auto">
          <a:xfrm>
            <a:off x="2197595" y="1981200"/>
            <a:ext cx="4748810" cy="3153729"/>
          </a:xfrm>
          <a:prstGeom prst="rect">
            <a:avLst/>
          </a:prstGeom>
          <a:noFill/>
          <a:ln w="9525">
            <a:noFill/>
            <a:miter lim="800000"/>
            <a:headEnd/>
            <a:tailEnd/>
          </a:ln>
        </p:spPr>
      </p:pic>
      <p:sp>
        <p:nvSpPr>
          <p:cNvPr id="5" name="TextBox 4"/>
          <p:cNvSpPr txBox="1"/>
          <p:nvPr/>
        </p:nvSpPr>
        <p:spPr>
          <a:xfrm>
            <a:off x="2438400" y="5334000"/>
            <a:ext cx="4876800" cy="369332"/>
          </a:xfrm>
          <a:prstGeom prst="rect">
            <a:avLst/>
          </a:prstGeom>
          <a:noFill/>
        </p:spPr>
        <p:txBody>
          <a:bodyPr wrap="square" rtlCol="0">
            <a:spAutoFit/>
          </a:bodyPr>
          <a:lstStyle/>
          <a:p>
            <a:r>
              <a:rPr lang="en-US" dirty="0" smtClean="0"/>
              <a:t>Running this will get . . . </a:t>
            </a:r>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New Processes</a:t>
            </a:r>
            <a:endParaRPr lang="en-US" dirty="0"/>
          </a:p>
        </p:txBody>
      </p:sp>
      <p:pic>
        <p:nvPicPr>
          <p:cNvPr id="4" name="Content Placeholder 3"/>
          <p:cNvPicPr>
            <a:picLocks noGrp="1"/>
          </p:cNvPicPr>
          <p:nvPr>
            <p:ph idx="1"/>
          </p:nvPr>
        </p:nvPicPr>
        <p:blipFill>
          <a:blip r:embed="rId2" cstate="print"/>
          <a:srcRect l="13301" t="39886" r="50801" b="24786"/>
          <a:stretch>
            <a:fillRect/>
          </a:stretch>
        </p:blipFill>
        <p:spPr bwMode="auto">
          <a:xfrm>
            <a:off x="1981200" y="1600200"/>
            <a:ext cx="4670743" cy="2584314"/>
          </a:xfrm>
          <a:prstGeom prst="rect">
            <a:avLst/>
          </a:prstGeom>
          <a:noFill/>
          <a:ln w="9525">
            <a:noFill/>
            <a:miter lim="800000"/>
            <a:headEnd/>
            <a:tailEnd/>
          </a:ln>
        </p:spPr>
      </p:pic>
      <p:sp>
        <p:nvSpPr>
          <p:cNvPr id="5" name="TextBox 4"/>
          <p:cNvSpPr txBox="1"/>
          <p:nvPr/>
        </p:nvSpPr>
        <p:spPr>
          <a:xfrm>
            <a:off x="2133600" y="4572000"/>
            <a:ext cx="4953000" cy="369332"/>
          </a:xfrm>
          <a:prstGeom prst="rect">
            <a:avLst/>
          </a:prstGeom>
          <a:noFill/>
        </p:spPr>
        <p:txBody>
          <a:bodyPr wrap="square" rtlCol="0">
            <a:spAutoFit/>
          </a:bodyPr>
          <a:lstStyle/>
          <a:p>
            <a:pPr algn="ctr"/>
            <a:r>
              <a:rPr lang="en-US" dirty="0" smtClean="0"/>
              <a:t>As Usual ps output but </a:t>
            </a:r>
            <a:r>
              <a:rPr lang="en-US" dirty="0"/>
              <a:t>no </a:t>
            </a:r>
            <a:r>
              <a:rPr lang="en-US" dirty="0" smtClean="0"/>
              <a:t>Done </a:t>
            </a:r>
            <a:r>
              <a:rPr lang="en-US" dirty="0"/>
              <a:t>message at all</a:t>
            </a:r>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for a Process</a:t>
            </a:r>
            <a:endParaRPr lang="en-US" dirty="0"/>
          </a:p>
        </p:txBody>
      </p:sp>
      <p:sp>
        <p:nvSpPr>
          <p:cNvPr id="3" name="Content Placeholder 2"/>
          <p:cNvSpPr>
            <a:spLocks noGrp="1"/>
          </p:cNvSpPr>
          <p:nvPr>
            <p:ph idx="1"/>
          </p:nvPr>
        </p:nvSpPr>
        <p:spPr/>
        <p:txBody>
          <a:bodyPr/>
          <a:lstStyle/>
          <a:p>
            <a:pPr lvl="1"/>
            <a:r>
              <a:rPr lang="en-US" dirty="0"/>
              <a:t>Waiting for a </a:t>
            </a:r>
            <a:r>
              <a:rPr lang="en-US" dirty="0" smtClean="0"/>
              <a:t>Process</a:t>
            </a:r>
          </a:p>
          <a:p>
            <a:pPr lvl="2">
              <a:buNone/>
            </a:pPr>
            <a:r>
              <a:rPr lang="en-US" i="1" dirty="0" smtClean="0"/>
              <a:t>#include &lt;sys/types.h&gt;</a:t>
            </a:r>
          </a:p>
          <a:p>
            <a:pPr lvl="2">
              <a:buNone/>
            </a:pPr>
            <a:r>
              <a:rPr lang="en-US" i="1" dirty="0" smtClean="0"/>
              <a:t>#include &lt;sys/</a:t>
            </a:r>
            <a:r>
              <a:rPr lang="en-US" i="1" dirty="0" err="1" smtClean="0"/>
              <a:t>wait.h</a:t>
            </a:r>
            <a:r>
              <a:rPr lang="en-US" i="1" dirty="0" smtClean="0"/>
              <a:t>&gt;</a:t>
            </a:r>
          </a:p>
          <a:p>
            <a:pPr lvl="2">
              <a:buNone/>
            </a:pPr>
            <a:r>
              <a:rPr lang="en-US" i="1" dirty="0" smtClean="0"/>
              <a:t>pid_t wait(int *</a:t>
            </a:r>
            <a:r>
              <a:rPr lang="en-US" i="1" dirty="0" err="1" smtClean="0"/>
              <a:t>stat_loc</a:t>
            </a:r>
            <a:r>
              <a:rPr lang="en-US" i="1" dirty="0" smtClean="0"/>
              <a:t>);</a:t>
            </a:r>
          </a:p>
          <a:p>
            <a:pPr lvl="1"/>
            <a:r>
              <a:rPr lang="en-US" dirty="0"/>
              <a:t>causes a parent process </a:t>
            </a:r>
            <a:endParaRPr lang="en-US" dirty="0" smtClean="0"/>
          </a:p>
          <a:p>
            <a:pPr lvl="2"/>
            <a:r>
              <a:rPr lang="en-US" dirty="0" smtClean="0"/>
              <a:t>pause </a:t>
            </a:r>
          </a:p>
          <a:p>
            <a:pPr lvl="3"/>
            <a:r>
              <a:rPr lang="en-US" dirty="0" smtClean="0"/>
              <a:t>Until  </a:t>
            </a:r>
            <a:r>
              <a:rPr lang="en-US" dirty="0" smtClean="0">
                <a:sym typeface="Wingdings" pitchFamily="2" charset="2"/>
              </a:rPr>
              <a:t>  1 of its</a:t>
            </a:r>
          </a:p>
          <a:p>
            <a:pPr lvl="4"/>
            <a:r>
              <a:rPr lang="en-US" dirty="0" smtClean="0"/>
              <a:t>child </a:t>
            </a:r>
            <a:r>
              <a:rPr lang="en-US" dirty="0"/>
              <a:t>processes </a:t>
            </a:r>
            <a:r>
              <a:rPr lang="en-US" dirty="0" smtClean="0">
                <a:sym typeface="Wingdings" pitchFamily="2" charset="2"/>
              </a:rPr>
              <a:t> </a:t>
            </a:r>
            <a:r>
              <a:rPr lang="en-US" dirty="0" smtClean="0"/>
              <a:t>stopped</a:t>
            </a:r>
          </a:p>
          <a:p>
            <a:pPr lvl="1"/>
            <a:r>
              <a:rPr lang="en-US" dirty="0" smtClean="0"/>
              <a:t>Returns</a:t>
            </a:r>
          </a:p>
          <a:p>
            <a:pPr lvl="2"/>
            <a:r>
              <a:rPr lang="en-US" dirty="0" smtClean="0"/>
              <a:t>Child process </a:t>
            </a:r>
            <a:r>
              <a:rPr lang="en-US" dirty="0" smtClean="0">
                <a:sym typeface="Wingdings" pitchFamily="2" charset="2"/>
              </a:rPr>
              <a:t> PID</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and Signals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It</a:t>
            </a:r>
          </a:p>
          <a:p>
            <a:pPr lvl="1" algn="just"/>
            <a:r>
              <a:rPr lang="en-US" dirty="0" smtClean="0"/>
              <a:t>control </a:t>
            </a:r>
            <a:r>
              <a:rPr lang="en-US" dirty="0"/>
              <a:t>almost all activities performed by Linux </a:t>
            </a:r>
            <a:endParaRPr lang="en-US" dirty="0" smtClean="0"/>
          </a:p>
          <a:p>
            <a:pPr algn="just"/>
            <a:r>
              <a:rPr lang="en-US" dirty="0" smtClean="0"/>
              <a:t>Process</a:t>
            </a:r>
          </a:p>
          <a:p>
            <a:pPr lvl="1" algn="just"/>
            <a:r>
              <a:rPr lang="en-US" i="1" dirty="0" smtClean="0">
                <a:solidFill>
                  <a:schemeClr val="accent6">
                    <a:lumMod val="75000"/>
                  </a:schemeClr>
                </a:solidFill>
              </a:rPr>
              <a:t>IEEE Std 1003.1, 2004 Edition</a:t>
            </a:r>
          </a:p>
          <a:p>
            <a:pPr lvl="2" algn="just"/>
            <a:r>
              <a:rPr lang="en-US" b="1" i="1" dirty="0" smtClean="0"/>
              <a:t>an </a:t>
            </a:r>
            <a:r>
              <a:rPr lang="en-US" b="1" i="1" dirty="0"/>
              <a:t>address space with one or more threads executing within that address space, and the required system resources for those threads</a:t>
            </a:r>
            <a:endParaRPr lang="en-US" dirty="0"/>
          </a:p>
          <a:p>
            <a:pPr algn="just"/>
            <a:r>
              <a:rPr lang="en-US" dirty="0" smtClean="0"/>
              <a:t>Program / process </a:t>
            </a:r>
            <a:r>
              <a:rPr lang="en-US" dirty="0" smtClean="0">
                <a:sym typeface="Wingdings" pitchFamily="2" charset="2"/>
              </a:rPr>
              <a:t> running – consists</a:t>
            </a:r>
            <a:endParaRPr lang="en-US" dirty="0" smtClean="0"/>
          </a:p>
          <a:p>
            <a:pPr lvl="2" algn="just"/>
            <a:r>
              <a:rPr lang="en-US" dirty="0" smtClean="0"/>
              <a:t>Program code</a:t>
            </a:r>
          </a:p>
          <a:p>
            <a:pPr lvl="2" algn="just"/>
            <a:r>
              <a:rPr lang="en-US" dirty="0" smtClean="0"/>
              <a:t>Data</a:t>
            </a:r>
          </a:p>
          <a:p>
            <a:pPr lvl="2" algn="just"/>
            <a:r>
              <a:rPr lang="en-US" dirty="0" smtClean="0"/>
              <a:t>Variables</a:t>
            </a:r>
          </a:p>
          <a:p>
            <a:pPr lvl="2" algn="just"/>
            <a:r>
              <a:rPr lang="en-US" dirty="0" smtClean="0"/>
              <a:t>Open files</a:t>
            </a:r>
          </a:p>
          <a:p>
            <a:pPr lvl="2" algn="just"/>
            <a:r>
              <a:rPr lang="en-US" dirty="0" smtClean="0"/>
              <a:t>Environment</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for a Process</a:t>
            </a:r>
            <a:endParaRPr lang="en-US" dirty="0"/>
          </a:p>
        </p:txBody>
      </p:sp>
      <p:sp>
        <p:nvSpPr>
          <p:cNvPr id="3" name="Content Placeholder 2"/>
          <p:cNvSpPr>
            <a:spLocks noGrp="1"/>
          </p:cNvSpPr>
          <p:nvPr>
            <p:ph idx="1"/>
          </p:nvPr>
        </p:nvSpPr>
        <p:spPr/>
        <p:txBody>
          <a:bodyPr/>
          <a:lstStyle/>
          <a:p>
            <a:r>
              <a:rPr lang="en-US" dirty="0" smtClean="0"/>
              <a:t>Status information</a:t>
            </a:r>
          </a:p>
          <a:p>
            <a:pPr lvl="1"/>
            <a:r>
              <a:rPr lang="en-US" dirty="0" smtClean="0"/>
              <a:t>Macros </a:t>
            </a:r>
          </a:p>
          <a:p>
            <a:pPr lvl="2"/>
            <a:r>
              <a:rPr lang="en-US" dirty="0" smtClean="0"/>
              <a:t>wait() </a:t>
            </a:r>
            <a:endParaRPr lang="en-US" dirty="0"/>
          </a:p>
        </p:txBody>
      </p:sp>
      <p:pic>
        <p:nvPicPr>
          <p:cNvPr id="5" name="Picture 4"/>
          <p:cNvPicPr/>
          <p:nvPr/>
        </p:nvPicPr>
        <p:blipFill>
          <a:blip r:embed="rId2" cstate="print"/>
          <a:srcRect l="20513" t="34188" r="9455" b="21368"/>
          <a:stretch>
            <a:fillRect/>
          </a:stretch>
        </p:blipFill>
        <p:spPr bwMode="auto">
          <a:xfrm>
            <a:off x="1676400" y="3200400"/>
            <a:ext cx="6705600" cy="2667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for a Process</a:t>
            </a:r>
            <a:endParaRPr lang="en-US" dirty="0"/>
          </a:p>
        </p:txBody>
      </p:sp>
      <p:sp>
        <p:nvSpPr>
          <p:cNvPr id="3" name="Content Placeholder 2"/>
          <p:cNvSpPr>
            <a:spLocks noGrp="1"/>
          </p:cNvSpPr>
          <p:nvPr>
            <p:ph idx="1"/>
          </p:nvPr>
        </p:nvSpPr>
        <p:spPr>
          <a:xfrm>
            <a:off x="457200" y="1524000"/>
            <a:ext cx="8229600" cy="4953000"/>
          </a:xfrm>
        </p:spPr>
        <p:txBody>
          <a:bodyPr>
            <a:normAutofit lnSpcReduction="10000"/>
          </a:bodyPr>
          <a:lstStyle/>
          <a:p>
            <a:pPr lvl="1">
              <a:buNone/>
            </a:pPr>
            <a:r>
              <a:rPr lang="en-US" sz="1400" dirty="0" smtClean="0"/>
              <a:t>#include &lt;sys/</a:t>
            </a:r>
            <a:r>
              <a:rPr lang="en-US" sz="1400" dirty="0" err="1" smtClean="0"/>
              <a:t>types.h</a:t>
            </a:r>
            <a:r>
              <a:rPr lang="en-US" sz="1400" dirty="0" smtClean="0"/>
              <a:t>&gt; </a:t>
            </a:r>
          </a:p>
          <a:p>
            <a:pPr lvl="1">
              <a:buNone/>
            </a:pPr>
            <a:r>
              <a:rPr lang="en-US" sz="1400" dirty="0" smtClean="0"/>
              <a:t>#include &lt;sys/</a:t>
            </a:r>
            <a:r>
              <a:rPr lang="en-US" sz="1400" dirty="0" err="1" smtClean="0"/>
              <a:t>wait.h</a:t>
            </a:r>
            <a:r>
              <a:rPr lang="en-US" sz="1400" dirty="0" smtClean="0"/>
              <a:t>&gt;</a:t>
            </a:r>
          </a:p>
          <a:p>
            <a:pPr lvl="1">
              <a:buNone/>
            </a:pPr>
            <a:r>
              <a:rPr lang="en-US" sz="1400" dirty="0" smtClean="0"/>
              <a:t>#include &lt;</a:t>
            </a:r>
            <a:r>
              <a:rPr lang="en-US" sz="1400" dirty="0" err="1" smtClean="0"/>
              <a:t>unistd.h</a:t>
            </a:r>
            <a:r>
              <a:rPr lang="en-US" sz="1400" dirty="0" smtClean="0"/>
              <a:t>&gt; #include &lt;</a:t>
            </a:r>
            <a:r>
              <a:rPr lang="en-US" sz="1400" dirty="0" err="1" smtClean="0"/>
              <a:t>stdio.h</a:t>
            </a:r>
            <a:r>
              <a:rPr lang="en-US" sz="1400" dirty="0" smtClean="0"/>
              <a:t>&gt; #include &lt;stdlib.h&gt;</a:t>
            </a:r>
            <a:endParaRPr lang="en-US" sz="3600" dirty="0" smtClean="0"/>
          </a:p>
          <a:p>
            <a:pPr lvl="1">
              <a:buNone/>
            </a:pPr>
            <a:r>
              <a:rPr lang="en-US" sz="1600" dirty="0" smtClean="0"/>
              <a:t>int main()  {</a:t>
            </a:r>
          </a:p>
          <a:p>
            <a:pPr lvl="2">
              <a:buNone/>
            </a:pPr>
            <a:r>
              <a:rPr lang="en-US" sz="1400" dirty="0" smtClean="0"/>
              <a:t>pid_t pid;	char *message;	int n;	int exit_code;</a:t>
            </a:r>
          </a:p>
          <a:p>
            <a:pPr lvl="2">
              <a:buNone/>
            </a:pPr>
            <a:r>
              <a:rPr lang="en-US" sz="1400" dirty="0" smtClean="0"/>
              <a:t>printf(“fork program starting\n”);</a:t>
            </a:r>
          </a:p>
          <a:p>
            <a:pPr lvl="2">
              <a:buNone/>
            </a:pPr>
            <a:r>
              <a:rPr lang="en-US" sz="1400" dirty="0" smtClean="0"/>
              <a:t>pid = fork();</a:t>
            </a:r>
          </a:p>
          <a:p>
            <a:pPr lvl="1">
              <a:buNone/>
            </a:pPr>
            <a:r>
              <a:rPr lang="en-US" sz="1600" dirty="0" smtClean="0"/>
              <a:t>switch(</a:t>
            </a:r>
            <a:r>
              <a:rPr lang="en-US" sz="1600" dirty="0" err="1" smtClean="0"/>
              <a:t>pid</a:t>
            </a:r>
            <a:r>
              <a:rPr lang="en-US" sz="1600" dirty="0" smtClean="0"/>
              <a:t>)</a:t>
            </a:r>
          </a:p>
          <a:p>
            <a:pPr lvl="1">
              <a:buNone/>
            </a:pPr>
            <a:r>
              <a:rPr lang="en-US" sz="1600" dirty="0" smtClean="0"/>
              <a:t>{</a:t>
            </a:r>
          </a:p>
          <a:p>
            <a:pPr lvl="2">
              <a:buNone/>
            </a:pPr>
            <a:r>
              <a:rPr lang="en-US" sz="1400" dirty="0" smtClean="0"/>
              <a:t>case -1:</a:t>
            </a:r>
          </a:p>
          <a:p>
            <a:pPr lvl="3">
              <a:buNone/>
            </a:pPr>
            <a:r>
              <a:rPr lang="en-US" sz="1400" dirty="0" smtClean="0"/>
              <a:t>perror(“fork failed”);	exit(1);</a:t>
            </a:r>
          </a:p>
          <a:p>
            <a:pPr lvl="2">
              <a:buNone/>
            </a:pPr>
            <a:r>
              <a:rPr lang="en-US" sz="1400" dirty="0" smtClean="0"/>
              <a:t>case 0:</a:t>
            </a:r>
          </a:p>
          <a:p>
            <a:pPr lvl="3">
              <a:buNone/>
            </a:pPr>
            <a:r>
              <a:rPr lang="en-US" sz="1400" dirty="0" smtClean="0"/>
              <a:t>message = “This is the child”;	n = 5;	exit_code = 37;</a:t>
            </a:r>
          </a:p>
          <a:p>
            <a:pPr lvl="3">
              <a:buNone/>
            </a:pPr>
            <a:r>
              <a:rPr lang="en-US" sz="1400" dirty="0" smtClean="0"/>
              <a:t>break;</a:t>
            </a:r>
          </a:p>
          <a:p>
            <a:pPr lvl="2">
              <a:buNone/>
            </a:pPr>
            <a:r>
              <a:rPr lang="en-US" sz="1400" dirty="0" smtClean="0"/>
              <a:t>default:</a:t>
            </a:r>
          </a:p>
          <a:p>
            <a:pPr lvl="3">
              <a:buNone/>
            </a:pPr>
            <a:r>
              <a:rPr lang="en-US" sz="1400" dirty="0" smtClean="0"/>
              <a:t>message = “This is the parent”;	n = 3;	exit_code = 0;</a:t>
            </a:r>
          </a:p>
          <a:p>
            <a:pPr lvl="3">
              <a:buNone/>
            </a:pPr>
            <a:r>
              <a:rPr lang="en-US" sz="1400" dirty="0" smtClean="0"/>
              <a:t>break;</a:t>
            </a:r>
          </a:p>
          <a:p>
            <a:pPr lvl="1">
              <a:buNone/>
            </a:pPr>
            <a:r>
              <a:rPr lang="en-US" sz="1600" dirty="0" smtClean="0"/>
              <a:t>}</a:t>
            </a:r>
          </a:p>
          <a:p>
            <a:pPr lvl="1">
              <a:buNone/>
            </a:pPr>
            <a:r>
              <a:rPr lang="en-US" sz="1600" dirty="0" smtClean="0"/>
              <a:t>for(; n &gt; 0; n--) {	</a:t>
            </a:r>
            <a:r>
              <a:rPr lang="en-US" sz="1400" dirty="0" smtClean="0"/>
              <a:t>puts(message);	sleep(1);	</a:t>
            </a:r>
            <a:r>
              <a:rPr lang="en-US" sz="1600" dirty="0" smtClean="0"/>
              <a:t>}</a:t>
            </a:r>
            <a:endParaRPr lang="en-US" sz="1600"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for a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a:t>
            </a:r>
          </a:p>
          <a:p>
            <a:pPr lvl="2"/>
            <a:r>
              <a:rPr lang="en-US" dirty="0" smtClean="0"/>
              <a:t>Waits </a:t>
            </a:r>
            <a:r>
              <a:rPr lang="en-US" dirty="0" smtClean="0">
                <a:sym typeface="Wingdings" pitchFamily="2" charset="2"/>
              </a:rPr>
              <a:t> </a:t>
            </a:r>
            <a:r>
              <a:rPr lang="en-US" dirty="0" smtClean="0"/>
              <a:t>child process </a:t>
            </a:r>
            <a:r>
              <a:rPr lang="en-US" dirty="0" smtClean="0">
                <a:sym typeface="Wingdings" pitchFamily="2" charset="2"/>
              </a:rPr>
              <a:t></a:t>
            </a:r>
            <a:r>
              <a:rPr lang="en-US" dirty="0" smtClean="0"/>
              <a:t> finish</a:t>
            </a:r>
          </a:p>
          <a:p>
            <a:pPr lvl="1">
              <a:buNone/>
            </a:pPr>
            <a:r>
              <a:rPr lang="en-US" sz="2400" dirty="0" smtClean="0">
                <a:solidFill>
                  <a:srgbClr val="7030A0"/>
                </a:solidFill>
              </a:rPr>
              <a:t>if (pid != 0) {</a:t>
            </a:r>
          </a:p>
          <a:p>
            <a:pPr lvl="2">
              <a:buNone/>
            </a:pPr>
            <a:r>
              <a:rPr lang="en-US" sz="2100" dirty="0" smtClean="0">
                <a:solidFill>
                  <a:srgbClr val="7030A0"/>
                </a:solidFill>
              </a:rPr>
              <a:t>int </a:t>
            </a:r>
            <a:r>
              <a:rPr lang="en-US" sz="2100" dirty="0" err="1" smtClean="0">
                <a:solidFill>
                  <a:srgbClr val="7030A0"/>
                </a:solidFill>
              </a:rPr>
              <a:t>stat_val</a:t>
            </a:r>
            <a:r>
              <a:rPr lang="en-US" sz="2100" dirty="0" smtClean="0">
                <a:solidFill>
                  <a:srgbClr val="7030A0"/>
                </a:solidFill>
              </a:rPr>
              <a:t>;</a:t>
            </a:r>
          </a:p>
          <a:p>
            <a:pPr lvl="2">
              <a:buNone/>
            </a:pPr>
            <a:r>
              <a:rPr lang="en-US" sz="2100" dirty="0" smtClean="0">
                <a:solidFill>
                  <a:srgbClr val="7030A0"/>
                </a:solidFill>
              </a:rPr>
              <a:t>pid_t </a:t>
            </a:r>
            <a:r>
              <a:rPr lang="en-US" sz="2100" dirty="0" err="1" smtClean="0">
                <a:solidFill>
                  <a:srgbClr val="7030A0"/>
                </a:solidFill>
              </a:rPr>
              <a:t>child_pid</a:t>
            </a:r>
            <a:r>
              <a:rPr lang="en-US" sz="2100" dirty="0" smtClean="0">
                <a:solidFill>
                  <a:srgbClr val="7030A0"/>
                </a:solidFill>
              </a:rPr>
              <a:t>;</a:t>
            </a:r>
          </a:p>
          <a:p>
            <a:pPr lvl="2">
              <a:buNone/>
            </a:pPr>
            <a:r>
              <a:rPr lang="en-US" sz="2100" dirty="0" err="1" smtClean="0">
                <a:solidFill>
                  <a:srgbClr val="7030A0"/>
                </a:solidFill>
              </a:rPr>
              <a:t>child_pid</a:t>
            </a:r>
            <a:r>
              <a:rPr lang="en-US" sz="2100" dirty="0" smtClean="0">
                <a:solidFill>
                  <a:srgbClr val="7030A0"/>
                </a:solidFill>
              </a:rPr>
              <a:t> = wait(&amp;</a:t>
            </a:r>
            <a:r>
              <a:rPr lang="en-US" sz="2100" dirty="0" err="1" smtClean="0">
                <a:solidFill>
                  <a:srgbClr val="7030A0"/>
                </a:solidFill>
              </a:rPr>
              <a:t>stat_val</a:t>
            </a:r>
            <a:r>
              <a:rPr lang="en-US" sz="2100" dirty="0" smtClean="0">
                <a:solidFill>
                  <a:srgbClr val="7030A0"/>
                </a:solidFill>
              </a:rPr>
              <a:t>);</a:t>
            </a:r>
          </a:p>
          <a:p>
            <a:pPr lvl="2">
              <a:buNone/>
            </a:pPr>
            <a:r>
              <a:rPr lang="en-US" sz="2100" dirty="0" smtClean="0">
                <a:solidFill>
                  <a:srgbClr val="7030A0"/>
                </a:solidFill>
              </a:rPr>
              <a:t>printf(“Child has finished: PID = %d\n”, </a:t>
            </a:r>
            <a:r>
              <a:rPr lang="en-US" sz="2100" dirty="0" err="1" smtClean="0">
                <a:solidFill>
                  <a:srgbClr val="7030A0"/>
                </a:solidFill>
              </a:rPr>
              <a:t>child_pid</a:t>
            </a:r>
            <a:r>
              <a:rPr lang="en-US" sz="2100" dirty="0" smtClean="0">
                <a:solidFill>
                  <a:srgbClr val="7030A0"/>
                </a:solidFill>
              </a:rPr>
              <a:t>);</a:t>
            </a:r>
          </a:p>
          <a:p>
            <a:pPr lvl="2">
              <a:buNone/>
            </a:pPr>
            <a:r>
              <a:rPr lang="en-US" sz="2100" dirty="0" smtClean="0">
                <a:solidFill>
                  <a:srgbClr val="7030A0"/>
                </a:solidFill>
              </a:rPr>
              <a:t>if(WIFEXITED(</a:t>
            </a:r>
            <a:r>
              <a:rPr lang="en-US" sz="2100" dirty="0" err="1" smtClean="0">
                <a:solidFill>
                  <a:srgbClr val="7030A0"/>
                </a:solidFill>
              </a:rPr>
              <a:t>stat_val</a:t>
            </a:r>
            <a:r>
              <a:rPr lang="en-US" sz="2100" dirty="0" smtClean="0">
                <a:solidFill>
                  <a:srgbClr val="7030A0"/>
                </a:solidFill>
              </a:rPr>
              <a:t>))</a:t>
            </a:r>
          </a:p>
          <a:p>
            <a:pPr lvl="3">
              <a:buNone/>
            </a:pPr>
            <a:r>
              <a:rPr lang="en-US" sz="1900" dirty="0" smtClean="0">
                <a:solidFill>
                  <a:srgbClr val="7030A0"/>
                </a:solidFill>
              </a:rPr>
              <a:t>printf(“Child exited with code %d\n”, WEXITSTATUS(</a:t>
            </a:r>
            <a:r>
              <a:rPr lang="en-US" sz="1900" dirty="0" err="1" smtClean="0">
                <a:solidFill>
                  <a:srgbClr val="7030A0"/>
                </a:solidFill>
              </a:rPr>
              <a:t>stat_val</a:t>
            </a:r>
            <a:r>
              <a:rPr lang="en-US" sz="1900" dirty="0" smtClean="0">
                <a:solidFill>
                  <a:srgbClr val="7030A0"/>
                </a:solidFill>
              </a:rPr>
              <a:t>));</a:t>
            </a:r>
          </a:p>
          <a:p>
            <a:pPr lvl="2">
              <a:buNone/>
            </a:pPr>
            <a:r>
              <a:rPr lang="en-US" sz="2100" dirty="0" smtClean="0">
                <a:solidFill>
                  <a:srgbClr val="7030A0"/>
                </a:solidFill>
              </a:rPr>
              <a:t>else</a:t>
            </a:r>
          </a:p>
          <a:p>
            <a:pPr lvl="3">
              <a:buNone/>
            </a:pPr>
            <a:r>
              <a:rPr lang="en-US" sz="1900" dirty="0" smtClean="0">
                <a:solidFill>
                  <a:srgbClr val="7030A0"/>
                </a:solidFill>
              </a:rPr>
              <a:t>printf(“Child terminated abnormally\n”);</a:t>
            </a:r>
          </a:p>
          <a:p>
            <a:pPr lvl="2">
              <a:buNone/>
            </a:pPr>
            <a:r>
              <a:rPr lang="en-US" sz="2100" dirty="0" smtClean="0">
                <a:solidFill>
                  <a:srgbClr val="7030A0"/>
                </a:solidFill>
              </a:rPr>
              <a:t>}</a:t>
            </a:r>
          </a:p>
          <a:p>
            <a:pPr lvl="1">
              <a:buNone/>
            </a:pPr>
            <a:r>
              <a:rPr lang="en-US" sz="2400" dirty="0" smtClean="0">
                <a:solidFill>
                  <a:srgbClr val="7030A0"/>
                </a:solidFill>
              </a:rPr>
              <a:t>exit(exit_code);</a:t>
            </a:r>
          </a:p>
          <a:p>
            <a:pPr lvl="1">
              <a:buNone/>
            </a:pPr>
            <a:r>
              <a:rPr lang="en-US" sz="2400" dirty="0" smtClean="0">
                <a:solidFill>
                  <a:srgbClr val="7030A0"/>
                </a:solidFill>
              </a:rPr>
              <a:t>}</a:t>
            </a:r>
            <a:endParaRPr lang="en-US" sz="2400" dirty="0">
              <a:solidFill>
                <a:srgbClr val="7030A0"/>
              </a:solidFill>
            </a:endParaRPr>
          </a:p>
        </p:txBody>
      </p:sp>
      <p:sp>
        <p:nvSpPr>
          <p:cNvPr id="4" name="Left Arrow 3"/>
          <p:cNvSpPr/>
          <p:nvPr/>
        </p:nvSpPr>
        <p:spPr>
          <a:xfrm rot="2092489">
            <a:off x="6338754" y="5034515"/>
            <a:ext cx="1905000" cy="914400"/>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5" name="Rectangle 4"/>
          <p:cNvSpPr/>
          <p:nvPr/>
        </p:nvSpPr>
        <p:spPr>
          <a:xfrm>
            <a:off x="6302828" y="1371600"/>
            <a:ext cx="2667000" cy="2800767"/>
          </a:xfrm>
          <a:prstGeom prst="rect">
            <a:avLst/>
          </a:prstGeom>
        </p:spPr>
        <p:txBody>
          <a:bodyPr wrap="square">
            <a:spAutoFit/>
          </a:bodyPr>
          <a:lstStyle/>
          <a:p>
            <a:r>
              <a:rPr lang="en-US" sz="1600" dirty="0" smtClean="0"/>
              <a:t>fork program starting </a:t>
            </a:r>
          </a:p>
          <a:p>
            <a:r>
              <a:rPr lang="en-US" sz="1600" dirty="0" smtClean="0"/>
              <a:t>This is the child</a:t>
            </a:r>
          </a:p>
          <a:p>
            <a:r>
              <a:rPr lang="en-US" sz="1600" dirty="0" smtClean="0"/>
              <a:t>This is the parent</a:t>
            </a:r>
          </a:p>
          <a:p>
            <a:r>
              <a:rPr lang="en-US" sz="1600" dirty="0" smtClean="0"/>
              <a:t>This is the parent</a:t>
            </a:r>
          </a:p>
          <a:p>
            <a:r>
              <a:rPr lang="en-US" sz="1600" dirty="0" smtClean="0"/>
              <a:t>This is the child</a:t>
            </a:r>
          </a:p>
          <a:p>
            <a:r>
              <a:rPr lang="en-US" sz="1600" dirty="0" smtClean="0"/>
              <a:t>This is the parent</a:t>
            </a:r>
          </a:p>
          <a:p>
            <a:r>
              <a:rPr lang="en-US" sz="1600" dirty="0" smtClean="0"/>
              <a:t>This is the child</a:t>
            </a:r>
          </a:p>
          <a:p>
            <a:r>
              <a:rPr lang="en-US" sz="1600" dirty="0" smtClean="0"/>
              <a:t>This is the child</a:t>
            </a:r>
          </a:p>
          <a:p>
            <a:r>
              <a:rPr lang="en-US" sz="1600" dirty="0" smtClean="0"/>
              <a:t>This is the child</a:t>
            </a:r>
          </a:p>
          <a:p>
            <a:r>
              <a:rPr lang="en-US" sz="1600" dirty="0" smtClean="0"/>
              <a:t>Child has finished: PID = 1582</a:t>
            </a:r>
          </a:p>
          <a:p>
            <a:r>
              <a:rPr lang="en-US" sz="1600" dirty="0" smtClean="0"/>
              <a:t>Child exited with code 37</a:t>
            </a:r>
            <a:endParaRPr lang="en-US" sz="1600"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3" end="3"/>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4" end="4"/>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5" end="5"/>
                                            </p:txEl>
                                          </p:spTgt>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6" end="6"/>
                                            </p:txEl>
                                          </p:spTgt>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7" end="7"/>
                                            </p:txEl>
                                          </p:spTgt>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8" end="8"/>
                                            </p:txEl>
                                          </p:spTgt>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9" end="9"/>
                                            </p:txEl>
                                          </p:spTgt>
                                        </p:tgtEl>
                                      </p:cBhvr>
                                    </p:animEffect>
                                  </p:childTnLst>
                                </p:cTn>
                              </p:par>
                            </p:childTnLst>
                          </p:cTn>
                        </p:par>
                        <p:par>
                          <p:cTn id="52" fill="hold">
                            <p:stCondLst>
                              <p:cond delay="8000"/>
                            </p:stCondLst>
                            <p:childTnLst>
                              <p:par>
                                <p:cTn id="53" presetID="29" presetClass="entr" presetSubtype="0" fill="hold"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
                                            <p:txEl>
                                              <p:pRg st="10" end="10"/>
                                            </p:txEl>
                                          </p:spTgt>
                                        </p:tgtEl>
                                      </p:cBhvr>
                                    </p:animEffect>
                                  </p:childTnLst>
                                </p:cTn>
                              </p:par>
                            </p:childTnLst>
                          </p:cTn>
                        </p:par>
                        <p:par>
                          <p:cTn id="58" fill="hold">
                            <p:stCondLst>
                              <p:cond delay="9000"/>
                            </p:stCondLst>
                            <p:childTnLst>
                              <p:par>
                                <p:cTn id="59" presetID="29" presetClass="entr" presetSubtype="0" fill="hold"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p:cTn id="61"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62"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
                                            <p:txEl>
                                              <p:pRg st="11" end="11"/>
                                            </p:txEl>
                                          </p:spTgt>
                                        </p:tgtEl>
                                      </p:cBhvr>
                                    </p:animEffect>
                                  </p:childTnLst>
                                </p:cTn>
                              </p:par>
                            </p:childTnLst>
                          </p:cTn>
                        </p:par>
                        <p:par>
                          <p:cTn id="64" fill="hold">
                            <p:stCondLst>
                              <p:cond delay="10000"/>
                            </p:stCondLst>
                            <p:childTnLst>
                              <p:par>
                                <p:cTn id="65" presetID="29" presetClass="entr" presetSubtype="0" fill="hold"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p:cTn id="67"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68"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
                                            <p:txEl>
                                              <p:pRg st="12" end="12"/>
                                            </p:txEl>
                                          </p:spTgt>
                                        </p:tgtEl>
                                      </p:cBhvr>
                                    </p:animEffect>
                                  </p:childTnLst>
                                </p:cTn>
                              </p:par>
                            </p:childTnLst>
                          </p:cTn>
                        </p:par>
                        <p:par>
                          <p:cTn id="70" fill="hold">
                            <p:stCondLst>
                              <p:cond delay="11000"/>
                            </p:stCondLst>
                            <p:childTnLst>
                              <p:par>
                                <p:cTn id="71" presetID="29" presetClass="entr" presetSubtype="0" fill="hold" nodeType="after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p:cTn id="73"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75" dur="1000"/>
                                        <p:tgtEl>
                                          <p:spTgt spid="3">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1000"/>
                                        <p:tgtEl>
                                          <p:spTgt spid="4"/>
                                        </p:tgtEl>
                                      </p:cBhvr>
                                    </p:animEffect>
                                    <p:anim calcmode="lin" valueType="num">
                                      <p:cBhvr>
                                        <p:cTn id="81" dur="1000" fill="hold"/>
                                        <p:tgtEl>
                                          <p:spTgt spid="4"/>
                                        </p:tgtEl>
                                        <p:attrNameLst>
                                          <p:attrName>ppt_x</p:attrName>
                                        </p:attrNameLst>
                                      </p:cBhvr>
                                      <p:tavLst>
                                        <p:tav tm="0">
                                          <p:val>
                                            <p:strVal val="#ppt_x"/>
                                          </p:val>
                                        </p:tav>
                                        <p:tav tm="100000">
                                          <p:val>
                                            <p:strVal val="#ppt_x"/>
                                          </p:val>
                                        </p:tav>
                                      </p:tavLst>
                                    </p:anim>
                                    <p:anim calcmode="lin" valueType="num">
                                      <p:cBhvr>
                                        <p:cTn id="82" dur="900" decel="100000" fill="hold"/>
                                        <p:tgtEl>
                                          <p:spTgt spid="4"/>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nodeType="clickEffect">
                                  <p:stCondLst>
                                    <p:cond delay="0"/>
                                  </p:stCondLst>
                                  <p:childTnLst>
                                    <p:set>
                                      <p:cBhvr>
                                        <p:cTn id="87" dur="1" fill="hold">
                                          <p:stCondLst>
                                            <p:cond delay="0"/>
                                          </p:stCondLst>
                                        </p:cTn>
                                        <p:tgtEl>
                                          <p:spTgt spid="5">
                                            <p:txEl>
                                              <p:pRg st="0" end="0"/>
                                            </p:txEl>
                                          </p:spTgt>
                                        </p:tgtEl>
                                        <p:attrNameLst>
                                          <p:attrName>style.visibility</p:attrName>
                                        </p:attrNameLst>
                                      </p:cBhvr>
                                      <p:to>
                                        <p:strVal val="visible"/>
                                      </p:to>
                                    </p:set>
                                    <p:animEffect transition="in" filter="slide(fromBottom)">
                                      <p:cBhvr>
                                        <p:cTn id="88" dur="500"/>
                                        <p:tgtEl>
                                          <p:spTgt spid="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nodeType="clickEffect">
                                  <p:stCondLst>
                                    <p:cond delay="0"/>
                                  </p:stCondLst>
                                  <p:childTnLst>
                                    <p:set>
                                      <p:cBhvr>
                                        <p:cTn id="92" dur="1" fill="hold">
                                          <p:stCondLst>
                                            <p:cond delay="0"/>
                                          </p:stCondLst>
                                        </p:cTn>
                                        <p:tgtEl>
                                          <p:spTgt spid="5">
                                            <p:txEl>
                                              <p:pRg st="1" end="1"/>
                                            </p:txEl>
                                          </p:spTgt>
                                        </p:tgtEl>
                                        <p:attrNameLst>
                                          <p:attrName>style.visibility</p:attrName>
                                        </p:attrNameLst>
                                      </p:cBhvr>
                                      <p:to>
                                        <p:strVal val="visible"/>
                                      </p:to>
                                    </p:set>
                                    <p:animEffect transition="in" filter="slide(fromBottom)">
                                      <p:cBhvr>
                                        <p:cTn id="93" dur="500"/>
                                        <p:tgtEl>
                                          <p:spTgt spid="5">
                                            <p:txEl>
                                              <p:pRg st="1" end="1"/>
                                            </p:txEl>
                                          </p:spTgt>
                                        </p:tgtEl>
                                      </p:cBhvr>
                                    </p:animEffect>
                                  </p:childTnLst>
                                </p:cTn>
                              </p:par>
                              <p:par>
                                <p:cTn id="94" presetID="12" presetClass="entr" presetSubtype="4" fill="hold" nodeType="withEffect">
                                  <p:stCondLst>
                                    <p:cond delay="0"/>
                                  </p:stCondLst>
                                  <p:childTnLst>
                                    <p:set>
                                      <p:cBhvr>
                                        <p:cTn id="95" dur="1" fill="hold">
                                          <p:stCondLst>
                                            <p:cond delay="0"/>
                                          </p:stCondLst>
                                        </p:cTn>
                                        <p:tgtEl>
                                          <p:spTgt spid="5">
                                            <p:txEl>
                                              <p:pRg st="2" end="2"/>
                                            </p:txEl>
                                          </p:spTgt>
                                        </p:tgtEl>
                                        <p:attrNameLst>
                                          <p:attrName>style.visibility</p:attrName>
                                        </p:attrNameLst>
                                      </p:cBhvr>
                                      <p:to>
                                        <p:strVal val="visible"/>
                                      </p:to>
                                    </p:set>
                                    <p:animEffect transition="in" filter="slide(fromBottom)">
                                      <p:cBhvr>
                                        <p:cTn id="96" dur="500"/>
                                        <p:tgtEl>
                                          <p:spTgt spid="5">
                                            <p:txEl>
                                              <p:pRg st="2" end="2"/>
                                            </p:txEl>
                                          </p:spTgt>
                                        </p:tgtEl>
                                      </p:cBhvr>
                                    </p:animEffect>
                                  </p:childTnLst>
                                </p:cTn>
                              </p:par>
                              <p:par>
                                <p:cTn id="97" presetID="12" presetClass="entr" presetSubtype="4" fill="hold" nodeType="withEffect">
                                  <p:stCondLst>
                                    <p:cond delay="0"/>
                                  </p:stCondLst>
                                  <p:childTnLst>
                                    <p:set>
                                      <p:cBhvr>
                                        <p:cTn id="98" dur="1" fill="hold">
                                          <p:stCondLst>
                                            <p:cond delay="0"/>
                                          </p:stCondLst>
                                        </p:cTn>
                                        <p:tgtEl>
                                          <p:spTgt spid="5">
                                            <p:txEl>
                                              <p:pRg st="3" end="3"/>
                                            </p:txEl>
                                          </p:spTgt>
                                        </p:tgtEl>
                                        <p:attrNameLst>
                                          <p:attrName>style.visibility</p:attrName>
                                        </p:attrNameLst>
                                      </p:cBhvr>
                                      <p:to>
                                        <p:strVal val="visible"/>
                                      </p:to>
                                    </p:set>
                                    <p:animEffect transition="in" filter="slide(fromBottom)">
                                      <p:cBhvr>
                                        <p:cTn id="99" dur="500"/>
                                        <p:tgtEl>
                                          <p:spTgt spid="5">
                                            <p:txEl>
                                              <p:pRg st="3" end="3"/>
                                            </p:txEl>
                                          </p:spTgt>
                                        </p:tgtEl>
                                      </p:cBhvr>
                                    </p:animEffect>
                                  </p:childTnLst>
                                </p:cTn>
                              </p:par>
                              <p:par>
                                <p:cTn id="100" presetID="12" presetClass="entr" presetSubtype="4" fill="hold" nodeType="withEffect">
                                  <p:stCondLst>
                                    <p:cond delay="0"/>
                                  </p:stCondLst>
                                  <p:childTnLst>
                                    <p:set>
                                      <p:cBhvr>
                                        <p:cTn id="101" dur="1" fill="hold">
                                          <p:stCondLst>
                                            <p:cond delay="0"/>
                                          </p:stCondLst>
                                        </p:cTn>
                                        <p:tgtEl>
                                          <p:spTgt spid="5">
                                            <p:txEl>
                                              <p:pRg st="4" end="4"/>
                                            </p:txEl>
                                          </p:spTgt>
                                        </p:tgtEl>
                                        <p:attrNameLst>
                                          <p:attrName>style.visibility</p:attrName>
                                        </p:attrNameLst>
                                      </p:cBhvr>
                                      <p:to>
                                        <p:strVal val="visible"/>
                                      </p:to>
                                    </p:set>
                                    <p:animEffect transition="in" filter="slide(fromBottom)">
                                      <p:cBhvr>
                                        <p:cTn id="102" dur="500"/>
                                        <p:tgtEl>
                                          <p:spTgt spid="5">
                                            <p:txEl>
                                              <p:pRg st="4" end="4"/>
                                            </p:txEl>
                                          </p:spTgt>
                                        </p:tgtEl>
                                      </p:cBhvr>
                                    </p:animEffect>
                                  </p:childTnLst>
                                </p:cTn>
                              </p:par>
                              <p:par>
                                <p:cTn id="103" presetID="12" presetClass="entr" presetSubtype="4" fill="hold" nodeType="withEffect">
                                  <p:stCondLst>
                                    <p:cond delay="0"/>
                                  </p:stCondLst>
                                  <p:childTnLst>
                                    <p:set>
                                      <p:cBhvr>
                                        <p:cTn id="104" dur="1" fill="hold">
                                          <p:stCondLst>
                                            <p:cond delay="0"/>
                                          </p:stCondLst>
                                        </p:cTn>
                                        <p:tgtEl>
                                          <p:spTgt spid="5">
                                            <p:txEl>
                                              <p:pRg st="5" end="5"/>
                                            </p:txEl>
                                          </p:spTgt>
                                        </p:tgtEl>
                                        <p:attrNameLst>
                                          <p:attrName>style.visibility</p:attrName>
                                        </p:attrNameLst>
                                      </p:cBhvr>
                                      <p:to>
                                        <p:strVal val="visible"/>
                                      </p:to>
                                    </p:set>
                                    <p:animEffect transition="in" filter="slide(fromBottom)">
                                      <p:cBhvr>
                                        <p:cTn id="105" dur="500"/>
                                        <p:tgtEl>
                                          <p:spTgt spid="5">
                                            <p:txEl>
                                              <p:pRg st="5" end="5"/>
                                            </p:txEl>
                                          </p:spTgt>
                                        </p:tgtEl>
                                      </p:cBhvr>
                                    </p:animEffect>
                                  </p:childTnLst>
                                </p:cTn>
                              </p:par>
                              <p:par>
                                <p:cTn id="106" presetID="12" presetClass="entr" presetSubtype="4" fill="hold" nodeType="withEffect">
                                  <p:stCondLst>
                                    <p:cond delay="0"/>
                                  </p:stCondLst>
                                  <p:childTnLst>
                                    <p:set>
                                      <p:cBhvr>
                                        <p:cTn id="107" dur="1" fill="hold">
                                          <p:stCondLst>
                                            <p:cond delay="0"/>
                                          </p:stCondLst>
                                        </p:cTn>
                                        <p:tgtEl>
                                          <p:spTgt spid="5">
                                            <p:txEl>
                                              <p:pRg st="6" end="6"/>
                                            </p:txEl>
                                          </p:spTgt>
                                        </p:tgtEl>
                                        <p:attrNameLst>
                                          <p:attrName>style.visibility</p:attrName>
                                        </p:attrNameLst>
                                      </p:cBhvr>
                                      <p:to>
                                        <p:strVal val="visible"/>
                                      </p:to>
                                    </p:set>
                                    <p:animEffect transition="in" filter="slide(fromBottom)">
                                      <p:cBhvr>
                                        <p:cTn id="108" dur="500"/>
                                        <p:tgtEl>
                                          <p:spTgt spid="5">
                                            <p:txEl>
                                              <p:pRg st="6" end="6"/>
                                            </p:txEl>
                                          </p:spTgt>
                                        </p:tgtEl>
                                      </p:cBhvr>
                                    </p:animEffect>
                                  </p:childTnLst>
                                </p:cTn>
                              </p:par>
                              <p:par>
                                <p:cTn id="109" presetID="12" presetClass="entr" presetSubtype="4" fill="hold" nodeType="withEffect">
                                  <p:stCondLst>
                                    <p:cond delay="0"/>
                                  </p:stCondLst>
                                  <p:childTnLst>
                                    <p:set>
                                      <p:cBhvr>
                                        <p:cTn id="110" dur="1" fill="hold">
                                          <p:stCondLst>
                                            <p:cond delay="0"/>
                                          </p:stCondLst>
                                        </p:cTn>
                                        <p:tgtEl>
                                          <p:spTgt spid="5">
                                            <p:txEl>
                                              <p:pRg st="7" end="7"/>
                                            </p:txEl>
                                          </p:spTgt>
                                        </p:tgtEl>
                                        <p:attrNameLst>
                                          <p:attrName>style.visibility</p:attrName>
                                        </p:attrNameLst>
                                      </p:cBhvr>
                                      <p:to>
                                        <p:strVal val="visible"/>
                                      </p:to>
                                    </p:set>
                                    <p:animEffect transition="in" filter="slide(fromBottom)">
                                      <p:cBhvr>
                                        <p:cTn id="111" dur="500"/>
                                        <p:tgtEl>
                                          <p:spTgt spid="5">
                                            <p:txEl>
                                              <p:pRg st="7" end="7"/>
                                            </p:txEl>
                                          </p:spTgt>
                                        </p:tgtEl>
                                      </p:cBhvr>
                                    </p:animEffect>
                                  </p:childTnLst>
                                </p:cTn>
                              </p:par>
                              <p:par>
                                <p:cTn id="112" presetID="12" presetClass="entr" presetSubtype="4" fill="hold" nodeType="withEffect">
                                  <p:stCondLst>
                                    <p:cond delay="0"/>
                                  </p:stCondLst>
                                  <p:childTnLst>
                                    <p:set>
                                      <p:cBhvr>
                                        <p:cTn id="113" dur="1" fill="hold">
                                          <p:stCondLst>
                                            <p:cond delay="0"/>
                                          </p:stCondLst>
                                        </p:cTn>
                                        <p:tgtEl>
                                          <p:spTgt spid="5">
                                            <p:txEl>
                                              <p:pRg st="8" end="8"/>
                                            </p:txEl>
                                          </p:spTgt>
                                        </p:tgtEl>
                                        <p:attrNameLst>
                                          <p:attrName>style.visibility</p:attrName>
                                        </p:attrNameLst>
                                      </p:cBhvr>
                                      <p:to>
                                        <p:strVal val="visible"/>
                                      </p:to>
                                    </p:set>
                                    <p:animEffect transition="in" filter="slide(fromBottom)">
                                      <p:cBhvr>
                                        <p:cTn id="114" dur="500"/>
                                        <p:tgtEl>
                                          <p:spTgt spid="5">
                                            <p:txEl>
                                              <p:pRg st="8" end="8"/>
                                            </p:txEl>
                                          </p:spTgt>
                                        </p:tgtEl>
                                      </p:cBhvr>
                                    </p:animEffect>
                                  </p:childTnLst>
                                </p:cTn>
                              </p:par>
                              <p:par>
                                <p:cTn id="115" presetID="12" presetClass="entr" presetSubtype="4" fill="hold" nodeType="withEffect">
                                  <p:stCondLst>
                                    <p:cond delay="0"/>
                                  </p:stCondLst>
                                  <p:childTnLst>
                                    <p:set>
                                      <p:cBhvr>
                                        <p:cTn id="116" dur="1" fill="hold">
                                          <p:stCondLst>
                                            <p:cond delay="0"/>
                                          </p:stCondLst>
                                        </p:cTn>
                                        <p:tgtEl>
                                          <p:spTgt spid="5">
                                            <p:txEl>
                                              <p:pRg st="9" end="9"/>
                                            </p:txEl>
                                          </p:spTgt>
                                        </p:tgtEl>
                                        <p:attrNameLst>
                                          <p:attrName>style.visibility</p:attrName>
                                        </p:attrNameLst>
                                      </p:cBhvr>
                                      <p:to>
                                        <p:strVal val="visible"/>
                                      </p:to>
                                    </p:set>
                                    <p:animEffect transition="in" filter="slide(fromBottom)">
                                      <p:cBhvr>
                                        <p:cTn id="117" dur="500"/>
                                        <p:tgtEl>
                                          <p:spTgt spid="5">
                                            <p:txEl>
                                              <p:pRg st="9" end="9"/>
                                            </p:txEl>
                                          </p:spTgt>
                                        </p:tgtEl>
                                      </p:cBhvr>
                                    </p:animEffect>
                                  </p:childTnLst>
                                </p:cTn>
                              </p:par>
                              <p:par>
                                <p:cTn id="118" presetID="12" presetClass="entr" presetSubtype="4" fill="hold" nodeType="withEffect">
                                  <p:stCondLst>
                                    <p:cond delay="0"/>
                                  </p:stCondLst>
                                  <p:childTnLst>
                                    <p:set>
                                      <p:cBhvr>
                                        <p:cTn id="119" dur="1" fill="hold">
                                          <p:stCondLst>
                                            <p:cond delay="0"/>
                                          </p:stCondLst>
                                        </p:cTn>
                                        <p:tgtEl>
                                          <p:spTgt spid="5">
                                            <p:txEl>
                                              <p:pRg st="10" end="10"/>
                                            </p:txEl>
                                          </p:spTgt>
                                        </p:tgtEl>
                                        <p:attrNameLst>
                                          <p:attrName>style.visibility</p:attrName>
                                        </p:attrNameLst>
                                      </p:cBhvr>
                                      <p:to>
                                        <p:strVal val="visible"/>
                                      </p:to>
                                    </p:set>
                                    <p:animEffect transition="in" filter="slide(fromBottom)">
                                      <p:cBhvr>
                                        <p:cTn id="12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for a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a:t>
            </a:r>
          </a:p>
          <a:p>
            <a:pPr lvl="1"/>
            <a:r>
              <a:rPr lang="en-US" dirty="0" smtClean="0"/>
              <a:t>waitpid()</a:t>
            </a:r>
          </a:p>
          <a:p>
            <a:pPr lvl="2"/>
            <a:r>
              <a:rPr lang="en-US" dirty="0" smtClean="0"/>
              <a:t>Specific process </a:t>
            </a:r>
            <a:r>
              <a:rPr lang="en-US" dirty="0" smtClean="0">
                <a:sym typeface="Wingdings" pitchFamily="2" charset="2"/>
              </a:rPr>
              <a:t> terminate</a:t>
            </a:r>
          </a:p>
          <a:p>
            <a:pPr lvl="3">
              <a:buNone/>
            </a:pPr>
            <a:r>
              <a:rPr lang="en-US" i="1" dirty="0" smtClean="0"/>
              <a:t>#include &lt;sys/</a:t>
            </a:r>
            <a:r>
              <a:rPr lang="en-US" i="1" dirty="0" err="1" smtClean="0"/>
              <a:t>types.h</a:t>
            </a:r>
            <a:r>
              <a:rPr lang="en-US" i="1" dirty="0" smtClean="0"/>
              <a:t>&gt;</a:t>
            </a:r>
          </a:p>
          <a:p>
            <a:pPr lvl="3">
              <a:buNone/>
            </a:pPr>
            <a:r>
              <a:rPr lang="en-US" i="1" dirty="0" smtClean="0"/>
              <a:t>#include &lt;sys/</a:t>
            </a:r>
            <a:r>
              <a:rPr lang="en-US" i="1" dirty="0" err="1" smtClean="0"/>
              <a:t>wait.h</a:t>
            </a:r>
            <a:r>
              <a:rPr lang="en-US" i="1" dirty="0" smtClean="0"/>
              <a:t>&gt;</a:t>
            </a:r>
          </a:p>
          <a:p>
            <a:pPr lvl="3">
              <a:buNone/>
            </a:pPr>
            <a:r>
              <a:rPr lang="en-US" i="1" dirty="0" smtClean="0"/>
              <a:t>pid_t waitpid(pid_t </a:t>
            </a:r>
            <a:r>
              <a:rPr lang="en-US" i="1" dirty="0" smtClean="0">
                <a:solidFill>
                  <a:srgbClr val="FF0000"/>
                </a:solidFill>
              </a:rPr>
              <a:t>pid</a:t>
            </a:r>
            <a:r>
              <a:rPr lang="en-US" i="1" dirty="0" smtClean="0"/>
              <a:t>, int *</a:t>
            </a:r>
            <a:r>
              <a:rPr lang="en-US" i="1" dirty="0" err="1" smtClean="0">
                <a:solidFill>
                  <a:schemeClr val="accent6">
                    <a:lumMod val="75000"/>
                  </a:schemeClr>
                </a:solidFill>
              </a:rPr>
              <a:t>stat_loc</a:t>
            </a:r>
            <a:r>
              <a:rPr lang="en-US" i="1" dirty="0" smtClean="0"/>
              <a:t>, int options);</a:t>
            </a:r>
          </a:p>
          <a:p>
            <a:pPr lvl="2"/>
            <a:r>
              <a:rPr lang="en-US" dirty="0" smtClean="0">
                <a:solidFill>
                  <a:srgbClr val="FF0000"/>
                </a:solidFill>
              </a:rPr>
              <a:t>Particular child process</a:t>
            </a:r>
          </a:p>
          <a:p>
            <a:pPr lvl="2"/>
            <a:r>
              <a:rPr lang="en-US" dirty="0" smtClean="0">
                <a:solidFill>
                  <a:schemeClr val="accent6">
                    <a:lumMod val="75000"/>
                  </a:schemeClr>
                </a:solidFill>
              </a:rPr>
              <a:t>Write status information to it</a:t>
            </a:r>
          </a:p>
          <a:p>
            <a:pPr lvl="2"/>
            <a:r>
              <a:rPr lang="en-US" dirty="0" smtClean="0"/>
              <a:t>Modify behavior </a:t>
            </a:r>
            <a:r>
              <a:rPr lang="en-US" dirty="0" smtClean="0">
                <a:sym typeface="Wingdings" pitchFamily="2" charset="2"/>
              </a:rPr>
              <a:t> </a:t>
            </a:r>
            <a:r>
              <a:rPr lang="en-US" dirty="0" err="1" smtClean="0">
                <a:sym typeface="Wingdings" pitchFamily="2" charset="2"/>
              </a:rPr>
              <a:t>waitpid</a:t>
            </a:r>
            <a:r>
              <a:rPr lang="en-US" dirty="0" smtClean="0">
                <a:sym typeface="Wingdings" pitchFamily="2" charset="2"/>
              </a:rPr>
              <a:t>()</a:t>
            </a:r>
          </a:p>
          <a:p>
            <a:pPr lvl="3"/>
            <a:r>
              <a:rPr lang="en-US" dirty="0" smtClean="0">
                <a:sym typeface="Wingdings" pitchFamily="2" charset="2"/>
              </a:rPr>
              <a:t>WNOHANG</a:t>
            </a:r>
          </a:p>
          <a:p>
            <a:pPr lvl="4"/>
            <a:r>
              <a:rPr lang="en-US" strike="sngStrike" dirty="0" smtClean="0">
                <a:sym typeface="Wingdings" pitchFamily="2" charset="2"/>
              </a:rPr>
              <a:t>Call</a:t>
            </a:r>
            <a:r>
              <a:rPr lang="en-US" dirty="0" smtClean="0">
                <a:sym typeface="Wingdings" pitchFamily="2" charset="2"/>
              </a:rPr>
              <a:t> </a:t>
            </a:r>
            <a:r>
              <a:rPr lang="en-US" dirty="0" err="1" smtClean="0">
                <a:sym typeface="Wingdings" pitchFamily="2" charset="2"/>
              </a:rPr>
              <a:t>waitpid</a:t>
            </a:r>
            <a:r>
              <a:rPr lang="en-US" dirty="0" smtClean="0">
                <a:sym typeface="Wingdings" pitchFamily="2" charset="2"/>
              </a:rPr>
              <a:t> – suspending execution  caller</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Processes</a:t>
            </a:r>
            <a:endParaRPr lang="en-US" dirty="0"/>
          </a:p>
        </p:txBody>
      </p:sp>
      <p:sp>
        <p:nvSpPr>
          <p:cNvPr id="3" name="Content Placeholder 2"/>
          <p:cNvSpPr>
            <a:spLocks noGrp="1"/>
          </p:cNvSpPr>
          <p:nvPr>
            <p:ph idx="1"/>
          </p:nvPr>
        </p:nvSpPr>
        <p:spPr/>
        <p:txBody>
          <a:bodyPr/>
          <a:lstStyle/>
          <a:p>
            <a:r>
              <a:rPr lang="en-US" dirty="0" smtClean="0"/>
              <a:t>Child process </a:t>
            </a:r>
          </a:p>
          <a:p>
            <a:pPr lvl="1"/>
            <a:r>
              <a:rPr lang="en-US" dirty="0" smtClean="0">
                <a:sym typeface="Wingdings" pitchFamily="2" charset="2"/>
              </a:rPr>
              <a:t>terminated</a:t>
            </a:r>
          </a:p>
          <a:p>
            <a:pPr lvl="2"/>
            <a:r>
              <a:rPr lang="en-US" dirty="0" smtClean="0">
                <a:solidFill>
                  <a:schemeClr val="accent6">
                    <a:lumMod val="75000"/>
                  </a:schemeClr>
                </a:solidFill>
                <a:sym typeface="Wingdings" pitchFamily="2" charset="2"/>
              </a:rPr>
              <a:t>Parent</a:t>
            </a:r>
            <a:r>
              <a:rPr lang="en-US" dirty="0" smtClean="0">
                <a:sym typeface="Wingdings" pitchFamily="2" charset="2"/>
              </a:rPr>
              <a:t> process</a:t>
            </a:r>
          </a:p>
          <a:p>
            <a:pPr lvl="3"/>
            <a:r>
              <a:rPr lang="en-US" dirty="0" smtClean="0">
                <a:sym typeface="Wingdings" pitchFamily="2" charset="2"/>
              </a:rPr>
              <a:t>Still survive</a:t>
            </a:r>
          </a:p>
          <a:p>
            <a:pPr lvl="4"/>
            <a:r>
              <a:rPr lang="en-US" dirty="0" smtClean="0">
                <a:sym typeface="Wingdings" pitchFamily="2" charset="2"/>
              </a:rPr>
              <a:t>Until </a:t>
            </a:r>
            <a:r>
              <a:rPr lang="en-US" dirty="0" smtClean="0">
                <a:solidFill>
                  <a:schemeClr val="accent6">
                    <a:lumMod val="75000"/>
                  </a:schemeClr>
                </a:solidFill>
                <a:sym typeface="Wingdings" pitchFamily="2" charset="2"/>
              </a:rPr>
              <a:t></a:t>
            </a:r>
            <a:r>
              <a:rPr lang="en-US" dirty="0" smtClean="0">
                <a:sym typeface="Wingdings" pitchFamily="2" charset="2"/>
              </a:rPr>
              <a:t> in turn calls wait / terminates normally</a:t>
            </a:r>
          </a:p>
          <a:p>
            <a:pPr lvl="4"/>
            <a:r>
              <a:rPr lang="en-US" dirty="0" smtClean="0">
                <a:sym typeface="Wingdings" pitchFamily="2" charset="2"/>
              </a:rPr>
              <a:t>Therefore</a:t>
            </a:r>
          </a:p>
          <a:p>
            <a:pPr lvl="5"/>
            <a:r>
              <a:rPr lang="en-US" dirty="0" smtClean="0">
                <a:sym typeface="Wingdings" pitchFamily="2" charset="2"/>
              </a:rPr>
              <a:t>Child process entry  available</a:t>
            </a:r>
          </a:p>
          <a:p>
            <a:pPr lvl="6"/>
            <a:r>
              <a:rPr lang="en-US" dirty="0" smtClean="0">
                <a:sym typeface="Wingdings" pitchFamily="2" charset="2"/>
              </a:rPr>
              <a:t>Process table</a:t>
            </a:r>
          </a:p>
          <a:p>
            <a:pPr lvl="6"/>
            <a:r>
              <a:rPr lang="en-US" dirty="0" smtClean="0">
                <a:sym typeface="Wingdings" pitchFamily="2" charset="2"/>
              </a:rPr>
              <a:t>But </a:t>
            </a:r>
            <a:r>
              <a:rPr lang="en-US" strike="sngStrike" dirty="0" smtClean="0">
                <a:sym typeface="Wingdings" pitchFamily="2" charset="2"/>
              </a:rPr>
              <a:t>active</a:t>
            </a:r>
            <a:endParaRPr lang="en-US" strike="sngStrike"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Processes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switch(</a:t>
            </a:r>
            <a:r>
              <a:rPr lang="en-US" dirty="0" err="1" smtClean="0"/>
              <a:t>pid</a:t>
            </a:r>
            <a:r>
              <a:rPr lang="en-US" dirty="0" smtClean="0"/>
              <a:t>)</a:t>
            </a:r>
          </a:p>
          <a:p>
            <a:pPr>
              <a:buNone/>
            </a:pPr>
            <a:r>
              <a:rPr lang="en-US" dirty="0" smtClean="0"/>
              <a:t>{</a:t>
            </a:r>
          </a:p>
          <a:p>
            <a:pPr lvl="1">
              <a:buNone/>
            </a:pPr>
            <a:r>
              <a:rPr lang="en-US" dirty="0" smtClean="0"/>
              <a:t>case -1:</a:t>
            </a:r>
          </a:p>
          <a:p>
            <a:pPr lvl="2">
              <a:buNone/>
            </a:pPr>
            <a:r>
              <a:rPr lang="en-US" dirty="0" smtClean="0"/>
              <a:t>perror(“fork failed”);</a:t>
            </a:r>
          </a:p>
          <a:p>
            <a:pPr lvl="2">
              <a:buNone/>
            </a:pPr>
            <a:r>
              <a:rPr lang="en-US" dirty="0" smtClean="0"/>
              <a:t>exit(1);</a:t>
            </a:r>
          </a:p>
          <a:p>
            <a:pPr lvl="1">
              <a:buNone/>
            </a:pPr>
            <a:r>
              <a:rPr lang="en-US" sz="2500" dirty="0" smtClean="0"/>
              <a:t>case 0:</a:t>
            </a:r>
          </a:p>
          <a:p>
            <a:pPr lvl="2">
              <a:buNone/>
            </a:pPr>
            <a:r>
              <a:rPr lang="en-US" sz="2100" dirty="0" smtClean="0"/>
              <a:t>message = “This is the child”;</a:t>
            </a:r>
          </a:p>
          <a:p>
            <a:pPr lvl="2">
              <a:buNone/>
            </a:pPr>
            <a:r>
              <a:rPr lang="en-US" sz="2100" dirty="0" smtClean="0"/>
              <a:t>n = 3;</a:t>
            </a:r>
          </a:p>
          <a:p>
            <a:pPr lvl="2">
              <a:buNone/>
            </a:pPr>
            <a:r>
              <a:rPr lang="en-US" sz="2100" dirty="0" smtClean="0"/>
              <a:t>break;</a:t>
            </a:r>
          </a:p>
          <a:p>
            <a:pPr lvl="1">
              <a:buNone/>
            </a:pPr>
            <a:r>
              <a:rPr lang="en-US" sz="2500" dirty="0" smtClean="0"/>
              <a:t>default:</a:t>
            </a:r>
          </a:p>
          <a:p>
            <a:pPr lvl="2">
              <a:buNone/>
            </a:pPr>
            <a:r>
              <a:rPr lang="en-US" sz="2100" dirty="0" smtClean="0"/>
              <a:t>message = “This is the parent”;</a:t>
            </a:r>
          </a:p>
          <a:p>
            <a:pPr lvl="2">
              <a:buNone/>
            </a:pPr>
            <a:r>
              <a:rPr lang="en-US" sz="2100" dirty="0" smtClean="0"/>
              <a:t>n = 5;</a:t>
            </a:r>
          </a:p>
          <a:p>
            <a:pPr lvl="2">
              <a:buNone/>
            </a:pPr>
            <a:r>
              <a:rPr lang="en-US" dirty="0" smtClean="0"/>
              <a:t>break;</a:t>
            </a:r>
          </a:p>
          <a:p>
            <a:pPr>
              <a:buNone/>
            </a:pP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Processes</a:t>
            </a:r>
            <a:endParaRPr lang="en-US" dirty="0"/>
          </a:p>
        </p:txBody>
      </p:sp>
      <p:sp>
        <p:nvSpPr>
          <p:cNvPr id="3" name="Content Placeholder 2"/>
          <p:cNvSpPr>
            <a:spLocks noGrp="1"/>
          </p:cNvSpPr>
          <p:nvPr>
            <p:ph idx="1"/>
          </p:nvPr>
        </p:nvSpPr>
        <p:spPr/>
        <p:txBody>
          <a:bodyPr/>
          <a:lstStyle/>
          <a:p>
            <a:r>
              <a:rPr lang="en-US" dirty="0" smtClean="0"/>
              <a:t>$ </a:t>
            </a:r>
            <a:r>
              <a:rPr lang="en-US" b="1" dirty="0" err="1" smtClean="0"/>
              <a:t>ps</a:t>
            </a:r>
            <a:r>
              <a:rPr lang="en-US" b="1" dirty="0" smtClean="0"/>
              <a:t> –al</a:t>
            </a:r>
          </a:p>
          <a:p>
            <a:pPr>
              <a:buNone/>
            </a:pPr>
            <a:endParaRPr lang="en-US" b="1" dirty="0" smtClean="0"/>
          </a:p>
          <a:p>
            <a:pPr>
              <a:buNone/>
            </a:pPr>
            <a:endParaRPr lang="en-US" dirty="0" smtClean="0"/>
          </a:p>
          <a:p>
            <a:pPr>
              <a:buNone/>
            </a:pPr>
            <a:endParaRPr lang="en-US" dirty="0" smtClean="0"/>
          </a:p>
          <a:p>
            <a:r>
              <a:rPr lang="en-US" dirty="0" smtClean="0"/>
              <a:t>Parent </a:t>
            </a:r>
            <a:r>
              <a:rPr lang="en-US" strike="sngStrike" dirty="0" smtClean="0"/>
              <a:t>normally</a:t>
            </a:r>
          </a:p>
          <a:p>
            <a:pPr lvl="1"/>
            <a:r>
              <a:rPr lang="en-US" dirty="0" smtClean="0"/>
              <a:t>Child process </a:t>
            </a:r>
            <a:r>
              <a:rPr lang="en-US" dirty="0" smtClean="0">
                <a:sym typeface="Wingdings" pitchFamily="2" charset="2"/>
              </a:rPr>
              <a:t> process PID 1 (init) = parent</a:t>
            </a:r>
          </a:p>
          <a:p>
            <a:pPr lvl="1"/>
            <a:endParaRPr lang="en-US" dirty="0" smtClean="0"/>
          </a:p>
          <a:p>
            <a:pPr lvl="2"/>
            <a:endParaRPr lang="en-US" dirty="0"/>
          </a:p>
        </p:txBody>
      </p:sp>
      <p:pic>
        <p:nvPicPr>
          <p:cNvPr id="6" name="Picture 3"/>
          <p:cNvPicPr>
            <a:picLocks noChangeAspect="1" noChangeArrowheads="1"/>
          </p:cNvPicPr>
          <p:nvPr/>
        </p:nvPicPr>
        <p:blipFill>
          <a:blip r:embed="rId3" cstate="print"/>
          <a:srcRect l="11250" t="36719" r="30625" b="48437"/>
          <a:stretch>
            <a:fillRect/>
          </a:stretch>
        </p:blipFill>
        <p:spPr bwMode="auto">
          <a:xfrm>
            <a:off x="1066800" y="2286000"/>
            <a:ext cx="7086600" cy="144780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and Output Redirection</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r>
              <a:rPr lang="en-US" dirty="0" smtClean="0"/>
              <a:t>      </a:t>
            </a:r>
            <a:r>
              <a:rPr lang="en-US" sz="2800" dirty="0" smtClean="0"/>
              <a:t>Knowledge of process </a:t>
            </a:r>
            <a:r>
              <a:rPr lang="en-US" sz="2800" dirty="0" smtClean="0">
                <a:sym typeface="Wingdings" pitchFamily="2" charset="2"/>
              </a:rPr>
              <a:t> alter</a:t>
            </a:r>
            <a:r>
              <a:rPr lang="en-US" sz="2800" dirty="0" smtClean="0"/>
              <a:t> behavior </a:t>
            </a:r>
            <a:r>
              <a:rPr lang="en-US" sz="2800" dirty="0" smtClean="0">
                <a:sym typeface="Wingdings" pitchFamily="2" charset="2"/>
              </a:rPr>
              <a:t> programs </a:t>
            </a:r>
          </a:p>
          <a:p>
            <a:pPr lvl="1"/>
            <a:r>
              <a:rPr lang="en-US" dirty="0" smtClean="0">
                <a:sym typeface="Wingdings" pitchFamily="2" charset="2"/>
              </a:rPr>
              <a:t>One File descriptors = preserved </a:t>
            </a:r>
          </a:p>
          <a:p>
            <a:pPr lvl="2"/>
            <a:r>
              <a:rPr lang="en-US" dirty="0" smtClean="0">
                <a:sym typeface="Wingdings" pitchFamily="2" charset="2"/>
              </a:rPr>
              <a:t>across calls  fork and exec</a:t>
            </a:r>
          </a:p>
          <a:p>
            <a:pPr lvl="1"/>
            <a:r>
              <a:rPr lang="en-US" dirty="0" smtClean="0">
                <a:sym typeface="Wingdings" pitchFamily="2" charset="2"/>
              </a:rPr>
              <a:t>Example involves</a:t>
            </a:r>
          </a:p>
          <a:p>
            <a:pPr lvl="2"/>
            <a:r>
              <a:rPr lang="en-US" dirty="0" smtClean="0">
                <a:sym typeface="Wingdings" pitchFamily="2" charset="2"/>
              </a:rPr>
              <a:t>Filter program</a:t>
            </a:r>
          </a:p>
          <a:p>
            <a:pPr lvl="3"/>
            <a:r>
              <a:rPr lang="en-US" dirty="0" smtClean="0">
                <a:sym typeface="Wingdings" pitchFamily="2" charset="2"/>
              </a:rPr>
              <a:t>Read – standard input</a:t>
            </a:r>
          </a:p>
          <a:p>
            <a:pPr lvl="3"/>
            <a:r>
              <a:rPr lang="en-US" dirty="0" smtClean="0">
                <a:sym typeface="Wingdings" pitchFamily="2" charset="2"/>
              </a:rPr>
              <a:t>Write  standard output</a:t>
            </a:r>
          </a:p>
          <a:p>
            <a:pPr lvl="4"/>
            <a:r>
              <a:rPr lang="en-US" dirty="0" smtClean="0"/>
              <a:t>performing some useful transformation</a:t>
            </a:r>
            <a:endParaRPr lang="en-US" dirty="0"/>
          </a:p>
        </p:txBody>
      </p:sp>
      <p:pic>
        <p:nvPicPr>
          <p:cNvPr id="7170" name="Picture 2" descr="http://www.theknowledgeguru.com/dev/wp-content/uploads/2014/07/retention-2.png"/>
          <p:cNvPicPr>
            <a:picLocks noChangeAspect="1" noChangeArrowheads="1"/>
          </p:cNvPicPr>
          <p:nvPr/>
        </p:nvPicPr>
        <p:blipFill>
          <a:blip r:embed="rId3" cstate="print"/>
          <a:srcRect l="24000" t="22400" r="28000" b="24800"/>
          <a:stretch>
            <a:fillRect/>
          </a:stretch>
        </p:blipFill>
        <p:spPr bwMode="auto">
          <a:xfrm flipH="1">
            <a:off x="685800" y="1524000"/>
            <a:ext cx="685800" cy="754380"/>
          </a:xfrm>
          <a:prstGeom prst="rect">
            <a:avLst/>
          </a:prstGeom>
          <a:noFill/>
        </p:spPr>
      </p:pic>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from="(-#ppt_w/2)" to="(#ppt_x)" calcmode="lin" valueType="num">
                                      <p:cBhvr>
                                        <p:cTn id="7" dur="600" fill="hold">
                                          <p:stCondLst>
                                            <p:cond delay="0"/>
                                          </p:stCondLst>
                                        </p:cTn>
                                        <p:tgtEl>
                                          <p:spTgt spid="7170"/>
                                        </p:tgtEl>
                                        <p:attrNameLst>
                                          <p:attrName>ppt_x</p:attrName>
                                        </p:attrNameLst>
                                      </p:cBhvr>
                                    </p:anim>
                                    <p:anim from="0" to="-1.0" calcmode="lin" valueType="num">
                                      <p:cBhvr>
                                        <p:cTn id="8" dur="200" decel="50000" autoRev="1" fill="hold">
                                          <p:stCondLst>
                                            <p:cond delay="600"/>
                                          </p:stCondLst>
                                        </p:cTn>
                                        <p:tgtEl>
                                          <p:spTgt spid="7170"/>
                                        </p:tgtEl>
                                        <p:attrNameLst>
                                          <p:attrName>xshear</p:attrName>
                                        </p:attrNameLst>
                                      </p:cBhvr>
                                    </p:anim>
                                    <p:animScale>
                                      <p:cBhvr>
                                        <p:cTn id="9" dur="200" decel="100000" autoRev="1" fill="hold">
                                          <p:stCondLst>
                                            <p:cond delay="600"/>
                                          </p:stCondLst>
                                        </p:cTn>
                                        <p:tgtEl>
                                          <p:spTgt spid="7170"/>
                                        </p:tgtEl>
                                      </p:cBhvr>
                                      <p:from x="100000" y="100000"/>
                                      <p:to x="80000" y="100000"/>
                                    </p:animScale>
                                    <p:anim by="(#ppt_h/3+#ppt_w*0.1)" calcmode="lin" valueType="num">
                                      <p:cBhvr additive="sum">
                                        <p:cTn id="10" dur="200" decel="100000" autoRev="1" fill="hold">
                                          <p:stCondLst>
                                            <p:cond delay="600"/>
                                          </p:stCondLst>
                                        </p:cTn>
                                        <p:tgtEl>
                                          <p:spTgt spid="717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and Output Redirection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Example:</a:t>
            </a:r>
          </a:p>
          <a:p>
            <a:pPr lvl="1"/>
            <a:r>
              <a:rPr lang="en-US" dirty="0" smtClean="0"/>
              <a:t>upper.c</a:t>
            </a:r>
          </a:p>
          <a:p>
            <a:pPr lvl="2">
              <a:buNone/>
            </a:pPr>
            <a:r>
              <a:rPr lang="en-US" dirty="0" smtClean="0"/>
              <a:t>#include &lt;</a:t>
            </a:r>
            <a:r>
              <a:rPr lang="en-US" dirty="0" err="1" smtClean="0"/>
              <a:t>stdio.h</a:t>
            </a:r>
            <a:r>
              <a:rPr lang="en-US" dirty="0" smtClean="0"/>
              <a:t>&gt;</a:t>
            </a:r>
          </a:p>
          <a:p>
            <a:pPr lvl="2">
              <a:buNone/>
            </a:pPr>
            <a:r>
              <a:rPr lang="en-US" dirty="0" smtClean="0"/>
              <a:t>#include &lt;</a:t>
            </a:r>
            <a:r>
              <a:rPr lang="en-US" dirty="0" err="1" smtClean="0"/>
              <a:t>ctype.h</a:t>
            </a:r>
            <a:r>
              <a:rPr lang="en-US" dirty="0" smtClean="0"/>
              <a:t>&gt;</a:t>
            </a:r>
          </a:p>
          <a:p>
            <a:pPr lvl="2">
              <a:buNone/>
            </a:pPr>
            <a:r>
              <a:rPr lang="en-US" dirty="0" smtClean="0"/>
              <a:t>#include &lt;</a:t>
            </a:r>
            <a:r>
              <a:rPr lang="en-US" dirty="0" err="1" smtClean="0"/>
              <a:t>stdlib.h</a:t>
            </a:r>
            <a:r>
              <a:rPr lang="en-US" dirty="0" smtClean="0"/>
              <a:t>&gt;</a:t>
            </a:r>
          </a:p>
          <a:p>
            <a:pPr lvl="2">
              <a:buNone/>
            </a:pPr>
            <a:r>
              <a:rPr lang="en-US" dirty="0" err="1" smtClean="0"/>
              <a:t>int</a:t>
            </a:r>
            <a:r>
              <a:rPr lang="en-US" dirty="0" smtClean="0"/>
              <a:t> main()</a:t>
            </a:r>
          </a:p>
          <a:p>
            <a:pPr lvl="2">
              <a:buNone/>
            </a:pPr>
            <a:r>
              <a:rPr lang="en-US" dirty="0" smtClean="0"/>
              <a:t>{</a:t>
            </a:r>
          </a:p>
          <a:p>
            <a:pPr lvl="2">
              <a:buNone/>
            </a:pPr>
            <a:r>
              <a:rPr lang="en-US" dirty="0" err="1" smtClean="0"/>
              <a:t>int</a:t>
            </a:r>
            <a:r>
              <a:rPr lang="en-US" dirty="0" smtClean="0"/>
              <a:t> </a:t>
            </a:r>
            <a:r>
              <a:rPr lang="en-US" dirty="0" err="1" smtClean="0"/>
              <a:t>ch</a:t>
            </a:r>
            <a:r>
              <a:rPr lang="en-US" dirty="0" smtClean="0"/>
              <a:t>;</a:t>
            </a:r>
          </a:p>
          <a:p>
            <a:pPr lvl="2">
              <a:buNone/>
            </a:pPr>
            <a:r>
              <a:rPr lang="en-US" dirty="0" smtClean="0"/>
              <a:t>while((</a:t>
            </a:r>
            <a:r>
              <a:rPr lang="en-US" dirty="0" err="1" smtClean="0"/>
              <a:t>ch</a:t>
            </a:r>
            <a:r>
              <a:rPr lang="en-US" dirty="0" smtClean="0"/>
              <a:t> = </a:t>
            </a:r>
            <a:r>
              <a:rPr lang="en-US" dirty="0" err="1" smtClean="0"/>
              <a:t>getchar</a:t>
            </a:r>
            <a:r>
              <a:rPr lang="en-US" dirty="0" smtClean="0"/>
              <a:t>()) != EOF) {</a:t>
            </a:r>
          </a:p>
          <a:p>
            <a:pPr lvl="2">
              <a:buNone/>
            </a:pPr>
            <a:r>
              <a:rPr lang="en-US" dirty="0" err="1" smtClean="0"/>
              <a:t>putchar</a:t>
            </a:r>
            <a:r>
              <a:rPr lang="en-US" dirty="0" smtClean="0"/>
              <a:t>(</a:t>
            </a:r>
            <a:r>
              <a:rPr lang="en-US" dirty="0" err="1" smtClean="0"/>
              <a:t>toupper</a:t>
            </a:r>
            <a:r>
              <a:rPr lang="en-US" dirty="0" smtClean="0"/>
              <a:t>(</a:t>
            </a:r>
            <a:r>
              <a:rPr lang="en-US" dirty="0" err="1" smtClean="0"/>
              <a:t>ch</a:t>
            </a:r>
            <a:r>
              <a:rPr lang="en-US" dirty="0" smtClean="0"/>
              <a:t>));</a:t>
            </a:r>
          </a:p>
          <a:p>
            <a:pPr lvl="2">
              <a:buNone/>
            </a:pPr>
            <a:r>
              <a:rPr lang="en-US" dirty="0" smtClean="0"/>
              <a:t>}</a:t>
            </a:r>
          </a:p>
          <a:p>
            <a:pPr lvl="2">
              <a:buNone/>
            </a:pPr>
            <a:r>
              <a:rPr lang="en-US" dirty="0" smtClean="0"/>
              <a:t>exit(0);</a:t>
            </a:r>
          </a:p>
          <a:p>
            <a:pPr lvl="2">
              <a:buNone/>
            </a:pPr>
            <a:r>
              <a:rPr lang="en-US" dirty="0" smtClean="0"/>
              <a:t>}</a:t>
            </a:r>
            <a:endParaRPr lang="en-US" dirty="0"/>
          </a:p>
        </p:txBody>
      </p:sp>
      <p:sp>
        <p:nvSpPr>
          <p:cNvPr id="4" name="Left Arrow 3"/>
          <p:cNvSpPr/>
          <p:nvPr/>
        </p:nvSpPr>
        <p:spPr>
          <a:xfrm rot="2092489">
            <a:off x="2528754" y="5481085"/>
            <a:ext cx="1905000" cy="914400"/>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5" name="Rectangle 4"/>
          <p:cNvSpPr/>
          <p:nvPr/>
        </p:nvSpPr>
        <p:spPr>
          <a:xfrm>
            <a:off x="6172200" y="1752600"/>
            <a:ext cx="1905000" cy="369332"/>
          </a:xfrm>
          <a:prstGeom prst="rect">
            <a:avLst/>
          </a:prstGeom>
        </p:spPr>
        <p:txBody>
          <a:bodyPr wrap="square">
            <a:spAutoFit/>
          </a:bodyPr>
          <a:lstStyle/>
          <a:p>
            <a:endParaRPr lang="en-US" dirty="0"/>
          </a:p>
        </p:txBody>
      </p:sp>
      <p:pic>
        <p:nvPicPr>
          <p:cNvPr id="52227" name="Picture 3"/>
          <p:cNvPicPr>
            <a:picLocks noChangeAspect="1" noChangeArrowheads="1"/>
          </p:cNvPicPr>
          <p:nvPr/>
        </p:nvPicPr>
        <p:blipFill>
          <a:blip r:embed="rId2" cstate="print"/>
          <a:srcRect l="1667" t="9778" r="68333" b="76888"/>
          <a:stretch>
            <a:fillRect/>
          </a:stretch>
        </p:blipFill>
        <p:spPr bwMode="auto">
          <a:xfrm>
            <a:off x="4800600" y="1371600"/>
            <a:ext cx="4114800" cy="1143000"/>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l="2222" t="10667" r="63889" b="72444"/>
          <a:stretch>
            <a:fillRect/>
          </a:stretch>
        </p:blipFill>
        <p:spPr bwMode="auto">
          <a:xfrm>
            <a:off x="4038600" y="2590800"/>
            <a:ext cx="4648200" cy="1447800"/>
          </a:xfrm>
          <a:prstGeom prst="rect">
            <a:avLst/>
          </a:prstGeom>
          <a:noFill/>
          <a:ln w="9525">
            <a:noFill/>
            <a:miter lim="800000"/>
            <a:headEnd/>
            <a:tailEnd/>
          </a:ln>
        </p:spPr>
      </p:pic>
      <p:pic>
        <p:nvPicPr>
          <p:cNvPr id="52229" name="Picture 5"/>
          <p:cNvPicPr>
            <a:picLocks noChangeAspect="1" noChangeArrowheads="1"/>
          </p:cNvPicPr>
          <p:nvPr/>
        </p:nvPicPr>
        <p:blipFill>
          <a:blip r:embed="rId4" cstate="print"/>
          <a:srcRect l="2222" t="10667" r="57778" b="73333"/>
          <a:stretch>
            <a:fillRect/>
          </a:stretch>
        </p:blipFill>
        <p:spPr bwMode="auto">
          <a:xfrm>
            <a:off x="3810000" y="4572000"/>
            <a:ext cx="5029200" cy="12573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cTn>
                              </p:par>
                            </p:childTnLst>
                          </p:cTn>
                        </p:par>
                        <p:par>
                          <p:cTn id="20" fill="hold">
                            <p:stCondLst>
                              <p:cond delay="1000"/>
                            </p:stCondLst>
                            <p:childTnLst>
                              <p:par>
                                <p:cTn id="21" presetID="54"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par>
                          <p:cTn id="28" fill="hold">
                            <p:stCondLst>
                              <p:cond delay="1500"/>
                            </p:stCondLst>
                            <p:childTnLst>
                              <p:par>
                                <p:cTn id="29" presetID="54" presetClass="entr" presetSubtype="0" accel="10000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3" end="3"/>
                                            </p:txEl>
                                          </p:spTgt>
                                        </p:tgtEl>
                                      </p:cBhvr>
                                    </p:animEffect>
                                  </p:childTnLst>
                                </p:cTn>
                              </p:par>
                            </p:childTnLst>
                          </p:cTn>
                        </p:par>
                        <p:par>
                          <p:cTn id="36" fill="hold">
                            <p:stCondLst>
                              <p:cond delay="2000"/>
                            </p:stCondLst>
                            <p:childTnLst>
                              <p:par>
                                <p:cTn id="37" presetID="54" presetClass="entr" presetSubtype="0" accel="10000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4" end="4"/>
                                            </p:txEl>
                                          </p:spTgt>
                                        </p:tgtEl>
                                      </p:cBhvr>
                                    </p:animEffect>
                                  </p:childTnLst>
                                </p:cTn>
                              </p:par>
                            </p:childTnLst>
                          </p:cTn>
                        </p:par>
                        <p:par>
                          <p:cTn id="44" fill="hold">
                            <p:stCondLst>
                              <p:cond delay="2500"/>
                            </p:stCondLst>
                            <p:childTnLst>
                              <p:par>
                                <p:cTn id="45" presetID="54" presetClass="entr" presetSubtype="0" accel="100000"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cTn>
                              </p:par>
                            </p:childTnLst>
                          </p:cTn>
                        </p:par>
                        <p:par>
                          <p:cTn id="52" fill="hold">
                            <p:stCondLst>
                              <p:cond delay="3000"/>
                            </p:stCondLst>
                            <p:childTnLst>
                              <p:par>
                                <p:cTn id="53" presetID="54"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3">
                                            <p:txEl>
                                              <p:pRg st="6" end="6"/>
                                            </p:txEl>
                                          </p:spTgt>
                                        </p:tgtEl>
                                      </p:cBhvr>
                                    </p:animEffect>
                                  </p:childTnLst>
                                </p:cTn>
                              </p:par>
                            </p:childTnLst>
                          </p:cTn>
                        </p:par>
                        <p:par>
                          <p:cTn id="60" fill="hold">
                            <p:stCondLst>
                              <p:cond delay="3500"/>
                            </p:stCondLst>
                            <p:childTnLst>
                              <p:par>
                                <p:cTn id="61" presetID="54" presetClass="entr" presetSubtype="0" accel="100000" fill="hold"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4"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5"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6"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7" dur="500"/>
                                        <p:tgtEl>
                                          <p:spTgt spid="3">
                                            <p:txEl>
                                              <p:pRg st="7" end="7"/>
                                            </p:txEl>
                                          </p:spTgt>
                                        </p:tgtEl>
                                      </p:cBhvr>
                                    </p:animEffect>
                                  </p:childTnLst>
                                </p:cTn>
                              </p:par>
                            </p:childTnLst>
                          </p:cTn>
                        </p:par>
                        <p:par>
                          <p:cTn id="68" fill="hold">
                            <p:stCondLst>
                              <p:cond delay="4000"/>
                            </p:stCondLst>
                            <p:childTnLst>
                              <p:par>
                                <p:cTn id="69" presetID="54" presetClass="entr" presetSubtype="0" accel="100000" fill="hold"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72"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3"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4"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5" dur="500"/>
                                        <p:tgtEl>
                                          <p:spTgt spid="3">
                                            <p:txEl>
                                              <p:pRg st="8" end="8"/>
                                            </p:txEl>
                                          </p:spTgt>
                                        </p:tgtEl>
                                      </p:cBhvr>
                                    </p:animEffect>
                                  </p:childTnLst>
                                </p:cTn>
                              </p:par>
                            </p:childTnLst>
                          </p:cTn>
                        </p:par>
                        <p:par>
                          <p:cTn id="76" fill="hold">
                            <p:stCondLst>
                              <p:cond delay="4500"/>
                            </p:stCondLst>
                            <p:childTnLst>
                              <p:par>
                                <p:cTn id="77" presetID="54" presetClass="entr" presetSubtype="0" accel="100000" fill="hold" nodeType="after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0"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81"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82"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3" dur="500"/>
                                        <p:tgtEl>
                                          <p:spTgt spid="3">
                                            <p:txEl>
                                              <p:pRg st="9" end="9"/>
                                            </p:txEl>
                                          </p:spTgt>
                                        </p:tgtEl>
                                      </p:cBhvr>
                                    </p:animEffect>
                                  </p:childTnLst>
                                </p:cTn>
                              </p:par>
                            </p:childTnLst>
                          </p:cTn>
                        </p:par>
                        <p:par>
                          <p:cTn id="84" fill="hold">
                            <p:stCondLst>
                              <p:cond delay="5000"/>
                            </p:stCondLst>
                            <p:childTnLst>
                              <p:par>
                                <p:cTn id="85" presetID="54" presetClass="entr" presetSubtype="0" accel="100000" fill="hold" nodeType="after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8"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9"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90"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91" dur="500"/>
                                        <p:tgtEl>
                                          <p:spTgt spid="3">
                                            <p:txEl>
                                              <p:pRg st="10" end="10"/>
                                            </p:txEl>
                                          </p:spTgt>
                                        </p:tgtEl>
                                      </p:cBhvr>
                                    </p:animEffect>
                                  </p:childTnLst>
                                </p:cTn>
                              </p:par>
                            </p:childTnLst>
                          </p:cTn>
                        </p:par>
                        <p:par>
                          <p:cTn id="92" fill="hold">
                            <p:stCondLst>
                              <p:cond delay="5500"/>
                            </p:stCondLst>
                            <p:childTnLst>
                              <p:par>
                                <p:cTn id="93" presetID="54" presetClass="entr" presetSubtype="0" accel="100000" fill="hold" nodeType="after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 calcmode="lin" valueType="num">
                                      <p:cBhvr>
                                        <p:cTn id="95"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96"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97"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98"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99" dur="500"/>
                                        <p:tgtEl>
                                          <p:spTgt spid="3">
                                            <p:txEl>
                                              <p:pRg st="11" end="11"/>
                                            </p:txEl>
                                          </p:spTgt>
                                        </p:tgtEl>
                                      </p:cBhvr>
                                    </p:animEffect>
                                  </p:childTnLst>
                                </p:cTn>
                              </p:par>
                            </p:childTnLst>
                          </p:cTn>
                        </p:par>
                        <p:par>
                          <p:cTn id="100" fill="hold">
                            <p:stCondLst>
                              <p:cond delay="6000"/>
                            </p:stCondLst>
                            <p:childTnLst>
                              <p:par>
                                <p:cTn id="101" presetID="54" presetClass="entr" presetSubtype="0" accel="100000" fill="hold" nodeType="after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 calcmode="lin" valueType="num">
                                      <p:cBhvr>
                                        <p:cTn id="103"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04"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05"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06"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07" dur="500"/>
                                        <p:tgtEl>
                                          <p:spTgt spid="3">
                                            <p:txEl>
                                              <p:pRg st="12" end="1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7" presetClass="entr" presetSubtype="0" fill="hold" grpId="0"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1000"/>
                                        <p:tgtEl>
                                          <p:spTgt spid="4"/>
                                        </p:tgtEl>
                                      </p:cBhvr>
                                    </p:animEffect>
                                    <p:anim calcmode="lin" valueType="num">
                                      <p:cBhvr>
                                        <p:cTn id="113" dur="1000" fill="hold"/>
                                        <p:tgtEl>
                                          <p:spTgt spid="4"/>
                                        </p:tgtEl>
                                        <p:attrNameLst>
                                          <p:attrName>ppt_x</p:attrName>
                                        </p:attrNameLst>
                                      </p:cBhvr>
                                      <p:tavLst>
                                        <p:tav tm="0">
                                          <p:val>
                                            <p:strVal val="#ppt_x"/>
                                          </p:val>
                                        </p:tav>
                                        <p:tav tm="100000">
                                          <p:val>
                                            <p:strVal val="#ppt_x"/>
                                          </p:val>
                                        </p:tav>
                                      </p:tavLst>
                                    </p:anim>
                                    <p:anim calcmode="lin" valueType="num">
                                      <p:cBhvr>
                                        <p:cTn id="114" dur="900" decel="100000" fill="hold"/>
                                        <p:tgtEl>
                                          <p:spTgt spid="4"/>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4" presetClass="entr" presetSubtype="0" accel="100000" fill="hold" nodeType="clickEffect">
                                  <p:stCondLst>
                                    <p:cond delay="0"/>
                                  </p:stCondLst>
                                  <p:childTnLst>
                                    <p:set>
                                      <p:cBhvr>
                                        <p:cTn id="119" dur="1" fill="hold">
                                          <p:stCondLst>
                                            <p:cond delay="0"/>
                                          </p:stCondLst>
                                        </p:cTn>
                                        <p:tgtEl>
                                          <p:spTgt spid="52227"/>
                                        </p:tgtEl>
                                        <p:attrNameLst>
                                          <p:attrName>style.visibility</p:attrName>
                                        </p:attrNameLst>
                                      </p:cBhvr>
                                      <p:to>
                                        <p:strVal val="visible"/>
                                      </p:to>
                                    </p:set>
                                    <p:anim calcmode="lin" valueType="num">
                                      <p:cBhvr>
                                        <p:cTn id="120" dur="500" fill="hold"/>
                                        <p:tgtEl>
                                          <p:spTgt spid="52227"/>
                                        </p:tgtEl>
                                        <p:attrNameLst>
                                          <p:attrName>ppt_w</p:attrName>
                                        </p:attrNameLst>
                                      </p:cBhvr>
                                      <p:tavLst>
                                        <p:tav tm="0">
                                          <p:val>
                                            <p:strVal val="#ppt_w*0.05"/>
                                          </p:val>
                                        </p:tav>
                                        <p:tav tm="100000">
                                          <p:val>
                                            <p:strVal val="#ppt_w"/>
                                          </p:val>
                                        </p:tav>
                                      </p:tavLst>
                                    </p:anim>
                                    <p:anim calcmode="lin" valueType="num">
                                      <p:cBhvr>
                                        <p:cTn id="121" dur="500" fill="hold"/>
                                        <p:tgtEl>
                                          <p:spTgt spid="52227"/>
                                        </p:tgtEl>
                                        <p:attrNameLst>
                                          <p:attrName>ppt_h</p:attrName>
                                        </p:attrNameLst>
                                      </p:cBhvr>
                                      <p:tavLst>
                                        <p:tav tm="0">
                                          <p:val>
                                            <p:strVal val="#ppt_h"/>
                                          </p:val>
                                        </p:tav>
                                        <p:tav tm="100000">
                                          <p:val>
                                            <p:strVal val="#ppt_h"/>
                                          </p:val>
                                        </p:tav>
                                      </p:tavLst>
                                    </p:anim>
                                    <p:anim calcmode="lin" valueType="num">
                                      <p:cBhvr>
                                        <p:cTn id="122" dur="500" fill="hold"/>
                                        <p:tgtEl>
                                          <p:spTgt spid="52227"/>
                                        </p:tgtEl>
                                        <p:attrNameLst>
                                          <p:attrName>ppt_x</p:attrName>
                                        </p:attrNameLst>
                                      </p:cBhvr>
                                      <p:tavLst>
                                        <p:tav tm="0">
                                          <p:val>
                                            <p:strVal val="#ppt_x-.2"/>
                                          </p:val>
                                        </p:tav>
                                        <p:tav tm="100000">
                                          <p:val>
                                            <p:strVal val="#ppt_x"/>
                                          </p:val>
                                        </p:tav>
                                      </p:tavLst>
                                    </p:anim>
                                    <p:anim calcmode="lin" valueType="num">
                                      <p:cBhvr>
                                        <p:cTn id="123" dur="500" fill="hold"/>
                                        <p:tgtEl>
                                          <p:spTgt spid="52227"/>
                                        </p:tgtEl>
                                        <p:attrNameLst>
                                          <p:attrName>ppt_y</p:attrName>
                                        </p:attrNameLst>
                                      </p:cBhvr>
                                      <p:tavLst>
                                        <p:tav tm="0">
                                          <p:val>
                                            <p:strVal val="#ppt_y"/>
                                          </p:val>
                                        </p:tav>
                                        <p:tav tm="100000">
                                          <p:val>
                                            <p:strVal val="#ppt_y"/>
                                          </p:val>
                                        </p:tav>
                                      </p:tavLst>
                                    </p:anim>
                                    <p:animEffect transition="in" filter="fade">
                                      <p:cBhvr>
                                        <p:cTn id="124" dur="500"/>
                                        <p:tgtEl>
                                          <p:spTgt spid="52227"/>
                                        </p:tgtEl>
                                      </p:cBhvr>
                                    </p:animEffect>
                                  </p:childTnLst>
                                </p:cTn>
                              </p:par>
                            </p:childTnLst>
                          </p:cTn>
                        </p:par>
                      </p:childTnLst>
                    </p:cTn>
                  </p:par>
                  <p:par>
                    <p:cTn id="125" fill="hold">
                      <p:stCondLst>
                        <p:cond delay="indefinite"/>
                      </p:stCondLst>
                      <p:childTnLst>
                        <p:par>
                          <p:cTn id="126" fill="hold">
                            <p:stCondLst>
                              <p:cond delay="0"/>
                            </p:stCondLst>
                            <p:childTnLst>
                              <p:par>
                                <p:cTn id="127" presetID="54" presetClass="entr" presetSubtype="0" accel="100000" fill="hold" nodeType="clickEffect">
                                  <p:stCondLst>
                                    <p:cond delay="0"/>
                                  </p:stCondLst>
                                  <p:childTnLst>
                                    <p:set>
                                      <p:cBhvr>
                                        <p:cTn id="128" dur="1" fill="hold">
                                          <p:stCondLst>
                                            <p:cond delay="0"/>
                                          </p:stCondLst>
                                        </p:cTn>
                                        <p:tgtEl>
                                          <p:spTgt spid="52228"/>
                                        </p:tgtEl>
                                        <p:attrNameLst>
                                          <p:attrName>style.visibility</p:attrName>
                                        </p:attrNameLst>
                                      </p:cBhvr>
                                      <p:to>
                                        <p:strVal val="visible"/>
                                      </p:to>
                                    </p:set>
                                    <p:anim calcmode="lin" valueType="num">
                                      <p:cBhvr>
                                        <p:cTn id="129" dur="500" fill="hold"/>
                                        <p:tgtEl>
                                          <p:spTgt spid="52228"/>
                                        </p:tgtEl>
                                        <p:attrNameLst>
                                          <p:attrName>ppt_w</p:attrName>
                                        </p:attrNameLst>
                                      </p:cBhvr>
                                      <p:tavLst>
                                        <p:tav tm="0">
                                          <p:val>
                                            <p:strVal val="#ppt_w*0.05"/>
                                          </p:val>
                                        </p:tav>
                                        <p:tav tm="100000">
                                          <p:val>
                                            <p:strVal val="#ppt_w"/>
                                          </p:val>
                                        </p:tav>
                                      </p:tavLst>
                                    </p:anim>
                                    <p:anim calcmode="lin" valueType="num">
                                      <p:cBhvr>
                                        <p:cTn id="130" dur="500" fill="hold"/>
                                        <p:tgtEl>
                                          <p:spTgt spid="52228"/>
                                        </p:tgtEl>
                                        <p:attrNameLst>
                                          <p:attrName>ppt_h</p:attrName>
                                        </p:attrNameLst>
                                      </p:cBhvr>
                                      <p:tavLst>
                                        <p:tav tm="0">
                                          <p:val>
                                            <p:strVal val="#ppt_h"/>
                                          </p:val>
                                        </p:tav>
                                        <p:tav tm="100000">
                                          <p:val>
                                            <p:strVal val="#ppt_h"/>
                                          </p:val>
                                        </p:tav>
                                      </p:tavLst>
                                    </p:anim>
                                    <p:anim calcmode="lin" valueType="num">
                                      <p:cBhvr>
                                        <p:cTn id="131" dur="500" fill="hold"/>
                                        <p:tgtEl>
                                          <p:spTgt spid="52228"/>
                                        </p:tgtEl>
                                        <p:attrNameLst>
                                          <p:attrName>ppt_x</p:attrName>
                                        </p:attrNameLst>
                                      </p:cBhvr>
                                      <p:tavLst>
                                        <p:tav tm="0">
                                          <p:val>
                                            <p:strVal val="#ppt_x-.2"/>
                                          </p:val>
                                        </p:tav>
                                        <p:tav tm="100000">
                                          <p:val>
                                            <p:strVal val="#ppt_x"/>
                                          </p:val>
                                        </p:tav>
                                      </p:tavLst>
                                    </p:anim>
                                    <p:anim calcmode="lin" valueType="num">
                                      <p:cBhvr>
                                        <p:cTn id="132" dur="500" fill="hold"/>
                                        <p:tgtEl>
                                          <p:spTgt spid="52228"/>
                                        </p:tgtEl>
                                        <p:attrNameLst>
                                          <p:attrName>ppt_y</p:attrName>
                                        </p:attrNameLst>
                                      </p:cBhvr>
                                      <p:tavLst>
                                        <p:tav tm="0">
                                          <p:val>
                                            <p:strVal val="#ppt_y"/>
                                          </p:val>
                                        </p:tav>
                                        <p:tav tm="100000">
                                          <p:val>
                                            <p:strVal val="#ppt_y"/>
                                          </p:val>
                                        </p:tav>
                                      </p:tavLst>
                                    </p:anim>
                                    <p:animEffect transition="in" filter="fade">
                                      <p:cBhvr>
                                        <p:cTn id="133" dur="500"/>
                                        <p:tgtEl>
                                          <p:spTgt spid="52228"/>
                                        </p:tgtEl>
                                      </p:cBhvr>
                                    </p:animEffect>
                                  </p:childTnLst>
                                </p:cTn>
                              </p:par>
                            </p:childTnLst>
                          </p:cTn>
                        </p:par>
                      </p:childTnLst>
                    </p:cTn>
                  </p:par>
                  <p:par>
                    <p:cTn id="134" fill="hold">
                      <p:stCondLst>
                        <p:cond delay="indefinite"/>
                      </p:stCondLst>
                      <p:childTnLst>
                        <p:par>
                          <p:cTn id="135" fill="hold">
                            <p:stCondLst>
                              <p:cond delay="0"/>
                            </p:stCondLst>
                            <p:childTnLst>
                              <p:par>
                                <p:cTn id="136" presetID="54" presetClass="entr" presetSubtype="0" accel="100000" fill="hold" nodeType="clickEffect">
                                  <p:stCondLst>
                                    <p:cond delay="0"/>
                                  </p:stCondLst>
                                  <p:childTnLst>
                                    <p:set>
                                      <p:cBhvr>
                                        <p:cTn id="137" dur="1" fill="hold">
                                          <p:stCondLst>
                                            <p:cond delay="0"/>
                                          </p:stCondLst>
                                        </p:cTn>
                                        <p:tgtEl>
                                          <p:spTgt spid="52229"/>
                                        </p:tgtEl>
                                        <p:attrNameLst>
                                          <p:attrName>style.visibility</p:attrName>
                                        </p:attrNameLst>
                                      </p:cBhvr>
                                      <p:to>
                                        <p:strVal val="visible"/>
                                      </p:to>
                                    </p:set>
                                    <p:anim calcmode="lin" valueType="num">
                                      <p:cBhvr>
                                        <p:cTn id="138" dur="500" fill="hold"/>
                                        <p:tgtEl>
                                          <p:spTgt spid="52229"/>
                                        </p:tgtEl>
                                        <p:attrNameLst>
                                          <p:attrName>ppt_w</p:attrName>
                                        </p:attrNameLst>
                                      </p:cBhvr>
                                      <p:tavLst>
                                        <p:tav tm="0">
                                          <p:val>
                                            <p:strVal val="#ppt_w*0.05"/>
                                          </p:val>
                                        </p:tav>
                                        <p:tav tm="100000">
                                          <p:val>
                                            <p:strVal val="#ppt_w"/>
                                          </p:val>
                                        </p:tav>
                                      </p:tavLst>
                                    </p:anim>
                                    <p:anim calcmode="lin" valueType="num">
                                      <p:cBhvr>
                                        <p:cTn id="139" dur="500" fill="hold"/>
                                        <p:tgtEl>
                                          <p:spTgt spid="52229"/>
                                        </p:tgtEl>
                                        <p:attrNameLst>
                                          <p:attrName>ppt_h</p:attrName>
                                        </p:attrNameLst>
                                      </p:cBhvr>
                                      <p:tavLst>
                                        <p:tav tm="0">
                                          <p:val>
                                            <p:strVal val="#ppt_h"/>
                                          </p:val>
                                        </p:tav>
                                        <p:tav tm="100000">
                                          <p:val>
                                            <p:strVal val="#ppt_h"/>
                                          </p:val>
                                        </p:tav>
                                      </p:tavLst>
                                    </p:anim>
                                    <p:anim calcmode="lin" valueType="num">
                                      <p:cBhvr>
                                        <p:cTn id="140" dur="500" fill="hold"/>
                                        <p:tgtEl>
                                          <p:spTgt spid="52229"/>
                                        </p:tgtEl>
                                        <p:attrNameLst>
                                          <p:attrName>ppt_x</p:attrName>
                                        </p:attrNameLst>
                                      </p:cBhvr>
                                      <p:tavLst>
                                        <p:tav tm="0">
                                          <p:val>
                                            <p:strVal val="#ppt_x-.2"/>
                                          </p:val>
                                        </p:tav>
                                        <p:tav tm="100000">
                                          <p:val>
                                            <p:strVal val="#ppt_x"/>
                                          </p:val>
                                        </p:tav>
                                      </p:tavLst>
                                    </p:anim>
                                    <p:anim calcmode="lin" valueType="num">
                                      <p:cBhvr>
                                        <p:cTn id="141" dur="500" fill="hold"/>
                                        <p:tgtEl>
                                          <p:spTgt spid="52229"/>
                                        </p:tgtEl>
                                        <p:attrNameLst>
                                          <p:attrName>ppt_y</p:attrName>
                                        </p:attrNameLst>
                                      </p:cBhvr>
                                      <p:tavLst>
                                        <p:tav tm="0">
                                          <p:val>
                                            <p:strVal val="#ppt_y"/>
                                          </p:val>
                                        </p:tav>
                                        <p:tav tm="100000">
                                          <p:val>
                                            <p:strVal val="#ppt_y"/>
                                          </p:val>
                                        </p:tav>
                                      </p:tavLst>
                                    </p:anim>
                                    <p:animEffect transition="in" filter="fade">
                                      <p:cBhvr>
                                        <p:cTn id="142"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and Output Redirection</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possibility with previous program</a:t>
            </a:r>
          </a:p>
          <a:p>
            <a:pPr lvl="1"/>
            <a:r>
              <a:rPr lang="en-US" dirty="0" smtClean="0"/>
              <a:t>$ </a:t>
            </a:r>
            <a:r>
              <a:rPr lang="en-US" b="1" dirty="0" smtClean="0"/>
              <a:t>cat file.txt</a:t>
            </a:r>
          </a:p>
          <a:p>
            <a:pPr lvl="1"/>
            <a:r>
              <a:rPr lang="en-US" dirty="0" smtClean="0"/>
              <a:t>this is the file, file.txt, it is all lower case.</a:t>
            </a:r>
          </a:p>
          <a:p>
            <a:pPr lvl="1"/>
            <a:r>
              <a:rPr lang="en-US" dirty="0" smtClean="0"/>
              <a:t>$ ./</a:t>
            </a:r>
            <a:r>
              <a:rPr lang="en-US" b="1" dirty="0" smtClean="0"/>
              <a:t>upper &lt; file.txt</a:t>
            </a:r>
          </a:p>
          <a:p>
            <a:pPr lvl="1"/>
            <a:r>
              <a:rPr lang="en-US" dirty="0" smtClean="0"/>
              <a:t>THIS IS THE FILE, FILE.TXT, IT IS ALL LOWER CASE.</a:t>
            </a:r>
          </a:p>
          <a:p>
            <a:pPr lvl="1"/>
            <a:r>
              <a:rPr lang="en-US" dirty="0" smtClean="0"/>
              <a:t>What if you want to use this filter from within another program?</a:t>
            </a:r>
          </a:p>
          <a:p>
            <a:pPr lvl="2" algn="just"/>
            <a:r>
              <a:rPr lang="en-US" dirty="0" smtClean="0"/>
              <a:t>upper.c</a:t>
            </a:r>
          </a:p>
          <a:p>
            <a:pPr lvl="3" algn="just"/>
            <a:r>
              <a:rPr lang="en-US" dirty="0" smtClean="0"/>
              <a:t>accepts a filename = argument &amp;</a:t>
            </a:r>
          </a:p>
          <a:p>
            <a:pPr lvl="4" algn="just"/>
            <a:r>
              <a:rPr lang="en-US" dirty="0" smtClean="0"/>
              <a:t>respond with an error </a:t>
            </a:r>
            <a:r>
              <a:rPr lang="en-US" dirty="0" smtClean="0">
                <a:sym typeface="Wingdings" pitchFamily="2" charset="2"/>
              </a:rPr>
              <a:t> </a:t>
            </a:r>
            <a:r>
              <a:rPr lang="en-US" dirty="0" smtClean="0"/>
              <a:t>incorrectly.</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cTn>
                              </p:par>
                            </p:childTnLst>
                          </p:cTn>
                        </p:par>
                        <p:par>
                          <p:cTn id="20" fill="hold">
                            <p:stCondLst>
                              <p:cond delay="3000"/>
                            </p:stCondLst>
                            <p:childTnLst>
                              <p:par>
                                <p:cTn id="21" presetID="54" presetClass="entr" presetSubtype="0" accel="100000" fill="hold" nodeType="afterEffect">
                                  <p:stCondLst>
                                    <p:cond delay="20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par>
                          <p:cTn id="28" fill="hold">
                            <p:stCondLst>
                              <p:cond delay="5500"/>
                            </p:stCondLst>
                            <p:childTnLst>
                              <p:par>
                                <p:cTn id="29" presetID="54" presetClass="entr" presetSubtype="0" accel="100000" fill="hold" nodeType="afterEffect">
                                  <p:stCondLst>
                                    <p:cond delay="250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3" end="3"/>
                                            </p:txEl>
                                          </p:spTgt>
                                        </p:tgtEl>
                                      </p:cBhvr>
                                    </p:animEffect>
                                  </p:childTnLst>
                                </p:cTn>
                              </p:par>
                            </p:childTnLst>
                          </p:cTn>
                        </p:par>
                        <p:par>
                          <p:cTn id="36" fill="hold">
                            <p:stCondLst>
                              <p:cond delay="8500"/>
                            </p:stCondLst>
                            <p:childTnLst>
                              <p:par>
                                <p:cTn id="37" presetID="54" presetClass="entr" presetSubtype="0" accel="100000" fill="hold" nodeType="afterEffect">
                                  <p:stCondLst>
                                    <p:cond delay="250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4" end="4"/>
                                            </p:txEl>
                                          </p:spTgt>
                                        </p:tgtEl>
                                      </p:cBhvr>
                                    </p:animEffect>
                                  </p:childTnLst>
                                </p:cTn>
                              </p:par>
                            </p:childTnLst>
                          </p:cTn>
                        </p:par>
                        <p:par>
                          <p:cTn id="44" fill="hold">
                            <p:stCondLst>
                              <p:cond delay="11500"/>
                            </p:stCondLst>
                            <p:childTnLst>
                              <p:par>
                                <p:cTn id="45" presetID="54" presetClass="entr" presetSubtype="0" accel="100000"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cTn>
                              </p:par>
                            </p:childTnLst>
                          </p:cTn>
                        </p:par>
                        <p:par>
                          <p:cTn id="52" fill="hold">
                            <p:stCondLst>
                              <p:cond delay="12000"/>
                            </p:stCondLst>
                            <p:childTnLst>
                              <p:par>
                                <p:cTn id="53" presetID="54"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3">
                                            <p:txEl>
                                              <p:pRg st="6" end="6"/>
                                            </p:txEl>
                                          </p:spTgt>
                                        </p:tgtEl>
                                      </p:cBhvr>
                                    </p:animEffect>
                                  </p:childTnLst>
                                </p:cTn>
                              </p:par>
                            </p:childTnLst>
                          </p:cTn>
                        </p:par>
                        <p:par>
                          <p:cTn id="60" fill="hold">
                            <p:stCondLst>
                              <p:cond delay="12500"/>
                            </p:stCondLst>
                            <p:childTnLst>
                              <p:par>
                                <p:cTn id="61" presetID="54" presetClass="entr" presetSubtype="0" accel="100000" fill="hold"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4"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5"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6"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7" dur="500"/>
                                        <p:tgtEl>
                                          <p:spTgt spid="3">
                                            <p:txEl>
                                              <p:pRg st="7" end="7"/>
                                            </p:txEl>
                                          </p:spTgt>
                                        </p:tgtEl>
                                      </p:cBhvr>
                                    </p:animEffect>
                                  </p:childTnLst>
                                </p:cTn>
                              </p:par>
                            </p:childTnLst>
                          </p:cTn>
                        </p:par>
                        <p:par>
                          <p:cTn id="68" fill="hold">
                            <p:stCondLst>
                              <p:cond delay="13000"/>
                            </p:stCondLst>
                            <p:childTnLst>
                              <p:par>
                                <p:cTn id="69" presetID="54" presetClass="entr" presetSubtype="0" accel="100000" fill="hold"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72"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3"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4"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Structure</a:t>
            </a:r>
            <a:endParaRPr lang="en-US" dirty="0"/>
          </a:p>
        </p:txBody>
      </p:sp>
      <p:sp>
        <p:nvSpPr>
          <p:cNvPr id="5" name="Content Placeholder 4"/>
          <p:cNvSpPr>
            <a:spLocks noGrp="1"/>
          </p:cNvSpPr>
          <p:nvPr>
            <p:ph idx="1"/>
          </p:nvPr>
        </p:nvSpPr>
        <p:spPr>
          <a:xfrm>
            <a:off x="457200" y="1600201"/>
            <a:ext cx="4267200" cy="1600200"/>
          </a:xfrm>
        </p:spPr>
        <p:txBody>
          <a:bodyPr/>
          <a:lstStyle/>
          <a:p>
            <a:r>
              <a:rPr lang="en-US" dirty="0" smtClean="0"/>
              <a:t>Users </a:t>
            </a:r>
            <a:r>
              <a:rPr lang="en-US" dirty="0" smtClean="0">
                <a:sym typeface="Wingdings" pitchFamily="2" charset="2"/>
              </a:rPr>
              <a:t> Neil and Rick</a:t>
            </a:r>
          </a:p>
          <a:p>
            <a:pPr lvl="1"/>
            <a:r>
              <a:rPr lang="en-US" dirty="0" smtClean="0">
                <a:sym typeface="Wingdings" pitchFamily="2" charset="2"/>
              </a:rPr>
              <a:t>run</a:t>
            </a:r>
          </a:p>
          <a:p>
            <a:pPr lvl="2"/>
            <a:r>
              <a:rPr lang="en-US" dirty="0" smtClean="0">
                <a:sym typeface="Wingdings" pitchFamily="2" charset="2"/>
              </a:rPr>
              <a:t>grep</a:t>
            </a:r>
            <a:endParaRPr lang="en-US" dirty="0"/>
          </a:p>
        </p:txBody>
      </p:sp>
      <p:pic>
        <p:nvPicPr>
          <p:cNvPr id="6" name="Content Placeholder 3"/>
          <p:cNvPicPr>
            <a:picLocks/>
          </p:cNvPicPr>
          <p:nvPr/>
        </p:nvPicPr>
        <p:blipFill>
          <a:blip r:embed="rId2" cstate="print"/>
          <a:srcRect l="23077" t="35746" r="42468" b="27557"/>
          <a:stretch>
            <a:fillRect/>
          </a:stretch>
        </p:blipFill>
        <p:spPr bwMode="auto">
          <a:xfrm>
            <a:off x="2819400" y="2590800"/>
            <a:ext cx="5289496" cy="3605211"/>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and Output Redirection</a:t>
            </a:r>
            <a:endParaRPr lang="en-US" dirty="0"/>
          </a:p>
        </p:txBody>
      </p:sp>
      <p:sp>
        <p:nvSpPr>
          <p:cNvPr id="3" name="Content Placeholder 2"/>
          <p:cNvSpPr>
            <a:spLocks noGrp="1"/>
          </p:cNvSpPr>
          <p:nvPr>
            <p:ph idx="1"/>
          </p:nvPr>
        </p:nvSpPr>
        <p:spPr/>
        <p:txBody>
          <a:bodyPr>
            <a:normAutofit fontScale="55000" lnSpcReduction="20000"/>
          </a:bodyPr>
          <a:lstStyle/>
          <a:p>
            <a:pPr lvl="1">
              <a:buNone/>
            </a:pPr>
            <a:r>
              <a:rPr lang="en-US" dirty="0" smtClean="0"/>
              <a:t>#include &lt;</a:t>
            </a:r>
            <a:r>
              <a:rPr lang="en-US" dirty="0" err="1" smtClean="0"/>
              <a:t>unistd.h</a:t>
            </a:r>
            <a:r>
              <a:rPr lang="en-US" dirty="0" smtClean="0"/>
              <a:t>&gt;</a:t>
            </a:r>
          </a:p>
          <a:p>
            <a:pPr lvl="1">
              <a:buNone/>
            </a:pPr>
            <a:r>
              <a:rPr lang="en-US" dirty="0" smtClean="0"/>
              <a:t>#include &lt;</a:t>
            </a:r>
            <a:r>
              <a:rPr lang="en-US" dirty="0" err="1" smtClean="0"/>
              <a:t>stdio.h</a:t>
            </a:r>
            <a:r>
              <a:rPr lang="en-US" dirty="0" smtClean="0"/>
              <a:t>&gt;</a:t>
            </a:r>
          </a:p>
          <a:p>
            <a:pPr lvl="1">
              <a:buNone/>
            </a:pPr>
            <a:r>
              <a:rPr lang="en-US" dirty="0" smtClean="0"/>
              <a:t>#include &lt;</a:t>
            </a:r>
            <a:r>
              <a:rPr lang="en-US" dirty="0" err="1" smtClean="0"/>
              <a:t>stdlib.h</a:t>
            </a:r>
            <a:r>
              <a:rPr lang="en-US" dirty="0" smtClean="0"/>
              <a:t>&gt;</a:t>
            </a:r>
          </a:p>
          <a:p>
            <a:pPr lvl="1">
              <a:buNone/>
            </a:pPr>
            <a:r>
              <a:rPr lang="en-US" dirty="0" err="1" smtClean="0"/>
              <a:t>int</a:t>
            </a:r>
            <a:r>
              <a:rPr lang="en-US" dirty="0" smtClean="0"/>
              <a:t> main(</a:t>
            </a:r>
            <a:r>
              <a:rPr lang="en-US" dirty="0" err="1" smtClean="0"/>
              <a:t>int</a:t>
            </a:r>
            <a:r>
              <a:rPr lang="en-US" dirty="0" smtClean="0"/>
              <a:t> </a:t>
            </a:r>
            <a:r>
              <a:rPr lang="en-US" dirty="0" err="1" smtClean="0"/>
              <a:t>argc</a:t>
            </a:r>
            <a:r>
              <a:rPr lang="en-US" dirty="0" smtClean="0"/>
              <a:t>, char *</a:t>
            </a:r>
            <a:r>
              <a:rPr lang="en-US" dirty="0" err="1" smtClean="0"/>
              <a:t>argv</a:t>
            </a:r>
            <a:r>
              <a:rPr lang="en-US" dirty="0" smtClean="0"/>
              <a:t>[])</a:t>
            </a:r>
          </a:p>
          <a:p>
            <a:pPr lvl="1">
              <a:buNone/>
            </a:pPr>
            <a:r>
              <a:rPr lang="en-US" dirty="0" smtClean="0"/>
              <a:t>{</a:t>
            </a:r>
          </a:p>
          <a:p>
            <a:pPr lvl="2">
              <a:buNone/>
            </a:pPr>
            <a:r>
              <a:rPr lang="en-US" dirty="0" smtClean="0"/>
              <a:t>char *filename;</a:t>
            </a:r>
          </a:p>
          <a:p>
            <a:pPr lvl="2">
              <a:buNone/>
            </a:pPr>
            <a:r>
              <a:rPr lang="en-US" dirty="0" smtClean="0"/>
              <a:t>if (</a:t>
            </a:r>
            <a:r>
              <a:rPr lang="en-US" dirty="0" err="1" smtClean="0"/>
              <a:t>argc</a:t>
            </a:r>
            <a:r>
              <a:rPr lang="en-US" dirty="0" smtClean="0"/>
              <a:t> != 2)</a:t>
            </a:r>
          </a:p>
          <a:p>
            <a:pPr lvl="2">
              <a:buNone/>
            </a:pPr>
            <a:r>
              <a:rPr lang="en-US" dirty="0" smtClean="0"/>
              <a:t>{</a:t>
            </a:r>
          </a:p>
          <a:p>
            <a:pPr lvl="3">
              <a:buNone/>
            </a:pPr>
            <a:r>
              <a:rPr lang="en-US" sz="2400" dirty="0" err="1" smtClean="0"/>
              <a:t>fprintf</a:t>
            </a:r>
            <a:r>
              <a:rPr lang="en-US" sz="2400" dirty="0" smtClean="0"/>
              <a:t>(</a:t>
            </a:r>
            <a:r>
              <a:rPr lang="en-US" sz="2400" dirty="0" err="1" smtClean="0"/>
              <a:t>stderr</a:t>
            </a:r>
            <a:r>
              <a:rPr lang="en-US" sz="2400" dirty="0" smtClean="0"/>
              <a:t>, “usage: </a:t>
            </a:r>
            <a:r>
              <a:rPr lang="en-US" sz="2400" dirty="0" err="1" smtClean="0"/>
              <a:t>useupper</a:t>
            </a:r>
            <a:r>
              <a:rPr lang="en-US" sz="2400" dirty="0" smtClean="0"/>
              <a:t> file\n”);</a:t>
            </a:r>
          </a:p>
          <a:p>
            <a:pPr lvl="3">
              <a:buNone/>
            </a:pPr>
            <a:r>
              <a:rPr lang="en-US" sz="2400" dirty="0" smtClean="0"/>
              <a:t>exit(1);</a:t>
            </a:r>
          </a:p>
          <a:p>
            <a:pPr lvl="2">
              <a:buNone/>
            </a:pPr>
            <a:r>
              <a:rPr lang="en-US" dirty="0" smtClean="0"/>
              <a:t>}</a:t>
            </a:r>
          </a:p>
          <a:p>
            <a:pPr lvl="2">
              <a:buNone/>
            </a:pPr>
            <a:r>
              <a:rPr lang="en-US" dirty="0" smtClean="0"/>
              <a:t>filename = </a:t>
            </a:r>
            <a:r>
              <a:rPr lang="en-US" dirty="0" err="1" smtClean="0"/>
              <a:t>argv</a:t>
            </a:r>
            <a:r>
              <a:rPr lang="en-US" dirty="0" smtClean="0"/>
              <a:t>[1];</a:t>
            </a:r>
          </a:p>
          <a:p>
            <a:pPr lvl="2">
              <a:buNone/>
            </a:pPr>
            <a:r>
              <a:rPr lang="en-US" sz="2400" dirty="0" smtClean="0"/>
              <a:t>if</a:t>
            </a:r>
            <a:r>
              <a:rPr lang="en-US" dirty="0" smtClean="0"/>
              <a:t>(!</a:t>
            </a:r>
            <a:r>
              <a:rPr lang="en-US" dirty="0" err="1" smtClean="0"/>
              <a:t>freopen</a:t>
            </a:r>
            <a:r>
              <a:rPr lang="en-US" dirty="0" smtClean="0"/>
              <a:t>(filename, “r”, </a:t>
            </a:r>
            <a:r>
              <a:rPr lang="en-US" dirty="0" err="1" smtClean="0"/>
              <a:t>stdin</a:t>
            </a:r>
            <a:r>
              <a:rPr lang="en-US" dirty="0" smtClean="0"/>
              <a:t>)) {</a:t>
            </a:r>
          </a:p>
          <a:p>
            <a:pPr lvl="2">
              <a:buNone/>
            </a:pPr>
            <a:r>
              <a:rPr lang="en-US" dirty="0" err="1" smtClean="0"/>
              <a:t>fprintf</a:t>
            </a:r>
            <a:r>
              <a:rPr lang="en-US" dirty="0" smtClean="0"/>
              <a:t>(</a:t>
            </a:r>
            <a:r>
              <a:rPr lang="en-US" dirty="0" err="1" smtClean="0"/>
              <a:t>stderr</a:t>
            </a:r>
            <a:r>
              <a:rPr lang="en-US" dirty="0" smtClean="0"/>
              <a:t>, “could not redirect </a:t>
            </a:r>
            <a:r>
              <a:rPr lang="en-US" dirty="0" err="1" smtClean="0"/>
              <a:t>stdin</a:t>
            </a:r>
            <a:r>
              <a:rPr lang="en-US" dirty="0" smtClean="0"/>
              <a:t> from file %s\n”, filename);</a:t>
            </a:r>
          </a:p>
          <a:p>
            <a:pPr lvl="2">
              <a:buNone/>
            </a:pPr>
            <a:r>
              <a:rPr lang="en-US" dirty="0" smtClean="0"/>
              <a:t>exit(2);</a:t>
            </a:r>
          </a:p>
          <a:p>
            <a:pPr lvl="2">
              <a:buNone/>
            </a:pPr>
            <a:r>
              <a:rPr lang="en-US" dirty="0" smtClean="0"/>
              <a:t>}</a:t>
            </a:r>
          </a:p>
          <a:p>
            <a:pPr lvl="2">
              <a:buNone/>
            </a:pPr>
            <a:r>
              <a:rPr lang="en-US" dirty="0" smtClean="0"/>
              <a:t>execl(“./upper”, “upper”, 0);</a:t>
            </a:r>
          </a:p>
          <a:p>
            <a:pPr lvl="2">
              <a:buNone/>
            </a:pPr>
            <a:r>
              <a:rPr lang="en-US" dirty="0" err="1" smtClean="0"/>
              <a:t>perror</a:t>
            </a:r>
            <a:r>
              <a:rPr lang="en-US" dirty="0" smtClean="0"/>
              <a:t>(“could not exec ./upper”);</a:t>
            </a:r>
          </a:p>
          <a:p>
            <a:pPr lvl="2">
              <a:buNone/>
            </a:pPr>
            <a:r>
              <a:rPr lang="en-US" dirty="0" smtClean="0"/>
              <a:t>exit(3);</a:t>
            </a:r>
          </a:p>
          <a:p>
            <a:pPr lvl="1">
              <a:buNone/>
            </a:pPr>
            <a:r>
              <a:rPr lang="en-US" sz="2700" dirty="0" smtClean="0"/>
              <a:t>}</a:t>
            </a:r>
          </a:p>
        </p:txBody>
      </p:sp>
      <p:sp>
        <p:nvSpPr>
          <p:cNvPr id="4" name="Rectangle 3"/>
          <p:cNvSpPr/>
          <p:nvPr/>
        </p:nvSpPr>
        <p:spPr>
          <a:xfrm>
            <a:off x="3124200" y="3657600"/>
            <a:ext cx="5791200" cy="523220"/>
          </a:xfrm>
          <a:prstGeom prst="rect">
            <a:avLst/>
          </a:prstGeom>
        </p:spPr>
        <p:txBody>
          <a:bodyPr wrap="square">
            <a:spAutoFit/>
          </a:bodyPr>
          <a:lstStyle/>
          <a:p>
            <a:pPr algn="just"/>
            <a:r>
              <a:rPr lang="en-US" sz="1400" dirty="0" smtClean="0"/>
              <a:t>You reopen the standard input, again checking for any errors as you do so, and then use execl to call upper.</a:t>
            </a:r>
            <a:endParaRPr lang="en-US" sz="1400" dirty="0"/>
          </a:p>
        </p:txBody>
      </p:sp>
      <p:sp>
        <p:nvSpPr>
          <p:cNvPr id="5" name="Rectangle 4"/>
          <p:cNvSpPr/>
          <p:nvPr/>
        </p:nvSpPr>
        <p:spPr>
          <a:xfrm>
            <a:off x="3429000" y="4658380"/>
            <a:ext cx="5410200" cy="523220"/>
          </a:xfrm>
          <a:prstGeom prst="rect">
            <a:avLst/>
          </a:prstGeom>
        </p:spPr>
        <p:txBody>
          <a:bodyPr wrap="square">
            <a:spAutoFit/>
          </a:bodyPr>
          <a:lstStyle/>
          <a:p>
            <a:r>
              <a:rPr lang="en-US" sz="1400" dirty="0" smtClean="0"/>
              <a:t>Don’t forget that execl replaces the current process; if there is no error, the remaining lines are not executed.</a:t>
            </a:r>
          </a:p>
        </p:txBody>
      </p:sp>
      <p:sp>
        <p:nvSpPr>
          <p:cNvPr id="6" name="Rectangle 5"/>
          <p:cNvSpPr/>
          <p:nvPr/>
        </p:nvSpPr>
        <p:spPr>
          <a:xfrm>
            <a:off x="4343400" y="1676400"/>
            <a:ext cx="4572000" cy="923330"/>
          </a:xfrm>
          <a:prstGeom prst="rect">
            <a:avLst/>
          </a:prstGeom>
        </p:spPr>
        <p:txBody>
          <a:bodyPr>
            <a:spAutoFit/>
          </a:bodyPr>
          <a:lstStyle/>
          <a:p>
            <a:r>
              <a:rPr lang="en-US" dirty="0" smtClean="0"/>
              <a:t>$ </a:t>
            </a:r>
            <a:r>
              <a:rPr lang="en-US" b="1" dirty="0" smtClean="0"/>
              <a:t>./</a:t>
            </a:r>
            <a:r>
              <a:rPr lang="en-US" b="1" dirty="0" err="1" smtClean="0"/>
              <a:t>useupper</a:t>
            </a:r>
            <a:r>
              <a:rPr lang="en-US" b="1" dirty="0" smtClean="0"/>
              <a:t> file.txt</a:t>
            </a:r>
          </a:p>
          <a:p>
            <a:r>
              <a:rPr lang="en-US" dirty="0" smtClean="0"/>
              <a:t>THIS IS THE FILE, FILE.TXT, IT IS ALL LOWER CASE.</a:t>
            </a:r>
            <a:endParaRPr lang="en-US" dirty="0"/>
          </a:p>
        </p:txBody>
      </p:sp>
      <p:sp>
        <p:nvSpPr>
          <p:cNvPr id="7" name="Left Arrow 6"/>
          <p:cNvSpPr/>
          <p:nvPr/>
        </p:nvSpPr>
        <p:spPr>
          <a:xfrm rot="2092489">
            <a:off x="2528754" y="5481085"/>
            <a:ext cx="1905000" cy="914400"/>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8" name="Footer Placeholder 7"/>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2" end="2"/>
                                            </p:txEl>
                                          </p:spTgt>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1"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3" dur="500"/>
                                        <p:tgtEl>
                                          <p:spTgt spid="3">
                                            <p:txEl>
                                              <p:pRg st="3" end="3"/>
                                            </p:txEl>
                                          </p:spTgt>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7"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8"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0" dur="500"/>
                                        <p:tgtEl>
                                          <p:spTgt spid="3">
                                            <p:txEl>
                                              <p:pRg st="4" end="4"/>
                                            </p:txEl>
                                          </p:spTgt>
                                        </p:tgtEl>
                                      </p:cBhvr>
                                    </p:animEffect>
                                  </p:childTnLst>
                                </p:cTn>
                              </p:par>
                              <p:par>
                                <p:cTn id="41" presetID="54" presetClass="entr" presetSubtype="0" accel="10000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5" end="5"/>
                                            </p:txEl>
                                          </p:spTgt>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2"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6" end="6"/>
                                            </p:txEl>
                                          </p:spTgt>
                                        </p:tgtEl>
                                      </p:cBhvr>
                                    </p:animEffect>
                                  </p:childTnLst>
                                </p:cTn>
                              </p:par>
                              <p:par>
                                <p:cTn id="55" presetID="54" presetClass="entr" presetSubtype="0" accel="10000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8"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9"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0"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1" dur="500"/>
                                        <p:tgtEl>
                                          <p:spTgt spid="3">
                                            <p:txEl>
                                              <p:pRg st="7" end="7"/>
                                            </p:txEl>
                                          </p:spTgt>
                                        </p:tgtEl>
                                      </p:cBhvr>
                                    </p:animEffect>
                                  </p:childTnLst>
                                </p:cTn>
                              </p:par>
                              <p:par>
                                <p:cTn id="62" presetID="54" presetClass="entr" presetSubtype="0" accel="100000" fill="hold" nodeType="with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5"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6"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7"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8" dur="500"/>
                                        <p:tgtEl>
                                          <p:spTgt spid="3">
                                            <p:txEl>
                                              <p:pRg st="8" end="8"/>
                                            </p:txEl>
                                          </p:spTgt>
                                        </p:tgtEl>
                                      </p:cBhvr>
                                    </p:animEffect>
                                  </p:childTnLst>
                                </p:cTn>
                              </p:par>
                              <p:par>
                                <p:cTn id="69" presetID="54" presetClass="entr" presetSubtype="0" accel="100000" fill="hold"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2"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3"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4"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5" dur="500"/>
                                        <p:tgtEl>
                                          <p:spTgt spid="3">
                                            <p:txEl>
                                              <p:pRg st="9" end="9"/>
                                            </p:txEl>
                                          </p:spTgt>
                                        </p:tgtEl>
                                      </p:cBhvr>
                                    </p:animEffect>
                                  </p:childTnLst>
                                </p:cTn>
                              </p:par>
                              <p:par>
                                <p:cTn id="76" presetID="54" presetClass="entr" presetSubtype="0" accel="100000" fill="hold" nodeType="with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9"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0"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1"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2" dur="500"/>
                                        <p:tgtEl>
                                          <p:spTgt spid="3">
                                            <p:txEl>
                                              <p:pRg st="10" end="10"/>
                                            </p:txEl>
                                          </p:spTgt>
                                        </p:tgtEl>
                                      </p:cBhvr>
                                    </p:animEffect>
                                  </p:childTnLst>
                                </p:cTn>
                              </p:par>
                              <p:par>
                                <p:cTn id="83" presetID="54" presetClass="entr" presetSubtype="0" accel="100000" fill="hold" nodeType="with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p:cTn id="85"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6"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7"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8"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9" dur="500"/>
                                        <p:tgtEl>
                                          <p:spTgt spid="3">
                                            <p:txEl>
                                              <p:pRg st="11" end="1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
                                            <p:txEl>
                                              <p:pRg st="0" end="0"/>
                                            </p:txEl>
                                          </p:spTgt>
                                        </p:tgtEl>
                                        <p:attrNameLst>
                                          <p:attrName>style.visibility</p:attrName>
                                        </p:attrNameLst>
                                      </p:cBhvr>
                                      <p:to>
                                        <p:strVal val="visible"/>
                                      </p:to>
                                    </p:set>
                                    <p:animEffect transition="in" filter="blinds(horizontal)">
                                      <p:cBhvr>
                                        <p:cTn id="94" dur="500"/>
                                        <p:tgtEl>
                                          <p:spTgt spid="4">
                                            <p:txEl>
                                              <p:pRg st="0" end="0"/>
                                            </p:txEl>
                                          </p:spTgt>
                                        </p:tgtEl>
                                      </p:cBhvr>
                                    </p:animEffect>
                                  </p:childTnLst>
                                </p:cTn>
                              </p:par>
                            </p:childTnLst>
                          </p:cTn>
                        </p:par>
                        <p:par>
                          <p:cTn id="95" fill="hold">
                            <p:stCondLst>
                              <p:cond delay="500"/>
                            </p:stCondLst>
                            <p:childTnLst>
                              <p:par>
                                <p:cTn id="96" presetID="54" presetClass="entr" presetSubtype="0" accel="100000" fill="hold" nodeType="after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 calcmode="lin" valueType="num">
                                      <p:cBhvr>
                                        <p:cTn id="98"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9"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00"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01"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02" dur="500"/>
                                        <p:tgtEl>
                                          <p:spTgt spid="3">
                                            <p:txEl>
                                              <p:pRg st="12" end="12"/>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3">
                                            <p:txEl>
                                              <p:pRg st="13" end="13"/>
                                            </p:txEl>
                                          </p:spTgt>
                                        </p:tgtEl>
                                        <p:attrNameLst>
                                          <p:attrName>style.visibility</p:attrName>
                                        </p:attrNameLst>
                                      </p:cBhvr>
                                      <p:to>
                                        <p:strVal val="visible"/>
                                      </p:to>
                                    </p:set>
                                    <p:anim calcmode="lin" valueType="num">
                                      <p:cBhvr>
                                        <p:cTn id="105" dur="5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06" dur="5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7" dur="5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8"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9" dur="500"/>
                                        <p:tgtEl>
                                          <p:spTgt spid="3">
                                            <p:txEl>
                                              <p:pRg st="13" end="13"/>
                                            </p:txEl>
                                          </p:spTgt>
                                        </p:tgtEl>
                                      </p:cBhvr>
                                    </p:animEffect>
                                  </p:childTnLst>
                                </p:cTn>
                              </p:par>
                              <p:par>
                                <p:cTn id="110" presetID="54" presetClass="entr" presetSubtype="0" accel="100000" fill="hold" nodeType="withEffect">
                                  <p:stCondLst>
                                    <p:cond delay="0"/>
                                  </p:stCondLst>
                                  <p:childTnLst>
                                    <p:set>
                                      <p:cBhvr>
                                        <p:cTn id="111" dur="1" fill="hold">
                                          <p:stCondLst>
                                            <p:cond delay="0"/>
                                          </p:stCondLst>
                                        </p:cTn>
                                        <p:tgtEl>
                                          <p:spTgt spid="3">
                                            <p:txEl>
                                              <p:pRg st="14" end="14"/>
                                            </p:txEl>
                                          </p:spTgt>
                                        </p:tgtEl>
                                        <p:attrNameLst>
                                          <p:attrName>style.visibility</p:attrName>
                                        </p:attrNameLst>
                                      </p:cBhvr>
                                      <p:to>
                                        <p:strVal val="visible"/>
                                      </p:to>
                                    </p:set>
                                    <p:anim calcmode="lin" valueType="num">
                                      <p:cBhvr>
                                        <p:cTn id="112" dur="5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13" dur="5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14" dur="5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15" dur="5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16" dur="500"/>
                                        <p:tgtEl>
                                          <p:spTgt spid="3">
                                            <p:txEl>
                                              <p:pRg st="14" end="14"/>
                                            </p:txEl>
                                          </p:spTgt>
                                        </p:tgtEl>
                                      </p:cBhvr>
                                    </p:animEffect>
                                  </p:childTnLst>
                                </p:cTn>
                              </p:par>
                              <p:par>
                                <p:cTn id="117" presetID="54" presetClass="entr" presetSubtype="0" accel="100000" fill="hold" nodeType="withEffect">
                                  <p:stCondLst>
                                    <p:cond delay="0"/>
                                  </p:stCondLst>
                                  <p:childTnLst>
                                    <p:set>
                                      <p:cBhvr>
                                        <p:cTn id="118" dur="1" fill="hold">
                                          <p:stCondLst>
                                            <p:cond delay="0"/>
                                          </p:stCondLst>
                                        </p:cTn>
                                        <p:tgtEl>
                                          <p:spTgt spid="3">
                                            <p:txEl>
                                              <p:pRg st="15" end="15"/>
                                            </p:txEl>
                                          </p:spTgt>
                                        </p:tgtEl>
                                        <p:attrNameLst>
                                          <p:attrName>style.visibility</p:attrName>
                                        </p:attrNameLst>
                                      </p:cBhvr>
                                      <p:to>
                                        <p:strVal val="visible"/>
                                      </p:to>
                                    </p:set>
                                    <p:anim calcmode="lin" valueType="num">
                                      <p:cBhvr>
                                        <p:cTn id="119" dur="5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20" dur="5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21" dur="5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22" dur="5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23" dur="500"/>
                                        <p:tgtEl>
                                          <p:spTgt spid="3">
                                            <p:txEl>
                                              <p:pRg st="15" end="15"/>
                                            </p:txEl>
                                          </p:spTgt>
                                        </p:tgtEl>
                                      </p:cBhvr>
                                    </p:animEffect>
                                  </p:childTnLst>
                                </p:cTn>
                              </p:par>
                            </p:childTnLst>
                          </p:cTn>
                        </p:par>
                        <p:par>
                          <p:cTn id="124" fill="hold">
                            <p:stCondLst>
                              <p:cond delay="1000"/>
                            </p:stCondLst>
                            <p:childTnLst>
                              <p:par>
                                <p:cTn id="125" presetID="43" presetClass="entr" presetSubtype="0" fill="hold" nodeType="afterEffect">
                                  <p:stCondLst>
                                    <p:cond delay="0"/>
                                  </p:stCondLst>
                                  <p:childTnLst>
                                    <p:set>
                                      <p:cBhvr>
                                        <p:cTn id="126" dur="1" fill="hold">
                                          <p:stCondLst>
                                            <p:cond delay="0"/>
                                          </p:stCondLst>
                                        </p:cTn>
                                        <p:tgtEl>
                                          <p:spTgt spid="3">
                                            <p:txEl>
                                              <p:pRg st="16" end="16"/>
                                            </p:txEl>
                                          </p:spTgt>
                                        </p:tgtEl>
                                        <p:attrNameLst>
                                          <p:attrName>style.visibility</p:attrName>
                                        </p:attrNameLst>
                                      </p:cBhvr>
                                      <p:to>
                                        <p:strVal val="visible"/>
                                      </p:to>
                                    </p:set>
                                    <p:animEffect transition="in" filter="fade">
                                      <p:cBhvr>
                                        <p:cTn id="127" dur="100"/>
                                        <p:tgtEl>
                                          <p:spTgt spid="3">
                                            <p:txEl>
                                              <p:pRg st="16" end="16"/>
                                            </p:txEl>
                                          </p:spTgt>
                                        </p:tgtEl>
                                      </p:cBhvr>
                                    </p:animEffect>
                                    <p:anim calcmode="lin" valueType="num">
                                      <p:cBhvr>
                                        <p:cTn id="128" dur="4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29" dur="400" fill="hold"/>
                                        <p:tgtEl>
                                          <p:spTgt spid="3">
                                            <p:txEl>
                                              <p:pRg st="16" end="16"/>
                                            </p:txEl>
                                          </p:spTgt>
                                        </p:tgtEl>
                                        <p:attrNameLst>
                                          <p:attrName>ppt_y</p:attrName>
                                        </p:attrNameLst>
                                      </p:cBhvr>
                                      <p:tavLst>
                                        <p:tav tm="0">
                                          <p:val>
                                            <p:strVal val="#ppt_y+0.31"/>
                                          </p:val>
                                        </p:tav>
                                        <p:tav tm="100000">
                                          <p:val>
                                            <p:strVal val="#ppt_y+0.31"/>
                                          </p:val>
                                        </p:tav>
                                      </p:tavLst>
                                    </p:anim>
                                    <p:anim calcmode="lin" valueType="num">
                                      <p:cBhvr>
                                        <p:cTn id="130" dur="600" decel="50000" fill="hold">
                                          <p:stCondLst>
                                            <p:cond delay="400"/>
                                          </p:stCondLst>
                                        </p:cTn>
                                        <p:tgtEl>
                                          <p:spTgt spid="3">
                                            <p:txEl>
                                              <p:pRg st="16" end="1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1" dur="600" decel="50000" fill="hold">
                                          <p:stCondLst>
                                            <p:cond delay="400"/>
                                          </p:stCondLst>
                                        </p:cTn>
                                        <p:tgtEl>
                                          <p:spTgt spid="3">
                                            <p:txEl>
                                              <p:pRg st="16" end="1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32" fill="hold">
                            <p:stCondLst>
                              <p:cond delay="2000"/>
                            </p:stCondLst>
                            <p:childTnLst>
                              <p:par>
                                <p:cTn id="133" presetID="54" presetClass="entr" presetSubtype="0" accel="100000" fill="hold" nodeType="afterEffect">
                                  <p:stCondLst>
                                    <p:cond delay="0"/>
                                  </p:stCondLst>
                                  <p:childTnLst>
                                    <p:set>
                                      <p:cBhvr>
                                        <p:cTn id="134" dur="1" fill="hold">
                                          <p:stCondLst>
                                            <p:cond delay="0"/>
                                          </p:stCondLst>
                                        </p:cTn>
                                        <p:tgtEl>
                                          <p:spTgt spid="3">
                                            <p:txEl>
                                              <p:pRg st="19" end="19"/>
                                            </p:txEl>
                                          </p:spTgt>
                                        </p:tgtEl>
                                        <p:attrNameLst>
                                          <p:attrName>style.visibility</p:attrName>
                                        </p:attrNameLst>
                                      </p:cBhvr>
                                      <p:to>
                                        <p:strVal val="visible"/>
                                      </p:to>
                                    </p:set>
                                    <p:anim calcmode="lin" valueType="num">
                                      <p:cBhvr>
                                        <p:cTn id="135" dur="500" fill="hold"/>
                                        <p:tgtEl>
                                          <p:spTgt spid="3">
                                            <p:txEl>
                                              <p:pRg st="19" end="19"/>
                                            </p:txEl>
                                          </p:spTgt>
                                        </p:tgtEl>
                                        <p:attrNameLst>
                                          <p:attrName>ppt_w</p:attrName>
                                        </p:attrNameLst>
                                      </p:cBhvr>
                                      <p:tavLst>
                                        <p:tav tm="0">
                                          <p:val>
                                            <p:strVal val="#ppt_w*0.05"/>
                                          </p:val>
                                        </p:tav>
                                        <p:tav tm="100000">
                                          <p:val>
                                            <p:strVal val="#ppt_w"/>
                                          </p:val>
                                        </p:tav>
                                      </p:tavLst>
                                    </p:anim>
                                    <p:anim calcmode="lin" valueType="num">
                                      <p:cBhvr>
                                        <p:cTn id="136" dur="500" fill="hold"/>
                                        <p:tgtEl>
                                          <p:spTgt spid="3">
                                            <p:txEl>
                                              <p:pRg st="19" end="19"/>
                                            </p:txEl>
                                          </p:spTgt>
                                        </p:tgtEl>
                                        <p:attrNameLst>
                                          <p:attrName>ppt_h</p:attrName>
                                        </p:attrNameLst>
                                      </p:cBhvr>
                                      <p:tavLst>
                                        <p:tav tm="0">
                                          <p:val>
                                            <p:strVal val="#ppt_h"/>
                                          </p:val>
                                        </p:tav>
                                        <p:tav tm="100000">
                                          <p:val>
                                            <p:strVal val="#ppt_h"/>
                                          </p:val>
                                        </p:tav>
                                      </p:tavLst>
                                    </p:anim>
                                    <p:anim calcmode="lin" valueType="num">
                                      <p:cBhvr>
                                        <p:cTn id="137" dur="500" fill="hold"/>
                                        <p:tgtEl>
                                          <p:spTgt spid="3">
                                            <p:txEl>
                                              <p:pRg st="19" end="19"/>
                                            </p:txEl>
                                          </p:spTgt>
                                        </p:tgtEl>
                                        <p:attrNameLst>
                                          <p:attrName>ppt_x</p:attrName>
                                        </p:attrNameLst>
                                      </p:cBhvr>
                                      <p:tavLst>
                                        <p:tav tm="0">
                                          <p:val>
                                            <p:strVal val="#ppt_x-.2"/>
                                          </p:val>
                                        </p:tav>
                                        <p:tav tm="100000">
                                          <p:val>
                                            <p:strVal val="#ppt_x"/>
                                          </p:val>
                                        </p:tav>
                                      </p:tavLst>
                                    </p:anim>
                                    <p:anim calcmode="lin" valueType="num">
                                      <p:cBhvr>
                                        <p:cTn id="138" dur="500" fill="hold"/>
                                        <p:tgtEl>
                                          <p:spTgt spid="3">
                                            <p:txEl>
                                              <p:pRg st="19" end="19"/>
                                            </p:txEl>
                                          </p:spTgt>
                                        </p:tgtEl>
                                        <p:attrNameLst>
                                          <p:attrName>ppt_y</p:attrName>
                                        </p:attrNameLst>
                                      </p:cBhvr>
                                      <p:tavLst>
                                        <p:tav tm="0">
                                          <p:val>
                                            <p:strVal val="#ppt_y"/>
                                          </p:val>
                                        </p:tav>
                                        <p:tav tm="100000">
                                          <p:val>
                                            <p:strVal val="#ppt_y"/>
                                          </p:val>
                                        </p:tav>
                                      </p:tavLst>
                                    </p:anim>
                                    <p:animEffect transition="in" filter="fade">
                                      <p:cBhvr>
                                        <p:cTn id="139" dur="500"/>
                                        <p:tgtEl>
                                          <p:spTgt spid="3">
                                            <p:txEl>
                                              <p:pRg st="19" end="19"/>
                                            </p:txEl>
                                          </p:spTgt>
                                        </p:tgtEl>
                                      </p:cBhvr>
                                    </p:animEffect>
                                  </p:childTnLst>
                                </p:cTn>
                              </p:par>
                            </p:childTnLst>
                          </p:cTn>
                        </p:par>
                        <p:par>
                          <p:cTn id="140" fill="hold">
                            <p:stCondLst>
                              <p:cond delay="2500"/>
                            </p:stCondLst>
                            <p:childTnLst>
                              <p:par>
                                <p:cTn id="141" presetID="54" presetClass="entr" presetSubtype="0" accel="100000" fill="hold" nodeType="afterEffect">
                                  <p:stCondLst>
                                    <p:cond delay="0"/>
                                  </p:stCondLst>
                                  <p:childTnLst>
                                    <p:set>
                                      <p:cBhvr>
                                        <p:cTn id="142" dur="1" fill="hold">
                                          <p:stCondLst>
                                            <p:cond delay="0"/>
                                          </p:stCondLst>
                                        </p:cTn>
                                        <p:tgtEl>
                                          <p:spTgt spid="3">
                                            <p:txEl>
                                              <p:pRg st="17" end="17"/>
                                            </p:txEl>
                                          </p:spTgt>
                                        </p:tgtEl>
                                        <p:attrNameLst>
                                          <p:attrName>style.visibility</p:attrName>
                                        </p:attrNameLst>
                                      </p:cBhvr>
                                      <p:to>
                                        <p:strVal val="visible"/>
                                      </p:to>
                                    </p:set>
                                    <p:anim calcmode="lin" valueType="num">
                                      <p:cBhvr>
                                        <p:cTn id="143" dur="500" fill="hold"/>
                                        <p:tgtEl>
                                          <p:spTgt spid="3">
                                            <p:txEl>
                                              <p:pRg st="17" end="17"/>
                                            </p:txEl>
                                          </p:spTgt>
                                        </p:tgtEl>
                                        <p:attrNameLst>
                                          <p:attrName>ppt_w</p:attrName>
                                        </p:attrNameLst>
                                      </p:cBhvr>
                                      <p:tavLst>
                                        <p:tav tm="0">
                                          <p:val>
                                            <p:strVal val="#ppt_w*0.05"/>
                                          </p:val>
                                        </p:tav>
                                        <p:tav tm="100000">
                                          <p:val>
                                            <p:strVal val="#ppt_w"/>
                                          </p:val>
                                        </p:tav>
                                      </p:tavLst>
                                    </p:anim>
                                    <p:anim calcmode="lin" valueType="num">
                                      <p:cBhvr>
                                        <p:cTn id="144" dur="500" fill="hold"/>
                                        <p:tgtEl>
                                          <p:spTgt spid="3">
                                            <p:txEl>
                                              <p:pRg st="17" end="17"/>
                                            </p:txEl>
                                          </p:spTgt>
                                        </p:tgtEl>
                                        <p:attrNameLst>
                                          <p:attrName>ppt_h</p:attrName>
                                        </p:attrNameLst>
                                      </p:cBhvr>
                                      <p:tavLst>
                                        <p:tav tm="0">
                                          <p:val>
                                            <p:strVal val="#ppt_h"/>
                                          </p:val>
                                        </p:tav>
                                        <p:tav tm="100000">
                                          <p:val>
                                            <p:strVal val="#ppt_h"/>
                                          </p:val>
                                        </p:tav>
                                      </p:tavLst>
                                    </p:anim>
                                    <p:anim calcmode="lin" valueType="num">
                                      <p:cBhvr>
                                        <p:cTn id="145" dur="500" fill="hold"/>
                                        <p:tgtEl>
                                          <p:spTgt spid="3">
                                            <p:txEl>
                                              <p:pRg st="17" end="17"/>
                                            </p:txEl>
                                          </p:spTgt>
                                        </p:tgtEl>
                                        <p:attrNameLst>
                                          <p:attrName>ppt_x</p:attrName>
                                        </p:attrNameLst>
                                      </p:cBhvr>
                                      <p:tavLst>
                                        <p:tav tm="0">
                                          <p:val>
                                            <p:strVal val="#ppt_x-.2"/>
                                          </p:val>
                                        </p:tav>
                                        <p:tav tm="100000">
                                          <p:val>
                                            <p:strVal val="#ppt_x"/>
                                          </p:val>
                                        </p:tav>
                                      </p:tavLst>
                                    </p:anim>
                                    <p:anim calcmode="lin" valueType="num">
                                      <p:cBhvr>
                                        <p:cTn id="146" dur="500" fill="hold"/>
                                        <p:tgtEl>
                                          <p:spTgt spid="3">
                                            <p:txEl>
                                              <p:pRg st="17" end="17"/>
                                            </p:txEl>
                                          </p:spTgt>
                                        </p:tgtEl>
                                        <p:attrNameLst>
                                          <p:attrName>ppt_y</p:attrName>
                                        </p:attrNameLst>
                                      </p:cBhvr>
                                      <p:tavLst>
                                        <p:tav tm="0">
                                          <p:val>
                                            <p:strVal val="#ppt_y"/>
                                          </p:val>
                                        </p:tav>
                                        <p:tav tm="100000">
                                          <p:val>
                                            <p:strVal val="#ppt_y"/>
                                          </p:val>
                                        </p:tav>
                                      </p:tavLst>
                                    </p:anim>
                                    <p:animEffect transition="in" filter="fade">
                                      <p:cBhvr>
                                        <p:cTn id="147" dur="500"/>
                                        <p:tgtEl>
                                          <p:spTgt spid="3">
                                            <p:txEl>
                                              <p:pRg st="17" end="17"/>
                                            </p:txEl>
                                          </p:spTgt>
                                        </p:tgtEl>
                                      </p:cBhvr>
                                    </p:animEffect>
                                  </p:childTnLst>
                                </p:cTn>
                              </p:par>
                            </p:childTnLst>
                          </p:cTn>
                        </p:par>
                        <p:par>
                          <p:cTn id="148" fill="hold">
                            <p:stCondLst>
                              <p:cond delay="3000"/>
                            </p:stCondLst>
                            <p:childTnLst>
                              <p:par>
                                <p:cTn id="149" presetID="54" presetClass="entr" presetSubtype="0" accel="100000" fill="hold" nodeType="afterEffect">
                                  <p:stCondLst>
                                    <p:cond delay="0"/>
                                  </p:stCondLst>
                                  <p:childTnLst>
                                    <p:set>
                                      <p:cBhvr>
                                        <p:cTn id="150" dur="1" fill="hold">
                                          <p:stCondLst>
                                            <p:cond delay="0"/>
                                          </p:stCondLst>
                                        </p:cTn>
                                        <p:tgtEl>
                                          <p:spTgt spid="3">
                                            <p:txEl>
                                              <p:pRg st="18" end="18"/>
                                            </p:txEl>
                                          </p:spTgt>
                                        </p:tgtEl>
                                        <p:attrNameLst>
                                          <p:attrName>style.visibility</p:attrName>
                                        </p:attrNameLst>
                                      </p:cBhvr>
                                      <p:to>
                                        <p:strVal val="visible"/>
                                      </p:to>
                                    </p:set>
                                    <p:anim calcmode="lin" valueType="num">
                                      <p:cBhvr>
                                        <p:cTn id="151" dur="500" fill="hold"/>
                                        <p:tgtEl>
                                          <p:spTgt spid="3">
                                            <p:txEl>
                                              <p:pRg st="18" end="18"/>
                                            </p:txEl>
                                          </p:spTgt>
                                        </p:tgtEl>
                                        <p:attrNameLst>
                                          <p:attrName>ppt_w</p:attrName>
                                        </p:attrNameLst>
                                      </p:cBhvr>
                                      <p:tavLst>
                                        <p:tav tm="0">
                                          <p:val>
                                            <p:strVal val="#ppt_w*0.05"/>
                                          </p:val>
                                        </p:tav>
                                        <p:tav tm="100000">
                                          <p:val>
                                            <p:strVal val="#ppt_w"/>
                                          </p:val>
                                        </p:tav>
                                      </p:tavLst>
                                    </p:anim>
                                    <p:anim calcmode="lin" valueType="num">
                                      <p:cBhvr>
                                        <p:cTn id="152" dur="500" fill="hold"/>
                                        <p:tgtEl>
                                          <p:spTgt spid="3">
                                            <p:txEl>
                                              <p:pRg st="18" end="18"/>
                                            </p:txEl>
                                          </p:spTgt>
                                        </p:tgtEl>
                                        <p:attrNameLst>
                                          <p:attrName>ppt_h</p:attrName>
                                        </p:attrNameLst>
                                      </p:cBhvr>
                                      <p:tavLst>
                                        <p:tav tm="0">
                                          <p:val>
                                            <p:strVal val="#ppt_h"/>
                                          </p:val>
                                        </p:tav>
                                        <p:tav tm="100000">
                                          <p:val>
                                            <p:strVal val="#ppt_h"/>
                                          </p:val>
                                        </p:tav>
                                      </p:tavLst>
                                    </p:anim>
                                    <p:anim calcmode="lin" valueType="num">
                                      <p:cBhvr>
                                        <p:cTn id="153" dur="500" fill="hold"/>
                                        <p:tgtEl>
                                          <p:spTgt spid="3">
                                            <p:txEl>
                                              <p:pRg st="18" end="18"/>
                                            </p:txEl>
                                          </p:spTgt>
                                        </p:tgtEl>
                                        <p:attrNameLst>
                                          <p:attrName>ppt_x</p:attrName>
                                        </p:attrNameLst>
                                      </p:cBhvr>
                                      <p:tavLst>
                                        <p:tav tm="0">
                                          <p:val>
                                            <p:strVal val="#ppt_x-.2"/>
                                          </p:val>
                                        </p:tav>
                                        <p:tav tm="100000">
                                          <p:val>
                                            <p:strVal val="#ppt_x"/>
                                          </p:val>
                                        </p:tav>
                                      </p:tavLst>
                                    </p:anim>
                                    <p:anim calcmode="lin" valueType="num">
                                      <p:cBhvr>
                                        <p:cTn id="154" dur="500" fill="hold"/>
                                        <p:tgtEl>
                                          <p:spTgt spid="3">
                                            <p:txEl>
                                              <p:pRg st="18" end="18"/>
                                            </p:txEl>
                                          </p:spTgt>
                                        </p:tgtEl>
                                        <p:attrNameLst>
                                          <p:attrName>ppt_y</p:attrName>
                                        </p:attrNameLst>
                                      </p:cBhvr>
                                      <p:tavLst>
                                        <p:tav tm="0">
                                          <p:val>
                                            <p:strVal val="#ppt_y"/>
                                          </p:val>
                                        </p:tav>
                                        <p:tav tm="100000">
                                          <p:val>
                                            <p:strVal val="#ppt_y"/>
                                          </p:val>
                                        </p:tav>
                                      </p:tavLst>
                                    </p:anim>
                                    <p:animEffect transition="in" filter="fade">
                                      <p:cBhvr>
                                        <p:cTn id="155" dur="500"/>
                                        <p:tgtEl>
                                          <p:spTgt spid="3">
                                            <p:txEl>
                                              <p:pRg st="18" end="18"/>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blinds(horizontal)">
                                      <p:cBhvr>
                                        <p:cTn id="160" dur="500"/>
                                        <p:tgtEl>
                                          <p:spTgt spid="5"/>
                                        </p:tgtEl>
                                      </p:cBhvr>
                                    </p:animEffect>
                                  </p:childTnLst>
                                </p:cTn>
                              </p:par>
                            </p:childTnLst>
                          </p:cTn>
                        </p:par>
                      </p:childTnLst>
                    </p:cTn>
                  </p:par>
                  <p:par>
                    <p:cTn id="161" fill="hold">
                      <p:stCondLst>
                        <p:cond delay="indefinite"/>
                      </p:stCondLst>
                      <p:childTnLst>
                        <p:par>
                          <p:cTn id="162" fill="hold">
                            <p:stCondLst>
                              <p:cond delay="0"/>
                            </p:stCondLst>
                            <p:childTnLst>
                              <p:par>
                                <p:cTn id="163" presetID="37" presetClass="entr" presetSubtype="0"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fade">
                                      <p:cBhvr>
                                        <p:cTn id="165" dur="1000"/>
                                        <p:tgtEl>
                                          <p:spTgt spid="7"/>
                                        </p:tgtEl>
                                      </p:cBhvr>
                                    </p:animEffect>
                                    <p:anim calcmode="lin" valueType="num">
                                      <p:cBhvr>
                                        <p:cTn id="166" dur="1000" fill="hold"/>
                                        <p:tgtEl>
                                          <p:spTgt spid="7"/>
                                        </p:tgtEl>
                                        <p:attrNameLst>
                                          <p:attrName>ppt_x</p:attrName>
                                        </p:attrNameLst>
                                      </p:cBhvr>
                                      <p:tavLst>
                                        <p:tav tm="0">
                                          <p:val>
                                            <p:strVal val="#ppt_x"/>
                                          </p:val>
                                        </p:tav>
                                        <p:tav tm="100000">
                                          <p:val>
                                            <p:strVal val="#ppt_x"/>
                                          </p:val>
                                        </p:tav>
                                      </p:tavLst>
                                    </p:anim>
                                    <p:anim calcmode="lin" valueType="num">
                                      <p:cBhvr>
                                        <p:cTn id="167" dur="900" decel="100000" fill="hold"/>
                                        <p:tgtEl>
                                          <p:spTgt spid="7"/>
                                        </p:tgtEl>
                                        <p:attrNameLst>
                                          <p:attrName>ppt_y</p:attrName>
                                        </p:attrNameLst>
                                      </p:cBhvr>
                                      <p:tavLst>
                                        <p:tav tm="0">
                                          <p:val>
                                            <p:strVal val="#ppt_y+1"/>
                                          </p:val>
                                        </p:tav>
                                        <p:tav tm="100000">
                                          <p:val>
                                            <p:strVal val="#ppt_y-.03"/>
                                          </p:val>
                                        </p:tav>
                                      </p:tavLst>
                                    </p:anim>
                                    <p:anim calcmode="lin" valueType="num">
                                      <p:cBhvr>
                                        <p:cTn id="16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69" fill="hold">
                            <p:stCondLst>
                              <p:cond delay="1000"/>
                            </p:stCondLst>
                            <p:childTnLst>
                              <p:par>
                                <p:cTn id="170" presetID="54" presetClass="entr" presetSubtype="0" accel="100000" fill="hold" grpId="0" nodeType="afterEffect">
                                  <p:stCondLst>
                                    <p:cond delay="0"/>
                                  </p:stCondLst>
                                  <p:childTnLst>
                                    <p:set>
                                      <p:cBhvr>
                                        <p:cTn id="171" dur="1" fill="hold">
                                          <p:stCondLst>
                                            <p:cond delay="0"/>
                                          </p:stCondLst>
                                        </p:cTn>
                                        <p:tgtEl>
                                          <p:spTgt spid="6"/>
                                        </p:tgtEl>
                                        <p:attrNameLst>
                                          <p:attrName>style.visibility</p:attrName>
                                        </p:attrNameLst>
                                      </p:cBhvr>
                                      <p:to>
                                        <p:strVal val="visible"/>
                                      </p:to>
                                    </p:set>
                                    <p:anim calcmode="lin" valueType="num">
                                      <p:cBhvr>
                                        <p:cTn id="172" dur="500" fill="hold"/>
                                        <p:tgtEl>
                                          <p:spTgt spid="6"/>
                                        </p:tgtEl>
                                        <p:attrNameLst>
                                          <p:attrName>ppt_w</p:attrName>
                                        </p:attrNameLst>
                                      </p:cBhvr>
                                      <p:tavLst>
                                        <p:tav tm="0">
                                          <p:val>
                                            <p:strVal val="#ppt_w*0.05"/>
                                          </p:val>
                                        </p:tav>
                                        <p:tav tm="100000">
                                          <p:val>
                                            <p:strVal val="#ppt_w"/>
                                          </p:val>
                                        </p:tav>
                                      </p:tavLst>
                                    </p:anim>
                                    <p:anim calcmode="lin" valueType="num">
                                      <p:cBhvr>
                                        <p:cTn id="173" dur="500" fill="hold"/>
                                        <p:tgtEl>
                                          <p:spTgt spid="6"/>
                                        </p:tgtEl>
                                        <p:attrNameLst>
                                          <p:attrName>ppt_h</p:attrName>
                                        </p:attrNameLst>
                                      </p:cBhvr>
                                      <p:tavLst>
                                        <p:tav tm="0">
                                          <p:val>
                                            <p:strVal val="#ppt_h"/>
                                          </p:val>
                                        </p:tav>
                                        <p:tav tm="100000">
                                          <p:val>
                                            <p:strVal val="#ppt_h"/>
                                          </p:val>
                                        </p:tav>
                                      </p:tavLst>
                                    </p:anim>
                                    <p:anim calcmode="lin" valueType="num">
                                      <p:cBhvr>
                                        <p:cTn id="174" dur="500" fill="hold"/>
                                        <p:tgtEl>
                                          <p:spTgt spid="6"/>
                                        </p:tgtEl>
                                        <p:attrNameLst>
                                          <p:attrName>ppt_x</p:attrName>
                                        </p:attrNameLst>
                                      </p:cBhvr>
                                      <p:tavLst>
                                        <p:tav tm="0">
                                          <p:val>
                                            <p:strVal val="#ppt_x-.2"/>
                                          </p:val>
                                        </p:tav>
                                        <p:tav tm="100000">
                                          <p:val>
                                            <p:strVal val="#ppt_x"/>
                                          </p:val>
                                        </p:tav>
                                      </p:tavLst>
                                    </p:anim>
                                    <p:anim calcmode="lin" valueType="num">
                                      <p:cBhvr>
                                        <p:cTn id="175" dur="500" fill="hold"/>
                                        <p:tgtEl>
                                          <p:spTgt spid="6"/>
                                        </p:tgtEl>
                                        <p:attrNameLst>
                                          <p:attrName>ppt_y</p:attrName>
                                        </p:attrNameLst>
                                      </p:cBhvr>
                                      <p:tavLst>
                                        <p:tav tm="0">
                                          <p:val>
                                            <p:strVal val="#ppt_y"/>
                                          </p:val>
                                        </p:tav>
                                        <p:tav tm="100000">
                                          <p:val>
                                            <p:strVal val="#ppt_y"/>
                                          </p:val>
                                        </p:tav>
                                      </p:tavLst>
                                    </p:anim>
                                    <p:animEffect transition="in" filter="fade">
                                      <p:cBhvr>
                                        <p:cTn id="17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Processes</a:t>
            </a:r>
          </a:p>
          <a:p>
            <a:pPr lvl="1"/>
            <a:r>
              <a:rPr lang="en-US" dirty="0" smtClean="0"/>
              <a:t>Cooperate</a:t>
            </a:r>
          </a:p>
          <a:p>
            <a:pPr lvl="1"/>
            <a:r>
              <a:rPr lang="en-US" dirty="0" smtClean="0"/>
              <a:t>Send &amp; receive messages</a:t>
            </a:r>
          </a:p>
          <a:p>
            <a:pPr lvl="1"/>
            <a:r>
              <a:rPr lang="en-US" dirty="0" smtClean="0"/>
              <a:t>Interrupt</a:t>
            </a:r>
          </a:p>
          <a:p>
            <a:pPr lvl="1"/>
            <a:r>
              <a:rPr lang="en-US" dirty="0" smtClean="0"/>
              <a:t>Arrange </a:t>
            </a:r>
            <a:r>
              <a:rPr lang="en-US" dirty="0" smtClean="0">
                <a:sym typeface="Wingdings" pitchFamily="2" charset="2"/>
              </a:rPr>
              <a:t> share segments (memory)</a:t>
            </a:r>
          </a:p>
          <a:p>
            <a:r>
              <a:rPr lang="en-US" dirty="0" smtClean="0"/>
              <a:t>class of process known as a </a:t>
            </a:r>
            <a:r>
              <a:rPr lang="en-US" i="1" dirty="0" smtClean="0"/>
              <a:t>thread</a:t>
            </a:r>
          </a:p>
          <a:p>
            <a:pPr lvl="1"/>
            <a:r>
              <a:rPr lang="en-US" i="1" dirty="0" smtClean="0"/>
              <a:t>Sequence of control (process)</a:t>
            </a:r>
          </a:p>
          <a:p>
            <a:pPr lvl="1"/>
            <a:r>
              <a:rPr lang="en-US" i="1" dirty="0" smtClean="0"/>
              <a:t>Difficult to program</a:t>
            </a:r>
          </a:p>
          <a:p>
            <a:r>
              <a:rPr lang="en-US" dirty="0" smtClean="0"/>
              <a:t>Difference between fork system call &amp; creation of thread</a:t>
            </a:r>
          </a:p>
          <a:p>
            <a:pPr lvl="1"/>
            <a:r>
              <a:rPr lang="en-US" dirty="0" smtClean="0"/>
              <a:t>fork() </a:t>
            </a:r>
            <a:r>
              <a:rPr lang="en-US" dirty="0" smtClean="0">
                <a:sym typeface="Wingdings" pitchFamily="2" charset="2"/>
              </a:rPr>
              <a:t> </a:t>
            </a:r>
            <a:r>
              <a:rPr lang="en-US" dirty="0" smtClean="0"/>
              <a:t>process created (own variables and PID)</a:t>
            </a:r>
          </a:p>
          <a:p>
            <a:pPr lvl="1"/>
            <a:r>
              <a:rPr lang="en-US" dirty="0" smtClean="0"/>
              <a:t>thread created (in contrast to process)</a:t>
            </a:r>
          </a:p>
          <a:p>
            <a:pPr lvl="2"/>
            <a:endParaRPr lang="en-US" dirty="0" smtClean="0"/>
          </a:p>
          <a:p>
            <a:pPr lvl="2"/>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 Advantages</a:t>
            </a:r>
            <a:endParaRPr lang="en-US" dirty="0"/>
          </a:p>
        </p:txBody>
      </p:sp>
      <p:sp>
        <p:nvSpPr>
          <p:cNvPr id="3" name="Content Placeholder 2"/>
          <p:cNvSpPr>
            <a:spLocks noGrp="1"/>
          </p:cNvSpPr>
          <p:nvPr>
            <p:ph idx="1"/>
          </p:nvPr>
        </p:nvSpPr>
        <p:spPr/>
        <p:txBody>
          <a:bodyPr/>
          <a:lstStyle/>
          <a:p>
            <a:r>
              <a:rPr lang="en-US" dirty="0" smtClean="0"/>
              <a:t>make a program appear to do two things at once</a:t>
            </a:r>
          </a:p>
          <a:p>
            <a:r>
              <a:rPr lang="en-US" dirty="0" smtClean="0"/>
              <a:t>performance </a:t>
            </a:r>
            <a:r>
              <a:rPr lang="en-US" dirty="0" smtClean="0">
                <a:sym typeface="Wingdings" pitchFamily="2" charset="2"/>
              </a:rPr>
              <a:t></a:t>
            </a:r>
            <a:r>
              <a:rPr lang="en-US" dirty="0" smtClean="0"/>
              <a:t> application that mixes input, calculation, and output = improved</a:t>
            </a:r>
          </a:p>
          <a:p>
            <a:r>
              <a:rPr lang="en-US" dirty="0" smtClean="0"/>
              <a:t>Switching between threads</a:t>
            </a:r>
          </a:p>
          <a:p>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 Disadvantages</a:t>
            </a:r>
            <a:endParaRPr lang="en-US" dirty="0"/>
          </a:p>
        </p:txBody>
      </p:sp>
      <p:sp>
        <p:nvSpPr>
          <p:cNvPr id="3" name="Content Placeholder 2"/>
          <p:cNvSpPr>
            <a:spLocks noGrp="1"/>
          </p:cNvSpPr>
          <p:nvPr>
            <p:ph idx="1"/>
          </p:nvPr>
        </p:nvSpPr>
        <p:spPr/>
        <p:txBody>
          <a:bodyPr/>
          <a:lstStyle/>
          <a:p>
            <a:pPr algn="just"/>
            <a:r>
              <a:rPr lang="en-US" dirty="0" smtClean="0"/>
              <a:t>Need very careful design (multithreaded programs)</a:t>
            </a:r>
          </a:p>
          <a:p>
            <a:pPr algn="just"/>
            <a:r>
              <a:rPr lang="en-US" dirty="0" smtClean="0"/>
              <a:t>Debugging – difficult (multithreaded)</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event generated by the UNIX and Linux systems</a:t>
            </a:r>
          </a:p>
          <a:p>
            <a:pPr lvl="1" algn="just"/>
            <a:r>
              <a:rPr lang="en-US" dirty="0" smtClean="0"/>
              <a:t>Take action (process)</a:t>
            </a:r>
          </a:p>
          <a:p>
            <a:pPr algn="just"/>
            <a:r>
              <a:rPr lang="en-US" dirty="0" smtClean="0"/>
              <a:t>The term </a:t>
            </a:r>
          </a:p>
          <a:p>
            <a:pPr lvl="1" algn="just"/>
            <a:r>
              <a:rPr lang="en-US" i="1" dirty="0" smtClean="0"/>
              <a:t>raise</a:t>
            </a:r>
            <a:endParaRPr lang="en-US" dirty="0" smtClean="0"/>
          </a:p>
          <a:p>
            <a:pPr lvl="2"/>
            <a:r>
              <a:rPr lang="en-US" dirty="0" smtClean="0"/>
              <a:t>generation of a signal</a:t>
            </a:r>
          </a:p>
          <a:p>
            <a:pPr lvl="1"/>
            <a:r>
              <a:rPr lang="en-US" i="1" dirty="0" smtClean="0"/>
              <a:t>catch</a:t>
            </a:r>
          </a:p>
          <a:p>
            <a:pPr lvl="2"/>
            <a:r>
              <a:rPr lang="en-US" dirty="0" smtClean="0"/>
              <a:t>receipt of a signal</a:t>
            </a:r>
          </a:p>
          <a:p>
            <a:r>
              <a:rPr lang="en-US" dirty="0" smtClean="0"/>
              <a:t>Signals are raised (error condition)</a:t>
            </a:r>
          </a:p>
          <a:p>
            <a:pPr lvl="1"/>
            <a:r>
              <a:rPr lang="en-US" dirty="0" smtClean="0"/>
              <a:t>memory segment violations</a:t>
            </a:r>
          </a:p>
          <a:p>
            <a:pPr lvl="1"/>
            <a:r>
              <a:rPr lang="en-US" dirty="0" smtClean="0"/>
              <a:t>floating-point processor errors</a:t>
            </a:r>
          </a:p>
          <a:p>
            <a:pPr lvl="1"/>
            <a:r>
              <a:rPr lang="en-US" dirty="0" smtClean="0"/>
              <a:t>illegal instructions</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a:t>
            </a:r>
            <a:endParaRPr lang="en-US" dirty="0"/>
          </a:p>
        </p:txBody>
      </p:sp>
      <p:graphicFrame>
        <p:nvGraphicFramePr>
          <p:cNvPr id="5" name="Content Placeholder 4"/>
          <p:cNvGraphicFramePr>
            <a:graphicFrameLocks noGrp="1"/>
          </p:cNvGraphicFramePr>
          <p:nvPr>
            <p:ph idx="1"/>
          </p:nvPr>
        </p:nvGraphicFramePr>
        <p:xfrm>
          <a:off x="2490342" y="1371600"/>
          <a:ext cx="4596258" cy="5191760"/>
        </p:xfrm>
        <a:graphic>
          <a:graphicData uri="http://schemas.openxmlformats.org/drawingml/2006/table">
            <a:tbl>
              <a:tblPr firstRow="1" bandRow="1">
                <a:tableStyleId>{2D5ABB26-0587-4C30-8999-92F81FD0307C}</a:tableStyleId>
              </a:tblPr>
              <a:tblGrid>
                <a:gridCol w="1413193"/>
                <a:gridCol w="3183065"/>
              </a:tblGrid>
              <a:tr h="370840">
                <a:tc>
                  <a:txBody>
                    <a:bodyPr/>
                    <a:lstStyle/>
                    <a:p>
                      <a:r>
                        <a:rPr lang="en-US" b="1" dirty="0" smtClean="0"/>
                        <a:t>Signal Name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smtClean="0"/>
                        <a:t>Description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SIGABORT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Process abort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SIGALRM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Alarm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SIGFPE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Floating-point exception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SIGHUP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err="1" smtClean="0"/>
                        <a:t>Hangup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SIGILL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t>Illegal Instruction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SIGINT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Terminal interrupt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SIGKILL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Kill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SIGPIPE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Write on a pipe with no reader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SIGQUIT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Terminal quit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800" kern="1200" baseline="0" dirty="0" smtClean="0">
                          <a:solidFill>
                            <a:schemeClr val="tx1"/>
                          </a:solidFill>
                          <a:latin typeface="+mn-lt"/>
                          <a:ea typeface="+mn-ea"/>
                          <a:cs typeface="+mn-cs"/>
                        </a:rPr>
                        <a:t>SIGSEGV</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Invalid memory segment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800" kern="1200" baseline="0" dirty="0" smtClean="0">
                          <a:solidFill>
                            <a:schemeClr val="tx1"/>
                          </a:solidFill>
                          <a:latin typeface="+mn-lt"/>
                          <a:ea typeface="+mn-ea"/>
                          <a:cs typeface="+mn-cs"/>
                        </a:rPr>
                        <a:t>SIGTERM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800" kern="1200" baseline="0" dirty="0" smtClean="0">
                          <a:solidFill>
                            <a:schemeClr val="tx1"/>
                          </a:solidFill>
                          <a:latin typeface="+mn-lt"/>
                          <a:ea typeface="+mn-ea"/>
                          <a:cs typeface="+mn-cs"/>
                        </a:rPr>
                        <a:t>SIGUSR1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User-defined signal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SIGUSR2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User-defined signal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a:t>
            </a:r>
            <a:endParaRPr lang="en-US" dirty="0"/>
          </a:p>
        </p:txBody>
      </p:sp>
      <p:graphicFrame>
        <p:nvGraphicFramePr>
          <p:cNvPr id="4" name="Content Placeholder 4"/>
          <p:cNvGraphicFramePr>
            <a:graphicFrameLocks/>
          </p:cNvGraphicFramePr>
          <p:nvPr/>
        </p:nvGraphicFramePr>
        <p:xfrm>
          <a:off x="2362200" y="1899920"/>
          <a:ext cx="4988497" cy="2595880"/>
        </p:xfrm>
        <a:graphic>
          <a:graphicData uri="http://schemas.openxmlformats.org/drawingml/2006/table">
            <a:tbl>
              <a:tblPr firstRow="1" bandRow="1">
                <a:tableStyleId>{2D5ABB26-0587-4C30-8999-92F81FD0307C}</a:tableStyleId>
              </a:tblPr>
              <a:tblGrid>
                <a:gridCol w="1413193"/>
                <a:gridCol w="3575304"/>
              </a:tblGrid>
              <a:tr h="370840">
                <a:tc>
                  <a:txBody>
                    <a:bodyPr/>
                    <a:lstStyle/>
                    <a:p>
                      <a:r>
                        <a:rPr lang="en-US" b="1" dirty="0" smtClean="0"/>
                        <a:t>Signal Name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dirty="0" smtClean="0"/>
                        <a:t>Description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SIGCHLD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Child process has stopped or exited.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SIGCONT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Continue executing, if stopped.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Stop executing.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dirty="0" smtClean="0"/>
                        <a:t>SIGTSTP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Terminal stop signal.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800" kern="1200" baseline="0" dirty="0" smtClean="0">
                          <a:solidFill>
                            <a:schemeClr val="tx1"/>
                          </a:solidFill>
                          <a:latin typeface="+mn-lt"/>
                          <a:ea typeface="+mn-ea"/>
                          <a:cs typeface="+mn-cs"/>
                        </a:rPr>
                        <a:t>SIGTTIN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kern="1200" baseline="0" dirty="0" smtClean="0">
                          <a:solidFill>
                            <a:schemeClr val="tx1"/>
                          </a:solidFill>
                          <a:latin typeface="+mn-lt"/>
                          <a:ea typeface="+mn-ea"/>
                          <a:cs typeface="+mn-cs"/>
                        </a:rPr>
                        <a:t>Background process trying to read.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800" kern="1200" baseline="0" dirty="0" smtClean="0">
                          <a:solidFill>
                            <a:schemeClr val="tx1"/>
                          </a:solidFill>
                          <a:latin typeface="+mn-lt"/>
                          <a:ea typeface="+mn-ea"/>
                          <a:cs typeface="+mn-cs"/>
                        </a:rPr>
                        <a:t>SIGTTOU</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Background process trying to write.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a:t>
            </a:r>
            <a:endParaRPr lang="en-US" dirty="0"/>
          </a:p>
        </p:txBody>
      </p:sp>
      <p:sp>
        <p:nvSpPr>
          <p:cNvPr id="3" name="Content Placeholder 2"/>
          <p:cNvSpPr>
            <a:spLocks noGrp="1"/>
          </p:cNvSpPr>
          <p:nvPr>
            <p:ph idx="1"/>
          </p:nvPr>
        </p:nvSpPr>
        <p:spPr/>
        <p:txBody>
          <a:bodyPr/>
          <a:lstStyle/>
          <a:p>
            <a:pPr algn="just"/>
            <a:r>
              <a:rPr lang="en-US" dirty="0" smtClean="0"/>
              <a:t>Handle signals</a:t>
            </a:r>
          </a:p>
          <a:p>
            <a:pPr lvl="1" algn="just"/>
            <a:r>
              <a:rPr lang="en-US" dirty="0" smtClean="0"/>
              <a:t>signal library function</a:t>
            </a:r>
          </a:p>
          <a:p>
            <a:pPr lvl="2" algn="just">
              <a:buNone/>
            </a:pPr>
            <a:r>
              <a:rPr lang="en-US" i="1" dirty="0" smtClean="0"/>
              <a:t>#include &lt;signal.h&gt;</a:t>
            </a:r>
          </a:p>
          <a:p>
            <a:pPr lvl="2" algn="just">
              <a:buNone/>
            </a:pPr>
            <a:r>
              <a:rPr lang="en-US" i="1" dirty="0" smtClean="0"/>
              <a:t>void (*signal(</a:t>
            </a:r>
            <a:r>
              <a:rPr lang="en-US" i="1" dirty="0" err="1" smtClean="0"/>
              <a:t>int</a:t>
            </a:r>
            <a:r>
              <a:rPr lang="en-US" i="1" dirty="0" smtClean="0"/>
              <a:t> sig, void (*</a:t>
            </a:r>
            <a:r>
              <a:rPr lang="en-US" i="1" dirty="0" err="1" smtClean="0"/>
              <a:t>func</a:t>
            </a:r>
            <a:r>
              <a:rPr lang="en-US" i="1" dirty="0" smtClean="0"/>
              <a:t>)(</a:t>
            </a:r>
            <a:r>
              <a:rPr lang="en-US" i="1" dirty="0" err="1" smtClean="0"/>
              <a:t>int</a:t>
            </a:r>
            <a:r>
              <a:rPr lang="en-US" i="1" dirty="0" smtClean="0"/>
              <a:t>)))(</a:t>
            </a:r>
            <a:r>
              <a:rPr lang="en-US" i="1" dirty="0" err="1" smtClean="0"/>
              <a:t>int</a:t>
            </a:r>
            <a:r>
              <a:rPr lang="en-US" i="1" dirty="0" smtClean="0"/>
              <a:t>);</a:t>
            </a:r>
          </a:p>
          <a:p>
            <a:pPr lvl="1" algn="just"/>
            <a:r>
              <a:rPr lang="en-US" dirty="0" smtClean="0"/>
              <a:t>SIG_IGN</a:t>
            </a:r>
          </a:p>
          <a:p>
            <a:pPr lvl="1" algn="just"/>
            <a:r>
              <a:rPr lang="en-US" dirty="0" smtClean="0"/>
              <a:t>SIG_DFL</a:t>
            </a: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a:t>
            </a:r>
            <a:endParaRPr lang="en-U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n-US" dirty="0" smtClean="0"/>
              <a:t>Example</a:t>
            </a:r>
          </a:p>
          <a:p>
            <a:pPr lvl="1"/>
            <a:r>
              <a:rPr lang="en-US" dirty="0" smtClean="0"/>
              <a:t>Signal Handling</a:t>
            </a:r>
          </a:p>
          <a:p>
            <a:pPr lvl="2"/>
            <a:r>
              <a:rPr lang="en-US" dirty="0" smtClean="0"/>
              <a:t>ouch()</a:t>
            </a:r>
          </a:p>
          <a:p>
            <a:pPr lvl="3"/>
            <a:r>
              <a:rPr lang="en-US" sz="2300" dirty="0" smtClean="0"/>
              <a:t>Reacts </a:t>
            </a:r>
            <a:r>
              <a:rPr lang="en-US" sz="2300" dirty="0" smtClean="0">
                <a:sym typeface="Wingdings" pitchFamily="2" charset="2"/>
              </a:rPr>
              <a:t> signal = sig (parameter)</a:t>
            </a:r>
            <a:endParaRPr lang="en-US" sz="2300" dirty="0" smtClean="0"/>
          </a:p>
          <a:p>
            <a:pPr lvl="4">
              <a:buNone/>
            </a:pPr>
            <a:r>
              <a:rPr lang="en-US" sz="2300" dirty="0" smtClean="0"/>
              <a:t>#include &lt;signal.h&gt;</a:t>
            </a:r>
          </a:p>
          <a:p>
            <a:pPr lvl="4">
              <a:buNone/>
            </a:pPr>
            <a:r>
              <a:rPr lang="en-US" sz="2300" dirty="0" smtClean="0"/>
              <a:t>#include &lt;</a:t>
            </a:r>
            <a:r>
              <a:rPr lang="en-US" sz="2300" dirty="0" err="1" smtClean="0"/>
              <a:t>stdio.h</a:t>
            </a:r>
            <a:r>
              <a:rPr lang="en-US" sz="2300" dirty="0" smtClean="0"/>
              <a:t>&gt;</a:t>
            </a:r>
          </a:p>
          <a:p>
            <a:pPr lvl="4">
              <a:buNone/>
            </a:pPr>
            <a:r>
              <a:rPr lang="en-US" sz="2300" dirty="0" smtClean="0"/>
              <a:t>#include &lt;</a:t>
            </a:r>
            <a:r>
              <a:rPr lang="en-US" sz="2300" dirty="0" err="1" smtClean="0"/>
              <a:t>unistd.h</a:t>
            </a:r>
            <a:r>
              <a:rPr lang="en-US" sz="2300" dirty="0" smtClean="0"/>
              <a:t>&gt;</a:t>
            </a:r>
          </a:p>
          <a:p>
            <a:pPr lvl="4">
              <a:buNone/>
            </a:pPr>
            <a:r>
              <a:rPr lang="en-US" sz="2300" dirty="0" smtClean="0"/>
              <a:t>void ouch(</a:t>
            </a:r>
            <a:r>
              <a:rPr lang="en-US" sz="2300" dirty="0" err="1" smtClean="0"/>
              <a:t>int</a:t>
            </a:r>
            <a:r>
              <a:rPr lang="en-US" sz="2300" dirty="0" smtClean="0"/>
              <a:t> sig)</a:t>
            </a:r>
          </a:p>
          <a:p>
            <a:pPr lvl="4">
              <a:buNone/>
            </a:pPr>
            <a:r>
              <a:rPr lang="en-US" sz="2300" dirty="0" smtClean="0"/>
              <a:t>{</a:t>
            </a:r>
          </a:p>
          <a:p>
            <a:pPr lvl="4">
              <a:buNone/>
            </a:pPr>
            <a:r>
              <a:rPr lang="en-US" sz="2300" dirty="0" err="1" smtClean="0"/>
              <a:t>printf</a:t>
            </a:r>
            <a:r>
              <a:rPr lang="en-US" sz="2300" dirty="0" smtClean="0"/>
              <a:t>(“OUCH! - I got signal %d\n”, sig);</a:t>
            </a:r>
          </a:p>
          <a:p>
            <a:pPr lvl="4">
              <a:buNone/>
            </a:pPr>
            <a:r>
              <a:rPr lang="en-US" sz="2300" dirty="0" smtClean="0"/>
              <a:t>(void) signal(SIGINT, SIG_DFL);</a:t>
            </a:r>
          </a:p>
          <a:p>
            <a:pPr lvl="4">
              <a:buNone/>
            </a:pPr>
            <a:r>
              <a:rPr lang="en-US" sz="2300" dirty="0" smtClean="0"/>
              <a:t>}</a:t>
            </a:r>
          </a:p>
          <a:p>
            <a:pPr lvl="4">
              <a:buNone/>
            </a:pPr>
            <a:r>
              <a:rPr lang="en-US" sz="2300" dirty="0" err="1" smtClean="0"/>
              <a:t>int</a:t>
            </a:r>
            <a:r>
              <a:rPr lang="en-US" sz="2300" dirty="0" smtClean="0"/>
              <a:t> main()</a:t>
            </a:r>
          </a:p>
          <a:p>
            <a:pPr lvl="4">
              <a:buNone/>
            </a:pPr>
            <a:r>
              <a:rPr lang="en-US" sz="2300" dirty="0" smtClean="0"/>
              <a:t>{</a:t>
            </a:r>
          </a:p>
          <a:p>
            <a:pPr lvl="4">
              <a:buNone/>
            </a:pPr>
            <a:r>
              <a:rPr lang="en-US" sz="2300" dirty="0" smtClean="0"/>
              <a:t>(void) signal(SIGINT, ouch);</a:t>
            </a:r>
          </a:p>
          <a:p>
            <a:pPr lvl="4">
              <a:buNone/>
            </a:pPr>
            <a:r>
              <a:rPr lang="en-US" sz="2300" dirty="0" smtClean="0"/>
              <a:t>while(1) {</a:t>
            </a:r>
          </a:p>
          <a:p>
            <a:pPr lvl="4">
              <a:buNone/>
            </a:pPr>
            <a:r>
              <a:rPr lang="en-US" sz="2300" dirty="0" err="1" smtClean="0"/>
              <a:t>printf</a:t>
            </a:r>
            <a:r>
              <a:rPr lang="en-US" sz="2300" dirty="0" smtClean="0"/>
              <a:t>(“Hello World!\n”);</a:t>
            </a:r>
          </a:p>
          <a:p>
            <a:pPr lvl="4">
              <a:buNone/>
            </a:pPr>
            <a:r>
              <a:rPr lang="en-US" sz="2300" dirty="0" smtClean="0"/>
              <a:t>sleep(1);	}	}</a:t>
            </a:r>
            <a:endParaRPr lang="en-US" sz="2300" dirty="0"/>
          </a:p>
        </p:txBody>
      </p:sp>
      <p:sp>
        <p:nvSpPr>
          <p:cNvPr id="5" name="Rectangle 4"/>
          <p:cNvSpPr/>
          <p:nvPr/>
        </p:nvSpPr>
        <p:spPr>
          <a:xfrm>
            <a:off x="5562600" y="1524000"/>
            <a:ext cx="3352800" cy="3693319"/>
          </a:xfrm>
          <a:prstGeom prst="rect">
            <a:avLst/>
          </a:prstGeom>
        </p:spPr>
        <p:txBody>
          <a:bodyPr wrap="square">
            <a:spAutoFit/>
          </a:bodyPr>
          <a:lstStyle/>
          <a:p>
            <a:r>
              <a:rPr lang="en-US" dirty="0" smtClean="0"/>
              <a:t>$ </a:t>
            </a:r>
            <a:r>
              <a:rPr lang="en-US" b="1" dirty="0" smtClean="0"/>
              <a:t>./ctrlc1</a:t>
            </a:r>
          </a:p>
          <a:p>
            <a:r>
              <a:rPr lang="en-US" dirty="0" smtClean="0"/>
              <a:t>Hello World!</a:t>
            </a:r>
          </a:p>
          <a:p>
            <a:r>
              <a:rPr lang="en-US" dirty="0" smtClean="0"/>
              <a:t>Hello World!</a:t>
            </a:r>
          </a:p>
          <a:p>
            <a:r>
              <a:rPr lang="en-US" dirty="0" smtClean="0"/>
              <a:t>Hello World!</a:t>
            </a:r>
          </a:p>
          <a:p>
            <a:r>
              <a:rPr lang="en-US" dirty="0" smtClean="0"/>
              <a:t>Hello World!</a:t>
            </a:r>
          </a:p>
          <a:p>
            <a:r>
              <a:rPr lang="en-US" b="1" dirty="0" smtClean="0"/>
              <a:t>^C</a:t>
            </a:r>
          </a:p>
          <a:p>
            <a:r>
              <a:rPr lang="en-US" dirty="0" smtClean="0"/>
              <a:t>OUCH! - I got signal 2</a:t>
            </a:r>
          </a:p>
          <a:p>
            <a:r>
              <a:rPr lang="en-US" dirty="0" smtClean="0"/>
              <a:t>Hello World!</a:t>
            </a:r>
          </a:p>
          <a:p>
            <a:r>
              <a:rPr lang="en-US" dirty="0" smtClean="0"/>
              <a:t>Hello World!</a:t>
            </a:r>
          </a:p>
          <a:p>
            <a:r>
              <a:rPr lang="en-US" dirty="0" smtClean="0"/>
              <a:t>Hello World!</a:t>
            </a:r>
          </a:p>
          <a:p>
            <a:r>
              <a:rPr lang="en-US" dirty="0" smtClean="0"/>
              <a:t>Hello World!</a:t>
            </a:r>
          </a:p>
          <a:p>
            <a:r>
              <a:rPr lang="en-US" b="1" dirty="0" smtClean="0"/>
              <a:t>^C</a:t>
            </a:r>
          </a:p>
          <a:p>
            <a:r>
              <a:rPr lang="en-US" dirty="0" smtClean="0"/>
              <a:t>$</a:t>
            </a:r>
            <a:endParaRPr lang="en-US" dirty="0"/>
          </a:p>
        </p:txBody>
      </p:sp>
      <p:sp>
        <p:nvSpPr>
          <p:cNvPr id="6" name="Left Arrow 5"/>
          <p:cNvSpPr/>
          <p:nvPr/>
        </p:nvSpPr>
        <p:spPr>
          <a:xfrm rot="2092489">
            <a:off x="4662355" y="5481086"/>
            <a:ext cx="1905000" cy="914400"/>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signals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Process  </a:t>
            </a:r>
            <a:r>
              <a:rPr lang="en-US" dirty="0" smtClean="0">
                <a:sym typeface="Wingdings" pitchFamily="2" charset="2"/>
              </a:rPr>
              <a:t> another process</a:t>
            </a:r>
          </a:p>
          <a:p>
            <a:pPr lvl="1"/>
            <a:r>
              <a:rPr lang="en-US" dirty="0" smtClean="0">
                <a:sym typeface="Wingdings" pitchFamily="2" charset="2"/>
              </a:rPr>
              <a:t>Including itself (kill)</a:t>
            </a:r>
          </a:p>
          <a:p>
            <a:pPr lvl="1"/>
            <a:r>
              <a:rPr lang="en-US" dirty="0" smtClean="0">
                <a:sym typeface="Wingdings" pitchFamily="2" charset="2"/>
              </a:rPr>
              <a:t>Call fail</a:t>
            </a:r>
          </a:p>
          <a:p>
            <a:pPr lvl="2"/>
            <a:r>
              <a:rPr lang="en-US" dirty="0" smtClean="0">
                <a:sym typeface="Wingdings" pitchFamily="2" charset="2"/>
              </a:rPr>
              <a:t>No permissions  signals</a:t>
            </a:r>
          </a:p>
          <a:p>
            <a:pPr lvl="3">
              <a:buNone/>
            </a:pPr>
            <a:r>
              <a:rPr lang="en-US" dirty="0" smtClean="0"/>
              <a:t>#include &lt;sys/</a:t>
            </a:r>
            <a:r>
              <a:rPr lang="en-US" dirty="0" err="1" smtClean="0"/>
              <a:t>types.h</a:t>
            </a:r>
            <a:r>
              <a:rPr lang="en-US" dirty="0" smtClean="0"/>
              <a:t>&gt;</a:t>
            </a:r>
          </a:p>
          <a:p>
            <a:pPr lvl="3">
              <a:buNone/>
            </a:pPr>
            <a:r>
              <a:rPr lang="en-US" dirty="0" smtClean="0"/>
              <a:t>#include &lt;signal.h&gt;</a:t>
            </a:r>
          </a:p>
          <a:p>
            <a:pPr lvl="3">
              <a:buNone/>
            </a:pPr>
            <a:r>
              <a:rPr lang="en-US" dirty="0" err="1" smtClean="0"/>
              <a:t>int</a:t>
            </a:r>
            <a:r>
              <a:rPr lang="en-US" dirty="0" smtClean="0"/>
              <a:t> kill(</a:t>
            </a:r>
            <a:r>
              <a:rPr lang="en-US" dirty="0" err="1" smtClean="0"/>
              <a:t>pid_t</a:t>
            </a:r>
            <a:r>
              <a:rPr lang="en-US" dirty="0" smtClean="0"/>
              <a:t> </a:t>
            </a:r>
            <a:r>
              <a:rPr lang="en-US" dirty="0" err="1" smtClean="0"/>
              <a:t>pid</a:t>
            </a:r>
            <a:r>
              <a:rPr lang="en-US" dirty="0" smtClean="0"/>
              <a:t>, </a:t>
            </a:r>
            <a:r>
              <a:rPr lang="en-US" dirty="0" err="1" smtClean="0"/>
              <a:t>int</a:t>
            </a:r>
            <a:r>
              <a:rPr lang="en-US" dirty="0" smtClean="0"/>
              <a:t> sig);</a:t>
            </a:r>
          </a:p>
          <a:p>
            <a:pPr lvl="4"/>
            <a:r>
              <a:rPr lang="en-US" dirty="0" smtClean="0"/>
              <a:t>Sends specified signals (sig) </a:t>
            </a:r>
            <a:r>
              <a:rPr lang="en-US" dirty="0" smtClean="0">
                <a:sym typeface="Wingdings" pitchFamily="2" charset="2"/>
              </a:rPr>
              <a:t> </a:t>
            </a:r>
            <a:r>
              <a:rPr lang="en-US" dirty="0" err="1" smtClean="0">
                <a:sym typeface="Wingdings" pitchFamily="2" charset="2"/>
              </a:rPr>
              <a:t>pid</a:t>
            </a:r>
            <a:endParaRPr lang="en-US" dirty="0" smtClean="0"/>
          </a:p>
          <a:p>
            <a:pPr lvl="4"/>
            <a:r>
              <a:rPr lang="en-US" dirty="0" smtClean="0"/>
              <a:t>Returns </a:t>
            </a:r>
          </a:p>
          <a:p>
            <a:pPr lvl="5"/>
            <a:r>
              <a:rPr lang="en-US" dirty="0" smtClean="0"/>
              <a:t>0 (success)</a:t>
            </a:r>
          </a:p>
          <a:p>
            <a:pPr lvl="5"/>
            <a:r>
              <a:rPr lang="en-US" dirty="0" smtClean="0"/>
              <a:t>-1 (fail)</a:t>
            </a:r>
          </a:p>
          <a:p>
            <a:pPr lvl="5"/>
            <a:r>
              <a:rPr lang="en-US" i="1" dirty="0" smtClean="0"/>
              <a:t>errno</a:t>
            </a:r>
            <a:r>
              <a:rPr lang="en-US" dirty="0" smtClean="0"/>
              <a:t> = EINVAL(</a:t>
            </a:r>
            <a:r>
              <a:rPr lang="en-US" strike="sngStrike" dirty="0" smtClean="0"/>
              <a:t>valid</a:t>
            </a:r>
            <a:r>
              <a:rPr lang="en-US" dirty="0" smtClean="0"/>
              <a:t> signal)</a:t>
            </a:r>
          </a:p>
          <a:p>
            <a:pPr lvl="5"/>
            <a:r>
              <a:rPr lang="en-US" dirty="0" smtClean="0"/>
              <a:t>errno = EPERM (</a:t>
            </a:r>
            <a:r>
              <a:rPr lang="en-US" strike="sngStrike" dirty="0" smtClean="0"/>
              <a:t>permissions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a:t>ps -ef</a:t>
            </a:r>
            <a:endParaRPr lang="en-US" dirty="0"/>
          </a:p>
        </p:txBody>
      </p:sp>
      <p:sp>
        <p:nvSpPr>
          <p:cNvPr id="5" name="Content Placeholder 4"/>
          <p:cNvSpPr>
            <a:spLocks noGrp="1"/>
          </p:cNvSpPr>
          <p:nvPr>
            <p:ph idx="1"/>
          </p:nvPr>
        </p:nvSpPr>
        <p:spPr>
          <a:xfrm>
            <a:off x="457200" y="1600201"/>
            <a:ext cx="8229600" cy="1600200"/>
          </a:xfrm>
        </p:spPr>
        <p:txBody>
          <a:bodyPr>
            <a:normAutofit lnSpcReduction="10000"/>
          </a:bodyPr>
          <a:lstStyle/>
          <a:p>
            <a:r>
              <a:rPr lang="en-US" dirty="0" smtClean="0"/>
              <a:t>PID ranges</a:t>
            </a:r>
          </a:p>
          <a:p>
            <a:pPr lvl="1"/>
            <a:r>
              <a:rPr lang="en-US" dirty="0" smtClean="0"/>
              <a:t>2 to 32768</a:t>
            </a:r>
          </a:p>
          <a:p>
            <a:pPr lvl="1"/>
            <a:r>
              <a:rPr lang="en-US" dirty="0" smtClean="0"/>
              <a:t>1 </a:t>
            </a:r>
            <a:r>
              <a:rPr lang="en-US" dirty="0" smtClean="0">
                <a:sym typeface="Wingdings" pitchFamily="2" charset="2"/>
              </a:rPr>
              <a:t> init process</a:t>
            </a:r>
            <a:endParaRPr lang="en-US" dirty="0"/>
          </a:p>
        </p:txBody>
      </p:sp>
      <p:pic>
        <p:nvPicPr>
          <p:cNvPr id="6" name="Picture 2"/>
          <p:cNvPicPr>
            <a:picLocks noChangeAspect="1" noChangeArrowheads="1"/>
          </p:cNvPicPr>
          <p:nvPr/>
        </p:nvPicPr>
        <p:blipFill>
          <a:blip r:embed="rId3" cstate="print"/>
          <a:srcRect l="30122" t="47141" r="27282" b="42757"/>
          <a:stretch>
            <a:fillRect/>
          </a:stretch>
        </p:blipFill>
        <p:spPr bwMode="auto">
          <a:xfrm>
            <a:off x="685800" y="3505200"/>
            <a:ext cx="8001000" cy="10668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signals</a:t>
            </a:r>
            <a:endParaRPr lang="en-US" dirty="0"/>
          </a:p>
        </p:txBody>
      </p:sp>
      <p:sp>
        <p:nvSpPr>
          <p:cNvPr id="3" name="Content Placeholder 2"/>
          <p:cNvSpPr>
            <a:spLocks noGrp="1"/>
          </p:cNvSpPr>
          <p:nvPr>
            <p:ph idx="1"/>
          </p:nvPr>
        </p:nvSpPr>
        <p:spPr/>
        <p:txBody>
          <a:bodyPr>
            <a:normAutofit lnSpcReduction="10000"/>
          </a:bodyPr>
          <a:lstStyle/>
          <a:p>
            <a:r>
              <a:rPr lang="en-US" dirty="0" smtClean="0"/>
              <a:t>Signals provide </a:t>
            </a:r>
          </a:p>
          <a:p>
            <a:pPr lvl="1"/>
            <a:r>
              <a:rPr lang="en-US" dirty="0" smtClean="0"/>
              <a:t>Alarm clock facility</a:t>
            </a:r>
          </a:p>
          <a:p>
            <a:pPr lvl="2"/>
            <a:r>
              <a:rPr lang="en-US" dirty="0" smtClean="0"/>
              <a:t>Schedule SIGALRM (future)</a:t>
            </a:r>
          </a:p>
          <a:p>
            <a:pPr lvl="3"/>
            <a:r>
              <a:rPr lang="en-US" dirty="0" smtClean="0"/>
              <a:t>#include &lt;</a:t>
            </a:r>
            <a:r>
              <a:rPr lang="en-US" dirty="0" err="1" smtClean="0"/>
              <a:t>unistd.h</a:t>
            </a:r>
            <a:r>
              <a:rPr lang="en-US" dirty="0" smtClean="0"/>
              <a:t>&gt;</a:t>
            </a:r>
          </a:p>
          <a:p>
            <a:pPr lvl="3"/>
            <a:r>
              <a:rPr lang="en-US" dirty="0" smtClean="0"/>
              <a:t>unsigned int alarm(unsigned int seconds);</a:t>
            </a:r>
          </a:p>
          <a:p>
            <a:pPr lvl="2"/>
            <a:r>
              <a:rPr lang="en-US" dirty="0" smtClean="0"/>
              <a:t>alarm call schedules</a:t>
            </a:r>
          </a:p>
          <a:p>
            <a:pPr lvl="3"/>
            <a:r>
              <a:rPr lang="en-US" dirty="0" smtClean="0"/>
              <a:t>SIGALRM in </a:t>
            </a:r>
            <a:r>
              <a:rPr lang="en-US" i="1" dirty="0" smtClean="0"/>
              <a:t>seconds</a:t>
            </a:r>
          </a:p>
          <a:p>
            <a:pPr lvl="1"/>
            <a:r>
              <a:rPr lang="en-US" dirty="0" smtClean="0"/>
              <a:t>Value 0 </a:t>
            </a:r>
            <a:r>
              <a:rPr lang="en-US" strike="sngStrike" dirty="0" smtClean="0"/>
              <a:t>outstanding alarm request</a:t>
            </a:r>
          </a:p>
          <a:p>
            <a:pPr lvl="1"/>
            <a:r>
              <a:rPr lang="en-US" dirty="0" smtClean="0"/>
              <a:t>Calling alarm before signal received </a:t>
            </a:r>
          </a:p>
          <a:p>
            <a:pPr lvl="2"/>
            <a:r>
              <a:rPr lang="en-US" dirty="0" smtClean="0"/>
              <a:t>Rescheduled</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Signals</a:t>
            </a:r>
            <a:endParaRPr lang="en-US" dirty="0"/>
          </a:p>
        </p:txBody>
      </p:sp>
      <p:pic>
        <p:nvPicPr>
          <p:cNvPr id="1029" name="Picture 5"/>
          <p:cNvPicPr>
            <a:picLocks noChangeAspect="1" noChangeArrowheads="1"/>
          </p:cNvPicPr>
          <p:nvPr/>
        </p:nvPicPr>
        <p:blipFill>
          <a:blip r:embed="rId3" cstate="print"/>
          <a:srcRect l="1955"/>
          <a:stretch>
            <a:fillRect/>
          </a:stretch>
        </p:blipFill>
        <p:spPr bwMode="auto">
          <a:xfrm>
            <a:off x="6172200" y="2743199"/>
            <a:ext cx="2525949" cy="1476670"/>
          </a:xfrm>
          <a:prstGeom prst="rect">
            <a:avLst/>
          </a:prstGeom>
          <a:noFill/>
          <a:ln>
            <a:noFill/>
          </a:ln>
        </p:spPr>
      </p:pic>
      <p:pic>
        <p:nvPicPr>
          <p:cNvPr id="1030" name="Picture 6"/>
          <p:cNvPicPr>
            <a:picLocks noChangeAspect="1" noChangeArrowheads="1"/>
          </p:cNvPicPr>
          <p:nvPr/>
        </p:nvPicPr>
        <p:blipFill>
          <a:blip r:embed="rId4" cstate="print"/>
          <a:srcRect/>
          <a:stretch>
            <a:fillRect/>
          </a:stretch>
        </p:blipFill>
        <p:spPr bwMode="auto">
          <a:xfrm>
            <a:off x="6172200" y="1447799"/>
            <a:ext cx="2514600" cy="1019433"/>
          </a:xfrm>
          <a:prstGeom prst="rect">
            <a:avLst/>
          </a:prstGeom>
          <a:noFill/>
          <a:ln w="9525">
            <a:noFill/>
            <a:miter lim="800000"/>
            <a:headEnd/>
            <a:tailEnd/>
          </a:ln>
          <a:effectLst/>
        </p:spPr>
      </p:pic>
      <p:pic>
        <p:nvPicPr>
          <p:cNvPr id="1031" name="Picture 7"/>
          <p:cNvPicPr>
            <a:picLocks noGrp="1" noChangeAspect="1" noChangeArrowheads="1"/>
          </p:cNvPicPr>
          <p:nvPr>
            <p:ph idx="1"/>
          </p:nvPr>
        </p:nvPicPr>
        <p:blipFill>
          <a:blip r:embed="rId5" cstate="print"/>
          <a:srcRect/>
          <a:stretch>
            <a:fillRect/>
          </a:stretch>
        </p:blipFill>
        <p:spPr bwMode="auto">
          <a:xfrm>
            <a:off x="228600" y="1316077"/>
            <a:ext cx="5715000" cy="4952387"/>
          </a:xfrm>
          <a:prstGeom prst="rect">
            <a:avLst/>
          </a:prstGeom>
          <a:noFill/>
          <a:ln w="9525">
            <a:noFill/>
            <a:miter lim="800000"/>
            <a:headEnd/>
            <a:tailEnd/>
          </a:ln>
          <a:effectLst/>
        </p:spPr>
      </p:pic>
      <p:sp>
        <p:nvSpPr>
          <p:cNvPr id="10" name="Right Arrow 9"/>
          <p:cNvSpPr/>
          <p:nvPr/>
        </p:nvSpPr>
        <p:spPr>
          <a:xfrm rot="19430862">
            <a:off x="378220" y="5068356"/>
            <a:ext cx="1981200" cy="914400"/>
          </a:xfrm>
          <a:prstGeom prst="rightArrow">
            <a:avLst>
              <a:gd name="adj1" fmla="val 50000"/>
              <a:gd name="adj2" fmla="val 57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17" name="Rectangle 16"/>
          <p:cNvSpPr/>
          <p:nvPr/>
        </p:nvSpPr>
        <p:spPr>
          <a:xfrm>
            <a:off x="6400800" y="5257800"/>
            <a:ext cx="2209800" cy="1077218"/>
          </a:xfrm>
          <a:prstGeom prst="rect">
            <a:avLst/>
          </a:prstGeom>
        </p:spPr>
        <p:txBody>
          <a:bodyPr wrap="square">
            <a:spAutoFit/>
          </a:bodyPr>
          <a:lstStyle/>
          <a:p>
            <a:r>
              <a:rPr lang="en-US" sz="1600" dirty="0" smtClean="0"/>
              <a:t>Suspend execution until signal occurs</a:t>
            </a:r>
            <a:endParaRPr lang="en-US" sz="1600" b="1" dirty="0" smtClean="0"/>
          </a:p>
          <a:p>
            <a:r>
              <a:rPr lang="en-US" sz="1600" b="1" dirty="0" smtClean="0"/>
              <a:t>#include &lt;</a:t>
            </a:r>
            <a:r>
              <a:rPr lang="en-US" sz="1600" b="1" dirty="0" err="1" smtClean="0"/>
              <a:t>unistd.h</a:t>
            </a:r>
            <a:r>
              <a:rPr lang="en-US" sz="1600" b="1" dirty="0" smtClean="0"/>
              <a:t>&gt;</a:t>
            </a:r>
          </a:p>
          <a:p>
            <a:r>
              <a:rPr lang="en-US" sz="1600" b="1" dirty="0" smtClean="0"/>
              <a:t>int pause(void);</a:t>
            </a:r>
          </a:p>
        </p:txBody>
      </p:sp>
      <p:cxnSp>
        <p:nvCxnSpPr>
          <p:cNvPr id="19" name="Straight Arrow Connector 18"/>
          <p:cNvCxnSpPr>
            <a:endCxn id="17" idx="1"/>
          </p:cNvCxnSpPr>
          <p:nvPr/>
        </p:nvCxnSpPr>
        <p:spPr>
          <a:xfrm flipV="1">
            <a:off x="3200400" y="5796409"/>
            <a:ext cx="3200400" cy="598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slide(fromBottom)">
                                      <p:cBhvr>
                                        <p:cTn id="15" dur="500"/>
                                        <p:tgtEl>
                                          <p:spTgt spid="1030"/>
                                        </p:tgtEl>
                                      </p:cBhvr>
                                    </p:animEffect>
                                  </p:childTnLst>
                                </p:cTn>
                              </p:par>
                            </p:childTnLst>
                          </p:cTn>
                        </p:par>
                        <p:par>
                          <p:cTn id="16" fill="hold">
                            <p:stCondLst>
                              <p:cond delay="500"/>
                            </p:stCondLst>
                            <p:childTnLst>
                              <p:par>
                                <p:cTn id="17" presetID="29"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ppt_x-.2"/>
                                          </p:val>
                                        </p:tav>
                                        <p:tav tm="100000">
                                          <p:val>
                                            <p:strVal val="#ppt_x"/>
                                          </p:val>
                                        </p:tav>
                                      </p:tavLst>
                                    </p:anim>
                                    <p:anim calcmode="lin" valueType="num">
                                      <p:cBhvr>
                                        <p:cTn id="2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9"/>
                                        </p:tgtEl>
                                      </p:cBhvr>
                                    </p:animEffect>
                                  </p:childTnLst>
                                </p:cTn>
                              </p:par>
                            </p:childTnLst>
                          </p:cTn>
                        </p:par>
                        <p:par>
                          <p:cTn id="22" fill="hold">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ppt_x</p:attrName>
                                        </p:attrNameLst>
                                      </p:cBhvr>
                                      <p:tavLst>
                                        <p:tav tm="0">
                                          <p:val>
                                            <p:strVal val="#ppt_x-.2"/>
                                          </p:val>
                                        </p:tav>
                                        <p:tav tm="100000">
                                          <p:val>
                                            <p:strVal val="#ppt_x"/>
                                          </p:val>
                                        </p:tav>
                                      </p:tavLst>
                                    </p:anim>
                                    <p:anim calcmode="lin" valueType="num">
                                      <p:cBhvr>
                                        <p:cTn id="2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slide(fromBottom)">
                                      <p:cBhvr>
                                        <p:cTn id="3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Signals - sigaction</a:t>
            </a:r>
            <a:endParaRPr lang="en-US" dirty="0"/>
          </a:p>
        </p:txBody>
      </p:sp>
      <p:sp>
        <p:nvSpPr>
          <p:cNvPr id="3" name="Content Placeholder 2"/>
          <p:cNvSpPr>
            <a:spLocks noGrp="1"/>
          </p:cNvSpPr>
          <p:nvPr>
            <p:ph idx="1"/>
          </p:nvPr>
        </p:nvSpPr>
        <p:spPr/>
        <p:txBody>
          <a:bodyPr>
            <a:normAutofit/>
          </a:bodyPr>
          <a:lstStyle/>
          <a:p>
            <a:r>
              <a:rPr lang="en-US" dirty="0" smtClean="0"/>
              <a:t>A Robust Signals Interface:</a:t>
            </a:r>
          </a:p>
          <a:p>
            <a:pPr lvl="1"/>
            <a:r>
              <a:rPr lang="en-US" dirty="0" smtClean="0"/>
              <a:t>newer programming interface (signals)</a:t>
            </a:r>
          </a:p>
          <a:p>
            <a:pPr lvl="2">
              <a:buNone/>
            </a:pPr>
            <a:r>
              <a:rPr lang="en-US" sz="1800" dirty="0" smtClean="0"/>
              <a:t>#include &lt;signal.h&gt;</a:t>
            </a:r>
          </a:p>
          <a:p>
            <a:pPr lvl="2">
              <a:buNone/>
            </a:pPr>
            <a:r>
              <a:rPr lang="en-US" sz="1800" dirty="0" smtClean="0"/>
              <a:t>int sigaction(int sig, const struct sigaction *act, struct sigaction *oact);</a:t>
            </a:r>
            <a:endParaRPr lang="en-US" dirty="0" smtClean="0"/>
          </a:p>
          <a:p>
            <a:pPr lvl="1"/>
            <a:r>
              <a:rPr lang="en-US" dirty="0" smtClean="0"/>
              <a:t>sigaction structure define</a:t>
            </a:r>
          </a:p>
          <a:p>
            <a:pPr lvl="2"/>
            <a:r>
              <a:rPr lang="en-US" dirty="0" smtClean="0"/>
              <a:t>Action to be taken </a:t>
            </a:r>
            <a:r>
              <a:rPr lang="en-US" dirty="0" smtClean="0">
                <a:sym typeface="Wingdings" pitchFamily="2" charset="2"/>
              </a:rPr>
              <a:t> signal</a:t>
            </a:r>
          </a:p>
          <a:p>
            <a:pPr lvl="3"/>
            <a:r>
              <a:rPr lang="en-US" dirty="0" smtClean="0"/>
              <a:t>void (*) (int) sa_handler	</a:t>
            </a:r>
            <a:r>
              <a:rPr lang="en-US" sz="1800" dirty="0" smtClean="0"/>
              <a:t>/* function, SIG_DFL or SIG_IGN</a:t>
            </a:r>
          </a:p>
          <a:p>
            <a:pPr lvl="3"/>
            <a:r>
              <a:rPr lang="en-US" dirty="0" smtClean="0"/>
              <a:t>sigset_t sa_mask		</a:t>
            </a:r>
            <a:r>
              <a:rPr lang="en-US" sz="1800" dirty="0" smtClean="0"/>
              <a:t>/* signals to block in sa_handler</a:t>
            </a:r>
          </a:p>
          <a:p>
            <a:pPr lvl="3"/>
            <a:r>
              <a:rPr lang="fr-FR" dirty="0" smtClean="0"/>
              <a:t>int sa_flags		</a:t>
            </a:r>
            <a:r>
              <a:rPr lang="fr-FR" sz="1800" dirty="0" smtClean="0"/>
              <a:t>/* signal action modifiers</a:t>
            </a:r>
          </a:p>
          <a:p>
            <a:pPr lvl="1"/>
            <a:r>
              <a:rPr lang="fr-FR" dirty="0" smtClean="0"/>
              <a:t>Sigaction – </a:t>
            </a:r>
            <a:r>
              <a:rPr lang="fr-FR" dirty="0" smtClean="0">
                <a:hlinkClick r:id="rId3" action="ppaction://hlinksldjump"/>
              </a:rPr>
              <a:t>example</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6238875" y="1676400"/>
            <a:ext cx="2828925" cy="38290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Sending Signals - sigaction</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28600" y="1752601"/>
            <a:ext cx="3894338" cy="3581400"/>
          </a:xfrm>
          <a:prstGeom prst="rect">
            <a:avLst/>
          </a:prstGeom>
          <a:noFill/>
          <a:ln w="9525">
            <a:noFill/>
            <a:miter lim="800000"/>
            <a:headEnd/>
            <a:tailEnd/>
          </a:ln>
          <a:effectLst/>
        </p:spPr>
      </p:pic>
      <p:sp>
        <p:nvSpPr>
          <p:cNvPr id="5" name="Right Arrow 4"/>
          <p:cNvSpPr/>
          <p:nvPr/>
        </p:nvSpPr>
        <p:spPr>
          <a:xfrm rot="18773027">
            <a:off x="627847" y="5666383"/>
            <a:ext cx="1403828" cy="661900"/>
          </a:xfrm>
          <a:prstGeom prst="rightArrow">
            <a:avLst>
              <a:gd name="adj1" fmla="val 50000"/>
              <a:gd name="adj2" fmla="val 57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4267200" y="1676400"/>
            <a:ext cx="1752600" cy="88881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4267200" y="2895600"/>
            <a:ext cx="1847850" cy="2447925"/>
          </a:xfrm>
          <a:prstGeom prst="rect">
            <a:avLst/>
          </a:prstGeom>
          <a:noFill/>
          <a:ln w="9525">
            <a:noFill/>
            <a:miter lim="800000"/>
            <a:headEnd/>
            <a:tailEnd/>
          </a:ln>
          <a:effectLst/>
        </p:spPr>
      </p:pic>
      <p:grpSp>
        <p:nvGrpSpPr>
          <p:cNvPr id="21" name="Group 20"/>
          <p:cNvGrpSpPr/>
          <p:nvPr/>
        </p:nvGrpSpPr>
        <p:grpSpPr>
          <a:xfrm>
            <a:off x="1676400" y="4267200"/>
            <a:ext cx="2057400" cy="1524000"/>
            <a:chOff x="1676400" y="4267200"/>
            <a:chExt cx="2057400" cy="1524000"/>
          </a:xfrm>
        </p:grpSpPr>
        <p:cxnSp>
          <p:nvCxnSpPr>
            <p:cNvPr id="12" name="Elbow Connector 11"/>
            <p:cNvCxnSpPr/>
            <p:nvPr/>
          </p:nvCxnSpPr>
          <p:spPr>
            <a:xfrm>
              <a:off x="1676400" y="4495800"/>
              <a:ext cx="2057400" cy="12954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562894" y="4380706"/>
              <a:ext cx="22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711498" y="5607204"/>
            <a:ext cx="838200" cy="369332"/>
          </a:xfrm>
          <a:prstGeom prst="rect">
            <a:avLst/>
          </a:prstGeom>
          <a:noFill/>
        </p:spPr>
        <p:txBody>
          <a:bodyPr wrap="square" rtlCol="0">
            <a:spAutoFit/>
          </a:bodyPr>
          <a:lstStyle/>
          <a:p>
            <a:r>
              <a:rPr lang="en-US" dirty="0" smtClean="0"/>
              <a:t>Ctrl + c</a:t>
            </a:r>
            <a:endParaRPr lang="en-US" dirty="0"/>
          </a:p>
        </p:txBody>
      </p:sp>
      <p:sp>
        <p:nvSpPr>
          <p:cNvPr id="23" name="TextBox 22"/>
          <p:cNvSpPr txBox="1"/>
          <p:nvPr/>
        </p:nvSpPr>
        <p:spPr>
          <a:xfrm>
            <a:off x="5562600" y="5791200"/>
            <a:ext cx="838200" cy="369332"/>
          </a:xfrm>
          <a:prstGeom prst="rect">
            <a:avLst/>
          </a:prstGeom>
          <a:noFill/>
        </p:spPr>
        <p:txBody>
          <a:bodyPr wrap="square" rtlCol="0">
            <a:spAutoFit/>
          </a:bodyPr>
          <a:lstStyle/>
          <a:p>
            <a:r>
              <a:rPr lang="en-US" dirty="0" smtClean="0"/>
              <a:t>Ctrl + z</a:t>
            </a:r>
            <a:endParaRPr lang="en-US" dirty="0"/>
          </a:p>
        </p:txBody>
      </p:sp>
      <p:cxnSp>
        <p:nvCxnSpPr>
          <p:cNvPr id="25" name="Straight Arrow Connector 24"/>
          <p:cNvCxnSpPr>
            <a:stCxn id="23" idx="3"/>
          </p:cNvCxnSpPr>
          <p:nvPr/>
        </p:nvCxnSpPr>
        <p:spPr>
          <a:xfrm flipV="1">
            <a:off x="6400800" y="5334000"/>
            <a:ext cx="990600" cy="6418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Footer Placeholder 1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slide(fromBottom)">
                                      <p:cBhvr>
                                        <p:cTn id="15" dur="500"/>
                                        <p:tgtEl>
                                          <p:spTgt spid="205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slide(fromBottom)">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slide(fromBottom)">
                                      <p:cBhvr>
                                        <p:cTn id="33" dur="500"/>
                                        <p:tgtEl>
                                          <p:spTgt spid="205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Sets</a:t>
            </a:r>
            <a:endParaRPr lang="en-US" dirty="0"/>
          </a:p>
        </p:txBody>
      </p:sp>
      <p:sp>
        <p:nvSpPr>
          <p:cNvPr id="3" name="Content Placeholder 2"/>
          <p:cNvSpPr>
            <a:spLocks noGrp="1"/>
          </p:cNvSpPr>
          <p:nvPr>
            <p:ph idx="1"/>
          </p:nvPr>
        </p:nvSpPr>
        <p:spPr/>
        <p:txBody>
          <a:bodyPr>
            <a:normAutofit lnSpcReduction="10000"/>
          </a:bodyPr>
          <a:lstStyle/>
          <a:p>
            <a:r>
              <a:rPr lang="en-US" dirty="0" smtClean="0"/>
              <a:t>signal.h</a:t>
            </a:r>
          </a:p>
          <a:p>
            <a:pPr lvl="1"/>
            <a:r>
              <a:rPr lang="en-US" b="1" i="1" dirty="0" smtClean="0"/>
              <a:t>sigset_t </a:t>
            </a:r>
            <a:r>
              <a:rPr lang="en-US" dirty="0" smtClean="0"/>
              <a:t>&amp; functions (defines)</a:t>
            </a:r>
          </a:p>
          <a:p>
            <a:pPr lvl="1"/>
            <a:r>
              <a:rPr lang="en-US" dirty="0" smtClean="0"/>
              <a:t>Used (sets)</a:t>
            </a:r>
          </a:p>
          <a:p>
            <a:pPr lvl="2"/>
            <a:r>
              <a:rPr lang="en-US" i="1" dirty="0" smtClean="0"/>
              <a:t>sigaction</a:t>
            </a:r>
            <a:r>
              <a:rPr lang="en-US" dirty="0" smtClean="0"/>
              <a:t> &amp; </a:t>
            </a:r>
          </a:p>
          <a:p>
            <a:pPr lvl="3"/>
            <a:r>
              <a:rPr lang="en-US" i="1" dirty="0" smtClean="0"/>
              <a:t>Other functions</a:t>
            </a:r>
          </a:p>
          <a:p>
            <a:pPr lvl="4"/>
            <a:r>
              <a:rPr lang="en-US" dirty="0" smtClean="0"/>
              <a:t>Modify behavior (process)</a:t>
            </a:r>
          </a:p>
          <a:p>
            <a:pPr lvl="1">
              <a:buNone/>
            </a:pPr>
            <a:r>
              <a:rPr lang="en-US" sz="1800" dirty="0" smtClean="0"/>
              <a:t>#include &lt;signal.h&gt;</a:t>
            </a:r>
          </a:p>
          <a:p>
            <a:pPr lvl="1">
              <a:buNone/>
            </a:pPr>
            <a:r>
              <a:rPr lang="en-US" sz="1800" dirty="0" smtClean="0"/>
              <a:t>int sigaddset(sigset_t *set, int signo);</a:t>
            </a:r>
            <a:r>
              <a:rPr lang="en-US" sz="2000" dirty="0" smtClean="0"/>
              <a:t>	</a:t>
            </a:r>
            <a:r>
              <a:rPr lang="en-US" sz="1600" dirty="0" smtClean="0">
                <a:solidFill>
                  <a:prstClr val="black"/>
                </a:solidFill>
              </a:rPr>
              <a:t> /* add specified signal to signal set */</a:t>
            </a:r>
            <a:endParaRPr lang="en-US" sz="2000" dirty="0" smtClean="0"/>
          </a:p>
          <a:p>
            <a:pPr lvl="1">
              <a:buNone/>
            </a:pPr>
            <a:r>
              <a:rPr lang="en-US" sz="1800" dirty="0" smtClean="0"/>
              <a:t>int sigemptyset(sigset_t *set);</a:t>
            </a:r>
            <a:r>
              <a:rPr lang="en-US" sz="2000" dirty="0" smtClean="0"/>
              <a:t>		</a:t>
            </a:r>
            <a:r>
              <a:rPr lang="en-US" sz="1600" dirty="0" smtClean="0"/>
              <a:t>/* initializes a signal set to be empty */</a:t>
            </a:r>
            <a:endParaRPr lang="en-US" sz="7200" dirty="0" smtClean="0"/>
          </a:p>
          <a:p>
            <a:pPr lvl="1">
              <a:buNone/>
            </a:pPr>
            <a:r>
              <a:rPr lang="en-US" sz="1800" dirty="0" smtClean="0"/>
              <a:t>int sigfillset(sigset_t *set); </a:t>
            </a:r>
            <a:r>
              <a:rPr lang="en-US" sz="1600" dirty="0" smtClean="0">
                <a:solidFill>
                  <a:prstClr val="black"/>
                </a:solidFill>
              </a:rPr>
              <a:t>/* initializes a signal set to contain all defined signals */</a:t>
            </a:r>
            <a:endParaRPr lang="en-US" sz="2000" dirty="0" smtClean="0"/>
          </a:p>
          <a:p>
            <a:pPr lvl="1">
              <a:buNone/>
            </a:pPr>
            <a:r>
              <a:rPr lang="da-DK" sz="1800" dirty="0" smtClean="0"/>
              <a:t>int sigdelset(sigset_t *set, int signo);</a:t>
            </a:r>
            <a:r>
              <a:rPr lang="da-DK" sz="2000" dirty="0" smtClean="0"/>
              <a:t> </a:t>
            </a:r>
            <a:r>
              <a:rPr lang="da-DK" sz="1600" dirty="0" smtClean="0">
                <a:solidFill>
                  <a:prstClr val="black"/>
                </a:solidFill>
              </a:rPr>
              <a:t>/* delete specified signal from signal set */</a:t>
            </a:r>
            <a:endParaRPr lang="en-US" sz="1600" dirty="0">
              <a:solidFill>
                <a:prstClr val="black"/>
              </a:solidFill>
            </a:endParaRP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Sets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sigismember() </a:t>
            </a:r>
          </a:p>
          <a:p>
            <a:pPr lvl="1"/>
            <a:r>
              <a:rPr lang="en-US" dirty="0" smtClean="0"/>
              <a:t>given signal is a member of a signal set?</a:t>
            </a:r>
          </a:p>
          <a:p>
            <a:pPr lvl="2">
              <a:buNone/>
            </a:pPr>
            <a:r>
              <a:rPr lang="da-DK" i="1" dirty="0" smtClean="0"/>
              <a:t>#include &lt;signal.h&gt;</a:t>
            </a:r>
          </a:p>
          <a:p>
            <a:pPr lvl="2">
              <a:buNone/>
            </a:pPr>
            <a:r>
              <a:rPr lang="da-DK" i="1" dirty="0" smtClean="0"/>
              <a:t>int sigismember(sigset_t *set, int signo);</a:t>
            </a:r>
            <a:endParaRPr lang="en-US" i="1" dirty="0" smtClean="0"/>
          </a:p>
          <a:p>
            <a:pPr lvl="1"/>
            <a:r>
              <a:rPr lang="en-US" dirty="0" smtClean="0"/>
              <a:t>Returns</a:t>
            </a:r>
          </a:p>
          <a:p>
            <a:pPr lvl="2"/>
            <a:r>
              <a:rPr lang="en-US" dirty="0" smtClean="0"/>
              <a:t>1 (signal = member of signal set)</a:t>
            </a:r>
          </a:p>
          <a:p>
            <a:pPr lvl="2"/>
            <a:r>
              <a:rPr lang="en-US" dirty="0" smtClean="0"/>
              <a:t>0 (signal ≠ member of signal set)</a:t>
            </a:r>
          </a:p>
          <a:p>
            <a:pPr lvl="2"/>
            <a:r>
              <a:rPr lang="en-US" dirty="0" smtClean="0"/>
              <a:t>-1 (error)</a:t>
            </a:r>
          </a:p>
          <a:p>
            <a:r>
              <a:rPr lang="en-US" dirty="0" smtClean="0"/>
              <a:t>Process signal mask</a:t>
            </a:r>
          </a:p>
          <a:p>
            <a:pPr lvl="1"/>
            <a:r>
              <a:rPr lang="en-US" dirty="0" smtClean="0"/>
              <a:t>Set or examined</a:t>
            </a:r>
          </a:p>
          <a:p>
            <a:pPr lvl="2"/>
            <a:r>
              <a:rPr lang="en-US" dirty="0" smtClean="0"/>
              <a:t>sigprocmask()</a:t>
            </a:r>
          </a:p>
          <a:p>
            <a:pPr lvl="3"/>
            <a:r>
              <a:rPr lang="en-US" dirty="0" smtClean="0"/>
              <a:t>set of signals that are currently blocked therefore</a:t>
            </a:r>
          </a:p>
          <a:p>
            <a:pPr lvl="4"/>
            <a:r>
              <a:rPr lang="en-US" dirty="0" smtClean="0"/>
              <a:t>not be received by the current process</a:t>
            </a:r>
          </a:p>
          <a:p>
            <a:pPr lvl="2">
              <a:buNone/>
            </a:pPr>
            <a:r>
              <a:rPr lang="en-US" i="1" dirty="0" smtClean="0"/>
              <a:t>#include &lt;signal.h&gt;</a:t>
            </a:r>
          </a:p>
          <a:p>
            <a:pPr lvl="2">
              <a:buNone/>
            </a:pPr>
            <a:r>
              <a:rPr lang="en-US" i="1" dirty="0" smtClean="0"/>
              <a:t>int sigprocmask(int </a:t>
            </a:r>
            <a:r>
              <a:rPr lang="en-US" i="1" dirty="0" smtClean="0">
                <a:solidFill>
                  <a:srgbClr val="FF0000"/>
                </a:solidFill>
              </a:rPr>
              <a:t>how</a:t>
            </a:r>
            <a:r>
              <a:rPr lang="en-US" i="1" dirty="0" smtClean="0"/>
              <a:t>, const sigset_t *</a:t>
            </a:r>
            <a:r>
              <a:rPr lang="en-US" i="1" dirty="0" smtClean="0">
                <a:solidFill>
                  <a:schemeClr val="accent6">
                    <a:lumMod val="50000"/>
                  </a:schemeClr>
                </a:solidFill>
              </a:rPr>
              <a:t>set</a:t>
            </a:r>
            <a:r>
              <a:rPr lang="en-US" i="1" dirty="0" smtClean="0"/>
              <a:t>, sigset_t *</a:t>
            </a:r>
            <a:r>
              <a:rPr lang="en-US" i="1" dirty="0" smtClean="0">
                <a:effectLst>
                  <a:outerShdw blurRad="38100" dist="38100" dir="2700000" algn="tl">
                    <a:srgbClr val="000000">
                      <a:alpha val="43137"/>
                    </a:srgbClr>
                  </a:outerShdw>
                </a:effectLst>
              </a:rPr>
              <a:t>oset</a:t>
            </a:r>
            <a:r>
              <a:rPr lang="en-US" i="1" dirty="0" smtClean="0"/>
              <a:t>);</a:t>
            </a:r>
          </a:p>
          <a:p>
            <a:pPr lvl="2"/>
            <a:r>
              <a:rPr lang="en-US" i="1" dirty="0" smtClean="0">
                <a:solidFill>
                  <a:srgbClr val="FF0000"/>
                </a:solidFill>
              </a:rPr>
              <a:t>Change process signal mask</a:t>
            </a:r>
          </a:p>
          <a:p>
            <a:pPr lvl="2"/>
            <a:r>
              <a:rPr lang="en-US" i="1" dirty="0" smtClean="0">
                <a:solidFill>
                  <a:schemeClr val="accent6">
                    <a:lumMod val="50000"/>
                  </a:schemeClr>
                </a:solidFill>
              </a:rPr>
              <a:t>New values for signal mask are passed</a:t>
            </a:r>
          </a:p>
          <a:p>
            <a:pPr lvl="2"/>
            <a:r>
              <a:rPr lang="en-US" i="1" dirty="0" smtClean="0">
                <a:effectLst>
                  <a:outerShdw blurRad="38100" dist="38100" dir="2700000" algn="tl">
                    <a:srgbClr val="000000">
                      <a:alpha val="43137"/>
                    </a:srgbClr>
                  </a:outerShdw>
                </a:effectLst>
              </a:rPr>
              <a:t>Previous signal mask will be written</a:t>
            </a:r>
            <a:endParaRPr lang="en-US" i="1" dirty="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nvGraphicFramePr>
        <p:xfrm>
          <a:off x="2978628" y="3429000"/>
          <a:ext cx="6065013" cy="914400"/>
        </p:xfrm>
        <a:graphic>
          <a:graphicData uri="http://schemas.openxmlformats.org/drawingml/2006/table">
            <a:tbl>
              <a:tblPr firstRow="1" bandRow="1">
                <a:tableStyleId>{5940675A-B579-460E-94D1-54222C63F5DA}</a:tableStyleId>
              </a:tblPr>
              <a:tblGrid>
                <a:gridCol w="1533843"/>
                <a:gridCol w="4531170"/>
              </a:tblGrid>
              <a:tr h="274320">
                <a:tc>
                  <a:txBody>
                    <a:bodyPr/>
                    <a:lstStyle/>
                    <a:p>
                      <a:r>
                        <a:rPr lang="en-US" sz="1400" i="1" kern="1200" baseline="0" dirty="0" smtClean="0">
                          <a:solidFill>
                            <a:srgbClr val="FF0000"/>
                          </a:solidFill>
                          <a:latin typeface="+mn-lt"/>
                          <a:ea typeface="+mn-ea"/>
                          <a:cs typeface="+mn-cs"/>
                        </a:rPr>
                        <a:t>SIG_BLOCK</a:t>
                      </a:r>
                      <a:endParaRPr lang="en-US" sz="1400" i="1" dirty="0">
                        <a:solidFill>
                          <a:srgbClr val="FF0000"/>
                        </a:solidFill>
                      </a:endParaRPr>
                    </a:p>
                  </a:txBody>
                  <a:tcPr/>
                </a:tc>
                <a:tc>
                  <a:txBody>
                    <a:bodyPr/>
                    <a:lstStyle/>
                    <a:p>
                      <a:r>
                        <a:rPr lang="en-US" sz="1400" kern="1200" baseline="0" dirty="0" smtClean="0">
                          <a:solidFill>
                            <a:schemeClr val="tx1"/>
                          </a:solidFill>
                          <a:latin typeface="+mn-lt"/>
                          <a:ea typeface="+mn-ea"/>
                          <a:cs typeface="+mn-cs"/>
                        </a:rPr>
                        <a:t>The signals in set are added to the signal mask.</a:t>
                      </a:r>
                      <a:endParaRPr lang="en-US" sz="1400" dirty="0"/>
                    </a:p>
                  </a:txBody>
                  <a:tcPr/>
                </a:tc>
              </a:tr>
              <a:tr h="274320">
                <a:tc>
                  <a:txBody>
                    <a:bodyPr/>
                    <a:lstStyle/>
                    <a:p>
                      <a:r>
                        <a:rPr lang="en-US" sz="1400" i="1" kern="1200" baseline="0" dirty="0" smtClean="0">
                          <a:solidFill>
                            <a:srgbClr val="FF0000"/>
                          </a:solidFill>
                          <a:latin typeface="+mn-lt"/>
                          <a:ea typeface="+mn-ea"/>
                          <a:cs typeface="+mn-cs"/>
                        </a:rPr>
                        <a:t>SIG_SETMASK</a:t>
                      </a:r>
                      <a:endParaRPr lang="en-US" sz="1400" i="1" dirty="0">
                        <a:solidFill>
                          <a:srgbClr val="FF0000"/>
                        </a:solidFill>
                      </a:endParaRPr>
                    </a:p>
                  </a:txBody>
                  <a:tcPr/>
                </a:tc>
                <a:tc>
                  <a:txBody>
                    <a:bodyPr/>
                    <a:lstStyle/>
                    <a:p>
                      <a:r>
                        <a:rPr lang="en-US" sz="1400" kern="1200" baseline="0" dirty="0" smtClean="0">
                          <a:solidFill>
                            <a:schemeClr val="tx1"/>
                          </a:solidFill>
                          <a:latin typeface="+mn-lt"/>
                          <a:ea typeface="+mn-ea"/>
                          <a:cs typeface="+mn-cs"/>
                        </a:rPr>
                        <a:t>The signal mask is set from set.</a:t>
                      </a:r>
                      <a:endParaRPr lang="en-US" sz="1400" dirty="0"/>
                    </a:p>
                  </a:txBody>
                  <a:tcPr/>
                </a:tc>
              </a:tr>
              <a:tr h="274320">
                <a:tc>
                  <a:txBody>
                    <a:bodyPr/>
                    <a:lstStyle/>
                    <a:p>
                      <a:r>
                        <a:rPr lang="en-US" sz="1400" i="1" kern="1200" baseline="0" dirty="0" smtClean="0">
                          <a:solidFill>
                            <a:srgbClr val="FF0000"/>
                          </a:solidFill>
                          <a:latin typeface="+mn-lt"/>
                          <a:ea typeface="+mn-ea"/>
                          <a:cs typeface="+mn-cs"/>
                        </a:rPr>
                        <a:t>SIG_UNBLOCK</a:t>
                      </a:r>
                      <a:endParaRPr lang="en-US" sz="1400" i="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mn-lt"/>
                          <a:ea typeface="+mn-ea"/>
                          <a:cs typeface="+mn-cs"/>
                        </a:rPr>
                        <a:t>The signals in set are removed from the signal mask.</a:t>
                      </a:r>
                      <a:endParaRPr lang="en-US" sz="1400" dirty="0"/>
                    </a:p>
                  </a:txBody>
                  <a:tcPr/>
                </a:tc>
              </a:tr>
            </a:tbl>
          </a:graphicData>
        </a:graphic>
      </p:graphicFrame>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Sets</a:t>
            </a:r>
            <a:endParaRPr lang="en-US" dirty="0"/>
          </a:p>
        </p:txBody>
      </p:sp>
      <p:sp>
        <p:nvSpPr>
          <p:cNvPr id="3" name="Content Placeholder 2"/>
          <p:cNvSpPr>
            <a:spLocks noGrp="1"/>
          </p:cNvSpPr>
          <p:nvPr>
            <p:ph idx="1"/>
          </p:nvPr>
        </p:nvSpPr>
        <p:spPr/>
        <p:txBody>
          <a:bodyPr/>
          <a:lstStyle/>
          <a:p>
            <a:r>
              <a:rPr lang="en-US" i="1" dirty="0" smtClean="0">
                <a:solidFill>
                  <a:schemeClr val="accent6">
                    <a:lumMod val="50000"/>
                  </a:schemeClr>
                </a:solidFill>
              </a:rPr>
              <a:t>Set</a:t>
            </a:r>
            <a:r>
              <a:rPr lang="en-US" i="1" dirty="0" smtClean="0"/>
              <a:t> = null pointer; value of how </a:t>
            </a:r>
            <a:r>
              <a:rPr lang="en-US" i="1" strike="sngStrike" dirty="0" smtClean="0"/>
              <a:t>used</a:t>
            </a:r>
          </a:p>
          <a:p>
            <a:r>
              <a:rPr lang="en-US" i="1" dirty="0" smtClean="0"/>
              <a:t>Only purpose </a:t>
            </a:r>
            <a:r>
              <a:rPr lang="en-US" i="1" dirty="0" smtClean="0">
                <a:sym typeface="Wingdings" pitchFamily="2" charset="2"/>
              </a:rPr>
              <a:t> sigprocmask()</a:t>
            </a:r>
          </a:p>
          <a:p>
            <a:pPr lvl="1"/>
            <a:r>
              <a:rPr lang="en-US" i="1" dirty="0" smtClean="0">
                <a:sym typeface="Wingdings" pitchFamily="2" charset="2"/>
              </a:rPr>
              <a:t>Fetch current signal mask = oset</a:t>
            </a:r>
          </a:p>
          <a:p>
            <a:r>
              <a:rPr lang="en-US" i="1" dirty="0" smtClean="0">
                <a:sym typeface="Wingdings" pitchFamily="2" charset="2"/>
              </a:rPr>
              <a:t>sigprocmask()</a:t>
            </a:r>
          </a:p>
          <a:p>
            <a:pPr lvl="1"/>
            <a:r>
              <a:rPr lang="en-US" i="1" dirty="0" smtClean="0">
                <a:sym typeface="Wingdings" pitchFamily="2" charset="2"/>
              </a:rPr>
              <a:t>Return</a:t>
            </a:r>
          </a:p>
          <a:p>
            <a:pPr lvl="2"/>
            <a:r>
              <a:rPr lang="en-US" i="1" dirty="0" smtClean="0">
                <a:sym typeface="Wingdings" pitchFamily="2" charset="2"/>
              </a:rPr>
              <a:t>0 (success)</a:t>
            </a:r>
          </a:p>
          <a:p>
            <a:pPr lvl="2"/>
            <a:r>
              <a:rPr lang="en-US" i="1" dirty="0" smtClean="0">
                <a:sym typeface="Wingdings" pitchFamily="2" charset="2"/>
              </a:rPr>
              <a:t>-1 (how  invalid) with errno = EINVAL)</a:t>
            </a:r>
            <a:endParaRPr lang="en-US" i="1"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Sets</a:t>
            </a:r>
            <a:endParaRPr lang="en-US" dirty="0"/>
          </a:p>
        </p:txBody>
      </p:sp>
      <p:sp>
        <p:nvSpPr>
          <p:cNvPr id="3" name="Content Placeholder 2"/>
          <p:cNvSpPr>
            <a:spLocks noGrp="1"/>
          </p:cNvSpPr>
          <p:nvPr>
            <p:ph idx="1"/>
          </p:nvPr>
        </p:nvSpPr>
        <p:spPr/>
        <p:txBody>
          <a:bodyPr/>
          <a:lstStyle/>
          <a:p>
            <a:r>
              <a:rPr lang="en-US" dirty="0" smtClean="0"/>
              <a:t>Identify </a:t>
            </a:r>
          </a:p>
          <a:p>
            <a:pPr lvl="1"/>
            <a:r>
              <a:rPr lang="en-US" dirty="0" smtClean="0"/>
              <a:t>Blocked signals (pending)</a:t>
            </a:r>
          </a:p>
          <a:p>
            <a:pPr lvl="2"/>
            <a:r>
              <a:rPr lang="en-US" dirty="0" smtClean="0"/>
              <a:t>sigpending()</a:t>
            </a:r>
          </a:p>
          <a:p>
            <a:pPr lvl="3">
              <a:buNone/>
            </a:pPr>
            <a:r>
              <a:rPr lang="en-US" i="1" dirty="0" smtClean="0"/>
              <a:t>#include &lt;signal.h&gt;</a:t>
            </a:r>
          </a:p>
          <a:p>
            <a:pPr lvl="3">
              <a:buNone/>
            </a:pPr>
            <a:r>
              <a:rPr lang="en-US" i="1" dirty="0" smtClean="0"/>
              <a:t>int sigpending(sigset_t *</a:t>
            </a:r>
            <a:r>
              <a:rPr lang="en-US" i="1" dirty="0" smtClean="0">
                <a:solidFill>
                  <a:srgbClr val="0070C0"/>
                </a:solidFill>
              </a:rPr>
              <a:t>set</a:t>
            </a:r>
            <a:r>
              <a:rPr lang="en-US" i="1" dirty="0" smtClean="0"/>
              <a:t>);</a:t>
            </a:r>
          </a:p>
          <a:p>
            <a:pPr lvl="2"/>
            <a:r>
              <a:rPr lang="en-US" dirty="0" smtClean="0"/>
              <a:t>Writes set of signals blocked </a:t>
            </a:r>
            <a:r>
              <a:rPr lang="en-US" dirty="0" smtClean="0">
                <a:sym typeface="Wingdings" pitchFamily="2" charset="2"/>
              </a:rPr>
              <a:t></a:t>
            </a:r>
            <a:r>
              <a:rPr lang="en-US" dirty="0" smtClean="0"/>
              <a:t> pending</a:t>
            </a:r>
          </a:p>
          <a:p>
            <a:pPr lvl="3"/>
            <a:r>
              <a:rPr lang="en-US" i="1" dirty="0" smtClean="0">
                <a:solidFill>
                  <a:srgbClr val="0070C0"/>
                </a:solidFill>
              </a:rPr>
              <a:t>set</a:t>
            </a:r>
            <a:endParaRPr lang="en-US" i="1" dirty="0" smtClean="0"/>
          </a:p>
          <a:p>
            <a:pPr lvl="2"/>
            <a:r>
              <a:rPr lang="en-US" dirty="0" smtClean="0"/>
              <a:t>Returns</a:t>
            </a:r>
          </a:p>
          <a:p>
            <a:pPr lvl="3"/>
            <a:r>
              <a:rPr lang="en-US" dirty="0" smtClean="0"/>
              <a:t>0 (success)</a:t>
            </a:r>
          </a:p>
          <a:p>
            <a:pPr lvl="3"/>
            <a:r>
              <a:rPr lang="en-US" dirty="0" smtClean="0"/>
              <a:t>-1 with errno</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Process </a:t>
            </a:r>
          </a:p>
          <a:p>
            <a:pPr lvl="1"/>
            <a:r>
              <a:rPr lang="en-US" dirty="0" smtClean="0"/>
              <a:t>Suspended execution</a:t>
            </a:r>
          </a:p>
          <a:p>
            <a:pPr lvl="2"/>
            <a:r>
              <a:rPr lang="en-US" dirty="0" smtClean="0"/>
              <a:t>Until</a:t>
            </a:r>
          </a:p>
          <a:p>
            <a:pPr lvl="3"/>
            <a:r>
              <a:rPr lang="en-US" dirty="0" smtClean="0"/>
              <a:t>Delivery of one of a set of signals</a:t>
            </a:r>
          </a:p>
          <a:p>
            <a:pPr lvl="3"/>
            <a:r>
              <a:rPr lang="en-US" dirty="0" smtClean="0"/>
              <a:t>sigsuspend() – calling it</a:t>
            </a:r>
          </a:p>
          <a:p>
            <a:pPr lvl="4">
              <a:buNone/>
            </a:pPr>
            <a:r>
              <a:rPr lang="en-US" i="1" dirty="0" smtClean="0"/>
              <a:t>#include &lt;signal.h&gt;</a:t>
            </a:r>
          </a:p>
          <a:p>
            <a:pPr lvl="4">
              <a:buNone/>
            </a:pPr>
            <a:r>
              <a:rPr lang="en-US" i="1" dirty="0" smtClean="0"/>
              <a:t>int sigsuspend(const sigset_t *</a:t>
            </a:r>
            <a:r>
              <a:rPr lang="en-US" i="1" dirty="0" err="1" smtClean="0"/>
              <a:t>sigmask</a:t>
            </a:r>
            <a:r>
              <a:rPr lang="en-US" i="1" dirty="0" smtClean="0"/>
              <a:t>);</a:t>
            </a:r>
          </a:p>
          <a:p>
            <a:pPr lvl="3"/>
            <a:r>
              <a:rPr lang="en-US" dirty="0" smtClean="0"/>
              <a:t>replaces the process signal mask with the signal set given by </a:t>
            </a:r>
            <a:r>
              <a:rPr lang="en-US" dirty="0" err="1" smtClean="0"/>
              <a:t>sigmask</a:t>
            </a:r>
            <a:endParaRPr lang="en-US" dirty="0" smtClean="0"/>
          </a:p>
          <a:p>
            <a:pPr lvl="4"/>
            <a:r>
              <a:rPr lang="en-US" dirty="0" smtClean="0"/>
              <a:t>Then suspend execution</a:t>
            </a:r>
          </a:p>
          <a:p>
            <a:pPr lvl="3"/>
            <a:r>
              <a:rPr lang="en-US" dirty="0" smtClean="0"/>
              <a:t>Returns</a:t>
            </a:r>
          </a:p>
          <a:p>
            <a:pPr lvl="4"/>
            <a:r>
              <a:rPr lang="en-US" dirty="0" smtClean="0"/>
              <a:t>Never return(success)</a:t>
            </a:r>
          </a:p>
          <a:p>
            <a:pPr lvl="4"/>
            <a:r>
              <a:rPr lang="en-US" dirty="0" smtClean="0"/>
              <a:t>-1 with errno = EINTR</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Sets – sigaction flags</a:t>
            </a:r>
            <a:endParaRPr lang="en-US" dirty="0"/>
          </a:p>
        </p:txBody>
      </p:sp>
      <p:graphicFrame>
        <p:nvGraphicFramePr>
          <p:cNvPr id="4" name="Content Placeholder 3"/>
          <p:cNvGraphicFramePr>
            <a:graphicFrameLocks noGrp="1"/>
          </p:cNvGraphicFramePr>
          <p:nvPr>
            <p:ph idx="1"/>
          </p:nvPr>
        </p:nvGraphicFramePr>
        <p:xfrm>
          <a:off x="1295400" y="1905000"/>
          <a:ext cx="6887592" cy="1483360"/>
        </p:xfrm>
        <a:graphic>
          <a:graphicData uri="http://schemas.openxmlformats.org/drawingml/2006/table">
            <a:tbl>
              <a:tblPr firstRow="1" bandRow="1">
                <a:tableStyleId>{9D7B26C5-4107-4FEC-AEDC-1716B250A1EF}</a:tableStyleId>
              </a:tblPr>
              <a:tblGrid>
                <a:gridCol w="1719390"/>
                <a:gridCol w="5168202"/>
              </a:tblGrid>
              <a:tr h="370840">
                <a:tc>
                  <a:txBody>
                    <a:bodyPr/>
                    <a:lstStyle/>
                    <a:p>
                      <a:r>
                        <a:rPr lang="en-US" sz="1600" b="0" kern="1200" baseline="0" dirty="0" smtClean="0"/>
                        <a:t>SA_NOCLDSTOP</a:t>
                      </a:r>
                      <a:endParaRPr lang="en-US" sz="1600" b="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b="0" kern="1200" baseline="0" dirty="0" smtClean="0"/>
                        <a:t>Don’t generate SIGCHLD when child processes stop.</a:t>
                      </a:r>
                      <a:endParaRPr lang="en-US" sz="1600" b="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kern="1200" baseline="0" dirty="0" smtClean="0"/>
                        <a:t>SA_RESETHAND</a:t>
                      </a:r>
                      <a:endParaRPr lang="en-US" sz="16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kern="1200" baseline="0" dirty="0" smtClean="0"/>
                        <a:t>Reset signal action to SIG_DFL on receipt.</a:t>
                      </a:r>
                      <a:endParaRPr lang="en-US" sz="16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kern="1200" baseline="0" dirty="0" smtClean="0"/>
                        <a:t>SA_RESTART</a:t>
                      </a:r>
                      <a:endParaRPr lang="en-US" sz="16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kern="1200" baseline="0" dirty="0" smtClean="0"/>
                        <a:t>Restart interruptible functions rather than error with EINTR.</a:t>
                      </a:r>
                      <a:endParaRPr lang="en-US" sz="16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kern="1200" baseline="0" dirty="0" smtClean="0"/>
                        <a:t>SA_NODEFER</a:t>
                      </a:r>
                      <a:endParaRPr lang="en-US" sz="16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kern="1200" baseline="0" dirty="0" smtClean="0"/>
                        <a:t>Don’t add the signal to the signal mask when caught.</a:t>
                      </a:r>
                      <a:endParaRPr lang="en-US" sz="1600"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data </a:t>
            </a:r>
            <a:r>
              <a:rPr lang="en-US" dirty="0" smtClean="0"/>
              <a:t>structure </a:t>
            </a:r>
            <a:r>
              <a:rPr lang="en-US" dirty="0" smtClean="0">
                <a:sym typeface="Wingdings" pitchFamily="2" charset="2"/>
              </a:rPr>
              <a:t> describes</a:t>
            </a:r>
            <a:endParaRPr lang="en-US" dirty="0" smtClean="0"/>
          </a:p>
          <a:p>
            <a:pPr lvl="1"/>
            <a:r>
              <a:rPr lang="en-US" dirty="0" smtClean="0"/>
              <a:t>All processes currently loaded </a:t>
            </a:r>
            <a:r>
              <a:rPr lang="en-US" dirty="0" smtClean="0">
                <a:sym typeface="Wingdings" pitchFamily="2" charset="2"/>
              </a:rPr>
              <a:t> with</a:t>
            </a:r>
            <a:endParaRPr lang="en-US" dirty="0" smtClean="0"/>
          </a:p>
          <a:p>
            <a:pPr lvl="2"/>
            <a:r>
              <a:rPr lang="en-US" dirty="0" smtClean="0"/>
              <a:t>PID</a:t>
            </a:r>
          </a:p>
          <a:p>
            <a:pPr lvl="2"/>
            <a:r>
              <a:rPr lang="en-US" dirty="0" smtClean="0"/>
              <a:t>Status</a:t>
            </a:r>
          </a:p>
          <a:p>
            <a:pPr lvl="2"/>
            <a:r>
              <a:rPr lang="en-US" dirty="0" smtClean="0"/>
              <a:t>Command string</a:t>
            </a:r>
          </a:p>
          <a:p>
            <a:pPr lvl="2"/>
            <a:r>
              <a:rPr lang="en-US" dirty="0" smtClean="0"/>
              <a:t>O/P </a:t>
            </a:r>
            <a:r>
              <a:rPr lang="en-US" dirty="0" smtClean="0">
                <a:sym typeface="Wingdings" pitchFamily="2" charset="2"/>
              </a:rPr>
              <a:t> ps</a:t>
            </a:r>
          </a:p>
          <a:p>
            <a:r>
              <a:rPr lang="en-US" dirty="0" smtClean="0"/>
              <a:t>Limited size</a:t>
            </a:r>
          </a:p>
          <a:p>
            <a:pPr lvl="1"/>
            <a:r>
              <a:rPr lang="en-US" dirty="0" smtClean="0"/>
              <a:t>Early UNIX </a:t>
            </a:r>
            <a:r>
              <a:rPr lang="en-US" dirty="0" smtClean="0">
                <a:sym typeface="Wingdings" pitchFamily="2" charset="2"/>
              </a:rPr>
              <a:t> 256 processes</a:t>
            </a:r>
          </a:p>
          <a:p>
            <a:pPr lvl="1"/>
            <a:r>
              <a:rPr lang="en-US" dirty="0"/>
              <a:t>modern implementations have relaxed </a:t>
            </a:r>
            <a:endParaRPr lang="en-US" dirty="0" smtClean="0"/>
          </a:p>
          <a:p>
            <a:pPr lvl="2"/>
            <a:r>
              <a:rPr lang="en-US" dirty="0" smtClean="0"/>
              <a:t>Limited  </a:t>
            </a:r>
            <a:r>
              <a:rPr lang="en-US" dirty="0" smtClean="0">
                <a:sym typeface="Wingdings" pitchFamily="2" charset="2"/>
              </a:rPr>
              <a:t></a:t>
            </a:r>
            <a:r>
              <a:rPr lang="en-US" dirty="0" smtClean="0"/>
              <a:t>by</a:t>
            </a:r>
          </a:p>
          <a:p>
            <a:pPr lvl="3"/>
            <a:r>
              <a:rPr lang="en-US" dirty="0" smtClean="0"/>
              <a:t>memory </a:t>
            </a:r>
            <a:r>
              <a:rPr lang="en-US" dirty="0"/>
              <a:t>available </a:t>
            </a: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 Beyond Syllabus</a:t>
            </a:r>
            <a:endParaRPr lang="en-US" dirty="0"/>
          </a:p>
        </p:txBody>
      </p:sp>
      <p:sp>
        <p:nvSpPr>
          <p:cNvPr id="3" name="Subtitle 2"/>
          <p:cNvSpPr>
            <a:spLocks noGrp="1"/>
          </p:cNvSpPr>
          <p:nvPr>
            <p:ph type="subTitle" idx="1"/>
          </p:nvPr>
        </p:nvSpPr>
        <p:spPr/>
        <p:txBody>
          <a:bodyPr/>
          <a:lstStyle/>
          <a:p>
            <a:r>
              <a:rPr lang="en-US" b="1" i="1" dirty="0" smtClean="0"/>
              <a:t>Common Signal Reference</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Signal Reference</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990600" y="1676400"/>
            <a:ext cx="7176708" cy="4109244"/>
          </a:xfrm>
          <a:prstGeom prst="rect">
            <a:avLst/>
          </a:prstGeom>
          <a:noFill/>
          <a:ln w="9525">
            <a:noFill/>
            <a:miter lim="800000"/>
            <a:headEnd/>
            <a:tailEnd/>
          </a:ln>
          <a:effectLst/>
        </p:spPr>
      </p:pic>
      <p:sp>
        <p:nvSpPr>
          <p:cNvPr id="6" name="Rectangle 5"/>
          <p:cNvSpPr/>
          <p:nvPr/>
        </p:nvSpPr>
        <p:spPr>
          <a:xfrm>
            <a:off x="1371600" y="1295400"/>
            <a:ext cx="6553200" cy="338554"/>
          </a:xfrm>
          <a:prstGeom prst="rect">
            <a:avLst/>
          </a:prstGeom>
        </p:spPr>
        <p:txBody>
          <a:bodyPr wrap="square">
            <a:spAutoFit/>
          </a:bodyPr>
          <a:lstStyle/>
          <a:p>
            <a:pPr algn="ctr"/>
            <a:r>
              <a:rPr lang="en-US" sz="1600" dirty="0" smtClean="0"/>
              <a:t>Default action for the signals in the following table is abnormal termination</a:t>
            </a:r>
            <a:endParaRPr lang="en-US" sz="1600"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Signal Reference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14399" y="1828800"/>
            <a:ext cx="7484533" cy="2971800"/>
          </a:xfrm>
          <a:prstGeom prst="rect">
            <a:avLst/>
          </a:prstGeom>
          <a:noFill/>
          <a:ln w="9525">
            <a:noFill/>
            <a:miter lim="800000"/>
            <a:headEnd/>
            <a:tailEnd/>
          </a:ln>
          <a:effectLst/>
        </p:spPr>
      </p:pic>
      <p:sp>
        <p:nvSpPr>
          <p:cNvPr id="5" name="Rectangle 4"/>
          <p:cNvSpPr/>
          <p:nvPr/>
        </p:nvSpPr>
        <p:spPr>
          <a:xfrm>
            <a:off x="2209800" y="1447800"/>
            <a:ext cx="4572000" cy="338554"/>
          </a:xfrm>
          <a:prstGeom prst="rect">
            <a:avLst/>
          </a:prstGeom>
        </p:spPr>
        <p:txBody>
          <a:bodyPr>
            <a:spAutoFit/>
          </a:bodyPr>
          <a:lstStyle/>
          <a:p>
            <a:r>
              <a:rPr lang="en-US" sz="1600" dirty="0" smtClean="0">
                <a:solidFill>
                  <a:prstClr val="black"/>
                </a:solidFill>
              </a:rPr>
              <a:t>Signals in the following table is abnormal termination</a:t>
            </a:r>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Signal Reference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57287" y="3110706"/>
            <a:ext cx="6829425" cy="1504950"/>
          </a:xfrm>
          <a:prstGeom prst="rect">
            <a:avLst/>
          </a:prstGeom>
          <a:noFill/>
          <a:ln w="9525">
            <a:noFill/>
            <a:miter lim="800000"/>
            <a:headEnd/>
            <a:tailEnd/>
          </a:ln>
          <a:effectLst/>
        </p:spPr>
      </p:pic>
      <p:sp>
        <p:nvSpPr>
          <p:cNvPr id="5" name="Rectangle 4"/>
          <p:cNvSpPr/>
          <p:nvPr/>
        </p:nvSpPr>
        <p:spPr>
          <a:xfrm>
            <a:off x="1676400" y="2667000"/>
            <a:ext cx="5715000" cy="307777"/>
          </a:xfrm>
          <a:prstGeom prst="rect">
            <a:avLst/>
          </a:prstGeom>
        </p:spPr>
        <p:txBody>
          <a:bodyPr wrap="square">
            <a:spAutoFit/>
          </a:bodyPr>
          <a:lstStyle/>
          <a:p>
            <a:r>
              <a:rPr lang="en-US" sz="1400" dirty="0" smtClean="0">
                <a:latin typeface="Palatino-Roman"/>
              </a:rPr>
              <a:t>A process is suspended by default on receipt of one of the signals</a:t>
            </a:r>
            <a:endParaRPr lang="en-US" sz="1400"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Processes</a:t>
            </a:r>
          </a:p>
        </p:txBody>
      </p:sp>
      <p:pic>
        <p:nvPicPr>
          <p:cNvPr id="4" name="Content Placeholder 3"/>
          <p:cNvPicPr>
            <a:picLocks noGrp="1"/>
          </p:cNvPicPr>
          <p:nvPr>
            <p:ph idx="1"/>
          </p:nvPr>
        </p:nvPicPr>
        <p:blipFill>
          <a:blip r:embed="rId2" cstate="print"/>
          <a:srcRect l="19057" t="56980" r="25481" b="13960"/>
          <a:stretch>
            <a:fillRect/>
          </a:stretch>
        </p:blipFill>
        <p:spPr bwMode="auto">
          <a:xfrm>
            <a:off x="1004668" y="1676400"/>
            <a:ext cx="7216244" cy="2125797"/>
          </a:xfrm>
          <a:prstGeom prst="rect">
            <a:avLst/>
          </a:prstGeom>
          <a:noFill/>
          <a:ln w="9525">
            <a:noFill/>
            <a:miter lim="800000"/>
            <a:headEnd/>
            <a:tailEnd/>
          </a:ln>
        </p:spPr>
      </p:pic>
      <p:pic>
        <p:nvPicPr>
          <p:cNvPr id="5" name="Picture 4"/>
          <p:cNvPicPr/>
          <p:nvPr/>
        </p:nvPicPr>
        <p:blipFill>
          <a:blip r:embed="rId3" cstate="print"/>
          <a:srcRect l="12391" t="31729" r="32372" b="42165"/>
          <a:stretch>
            <a:fillRect/>
          </a:stretch>
        </p:blipFill>
        <p:spPr bwMode="auto">
          <a:xfrm>
            <a:off x="990600" y="3761936"/>
            <a:ext cx="7162800" cy="1953064"/>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Processes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TTY</a:t>
            </a:r>
          </a:p>
          <a:p>
            <a:pPr lvl="1"/>
            <a:r>
              <a:rPr lang="en-US" dirty="0" smtClean="0"/>
              <a:t>Terminal</a:t>
            </a:r>
          </a:p>
          <a:p>
            <a:pPr lvl="2"/>
            <a:r>
              <a:rPr lang="en-US" dirty="0" smtClean="0"/>
              <a:t>Process started from</a:t>
            </a:r>
          </a:p>
          <a:p>
            <a:r>
              <a:rPr lang="en-US" dirty="0" smtClean="0"/>
              <a:t>TIME</a:t>
            </a:r>
          </a:p>
          <a:p>
            <a:pPr lvl="1"/>
            <a:r>
              <a:rPr lang="en-US" dirty="0" smtClean="0"/>
              <a:t>Time</a:t>
            </a:r>
          </a:p>
          <a:p>
            <a:pPr lvl="2"/>
            <a:r>
              <a:rPr lang="en-US" dirty="0" smtClean="0"/>
              <a:t>Used </a:t>
            </a:r>
            <a:r>
              <a:rPr lang="en-US" dirty="0" smtClean="0">
                <a:sym typeface="Wingdings" pitchFamily="2" charset="2"/>
              </a:rPr>
              <a:t> process so far</a:t>
            </a:r>
            <a:endParaRPr lang="en-US" dirty="0" smtClean="0"/>
          </a:p>
          <a:p>
            <a:r>
              <a:rPr lang="en-US" dirty="0" smtClean="0"/>
              <a:t>CMD</a:t>
            </a:r>
          </a:p>
          <a:p>
            <a:pPr lvl="1"/>
            <a:r>
              <a:rPr lang="en-US" dirty="0" smtClean="0"/>
              <a:t>Command</a:t>
            </a:r>
          </a:p>
          <a:p>
            <a:pPr lvl="2"/>
            <a:r>
              <a:rPr lang="en-US" dirty="0" smtClean="0"/>
              <a:t>Used </a:t>
            </a:r>
            <a:r>
              <a:rPr lang="en-US" dirty="0" smtClean="0">
                <a:sym typeface="Wingdings" pitchFamily="2" charset="2"/>
              </a:rPr>
              <a:t> process start</a:t>
            </a:r>
          </a:p>
          <a:p>
            <a:r>
              <a:rPr lang="en-US" dirty="0" smtClean="0"/>
              <a:t>C</a:t>
            </a:r>
          </a:p>
          <a:p>
            <a:pPr lvl="1"/>
            <a:r>
              <a:rPr lang="en-US" dirty="0" smtClean="0"/>
              <a:t>Usage % </a:t>
            </a:r>
            <a:r>
              <a:rPr lang="en-US" dirty="0" smtClean="0">
                <a:sym typeface="Wingdings" pitchFamily="2" charset="2"/>
              </a:rPr>
              <a:t> CPU </a:t>
            </a:r>
          </a:p>
          <a:p>
            <a:r>
              <a:rPr lang="en-US" dirty="0" smtClean="0">
                <a:sym typeface="Wingdings" pitchFamily="2" charset="2"/>
              </a:rPr>
              <a:t>STIME</a:t>
            </a:r>
          </a:p>
          <a:p>
            <a:pPr lvl="1"/>
            <a:r>
              <a:rPr lang="en-US" dirty="0" smtClean="0">
                <a:sym typeface="Wingdings" pitchFamily="2" charset="2"/>
              </a:rPr>
              <a:t>Start time  process</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Processes</a:t>
            </a:r>
            <a:endParaRPr lang="en-US" dirty="0"/>
          </a:p>
        </p:txBody>
      </p:sp>
      <p:graphicFrame>
        <p:nvGraphicFramePr>
          <p:cNvPr id="4" name="Content Placeholder 3"/>
          <p:cNvGraphicFramePr>
            <a:graphicFrameLocks noGrp="1"/>
          </p:cNvGraphicFramePr>
          <p:nvPr>
            <p:ph idx="1"/>
          </p:nvPr>
        </p:nvGraphicFramePr>
        <p:xfrm>
          <a:off x="1219200" y="2133600"/>
          <a:ext cx="7162800" cy="3785616"/>
        </p:xfrm>
        <a:graphic>
          <a:graphicData uri="http://schemas.openxmlformats.org/drawingml/2006/table">
            <a:tbl>
              <a:tblPr/>
              <a:tblGrid>
                <a:gridCol w="1312519"/>
                <a:gridCol w="5850281"/>
              </a:tblGrid>
              <a:tr h="270279">
                <a:tc>
                  <a:txBody>
                    <a:bodyPr/>
                    <a:lstStyle/>
                    <a:p>
                      <a:pPr marL="0" marR="0" algn="ctr">
                        <a:lnSpc>
                          <a:spcPct val="115000"/>
                        </a:lnSpc>
                        <a:spcBef>
                          <a:spcPts val="0"/>
                        </a:spcBef>
                        <a:spcAft>
                          <a:spcPts val="600"/>
                        </a:spcAft>
                      </a:pPr>
                      <a:r>
                        <a:rPr lang="en-US" sz="1800" b="1" dirty="0">
                          <a:latin typeface="Times New Roman"/>
                          <a:ea typeface="Calibri"/>
                          <a:cs typeface="Times New Roman"/>
                        </a:rPr>
                        <a:t>STAT Code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a:latin typeface="Times New Roman"/>
                          <a:ea typeface="Calibri"/>
                          <a:cs typeface="Times New Roman"/>
                        </a:rPr>
                        <a:t>Description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smtClean="0">
                          <a:latin typeface="Times New Roman"/>
                          <a:cs typeface="Times New Roman"/>
                        </a:rPr>
                        <a:t>Sleeping</a:t>
                      </a:r>
                      <a:endParaRPr lang="en-US" sz="1600" dirty="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R</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latin typeface="Times New Roman"/>
                          <a:ea typeface="Calibri"/>
                          <a:cs typeface="Times New Roman"/>
                        </a:rPr>
                        <a:t>Running</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D</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Uninterruptible Sleep (Waiting</a:t>
                      </a:r>
                      <a:r>
                        <a:rPr lang="en-US" sz="1800" dirty="0" smtClean="0">
                          <a:latin typeface="Times New Roman"/>
                          <a:ea typeface="Calibri"/>
                          <a:cs typeface="Times New Roman"/>
                        </a:rPr>
                        <a:t>)</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latin typeface="Times New Roman"/>
                          <a:ea typeface="Calibri"/>
                          <a:cs typeface="Times New Roman"/>
                        </a:rPr>
                        <a:t>Stopped</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Z</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Defunct or “zombie” process.</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Low priority task, “nice.”</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W</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latin typeface="Times New Roman"/>
                          <a:ea typeface="Calibri"/>
                          <a:cs typeface="Times New Roman"/>
                        </a:rPr>
                        <a:t>Paging</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Process is a session </a:t>
                      </a:r>
                      <a:r>
                        <a:rPr lang="en-US" sz="1800" dirty="0" smtClean="0">
                          <a:latin typeface="Times New Roman"/>
                          <a:ea typeface="Calibri"/>
                          <a:cs typeface="Times New Roman"/>
                        </a:rPr>
                        <a:t>leader</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Process is in the foreground process </a:t>
                      </a:r>
                      <a:r>
                        <a:rPr lang="en-US" sz="1800" dirty="0" smtClean="0">
                          <a:latin typeface="Times New Roman"/>
                          <a:ea typeface="Calibri"/>
                          <a:cs typeface="Times New Roman"/>
                        </a:rPr>
                        <a:t>group</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l</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Process is </a:t>
                      </a:r>
                      <a:r>
                        <a:rPr lang="en-US" sz="1800" dirty="0" smtClean="0">
                          <a:latin typeface="Times New Roman"/>
                          <a:ea typeface="Calibri"/>
                          <a:cs typeface="Times New Roman"/>
                        </a:rPr>
                        <a:t>multithreaded</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15000"/>
                        </a:lnSpc>
                        <a:spcBef>
                          <a:spcPts val="0"/>
                        </a:spcBef>
                        <a:spcAft>
                          <a:spcPts val="600"/>
                        </a:spcAft>
                      </a:pPr>
                      <a:r>
                        <a:rPr lang="en-US" sz="1800" dirty="0">
                          <a:latin typeface="Times New Roman"/>
                          <a:ea typeface="Calibri"/>
                          <a:cs typeface="Times New Roman"/>
                        </a:rPr>
                        <a:t>&lt;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High priority </a:t>
                      </a:r>
                      <a:r>
                        <a:rPr lang="en-US" sz="1800" dirty="0" smtClean="0">
                          <a:latin typeface="Times New Roman"/>
                          <a:ea typeface="Calibri"/>
                          <a:cs typeface="Times New Roman"/>
                        </a:rPr>
                        <a:t>task</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533400" y="1307068"/>
            <a:ext cx="3484159" cy="369332"/>
          </a:xfrm>
          <a:prstGeom prst="rect">
            <a:avLst/>
          </a:prstGeom>
        </p:spPr>
        <p:txBody>
          <a:bodyPr wrap="none">
            <a:spAutoFit/>
          </a:bodyPr>
          <a:lstStyle/>
          <a:p>
            <a:r>
              <a:rPr lang="en-US" dirty="0"/>
              <a:t>how to view the status of a process</a:t>
            </a:r>
          </a:p>
        </p:txBody>
      </p:sp>
      <p:sp>
        <p:nvSpPr>
          <p:cNvPr id="6" name="Rectangle 5"/>
          <p:cNvSpPr/>
          <p:nvPr/>
        </p:nvSpPr>
        <p:spPr>
          <a:xfrm>
            <a:off x="3810000" y="1337604"/>
            <a:ext cx="1859035" cy="369332"/>
          </a:xfrm>
          <a:prstGeom prst="rect">
            <a:avLst/>
          </a:prstGeom>
        </p:spPr>
        <p:txBody>
          <a:bodyPr wrap="none">
            <a:spAutoFit/>
          </a:bodyPr>
          <a:lstStyle/>
          <a:p>
            <a:r>
              <a:rPr lang="en-US" dirty="0" smtClean="0">
                <a:sym typeface="Wingdings" pitchFamily="2" charset="2"/>
              </a:rPr>
              <a:t> STAT O/P  PS</a:t>
            </a:r>
            <a:endParaRPr lang="en-US" sz="2800" dirty="0"/>
          </a:p>
        </p:txBody>
      </p:sp>
      <p:sp>
        <p:nvSpPr>
          <p:cNvPr id="7" name="Rectangle 6"/>
          <p:cNvSpPr/>
          <p:nvPr/>
        </p:nvSpPr>
        <p:spPr>
          <a:xfrm>
            <a:off x="4419600" y="1524000"/>
            <a:ext cx="510076" cy="523220"/>
          </a:xfrm>
          <a:prstGeom prst="rect">
            <a:avLst/>
          </a:prstGeom>
        </p:spPr>
        <p:txBody>
          <a:bodyPr wrap="none">
            <a:spAutoFit/>
          </a:bodyPr>
          <a:lstStyle/>
          <a:p>
            <a:r>
              <a:rPr lang="en-US" sz="2800" dirty="0" smtClean="0">
                <a:sym typeface="Wingdings" pitchFamily="2" charset="2"/>
              </a:rPr>
              <a:t>↓</a:t>
            </a:r>
            <a:endParaRPr lang="en-US" sz="2800" dirty="0"/>
          </a:p>
        </p:txBody>
      </p:sp>
      <p:sp>
        <p:nvSpPr>
          <p:cNvPr id="8" name="Footer Placeholder 7"/>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Processes</a:t>
            </a:r>
            <a:endParaRPr lang="en-US" dirty="0"/>
          </a:p>
        </p:txBody>
      </p:sp>
      <p:pic>
        <p:nvPicPr>
          <p:cNvPr id="4" name="Content Placeholder 3"/>
          <p:cNvPicPr>
            <a:picLocks noGrp="1"/>
          </p:cNvPicPr>
          <p:nvPr>
            <p:ph idx="1"/>
          </p:nvPr>
        </p:nvPicPr>
        <p:blipFill>
          <a:blip r:embed="rId2" cstate="print"/>
          <a:srcRect l="18910" t="30484" r="29327" b="17379"/>
          <a:stretch>
            <a:fillRect/>
          </a:stretch>
        </p:blipFill>
        <p:spPr bwMode="auto">
          <a:xfrm>
            <a:off x="1219200" y="1752600"/>
            <a:ext cx="6963562" cy="38862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3831</Words>
  <Application>Microsoft Office PowerPoint</Application>
  <PresentationFormat>On-screen Show (4:3)</PresentationFormat>
  <Paragraphs>735</Paragraphs>
  <Slides>53</Slides>
  <Notes>24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UNIT-IV Process and Signals</vt:lpstr>
      <vt:lpstr>Process and Signals</vt:lpstr>
      <vt:lpstr>Process Structure</vt:lpstr>
      <vt:lpstr>$ ps -ef</vt:lpstr>
      <vt:lpstr>Process Table</vt:lpstr>
      <vt:lpstr>Viewing Processes</vt:lpstr>
      <vt:lpstr>Viewing Processes</vt:lpstr>
      <vt:lpstr>System Processes</vt:lpstr>
      <vt:lpstr>System Processes</vt:lpstr>
      <vt:lpstr>Process Scheduling</vt:lpstr>
      <vt:lpstr>Process Scheduling</vt:lpstr>
      <vt:lpstr>Process Scheduling</vt:lpstr>
      <vt:lpstr>Starting New Processes</vt:lpstr>
      <vt:lpstr>Starting New Processes</vt:lpstr>
      <vt:lpstr>Starting New Processes</vt:lpstr>
      <vt:lpstr>Starting New Processes</vt:lpstr>
      <vt:lpstr>Starting New Processes</vt:lpstr>
      <vt:lpstr>Starting New Processes</vt:lpstr>
      <vt:lpstr>Waiting for a Process</vt:lpstr>
      <vt:lpstr>Waiting for a Process</vt:lpstr>
      <vt:lpstr>Waiting for a Process</vt:lpstr>
      <vt:lpstr>Waiting for a Process</vt:lpstr>
      <vt:lpstr>Waiting for a Process</vt:lpstr>
      <vt:lpstr>Zombie Processes</vt:lpstr>
      <vt:lpstr>Zombie Processes</vt:lpstr>
      <vt:lpstr>Zombie Processes</vt:lpstr>
      <vt:lpstr>Input and Output Redirection</vt:lpstr>
      <vt:lpstr>Input and Output Redirection</vt:lpstr>
      <vt:lpstr>Input and Output Redirection</vt:lpstr>
      <vt:lpstr>Input and Output Redirection</vt:lpstr>
      <vt:lpstr>Threads</vt:lpstr>
      <vt:lpstr>Threads – Advantages</vt:lpstr>
      <vt:lpstr>Threads – Disadvantages</vt:lpstr>
      <vt:lpstr>Signals</vt:lpstr>
      <vt:lpstr>Signals</vt:lpstr>
      <vt:lpstr>Signals</vt:lpstr>
      <vt:lpstr>Signals</vt:lpstr>
      <vt:lpstr>Signals</vt:lpstr>
      <vt:lpstr>Sending signals</vt:lpstr>
      <vt:lpstr>Sending signals</vt:lpstr>
      <vt:lpstr>Sending Signals</vt:lpstr>
      <vt:lpstr>Sending Signals - sigaction</vt:lpstr>
      <vt:lpstr>Sending Signals - sigaction</vt:lpstr>
      <vt:lpstr>Signal Sets</vt:lpstr>
      <vt:lpstr>Signal Sets</vt:lpstr>
      <vt:lpstr>Signal Sets</vt:lpstr>
      <vt:lpstr>Signal Sets</vt:lpstr>
      <vt:lpstr>Signal Sets</vt:lpstr>
      <vt:lpstr>Signal Sets – sigaction flags</vt:lpstr>
      <vt:lpstr>Topic Beyond Syllabus</vt:lpstr>
      <vt:lpstr>Common Signal Reference</vt:lpstr>
      <vt:lpstr>Common Signal Reference</vt:lpstr>
      <vt:lpstr>Common Signal 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dc:creator>
  <cp:lastModifiedBy>JK</cp:lastModifiedBy>
  <cp:revision>382</cp:revision>
  <dcterms:created xsi:type="dcterms:W3CDTF">2018-09-23T13:26:30Z</dcterms:created>
  <dcterms:modified xsi:type="dcterms:W3CDTF">2018-10-28T07:56:34Z</dcterms:modified>
</cp:coreProperties>
</file>