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2" r:id="rId9"/>
    <p:sldId id="267" r:id="rId10"/>
    <p:sldId id="263" r:id="rId11"/>
    <p:sldId id="264" r:id="rId12"/>
    <p:sldId id="268" r:id="rId13"/>
    <p:sldId id="270" r:id="rId14"/>
    <p:sldId id="269" r:id="rId15"/>
    <p:sldId id="265" r:id="rId16"/>
    <p:sldId id="284" r:id="rId17"/>
    <p:sldId id="271" r:id="rId18"/>
    <p:sldId id="272" r:id="rId19"/>
    <p:sldId id="274" r:id="rId20"/>
    <p:sldId id="275" r:id="rId21"/>
    <p:sldId id="276" r:id="rId22"/>
    <p:sldId id="273" r:id="rId23"/>
    <p:sldId id="277" r:id="rId24"/>
    <p:sldId id="278" r:id="rId25"/>
    <p:sldId id="281" r:id="rId26"/>
    <p:sldId id="282" r:id="rId27"/>
    <p:sldId id="291" r:id="rId28"/>
    <p:sldId id="292" r:id="rId29"/>
    <p:sldId id="293" r:id="rId30"/>
    <p:sldId id="294" r:id="rId31"/>
    <p:sldId id="295" r:id="rId32"/>
    <p:sldId id="283" r:id="rId33"/>
    <p:sldId id="279" r:id="rId34"/>
    <p:sldId id="280" r:id="rId35"/>
    <p:sldId id="285" r:id="rId36"/>
    <p:sldId id="286" r:id="rId37"/>
    <p:sldId id="287" r:id="rId38"/>
    <p:sldId id="288" r:id="rId39"/>
    <p:sldId id="289" r:id="rId40"/>
    <p:sldId id="296" r:id="rId41"/>
    <p:sldId id="297" r:id="rId42"/>
    <p:sldId id="298" r:id="rId43"/>
    <p:sldId id="299" r:id="rId44"/>
    <p:sldId id="300" r:id="rId45"/>
    <p:sldId id="301" r:id="rId46"/>
    <p:sldId id="302" r:id="rId47"/>
    <p:sldId id="303" r:id="rId48"/>
    <p:sldId id="304" r:id="rId49"/>
    <p:sldId id="29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146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425731-F862-4A82-8386-239F2A14BE51}" type="datetimeFigureOut">
              <a:rPr lang="en-US" smtClean="0"/>
              <a:pPr/>
              <a:t>24/4/2017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84F6D1-FE20-479A-886B-EDD452B1FA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25731-F862-4A82-8386-239F2A14BE51}" type="datetimeFigureOut">
              <a:rPr lang="en-US" smtClean="0"/>
              <a:pPr/>
              <a:t>24/4/2017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84F6D1-FE20-479A-886B-EDD452B1FA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25731-F862-4A82-8386-239F2A14BE51}" type="datetimeFigureOut">
              <a:rPr lang="en-US" smtClean="0"/>
              <a:pPr/>
              <a:t>24/4/2017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84F6D1-FE20-479A-886B-EDD452B1FA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25731-F862-4A82-8386-239F2A14BE51}" type="datetimeFigureOut">
              <a:rPr lang="en-US" smtClean="0"/>
              <a:pPr/>
              <a:t>24/4/2017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84F6D1-FE20-479A-886B-EDD452B1FA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425731-F862-4A82-8386-239F2A14BE51}" type="datetimeFigureOut">
              <a:rPr lang="en-US" smtClean="0"/>
              <a:pPr/>
              <a:t>24/4/2017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84F6D1-FE20-479A-886B-EDD452B1FA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25731-F862-4A82-8386-239F2A14BE51}" type="datetimeFigureOut">
              <a:rPr lang="en-US" smtClean="0"/>
              <a:pPr/>
              <a:t>24/4/2017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84F6D1-FE20-479A-886B-EDD452B1FA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25731-F862-4A82-8386-239F2A14BE51}" type="datetimeFigureOut">
              <a:rPr lang="en-US" smtClean="0"/>
              <a:pPr/>
              <a:t>24/4/2017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84F6D1-FE20-479A-886B-EDD452B1FA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425731-F862-4A82-8386-239F2A14BE51}" type="datetimeFigureOut">
              <a:rPr lang="en-US" smtClean="0"/>
              <a:pPr/>
              <a:t>24/4/2017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84F6D1-FE20-479A-886B-EDD452B1FA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25731-F862-4A82-8386-239F2A14BE51}" type="datetimeFigureOut">
              <a:rPr lang="en-US" smtClean="0"/>
              <a:pPr/>
              <a:t>24/4/2017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84F6D1-FE20-479A-886B-EDD452B1FA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25731-F862-4A82-8386-239F2A14BE51}" type="datetimeFigureOut">
              <a:rPr lang="en-US" smtClean="0"/>
              <a:pPr/>
              <a:t>24/4/2017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84F6D1-FE20-479A-886B-EDD452B1FA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25731-F862-4A82-8386-239F2A14BE51}" type="datetimeFigureOut">
              <a:rPr lang="en-US" smtClean="0"/>
              <a:pPr/>
              <a:t>24/4/2017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84F6D1-FE20-479A-886B-EDD452B1FA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2000"/>
            <a:lum/>
          </a:blip>
          <a:srcRect/>
          <a:stretch>
            <a:fillRect l="3000" t="28000" r="1000" b="4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25731-F862-4A82-8386-239F2A14BE51}" type="datetimeFigureOut">
              <a:rPr lang="en-US" smtClean="0"/>
              <a:pPr/>
              <a:t>24/4/2017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4F6D1-FE20-479A-886B-EDD452B1FA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UNIT-II</a:t>
            </a:r>
            <a:endParaRPr lang="en-US" dirty="0"/>
          </a:p>
        </p:txBody>
      </p:sp>
      <p:sp>
        <p:nvSpPr>
          <p:cNvPr id="3" name="Subtitle 2"/>
          <p:cNvSpPr>
            <a:spLocks noGrp="1"/>
          </p:cNvSpPr>
          <p:nvPr>
            <p:ph type="subTitle" idx="1"/>
          </p:nvPr>
        </p:nvSpPr>
        <p:spPr/>
        <p:txBody>
          <a:bodyPr/>
          <a:lstStyle/>
          <a:p>
            <a:r>
              <a:rPr lang="en-US" dirty="0" smtClean="0"/>
              <a:t>CSS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Selectors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You can also specify that only specific HTML elements should be affected by a class.</a:t>
            </a:r>
          </a:p>
          <a:p>
            <a:pPr algn="just"/>
            <a:r>
              <a:rPr lang="en-US" b="1" dirty="0" smtClean="0"/>
              <a:t>Example:</a:t>
            </a:r>
          </a:p>
          <a:p>
            <a:pPr algn="just">
              <a:buNone/>
            </a:pPr>
            <a:r>
              <a:rPr lang="en-US" dirty="0" smtClean="0"/>
              <a:t>&lt;!DOCTYPE html&gt;</a:t>
            </a:r>
          </a:p>
          <a:p>
            <a:pPr algn="just">
              <a:buNone/>
            </a:pPr>
            <a:r>
              <a:rPr lang="en-US" dirty="0" smtClean="0"/>
              <a:t>&lt;html&gt;</a:t>
            </a:r>
          </a:p>
          <a:p>
            <a:pPr algn="just">
              <a:buNone/>
            </a:pPr>
            <a:r>
              <a:rPr lang="en-US" dirty="0" smtClean="0"/>
              <a:t>&lt;head&gt;	</a:t>
            </a:r>
          </a:p>
          <a:p>
            <a:pPr algn="just">
              <a:buNone/>
            </a:pPr>
            <a:r>
              <a:rPr lang="en-US" dirty="0" smtClean="0"/>
              <a:t>&lt;style&gt;	p.center {text-align: center; color: red;}	&lt;/style&gt;	</a:t>
            </a:r>
          </a:p>
          <a:p>
            <a:pPr algn="just">
              <a:buNone/>
            </a:pPr>
            <a:r>
              <a:rPr lang="en-US" dirty="0" smtClean="0"/>
              <a:t>&lt;/head&gt;</a:t>
            </a:r>
          </a:p>
          <a:p>
            <a:pPr algn="just">
              <a:buNone/>
            </a:pPr>
            <a:r>
              <a:rPr lang="en-US" dirty="0" smtClean="0"/>
              <a:t>&lt;body&gt;</a:t>
            </a:r>
          </a:p>
          <a:p>
            <a:pPr algn="just">
              <a:buNone/>
            </a:pPr>
            <a:r>
              <a:rPr lang="en-US" dirty="0" smtClean="0"/>
              <a:t>&lt;h1 class="center"&gt;This heading will not be affected&lt;/h1&gt;</a:t>
            </a:r>
          </a:p>
          <a:p>
            <a:pPr algn="just">
              <a:buNone/>
            </a:pPr>
            <a:r>
              <a:rPr lang="en-US" dirty="0" smtClean="0"/>
              <a:t>&lt;p class="center"&gt;This paragraph will be red and center-aligned.&lt;/p&gt; </a:t>
            </a:r>
          </a:p>
          <a:p>
            <a:pPr algn="just">
              <a:buNone/>
            </a:pPr>
            <a:r>
              <a:rPr lang="en-US" dirty="0" smtClean="0"/>
              <a:t>&lt;/body&gt;</a:t>
            </a:r>
          </a:p>
          <a:p>
            <a:pPr algn="just">
              <a:buNone/>
            </a:pPr>
            <a:r>
              <a:rPr lang="en-US" dirty="0" smtClean="0"/>
              <a:t>&lt;/html&gt;</a:t>
            </a:r>
            <a:endParaRPr lang="en-US" dirty="0"/>
          </a:p>
        </p:txBody>
      </p:sp>
      <p:pic>
        <p:nvPicPr>
          <p:cNvPr id="2050" name="Picture 2"/>
          <p:cNvPicPr>
            <a:picLocks noChangeAspect="1" noChangeArrowheads="1"/>
          </p:cNvPicPr>
          <p:nvPr/>
        </p:nvPicPr>
        <p:blipFill>
          <a:blip r:embed="rId2" cstate="print"/>
          <a:srcRect l="50781" t="27083" r="4688" b="59375"/>
          <a:stretch>
            <a:fillRect/>
          </a:stretch>
        </p:blipFill>
        <p:spPr bwMode="auto">
          <a:xfrm>
            <a:off x="4572000" y="2133600"/>
            <a:ext cx="4343400" cy="990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2" end="2"/>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1"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3" end="3"/>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9"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1" dur="1000"/>
                                        <p:tgtEl>
                                          <p:spTgt spid="3">
                                            <p:txEl>
                                              <p:pRg st="4" end="4"/>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5"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6"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8" dur="1000"/>
                                        <p:tgtEl>
                                          <p:spTgt spid="3">
                                            <p:txEl>
                                              <p:pRg st="5" end="5"/>
                                            </p:txEl>
                                          </p:spTgt>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5" dur="1000"/>
                                        <p:tgtEl>
                                          <p:spTgt spid="3">
                                            <p:txEl>
                                              <p:pRg st="6" end="6"/>
                                            </p:txEl>
                                          </p:spTgt>
                                        </p:tgtEl>
                                      </p:cBhvr>
                                    </p:animEffect>
                                  </p:childTnLst>
                                </p:cTn>
                              </p:par>
                              <p:par>
                                <p:cTn id="56" presetID="54" presetClass="entr" presetSubtype="0" accel="100000" fill="hold"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p:cTn id="58"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9"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0"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1"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2" dur="1000"/>
                                        <p:tgtEl>
                                          <p:spTgt spid="3">
                                            <p:txEl>
                                              <p:pRg st="7" end="7"/>
                                            </p:txEl>
                                          </p:spTgt>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p:cTn id="65"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6"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7"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8"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9" dur="1000"/>
                                        <p:tgtEl>
                                          <p:spTgt spid="3">
                                            <p:txEl>
                                              <p:pRg st="8" end="8"/>
                                            </p:txEl>
                                          </p:spTgt>
                                        </p:tgtEl>
                                      </p:cBhvr>
                                    </p:animEffect>
                                  </p:childTnLst>
                                </p:cTn>
                              </p:par>
                              <p:par>
                                <p:cTn id="70" presetID="54" presetClass="entr" presetSubtype="0" accel="100000" fill="hold" nodeType="with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p:cTn id="72"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3"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4"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5"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6" dur="1000"/>
                                        <p:tgtEl>
                                          <p:spTgt spid="3">
                                            <p:txEl>
                                              <p:pRg st="9" end="9"/>
                                            </p:txEl>
                                          </p:spTgt>
                                        </p:tgtEl>
                                      </p:cBhvr>
                                    </p:animEffect>
                                  </p:childTnLst>
                                </p:cTn>
                              </p:par>
                              <p:par>
                                <p:cTn id="77" presetID="54" presetClass="entr" presetSubtype="0" accel="100000" fill="hold" nodeType="with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p:cTn id="79"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80"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81"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2"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3" dur="1000"/>
                                        <p:tgtEl>
                                          <p:spTgt spid="3">
                                            <p:txEl>
                                              <p:pRg st="10" end="10"/>
                                            </p:txEl>
                                          </p:spTgt>
                                        </p:tgtEl>
                                      </p:cBhvr>
                                    </p:animEffect>
                                  </p:childTnLst>
                                </p:cTn>
                              </p:par>
                              <p:par>
                                <p:cTn id="84" presetID="54" presetClass="entr" presetSubtype="0" accel="100000" fill="hold" nodeType="withEffect">
                                  <p:stCondLst>
                                    <p:cond delay="0"/>
                                  </p:stCondLst>
                                  <p:childTnLst>
                                    <p:set>
                                      <p:cBhvr>
                                        <p:cTn id="85" dur="1" fill="hold">
                                          <p:stCondLst>
                                            <p:cond delay="0"/>
                                          </p:stCondLst>
                                        </p:cTn>
                                        <p:tgtEl>
                                          <p:spTgt spid="3">
                                            <p:txEl>
                                              <p:pRg st="11" end="11"/>
                                            </p:txEl>
                                          </p:spTgt>
                                        </p:tgtEl>
                                        <p:attrNameLst>
                                          <p:attrName>style.visibility</p:attrName>
                                        </p:attrNameLst>
                                      </p:cBhvr>
                                      <p:to>
                                        <p:strVal val="visible"/>
                                      </p:to>
                                    </p:set>
                                    <p:anim calcmode="lin" valueType="num">
                                      <p:cBhvr>
                                        <p:cTn id="86"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7"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8"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9"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90" dur="1000"/>
                                        <p:tgtEl>
                                          <p:spTgt spid="3">
                                            <p:txEl>
                                              <p:pRg st="11" end="1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4" presetClass="entr" presetSubtype="0" accel="100000" fill="hold" nodeType="clickEffect">
                                  <p:stCondLst>
                                    <p:cond delay="0"/>
                                  </p:stCondLst>
                                  <p:childTnLst>
                                    <p:set>
                                      <p:cBhvr>
                                        <p:cTn id="94" dur="1" fill="hold">
                                          <p:stCondLst>
                                            <p:cond delay="0"/>
                                          </p:stCondLst>
                                        </p:cTn>
                                        <p:tgtEl>
                                          <p:spTgt spid="2050"/>
                                        </p:tgtEl>
                                        <p:attrNameLst>
                                          <p:attrName>style.visibility</p:attrName>
                                        </p:attrNameLst>
                                      </p:cBhvr>
                                      <p:to>
                                        <p:strVal val="visible"/>
                                      </p:to>
                                    </p:set>
                                    <p:anim calcmode="lin" valueType="num">
                                      <p:cBhvr>
                                        <p:cTn id="95" dur="1000" fill="hold"/>
                                        <p:tgtEl>
                                          <p:spTgt spid="2050"/>
                                        </p:tgtEl>
                                        <p:attrNameLst>
                                          <p:attrName>ppt_w</p:attrName>
                                        </p:attrNameLst>
                                      </p:cBhvr>
                                      <p:tavLst>
                                        <p:tav tm="0">
                                          <p:val>
                                            <p:strVal val="#ppt_w*0.05"/>
                                          </p:val>
                                        </p:tav>
                                        <p:tav tm="100000">
                                          <p:val>
                                            <p:strVal val="#ppt_w"/>
                                          </p:val>
                                        </p:tav>
                                      </p:tavLst>
                                    </p:anim>
                                    <p:anim calcmode="lin" valueType="num">
                                      <p:cBhvr>
                                        <p:cTn id="96" dur="1000" fill="hold"/>
                                        <p:tgtEl>
                                          <p:spTgt spid="2050"/>
                                        </p:tgtEl>
                                        <p:attrNameLst>
                                          <p:attrName>ppt_h</p:attrName>
                                        </p:attrNameLst>
                                      </p:cBhvr>
                                      <p:tavLst>
                                        <p:tav tm="0">
                                          <p:val>
                                            <p:strVal val="#ppt_h"/>
                                          </p:val>
                                        </p:tav>
                                        <p:tav tm="100000">
                                          <p:val>
                                            <p:strVal val="#ppt_h"/>
                                          </p:val>
                                        </p:tav>
                                      </p:tavLst>
                                    </p:anim>
                                    <p:anim calcmode="lin" valueType="num">
                                      <p:cBhvr>
                                        <p:cTn id="97" dur="1000" fill="hold"/>
                                        <p:tgtEl>
                                          <p:spTgt spid="2050"/>
                                        </p:tgtEl>
                                        <p:attrNameLst>
                                          <p:attrName>ppt_x</p:attrName>
                                        </p:attrNameLst>
                                      </p:cBhvr>
                                      <p:tavLst>
                                        <p:tav tm="0">
                                          <p:val>
                                            <p:strVal val="#ppt_x-.2"/>
                                          </p:val>
                                        </p:tav>
                                        <p:tav tm="100000">
                                          <p:val>
                                            <p:strVal val="#ppt_x"/>
                                          </p:val>
                                        </p:tav>
                                      </p:tavLst>
                                    </p:anim>
                                    <p:anim calcmode="lin" valueType="num">
                                      <p:cBhvr>
                                        <p:cTn id="98" dur="1000" fill="hold"/>
                                        <p:tgtEl>
                                          <p:spTgt spid="2050"/>
                                        </p:tgtEl>
                                        <p:attrNameLst>
                                          <p:attrName>ppt_y</p:attrName>
                                        </p:attrNameLst>
                                      </p:cBhvr>
                                      <p:tavLst>
                                        <p:tav tm="0">
                                          <p:val>
                                            <p:strVal val="#ppt_y"/>
                                          </p:val>
                                        </p:tav>
                                        <p:tav tm="100000">
                                          <p:val>
                                            <p:strVal val="#ppt_y"/>
                                          </p:val>
                                        </p:tav>
                                      </p:tavLst>
                                    </p:anim>
                                    <p:animEffect transition="in" filter="fade">
                                      <p:cBhvr>
                                        <p:cTn id="9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Selectors</a:t>
            </a:r>
            <a:endParaRPr lang="en-US" dirty="0"/>
          </a:p>
        </p:txBody>
      </p:sp>
      <p:sp>
        <p:nvSpPr>
          <p:cNvPr id="3" name="Content Placeholder 2"/>
          <p:cNvSpPr>
            <a:spLocks noGrp="1"/>
          </p:cNvSpPr>
          <p:nvPr>
            <p:ph idx="1"/>
          </p:nvPr>
        </p:nvSpPr>
        <p:spPr>
          <a:xfrm>
            <a:off x="457200" y="1600200"/>
            <a:ext cx="4267200" cy="4525963"/>
          </a:xfrm>
        </p:spPr>
        <p:txBody>
          <a:bodyPr>
            <a:noAutofit/>
          </a:bodyPr>
          <a:lstStyle/>
          <a:p>
            <a:pPr algn="just"/>
            <a:r>
              <a:rPr lang="en-US" sz="1600" dirty="0"/>
              <a:t>HTML elements can also refer to more than one class</a:t>
            </a:r>
            <a:r>
              <a:rPr lang="en-US" sz="1600" dirty="0" smtClean="0"/>
              <a:t>.</a:t>
            </a:r>
          </a:p>
          <a:p>
            <a:pPr algn="just"/>
            <a:r>
              <a:rPr lang="en-US" sz="1600" b="1" dirty="0" smtClean="0"/>
              <a:t>Example</a:t>
            </a:r>
          </a:p>
          <a:p>
            <a:pPr algn="just">
              <a:buNone/>
            </a:pPr>
            <a:r>
              <a:rPr lang="en-US" sz="1600" dirty="0" smtClean="0"/>
              <a:t>&lt;!DOCTYPE html&gt;</a:t>
            </a:r>
          </a:p>
          <a:p>
            <a:pPr algn="just">
              <a:buNone/>
            </a:pPr>
            <a:r>
              <a:rPr lang="en-US" sz="1600" dirty="0" smtClean="0"/>
              <a:t>&lt;html&gt; &lt;head&gt; &lt;style&gt; </a:t>
            </a:r>
            <a:r>
              <a:rPr lang="en-US" sz="1600" dirty="0" smtClean="0">
                <a:solidFill>
                  <a:srgbClr val="7030A0"/>
                </a:solidFill>
              </a:rPr>
              <a:t>p.center </a:t>
            </a:r>
            <a:r>
              <a:rPr lang="en-US" sz="1600" dirty="0" smtClean="0"/>
              <a:t>{ </a:t>
            </a:r>
          </a:p>
          <a:p>
            <a:pPr algn="just">
              <a:buNone/>
            </a:pPr>
            <a:r>
              <a:rPr lang="en-US" sz="1600" dirty="0" smtClean="0"/>
              <a:t>text-align: center; color: red;}</a:t>
            </a:r>
          </a:p>
          <a:p>
            <a:pPr algn="just">
              <a:buNone/>
            </a:pPr>
            <a:r>
              <a:rPr lang="en-US" sz="1600" dirty="0" smtClean="0">
                <a:solidFill>
                  <a:srgbClr val="7030A0"/>
                </a:solidFill>
              </a:rPr>
              <a:t>p.large</a:t>
            </a:r>
            <a:r>
              <a:rPr lang="en-US" sz="1600" dirty="0" smtClean="0"/>
              <a:t> { font-size: 300%;} &lt;/style&gt; &lt;/head&gt;</a:t>
            </a:r>
          </a:p>
          <a:p>
            <a:pPr algn="just">
              <a:buNone/>
            </a:pPr>
            <a:r>
              <a:rPr lang="en-US" sz="1600" dirty="0" smtClean="0"/>
              <a:t>&lt;body&gt;</a:t>
            </a:r>
          </a:p>
          <a:p>
            <a:pPr algn="just">
              <a:buNone/>
            </a:pPr>
            <a:r>
              <a:rPr lang="en-US" sz="1600" dirty="0" smtClean="0"/>
              <a:t>&lt;h1 class="center"&gt;This heading will not be affected&lt;/h1&gt;</a:t>
            </a:r>
          </a:p>
          <a:p>
            <a:pPr algn="just">
              <a:buNone/>
            </a:pPr>
            <a:r>
              <a:rPr lang="en-US" sz="1600" dirty="0" smtClean="0"/>
              <a:t>&lt;p class="center"&gt;This paragraph will be red and center-aligned.&lt;/p&gt;</a:t>
            </a:r>
          </a:p>
          <a:p>
            <a:pPr algn="just">
              <a:buNone/>
            </a:pPr>
            <a:r>
              <a:rPr lang="en-US" sz="1600" dirty="0" smtClean="0"/>
              <a:t>&lt;p class="</a:t>
            </a:r>
            <a:r>
              <a:rPr lang="en-US" sz="1600" dirty="0" smtClean="0">
                <a:solidFill>
                  <a:srgbClr val="7030A0"/>
                </a:solidFill>
              </a:rPr>
              <a:t>center</a:t>
            </a:r>
            <a:r>
              <a:rPr lang="en-US" sz="1600" dirty="0" smtClean="0"/>
              <a:t> </a:t>
            </a:r>
            <a:r>
              <a:rPr lang="en-US" sz="1600" dirty="0" smtClean="0">
                <a:solidFill>
                  <a:srgbClr val="7030A0"/>
                </a:solidFill>
              </a:rPr>
              <a:t>large</a:t>
            </a:r>
            <a:r>
              <a:rPr lang="en-US" sz="1600" dirty="0" smtClean="0"/>
              <a:t>"&gt;This paragraph will be red, center-aligned, and in a large font-size.&lt;/p&gt; </a:t>
            </a:r>
          </a:p>
          <a:p>
            <a:pPr algn="just">
              <a:buNone/>
            </a:pPr>
            <a:r>
              <a:rPr lang="en-US" sz="1600" dirty="0" smtClean="0"/>
              <a:t>&lt;/body&gt; &lt;/html&gt;</a:t>
            </a:r>
            <a:endParaRPr lang="en-US" sz="1600" dirty="0"/>
          </a:p>
        </p:txBody>
      </p:sp>
      <p:pic>
        <p:nvPicPr>
          <p:cNvPr id="3074" name="Picture 2"/>
          <p:cNvPicPr>
            <a:picLocks noChangeAspect="1" noChangeArrowheads="1"/>
          </p:cNvPicPr>
          <p:nvPr/>
        </p:nvPicPr>
        <p:blipFill>
          <a:blip r:embed="rId2" cstate="print"/>
          <a:srcRect l="50781" t="27083" r="3125" b="32292"/>
          <a:stretch>
            <a:fillRect/>
          </a:stretch>
        </p:blipFill>
        <p:spPr bwMode="auto">
          <a:xfrm>
            <a:off x="4953000" y="1905000"/>
            <a:ext cx="3810000" cy="2518475"/>
          </a:xfrm>
          <a:prstGeom prst="rect">
            <a:avLst/>
          </a:prstGeom>
          <a:noFill/>
          <a:ln w="9525">
            <a:noFill/>
            <a:miter lim="800000"/>
            <a:headEnd/>
            <a:tailEnd/>
          </a:ln>
          <a:effectLst/>
        </p:spPr>
      </p:pic>
      <p:sp>
        <p:nvSpPr>
          <p:cNvPr id="6" name="Rectangle 5"/>
          <p:cNvSpPr/>
          <p:nvPr/>
        </p:nvSpPr>
        <p:spPr>
          <a:xfrm rot="20023470">
            <a:off x="225728" y="3124200"/>
            <a:ext cx="4587923" cy="369332"/>
          </a:xfrm>
          <a:prstGeom prst="rect">
            <a:avLst/>
          </a:prstGeom>
        </p:spPr>
        <p:txBody>
          <a:bodyPr wrap="none">
            <a:spAutoFit/>
          </a:bodyPr>
          <a:lstStyle/>
          <a:p>
            <a:r>
              <a:rPr lang="en-US" dirty="0" smtClean="0">
                <a:solidFill>
                  <a:srgbClr val="FF0000"/>
                </a:solidFill>
              </a:rPr>
              <a:t>Note: A </a:t>
            </a:r>
            <a:r>
              <a:rPr lang="en-US" dirty="0">
                <a:solidFill>
                  <a:srgbClr val="FF0000"/>
                </a:solidFill>
              </a:rPr>
              <a:t>class name cannot start with a number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2" end="2"/>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1"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3" end="3"/>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9"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1" dur="1000"/>
                                        <p:tgtEl>
                                          <p:spTgt spid="3">
                                            <p:txEl>
                                              <p:pRg st="4" end="4"/>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5"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6"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8" dur="1000"/>
                                        <p:tgtEl>
                                          <p:spTgt spid="3">
                                            <p:txEl>
                                              <p:pRg st="5" end="5"/>
                                            </p:txEl>
                                          </p:spTgt>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5" dur="1000"/>
                                        <p:tgtEl>
                                          <p:spTgt spid="3">
                                            <p:txEl>
                                              <p:pRg st="6" end="6"/>
                                            </p:txEl>
                                          </p:spTgt>
                                        </p:tgtEl>
                                      </p:cBhvr>
                                    </p:animEffect>
                                  </p:childTnLst>
                                </p:cTn>
                              </p:par>
                              <p:par>
                                <p:cTn id="56" presetID="54" presetClass="entr" presetSubtype="0" accel="100000" fill="hold"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p:cTn id="58"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9"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0"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1"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2" dur="1000"/>
                                        <p:tgtEl>
                                          <p:spTgt spid="3">
                                            <p:txEl>
                                              <p:pRg st="7" end="7"/>
                                            </p:txEl>
                                          </p:spTgt>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p:cTn id="65"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6"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7"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8"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9" dur="1000"/>
                                        <p:tgtEl>
                                          <p:spTgt spid="3">
                                            <p:txEl>
                                              <p:pRg st="8" end="8"/>
                                            </p:txEl>
                                          </p:spTgt>
                                        </p:tgtEl>
                                      </p:cBhvr>
                                    </p:animEffect>
                                  </p:childTnLst>
                                </p:cTn>
                              </p:par>
                              <p:par>
                                <p:cTn id="70" presetID="54" presetClass="entr" presetSubtype="0" accel="100000" fill="hold" nodeType="with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p:cTn id="72"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3"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4"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5"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6" dur="1000"/>
                                        <p:tgtEl>
                                          <p:spTgt spid="3">
                                            <p:txEl>
                                              <p:pRg st="9" end="9"/>
                                            </p:txEl>
                                          </p:spTgt>
                                        </p:tgtEl>
                                      </p:cBhvr>
                                    </p:animEffect>
                                  </p:childTnLst>
                                </p:cTn>
                              </p:par>
                              <p:par>
                                <p:cTn id="77" presetID="54" presetClass="entr" presetSubtype="0" accel="100000" fill="hold" nodeType="with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p:cTn id="79"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80"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81"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2"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3" dur="1000"/>
                                        <p:tgtEl>
                                          <p:spTgt spid="3">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nodeType="clickEffect">
                                  <p:stCondLst>
                                    <p:cond delay="0"/>
                                  </p:stCondLst>
                                  <p:childTnLst>
                                    <p:set>
                                      <p:cBhvr>
                                        <p:cTn id="87" dur="1" fill="hold">
                                          <p:stCondLst>
                                            <p:cond delay="0"/>
                                          </p:stCondLst>
                                        </p:cTn>
                                        <p:tgtEl>
                                          <p:spTgt spid="3074"/>
                                        </p:tgtEl>
                                        <p:attrNameLst>
                                          <p:attrName>style.visibility</p:attrName>
                                        </p:attrNameLst>
                                      </p:cBhvr>
                                      <p:to>
                                        <p:strVal val="visible"/>
                                      </p:to>
                                    </p:set>
                                    <p:anim calcmode="lin" valueType="num">
                                      <p:cBhvr>
                                        <p:cTn id="88" dur="1000" fill="hold"/>
                                        <p:tgtEl>
                                          <p:spTgt spid="3074"/>
                                        </p:tgtEl>
                                        <p:attrNameLst>
                                          <p:attrName>ppt_w</p:attrName>
                                        </p:attrNameLst>
                                      </p:cBhvr>
                                      <p:tavLst>
                                        <p:tav tm="0">
                                          <p:val>
                                            <p:strVal val="#ppt_w*0.05"/>
                                          </p:val>
                                        </p:tav>
                                        <p:tav tm="100000">
                                          <p:val>
                                            <p:strVal val="#ppt_w"/>
                                          </p:val>
                                        </p:tav>
                                      </p:tavLst>
                                    </p:anim>
                                    <p:anim calcmode="lin" valueType="num">
                                      <p:cBhvr>
                                        <p:cTn id="89" dur="1000" fill="hold"/>
                                        <p:tgtEl>
                                          <p:spTgt spid="3074"/>
                                        </p:tgtEl>
                                        <p:attrNameLst>
                                          <p:attrName>ppt_h</p:attrName>
                                        </p:attrNameLst>
                                      </p:cBhvr>
                                      <p:tavLst>
                                        <p:tav tm="0">
                                          <p:val>
                                            <p:strVal val="#ppt_h"/>
                                          </p:val>
                                        </p:tav>
                                        <p:tav tm="100000">
                                          <p:val>
                                            <p:strVal val="#ppt_h"/>
                                          </p:val>
                                        </p:tav>
                                      </p:tavLst>
                                    </p:anim>
                                    <p:anim calcmode="lin" valueType="num">
                                      <p:cBhvr>
                                        <p:cTn id="90" dur="1000" fill="hold"/>
                                        <p:tgtEl>
                                          <p:spTgt spid="3074"/>
                                        </p:tgtEl>
                                        <p:attrNameLst>
                                          <p:attrName>ppt_x</p:attrName>
                                        </p:attrNameLst>
                                      </p:cBhvr>
                                      <p:tavLst>
                                        <p:tav tm="0">
                                          <p:val>
                                            <p:strVal val="#ppt_x-.2"/>
                                          </p:val>
                                        </p:tav>
                                        <p:tav tm="100000">
                                          <p:val>
                                            <p:strVal val="#ppt_x"/>
                                          </p:val>
                                        </p:tav>
                                      </p:tavLst>
                                    </p:anim>
                                    <p:anim calcmode="lin" valueType="num">
                                      <p:cBhvr>
                                        <p:cTn id="91" dur="1000" fill="hold"/>
                                        <p:tgtEl>
                                          <p:spTgt spid="3074"/>
                                        </p:tgtEl>
                                        <p:attrNameLst>
                                          <p:attrName>ppt_y</p:attrName>
                                        </p:attrNameLst>
                                      </p:cBhvr>
                                      <p:tavLst>
                                        <p:tav tm="0">
                                          <p:val>
                                            <p:strVal val="#ppt_y"/>
                                          </p:val>
                                        </p:tav>
                                        <p:tav tm="100000">
                                          <p:val>
                                            <p:strVal val="#ppt_y"/>
                                          </p:val>
                                        </p:tav>
                                      </p:tavLst>
                                    </p:anim>
                                    <p:animEffect transition="in" filter="fade">
                                      <p:cBhvr>
                                        <p:cTn id="92" dur="1000"/>
                                        <p:tgtEl>
                                          <p:spTgt spid="3074"/>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xit" presetSubtype="9" fill="hold" nodeType="clickEffect">
                                  <p:stCondLst>
                                    <p:cond delay="0"/>
                                  </p:stCondLst>
                                  <p:childTnLst>
                                    <p:anim calcmode="lin" valueType="num">
                                      <p:cBhvr additive="base">
                                        <p:cTn id="96" dur="5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97" dur="500"/>
                                        <p:tgtEl>
                                          <p:spTgt spid="3">
                                            <p:txEl>
                                              <p:pRg st="0" end="0"/>
                                            </p:txEl>
                                          </p:spTgt>
                                        </p:tgtEl>
                                        <p:attrNameLst>
                                          <p:attrName>ppt_y</p:attrName>
                                        </p:attrNameLst>
                                      </p:cBhvr>
                                      <p:tavLst>
                                        <p:tav tm="0">
                                          <p:val>
                                            <p:strVal val="ppt_y"/>
                                          </p:val>
                                        </p:tav>
                                        <p:tav tm="100000">
                                          <p:val>
                                            <p:strVal val="0-ppt_h/2"/>
                                          </p:val>
                                        </p:tav>
                                      </p:tavLst>
                                    </p:anim>
                                    <p:set>
                                      <p:cBhvr>
                                        <p:cTn id="98" dur="1" fill="hold">
                                          <p:stCondLst>
                                            <p:cond delay="499"/>
                                          </p:stCondLst>
                                        </p:cTn>
                                        <p:tgtEl>
                                          <p:spTgt spid="3">
                                            <p:txEl>
                                              <p:pRg st="0" end="0"/>
                                            </p:txEl>
                                          </p:spTgt>
                                        </p:tgtEl>
                                        <p:attrNameLst>
                                          <p:attrName>style.visibility</p:attrName>
                                        </p:attrNameLst>
                                      </p:cBhvr>
                                      <p:to>
                                        <p:strVal val="hidden"/>
                                      </p:to>
                                    </p:set>
                                  </p:childTnLst>
                                </p:cTn>
                              </p:par>
                              <p:par>
                                <p:cTn id="99" presetID="2" presetClass="exit" presetSubtype="9" fill="hold" nodeType="withEffect">
                                  <p:stCondLst>
                                    <p:cond delay="0"/>
                                  </p:stCondLst>
                                  <p:childTnLst>
                                    <p:anim calcmode="lin" valueType="num">
                                      <p:cBhvr additive="base">
                                        <p:cTn id="100" dur="500"/>
                                        <p:tgtEl>
                                          <p:spTgt spid="3">
                                            <p:txEl>
                                              <p:pRg st="1" end="1"/>
                                            </p:txEl>
                                          </p:spTgt>
                                        </p:tgtEl>
                                        <p:attrNameLst>
                                          <p:attrName>ppt_x</p:attrName>
                                        </p:attrNameLst>
                                      </p:cBhvr>
                                      <p:tavLst>
                                        <p:tav tm="0">
                                          <p:val>
                                            <p:strVal val="ppt_x"/>
                                          </p:val>
                                        </p:tav>
                                        <p:tav tm="100000">
                                          <p:val>
                                            <p:strVal val="0-ppt_w/2"/>
                                          </p:val>
                                        </p:tav>
                                      </p:tavLst>
                                    </p:anim>
                                    <p:anim calcmode="lin" valueType="num">
                                      <p:cBhvr additive="base">
                                        <p:cTn id="101" dur="500"/>
                                        <p:tgtEl>
                                          <p:spTgt spid="3">
                                            <p:txEl>
                                              <p:pRg st="1" end="1"/>
                                            </p:txEl>
                                          </p:spTgt>
                                        </p:tgtEl>
                                        <p:attrNameLst>
                                          <p:attrName>ppt_y</p:attrName>
                                        </p:attrNameLst>
                                      </p:cBhvr>
                                      <p:tavLst>
                                        <p:tav tm="0">
                                          <p:val>
                                            <p:strVal val="ppt_y"/>
                                          </p:val>
                                        </p:tav>
                                        <p:tav tm="100000">
                                          <p:val>
                                            <p:strVal val="0-ppt_h/2"/>
                                          </p:val>
                                        </p:tav>
                                      </p:tavLst>
                                    </p:anim>
                                    <p:set>
                                      <p:cBhvr>
                                        <p:cTn id="102" dur="1" fill="hold">
                                          <p:stCondLst>
                                            <p:cond delay="499"/>
                                          </p:stCondLst>
                                        </p:cTn>
                                        <p:tgtEl>
                                          <p:spTgt spid="3">
                                            <p:txEl>
                                              <p:pRg st="1" end="1"/>
                                            </p:txEl>
                                          </p:spTgt>
                                        </p:tgtEl>
                                        <p:attrNameLst>
                                          <p:attrName>style.visibility</p:attrName>
                                        </p:attrNameLst>
                                      </p:cBhvr>
                                      <p:to>
                                        <p:strVal val="hidden"/>
                                      </p:to>
                                    </p:set>
                                  </p:childTnLst>
                                </p:cTn>
                              </p:par>
                              <p:par>
                                <p:cTn id="103" presetID="2" presetClass="exit" presetSubtype="9" fill="hold" nodeType="withEffect">
                                  <p:stCondLst>
                                    <p:cond delay="0"/>
                                  </p:stCondLst>
                                  <p:childTnLst>
                                    <p:anim calcmode="lin" valueType="num">
                                      <p:cBhvr additive="base">
                                        <p:cTn id="104" dur="500"/>
                                        <p:tgtEl>
                                          <p:spTgt spid="3">
                                            <p:txEl>
                                              <p:pRg st="2" end="2"/>
                                            </p:txEl>
                                          </p:spTgt>
                                        </p:tgtEl>
                                        <p:attrNameLst>
                                          <p:attrName>ppt_x</p:attrName>
                                        </p:attrNameLst>
                                      </p:cBhvr>
                                      <p:tavLst>
                                        <p:tav tm="0">
                                          <p:val>
                                            <p:strVal val="ppt_x"/>
                                          </p:val>
                                        </p:tav>
                                        <p:tav tm="100000">
                                          <p:val>
                                            <p:strVal val="0-ppt_w/2"/>
                                          </p:val>
                                        </p:tav>
                                      </p:tavLst>
                                    </p:anim>
                                    <p:anim calcmode="lin" valueType="num">
                                      <p:cBhvr additive="base">
                                        <p:cTn id="105" dur="500"/>
                                        <p:tgtEl>
                                          <p:spTgt spid="3">
                                            <p:txEl>
                                              <p:pRg st="2" end="2"/>
                                            </p:txEl>
                                          </p:spTgt>
                                        </p:tgtEl>
                                        <p:attrNameLst>
                                          <p:attrName>ppt_y</p:attrName>
                                        </p:attrNameLst>
                                      </p:cBhvr>
                                      <p:tavLst>
                                        <p:tav tm="0">
                                          <p:val>
                                            <p:strVal val="ppt_y"/>
                                          </p:val>
                                        </p:tav>
                                        <p:tav tm="100000">
                                          <p:val>
                                            <p:strVal val="0-ppt_h/2"/>
                                          </p:val>
                                        </p:tav>
                                      </p:tavLst>
                                    </p:anim>
                                    <p:set>
                                      <p:cBhvr>
                                        <p:cTn id="106" dur="1" fill="hold">
                                          <p:stCondLst>
                                            <p:cond delay="499"/>
                                          </p:stCondLst>
                                        </p:cTn>
                                        <p:tgtEl>
                                          <p:spTgt spid="3">
                                            <p:txEl>
                                              <p:pRg st="2" end="2"/>
                                            </p:txEl>
                                          </p:spTgt>
                                        </p:tgtEl>
                                        <p:attrNameLst>
                                          <p:attrName>style.visibility</p:attrName>
                                        </p:attrNameLst>
                                      </p:cBhvr>
                                      <p:to>
                                        <p:strVal val="hidden"/>
                                      </p:to>
                                    </p:set>
                                  </p:childTnLst>
                                </p:cTn>
                              </p:par>
                              <p:par>
                                <p:cTn id="107" presetID="2" presetClass="exit" presetSubtype="9" fill="hold" nodeType="withEffect">
                                  <p:stCondLst>
                                    <p:cond delay="0"/>
                                  </p:stCondLst>
                                  <p:childTnLst>
                                    <p:anim calcmode="lin" valueType="num">
                                      <p:cBhvr additive="base">
                                        <p:cTn id="108" dur="500"/>
                                        <p:tgtEl>
                                          <p:spTgt spid="3">
                                            <p:txEl>
                                              <p:pRg st="3" end="3"/>
                                            </p:txEl>
                                          </p:spTgt>
                                        </p:tgtEl>
                                        <p:attrNameLst>
                                          <p:attrName>ppt_x</p:attrName>
                                        </p:attrNameLst>
                                      </p:cBhvr>
                                      <p:tavLst>
                                        <p:tav tm="0">
                                          <p:val>
                                            <p:strVal val="ppt_x"/>
                                          </p:val>
                                        </p:tav>
                                        <p:tav tm="100000">
                                          <p:val>
                                            <p:strVal val="0-ppt_w/2"/>
                                          </p:val>
                                        </p:tav>
                                      </p:tavLst>
                                    </p:anim>
                                    <p:anim calcmode="lin" valueType="num">
                                      <p:cBhvr additive="base">
                                        <p:cTn id="109" dur="500"/>
                                        <p:tgtEl>
                                          <p:spTgt spid="3">
                                            <p:txEl>
                                              <p:pRg st="3" end="3"/>
                                            </p:txEl>
                                          </p:spTgt>
                                        </p:tgtEl>
                                        <p:attrNameLst>
                                          <p:attrName>ppt_y</p:attrName>
                                        </p:attrNameLst>
                                      </p:cBhvr>
                                      <p:tavLst>
                                        <p:tav tm="0">
                                          <p:val>
                                            <p:strVal val="ppt_y"/>
                                          </p:val>
                                        </p:tav>
                                        <p:tav tm="100000">
                                          <p:val>
                                            <p:strVal val="0-ppt_h/2"/>
                                          </p:val>
                                        </p:tav>
                                      </p:tavLst>
                                    </p:anim>
                                    <p:set>
                                      <p:cBhvr>
                                        <p:cTn id="110" dur="1" fill="hold">
                                          <p:stCondLst>
                                            <p:cond delay="499"/>
                                          </p:stCondLst>
                                        </p:cTn>
                                        <p:tgtEl>
                                          <p:spTgt spid="3">
                                            <p:txEl>
                                              <p:pRg st="3" end="3"/>
                                            </p:txEl>
                                          </p:spTgt>
                                        </p:tgtEl>
                                        <p:attrNameLst>
                                          <p:attrName>style.visibility</p:attrName>
                                        </p:attrNameLst>
                                      </p:cBhvr>
                                      <p:to>
                                        <p:strVal val="hidden"/>
                                      </p:to>
                                    </p:set>
                                  </p:childTnLst>
                                </p:cTn>
                              </p:par>
                              <p:par>
                                <p:cTn id="111" presetID="2" presetClass="exit" presetSubtype="9" fill="hold" nodeType="withEffect">
                                  <p:stCondLst>
                                    <p:cond delay="0"/>
                                  </p:stCondLst>
                                  <p:childTnLst>
                                    <p:anim calcmode="lin" valueType="num">
                                      <p:cBhvr additive="base">
                                        <p:cTn id="112" dur="500"/>
                                        <p:tgtEl>
                                          <p:spTgt spid="3">
                                            <p:txEl>
                                              <p:pRg st="4" end="4"/>
                                            </p:txEl>
                                          </p:spTgt>
                                        </p:tgtEl>
                                        <p:attrNameLst>
                                          <p:attrName>ppt_x</p:attrName>
                                        </p:attrNameLst>
                                      </p:cBhvr>
                                      <p:tavLst>
                                        <p:tav tm="0">
                                          <p:val>
                                            <p:strVal val="ppt_x"/>
                                          </p:val>
                                        </p:tav>
                                        <p:tav tm="100000">
                                          <p:val>
                                            <p:strVal val="0-ppt_w/2"/>
                                          </p:val>
                                        </p:tav>
                                      </p:tavLst>
                                    </p:anim>
                                    <p:anim calcmode="lin" valueType="num">
                                      <p:cBhvr additive="base">
                                        <p:cTn id="113" dur="500"/>
                                        <p:tgtEl>
                                          <p:spTgt spid="3">
                                            <p:txEl>
                                              <p:pRg st="4" end="4"/>
                                            </p:txEl>
                                          </p:spTgt>
                                        </p:tgtEl>
                                        <p:attrNameLst>
                                          <p:attrName>ppt_y</p:attrName>
                                        </p:attrNameLst>
                                      </p:cBhvr>
                                      <p:tavLst>
                                        <p:tav tm="0">
                                          <p:val>
                                            <p:strVal val="ppt_y"/>
                                          </p:val>
                                        </p:tav>
                                        <p:tav tm="100000">
                                          <p:val>
                                            <p:strVal val="0-ppt_h/2"/>
                                          </p:val>
                                        </p:tav>
                                      </p:tavLst>
                                    </p:anim>
                                    <p:set>
                                      <p:cBhvr>
                                        <p:cTn id="114" dur="1" fill="hold">
                                          <p:stCondLst>
                                            <p:cond delay="499"/>
                                          </p:stCondLst>
                                        </p:cTn>
                                        <p:tgtEl>
                                          <p:spTgt spid="3">
                                            <p:txEl>
                                              <p:pRg st="4" end="4"/>
                                            </p:txEl>
                                          </p:spTgt>
                                        </p:tgtEl>
                                        <p:attrNameLst>
                                          <p:attrName>style.visibility</p:attrName>
                                        </p:attrNameLst>
                                      </p:cBhvr>
                                      <p:to>
                                        <p:strVal val="hidden"/>
                                      </p:to>
                                    </p:set>
                                  </p:childTnLst>
                                </p:cTn>
                              </p:par>
                              <p:par>
                                <p:cTn id="115" presetID="2" presetClass="exit" presetSubtype="9" fill="hold" nodeType="withEffect">
                                  <p:stCondLst>
                                    <p:cond delay="0"/>
                                  </p:stCondLst>
                                  <p:childTnLst>
                                    <p:anim calcmode="lin" valueType="num">
                                      <p:cBhvr additive="base">
                                        <p:cTn id="116" dur="500"/>
                                        <p:tgtEl>
                                          <p:spTgt spid="3">
                                            <p:txEl>
                                              <p:pRg st="5" end="5"/>
                                            </p:txEl>
                                          </p:spTgt>
                                        </p:tgtEl>
                                        <p:attrNameLst>
                                          <p:attrName>ppt_x</p:attrName>
                                        </p:attrNameLst>
                                      </p:cBhvr>
                                      <p:tavLst>
                                        <p:tav tm="0">
                                          <p:val>
                                            <p:strVal val="ppt_x"/>
                                          </p:val>
                                        </p:tav>
                                        <p:tav tm="100000">
                                          <p:val>
                                            <p:strVal val="0-ppt_w/2"/>
                                          </p:val>
                                        </p:tav>
                                      </p:tavLst>
                                    </p:anim>
                                    <p:anim calcmode="lin" valueType="num">
                                      <p:cBhvr additive="base">
                                        <p:cTn id="117" dur="500"/>
                                        <p:tgtEl>
                                          <p:spTgt spid="3">
                                            <p:txEl>
                                              <p:pRg st="5" end="5"/>
                                            </p:txEl>
                                          </p:spTgt>
                                        </p:tgtEl>
                                        <p:attrNameLst>
                                          <p:attrName>ppt_y</p:attrName>
                                        </p:attrNameLst>
                                      </p:cBhvr>
                                      <p:tavLst>
                                        <p:tav tm="0">
                                          <p:val>
                                            <p:strVal val="ppt_y"/>
                                          </p:val>
                                        </p:tav>
                                        <p:tav tm="100000">
                                          <p:val>
                                            <p:strVal val="0-ppt_h/2"/>
                                          </p:val>
                                        </p:tav>
                                      </p:tavLst>
                                    </p:anim>
                                    <p:set>
                                      <p:cBhvr>
                                        <p:cTn id="118" dur="1" fill="hold">
                                          <p:stCondLst>
                                            <p:cond delay="499"/>
                                          </p:stCondLst>
                                        </p:cTn>
                                        <p:tgtEl>
                                          <p:spTgt spid="3">
                                            <p:txEl>
                                              <p:pRg st="5" end="5"/>
                                            </p:txEl>
                                          </p:spTgt>
                                        </p:tgtEl>
                                        <p:attrNameLst>
                                          <p:attrName>style.visibility</p:attrName>
                                        </p:attrNameLst>
                                      </p:cBhvr>
                                      <p:to>
                                        <p:strVal val="hidden"/>
                                      </p:to>
                                    </p:set>
                                  </p:childTnLst>
                                </p:cTn>
                              </p:par>
                              <p:par>
                                <p:cTn id="119" presetID="2" presetClass="exit" presetSubtype="9" fill="hold" nodeType="withEffect">
                                  <p:stCondLst>
                                    <p:cond delay="0"/>
                                  </p:stCondLst>
                                  <p:childTnLst>
                                    <p:anim calcmode="lin" valueType="num">
                                      <p:cBhvr additive="base">
                                        <p:cTn id="120" dur="500"/>
                                        <p:tgtEl>
                                          <p:spTgt spid="3">
                                            <p:txEl>
                                              <p:pRg st="6" end="6"/>
                                            </p:txEl>
                                          </p:spTgt>
                                        </p:tgtEl>
                                        <p:attrNameLst>
                                          <p:attrName>ppt_x</p:attrName>
                                        </p:attrNameLst>
                                      </p:cBhvr>
                                      <p:tavLst>
                                        <p:tav tm="0">
                                          <p:val>
                                            <p:strVal val="ppt_x"/>
                                          </p:val>
                                        </p:tav>
                                        <p:tav tm="100000">
                                          <p:val>
                                            <p:strVal val="0-ppt_w/2"/>
                                          </p:val>
                                        </p:tav>
                                      </p:tavLst>
                                    </p:anim>
                                    <p:anim calcmode="lin" valueType="num">
                                      <p:cBhvr additive="base">
                                        <p:cTn id="121" dur="500"/>
                                        <p:tgtEl>
                                          <p:spTgt spid="3">
                                            <p:txEl>
                                              <p:pRg st="6" end="6"/>
                                            </p:txEl>
                                          </p:spTgt>
                                        </p:tgtEl>
                                        <p:attrNameLst>
                                          <p:attrName>ppt_y</p:attrName>
                                        </p:attrNameLst>
                                      </p:cBhvr>
                                      <p:tavLst>
                                        <p:tav tm="0">
                                          <p:val>
                                            <p:strVal val="ppt_y"/>
                                          </p:val>
                                        </p:tav>
                                        <p:tav tm="100000">
                                          <p:val>
                                            <p:strVal val="0-ppt_h/2"/>
                                          </p:val>
                                        </p:tav>
                                      </p:tavLst>
                                    </p:anim>
                                    <p:set>
                                      <p:cBhvr>
                                        <p:cTn id="122" dur="1" fill="hold">
                                          <p:stCondLst>
                                            <p:cond delay="499"/>
                                          </p:stCondLst>
                                        </p:cTn>
                                        <p:tgtEl>
                                          <p:spTgt spid="3">
                                            <p:txEl>
                                              <p:pRg st="6" end="6"/>
                                            </p:txEl>
                                          </p:spTgt>
                                        </p:tgtEl>
                                        <p:attrNameLst>
                                          <p:attrName>style.visibility</p:attrName>
                                        </p:attrNameLst>
                                      </p:cBhvr>
                                      <p:to>
                                        <p:strVal val="hidden"/>
                                      </p:to>
                                    </p:set>
                                  </p:childTnLst>
                                </p:cTn>
                              </p:par>
                              <p:par>
                                <p:cTn id="123" presetID="2" presetClass="exit" presetSubtype="9" fill="hold" nodeType="withEffect">
                                  <p:stCondLst>
                                    <p:cond delay="0"/>
                                  </p:stCondLst>
                                  <p:childTnLst>
                                    <p:anim calcmode="lin" valueType="num">
                                      <p:cBhvr additive="base">
                                        <p:cTn id="124" dur="500"/>
                                        <p:tgtEl>
                                          <p:spTgt spid="3">
                                            <p:txEl>
                                              <p:pRg st="7" end="7"/>
                                            </p:txEl>
                                          </p:spTgt>
                                        </p:tgtEl>
                                        <p:attrNameLst>
                                          <p:attrName>ppt_x</p:attrName>
                                        </p:attrNameLst>
                                      </p:cBhvr>
                                      <p:tavLst>
                                        <p:tav tm="0">
                                          <p:val>
                                            <p:strVal val="ppt_x"/>
                                          </p:val>
                                        </p:tav>
                                        <p:tav tm="100000">
                                          <p:val>
                                            <p:strVal val="0-ppt_w/2"/>
                                          </p:val>
                                        </p:tav>
                                      </p:tavLst>
                                    </p:anim>
                                    <p:anim calcmode="lin" valueType="num">
                                      <p:cBhvr additive="base">
                                        <p:cTn id="125" dur="500"/>
                                        <p:tgtEl>
                                          <p:spTgt spid="3">
                                            <p:txEl>
                                              <p:pRg st="7" end="7"/>
                                            </p:txEl>
                                          </p:spTgt>
                                        </p:tgtEl>
                                        <p:attrNameLst>
                                          <p:attrName>ppt_y</p:attrName>
                                        </p:attrNameLst>
                                      </p:cBhvr>
                                      <p:tavLst>
                                        <p:tav tm="0">
                                          <p:val>
                                            <p:strVal val="ppt_y"/>
                                          </p:val>
                                        </p:tav>
                                        <p:tav tm="100000">
                                          <p:val>
                                            <p:strVal val="0-ppt_h/2"/>
                                          </p:val>
                                        </p:tav>
                                      </p:tavLst>
                                    </p:anim>
                                    <p:set>
                                      <p:cBhvr>
                                        <p:cTn id="126" dur="1" fill="hold">
                                          <p:stCondLst>
                                            <p:cond delay="499"/>
                                          </p:stCondLst>
                                        </p:cTn>
                                        <p:tgtEl>
                                          <p:spTgt spid="3">
                                            <p:txEl>
                                              <p:pRg st="7" end="7"/>
                                            </p:txEl>
                                          </p:spTgt>
                                        </p:tgtEl>
                                        <p:attrNameLst>
                                          <p:attrName>style.visibility</p:attrName>
                                        </p:attrNameLst>
                                      </p:cBhvr>
                                      <p:to>
                                        <p:strVal val="hidden"/>
                                      </p:to>
                                    </p:set>
                                  </p:childTnLst>
                                </p:cTn>
                              </p:par>
                              <p:par>
                                <p:cTn id="127" presetID="2" presetClass="exit" presetSubtype="9" fill="hold" nodeType="withEffect">
                                  <p:stCondLst>
                                    <p:cond delay="0"/>
                                  </p:stCondLst>
                                  <p:childTnLst>
                                    <p:anim calcmode="lin" valueType="num">
                                      <p:cBhvr additive="base">
                                        <p:cTn id="128" dur="500"/>
                                        <p:tgtEl>
                                          <p:spTgt spid="3">
                                            <p:txEl>
                                              <p:pRg st="8" end="8"/>
                                            </p:txEl>
                                          </p:spTgt>
                                        </p:tgtEl>
                                        <p:attrNameLst>
                                          <p:attrName>ppt_x</p:attrName>
                                        </p:attrNameLst>
                                      </p:cBhvr>
                                      <p:tavLst>
                                        <p:tav tm="0">
                                          <p:val>
                                            <p:strVal val="ppt_x"/>
                                          </p:val>
                                        </p:tav>
                                        <p:tav tm="100000">
                                          <p:val>
                                            <p:strVal val="0-ppt_w/2"/>
                                          </p:val>
                                        </p:tav>
                                      </p:tavLst>
                                    </p:anim>
                                    <p:anim calcmode="lin" valueType="num">
                                      <p:cBhvr additive="base">
                                        <p:cTn id="129" dur="500"/>
                                        <p:tgtEl>
                                          <p:spTgt spid="3">
                                            <p:txEl>
                                              <p:pRg st="8" end="8"/>
                                            </p:txEl>
                                          </p:spTgt>
                                        </p:tgtEl>
                                        <p:attrNameLst>
                                          <p:attrName>ppt_y</p:attrName>
                                        </p:attrNameLst>
                                      </p:cBhvr>
                                      <p:tavLst>
                                        <p:tav tm="0">
                                          <p:val>
                                            <p:strVal val="ppt_y"/>
                                          </p:val>
                                        </p:tav>
                                        <p:tav tm="100000">
                                          <p:val>
                                            <p:strVal val="0-ppt_h/2"/>
                                          </p:val>
                                        </p:tav>
                                      </p:tavLst>
                                    </p:anim>
                                    <p:set>
                                      <p:cBhvr>
                                        <p:cTn id="130" dur="1" fill="hold">
                                          <p:stCondLst>
                                            <p:cond delay="499"/>
                                          </p:stCondLst>
                                        </p:cTn>
                                        <p:tgtEl>
                                          <p:spTgt spid="3">
                                            <p:txEl>
                                              <p:pRg st="8" end="8"/>
                                            </p:txEl>
                                          </p:spTgt>
                                        </p:tgtEl>
                                        <p:attrNameLst>
                                          <p:attrName>style.visibility</p:attrName>
                                        </p:attrNameLst>
                                      </p:cBhvr>
                                      <p:to>
                                        <p:strVal val="hidden"/>
                                      </p:to>
                                    </p:set>
                                  </p:childTnLst>
                                </p:cTn>
                              </p:par>
                              <p:par>
                                <p:cTn id="131" presetID="2" presetClass="exit" presetSubtype="9" fill="hold" nodeType="withEffect">
                                  <p:stCondLst>
                                    <p:cond delay="0"/>
                                  </p:stCondLst>
                                  <p:childTnLst>
                                    <p:anim calcmode="lin" valueType="num">
                                      <p:cBhvr additive="base">
                                        <p:cTn id="132" dur="500"/>
                                        <p:tgtEl>
                                          <p:spTgt spid="3">
                                            <p:txEl>
                                              <p:pRg st="9" end="9"/>
                                            </p:txEl>
                                          </p:spTgt>
                                        </p:tgtEl>
                                        <p:attrNameLst>
                                          <p:attrName>ppt_x</p:attrName>
                                        </p:attrNameLst>
                                      </p:cBhvr>
                                      <p:tavLst>
                                        <p:tav tm="0">
                                          <p:val>
                                            <p:strVal val="ppt_x"/>
                                          </p:val>
                                        </p:tav>
                                        <p:tav tm="100000">
                                          <p:val>
                                            <p:strVal val="0-ppt_w/2"/>
                                          </p:val>
                                        </p:tav>
                                      </p:tavLst>
                                    </p:anim>
                                    <p:anim calcmode="lin" valueType="num">
                                      <p:cBhvr additive="base">
                                        <p:cTn id="133" dur="500"/>
                                        <p:tgtEl>
                                          <p:spTgt spid="3">
                                            <p:txEl>
                                              <p:pRg st="9" end="9"/>
                                            </p:txEl>
                                          </p:spTgt>
                                        </p:tgtEl>
                                        <p:attrNameLst>
                                          <p:attrName>ppt_y</p:attrName>
                                        </p:attrNameLst>
                                      </p:cBhvr>
                                      <p:tavLst>
                                        <p:tav tm="0">
                                          <p:val>
                                            <p:strVal val="ppt_y"/>
                                          </p:val>
                                        </p:tav>
                                        <p:tav tm="100000">
                                          <p:val>
                                            <p:strVal val="0-ppt_h/2"/>
                                          </p:val>
                                        </p:tav>
                                      </p:tavLst>
                                    </p:anim>
                                    <p:set>
                                      <p:cBhvr>
                                        <p:cTn id="134" dur="1" fill="hold">
                                          <p:stCondLst>
                                            <p:cond delay="499"/>
                                          </p:stCondLst>
                                        </p:cTn>
                                        <p:tgtEl>
                                          <p:spTgt spid="3">
                                            <p:txEl>
                                              <p:pRg st="9" end="9"/>
                                            </p:txEl>
                                          </p:spTgt>
                                        </p:tgtEl>
                                        <p:attrNameLst>
                                          <p:attrName>style.visibility</p:attrName>
                                        </p:attrNameLst>
                                      </p:cBhvr>
                                      <p:to>
                                        <p:strVal val="hidden"/>
                                      </p:to>
                                    </p:set>
                                  </p:childTnLst>
                                </p:cTn>
                              </p:par>
                              <p:par>
                                <p:cTn id="135" presetID="2" presetClass="exit" presetSubtype="9" fill="hold" nodeType="withEffect">
                                  <p:stCondLst>
                                    <p:cond delay="0"/>
                                  </p:stCondLst>
                                  <p:childTnLst>
                                    <p:anim calcmode="lin" valueType="num">
                                      <p:cBhvr additive="base">
                                        <p:cTn id="136" dur="500"/>
                                        <p:tgtEl>
                                          <p:spTgt spid="3">
                                            <p:txEl>
                                              <p:pRg st="10" end="10"/>
                                            </p:txEl>
                                          </p:spTgt>
                                        </p:tgtEl>
                                        <p:attrNameLst>
                                          <p:attrName>ppt_x</p:attrName>
                                        </p:attrNameLst>
                                      </p:cBhvr>
                                      <p:tavLst>
                                        <p:tav tm="0">
                                          <p:val>
                                            <p:strVal val="ppt_x"/>
                                          </p:val>
                                        </p:tav>
                                        <p:tav tm="100000">
                                          <p:val>
                                            <p:strVal val="0-ppt_w/2"/>
                                          </p:val>
                                        </p:tav>
                                      </p:tavLst>
                                    </p:anim>
                                    <p:anim calcmode="lin" valueType="num">
                                      <p:cBhvr additive="base">
                                        <p:cTn id="137" dur="500"/>
                                        <p:tgtEl>
                                          <p:spTgt spid="3">
                                            <p:txEl>
                                              <p:pRg st="10" end="10"/>
                                            </p:txEl>
                                          </p:spTgt>
                                        </p:tgtEl>
                                        <p:attrNameLst>
                                          <p:attrName>ppt_y</p:attrName>
                                        </p:attrNameLst>
                                      </p:cBhvr>
                                      <p:tavLst>
                                        <p:tav tm="0">
                                          <p:val>
                                            <p:strVal val="ppt_y"/>
                                          </p:val>
                                        </p:tav>
                                        <p:tav tm="100000">
                                          <p:val>
                                            <p:strVal val="0-ppt_h/2"/>
                                          </p:val>
                                        </p:tav>
                                      </p:tavLst>
                                    </p:anim>
                                    <p:set>
                                      <p:cBhvr>
                                        <p:cTn id="138" dur="1" fill="hold">
                                          <p:stCondLst>
                                            <p:cond delay="499"/>
                                          </p:stCondLst>
                                        </p:cTn>
                                        <p:tgtEl>
                                          <p:spTgt spid="3">
                                            <p:txEl>
                                              <p:pRg st="10" end="10"/>
                                            </p:txEl>
                                          </p:spTgt>
                                        </p:tgtEl>
                                        <p:attrNameLst>
                                          <p:attrName>style.visibility</p:attrName>
                                        </p:attrNameLst>
                                      </p:cBhvr>
                                      <p:to>
                                        <p:strVal val="hidden"/>
                                      </p:to>
                                    </p:set>
                                  </p:childTnLst>
                                </p:cTn>
                              </p:par>
                              <p:par>
                                <p:cTn id="139" presetID="12" presetClass="entr" presetSubtype="8" fill="hold" grpId="0" nodeType="with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slide(fromLeft)">
                                      <p:cBhvr>
                                        <p:cTn id="1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Selectors</a:t>
            </a:r>
            <a:endParaRPr lang="en-US" dirty="0"/>
          </a:p>
        </p:txBody>
      </p:sp>
      <p:sp>
        <p:nvSpPr>
          <p:cNvPr id="3" name="Content Placeholder 2"/>
          <p:cNvSpPr>
            <a:spLocks noGrp="1"/>
          </p:cNvSpPr>
          <p:nvPr>
            <p:ph idx="1"/>
          </p:nvPr>
        </p:nvSpPr>
        <p:spPr/>
        <p:txBody>
          <a:bodyPr>
            <a:normAutofit fontScale="62500" lnSpcReduction="20000"/>
          </a:bodyPr>
          <a:lstStyle/>
          <a:p>
            <a:r>
              <a:rPr lang="en-US" dirty="0"/>
              <a:t>Grouping Selectors</a:t>
            </a:r>
          </a:p>
          <a:p>
            <a:pPr lvl="1" algn="just"/>
            <a:r>
              <a:rPr lang="en-US" dirty="0"/>
              <a:t>If you have elements with the same style definitions, like this</a:t>
            </a:r>
            <a:r>
              <a:rPr lang="en-US" dirty="0" smtClean="0"/>
              <a:t>:</a:t>
            </a:r>
          </a:p>
          <a:p>
            <a:pPr lvl="1"/>
            <a:r>
              <a:rPr lang="en-US" b="0" i="0" dirty="0" smtClean="0">
                <a:latin typeface="Consolas"/>
              </a:rPr>
              <a:t>h1 {</a:t>
            </a:r>
            <a:br>
              <a:rPr lang="en-US" b="0" i="0" dirty="0" smtClean="0">
                <a:latin typeface="Consolas"/>
              </a:rPr>
            </a:br>
            <a:r>
              <a:rPr lang="en-US" b="0" i="0" dirty="0" smtClean="0">
                <a:latin typeface="Consolas"/>
              </a:rPr>
              <a:t>    text-align: center;</a:t>
            </a:r>
            <a:br>
              <a:rPr lang="en-US" b="0" i="0" dirty="0" smtClean="0">
                <a:latin typeface="Consolas"/>
              </a:rPr>
            </a:br>
            <a:r>
              <a:rPr lang="en-US" b="0" i="0" dirty="0" smtClean="0">
                <a:latin typeface="Consolas"/>
              </a:rPr>
              <a:t>    color: red;</a:t>
            </a:r>
            <a:br>
              <a:rPr lang="en-US" b="0" i="0" dirty="0" smtClean="0">
                <a:latin typeface="Consolas"/>
              </a:rPr>
            </a:br>
            <a:r>
              <a:rPr lang="en-US" b="0" i="0" dirty="0" smtClean="0">
                <a:latin typeface="Consolas"/>
              </a:rPr>
              <a:t>}</a:t>
            </a:r>
            <a:r>
              <a:rPr lang="en-US" dirty="0" smtClean="0"/>
              <a:t/>
            </a:r>
            <a:br>
              <a:rPr lang="en-US" dirty="0" smtClean="0"/>
            </a:br>
            <a:r>
              <a:rPr lang="en-US" dirty="0" smtClean="0"/>
              <a:t/>
            </a:r>
            <a:br>
              <a:rPr lang="en-US" dirty="0" smtClean="0"/>
            </a:br>
            <a:r>
              <a:rPr lang="en-US" b="0" i="0" dirty="0" smtClean="0">
                <a:latin typeface="Consolas"/>
              </a:rPr>
              <a:t>h2 {</a:t>
            </a:r>
            <a:br>
              <a:rPr lang="en-US" b="0" i="0" dirty="0" smtClean="0">
                <a:latin typeface="Consolas"/>
              </a:rPr>
            </a:br>
            <a:r>
              <a:rPr lang="en-US" b="0" i="0" dirty="0" smtClean="0">
                <a:latin typeface="Consolas"/>
              </a:rPr>
              <a:t>    text-align: center;</a:t>
            </a:r>
            <a:br>
              <a:rPr lang="en-US" b="0" i="0" dirty="0" smtClean="0">
                <a:latin typeface="Consolas"/>
              </a:rPr>
            </a:br>
            <a:r>
              <a:rPr lang="en-US" b="0" i="0" dirty="0" smtClean="0">
                <a:latin typeface="Consolas"/>
              </a:rPr>
              <a:t>    color: red;</a:t>
            </a:r>
            <a:br>
              <a:rPr lang="en-US" b="0" i="0" dirty="0" smtClean="0">
                <a:latin typeface="Consolas"/>
              </a:rPr>
            </a:br>
            <a:r>
              <a:rPr lang="en-US" b="0" i="0" dirty="0" smtClean="0">
                <a:latin typeface="Consolas"/>
              </a:rPr>
              <a:t>}</a:t>
            </a:r>
            <a:r>
              <a:rPr lang="en-US" dirty="0" smtClean="0"/>
              <a:t/>
            </a:r>
            <a:br>
              <a:rPr lang="en-US" dirty="0" smtClean="0"/>
            </a:br>
            <a:r>
              <a:rPr lang="en-US" dirty="0" smtClean="0"/>
              <a:t/>
            </a:r>
            <a:br>
              <a:rPr lang="en-US" dirty="0" smtClean="0"/>
            </a:br>
            <a:r>
              <a:rPr lang="en-US" b="0" i="0" dirty="0" smtClean="0">
                <a:latin typeface="Consolas"/>
              </a:rPr>
              <a:t>p {</a:t>
            </a:r>
            <a:br>
              <a:rPr lang="en-US" b="0" i="0" dirty="0" smtClean="0">
                <a:latin typeface="Consolas"/>
              </a:rPr>
            </a:br>
            <a:r>
              <a:rPr lang="en-US" b="0" i="0" dirty="0" smtClean="0">
                <a:latin typeface="Consolas"/>
              </a:rPr>
              <a:t>    text-align: center;</a:t>
            </a:r>
            <a:br>
              <a:rPr lang="en-US" b="0" i="0" dirty="0" smtClean="0">
                <a:latin typeface="Consolas"/>
              </a:rPr>
            </a:br>
            <a:r>
              <a:rPr lang="en-US" b="0" i="0" dirty="0" smtClean="0">
                <a:latin typeface="Consolas"/>
              </a:rPr>
              <a:t>    color: red;</a:t>
            </a:r>
            <a:br>
              <a:rPr lang="en-US" b="0" i="0" dirty="0" smtClean="0">
                <a:latin typeface="Consolas"/>
              </a:rPr>
            </a:br>
            <a:r>
              <a:rPr lang="en-US" b="0" i="0" dirty="0" smtClean="0">
                <a:latin typeface="Consolas"/>
              </a:rPr>
              <a:t>}</a:t>
            </a:r>
          </a:p>
          <a:p>
            <a:pPr lvl="1"/>
            <a:r>
              <a:rPr lang="en-US" dirty="0" smtClean="0"/>
              <a:t>better </a:t>
            </a:r>
            <a:r>
              <a:rPr lang="en-US" dirty="0"/>
              <a:t>to group the selectors, to minimize the code</a:t>
            </a:r>
            <a:r>
              <a:rPr lang="en-US" dirty="0" smtClean="0"/>
              <a:t>.</a:t>
            </a:r>
          </a:p>
          <a:p>
            <a:pPr lvl="1"/>
            <a:r>
              <a:rPr lang="en-US" dirty="0"/>
              <a:t>To group selectors, separate each selector with a comma</a:t>
            </a:r>
            <a:r>
              <a:rPr lang="en-US" dirty="0" smtClean="0"/>
              <a:t>. </a:t>
            </a:r>
            <a:r>
              <a:rPr lang="en-US" dirty="0" smtClean="0">
                <a:hlinkClick r:id="rId2" action="ppaction://hlinksldjump"/>
              </a:rPr>
              <a:t>Example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4"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2"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3"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Selector - Example</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&lt;!DOCTYPE html&gt;</a:t>
            </a:r>
          </a:p>
          <a:p>
            <a:pPr>
              <a:buNone/>
            </a:pPr>
            <a:r>
              <a:rPr lang="en-US" dirty="0" smtClean="0"/>
              <a:t>&lt;html&gt;</a:t>
            </a:r>
          </a:p>
          <a:p>
            <a:pPr>
              <a:buNone/>
            </a:pPr>
            <a:r>
              <a:rPr lang="en-US" dirty="0" smtClean="0"/>
              <a:t>&lt;head&gt;</a:t>
            </a:r>
          </a:p>
          <a:p>
            <a:pPr>
              <a:buNone/>
            </a:pPr>
            <a:r>
              <a:rPr lang="en-US" dirty="0" smtClean="0"/>
              <a:t>&lt;style&gt;</a:t>
            </a:r>
          </a:p>
          <a:p>
            <a:pPr>
              <a:buNone/>
            </a:pPr>
            <a:r>
              <a:rPr lang="en-US" b="1" dirty="0" smtClean="0">
                <a:solidFill>
                  <a:srgbClr val="7030A0"/>
                </a:solidFill>
              </a:rPr>
              <a:t>h1, h2, p </a:t>
            </a:r>
            <a:r>
              <a:rPr lang="en-US" dirty="0" smtClean="0"/>
              <a:t>{</a:t>
            </a:r>
          </a:p>
          <a:p>
            <a:pPr>
              <a:buNone/>
            </a:pPr>
            <a:r>
              <a:rPr lang="en-US" dirty="0" smtClean="0"/>
              <a:t>    text-align: center;</a:t>
            </a:r>
          </a:p>
          <a:p>
            <a:pPr>
              <a:buNone/>
            </a:pPr>
            <a:r>
              <a:rPr lang="en-US" dirty="0" smtClean="0"/>
              <a:t>    color: red;</a:t>
            </a:r>
          </a:p>
          <a:p>
            <a:pPr>
              <a:buNone/>
            </a:pPr>
            <a:r>
              <a:rPr lang="en-US" dirty="0" smtClean="0"/>
              <a:t>}</a:t>
            </a:r>
          </a:p>
          <a:p>
            <a:pPr>
              <a:buNone/>
            </a:pPr>
            <a:r>
              <a:rPr lang="en-US" dirty="0" smtClean="0"/>
              <a:t>&lt;/style&gt;</a:t>
            </a:r>
          </a:p>
          <a:p>
            <a:pPr>
              <a:buNone/>
            </a:pPr>
            <a:r>
              <a:rPr lang="en-US" dirty="0" smtClean="0"/>
              <a:t>&lt;/head&gt;</a:t>
            </a:r>
          </a:p>
          <a:p>
            <a:pPr>
              <a:buNone/>
            </a:pPr>
            <a:r>
              <a:rPr lang="en-US" dirty="0" smtClean="0"/>
              <a:t>&lt;body&gt;</a:t>
            </a:r>
          </a:p>
          <a:p>
            <a:pPr>
              <a:buNone/>
            </a:pPr>
            <a:r>
              <a:rPr lang="en-US" dirty="0" smtClean="0"/>
              <a:t>&lt;h1&gt;Hello World!&lt;/h1&gt;</a:t>
            </a:r>
          </a:p>
          <a:p>
            <a:pPr>
              <a:buNone/>
            </a:pPr>
            <a:r>
              <a:rPr lang="en-US" dirty="0" smtClean="0"/>
              <a:t>&lt;h2&gt;Smaller heading!&lt;/h2&gt;</a:t>
            </a:r>
          </a:p>
          <a:p>
            <a:pPr>
              <a:buNone/>
            </a:pPr>
            <a:r>
              <a:rPr lang="en-US" dirty="0" smtClean="0"/>
              <a:t>&lt;p&gt;This is a paragraph.&lt;/p&gt;</a:t>
            </a:r>
          </a:p>
          <a:p>
            <a:pPr>
              <a:buNone/>
            </a:pPr>
            <a:r>
              <a:rPr lang="en-US" dirty="0" smtClean="0"/>
              <a:t>&lt;/body&gt;</a:t>
            </a:r>
          </a:p>
          <a:p>
            <a:pPr>
              <a:buNone/>
            </a:pPr>
            <a:r>
              <a:rPr lang="en-US" dirty="0" smtClean="0"/>
              <a:t>&lt;/html&gt;</a:t>
            </a:r>
          </a:p>
        </p:txBody>
      </p:sp>
      <p:pic>
        <p:nvPicPr>
          <p:cNvPr id="4098" name="Picture 2"/>
          <p:cNvPicPr>
            <a:picLocks noChangeAspect="1" noChangeArrowheads="1"/>
          </p:cNvPicPr>
          <p:nvPr/>
        </p:nvPicPr>
        <p:blipFill>
          <a:blip r:embed="rId2" cstate="print"/>
          <a:srcRect l="53126" t="27083" r="1562" b="51042"/>
          <a:stretch>
            <a:fillRect/>
          </a:stretch>
        </p:blipFill>
        <p:spPr bwMode="auto">
          <a:xfrm>
            <a:off x="4343400" y="2286000"/>
            <a:ext cx="4419600" cy="1600200"/>
          </a:xfrm>
          <a:prstGeom prst="rect">
            <a:avLst/>
          </a:prstGeom>
          <a:noFill/>
          <a:ln w="9525">
            <a:noFill/>
            <a:miter lim="800000"/>
            <a:headEnd/>
            <a:tailEnd/>
          </a:ln>
          <a:effectLst/>
        </p:spPr>
      </p:pic>
      <p:sp>
        <p:nvSpPr>
          <p:cNvPr id="5" name="Left Arrow 4">
            <a:hlinkClick r:id="rId3" action="ppaction://hlinksldjump"/>
          </p:cNvPr>
          <p:cNvSpPr/>
          <p:nvPr/>
        </p:nvSpPr>
        <p:spPr>
          <a:xfrm>
            <a:off x="7467600" y="5334000"/>
            <a:ext cx="1371600" cy="533400"/>
          </a:xfrm>
          <a:prstGeom prst="leftArrow">
            <a:avLst>
              <a:gd name="adj1" fmla="val 66000"/>
              <a:gd name="adj2" fmla="val 9971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3" end="3"/>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4" end="4"/>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5" end="5"/>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6" end="6"/>
                                            </p:txEl>
                                          </p:spTgt>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7" end="7"/>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8" end="8"/>
                                            </p:txEl>
                                          </p:spTgt>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9" end="9"/>
                                            </p:txEl>
                                          </p:spTgt>
                                        </p:tgtEl>
                                      </p:cBhvr>
                                    </p:animEffect>
                                  </p:childTnLst>
                                </p:cTn>
                              </p:par>
                              <p:par>
                                <p:cTn id="75" presetID="54" presetClass="entr" presetSubtype="0" accel="100000" fill="hold"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1" dur="1000"/>
                                        <p:tgtEl>
                                          <p:spTgt spid="3">
                                            <p:txEl>
                                              <p:pRg st="10" end="10"/>
                                            </p:txEl>
                                          </p:spTgt>
                                        </p:tgtEl>
                                      </p:cBhvr>
                                    </p:animEffect>
                                  </p:childTnLst>
                                </p:cTn>
                              </p:par>
                              <p:par>
                                <p:cTn id="82" presetID="54" presetClass="entr" presetSubtype="0" accel="100000" fill="hold" nodeType="with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5"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6"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7"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8" dur="1000"/>
                                        <p:tgtEl>
                                          <p:spTgt spid="3">
                                            <p:txEl>
                                              <p:pRg st="11" end="11"/>
                                            </p:txEl>
                                          </p:spTgt>
                                        </p:tgtEl>
                                      </p:cBhvr>
                                    </p:animEffect>
                                  </p:childTnLst>
                                </p:cTn>
                              </p:par>
                              <p:par>
                                <p:cTn id="89" presetID="54" presetClass="entr" presetSubtype="0" accel="100000" fill="hold" nodeType="with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1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2"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93"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94"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95" dur="1000"/>
                                        <p:tgtEl>
                                          <p:spTgt spid="3">
                                            <p:txEl>
                                              <p:pRg st="12" end="12"/>
                                            </p:txEl>
                                          </p:spTgt>
                                        </p:tgtEl>
                                      </p:cBhvr>
                                    </p:animEffect>
                                  </p:childTnLst>
                                </p:cTn>
                              </p:par>
                              <p:par>
                                <p:cTn id="96" presetID="54" presetClass="entr" presetSubtype="0" accel="100000" fill="hold" nodeType="with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10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99" dur="10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00"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01"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2" dur="1000"/>
                                        <p:tgtEl>
                                          <p:spTgt spid="3">
                                            <p:txEl>
                                              <p:pRg st="13" end="13"/>
                                            </p:txEl>
                                          </p:spTgt>
                                        </p:tgtEl>
                                      </p:cBhvr>
                                    </p:animEffect>
                                  </p:childTnLst>
                                </p:cTn>
                              </p:par>
                              <p:par>
                                <p:cTn id="103" presetID="54" presetClass="entr" presetSubtype="0" accel="100000" fill="hold" nodeType="with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 calcmode="lin" valueType="num">
                                      <p:cBhvr>
                                        <p:cTn id="105" dur="10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06" dur="1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07"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08" dur="10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09" dur="1000"/>
                                        <p:tgtEl>
                                          <p:spTgt spid="3">
                                            <p:txEl>
                                              <p:pRg st="14" end="14"/>
                                            </p:txEl>
                                          </p:spTgt>
                                        </p:tgtEl>
                                      </p:cBhvr>
                                    </p:animEffect>
                                  </p:childTnLst>
                                </p:cTn>
                              </p:par>
                              <p:par>
                                <p:cTn id="110" presetID="54" presetClass="entr" presetSubtype="0" accel="100000" fill="hold" nodeType="with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 calcmode="lin" valueType="num">
                                      <p:cBhvr>
                                        <p:cTn id="112" dur="1000" fill="hold"/>
                                        <p:tgtEl>
                                          <p:spTgt spid="3">
                                            <p:txEl>
                                              <p:pRg st="15" end="15"/>
                                            </p:txEl>
                                          </p:spTgt>
                                        </p:tgtEl>
                                        <p:attrNameLst>
                                          <p:attrName>ppt_w</p:attrName>
                                        </p:attrNameLst>
                                      </p:cBhvr>
                                      <p:tavLst>
                                        <p:tav tm="0">
                                          <p:val>
                                            <p:strVal val="#ppt_w*0.05"/>
                                          </p:val>
                                        </p:tav>
                                        <p:tav tm="100000">
                                          <p:val>
                                            <p:strVal val="#ppt_w"/>
                                          </p:val>
                                        </p:tav>
                                      </p:tavLst>
                                    </p:anim>
                                    <p:anim calcmode="lin" valueType="num">
                                      <p:cBhvr>
                                        <p:cTn id="113" dur="1000" fill="hold"/>
                                        <p:tgtEl>
                                          <p:spTgt spid="3">
                                            <p:txEl>
                                              <p:pRg st="15" end="15"/>
                                            </p:txEl>
                                          </p:spTgt>
                                        </p:tgtEl>
                                        <p:attrNameLst>
                                          <p:attrName>ppt_h</p:attrName>
                                        </p:attrNameLst>
                                      </p:cBhvr>
                                      <p:tavLst>
                                        <p:tav tm="0">
                                          <p:val>
                                            <p:strVal val="#ppt_h"/>
                                          </p:val>
                                        </p:tav>
                                        <p:tav tm="100000">
                                          <p:val>
                                            <p:strVal val="#ppt_h"/>
                                          </p:val>
                                        </p:tav>
                                      </p:tavLst>
                                    </p:anim>
                                    <p:anim calcmode="lin" valueType="num">
                                      <p:cBhvr>
                                        <p:cTn id="114" dur="10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115" dur="10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116" dur="1000"/>
                                        <p:tgtEl>
                                          <p:spTgt spid="3">
                                            <p:txEl>
                                              <p:pRg st="15" end="15"/>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4" presetClass="entr" presetSubtype="0" accel="100000" fill="hold" nodeType="clickEffect">
                                  <p:stCondLst>
                                    <p:cond delay="0"/>
                                  </p:stCondLst>
                                  <p:childTnLst>
                                    <p:set>
                                      <p:cBhvr>
                                        <p:cTn id="120" dur="1" fill="hold">
                                          <p:stCondLst>
                                            <p:cond delay="0"/>
                                          </p:stCondLst>
                                        </p:cTn>
                                        <p:tgtEl>
                                          <p:spTgt spid="4098"/>
                                        </p:tgtEl>
                                        <p:attrNameLst>
                                          <p:attrName>style.visibility</p:attrName>
                                        </p:attrNameLst>
                                      </p:cBhvr>
                                      <p:to>
                                        <p:strVal val="visible"/>
                                      </p:to>
                                    </p:set>
                                    <p:anim calcmode="lin" valueType="num">
                                      <p:cBhvr>
                                        <p:cTn id="121" dur="1000" fill="hold"/>
                                        <p:tgtEl>
                                          <p:spTgt spid="4098"/>
                                        </p:tgtEl>
                                        <p:attrNameLst>
                                          <p:attrName>ppt_w</p:attrName>
                                        </p:attrNameLst>
                                      </p:cBhvr>
                                      <p:tavLst>
                                        <p:tav tm="0">
                                          <p:val>
                                            <p:strVal val="#ppt_w*0.05"/>
                                          </p:val>
                                        </p:tav>
                                        <p:tav tm="100000">
                                          <p:val>
                                            <p:strVal val="#ppt_w"/>
                                          </p:val>
                                        </p:tav>
                                      </p:tavLst>
                                    </p:anim>
                                    <p:anim calcmode="lin" valueType="num">
                                      <p:cBhvr>
                                        <p:cTn id="122" dur="1000" fill="hold"/>
                                        <p:tgtEl>
                                          <p:spTgt spid="4098"/>
                                        </p:tgtEl>
                                        <p:attrNameLst>
                                          <p:attrName>ppt_h</p:attrName>
                                        </p:attrNameLst>
                                      </p:cBhvr>
                                      <p:tavLst>
                                        <p:tav tm="0">
                                          <p:val>
                                            <p:strVal val="#ppt_h"/>
                                          </p:val>
                                        </p:tav>
                                        <p:tav tm="100000">
                                          <p:val>
                                            <p:strVal val="#ppt_h"/>
                                          </p:val>
                                        </p:tav>
                                      </p:tavLst>
                                    </p:anim>
                                    <p:anim calcmode="lin" valueType="num">
                                      <p:cBhvr>
                                        <p:cTn id="123" dur="1000" fill="hold"/>
                                        <p:tgtEl>
                                          <p:spTgt spid="4098"/>
                                        </p:tgtEl>
                                        <p:attrNameLst>
                                          <p:attrName>ppt_x</p:attrName>
                                        </p:attrNameLst>
                                      </p:cBhvr>
                                      <p:tavLst>
                                        <p:tav tm="0">
                                          <p:val>
                                            <p:strVal val="#ppt_x-.2"/>
                                          </p:val>
                                        </p:tav>
                                        <p:tav tm="100000">
                                          <p:val>
                                            <p:strVal val="#ppt_x"/>
                                          </p:val>
                                        </p:tav>
                                      </p:tavLst>
                                    </p:anim>
                                    <p:anim calcmode="lin" valueType="num">
                                      <p:cBhvr>
                                        <p:cTn id="124" dur="1000" fill="hold"/>
                                        <p:tgtEl>
                                          <p:spTgt spid="4098"/>
                                        </p:tgtEl>
                                        <p:attrNameLst>
                                          <p:attrName>ppt_y</p:attrName>
                                        </p:attrNameLst>
                                      </p:cBhvr>
                                      <p:tavLst>
                                        <p:tav tm="0">
                                          <p:val>
                                            <p:strVal val="#ppt_y"/>
                                          </p:val>
                                        </p:tav>
                                        <p:tav tm="100000">
                                          <p:val>
                                            <p:strVal val="#ppt_y"/>
                                          </p:val>
                                        </p:tav>
                                      </p:tavLst>
                                    </p:anim>
                                    <p:animEffect transition="in" filter="fade">
                                      <p:cBhvr>
                                        <p:cTn id="125" dur="1000"/>
                                        <p:tgtEl>
                                          <p:spTgt spid="4098"/>
                                        </p:tgtEl>
                                      </p:cBhvr>
                                    </p:animEffect>
                                  </p:childTnLst>
                                </p:cTn>
                              </p:par>
                            </p:childTnLst>
                          </p:cTn>
                        </p:par>
                      </p:childTnLst>
                    </p:cTn>
                  </p:par>
                  <p:par>
                    <p:cTn id="126" fill="hold">
                      <p:stCondLst>
                        <p:cond delay="indefinite"/>
                      </p:stCondLst>
                      <p:childTnLst>
                        <p:par>
                          <p:cTn id="127" fill="hold">
                            <p:stCondLst>
                              <p:cond delay="0"/>
                            </p:stCondLst>
                            <p:childTnLst>
                              <p:par>
                                <p:cTn id="128" presetID="31" presetClass="entr" presetSubtype="0" fill="hold" grpId="0" nodeType="clickEffect">
                                  <p:stCondLst>
                                    <p:cond delay="0"/>
                                  </p:stCondLst>
                                  <p:iterate type="lt">
                                    <p:tmPct val="5000"/>
                                  </p:iterate>
                                  <p:childTnLst>
                                    <p:set>
                                      <p:cBhvr>
                                        <p:cTn id="129" dur="1" fill="hold">
                                          <p:stCondLst>
                                            <p:cond delay="0"/>
                                          </p:stCondLst>
                                        </p:cTn>
                                        <p:tgtEl>
                                          <p:spTgt spid="5"/>
                                        </p:tgtEl>
                                        <p:attrNameLst>
                                          <p:attrName>style.visibility</p:attrName>
                                        </p:attrNameLst>
                                      </p:cBhvr>
                                      <p:to>
                                        <p:strVal val="visible"/>
                                      </p:to>
                                    </p:set>
                                    <p:anim calcmode="lin" valueType="num">
                                      <p:cBhvr>
                                        <p:cTn id="130" dur="500" fill="hold"/>
                                        <p:tgtEl>
                                          <p:spTgt spid="5"/>
                                        </p:tgtEl>
                                        <p:attrNameLst>
                                          <p:attrName>ppt_w</p:attrName>
                                        </p:attrNameLst>
                                      </p:cBhvr>
                                      <p:tavLst>
                                        <p:tav tm="0">
                                          <p:val>
                                            <p:fltVal val="0"/>
                                          </p:val>
                                        </p:tav>
                                        <p:tav tm="100000">
                                          <p:val>
                                            <p:strVal val="#ppt_w"/>
                                          </p:val>
                                        </p:tav>
                                      </p:tavLst>
                                    </p:anim>
                                    <p:anim calcmode="lin" valueType="num">
                                      <p:cBhvr>
                                        <p:cTn id="131" dur="500" fill="hold"/>
                                        <p:tgtEl>
                                          <p:spTgt spid="5"/>
                                        </p:tgtEl>
                                        <p:attrNameLst>
                                          <p:attrName>ppt_h</p:attrName>
                                        </p:attrNameLst>
                                      </p:cBhvr>
                                      <p:tavLst>
                                        <p:tav tm="0">
                                          <p:val>
                                            <p:fltVal val="0"/>
                                          </p:val>
                                        </p:tav>
                                        <p:tav tm="100000">
                                          <p:val>
                                            <p:strVal val="#ppt_h"/>
                                          </p:val>
                                        </p:tav>
                                      </p:tavLst>
                                    </p:anim>
                                    <p:anim calcmode="lin" valueType="num">
                                      <p:cBhvr>
                                        <p:cTn id="132" dur="500" fill="hold"/>
                                        <p:tgtEl>
                                          <p:spTgt spid="5"/>
                                        </p:tgtEl>
                                        <p:attrNameLst>
                                          <p:attrName>style.rotation</p:attrName>
                                        </p:attrNameLst>
                                      </p:cBhvr>
                                      <p:tavLst>
                                        <p:tav tm="0">
                                          <p:val>
                                            <p:fltVal val="90"/>
                                          </p:val>
                                        </p:tav>
                                        <p:tav tm="100000">
                                          <p:val>
                                            <p:fltVal val="0"/>
                                          </p:val>
                                        </p:tav>
                                      </p:tavLst>
                                    </p:anim>
                                    <p:animEffect transition="in" filter="fade">
                                      <p:cBhvr>
                                        <p:cTn id="1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CSS </a:t>
            </a:r>
            <a:r>
              <a:rPr lang="en-US" dirty="0" smtClean="0"/>
              <a:t>Comments</a:t>
            </a:r>
            <a:endParaRPr lang="en-US" dirty="0"/>
          </a:p>
        </p:txBody>
      </p:sp>
      <p:sp>
        <p:nvSpPr>
          <p:cNvPr id="3" name="Content Placeholder 2"/>
          <p:cNvSpPr>
            <a:spLocks noGrp="1"/>
          </p:cNvSpPr>
          <p:nvPr>
            <p:ph idx="1"/>
          </p:nvPr>
        </p:nvSpPr>
        <p:spPr/>
        <p:txBody>
          <a:bodyPr/>
          <a:lstStyle/>
          <a:p>
            <a:pPr algn="just"/>
            <a:r>
              <a:rPr lang="en-US" dirty="0"/>
              <a:t>Comments are used to explain the code, and may help when you edit the source code at a later date.</a:t>
            </a:r>
          </a:p>
          <a:p>
            <a:pPr algn="just"/>
            <a:r>
              <a:rPr lang="en-US" dirty="0"/>
              <a:t>Comments are ignored by browsers.</a:t>
            </a:r>
          </a:p>
          <a:p>
            <a:pPr algn="just"/>
            <a:r>
              <a:rPr lang="en-US" dirty="0"/>
              <a:t>A CSS comment starts with </a:t>
            </a:r>
            <a:r>
              <a:rPr lang="en-US" dirty="0" smtClean="0"/>
              <a:t>/* </a:t>
            </a:r>
            <a:r>
              <a:rPr lang="en-US" dirty="0"/>
              <a:t>and ends with </a:t>
            </a:r>
            <a:r>
              <a:rPr lang="en-US" dirty="0" smtClean="0"/>
              <a:t>*/.</a:t>
            </a:r>
            <a:r>
              <a:rPr lang="en-US" dirty="0"/>
              <a:t> </a:t>
            </a:r>
            <a:endParaRPr lang="en-US" dirty="0" smtClean="0"/>
          </a:p>
          <a:p>
            <a:pPr algn="just"/>
            <a:r>
              <a:rPr lang="en-US" b="1" dirty="0" smtClean="0">
                <a:hlinkClick r:id="rId2" action="ppaction://hlinksldjump"/>
              </a:rPr>
              <a:t>Example:</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Comments - Example</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dirty="0" smtClean="0"/>
              <a:t>&lt;!DOCTYPE html&gt;</a:t>
            </a:r>
          </a:p>
          <a:p>
            <a:pPr>
              <a:buNone/>
            </a:pPr>
            <a:r>
              <a:rPr lang="en-US" dirty="0" smtClean="0"/>
              <a:t>&lt;html&gt;</a:t>
            </a:r>
          </a:p>
          <a:p>
            <a:pPr>
              <a:buNone/>
            </a:pPr>
            <a:r>
              <a:rPr lang="en-US" dirty="0" smtClean="0"/>
              <a:t>&lt;head&gt;</a:t>
            </a:r>
          </a:p>
          <a:p>
            <a:pPr>
              <a:buNone/>
            </a:pPr>
            <a:r>
              <a:rPr lang="en-US" dirty="0" smtClean="0"/>
              <a:t>&lt;style&gt;</a:t>
            </a:r>
          </a:p>
          <a:p>
            <a:pPr>
              <a:buNone/>
            </a:pPr>
            <a:r>
              <a:rPr lang="en-US" dirty="0" smtClean="0"/>
              <a:t>p {     color: red; </a:t>
            </a:r>
          </a:p>
          <a:p>
            <a:pPr>
              <a:buNone/>
            </a:pPr>
            <a:r>
              <a:rPr lang="en-US" dirty="0" smtClean="0"/>
              <a:t>    /* This is a single-line comment */</a:t>
            </a:r>
          </a:p>
          <a:p>
            <a:pPr>
              <a:buNone/>
            </a:pPr>
            <a:r>
              <a:rPr lang="en-US" dirty="0" smtClean="0"/>
              <a:t>    text-align: center;</a:t>
            </a:r>
          </a:p>
          <a:p>
            <a:pPr>
              <a:buNone/>
            </a:pPr>
            <a:r>
              <a:rPr lang="en-US" dirty="0" smtClean="0"/>
              <a:t>} </a:t>
            </a:r>
          </a:p>
          <a:p>
            <a:pPr>
              <a:buNone/>
            </a:pPr>
            <a:r>
              <a:rPr lang="en-US" dirty="0" smtClean="0"/>
              <a:t>/* This is </a:t>
            </a:r>
          </a:p>
          <a:p>
            <a:pPr>
              <a:buNone/>
            </a:pPr>
            <a:r>
              <a:rPr lang="en-US" dirty="0" smtClean="0"/>
              <a:t>a multi-line</a:t>
            </a:r>
          </a:p>
          <a:p>
            <a:pPr>
              <a:buNone/>
            </a:pPr>
            <a:r>
              <a:rPr lang="en-US" dirty="0" smtClean="0"/>
              <a:t>comment */</a:t>
            </a:r>
          </a:p>
          <a:p>
            <a:pPr>
              <a:buNone/>
            </a:pPr>
            <a:r>
              <a:rPr lang="en-US" dirty="0" smtClean="0"/>
              <a:t>&lt;/style&gt;</a:t>
            </a:r>
          </a:p>
          <a:p>
            <a:pPr>
              <a:buNone/>
            </a:pPr>
            <a:r>
              <a:rPr lang="en-US" dirty="0" smtClean="0"/>
              <a:t>&lt;/head&gt;</a:t>
            </a:r>
          </a:p>
          <a:p>
            <a:pPr>
              <a:buNone/>
            </a:pPr>
            <a:r>
              <a:rPr lang="en-US" dirty="0" smtClean="0"/>
              <a:t>&lt;body&gt;</a:t>
            </a:r>
          </a:p>
          <a:p>
            <a:pPr>
              <a:buNone/>
            </a:pPr>
            <a:r>
              <a:rPr lang="en-US" dirty="0" smtClean="0"/>
              <a:t>&lt;p&gt;Hello World!&lt;/p&gt;</a:t>
            </a:r>
          </a:p>
          <a:p>
            <a:pPr>
              <a:buNone/>
            </a:pPr>
            <a:r>
              <a:rPr lang="en-US" dirty="0" smtClean="0"/>
              <a:t>&lt;p&gt;This paragraph is styled with CSS.&lt;/p&gt;</a:t>
            </a:r>
          </a:p>
          <a:p>
            <a:pPr>
              <a:buNone/>
            </a:pPr>
            <a:r>
              <a:rPr lang="en-US" dirty="0" smtClean="0"/>
              <a:t>&lt;p&gt;CSS comments are not shown in the output.&lt;/p&gt;</a:t>
            </a:r>
          </a:p>
          <a:p>
            <a:pPr>
              <a:buNone/>
            </a:pPr>
            <a:r>
              <a:rPr lang="en-US" dirty="0" smtClean="0"/>
              <a:t>&lt;/body&gt;</a:t>
            </a:r>
          </a:p>
          <a:p>
            <a:pPr>
              <a:buNone/>
            </a:pPr>
            <a:r>
              <a:rPr lang="en-US" dirty="0" smtClean="0"/>
              <a:t>&lt;/html&gt;</a:t>
            </a:r>
            <a:endParaRPr lang="en-US" dirty="0"/>
          </a:p>
        </p:txBody>
      </p:sp>
      <p:pic>
        <p:nvPicPr>
          <p:cNvPr id="1026" name="Picture 2"/>
          <p:cNvPicPr>
            <a:picLocks noChangeAspect="1" noChangeArrowheads="1"/>
          </p:cNvPicPr>
          <p:nvPr/>
        </p:nvPicPr>
        <p:blipFill>
          <a:blip r:embed="rId2" cstate="print"/>
          <a:srcRect l="52344" t="26042" r="3125" b="52083"/>
          <a:stretch>
            <a:fillRect/>
          </a:stretch>
        </p:blipFill>
        <p:spPr bwMode="auto">
          <a:xfrm>
            <a:off x="4343400" y="2209800"/>
            <a:ext cx="4343400" cy="1600200"/>
          </a:xfrm>
          <a:prstGeom prst="rect">
            <a:avLst/>
          </a:prstGeom>
          <a:noFill/>
          <a:ln w="9525">
            <a:noFill/>
            <a:miter lim="800000"/>
            <a:headEnd/>
            <a:tailEnd/>
          </a:ln>
          <a:effectLst/>
        </p:spPr>
      </p:pic>
      <p:sp>
        <p:nvSpPr>
          <p:cNvPr id="5" name="Left Arrow 4">
            <a:hlinkClick r:id="rId3" action="ppaction://hlinksldjump"/>
          </p:cNvPr>
          <p:cNvSpPr/>
          <p:nvPr/>
        </p:nvSpPr>
        <p:spPr>
          <a:xfrm>
            <a:off x="7467600" y="5334000"/>
            <a:ext cx="1371600" cy="533400"/>
          </a:xfrm>
          <a:prstGeom prst="leftArrow">
            <a:avLst>
              <a:gd name="adj1" fmla="val 66000"/>
              <a:gd name="adj2" fmla="val 9971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3" end="3"/>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500"/>
                                        <p:tgtEl>
                                          <p:spTgt spid="3">
                                            <p:txEl>
                                              <p:pRg st="4" end="4"/>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500"/>
                                        <p:tgtEl>
                                          <p:spTgt spid="3">
                                            <p:txEl>
                                              <p:pRg st="5" end="5"/>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500"/>
                                        <p:tgtEl>
                                          <p:spTgt spid="3">
                                            <p:txEl>
                                              <p:pRg st="6" end="6"/>
                                            </p:txEl>
                                          </p:spTgt>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7"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9"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0" dur="500"/>
                                        <p:tgtEl>
                                          <p:spTgt spid="3">
                                            <p:txEl>
                                              <p:pRg st="7" end="7"/>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500"/>
                                        <p:tgtEl>
                                          <p:spTgt spid="3">
                                            <p:txEl>
                                              <p:pRg st="8" end="8"/>
                                            </p:txEl>
                                          </p:spTgt>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500"/>
                                        <p:tgtEl>
                                          <p:spTgt spid="3">
                                            <p:txEl>
                                              <p:pRg st="9" end="9"/>
                                            </p:txEl>
                                          </p:spTgt>
                                        </p:tgtEl>
                                      </p:cBhvr>
                                    </p:animEffect>
                                  </p:childTnLst>
                                </p:cTn>
                              </p:par>
                              <p:par>
                                <p:cTn id="75" presetID="54" presetClass="entr" presetSubtype="0" accel="100000" fill="hold"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8"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9"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0"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1" dur="500"/>
                                        <p:tgtEl>
                                          <p:spTgt spid="3">
                                            <p:txEl>
                                              <p:pRg st="10" end="10"/>
                                            </p:txEl>
                                          </p:spTgt>
                                        </p:tgtEl>
                                      </p:cBhvr>
                                    </p:animEffect>
                                  </p:childTnLst>
                                </p:cTn>
                              </p:par>
                              <p:par>
                                <p:cTn id="82" presetID="54" presetClass="entr" presetSubtype="0" accel="100000" fill="hold" nodeType="with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5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5"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6"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7"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8" dur="500"/>
                                        <p:tgtEl>
                                          <p:spTgt spid="3">
                                            <p:txEl>
                                              <p:pRg st="11" end="11"/>
                                            </p:txEl>
                                          </p:spTgt>
                                        </p:tgtEl>
                                      </p:cBhvr>
                                    </p:animEffect>
                                  </p:childTnLst>
                                </p:cTn>
                              </p:par>
                              <p:par>
                                <p:cTn id="89" presetID="54" presetClass="entr" presetSubtype="0" accel="100000" fill="hold" nodeType="with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5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2" dur="5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93" dur="5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94" dur="5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95" dur="500"/>
                                        <p:tgtEl>
                                          <p:spTgt spid="3">
                                            <p:txEl>
                                              <p:pRg st="12" end="12"/>
                                            </p:txEl>
                                          </p:spTgt>
                                        </p:tgtEl>
                                      </p:cBhvr>
                                    </p:animEffect>
                                  </p:childTnLst>
                                </p:cTn>
                              </p:par>
                              <p:par>
                                <p:cTn id="96" presetID="54" presetClass="entr" presetSubtype="0" accel="100000" fill="hold" nodeType="with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5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99" dur="5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00" dur="5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01" dur="5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2" dur="500"/>
                                        <p:tgtEl>
                                          <p:spTgt spid="3">
                                            <p:txEl>
                                              <p:pRg st="13" end="13"/>
                                            </p:txEl>
                                          </p:spTgt>
                                        </p:tgtEl>
                                      </p:cBhvr>
                                    </p:animEffect>
                                  </p:childTnLst>
                                </p:cTn>
                              </p:par>
                              <p:par>
                                <p:cTn id="103" presetID="54" presetClass="entr" presetSubtype="0" accel="100000" fill="hold" nodeType="with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 calcmode="lin" valueType="num">
                                      <p:cBhvr>
                                        <p:cTn id="105" dur="5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06" dur="5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07" dur="5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08" dur="5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09" dur="500"/>
                                        <p:tgtEl>
                                          <p:spTgt spid="3">
                                            <p:txEl>
                                              <p:pRg st="14" end="14"/>
                                            </p:txEl>
                                          </p:spTgt>
                                        </p:tgtEl>
                                      </p:cBhvr>
                                    </p:animEffect>
                                  </p:childTnLst>
                                </p:cTn>
                              </p:par>
                              <p:par>
                                <p:cTn id="110" presetID="54" presetClass="entr" presetSubtype="0" accel="100000" fill="hold" nodeType="with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 calcmode="lin" valueType="num">
                                      <p:cBhvr>
                                        <p:cTn id="112" dur="500" fill="hold"/>
                                        <p:tgtEl>
                                          <p:spTgt spid="3">
                                            <p:txEl>
                                              <p:pRg st="15" end="15"/>
                                            </p:txEl>
                                          </p:spTgt>
                                        </p:tgtEl>
                                        <p:attrNameLst>
                                          <p:attrName>ppt_w</p:attrName>
                                        </p:attrNameLst>
                                      </p:cBhvr>
                                      <p:tavLst>
                                        <p:tav tm="0">
                                          <p:val>
                                            <p:strVal val="#ppt_w*0.05"/>
                                          </p:val>
                                        </p:tav>
                                        <p:tav tm="100000">
                                          <p:val>
                                            <p:strVal val="#ppt_w"/>
                                          </p:val>
                                        </p:tav>
                                      </p:tavLst>
                                    </p:anim>
                                    <p:anim calcmode="lin" valueType="num">
                                      <p:cBhvr>
                                        <p:cTn id="113" dur="500" fill="hold"/>
                                        <p:tgtEl>
                                          <p:spTgt spid="3">
                                            <p:txEl>
                                              <p:pRg st="15" end="15"/>
                                            </p:txEl>
                                          </p:spTgt>
                                        </p:tgtEl>
                                        <p:attrNameLst>
                                          <p:attrName>ppt_h</p:attrName>
                                        </p:attrNameLst>
                                      </p:cBhvr>
                                      <p:tavLst>
                                        <p:tav tm="0">
                                          <p:val>
                                            <p:strVal val="#ppt_h"/>
                                          </p:val>
                                        </p:tav>
                                        <p:tav tm="100000">
                                          <p:val>
                                            <p:strVal val="#ppt_h"/>
                                          </p:val>
                                        </p:tav>
                                      </p:tavLst>
                                    </p:anim>
                                    <p:anim calcmode="lin" valueType="num">
                                      <p:cBhvr>
                                        <p:cTn id="114" dur="5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115" dur="5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116" dur="500"/>
                                        <p:tgtEl>
                                          <p:spTgt spid="3">
                                            <p:txEl>
                                              <p:pRg st="15" end="15"/>
                                            </p:txEl>
                                          </p:spTgt>
                                        </p:tgtEl>
                                      </p:cBhvr>
                                    </p:animEffect>
                                  </p:childTnLst>
                                </p:cTn>
                              </p:par>
                              <p:par>
                                <p:cTn id="117" presetID="54" presetClass="entr" presetSubtype="0" accel="100000" fill="hold" nodeType="withEffect">
                                  <p:stCondLst>
                                    <p:cond delay="0"/>
                                  </p:stCondLst>
                                  <p:childTnLst>
                                    <p:set>
                                      <p:cBhvr>
                                        <p:cTn id="118" dur="1" fill="hold">
                                          <p:stCondLst>
                                            <p:cond delay="0"/>
                                          </p:stCondLst>
                                        </p:cTn>
                                        <p:tgtEl>
                                          <p:spTgt spid="3">
                                            <p:txEl>
                                              <p:pRg st="16" end="16"/>
                                            </p:txEl>
                                          </p:spTgt>
                                        </p:tgtEl>
                                        <p:attrNameLst>
                                          <p:attrName>style.visibility</p:attrName>
                                        </p:attrNameLst>
                                      </p:cBhvr>
                                      <p:to>
                                        <p:strVal val="visible"/>
                                      </p:to>
                                    </p:set>
                                    <p:anim calcmode="lin" valueType="num">
                                      <p:cBhvr>
                                        <p:cTn id="119" dur="500" fill="hold"/>
                                        <p:tgtEl>
                                          <p:spTgt spid="3">
                                            <p:txEl>
                                              <p:pRg st="16" end="16"/>
                                            </p:txEl>
                                          </p:spTgt>
                                        </p:tgtEl>
                                        <p:attrNameLst>
                                          <p:attrName>ppt_w</p:attrName>
                                        </p:attrNameLst>
                                      </p:cBhvr>
                                      <p:tavLst>
                                        <p:tav tm="0">
                                          <p:val>
                                            <p:strVal val="#ppt_w*0.05"/>
                                          </p:val>
                                        </p:tav>
                                        <p:tav tm="100000">
                                          <p:val>
                                            <p:strVal val="#ppt_w"/>
                                          </p:val>
                                        </p:tav>
                                      </p:tavLst>
                                    </p:anim>
                                    <p:anim calcmode="lin" valueType="num">
                                      <p:cBhvr>
                                        <p:cTn id="120" dur="500" fill="hold"/>
                                        <p:tgtEl>
                                          <p:spTgt spid="3">
                                            <p:txEl>
                                              <p:pRg st="16" end="16"/>
                                            </p:txEl>
                                          </p:spTgt>
                                        </p:tgtEl>
                                        <p:attrNameLst>
                                          <p:attrName>ppt_h</p:attrName>
                                        </p:attrNameLst>
                                      </p:cBhvr>
                                      <p:tavLst>
                                        <p:tav tm="0">
                                          <p:val>
                                            <p:strVal val="#ppt_h"/>
                                          </p:val>
                                        </p:tav>
                                        <p:tav tm="100000">
                                          <p:val>
                                            <p:strVal val="#ppt_h"/>
                                          </p:val>
                                        </p:tav>
                                      </p:tavLst>
                                    </p:anim>
                                    <p:anim calcmode="lin" valueType="num">
                                      <p:cBhvr>
                                        <p:cTn id="121" dur="500" fill="hold"/>
                                        <p:tgtEl>
                                          <p:spTgt spid="3">
                                            <p:txEl>
                                              <p:pRg st="16" end="16"/>
                                            </p:txEl>
                                          </p:spTgt>
                                        </p:tgtEl>
                                        <p:attrNameLst>
                                          <p:attrName>ppt_x</p:attrName>
                                        </p:attrNameLst>
                                      </p:cBhvr>
                                      <p:tavLst>
                                        <p:tav tm="0">
                                          <p:val>
                                            <p:strVal val="#ppt_x-.2"/>
                                          </p:val>
                                        </p:tav>
                                        <p:tav tm="100000">
                                          <p:val>
                                            <p:strVal val="#ppt_x"/>
                                          </p:val>
                                        </p:tav>
                                      </p:tavLst>
                                    </p:anim>
                                    <p:anim calcmode="lin" valueType="num">
                                      <p:cBhvr>
                                        <p:cTn id="122" dur="500" fill="hold"/>
                                        <p:tgtEl>
                                          <p:spTgt spid="3">
                                            <p:txEl>
                                              <p:pRg st="16" end="16"/>
                                            </p:txEl>
                                          </p:spTgt>
                                        </p:tgtEl>
                                        <p:attrNameLst>
                                          <p:attrName>ppt_y</p:attrName>
                                        </p:attrNameLst>
                                      </p:cBhvr>
                                      <p:tavLst>
                                        <p:tav tm="0">
                                          <p:val>
                                            <p:strVal val="#ppt_y"/>
                                          </p:val>
                                        </p:tav>
                                        <p:tav tm="100000">
                                          <p:val>
                                            <p:strVal val="#ppt_y"/>
                                          </p:val>
                                        </p:tav>
                                      </p:tavLst>
                                    </p:anim>
                                    <p:animEffect transition="in" filter="fade">
                                      <p:cBhvr>
                                        <p:cTn id="123" dur="500"/>
                                        <p:tgtEl>
                                          <p:spTgt spid="3">
                                            <p:txEl>
                                              <p:pRg st="16" end="16"/>
                                            </p:txEl>
                                          </p:spTgt>
                                        </p:tgtEl>
                                      </p:cBhvr>
                                    </p:animEffect>
                                  </p:childTnLst>
                                </p:cTn>
                              </p:par>
                              <p:par>
                                <p:cTn id="124" presetID="54" presetClass="entr" presetSubtype="0" accel="100000" fill="hold" nodeType="withEffect">
                                  <p:stCondLst>
                                    <p:cond delay="0"/>
                                  </p:stCondLst>
                                  <p:childTnLst>
                                    <p:set>
                                      <p:cBhvr>
                                        <p:cTn id="125" dur="1" fill="hold">
                                          <p:stCondLst>
                                            <p:cond delay="0"/>
                                          </p:stCondLst>
                                        </p:cTn>
                                        <p:tgtEl>
                                          <p:spTgt spid="3">
                                            <p:txEl>
                                              <p:pRg st="17" end="17"/>
                                            </p:txEl>
                                          </p:spTgt>
                                        </p:tgtEl>
                                        <p:attrNameLst>
                                          <p:attrName>style.visibility</p:attrName>
                                        </p:attrNameLst>
                                      </p:cBhvr>
                                      <p:to>
                                        <p:strVal val="visible"/>
                                      </p:to>
                                    </p:set>
                                    <p:anim calcmode="lin" valueType="num">
                                      <p:cBhvr>
                                        <p:cTn id="126" dur="500" fill="hold"/>
                                        <p:tgtEl>
                                          <p:spTgt spid="3">
                                            <p:txEl>
                                              <p:pRg st="17" end="17"/>
                                            </p:txEl>
                                          </p:spTgt>
                                        </p:tgtEl>
                                        <p:attrNameLst>
                                          <p:attrName>ppt_w</p:attrName>
                                        </p:attrNameLst>
                                      </p:cBhvr>
                                      <p:tavLst>
                                        <p:tav tm="0">
                                          <p:val>
                                            <p:strVal val="#ppt_w*0.05"/>
                                          </p:val>
                                        </p:tav>
                                        <p:tav tm="100000">
                                          <p:val>
                                            <p:strVal val="#ppt_w"/>
                                          </p:val>
                                        </p:tav>
                                      </p:tavLst>
                                    </p:anim>
                                    <p:anim calcmode="lin" valueType="num">
                                      <p:cBhvr>
                                        <p:cTn id="127" dur="500" fill="hold"/>
                                        <p:tgtEl>
                                          <p:spTgt spid="3">
                                            <p:txEl>
                                              <p:pRg st="17" end="17"/>
                                            </p:txEl>
                                          </p:spTgt>
                                        </p:tgtEl>
                                        <p:attrNameLst>
                                          <p:attrName>ppt_h</p:attrName>
                                        </p:attrNameLst>
                                      </p:cBhvr>
                                      <p:tavLst>
                                        <p:tav tm="0">
                                          <p:val>
                                            <p:strVal val="#ppt_h"/>
                                          </p:val>
                                        </p:tav>
                                        <p:tav tm="100000">
                                          <p:val>
                                            <p:strVal val="#ppt_h"/>
                                          </p:val>
                                        </p:tav>
                                      </p:tavLst>
                                    </p:anim>
                                    <p:anim calcmode="lin" valueType="num">
                                      <p:cBhvr>
                                        <p:cTn id="128" dur="500" fill="hold"/>
                                        <p:tgtEl>
                                          <p:spTgt spid="3">
                                            <p:txEl>
                                              <p:pRg st="17" end="17"/>
                                            </p:txEl>
                                          </p:spTgt>
                                        </p:tgtEl>
                                        <p:attrNameLst>
                                          <p:attrName>ppt_x</p:attrName>
                                        </p:attrNameLst>
                                      </p:cBhvr>
                                      <p:tavLst>
                                        <p:tav tm="0">
                                          <p:val>
                                            <p:strVal val="#ppt_x-.2"/>
                                          </p:val>
                                        </p:tav>
                                        <p:tav tm="100000">
                                          <p:val>
                                            <p:strVal val="#ppt_x"/>
                                          </p:val>
                                        </p:tav>
                                      </p:tavLst>
                                    </p:anim>
                                    <p:anim calcmode="lin" valueType="num">
                                      <p:cBhvr>
                                        <p:cTn id="129" dur="500" fill="hold"/>
                                        <p:tgtEl>
                                          <p:spTgt spid="3">
                                            <p:txEl>
                                              <p:pRg st="17" end="17"/>
                                            </p:txEl>
                                          </p:spTgt>
                                        </p:tgtEl>
                                        <p:attrNameLst>
                                          <p:attrName>ppt_y</p:attrName>
                                        </p:attrNameLst>
                                      </p:cBhvr>
                                      <p:tavLst>
                                        <p:tav tm="0">
                                          <p:val>
                                            <p:strVal val="#ppt_y"/>
                                          </p:val>
                                        </p:tav>
                                        <p:tav tm="100000">
                                          <p:val>
                                            <p:strVal val="#ppt_y"/>
                                          </p:val>
                                        </p:tav>
                                      </p:tavLst>
                                    </p:anim>
                                    <p:animEffect transition="in" filter="fade">
                                      <p:cBhvr>
                                        <p:cTn id="130" dur="500"/>
                                        <p:tgtEl>
                                          <p:spTgt spid="3">
                                            <p:txEl>
                                              <p:pRg st="17" end="17"/>
                                            </p:txEl>
                                          </p:spTgt>
                                        </p:tgtEl>
                                      </p:cBhvr>
                                    </p:animEffect>
                                  </p:childTnLst>
                                </p:cTn>
                              </p:par>
                              <p:par>
                                <p:cTn id="131" presetID="54" presetClass="entr" presetSubtype="0" accel="100000" fill="hold" nodeType="withEffect">
                                  <p:stCondLst>
                                    <p:cond delay="0"/>
                                  </p:stCondLst>
                                  <p:childTnLst>
                                    <p:set>
                                      <p:cBhvr>
                                        <p:cTn id="132" dur="1" fill="hold">
                                          <p:stCondLst>
                                            <p:cond delay="0"/>
                                          </p:stCondLst>
                                        </p:cTn>
                                        <p:tgtEl>
                                          <p:spTgt spid="3">
                                            <p:txEl>
                                              <p:pRg st="18" end="18"/>
                                            </p:txEl>
                                          </p:spTgt>
                                        </p:tgtEl>
                                        <p:attrNameLst>
                                          <p:attrName>style.visibility</p:attrName>
                                        </p:attrNameLst>
                                      </p:cBhvr>
                                      <p:to>
                                        <p:strVal val="visible"/>
                                      </p:to>
                                    </p:set>
                                    <p:anim calcmode="lin" valueType="num">
                                      <p:cBhvr>
                                        <p:cTn id="133" dur="500" fill="hold"/>
                                        <p:tgtEl>
                                          <p:spTgt spid="3">
                                            <p:txEl>
                                              <p:pRg st="18" end="18"/>
                                            </p:txEl>
                                          </p:spTgt>
                                        </p:tgtEl>
                                        <p:attrNameLst>
                                          <p:attrName>ppt_w</p:attrName>
                                        </p:attrNameLst>
                                      </p:cBhvr>
                                      <p:tavLst>
                                        <p:tav tm="0">
                                          <p:val>
                                            <p:strVal val="#ppt_w*0.05"/>
                                          </p:val>
                                        </p:tav>
                                        <p:tav tm="100000">
                                          <p:val>
                                            <p:strVal val="#ppt_w"/>
                                          </p:val>
                                        </p:tav>
                                      </p:tavLst>
                                    </p:anim>
                                    <p:anim calcmode="lin" valueType="num">
                                      <p:cBhvr>
                                        <p:cTn id="134" dur="500" fill="hold"/>
                                        <p:tgtEl>
                                          <p:spTgt spid="3">
                                            <p:txEl>
                                              <p:pRg st="18" end="18"/>
                                            </p:txEl>
                                          </p:spTgt>
                                        </p:tgtEl>
                                        <p:attrNameLst>
                                          <p:attrName>ppt_h</p:attrName>
                                        </p:attrNameLst>
                                      </p:cBhvr>
                                      <p:tavLst>
                                        <p:tav tm="0">
                                          <p:val>
                                            <p:strVal val="#ppt_h"/>
                                          </p:val>
                                        </p:tav>
                                        <p:tav tm="100000">
                                          <p:val>
                                            <p:strVal val="#ppt_h"/>
                                          </p:val>
                                        </p:tav>
                                      </p:tavLst>
                                    </p:anim>
                                    <p:anim calcmode="lin" valueType="num">
                                      <p:cBhvr>
                                        <p:cTn id="135" dur="500" fill="hold"/>
                                        <p:tgtEl>
                                          <p:spTgt spid="3">
                                            <p:txEl>
                                              <p:pRg st="18" end="18"/>
                                            </p:txEl>
                                          </p:spTgt>
                                        </p:tgtEl>
                                        <p:attrNameLst>
                                          <p:attrName>ppt_x</p:attrName>
                                        </p:attrNameLst>
                                      </p:cBhvr>
                                      <p:tavLst>
                                        <p:tav tm="0">
                                          <p:val>
                                            <p:strVal val="#ppt_x-.2"/>
                                          </p:val>
                                        </p:tav>
                                        <p:tav tm="100000">
                                          <p:val>
                                            <p:strVal val="#ppt_x"/>
                                          </p:val>
                                        </p:tav>
                                      </p:tavLst>
                                    </p:anim>
                                    <p:anim calcmode="lin" valueType="num">
                                      <p:cBhvr>
                                        <p:cTn id="136" dur="500" fill="hold"/>
                                        <p:tgtEl>
                                          <p:spTgt spid="3">
                                            <p:txEl>
                                              <p:pRg st="18" end="18"/>
                                            </p:txEl>
                                          </p:spTgt>
                                        </p:tgtEl>
                                        <p:attrNameLst>
                                          <p:attrName>ppt_y</p:attrName>
                                        </p:attrNameLst>
                                      </p:cBhvr>
                                      <p:tavLst>
                                        <p:tav tm="0">
                                          <p:val>
                                            <p:strVal val="#ppt_y"/>
                                          </p:val>
                                        </p:tav>
                                        <p:tav tm="100000">
                                          <p:val>
                                            <p:strVal val="#ppt_y"/>
                                          </p:val>
                                        </p:tav>
                                      </p:tavLst>
                                    </p:anim>
                                    <p:animEffect transition="in" filter="fade">
                                      <p:cBhvr>
                                        <p:cTn id="137" dur="500"/>
                                        <p:tgtEl>
                                          <p:spTgt spid="3">
                                            <p:txEl>
                                              <p:pRg st="18" end="18"/>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54" presetClass="entr" presetSubtype="0" accel="100000" fill="hold" nodeType="clickEffect">
                                  <p:stCondLst>
                                    <p:cond delay="0"/>
                                  </p:stCondLst>
                                  <p:childTnLst>
                                    <p:set>
                                      <p:cBhvr>
                                        <p:cTn id="141" dur="1" fill="hold">
                                          <p:stCondLst>
                                            <p:cond delay="0"/>
                                          </p:stCondLst>
                                        </p:cTn>
                                        <p:tgtEl>
                                          <p:spTgt spid="1026"/>
                                        </p:tgtEl>
                                        <p:attrNameLst>
                                          <p:attrName>style.visibility</p:attrName>
                                        </p:attrNameLst>
                                      </p:cBhvr>
                                      <p:to>
                                        <p:strVal val="visible"/>
                                      </p:to>
                                    </p:set>
                                    <p:anim calcmode="lin" valueType="num">
                                      <p:cBhvr>
                                        <p:cTn id="142" dur="500" fill="hold"/>
                                        <p:tgtEl>
                                          <p:spTgt spid="1026"/>
                                        </p:tgtEl>
                                        <p:attrNameLst>
                                          <p:attrName>ppt_w</p:attrName>
                                        </p:attrNameLst>
                                      </p:cBhvr>
                                      <p:tavLst>
                                        <p:tav tm="0">
                                          <p:val>
                                            <p:strVal val="#ppt_w*0.05"/>
                                          </p:val>
                                        </p:tav>
                                        <p:tav tm="100000">
                                          <p:val>
                                            <p:strVal val="#ppt_w"/>
                                          </p:val>
                                        </p:tav>
                                      </p:tavLst>
                                    </p:anim>
                                    <p:anim calcmode="lin" valueType="num">
                                      <p:cBhvr>
                                        <p:cTn id="143" dur="500" fill="hold"/>
                                        <p:tgtEl>
                                          <p:spTgt spid="1026"/>
                                        </p:tgtEl>
                                        <p:attrNameLst>
                                          <p:attrName>ppt_h</p:attrName>
                                        </p:attrNameLst>
                                      </p:cBhvr>
                                      <p:tavLst>
                                        <p:tav tm="0">
                                          <p:val>
                                            <p:strVal val="#ppt_h"/>
                                          </p:val>
                                        </p:tav>
                                        <p:tav tm="100000">
                                          <p:val>
                                            <p:strVal val="#ppt_h"/>
                                          </p:val>
                                        </p:tav>
                                      </p:tavLst>
                                    </p:anim>
                                    <p:anim calcmode="lin" valueType="num">
                                      <p:cBhvr>
                                        <p:cTn id="144" dur="500" fill="hold"/>
                                        <p:tgtEl>
                                          <p:spTgt spid="1026"/>
                                        </p:tgtEl>
                                        <p:attrNameLst>
                                          <p:attrName>ppt_x</p:attrName>
                                        </p:attrNameLst>
                                      </p:cBhvr>
                                      <p:tavLst>
                                        <p:tav tm="0">
                                          <p:val>
                                            <p:strVal val="#ppt_x-.2"/>
                                          </p:val>
                                        </p:tav>
                                        <p:tav tm="100000">
                                          <p:val>
                                            <p:strVal val="#ppt_x"/>
                                          </p:val>
                                        </p:tav>
                                      </p:tavLst>
                                    </p:anim>
                                    <p:anim calcmode="lin" valueType="num">
                                      <p:cBhvr>
                                        <p:cTn id="145" dur="500" fill="hold"/>
                                        <p:tgtEl>
                                          <p:spTgt spid="1026"/>
                                        </p:tgtEl>
                                        <p:attrNameLst>
                                          <p:attrName>ppt_y</p:attrName>
                                        </p:attrNameLst>
                                      </p:cBhvr>
                                      <p:tavLst>
                                        <p:tav tm="0">
                                          <p:val>
                                            <p:strVal val="#ppt_y"/>
                                          </p:val>
                                        </p:tav>
                                        <p:tav tm="100000">
                                          <p:val>
                                            <p:strVal val="#ppt_y"/>
                                          </p:val>
                                        </p:tav>
                                      </p:tavLst>
                                    </p:anim>
                                    <p:animEffect transition="in" filter="fade">
                                      <p:cBhvr>
                                        <p:cTn id="146" dur="500"/>
                                        <p:tgtEl>
                                          <p:spTgt spid="1026"/>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iterate type="lt">
                                    <p:tmPct val="5000"/>
                                  </p:iterate>
                                  <p:childTnLst>
                                    <p:set>
                                      <p:cBhvr>
                                        <p:cTn id="150" dur="1" fill="hold">
                                          <p:stCondLst>
                                            <p:cond delay="0"/>
                                          </p:stCondLst>
                                        </p:cTn>
                                        <p:tgtEl>
                                          <p:spTgt spid="5"/>
                                        </p:tgtEl>
                                        <p:attrNameLst>
                                          <p:attrName>style.visibility</p:attrName>
                                        </p:attrNameLst>
                                      </p:cBhvr>
                                      <p:to>
                                        <p:strVal val="visible"/>
                                      </p:to>
                                    </p:set>
                                    <p:anim calcmode="lin" valueType="num">
                                      <p:cBhvr>
                                        <p:cTn id="151" dur="500" fill="hold"/>
                                        <p:tgtEl>
                                          <p:spTgt spid="5"/>
                                        </p:tgtEl>
                                        <p:attrNameLst>
                                          <p:attrName>ppt_w</p:attrName>
                                        </p:attrNameLst>
                                      </p:cBhvr>
                                      <p:tavLst>
                                        <p:tav tm="0">
                                          <p:val>
                                            <p:fltVal val="0"/>
                                          </p:val>
                                        </p:tav>
                                        <p:tav tm="100000">
                                          <p:val>
                                            <p:strVal val="#ppt_w"/>
                                          </p:val>
                                        </p:tav>
                                      </p:tavLst>
                                    </p:anim>
                                    <p:anim calcmode="lin" valueType="num">
                                      <p:cBhvr>
                                        <p:cTn id="152" dur="500" fill="hold"/>
                                        <p:tgtEl>
                                          <p:spTgt spid="5"/>
                                        </p:tgtEl>
                                        <p:attrNameLst>
                                          <p:attrName>ppt_h</p:attrName>
                                        </p:attrNameLst>
                                      </p:cBhvr>
                                      <p:tavLst>
                                        <p:tav tm="0">
                                          <p:val>
                                            <p:fltVal val="0"/>
                                          </p:val>
                                        </p:tav>
                                        <p:tav tm="100000">
                                          <p:val>
                                            <p:strVal val="#ppt_h"/>
                                          </p:val>
                                        </p:tav>
                                      </p:tavLst>
                                    </p:anim>
                                    <p:anim calcmode="lin" valueType="num">
                                      <p:cBhvr>
                                        <p:cTn id="153" dur="500" fill="hold"/>
                                        <p:tgtEl>
                                          <p:spTgt spid="5"/>
                                        </p:tgtEl>
                                        <p:attrNameLst>
                                          <p:attrName>style.rotation</p:attrName>
                                        </p:attrNameLst>
                                      </p:cBhvr>
                                      <p:tavLst>
                                        <p:tav tm="0">
                                          <p:val>
                                            <p:fltVal val="90"/>
                                          </p:val>
                                        </p:tav>
                                        <p:tav tm="100000">
                                          <p:val>
                                            <p:fltVal val="0"/>
                                          </p:val>
                                        </p:tav>
                                      </p:tavLst>
                                    </p:anim>
                                    <p:animEffect transition="in" filter="fade">
                                      <p:cBhvr>
                                        <p:cTn id="1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TYPES</a:t>
            </a:r>
            <a:endParaRPr lang="en-US" dirty="0"/>
          </a:p>
        </p:txBody>
      </p:sp>
      <p:sp>
        <p:nvSpPr>
          <p:cNvPr id="3" name="Content Placeholder 2"/>
          <p:cNvSpPr>
            <a:spLocks noGrp="1"/>
          </p:cNvSpPr>
          <p:nvPr>
            <p:ph idx="1"/>
          </p:nvPr>
        </p:nvSpPr>
        <p:spPr/>
        <p:txBody>
          <a:bodyPr>
            <a:normAutofit/>
          </a:bodyPr>
          <a:lstStyle/>
          <a:p>
            <a:pPr algn="just"/>
            <a:r>
              <a:rPr lang="en-US" dirty="0" smtClean="0"/>
              <a:t>Cascading Order</a:t>
            </a:r>
          </a:p>
          <a:p>
            <a:pPr lvl="1" algn="just">
              <a:buFont typeface="+mj-lt"/>
              <a:buAutoNum type="arabicPeriod"/>
            </a:pPr>
            <a:r>
              <a:rPr lang="en-US" dirty="0" smtClean="0"/>
              <a:t>Inline style (inside an HTML element)</a:t>
            </a:r>
          </a:p>
          <a:p>
            <a:pPr lvl="1" algn="just">
              <a:buFont typeface="+mj-lt"/>
              <a:buAutoNum type="arabicPeriod"/>
            </a:pPr>
            <a:r>
              <a:rPr lang="en-US" dirty="0" smtClean="0"/>
              <a:t>External and internal style sheets (in the head section)</a:t>
            </a:r>
          </a:p>
          <a:p>
            <a:pPr lvl="1" algn="just">
              <a:buFont typeface="+mj-lt"/>
              <a:buAutoNum type="arabicPeriod"/>
            </a:pPr>
            <a:r>
              <a:rPr lang="en-US" dirty="0" smtClean="0"/>
              <a:t>Browser default</a:t>
            </a:r>
          </a:p>
          <a:p>
            <a:pPr algn="just"/>
            <a:r>
              <a:rPr lang="en-US" dirty="0" smtClean="0"/>
              <a:t>inline style </a:t>
            </a:r>
          </a:p>
          <a:p>
            <a:pPr lvl="1" algn="just"/>
            <a:r>
              <a:rPr lang="en-US" dirty="0" smtClean="0"/>
              <a:t>highest priority </a:t>
            </a:r>
          </a:p>
          <a:p>
            <a:pPr lvl="2" algn="just"/>
            <a:r>
              <a:rPr lang="en-US" dirty="0" smtClean="0"/>
              <a:t>it will override a style defined inside the &lt;head&gt; tag, or in an external style sheet, or a browser default value.</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54" presetClass="entr" presetSubtype="0" accel="100000" fill="hold" grpId="0" nodeType="afterEffect">
                                  <p:stCondLst>
                                    <p:cond delay="35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1" end="1"/>
                                            </p:txEl>
                                          </p:spTgt>
                                        </p:tgtEl>
                                      </p:cBhvr>
                                    </p:animEffect>
                                  </p:childTnLst>
                                </p:cTn>
                              </p:par>
                            </p:childTnLst>
                          </p:cTn>
                        </p:par>
                        <p:par>
                          <p:cTn id="20" fill="hold">
                            <p:stCondLst>
                              <p:cond delay="4500"/>
                            </p:stCondLst>
                            <p:childTnLst>
                              <p:par>
                                <p:cTn id="21" presetID="54" presetClass="entr" presetSubtype="0" accel="100000" fill="hold" grpId="0" nodeType="afterEffect">
                                  <p:stCondLst>
                                    <p:cond delay="350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cTn>
                              </p:par>
                            </p:childTnLst>
                          </p:cTn>
                        </p:par>
                        <p:par>
                          <p:cTn id="28" fill="hold">
                            <p:stCondLst>
                              <p:cond delay="8500"/>
                            </p:stCondLst>
                            <p:childTnLst>
                              <p:par>
                                <p:cTn id="29" presetID="54" presetClass="entr" presetSubtype="0" accel="100000" fill="hold" grpId="0" nodeType="afterEffect">
                                  <p:stCondLst>
                                    <p:cond delay="350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5" dur="500"/>
                                        <p:tgtEl>
                                          <p:spTgt spid="3">
                                            <p:txEl>
                                              <p:pRg st="3" end="3"/>
                                            </p:txEl>
                                          </p:spTgt>
                                        </p:tgtEl>
                                      </p:cBhvr>
                                    </p:animEffect>
                                  </p:childTnLst>
                                </p:cTn>
                              </p:par>
                            </p:childTnLst>
                          </p:cTn>
                        </p:par>
                        <p:par>
                          <p:cTn id="36" fill="hold">
                            <p:stCondLst>
                              <p:cond delay="12500"/>
                            </p:stCondLst>
                            <p:childTnLst>
                              <p:par>
                                <p:cTn id="37" presetID="54" presetClass="entr" presetSubtype="0" accel="100000" fill="hold" grpId="0" nodeType="afterEffect">
                                  <p:stCondLst>
                                    <p:cond delay="350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3" dur="500"/>
                                        <p:tgtEl>
                                          <p:spTgt spid="3">
                                            <p:txEl>
                                              <p:pRg st="4" end="4"/>
                                            </p:txEl>
                                          </p:spTgt>
                                        </p:tgtEl>
                                      </p:cBhvr>
                                    </p:animEffect>
                                  </p:childTnLst>
                                </p:cTn>
                              </p:par>
                            </p:childTnLst>
                          </p:cTn>
                        </p:par>
                        <p:par>
                          <p:cTn id="44" fill="hold">
                            <p:stCondLst>
                              <p:cond delay="16500"/>
                            </p:stCondLst>
                            <p:childTnLst>
                              <p:par>
                                <p:cTn id="45" presetID="54" presetClass="entr" presetSubtype="0" accel="100000" fill="hold" grpId="0" nodeType="afterEffect">
                                  <p:stCondLst>
                                    <p:cond delay="350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3">
                                            <p:txEl>
                                              <p:pRg st="5" end="5"/>
                                            </p:txEl>
                                          </p:spTgt>
                                        </p:tgtEl>
                                      </p:cBhvr>
                                    </p:animEffect>
                                  </p:childTnLst>
                                </p:cTn>
                              </p:par>
                            </p:childTnLst>
                          </p:cTn>
                        </p:par>
                        <p:par>
                          <p:cTn id="52" fill="hold">
                            <p:stCondLst>
                              <p:cond delay="20500"/>
                            </p:stCondLst>
                            <p:childTnLst>
                              <p:par>
                                <p:cTn id="53" presetID="54" presetClass="entr" presetSubtype="0" accel="100000" fill="hold" grpId="0" nodeType="afterEffect">
                                  <p:stCondLst>
                                    <p:cond delay="350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6"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7"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Inserting CSS in HTML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Three ways :</a:t>
            </a:r>
          </a:p>
          <a:p>
            <a:pPr lvl="1"/>
            <a:r>
              <a:rPr lang="en-US" dirty="0" smtClean="0"/>
              <a:t>External style sheet</a:t>
            </a:r>
          </a:p>
          <a:p>
            <a:pPr lvl="1"/>
            <a:r>
              <a:rPr lang="en-US" dirty="0" smtClean="0"/>
              <a:t>Internal style sheet</a:t>
            </a:r>
          </a:p>
          <a:p>
            <a:pPr lvl="1"/>
            <a:r>
              <a:rPr lang="en-US" dirty="0" smtClean="0"/>
              <a:t>Inline style</a:t>
            </a:r>
          </a:p>
          <a:p>
            <a:r>
              <a:rPr lang="en-US" b="1" dirty="0" smtClean="0"/>
              <a:t>External Style Sheet:</a:t>
            </a:r>
          </a:p>
          <a:p>
            <a:pPr lvl="1" algn="just"/>
            <a:r>
              <a:rPr lang="en-US" dirty="0" smtClean="0"/>
              <a:t>you can change the look of an entire website by changing just one file!</a:t>
            </a:r>
          </a:p>
          <a:p>
            <a:pPr lvl="1" algn="just"/>
            <a:r>
              <a:rPr lang="en-US" dirty="0" smtClean="0"/>
              <a:t>Each page must include a reference to the external style sheet file inside the &lt;link&gt; element. </a:t>
            </a:r>
          </a:p>
          <a:p>
            <a:pPr lvl="1" algn="just"/>
            <a:r>
              <a:rPr lang="en-US" dirty="0" smtClean="0"/>
              <a:t>The &lt;link&gt; element goes inside the &lt;head&gt; section.</a:t>
            </a:r>
          </a:p>
          <a:p>
            <a:pPr lvl="1" algn="just"/>
            <a:r>
              <a:rPr lang="en-US" b="1" dirty="0" smtClean="0">
                <a:hlinkClick r:id="rId2" action="ppaction://hlinksldjump"/>
              </a:rPr>
              <a:t>Example:</a:t>
            </a:r>
            <a:endParaRPr lang="en-US" b="1" dirty="0" smtClean="0"/>
          </a:p>
          <a:p>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External Style Sheet - Example</a:t>
            </a:r>
            <a:endParaRPr lang="en-US" b="1" dirty="0"/>
          </a:p>
        </p:txBody>
      </p:sp>
      <p:sp>
        <p:nvSpPr>
          <p:cNvPr id="3" name="Content Placeholder 2"/>
          <p:cNvSpPr>
            <a:spLocks noGrp="1"/>
          </p:cNvSpPr>
          <p:nvPr>
            <p:ph idx="1"/>
          </p:nvPr>
        </p:nvSpPr>
        <p:spPr/>
        <p:txBody>
          <a:bodyPr>
            <a:normAutofit/>
          </a:bodyPr>
          <a:lstStyle/>
          <a:p>
            <a:pPr>
              <a:buNone/>
            </a:pPr>
            <a:r>
              <a:rPr lang="en-US" sz="2400" dirty="0" smtClean="0"/>
              <a:t>&lt;!DOCTYPE html&gt;</a:t>
            </a:r>
          </a:p>
          <a:p>
            <a:pPr>
              <a:buNone/>
            </a:pPr>
            <a:r>
              <a:rPr lang="en-US" sz="2400" dirty="0" smtClean="0"/>
              <a:t>&lt;html&gt;</a:t>
            </a:r>
          </a:p>
          <a:p>
            <a:pPr>
              <a:buNone/>
            </a:pPr>
            <a:r>
              <a:rPr lang="en-US" sz="2400" dirty="0" smtClean="0"/>
              <a:t>&lt;head&gt;</a:t>
            </a:r>
          </a:p>
          <a:p>
            <a:pPr>
              <a:buNone/>
            </a:pPr>
            <a:r>
              <a:rPr lang="en-US" sz="2400" dirty="0" smtClean="0"/>
              <a:t>&lt;link </a:t>
            </a:r>
            <a:r>
              <a:rPr lang="en-US" sz="2400" dirty="0" err="1" smtClean="0"/>
              <a:t>rel</a:t>
            </a:r>
            <a:r>
              <a:rPr lang="en-US" sz="2400" dirty="0" smtClean="0"/>
              <a:t>="</a:t>
            </a:r>
            <a:r>
              <a:rPr lang="en-US" sz="2400" dirty="0" err="1" smtClean="0"/>
              <a:t>stylesheet</a:t>
            </a:r>
            <a:r>
              <a:rPr lang="en-US" sz="2400" dirty="0" smtClean="0"/>
              <a:t>" type="text/</a:t>
            </a:r>
            <a:r>
              <a:rPr lang="en-US" sz="2400" dirty="0" err="1" smtClean="0"/>
              <a:t>css</a:t>
            </a:r>
            <a:r>
              <a:rPr lang="en-US" sz="2400" dirty="0" smtClean="0"/>
              <a:t>" ref="</a:t>
            </a:r>
            <a:r>
              <a:rPr lang="en-US" sz="2400" b="1" dirty="0" smtClean="0">
                <a:solidFill>
                  <a:schemeClr val="accent6">
                    <a:lumMod val="50000"/>
                  </a:schemeClr>
                </a:solidFill>
              </a:rPr>
              <a:t>mystyle.css</a:t>
            </a:r>
            <a:r>
              <a:rPr lang="en-US" sz="2400" dirty="0" smtClean="0"/>
              <a:t>"&gt;</a:t>
            </a:r>
          </a:p>
          <a:p>
            <a:pPr>
              <a:buNone/>
            </a:pPr>
            <a:r>
              <a:rPr lang="en-US" sz="2400" dirty="0" smtClean="0"/>
              <a:t>&lt;/head&gt;</a:t>
            </a:r>
          </a:p>
          <a:p>
            <a:pPr>
              <a:buNone/>
            </a:pPr>
            <a:r>
              <a:rPr lang="en-US" sz="2400" dirty="0" smtClean="0"/>
              <a:t>&lt;body&gt;</a:t>
            </a:r>
          </a:p>
          <a:p>
            <a:pPr>
              <a:buNone/>
            </a:pPr>
            <a:r>
              <a:rPr lang="en-US" sz="2400" dirty="0" smtClean="0"/>
              <a:t>&lt;h1&gt;This is a heading&lt;/h1&gt;</a:t>
            </a:r>
          </a:p>
          <a:p>
            <a:pPr>
              <a:buNone/>
            </a:pPr>
            <a:r>
              <a:rPr lang="en-US" sz="2400" dirty="0" smtClean="0"/>
              <a:t>&lt;p&gt;This is a paragraph.&lt;/p&gt;</a:t>
            </a:r>
          </a:p>
          <a:p>
            <a:pPr>
              <a:buNone/>
            </a:pPr>
            <a:r>
              <a:rPr lang="en-US" sz="2400" dirty="0" smtClean="0"/>
              <a:t>&lt;/body&gt;</a:t>
            </a:r>
          </a:p>
          <a:p>
            <a:pPr>
              <a:buNone/>
            </a:pPr>
            <a:r>
              <a:rPr lang="en-US" sz="2400" dirty="0" smtClean="0"/>
              <a:t>&lt;/html&gt;</a:t>
            </a:r>
            <a:endParaRPr lang="en-US" sz="2400" dirty="0"/>
          </a:p>
        </p:txBody>
      </p:sp>
      <p:pic>
        <p:nvPicPr>
          <p:cNvPr id="1026" name="Picture 2"/>
          <p:cNvPicPr>
            <a:picLocks noChangeAspect="1" noChangeArrowheads="1"/>
          </p:cNvPicPr>
          <p:nvPr/>
        </p:nvPicPr>
        <p:blipFill>
          <a:blip r:embed="rId2" cstate="print"/>
          <a:srcRect l="50366" t="28125" r="16252" b="48959"/>
          <a:stretch>
            <a:fillRect/>
          </a:stretch>
        </p:blipFill>
        <p:spPr bwMode="auto">
          <a:xfrm>
            <a:off x="4495800" y="4267200"/>
            <a:ext cx="4343400" cy="1676400"/>
          </a:xfrm>
          <a:prstGeom prst="rect">
            <a:avLst/>
          </a:prstGeom>
          <a:noFill/>
          <a:ln w="9525">
            <a:noFill/>
            <a:miter lim="800000"/>
            <a:headEnd/>
            <a:tailEnd/>
          </a:ln>
          <a:effectLst/>
        </p:spPr>
      </p:pic>
      <p:sp>
        <p:nvSpPr>
          <p:cNvPr id="5" name="Rectangle 4"/>
          <p:cNvSpPr/>
          <p:nvPr/>
        </p:nvSpPr>
        <p:spPr>
          <a:xfrm>
            <a:off x="4343400" y="1447800"/>
            <a:ext cx="4572000" cy="1477328"/>
          </a:xfrm>
          <a:prstGeom prst="rect">
            <a:avLst/>
          </a:prstGeom>
        </p:spPr>
        <p:txBody>
          <a:bodyPr>
            <a:spAutoFit/>
          </a:bodyPr>
          <a:lstStyle/>
          <a:p>
            <a:r>
              <a:rPr lang="en-US" b="1" dirty="0" smtClean="0">
                <a:solidFill>
                  <a:schemeClr val="accent6">
                    <a:lumMod val="50000"/>
                  </a:schemeClr>
                </a:solidFill>
              </a:rPr>
              <a:t>body {</a:t>
            </a:r>
            <a:br>
              <a:rPr lang="en-US" b="1" dirty="0" smtClean="0">
                <a:solidFill>
                  <a:schemeClr val="accent6">
                    <a:lumMod val="50000"/>
                  </a:schemeClr>
                </a:solidFill>
              </a:rPr>
            </a:br>
            <a:r>
              <a:rPr lang="en-US" b="1" dirty="0" smtClean="0">
                <a:solidFill>
                  <a:schemeClr val="accent6">
                    <a:lumMod val="50000"/>
                  </a:schemeClr>
                </a:solidFill>
              </a:rPr>
              <a:t>    background-color: lightblue;</a:t>
            </a:r>
            <a:br>
              <a:rPr lang="en-US" b="1" dirty="0" smtClean="0">
                <a:solidFill>
                  <a:schemeClr val="accent6">
                    <a:lumMod val="50000"/>
                  </a:schemeClr>
                </a:solidFill>
              </a:rPr>
            </a:br>
            <a:r>
              <a:rPr lang="en-US" b="1" dirty="0" smtClean="0">
                <a:solidFill>
                  <a:schemeClr val="accent6">
                    <a:lumMod val="50000"/>
                  </a:schemeClr>
                </a:solidFill>
              </a:rPr>
              <a:t>}</a:t>
            </a:r>
            <a:br>
              <a:rPr lang="en-US" b="1" dirty="0" smtClean="0">
                <a:solidFill>
                  <a:schemeClr val="accent6">
                    <a:lumMod val="50000"/>
                  </a:schemeClr>
                </a:solidFill>
              </a:rPr>
            </a:br>
            <a:r>
              <a:rPr lang="en-US" b="1" dirty="0" smtClean="0">
                <a:solidFill>
                  <a:schemeClr val="accent6">
                    <a:lumMod val="50000"/>
                  </a:schemeClr>
                </a:solidFill>
              </a:rPr>
              <a:t>h1 {     color: navy;     margin-left: 20px;</a:t>
            </a:r>
            <a:br>
              <a:rPr lang="en-US" b="1" dirty="0" smtClean="0">
                <a:solidFill>
                  <a:schemeClr val="accent6">
                    <a:lumMod val="50000"/>
                  </a:schemeClr>
                </a:solidFill>
              </a:rPr>
            </a:br>
            <a:r>
              <a:rPr lang="en-US" b="1" dirty="0" smtClean="0">
                <a:solidFill>
                  <a:schemeClr val="accent6">
                    <a:lumMod val="50000"/>
                  </a:schemeClr>
                </a:solidFill>
              </a:rPr>
              <a:t>}</a:t>
            </a:r>
            <a:endParaRPr lang="en-US" b="1" dirty="0">
              <a:solidFill>
                <a:schemeClr val="accent6">
                  <a:lumMod val="50000"/>
                </a:schemeClr>
              </a:solidFill>
            </a:endParaRPr>
          </a:p>
        </p:txBody>
      </p:sp>
      <p:sp>
        <p:nvSpPr>
          <p:cNvPr id="6" name="Left Arrow 5">
            <a:hlinkClick r:id="rId3" action="ppaction://hlinksldjump"/>
          </p:cNvPr>
          <p:cNvSpPr/>
          <p:nvPr/>
        </p:nvSpPr>
        <p:spPr>
          <a:xfrm>
            <a:off x="7239000" y="6019800"/>
            <a:ext cx="1371600" cy="533400"/>
          </a:xfrm>
          <a:prstGeom prst="leftArrow">
            <a:avLst>
              <a:gd name="adj1" fmla="val 66000"/>
              <a:gd name="adj2" fmla="val 9971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2" end="2"/>
                                            </p:txEl>
                                          </p:spTgt>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3" end="3"/>
                                            </p:txEl>
                                          </p:spTgt>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4" end="4"/>
                                            </p:txEl>
                                          </p:spTgt>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5" end="5"/>
                                            </p:txEl>
                                          </p:spTgt>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6" end="6"/>
                                            </p:txEl>
                                          </p:spTgt>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7" end="7"/>
                                            </p:txEl>
                                          </p:spTgt>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8" end="8"/>
                                            </p:txEl>
                                          </p:spTgt>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1000" fill="hold"/>
                                        <p:tgtEl>
                                          <p:spTgt spid="5"/>
                                        </p:tgtEl>
                                        <p:attrNameLst>
                                          <p:attrName>ppt_x</p:attrName>
                                        </p:attrNameLst>
                                      </p:cBhvr>
                                      <p:tavLst>
                                        <p:tav tm="0">
                                          <p:val>
                                            <p:strVal val="#ppt_x-.2"/>
                                          </p:val>
                                        </p:tav>
                                        <p:tav tm="100000">
                                          <p:val>
                                            <p:strVal val="#ppt_x"/>
                                          </p:val>
                                        </p:tav>
                                      </p:tavLst>
                                    </p:anim>
                                    <p:anim calcmode="lin" valueType="num">
                                      <p:cBhvr>
                                        <p:cTn id="8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81" dur="1000"/>
                                        <p:tgtEl>
                                          <p:spTgt spid="5"/>
                                        </p:tgtEl>
                                      </p:cBhvr>
                                    </p:animEffect>
                                  </p:childTnLst>
                                </p:cTn>
                              </p:par>
                            </p:childTnLst>
                          </p:cTn>
                        </p:par>
                      </p:childTnLst>
                    </p:cTn>
                  </p:par>
                  <p:par>
                    <p:cTn id="82" fill="hold">
                      <p:stCondLst>
                        <p:cond delay="indefinite"/>
                      </p:stCondLst>
                      <p:childTnLst>
                        <p:par>
                          <p:cTn id="83" fill="hold">
                            <p:stCondLst>
                              <p:cond delay="0"/>
                            </p:stCondLst>
                            <p:childTnLst>
                              <p:par>
                                <p:cTn id="84" presetID="54" presetClass="entr" presetSubtype="0" accel="100000" fill="hold" nodeType="clickEffect">
                                  <p:stCondLst>
                                    <p:cond delay="0"/>
                                  </p:stCondLst>
                                  <p:childTnLst>
                                    <p:set>
                                      <p:cBhvr>
                                        <p:cTn id="85" dur="1" fill="hold">
                                          <p:stCondLst>
                                            <p:cond delay="0"/>
                                          </p:stCondLst>
                                        </p:cTn>
                                        <p:tgtEl>
                                          <p:spTgt spid="1026"/>
                                        </p:tgtEl>
                                        <p:attrNameLst>
                                          <p:attrName>style.visibility</p:attrName>
                                        </p:attrNameLst>
                                      </p:cBhvr>
                                      <p:to>
                                        <p:strVal val="visible"/>
                                      </p:to>
                                    </p:set>
                                    <p:anim calcmode="lin" valueType="num">
                                      <p:cBhvr>
                                        <p:cTn id="86" dur="500" fill="hold"/>
                                        <p:tgtEl>
                                          <p:spTgt spid="1026"/>
                                        </p:tgtEl>
                                        <p:attrNameLst>
                                          <p:attrName>ppt_w</p:attrName>
                                        </p:attrNameLst>
                                      </p:cBhvr>
                                      <p:tavLst>
                                        <p:tav tm="0">
                                          <p:val>
                                            <p:strVal val="#ppt_w*0.05"/>
                                          </p:val>
                                        </p:tav>
                                        <p:tav tm="100000">
                                          <p:val>
                                            <p:strVal val="#ppt_w"/>
                                          </p:val>
                                        </p:tav>
                                      </p:tavLst>
                                    </p:anim>
                                    <p:anim calcmode="lin" valueType="num">
                                      <p:cBhvr>
                                        <p:cTn id="87" dur="500" fill="hold"/>
                                        <p:tgtEl>
                                          <p:spTgt spid="1026"/>
                                        </p:tgtEl>
                                        <p:attrNameLst>
                                          <p:attrName>ppt_h</p:attrName>
                                        </p:attrNameLst>
                                      </p:cBhvr>
                                      <p:tavLst>
                                        <p:tav tm="0">
                                          <p:val>
                                            <p:strVal val="#ppt_h"/>
                                          </p:val>
                                        </p:tav>
                                        <p:tav tm="100000">
                                          <p:val>
                                            <p:strVal val="#ppt_h"/>
                                          </p:val>
                                        </p:tav>
                                      </p:tavLst>
                                    </p:anim>
                                    <p:anim calcmode="lin" valueType="num">
                                      <p:cBhvr>
                                        <p:cTn id="88" dur="500" fill="hold"/>
                                        <p:tgtEl>
                                          <p:spTgt spid="1026"/>
                                        </p:tgtEl>
                                        <p:attrNameLst>
                                          <p:attrName>ppt_x</p:attrName>
                                        </p:attrNameLst>
                                      </p:cBhvr>
                                      <p:tavLst>
                                        <p:tav tm="0">
                                          <p:val>
                                            <p:strVal val="#ppt_x-.2"/>
                                          </p:val>
                                        </p:tav>
                                        <p:tav tm="100000">
                                          <p:val>
                                            <p:strVal val="#ppt_x"/>
                                          </p:val>
                                        </p:tav>
                                      </p:tavLst>
                                    </p:anim>
                                    <p:anim calcmode="lin" valueType="num">
                                      <p:cBhvr>
                                        <p:cTn id="89" dur="500" fill="hold"/>
                                        <p:tgtEl>
                                          <p:spTgt spid="1026"/>
                                        </p:tgtEl>
                                        <p:attrNameLst>
                                          <p:attrName>ppt_y</p:attrName>
                                        </p:attrNameLst>
                                      </p:cBhvr>
                                      <p:tavLst>
                                        <p:tav tm="0">
                                          <p:val>
                                            <p:strVal val="#ppt_y"/>
                                          </p:val>
                                        </p:tav>
                                        <p:tav tm="100000">
                                          <p:val>
                                            <p:strVal val="#ppt_y"/>
                                          </p:val>
                                        </p:tav>
                                      </p:tavLst>
                                    </p:anim>
                                    <p:animEffect transition="in" filter="fade">
                                      <p:cBhvr>
                                        <p:cTn id="90" dur="500"/>
                                        <p:tgtEl>
                                          <p:spTgt spid="1026"/>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iterate type="lt">
                                    <p:tmPct val="5000"/>
                                  </p:iterate>
                                  <p:childTnLst>
                                    <p:set>
                                      <p:cBhvr>
                                        <p:cTn id="94" dur="1" fill="hold">
                                          <p:stCondLst>
                                            <p:cond delay="0"/>
                                          </p:stCondLst>
                                        </p:cTn>
                                        <p:tgtEl>
                                          <p:spTgt spid="6"/>
                                        </p:tgtEl>
                                        <p:attrNameLst>
                                          <p:attrName>style.visibility</p:attrName>
                                        </p:attrNameLst>
                                      </p:cBhvr>
                                      <p:to>
                                        <p:strVal val="visible"/>
                                      </p:to>
                                    </p:set>
                                    <p:anim calcmode="lin" valueType="num">
                                      <p:cBhvr>
                                        <p:cTn id="95" dur="500" fill="hold"/>
                                        <p:tgtEl>
                                          <p:spTgt spid="6"/>
                                        </p:tgtEl>
                                        <p:attrNameLst>
                                          <p:attrName>ppt_w</p:attrName>
                                        </p:attrNameLst>
                                      </p:cBhvr>
                                      <p:tavLst>
                                        <p:tav tm="0">
                                          <p:val>
                                            <p:fltVal val="0"/>
                                          </p:val>
                                        </p:tav>
                                        <p:tav tm="100000">
                                          <p:val>
                                            <p:strVal val="#ppt_w"/>
                                          </p:val>
                                        </p:tav>
                                      </p:tavLst>
                                    </p:anim>
                                    <p:anim calcmode="lin" valueType="num">
                                      <p:cBhvr>
                                        <p:cTn id="96" dur="500" fill="hold"/>
                                        <p:tgtEl>
                                          <p:spTgt spid="6"/>
                                        </p:tgtEl>
                                        <p:attrNameLst>
                                          <p:attrName>ppt_h</p:attrName>
                                        </p:attrNameLst>
                                      </p:cBhvr>
                                      <p:tavLst>
                                        <p:tav tm="0">
                                          <p:val>
                                            <p:fltVal val="0"/>
                                          </p:val>
                                        </p:tav>
                                        <p:tav tm="100000">
                                          <p:val>
                                            <p:strVal val="#ppt_h"/>
                                          </p:val>
                                        </p:tav>
                                      </p:tavLst>
                                    </p:anim>
                                    <p:anim calcmode="lin" valueType="num">
                                      <p:cBhvr>
                                        <p:cTn id="97" dur="500" fill="hold"/>
                                        <p:tgtEl>
                                          <p:spTgt spid="6"/>
                                        </p:tgtEl>
                                        <p:attrNameLst>
                                          <p:attrName>style.rotation</p:attrName>
                                        </p:attrNameLst>
                                      </p:cBhvr>
                                      <p:tavLst>
                                        <p:tav tm="0">
                                          <p:val>
                                            <p:fltVal val="90"/>
                                          </p:val>
                                        </p:tav>
                                        <p:tav tm="100000">
                                          <p:val>
                                            <p:fltVal val="0"/>
                                          </p:val>
                                        </p:tav>
                                      </p:tavLst>
                                    </p:anim>
                                    <p:animEffect transition="in" filter="fade">
                                      <p:cBhvr>
                                        <p:cTn id="9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Inserting CSS in HTML</a:t>
            </a:r>
            <a:endParaRPr lang="en-US" b="1" dirty="0"/>
          </a:p>
        </p:txBody>
      </p:sp>
      <p:sp>
        <p:nvSpPr>
          <p:cNvPr id="3" name="Content Placeholder 2"/>
          <p:cNvSpPr>
            <a:spLocks noGrp="1"/>
          </p:cNvSpPr>
          <p:nvPr>
            <p:ph idx="1"/>
          </p:nvPr>
        </p:nvSpPr>
        <p:spPr/>
        <p:txBody>
          <a:bodyPr/>
          <a:lstStyle/>
          <a:p>
            <a:pPr algn="just"/>
            <a:r>
              <a:rPr lang="en-US" b="1" dirty="0" smtClean="0"/>
              <a:t>Internal Style Sheet</a:t>
            </a:r>
          </a:p>
          <a:p>
            <a:pPr lvl="1" algn="just"/>
            <a:r>
              <a:rPr lang="en-US" dirty="0" smtClean="0"/>
              <a:t>used if one single page has a unique style.</a:t>
            </a:r>
          </a:p>
          <a:p>
            <a:pPr lvl="1" algn="just"/>
            <a:r>
              <a:rPr lang="en-US" dirty="0" smtClean="0"/>
              <a:t>defined within the &lt;style&gt; element, inside the &lt;head&gt; section of an HTML page</a:t>
            </a:r>
          </a:p>
          <a:p>
            <a:pPr lvl="1" algn="just"/>
            <a:r>
              <a:rPr lang="en-US" b="1" dirty="0" smtClean="0">
                <a:hlinkClick r:id="rId2" action="ppaction://hlinksldjump"/>
              </a:rPr>
              <a:t>Example</a:t>
            </a:r>
            <a:endParaRPr lang="en-US" b="1" dirty="0" smtClean="0"/>
          </a:p>
          <a:p>
            <a:pPr algn="just"/>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CSS</a:t>
            </a:r>
            <a:endParaRPr lang="en-US" dirty="0"/>
          </a:p>
        </p:txBody>
      </p:sp>
      <p:sp>
        <p:nvSpPr>
          <p:cNvPr id="3" name="Content Placeholder 2"/>
          <p:cNvSpPr>
            <a:spLocks noGrp="1"/>
          </p:cNvSpPr>
          <p:nvPr>
            <p:ph idx="1"/>
          </p:nvPr>
        </p:nvSpPr>
        <p:spPr/>
        <p:txBody>
          <a:bodyPr>
            <a:normAutofit/>
          </a:bodyPr>
          <a:lstStyle/>
          <a:p>
            <a:r>
              <a:rPr lang="en-US" b="1" dirty="0"/>
              <a:t>CSS</a:t>
            </a:r>
            <a:r>
              <a:rPr lang="en-US" dirty="0"/>
              <a:t> stands for </a:t>
            </a:r>
            <a:r>
              <a:rPr lang="en-US" b="1" dirty="0"/>
              <a:t>C</a:t>
            </a:r>
            <a:r>
              <a:rPr lang="en-US" dirty="0"/>
              <a:t>ascading </a:t>
            </a:r>
            <a:r>
              <a:rPr lang="en-US" b="1" dirty="0"/>
              <a:t>S</a:t>
            </a:r>
            <a:r>
              <a:rPr lang="en-US" dirty="0"/>
              <a:t>tyle </a:t>
            </a:r>
            <a:r>
              <a:rPr lang="en-US" b="1" dirty="0" smtClean="0"/>
              <a:t>S</a:t>
            </a:r>
            <a:r>
              <a:rPr lang="en-US" dirty="0" smtClean="0"/>
              <a:t>heets</a:t>
            </a:r>
          </a:p>
          <a:p>
            <a:pPr algn="just"/>
            <a:r>
              <a:rPr lang="en-US" dirty="0" smtClean="0"/>
              <a:t>CSS describes </a:t>
            </a:r>
          </a:p>
          <a:p>
            <a:pPr lvl="1" algn="just"/>
            <a:r>
              <a:rPr lang="en-US" dirty="0" smtClean="0"/>
              <a:t>how HTML elements are to be displayed on screen, paper, or in other media.</a:t>
            </a:r>
          </a:p>
          <a:p>
            <a:pPr lvl="1" algn="just"/>
            <a:r>
              <a:rPr lang="en-US" dirty="0" smtClean="0"/>
              <a:t>saves a lot of work. It can control the layout of multiple web pages all at once.</a:t>
            </a:r>
          </a:p>
          <a:p>
            <a:pPr lvl="1" algn="just"/>
            <a:r>
              <a:rPr lang="en-US" dirty="0" smtClean="0"/>
              <a:t>External style sheets are stored in CSS files</a:t>
            </a:r>
          </a:p>
          <a:p>
            <a:pPr lvl="1" algn="just"/>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Internal Style Sheet - Example</a:t>
            </a:r>
            <a:endParaRPr lang="en-US" b="1"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&lt;!DOCTYPE html&gt;</a:t>
            </a:r>
          </a:p>
          <a:p>
            <a:pPr>
              <a:buNone/>
            </a:pPr>
            <a:r>
              <a:rPr lang="en-US" dirty="0" smtClean="0"/>
              <a:t>&lt;html&gt;</a:t>
            </a:r>
          </a:p>
          <a:p>
            <a:pPr>
              <a:buNone/>
            </a:pPr>
            <a:r>
              <a:rPr lang="en-US" dirty="0" smtClean="0"/>
              <a:t>&lt;head&gt;</a:t>
            </a:r>
          </a:p>
          <a:p>
            <a:pPr>
              <a:buNone/>
            </a:pPr>
            <a:r>
              <a:rPr lang="en-US" dirty="0" smtClean="0"/>
              <a:t>&lt;style&gt;</a:t>
            </a:r>
          </a:p>
          <a:p>
            <a:pPr>
              <a:buNone/>
            </a:pPr>
            <a:r>
              <a:rPr lang="en-US" dirty="0" smtClean="0"/>
              <a:t>body {     background-color: linen;  }</a:t>
            </a:r>
          </a:p>
          <a:p>
            <a:pPr>
              <a:buNone/>
            </a:pPr>
            <a:r>
              <a:rPr lang="en-US" dirty="0" smtClean="0"/>
              <a:t>h1 {     color: maroon; margin-left: 40px; } </a:t>
            </a:r>
          </a:p>
          <a:p>
            <a:pPr>
              <a:buNone/>
            </a:pPr>
            <a:r>
              <a:rPr lang="en-US" dirty="0" smtClean="0"/>
              <a:t>&lt;/style&gt;</a:t>
            </a:r>
          </a:p>
          <a:p>
            <a:pPr>
              <a:buNone/>
            </a:pPr>
            <a:r>
              <a:rPr lang="en-US" dirty="0" smtClean="0"/>
              <a:t>&lt;/head&gt;</a:t>
            </a:r>
          </a:p>
          <a:p>
            <a:pPr>
              <a:buNone/>
            </a:pPr>
            <a:r>
              <a:rPr lang="en-US" dirty="0" smtClean="0"/>
              <a:t>&lt;body&gt;</a:t>
            </a:r>
          </a:p>
          <a:p>
            <a:pPr>
              <a:buNone/>
            </a:pPr>
            <a:r>
              <a:rPr lang="en-US" dirty="0" smtClean="0"/>
              <a:t>&lt;h1&gt;This is a heading&lt;/h1&gt;</a:t>
            </a:r>
          </a:p>
          <a:p>
            <a:pPr>
              <a:buNone/>
            </a:pPr>
            <a:r>
              <a:rPr lang="en-US" dirty="0" smtClean="0"/>
              <a:t>&lt;p&gt;This is a paragraph.&lt;/p&gt;</a:t>
            </a:r>
          </a:p>
          <a:p>
            <a:pPr>
              <a:buNone/>
            </a:pPr>
            <a:r>
              <a:rPr lang="en-US" dirty="0" smtClean="0"/>
              <a:t>&lt;/body&gt;</a:t>
            </a:r>
          </a:p>
          <a:p>
            <a:pPr>
              <a:buNone/>
            </a:pPr>
            <a:r>
              <a:rPr lang="en-US" dirty="0" smtClean="0"/>
              <a:t>&lt;/html&gt;</a:t>
            </a:r>
          </a:p>
        </p:txBody>
      </p:sp>
      <p:pic>
        <p:nvPicPr>
          <p:cNvPr id="2050" name="Picture 2"/>
          <p:cNvPicPr>
            <a:picLocks noChangeAspect="1" noChangeArrowheads="1"/>
          </p:cNvPicPr>
          <p:nvPr/>
        </p:nvPicPr>
        <p:blipFill>
          <a:blip r:embed="rId2" cstate="print"/>
          <a:srcRect l="50952" t="27083" r="26208" b="51042"/>
          <a:stretch>
            <a:fillRect/>
          </a:stretch>
        </p:blipFill>
        <p:spPr bwMode="auto">
          <a:xfrm>
            <a:off x="5562600" y="3733800"/>
            <a:ext cx="2971800" cy="1600200"/>
          </a:xfrm>
          <a:prstGeom prst="rect">
            <a:avLst/>
          </a:prstGeom>
          <a:noFill/>
          <a:ln w="9525">
            <a:noFill/>
            <a:miter lim="800000"/>
            <a:headEnd/>
            <a:tailEnd/>
          </a:ln>
          <a:effectLst/>
        </p:spPr>
      </p:pic>
      <p:sp>
        <p:nvSpPr>
          <p:cNvPr id="5" name="Left Arrow 4">
            <a:hlinkClick r:id="rId3" action="ppaction://hlinksldjump"/>
          </p:cNvPr>
          <p:cNvSpPr/>
          <p:nvPr/>
        </p:nvSpPr>
        <p:spPr>
          <a:xfrm>
            <a:off x="7086600" y="5638800"/>
            <a:ext cx="1371600" cy="533400"/>
          </a:xfrm>
          <a:prstGeom prst="leftArrow">
            <a:avLst>
              <a:gd name="adj1" fmla="val 66000"/>
              <a:gd name="adj2" fmla="val 9971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2" end="2"/>
                                            </p:txEl>
                                          </p:spTgt>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3" end="3"/>
                                            </p:txEl>
                                          </p:spTgt>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4" end="4"/>
                                            </p:txEl>
                                          </p:spTgt>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5" end="5"/>
                                            </p:txEl>
                                          </p:spTgt>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6" end="6"/>
                                            </p:txEl>
                                          </p:spTgt>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7" end="7"/>
                                            </p:txEl>
                                          </p:spTgt>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8" end="8"/>
                                            </p:txEl>
                                          </p:spTgt>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9" end="9"/>
                                            </p:txEl>
                                          </p:spTgt>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1" dur="1000"/>
                                        <p:tgtEl>
                                          <p:spTgt spid="3">
                                            <p:txEl>
                                              <p:pRg st="10" end="10"/>
                                            </p:txEl>
                                          </p:spTgt>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5"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6"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7"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8" dur="1000"/>
                                        <p:tgtEl>
                                          <p:spTgt spid="3">
                                            <p:txEl>
                                              <p:pRg st="11" end="11"/>
                                            </p:txEl>
                                          </p:spTgt>
                                        </p:tgtEl>
                                      </p:cBhvr>
                                    </p:animEffect>
                                  </p:childTnLst>
                                </p:cTn>
                              </p:par>
                              <p:par>
                                <p:cTn id="89" presetID="54" presetClass="entr" presetSubtype="0" accel="100000" fill="hold" grpId="0" nodeType="with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1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2"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93"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94"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95" dur="1000"/>
                                        <p:tgtEl>
                                          <p:spTgt spid="3">
                                            <p:txEl>
                                              <p:pRg st="12" end="1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54" presetClass="entr" presetSubtype="0" accel="100000" fill="hold" nodeType="clickEffect">
                                  <p:stCondLst>
                                    <p:cond delay="0"/>
                                  </p:stCondLst>
                                  <p:childTnLst>
                                    <p:set>
                                      <p:cBhvr>
                                        <p:cTn id="99" dur="1" fill="hold">
                                          <p:stCondLst>
                                            <p:cond delay="0"/>
                                          </p:stCondLst>
                                        </p:cTn>
                                        <p:tgtEl>
                                          <p:spTgt spid="2050"/>
                                        </p:tgtEl>
                                        <p:attrNameLst>
                                          <p:attrName>style.visibility</p:attrName>
                                        </p:attrNameLst>
                                      </p:cBhvr>
                                      <p:to>
                                        <p:strVal val="visible"/>
                                      </p:to>
                                    </p:set>
                                    <p:anim calcmode="lin" valueType="num">
                                      <p:cBhvr>
                                        <p:cTn id="100" dur="500" fill="hold"/>
                                        <p:tgtEl>
                                          <p:spTgt spid="2050"/>
                                        </p:tgtEl>
                                        <p:attrNameLst>
                                          <p:attrName>ppt_w</p:attrName>
                                        </p:attrNameLst>
                                      </p:cBhvr>
                                      <p:tavLst>
                                        <p:tav tm="0">
                                          <p:val>
                                            <p:strVal val="#ppt_w*0.05"/>
                                          </p:val>
                                        </p:tav>
                                        <p:tav tm="100000">
                                          <p:val>
                                            <p:strVal val="#ppt_w"/>
                                          </p:val>
                                        </p:tav>
                                      </p:tavLst>
                                    </p:anim>
                                    <p:anim calcmode="lin" valueType="num">
                                      <p:cBhvr>
                                        <p:cTn id="101" dur="500" fill="hold"/>
                                        <p:tgtEl>
                                          <p:spTgt spid="2050"/>
                                        </p:tgtEl>
                                        <p:attrNameLst>
                                          <p:attrName>ppt_h</p:attrName>
                                        </p:attrNameLst>
                                      </p:cBhvr>
                                      <p:tavLst>
                                        <p:tav tm="0">
                                          <p:val>
                                            <p:strVal val="#ppt_h"/>
                                          </p:val>
                                        </p:tav>
                                        <p:tav tm="100000">
                                          <p:val>
                                            <p:strVal val="#ppt_h"/>
                                          </p:val>
                                        </p:tav>
                                      </p:tavLst>
                                    </p:anim>
                                    <p:anim calcmode="lin" valueType="num">
                                      <p:cBhvr>
                                        <p:cTn id="102" dur="500" fill="hold"/>
                                        <p:tgtEl>
                                          <p:spTgt spid="2050"/>
                                        </p:tgtEl>
                                        <p:attrNameLst>
                                          <p:attrName>ppt_x</p:attrName>
                                        </p:attrNameLst>
                                      </p:cBhvr>
                                      <p:tavLst>
                                        <p:tav tm="0">
                                          <p:val>
                                            <p:strVal val="#ppt_x-.2"/>
                                          </p:val>
                                        </p:tav>
                                        <p:tav tm="100000">
                                          <p:val>
                                            <p:strVal val="#ppt_x"/>
                                          </p:val>
                                        </p:tav>
                                      </p:tavLst>
                                    </p:anim>
                                    <p:anim calcmode="lin" valueType="num">
                                      <p:cBhvr>
                                        <p:cTn id="103" dur="500" fill="hold"/>
                                        <p:tgtEl>
                                          <p:spTgt spid="2050"/>
                                        </p:tgtEl>
                                        <p:attrNameLst>
                                          <p:attrName>ppt_y</p:attrName>
                                        </p:attrNameLst>
                                      </p:cBhvr>
                                      <p:tavLst>
                                        <p:tav tm="0">
                                          <p:val>
                                            <p:strVal val="#ppt_y"/>
                                          </p:val>
                                        </p:tav>
                                        <p:tav tm="100000">
                                          <p:val>
                                            <p:strVal val="#ppt_y"/>
                                          </p:val>
                                        </p:tav>
                                      </p:tavLst>
                                    </p:anim>
                                    <p:animEffect transition="in" filter="fade">
                                      <p:cBhvr>
                                        <p:cTn id="104" dur="500"/>
                                        <p:tgtEl>
                                          <p:spTgt spid="2050"/>
                                        </p:tgtEl>
                                      </p:cBhvr>
                                    </p:animEffect>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grpId="0" nodeType="clickEffect">
                                  <p:stCondLst>
                                    <p:cond delay="0"/>
                                  </p:stCondLst>
                                  <p:iterate type="lt">
                                    <p:tmPct val="5000"/>
                                  </p:iterate>
                                  <p:childTnLst>
                                    <p:set>
                                      <p:cBhvr>
                                        <p:cTn id="108" dur="1" fill="hold">
                                          <p:stCondLst>
                                            <p:cond delay="0"/>
                                          </p:stCondLst>
                                        </p:cTn>
                                        <p:tgtEl>
                                          <p:spTgt spid="5"/>
                                        </p:tgtEl>
                                        <p:attrNameLst>
                                          <p:attrName>style.visibility</p:attrName>
                                        </p:attrNameLst>
                                      </p:cBhvr>
                                      <p:to>
                                        <p:strVal val="visible"/>
                                      </p:to>
                                    </p:set>
                                    <p:anim calcmode="lin" valueType="num">
                                      <p:cBhvr>
                                        <p:cTn id="109" dur="500" fill="hold"/>
                                        <p:tgtEl>
                                          <p:spTgt spid="5"/>
                                        </p:tgtEl>
                                        <p:attrNameLst>
                                          <p:attrName>ppt_w</p:attrName>
                                        </p:attrNameLst>
                                      </p:cBhvr>
                                      <p:tavLst>
                                        <p:tav tm="0">
                                          <p:val>
                                            <p:fltVal val="0"/>
                                          </p:val>
                                        </p:tav>
                                        <p:tav tm="100000">
                                          <p:val>
                                            <p:strVal val="#ppt_w"/>
                                          </p:val>
                                        </p:tav>
                                      </p:tavLst>
                                    </p:anim>
                                    <p:anim calcmode="lin" valueType="num">
                                      <p:cBhvr>
                                        <p:cTn id="110" dur="500" fill="hold"/>
                                        <p:tgtEl>
                                          <p:spTgt spid="5"/>
                                        </p:tgtEl>
                                        <p:attrNameLst>
                                          <p:attrName>ppt_h</p:attrName>
                                        </p:attrNameLst>
                                      </p:cBhvr>
                                      <p:tavLst>
                                        <p:tav tm="0">
                                          <p:val>
                                            <p:fltVal val="0"/>
                                          </p:val>
                                        </p:tav>
                                        <p:tav tm="100000">
                                          <p:val>
                                            <p:strVal val="#ppt_h"/>
                                          </p:val>
                                        </p:tav>
                                      </p:tavLst>
                                    </p:anim>
                                    <p:anim calcmode="lin" valueType="num">
                                      <p:cBhvr>
                                        <p:cTn id="111" dur="500" fill="hold"/>
                                        <p:tgtEl>
                                          <p:spTgt spid="5"/>
                                        </p:tgtEl>
                                        <p:attrNameLst>
                                          <p:attrName>style.rotation</p:attrName>
                                        </p:attrNameLst>
                                      </p:cBhvr>
                                      <p:tavLst>
                                        <p:tav tm="0">
                                          <p:val>
                                            <p:fltVal val="90"/>
                                          </p:val>
                                        </p:tav>
                                        <p:tav tm="100000">
                                          <p:val>
                                            <p:fltVal val="0"/>
                                          </p:val>
                                        </p:tav>
                                      </p:tavLst>
                                    </p:anim>
                                    <p:animEffect transition="in" filter="fade">
                                      <p:cBhvr>
                                        <p:cTn id="1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smtClean="0"/>
              <a:t>Inline Styles</a:t>
            </a:r>
          </a:p>
          <a:p>
            <a:pPr lvl="1" algn="just"/>
            <a:r>
              <a:rPr lang="en-US" dirty="0" smtClean="0"/>
              <a:t>to apply a unique style for a single element.</a:t>
            </a:r>
          </a:p>
          <a:p>
            <a:pPr lvl="1" algn="just"/>
            <a:r>
              <a:rPr lang="en-US" dirty="0" smtClean="0"/>
              <a:t>add the </a:t>
            </a:r>
            <a:r>
              <a:rPr lang="en-US" dirty="0" smtClean="0">
                <a:solidFill>
                  <a:schemeClr val="accent6">
                    <a:lumMod val="50000"/>
                  </a:schemeClr>
                </a:solidFill>
              </a:rPr>
              <a:t>style attribute </a:t>
            </a:r>
            <a:r>
              <a:rPr lang="en-US" dirty="0" smtClean="0"/>
              <a:t>to the relevant element.</a:t>
            </a:r>
          </a:p>
          <a:p>
            <a:pPr lvl="2" algn="just"/>
            <a:r>
              <a:rPr lang="en-US" dirty="0" smtClean="0">
                <a:solidFill>
                  <a:schemeClr val="accent6">
                    <a:lumMod val="50000"/>
                  </a:schemeClr>
                </a:solidFill>
              </a:rPr>
              <a:t>can contain any CSS property</a:t>
            </a:r>
            <a:r>
              <a:rPr lang="en-US" dirty="0" smtClean="0"/>
              <a:t>.</a:t>
            </a:r>
          </a:p>
          <a:p>
            <a:pPr lvl="1" algn="just"/>
            <a:r>
              <a:rPr lang="en-US" b="1" dirty="0" smtClean="0">
                <a:hlinkClick r:id="rId2" action="ppaction://hlinksldjump"/>
              </a:rPr>
              <a:t>Example:</a:t>
            </a:r>
            <a:endParaRPr lang="en-US" b="1" dirty="0" smtClean="0"/>
          </a:p>
          <a:p>
            <a:pPr algn="just"/>
            <a:endParaRPr lang="en-US" dirty="0"/>
          </a:p>
        </p:txBody>
      </p:sp>
      <p:sp>
        <p:nvSpPr>
          <p:cNvPr id="4" name="Title 1"/>
          <p:cNvSpPr>
            <a:spLocks noGrp="1"/>
          </p:cNvSpPr>
          <p:nvPr>
            <p:ph type="title"/>
          </p:nvPr>
        </p:nvSpPr>
        <p:spPr/>
        <p:txBody>
          <a:bodyPr/>
          <a:lstStyle/>
          <a:p>
            <a:r>
              <a:rPr lang="en-US" b="1" dirty="0" smtClean="0"/>
              <a:t>Inserting CSS in HTML</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Inline Style Sheet - Example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&lt;!DOCTYPE html&gt;</a:t>
            </a:r>
          </a:p>
          <a:p>
            <a:pPr>
              <a:buNone/>
            </a:pPr>
            <a:r>
              <a:rPr lang="en-US" dirty="0" smtClean="0"/>
              <a:t>&lt;html&gt;</a:t>
            </a:r>
          </a:p>
          <a:p>
            <a:pPr>
              <a:buNone/>
            </a:pPr>
            <a:r>
              <a:rPr lang="en-US" dirty="0" smtClean="0"/>
              <a:t>&lt;body&gt;</a:t>
            </a:r>
          </a:p>
          <a:p>
            <a:pPr>
              <a:buNone/>
            </a:pPr>
            <a:r>
              <a:rPr lang="en-US" dirty="0" smtClean="0"/>
              <a:t>&lt;h1 style="color:blue;margin-left:30px;"&gt;This is a heading.&lt;/h1&gt;</a:t>
            </a:r>
          </a:p>
          <a:p>
            <a:pPr>
              <a:buNone/>
            </a:pPr>
            <a:r>
              <a:rPr lang="en-US" dirty="0" smtClean="0"/>
              <a:t>&lt;p&gt;This is a paragraph.&lt;/p&gt;</a:t>
            </a:r>
          </a:p>
          <a:p>
            <a:pPr>
              <a:buNone/>
            </a:pPr>
            <a:r>
              <a:rPr lang="en-US" dirty="0" smtClean="0"/>
              <a:t>&lt;/body&gt;</a:t>
            </a:r>
          </a:p>
          <a:p>
            <a:pPr>
              <a:buNone/>
            </a:pPr>
            <a:r>
              <a:rPr lang="en-US" dirty="0" smtClean="0"/>
              <a:t>&lt;/html&gt;</a:t>
            </a:r>
            <a:endParaRPr lang="en-US" dirty="0"/>
          </a:p>
        </p:txBody>
      </p:sp>
      <p:pic>
        <p:nvPicPr>
          <p:cNvPr id="3074" name="Picture 2"/>
          <p:cNvPicPr>
            <a:picLocks noChangeAspect="1" noChangeArrowheads="1"/>
          </p:cNvPicPr>
          <p:nvPr/>
        </p:nvPicPr>
        <p:blipFill>
          <a:blip r:embed="rId2" cstate="print"/>
          <a:srcRect l="50366" t="29167" r="26208" b="45833"/>
          <a:stretch>
            <a:fillRect/>
          </a:stretch>
        </p:blipFill>
        <p:spPr bwMode="auto">
          <a:xfrm>
            <a:off x="5486400" y="4419600"/>
            <a:ext cx="3048000" cy="1828800"/>
          </a:xfrm>
          <a:prstGeom prst="rect">
            <a:avLst/>
          </a:prstGeom>
          <a:noFill/>
          <a:ln w="9525">
            <a:noFill/>
            <a:miter lim="800000"/>
            <a:headEnd/>
            <a:tailEnd/>
          </a:ln>
          <a:effectLst/>
        </p:spPr>
      </p:pic>
      <p:sp>
        <p:nvSpPr>
          <p:cNvPr id="5" name="Left Arrow 4">
            <a:hlinkClick r:id="rId3" action="ppaction://hlinksldjump"/>
          </p:cNvPr>
          <p:cNvSpPr/>
          <p:nvPr/>
        </p:nvSpPr>
        <p:spPr>
          <a:xfrm>
            <a:off x="7315200" y="5867400"/>
            <a:ext cx="1371600" cy="533400"/>
          </a:xfrm>
          <a:prstGeom prst="leftArrow">
            <a:avLst>
              <a:gd name="adj1" fmla="val 66000"/>
              <a:gd name="adj2" fmla="val 9971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2" end="2"/>
                                            </p:txEl>
                                          </p:spTgt>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3" end="3"/>
                                            </p:txEl>
                                          </p:spTgt>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4" end="4"/>
                                            </p:txEl>
                                          </p:spTgt>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5" end="5"/>
                                            </p:txEl>
                                          </p:spTgt>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iterate type="lt">
                                    <p:tmPct val="5000"/>
                                  </p:iterate>
                                  <p:childTnLst>
                                    <p:set>
                                      <p:cBhvr>
                                        <p:cTn id="57" dur="1" fill="hold">
                                          <p:stCondLst>
                                            <p:cond delay="0"/>
                                          </p:stCondLst>
                                        </p:cTn>
                                        <p:tgtEl>
                                          <p:spTgt spid="3074"/>
                                        </p:tgtEl>
                                        <p:attrNameLst>
                                          <p:attrName>style.visibility</p:attrName>
                                        </p:attrNameLst>
                                      </p:cBhvr>
                                      <p:to>
                                        <p:strVal val="visible"/>
                                      </p:to>
                                    </p:set>
                                    <p:anim calcmode="lin" valueType="num">
                                      <p:cBhvr>
                                        <p:cTn id="58" dur="1000" fill="hold"/>
                                        <p:tgtEl>
                                          <p:spTgt spid="3074"/>
                                        </p:tgtEl>
                                        <p:attrNameLst>
                                          <p:attrName>ppt_w</p:attrName>
                                        </p:attrNameLst>
                                      </p:cBhvr>
                                      <p:tavLst>
                                        <p:tav tm="0">
                                          <p:val>
                                            <p:fltVal val="0"/>
                                          </p:val>
                                        </p:tav>
                                        <p:tav tm="100000">
                                          <p:val>
                                            <p:strVal val="#ppt_w"/>
                                          </p:val>
                                        </p:tav>
                                      </p:tavLst>
                                    </p:anim>
                                    <p:anim calcmode="lin" valueType="num">
                                      <p:cBhvr>
                                        <p:cTn id="59" dur="1000" fill="hold"/>
                                        <p:tgtEl>
                                          <p:spTgt spid="3074"/>
                                        </p:tgtEl>
                                        <p:attrNameLst>
                                          <p:attrName>ppt_h</p:attrName>
                                        </p:attrNameLst>
                                      </p:cBhvr>
                                      <p:tavLst>
                                        <p:tav tm="0">
                                          <p:val>
                                            <p:fltVal val="0"/>
                                          </p:val>
                                        </p:tav>
                                        <p:tav tm="100000">
                                          <p:val>
                                            <p:strVal val="#ppt_h"/>
                                          </p:val>
                                        </p:tav>
                                      </p:tavLst>
                                    </p:anim>
                                    <p:anim calcmode="lin" valueType="num">
                                      <p:cBhvr>
                                        <p:cTn id="60" dur="1000" fill="hold"/>
                                        <p:tgtEl>
                                          <p:spTgt spid="3074"/>
                                        </p:tgtEl>
                                        <p:attrNameLst>
                                          <p:attrName>style.rotation</p:attrName>
                                        </p:attrNameLst>
                                      </p:cBhvr>
                                      <p:tavLst>
                                        <p:tav tm="0">
                                          <p:val>
                                            <p:fltVal val="90"/>
                                          </p:val>
                                        </p:tav>
                                        <p:tav tm="100000">
                                          <p:val>
                                            <p:fltVal val="0"/>
                                          </p:val>
                                        </p:tav>
                                      </p:tavLst>
                                    </p:anim>
                                    <p:animEffect transition="in" filter="fade">
                                      <p:cBhvr>
                                        <p:cTn id="61" dur="1000"/>
                                        <p:tgtEl>
                                          <p:spTgt spid="3074"/>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iterate type="lt">
                                    <p:tmPct val="5000"/>
                                  </p:iterate>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 calcmode="lin" valueType="num">
                                      <p:cBhvr>
                                        <p:cTn id="68" dur="500" fill="hold"/>
                                        <p:tgtEl>
                                          <p:spTgt spid="5"/>
                                        </p:tgtEl>
                                        <p:attrNameLst>
                                          <p:attrName>style.rotation</p:attrName>
                                        </p:attrNameLst>
                                      </p:cBhvr>
                                      <p:tavLst>
                                        <p:tav tm="0">
                                          <p:val>
                                            <p:fltVal val="90"/>
                                          </p:val>
                                        </p:tav>
                                        <p:tav tm="100000">
                                          <p:val>
                                            <p:fltVal val="0"/>
                                          </p:val>
                                        </p:tav>
                                      </p:tavLst>
                                    </p:anim>
                                    <p:animEffect transition="in" filter="fade">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Multiple Style Sheets</a:t>
            </a:r>
            <a:br>
              <a:rPr lang="en-US" b="1" dirty="0" smtClean="0"/>
            </a:br>
            <a:r>
              <a:rPr lang="en-US" sz="3100" b="1" dirty="0" smtClean="0"/>
              <a:t>(Topic Beyond Syllabus)</a:t>
            </a:r>
            <a:endParaRPr lang="en-US" sz="3100" dirty="0"/>
          </a:p>
        </p:txBody>
      </p:sp>
      <p:sp>
        <p:nvSpPr>
          <p:cNvPr id="3" name="Content Placeholder 2"/>
          <p:cNvSpPr>
            <a:spLocks noGrp="1"/>
          </p:cNvSpPr>
          <p:nvPr>
            <p:ph idx="1"/>
          </p:nvPr>
        </p:nvSpPr>
        <p:spPr/>
        <p:txBody>
          <a:bodyPr>
            <a:normAutofit fontScale="92500" lnSpcReduction="20000"/>
          </a:bodyPr>
          <a:lstStyle/>
          <a:p>
            <a:pPr algn="just"/>
            <a:r>
              <a:rPr lang="en-US" dirty="0" smtClean="0"/>
              <a:t>If some properties have been defined for the same selector (element) in different style sheets, the value from the last read style sheet will be used. </a:t>
            </a:r>
          </a:p>
          <a:p>
            <a:pPr algn="just"/>
            <a:r>
              <a:rPr lang="en-US" b="1" dirty="0" smtClean="0"/>
              <a:t>Example</a:t>
            </a:r>
          </a:p>
          <a:p>
            <a:pPr lvl="1" algn="just"/>
            <a:r>
              <a:rPr lang="en-US" dirty="0" smtClean="0"/>
              <a:t>Assume that an external style sheet has the following style for the &lt;h1&gt; element:</a:t>
            </a:r>
          </a:p>
          <a:p>
            <a:pPr lvl="1"/>
            <a:r>
              <a:rPr lang="en-US" dirty="0" smtClean="0"/>
              <a:t>h1 { color: navy; }</a:t>
            </a:r>
          </a:p>
          <a:p>
            <a:pPr lvl="2" algn="just"/>
            <a:r>
              <a:rPr lang="en-US" dirty="0" smtClean="0"/>
              <a:t>assume that an internal style sheet also has the following style for the &lt;h1&gt; element:</a:t>
            </a:r>
          </a:p>
          <a:p>
            <a:pPr lvl="3"/>
            <a:r>
              <a:rPr lang="en-US" dirty="0" smtClean="0"/>
              <a:t>h1 { color: orange; }</a:t>
            </a:r>
          </a:p>
          <a:p>
            <a:pPr lvl="1"/>
            <a:r>
              <a:rPr lang="en-US" dirty="0" smtClean="0">
                <a:hlinkClick r:id="rId2" action="ppaction://hlinksldjump"/>
              </a:rPr>
              <a:t>Source code: </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prstClr val="black"/>
                </a:solidFill>
              </a:rPr>
              <a:t>Multiple Style Sheets - Example</a:t>
            </a:r>
            <a:br>
              <a:rPr lang="en-US" b="1" dirty="0" smtClean="0">
                <a:solidFill>
                  <a:prstClr val="black"/>
                </a:solidFill>
              </a:rPr>
            </a:br>
            <a:r>
              <a:rPr lang="en-US" sz="3100" b="1" dirty="0" smtClean="0">
                <a:solidFill>
                  <a:prstClr val="black"/>
                </a:solidFill>
              </a:rPr>
              <a:t>(Topic Beyond Syllabus)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&lt;!DOCTYPE html&gt;</a:t>
            </a:r>
          </a:p>
          <a:p>
            <a:pPr>
              <a:buNone/>
            </a:pPr>
            <a:r>
              <a:rPr lang="en-US" dirty="0" smtClean="0"/>
              <a:t>&lt;html&gt;</a:t>
            </a:r>
          </a:p>
          <a:p>
            <a:pPr>
              <a:buNone/>
            </a:pPr>
            <a:r>
              <a:rPr lang="en-US" dirty="0" smtClean="0"/>
              <a:t>&lt;head&gt;</a:t>
            </a:r>
          </a:p>
          <a:p>
            <a:pPr>
              <a:buNone/>
            </a:pPr>
            <a:r>
              <a:rPr lang="en-US" dirty="0" smtClean="0">
                <a:solidFill>
                  <a:srgbClr val="C00000"/>
                </a:solidFill>
              </a:rPr>
              <a:t>&lt;link </a:t>
            </a:r>
            <a:r>
              <a:rPr lang="en-US" dirty="0" err="1" smtClean="0">
                <a:solidFill>
                  <a:srgbClr val="C00000"/>
                </a:solidFill>
              </a:rPr>
              <a:t>rel</a:t>
            </a:r>
            <a:r>
              <a:rPr lang="en-US" dirty="0" smtClean="0">
                <a:solidFill>
                  <a:srgbClr val="C00000"/>
                </a:solidFill>
              </a:rPr>
              <a:t>="</a:t>
            </a:r>
            <a:r>
              <a:rPr lang="en-US" dirty="0" err="1" smtClean="0">
                <a:solidFill>
                  <a:srgbClr val="C00000"/>
                </a:solidFill>
              </a:rPr>
              <a:t>stylesheet</a:t>
            </a:r>
            <a:r>
              <a:rPr lang="en-US" dirty="0" smtClean="0">
                <a:solidFill>
                  <a:srgbClr val="C00000"/>
                </a:solidFill>
              </a:rPr>
              <a:t>" type="text/</a:t>
            </a:r>
            <a:r>
              <a:rPr lang="en-US" dirty="0" err="1" smtClean="0">
                <a:solidFill>
                  <a:srgbClr val="C00000"/>
                </a:solidFill>
              </a:rPr>
              <a:t>css</a:t>
            </a:r>
            <a:r>
              <a:rPr lang="en-US" dirty="0" smtClean="0">
                <a:solidFill>
                  <a:srgbClr val="C00000"/>
                </a:solidFill>
              </a:rPr>
              <a:t>" </a:t>
            </a:r>
            <a:r>
              <a:rPr lang="en-US" dirty="0" err="1" smtClean="0">
                <a:solidFill>
                  <a:srgbClr val="C00000"/>
                </a:solidFill>
              </a:rPr>
              <a:t>href</a:t>
            </a:r>
            <a:r>
              <a:rPr lang="en-US" dirty="0" smtClean="0">
                <a:solidFill>
                  <a:srgbClr val="C00000"/>
                </a:solidFill>
              </a:rPr>
              <a:t>="mystyle.css"&gt;</a:t>
            </a:r>
          </a:p>
          <a:p>
            <a:pPr>
              <a:buNone/>
            </a:pPr>
            <a:r>
              <a:rPr lang="en-US" dirty="0" smtClean="0">
                <a:solidFill>
                  <a:srgbClr val="C00000"/>
                </a:solidFill>
              </a:rPr>
              <a:t>&lt;style&gt;</a:t>
            </a:r>
          </a:p>
          <a:p>
            <a:pPr>
              <a:buNone/>
            </a:pPr>
            <a:r>
              <a:rPr lang="en-US" dirty="0" smtClean="0">
                <a:solidFill>
                  <a:srgbClr val="C00000"/>
                </a:solidFill>
              </a:rPr>
              <a:t>h1 {</a:t>
            </a:r>
          </a:p>
          <a:p>
            <a:pPr>
              <a:buNone/>
            </a:pPr>
            <a:r>
              <a:rPr lang="en-US" dirty="0" smtClean="0">
                <a:solidFill>
                  <a:srgbClr val="C00000"/>
                </a:solidFill>
              </a:rPr>
              <a:t>    color: orange;</a:t>
            </a:r>
          </a:p>
          <a:p>
            <a:pPr>
              <a:buNone/>
            </a:pPr>
            <a:r>
              <a:rPr lang="en-US" dirty="0" smtClean="0">
                <a:solidFill>
                  <a:srgbClr val="C00000"/>
                </a:solidFill>
              </a:rPr>
              <a:t>}</a:t>
            </a:r>
          </a:p>
          <a:p>
            <a:pPr>
              <a:buNone/>
            </a:pPr>
            <a:r>
              <a:rPr lang="en-US" dirty="0" smtClean="0">
                <a:solidFill>
                  <a:srgbClr val="C00000"/>
                </a:solidFill>
              </a:rPr>
              <a:t>&lt;/style&gt;</a:t>
            </a:r>
          </a:p>
          <a:p>
            <a:pPr>
              <a:buNone/>
            </a:pPr>
            <a:r>
              <a:rPr lang="en-US" dirty="0" smtClean="0"/>
              <a:t>&lt;/head&gt;</a:t>
            </a:r>
          </a:p>
          <a:p>
            <a:pPr>
              <a:buNone/>
            </a:pPr>
            <a:r>
              <a:rPr lang="en-US" dirty="0" smtClean="0"/>
              <a:t>&lt;body&gt;</a:t>
            </a:r>
          </a:p>
          <a:p>
            <a:pPr>
              <a:buNone/>
            </a:pPr>
            <a:r>
              <a:rPr lang="en-US" dirty="0" smtClean="0"/>
              <a:t>&lt;h1&gt;This is a heading&lt;/h1&gt;</a:t>
            </a:r>
          </a:p>
          <a:p>
            <a:pPr>
              <a:buNone/>
            </a:pPr>
            <a:r>
              <a:rPr lang="en-US" dirty="0" smtClean="0"/>
              <a:t>&lt;p&gt;The style of this document is a combination of an external </a:t>
            </a:r>
            <a:r>
              <a:rPr lang="en-US" dirty="0" err="1" smtClean="0"/>
              <a:t>stylesheet</a:t>
            </a:r>
            <a:r>
              <a:rPr lang="en-US" dirty="0" smtClean="0"/>
              <a:t>, and internal style&lt;/p&gt;</a:t>
            </a:r>
          </a:p>
          <a:p>
            <a:pPr>
              <a:buNone/>
            </a:pPr>
            <a:r>
              <a:rPr lang="en-US" dirty="0" smtClean="0"/>
              <a:t>&lt;/body&gt;</a:t>
            </a:r>
          </a:p>
          <a:p>
            <a:pPr>
              <a:buNone/>
            </a:pPr>
            <a:r>
              <a:rPr lang="en-US" dirty="0" smtClean="0"/>
              <a:t>&lt;/html&gt;</a:t>
            </a:r>
            <a:endParaRPr lang="en-US" dirty="0"/>
          </a:p>
        </p:txBody>
      </p:sp>
      <p:pic>
        <p:nvPicPr>
          <p:cNvPr id="1026" name="Picture 2"/>
          <p:cNvPicPr>
            <a:picLocks noChangeAspect="1" noChangeArrowheads="1"/>
          </p:cNvPicPr>
          <p:nvPr/>
        </p:nvPicPr>
        <p:blipFill>
          <a:blip r:embed="rId2" cstate="print"/>
          <a:srcRect l="50366" t="27083" r="5710" b="46875"/>
          <a:stretch>
            <a:fillRect/>
          </a:stretch>
        </p:blipFill>
        <p:spPr bwMode="auto">
          <a:xfrm>
            <a:off x="3124200" y="2743200"/>
            <a:ext cx="5715000" cy="1905000"/>
          </a:xfrm>
          <a:prstGeom prst="rect">
            <a:avLst/>
          </a:prstGeom>
          <a:noFill/>
          <a:ln w="9525">
            <a:noFill/>
            <a:miter lim="800000"/>
            <a:headEnd/>
            <a:tailEnd/>
          </a:ln>
          <a:effectLst/>
        </p:spPr>
      </p:pic>
      <p:sp>
        <p:nvSpPr>
          <p:cNvPr id="5" name="Left Arrow 4">
            <a:hlinkClick r:id="rId3" action="ppaction://hlinksldjump"/>
          </p:cNvPr>
          <p:cNvSpPr/>
          <p:nvPr/>
        </p:nvSpPr>
        <p:spPr>
          <a:xfrm>
            <a:off x="2819400" y="6019800"/>
            <a:ext cx="1371600" cy="533400"/>
          </a:xfrm>
          <a:prstGeom prst="leftArrow">
            <a:avLst>
              <a:gd name="adj1" fmla="val 66000"/>
              <a:gd name="adj2" fmla="val 9971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Freeform 5">
            <a:hlinkClick r:id="rId4" action="ppaction://hlinksldjump"/>
          </p:cNvPr>
          <p:cNvSpPr/>
          <p:nvPr/>
        </p:nvSpPr>
        <p:spPr>
          <a:xfrm flipH="1">
            <a:off x="5562600" y="6019800"/>
            <a:ext cx="1219200" cy="533400"/>
          </a:xfrm>
          <a:custGeom>
            <a:avLst/>
            <a:gdLst>
              <a:gd name="connsiteX0" fmla="*/ 0 w 1371600"/>
              <a:gd name="connsiteY0" fmla="*/ 266700 h 533400"/>
              <a:gd name="connsiteX1" fmla="*/ 531874 w 1371600"/>
              <a:gd name="connsiteY1" fmla="*/ 0 h 533400"/>
              <a:gd name="connsiteX2" fmla="*/ 531874 w 1371600"/>
              <a:gd name="connsiteY2" fmla="*/ 90678 h 533400"/>
              <a:gd name="connsiteX3" fmla="*/ 1371600 w 1371600"/>
              <a:gd name="connsiteY3" fmla="*/ 90678 h 533400"/>
              <a:gd name="connsiteX4" fmla="*/ 1371600 w 1371600"/>
              <a:gd name="connsiteY4" fmla="*/ 442722 h 533400"/>
              <a:gd name="connsiteX5" fmla="*/ 531874 w 1371600"/>
              <a:gd name="connsiteY5" fmla="*/ 442722 h 533400"/>
              <a:gd name="connsiteX6" fmla="*/ 531874 w 1371600"/>
              <a:gd name="connsiteY6" fmla="*/ 533400 h 533400"/>
              <a:gd name="connsiteX7" fmla="*/ 0 w 1371600"/>
              <a:gd name="connsiteY7"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533400">
                <a:moveTo>
                  <a:pt x="0" y="266700"/>
                </a:moveTo>
                <a:lnTo>
                  <a:pt x="531874" y="0"/>
                </a:lnTo>
                <a:lnTo>
                  <a:pt x="531874" y="90678"/>
                </a:lnTo>
                <a:lnTo>
                  <a:pt x="1371600" y="90678"/>
                </a:lnTo>
                <a:lnTo>
                  <a:pt x="1371600" y="442722"/>
                </a:lnTo>
                <a:lnTo>
                  <a:pt x="531874" y="442722"/>
                </a:lnTo>
                <a:lnTo>
                  <a:pt x="531874" y="533400"/>
                </a:lnTo>
                <a:lnTo>
                  <a:pt x="0" y="266700"/>
                </a:lnTo>
                <a:close/>
              </a:path>
            </a:pathLst>
          </a:cu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2" end="2"/>
                                            </p:txEl>
                                          </p:spTgt>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3" end="3"/>
                                            </p:txEl>
                                          </p:spTgt>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4" end="4"/>
                                            </p:txEl>
                                          </p:spTgt>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5" end="5"/>
                                            </p:txEl>
                                          </p:spTgt>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6" end="6"/>
                                            </p:txEl>
                                          </p:spTgt>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7" end="7"/>
                                            </p:txEl>
                                          </p:spTgt>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8" end="8"/>
                                            </p:txEl>
                                          </p:spTgt>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9" end="9"/>
                                            </p:txEl>
                                          </p:spTgt>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1" dur="1000"/>
                                        <p:tgtEl>
                                          <p:spTgt spid="3">
                                            <p:txEl>
                                              <p:pRg st="10" end="10"/>
                                            </p:txEl>
                                          </p:spTgt>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5"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6"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7"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8" dur="1000"/>
                                        <p:tgtEl>
                                          <p:spTgt spid="3">
                                            <p:txEl>
                                              <p:pRg st="11" end="11"/>
                                            </p:txEl>
                                          </p:spTgt>
                                        </p:tgtEl>
                                      </p:cBhvr>
                                    </p:animEffect>
                                  </p:childTnLst>
                                </p:cTn>
                              </p:par>
                              <p:par>
                                <p:cTn id="89" presetID="54" presetClass="entr" presetSubtype="0" accel="100000" fill="hold" grpId="0" nodeType="with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1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2"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93"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94"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95" dur="1000"/>
                                        <p:tgtEl>
                                          <p:spTgt spid="3">
                                            <p:txEl>
                                              <p:pRg st="12" end="12"/>
                                            </p:txEl>
                                          </p:spTgt>
                                        </p:tgtEl>
                                      </p:cBhvr>
                                    </p:animEffect>
                                  </p:childTnLst>
                                </p:cTn>
                              </p:par>
                              <p:par>
                                <p:cTn id="96" presetID="54" presetClass="entr" presetSubtype="0" accel="100000" fill="hold" grpId="0" nodeType="with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10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99" dur="10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00"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01"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2" dur="1000"/>
                                        <p:tgtEl>
                                          <p:spTgt spid="3">
                                            <p:txEl>
                                              <p:pRg st="13" end="13"/>
                                            </p:txEl>
                                          </p:spTgt>
                                        </p:tgtEl>
                                      </p:cBhvr>
                                    </p:animEffect>
                                  </p:childTnLst>
                                </p:cTn>
                              </p:par>
                              <p:par>
                                <p:cTn id="103" presetID="54" presetClass="entr" presetSubtype="0" accel="100000" fill="hold" grpId="0" nodeType="with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 calcmode="lin" valueType="num">
                                      <p:cBhvr>
                                        <p:cTn id="105" dur="10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06" dur="1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07"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08" dur="10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09" dur="1000"/>
                                        <p:tgtEl>
                                          <p:spTgt spid="3">
                                            <p:txEl>
                                              <p:pRg st="14" end="1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4" presetClass="entr" presetSubtype="0" accel="100000" fill="hold" nodeType="clickEffect">
                                  <p:stCondLst>
                                    <p:cond delay="0"/>
                                  </p:stCondLst>
                                  <p:childTnLst>
                                    <p:set>
                                      <p:cBhvr>
                                        <p:cTn id="113" dur="1" fill="hold">
                                          <p:stCondLst>
                                            <p:cond delay="0"/>
                                          </p:stCondLst>
                                        </p:cTn>
                                        <p:tgtEl>
                                          <p:spTgt spid="1026"/>
                                        </p:tgtEl>
                                        <p:attrNameLst>
                                          <p:attrName>style.visibility</p:attrName>
                                        </p:attrNameLst>
                                      </p:cBhvr>
                                      <p:to>
                                        <p:strVal val="visible"/>
                                      </p:to>
                                    </p:set>
                                    <p:anim calcmode="lin" valueType="num">
                                      <p:cBhvr>
                                        <p:cTn id="114" dur="500" fill="hold"/>
                                        <p:tgtEl>
                                          <p:spTgt spid="1026"/>
                                        </p:tgtEl>
                                        <p:attrNameLst>
                                          <p:attrName>ppt_w</p:attrName>
                                        </p:attrNameLst>
                                      </p:cBhvr>
                                      <p:tavLst>
                                        <p:tav tm="0">
                                          <p:val>
                                            <p:strVal val="#ppt_w*0.05"/>
                                          </p:val>
                                        </p:tav>
                                        <p:tav tm="100000">
                                          <p:val>
                                            <p:strVal val="#ppt_w"/>
                                          </p:val>
                                        </p:tav>
                                      </p:tavLst>
                                    </p:anim>
                                    <p:anim calcmode="lin" valueType="num">
                                      <p:cBhvr>
                                        <p:cTn id="115" dur="500" fill="hold"/>
                                        <p:tgtEl>
                                          <p:spTgt spid="1026"/>
                                        </p:tgtEl>
                                        <p:attrNameLst>
                                          <p:attrName>ppt_h</p:attrName>
                                        </p:attrNameLst>
                                      </p:cBhvr>
                                      <p:tavLst>
                                        <p:tav tm="0">
                                          <p:val>
                                            <p:strVal val="#ppt_h"/>
                                          </p:val>
                                        </p:tav>
                                        <p:tav tm="100000">
                                          <p:val>
                                            <p:strVal val="#ppt_h"/>
                                          </p:val>
                                        </p:tav>
                                      </p:tavLst>
                                    </p:anim>
                                    <p:anim calcmode="lin" valueType="num">
                                      <p:cBhvr>
                                        <p:cTn id="116" dur="500" fill="hold"/>
                                        <p:tgtEl>
                                          <p:spTgt spid="1026"/>
                                        </p:tgtEl>
                                        <p:attrNameLst>
                                          <p:attrName>ppt_x</p:attrName>
                                        </p:attrNameLst>
                                      </p:cBhvr>
                                      <p:tavLst>
                                        <p:tav tm="0">
                                          <p:val>
                                            <p:strVal val="#ppt_x-.2"/>
                                          </p:val>
                                        </p:tav>
                                        <p:tav tm="100000">
                                          <p:val>
                                            <p:strVal val="#ppt_x"/>
                                          </p:val>
                                        </p:tav>
                                      </p:tavLst>
                                    </p:anim>
                                    <p:anim calcmode="lin" valueType="num">
                                      <p:cBhvr>
                                        <p:cTn id="117" dur="500" fill="hold"/>
                                        <p:tgtEl>
                                          <p:spTgt spid="1026"/>
                                        </p:tgtEl>
                                        <p:attrNameLst>
                                          <p:attrName>ppt_y</p:attrName>
                                        </p:attrNameLst>
                                      </p:cBhvr>
                                      <p:tavLst>
                                        <p:tav tm="0">
                                          <p:val>
                                            <p:strVal val="#ppt_y"/>
                                          </p:val>
                                        </p:tav>
                                        <p:tav tm="100000">
                                          <p:val>
                                            <p:strVal val="#ppt_y"/>
                                          </p:val>
                                        </p:tav>
                                      </p:tavLst>
                                    </p:anim>
                                    <p:animEffect transition="in" filter="fade">
                                      <p:cBhvr>
                                        <p:cTn id="118" dur="500"/>
                                        <p:tgtEl>
                                          <p:spTgt spid="1026"/>
                                        </p:tgtEl>
                                      </p:cBhvr>
                                    </p:animEffect>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grpId="0" nodeType="clickEffect">
                                  <p:stCondLst>
                                    <p:cond delay="0"/>
                                  </p:stCondLst>
                                  <p:iterate type="lt">
                                    <p:tmPct val="5000"/>
                                  </p:iterate>
                                  <p:childTnLst>
                                    <p:set>
                                      <p:cBhvr>
                                        <p:cTn id="122" dur="1" fill="hold">
                                          <p:stCondLst>
                                            <p:cond delay="0"/>
                                          </p:stCondLst>
                                        </p:cTn>
                                        <p:tgtEl>
                                          <p:spTgt spid="5"/>
                                        </p:tgtEl>
                                        <p:attrNameLst>
                                          <p:attrName>style.visibility</p:attrName>
                                        </p:attrNameLst>
                                      </p:cBhvr>
                                      <p:to>
                                        <p:strVal val="visible"/>
                                      </p:to>
                                    </p:set>
                                    <p:anim calcmode="lin" valueType="num">
                                      <p:cBhvr>
                                        <p:cTn id="123" dur="500" fill="hold"/>
                                        <p:tgtEl>
                                          <p:spTgt spid="5"/>
                                        </p:tgtEl>
                                        <p:attrNameLst>
                                          <p:attrName>ppt_w</p:attrName>
                                        </p:attrNameLst>
                                      </p:cBhvr>
                                      <p:tavLst>
                                        <p:tav tm="0">
                                          <p:val>
                                            <p:fltVal val="0"/>
                                          </p:val>
                                        </p:tav>
                                        <p:tav tm="100000">
                                          <p:val>
                                            <p:strVal val="#ppt_w"/>
                                          </p:val>
                                        </p:tav>
                                      </p:tavLst>
                                    </p:anim>
                                    <p:anim calcmode="lin" valueType="num">
                                      <p:cBhvr>
                                        <p:cTn id="124" dur="500" fill="hold"/>
                                        <p:tgtEl>
                                          <p:spTgt spid="5"/>
                                        </p:tgtEl>
                                        <p:attrNameLst>
                                          <p:attrName>ppt_h</p:attrName>
                                        </p:attrNameLst>
                                      </p:cBhvr>
                                      <p:tavLst>
                                        <p:tav tm="0">
                                          <p:val>
                                            <p:fltVal val="0"/>
                                          </p:val>
                                        </p:tav>
                                        <p:tav tm="100000">
                                          <p:val>
                                            <p:strVal val="#ppt_h"/>
                                          </p:val>
                                        </p:tav>
                                      </p:tavLst>
                                    </p:anim>
                                    <p:anim calcmode="lin" valueType="num">
                                      <p:cBhvr>
                                        <p:cTn id="125" dur="500" fill="hold"/>
                                        <p:tgtEl>
                                          <p:spTgt spid="5"/>
                                        </p:tgtEl>
                                        <p:attrNameLst>
                                          <p:attrName>style.rotation</p:attrName>
                                        </p:attrNameLst>
                                      </p:cBhvr>
                                      <p:tavLst>
                                        <p:tav tm="0">
                                          <p:val>
                                            <p:fltVal val="90"/>
                                          </p:val>
                                        </p:tav>
                                        <p:tav tm="100000">
                                          <p:val>
                                            <p:fltVal val="0"/>
                                          </p:val>
                                        </p:tav>
                                      </p:tavLst>
                                    </p:anim>
                                    <p:animEffect transition="in" filter="fade">
                                      <p:cBhvr>
                                        <p:cTn id="126" dur="500"/>
                                        <p:tgtEl>
                                          <p:spTgt spid="5"/>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0" nodeType="clickEffect">
                                  <p:stCondLst>
                                    <p:cond delay="0"/>
                                  </p:stCondLst>
                                  <p:iterate type="lt">
                                    <p:tmPct val="5000"/>
                                  </p:iterate>
                                  <p:childTnLst>
                                    <p:set>
                                      <p:cBhvr>
                                        <p:cTn id="130" dur="1" fill="hold">
                                          <p:stCondLst>
                                            <p:cond delay="0"/>
                                          </p:stCondLst>
                                        </p:cTn>
                                        <p:tgtEl>
                                          <p:spTgt spid="6"/>
                                        </p:tgtEl>
                                        <p:attrNameLst>
                                          <p:attrName>style.visibility</p:attrName>
                                        </p:attrNameLst>
                                      </p:cBhvr>
                                      <p:to>
                                        <p:strVal val="visible"/>
                                      </p:to>
                                    </p:set>
                                    <p:anim calcmode="lin" valueType="num">
                                      <p:cBhvr>
                                        <p:cTn id="131" dur="500" fill="hold"/>
                                        <p:tgtEl>
                                          <p:spTgt spid="6"/>
                                        </p:tgtEl>
                                        <p:attrNameLst>
                                          <p:attrName>ppt_w</p:attrName>
                                        </p:attrNameLst>
                                      </p:cBhvr>
                                      <p:tavLst>
                                        <p:tav tm="0">
                                          <p:val>
                                            <p:fltVal val="0"/>
                                          </p:val>
                                        </p:tav>
                                        <p:tav tm="100000">
                                          <p:val>
                                            <p:strVal val="#ppt_w"/>
                                          </p:val>
                                        </p:tav>
                                      </p:tavLst>
                                    </p:anim>
                                    <p:anim calcmode="lin" valueType="num">
                                      <p:cBhvr>
                                        <p:cTn id="132" dur="500" fill="hold"/>
                                        <p:tgtEl>
                                          <p:spTgt spid="6"/>
                                        </p:tgtEl>
                                        <p:attrNameLst>
                                          <p:attrName>ppt_h</p:attrName>
                                        </p:attrNameLst>
                                      </p:cBhvr>
                                      <p:tavLst>
                                        <p:tav tm="0">
                                          <p:val>
                                            <p:fltVal val="0"/>
                                          </p:val>
                                        </p:tav>
                                        <p:tav tm="100000">
                                          <p:val>
                                            <p:strVal val="#ppt_h"/>
                                          </p:val>
                                        </p:tav>
                                      </p:tavLst>
                                    </p:anim>
                                    <p:anim calcmode="lin" valueType="num">
                                      <p:cBhvr>
                                        <p:cTn id="133" dur="500" fill="hold"/>
                                        <p:tgtEl>
                                          <p:spTgt spid="6"/>
                                        </p:tgtEl>
                                        <p:attrNameLst>
                                          <p:attrName>style.rotation</p:attrName>
                                        </p:attrNameLst>
                                      </p:cBhvr>
                                      <p:tavLst>
                                        <p:tav tm="0">
                                          <p:val>
                                            <p:fltVal val="90"/>
                                          </p:val>
                                        </p:tav>
                                        <p:tav tm="100000">
                                          <p:val>
                                            <p:fltVal val="0"/>
                                          </p:val>
                                        </p:tav>
                                      </p:tavLst>
                                    </p:anim>
                                    <p:animEffect transition="in" filter="fade">
                                      <p:cBhvr>
                                        <p:cTn id="1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prstClr val="black"/>
                </a:solidFill>
              </a:rPr>
              <a:t>Multiple Style Sheets - Example</a:t>
            </a:r>
            <a:br>
              <a:rPr lang="en-US" b="1" dirty="0" smtClean="0">
                <a:solidFill>
                  <a:prstClr val="black"/>
                </a:solidFill>
              </a:rPr>
            </a:br>
            <a:r>
              <a:rPr lang="en-US" sz="3100" b="1" dirty="0" smtClean="0">
                <a:solidFill>
                  <a:prstClr val="black"/>
                </a:solidFill>
              </a:rPr>
              <a:t>(Topic Beyond Syllabus)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&lt;!DOCTYPE html&gt;</a:t>
            </a:r>
          </a:p>
          <a:p>
            <a:pPr>
              <a:buNone/>
            </a:pPr>
            <a:r>
              <a:rPr lang="en-US" dirty="0" smtClean="0"/>
              <a:t>&lt;html&gt;</a:t>
            </a:r>
          </a:p>
          <a:p>
            <a:pPr>
              <a:buNone/>
            </a:pPr>
            <a:r>
              <a:rPr lang="en-US" dirty="0" smtClean="0"/>
              <a:t>&lt;head&gt;</a:t>
            </a:r>
          </a:p>
          <a:p>
            <a:pPr>
              <a:buNone/>
            </a:pPr>
            <a:r>
              <a:rPr lang="en-US" dirty="0" smtClean="0">
                <a:solidFill>
                  <a:srgbClr val="C00000"/>
                </a:solidFill>
              </a:rPr>
              <a:t>&lt;style&gt;</a:t>
            </a:r>
          </a:p>
          <a:p>
            <a:pPr>
              <a:buNone/>
            </a:pPr>
            <a:r>
              <a:rPr lang="en-US" dirty="0" smtClean="0">
                <a:solidFill>
                  <a:srgbClr val="C00000"/>
                </a:solidFill>
              </a:rPr>
              <a:t>h1 {</a:t>
            </a:r>
          </a:p>
          <a:p>
            <a:pPr>
              <a:buNone/>
            </a:pPr>
            <a:r>
              <a:rPr lang="en-US" dirty="0" smtClean="0">
                <a:solidFill>
                  <a:srgbClr val="C00000"/>
                </a:solidFill>
              </a:rPr>
              <a:t>    color: orange;</a:t>
            </a:r>
          </a:p>
          <a:p>
            <a:pPr>
              <a:buNone/>
            </a:pPr>
            <a:r>
              <a:rPr lang="en-US" dirty="0" smtClean="0">
                <a:solidFill>
                  <a:srgbClr val="C00000"/>
                </a:solidFill>
              </a:rPr>
              <a:t>}</a:t>
            </a:r>
          </a:p>
          <a:p>
            <a:pPr>
              <a:buNone/>
            </a:pPr>
            <a:r>
              <a:rPr lang="en-US" dirty="0" smtClean="0">
                <a:solidFill>
                  <a:srgbClr val="C00000"/>
                </a:solidFill>
              </a:rPr>
              <a:t>&lt;/style&gt;</a:t>
            </a:r>
          </a:p>
          <a:p>
            <a:pPr>
              <a:buNone/>
            </a:pPr>
            <a:r>
              <a:rPr lang="en-US" dirty="0" smtClean="0">
                <a:solidFill>
                  <a:srgbClr val="C00000"/>
                </a:solidFill>
              </a:rPr>
              <a:t>&lt;link </a:t>
            </a:r>
            <a:r>
              <a:rPr lang="en-US" dirty="0" err="1" smtClean="0">
                <a:solidFill>
                  <a:srgbClr val="C00000"/>
                </a:solidFill>
              </a:rPr>
              <a:t>rel</a:t>
            </a:r>
            <a:r>
              <a:rPr lang="en-US" dirty="0" smtClean="0">
                <a:solidFill>
                  <a:srgbClr val="C00000"/>
                </a:solidFill>
              </a:rPr>
              <a:t>="</a:t>
            </a:r>
            <a:r>
              <a:rPr lang="en-US" dirty="0" err="1" smtClean="0">
                <a:solidFill>
                  <a:srgbClr val="C00000"/>
                </a:solidFill>
              </a:rPr>
              <a:t>stylesheet</a:t>
            </a:r>
            <a:r>
              <a:rPr lang="en-US" dirty="0" smtClean="0">
                <a:solidFill>
                  <a:srgbClr val="C00000"/>
                </a:solidFill>
              </a:rPr>
              <a:t>" type="text/</a:t>
            </a:r>
            <a:r>
              <a:rPr lang="en-US" dirty="0" err="1" smtClean="0">
                <a:solidFill>
                  <a:srgbClr val="C00000"/>
                </a:solidFill>
              </a:rPr>
              <a:t>css</a:t>
            </a:r>
            <a:r>
              <a:rPr lang="en-US" dirty="0" smtClean="0">
                <a:solidFill>
                  <a:srgbClr val="C00000"/>
                </a:solidFill>
              </a:rPr>
              <a:t>" </a:t>
            </a:r>
            <a:r>
              <a:rPr lang="en-US" dirty="0" err="1" smtClean="0">
                <a:solidFill>
                  <a:srgbClr val="C00000"/>
                </a:solidFill>
              </a:rPr>
              <a:t>href</a:t>
            </a:r>
            <a:r>
              <a:rPr lang="en-US" dirty="0" smtClean="0">
                <a:solidFill>
                  <a:srgbClr val="C00000"/>
                </a:solidFill>
              </a:rPr>
              <a:t>="mystyle.css"&gt;</a:t>
            </a:r>
          </a:p>
          <a:p>
            <a:pPr>
              <a:buNone/>
            </a:pPr>
            <a:r>
              <a:rPr lang="en-US" dirty="0" smtClean="0"/>
              <a:t>&lt;/head&gt;</a:t>
            </a:r>
          </a:p>
          <a:p>
            <a:pPr>
              <a:buNone/>
            </a:pPr>
            <a:r>
              <a:rPr lang="en-US" dirty="0" smtClean="0"/>
              <a:t>&lt;body&gt;</a:t>
            </a:r>
          </a:p>
          <a:p>
            <a:pPr>
              <a:buNone/>
            </a:pPr>
            <a:r>
              <a:rPr lang="en-US" dirty="0" smtClean="0"/>
              <a:t>&lt;h1&gt;This is a heading&lt;/h1&gt;</a:t>
            </a:r>
          </a:p>
          <a:p>
            <a:pPr>
              <a:buNone/>
            </a:pPr>
            <a:r>
              <a:rPr lang="en-US" dirty="0" smtClean="0"/>
              <a:t>&lt;p&gt;The style of this document is a combination of an external </a:t>
            </a:r>
            <a:r>
              <a:rPr lang="en-US" dirty="0" err="1" smtClean="0"/>
              <a:t>stylesheet</a:t>
            </a:r>
            <a:r>
              <a:rPr lang="en-US" dirty="0" smtClean="0"/>
              <a:t>, and internal style&lt;/p&gt;</a:t>
            </a:r>
          </a:p>
          <a:p>
            <a:pPr>
              <a:buNone/>
            </a:pPr>
            <a:r>
              <a:rPr lang="en-US" dirty="0" smtClean="0"/>
              <a:t>&lt;/body&gt;</a:t>
            </a:r>
          </a:p>
          <a:p>
            <a:pPr>
              <a:buNone/>
            </a:pPr>
            <a:r>
              <a:rPr lang="en-US" dirty="0" smtClean="0"/>
              <a:t>&lt;/html&gt;</a:t>
            </a:r>
            <a:endParaRPr lang="en-US" dirty="0"/>
          </a:p>
        </p:txBody>
      </p:sp>
      <p:pic>
        <p:nvPicPr>
          <p:cNvPr id="2050" name="Picture 2"/>
          <p:cNvPicPr>
            <a:picLocks noChangeAspect="1" noChangeArrowheads="1"/>
          </p:cNvPicPr>
          <p:nvPr/>
        </p:nvPicPr>
        <p:blipFill>
          <a:blip r:embed="rId2" cstate="print"/>
          <a:srcRect l="50366" t="27083" r="3954" b="53125"/>
          <a:stretch>
            <a:fillRect/>
          </a:stretch>
        </p:blipFill>
        <p:spPr bwMode="auto">
          <a:xfrm>
            <a:off x="3048000" y="1828800"/>
            <a:ext cx="5943600" cy="1447800"/>
          </a:xfrm>
          <a:prstGeom prst="rect">
            <a:avLst/>
          </a:prstGeom>
          <a:noFill/>
          <a:ln w="9525">
            <a:noFill/>
            <a:miter lim="800000"/>
            <a:headEnd/>
            <a:tailEnd/>
          </a:ln>
          <a:effectLst/>
        </p:spPr>
      </p:pic>
      <p:sp>
        <p:nvSpPr>
          <p:cNvPr id="5" name="Left Arrow 4">
            <a:hlinkClick r:id="rId3" action="ppaction://hlinksldjump"/>
          </p:cNvPr>
          <p:cNvSpPr/>
          <p:nvPr/>
        </p:nvSpPr>
        <p:spPr>
          <a:xfrm>
            <a:off x="7086600" y="5715000"/>
            <a:ext cx="1371600" cy="533400"/>
          </a:xfrm>
          <a:prstGeom prst="leftArrow">
            <a:avLst>
              <a:gd name="adj1" fmla="val 66000"/>
              <a:gd name="adj2" fmla="val 9971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2" end="2"/>
                                            </p:txEl>
                                          </p:spTgt>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3" end="3"/>
                                            </p:txEl>
                                          </p:spTgt>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4" end="4"/>
                                            </p:txEl>
                                          </p:spTgt>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5" end="5"/>
                                            </p:txEl>
                                          </p:spTgt>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6" end="6"/>
                                            </p:txEl>
                                          </p:spTgt>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7" end="7"/>
                                            </p:txEl>
                                          </p:spTgt>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8" end="8"/>
                                            </p:txEl>
                                          </p:spTgt>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9" end="9"/>
                                            </p:txEl>
                                          </p:spTgt>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1" dur="1000"/>
                                        <p:tgtEl>
                                          <p:spTgt spid="3">
                                            <p:txEl>
                                              <p:pRg st="10" end="10"/>
                                            </p:txEl>
                                          </p:spTgt>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5"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6"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7"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8" dur="1000"/>
                                        <p:tgtEl>
                                          <p:spTgt spid="3">
                                            <p:txEl>
                                              <p:pRg st="11" end="11"/>
                                            </p:txEl>
                                          </p:spTgt>
                                        </p:tgtEl>
                                      </p:cBhvr>
                                    </p:animEffect>
                                  </p:childTnLst>
                                </p:cTn>
                              </p:par>
                              <p:par>
                                <p:cTn id="89" presetID="54" presetClass="entr" presetSubtype="0" accel="100000" fill="hold" grpId="0" nodeType="with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1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2"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93"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94"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95" dur="1000"/>
                                        <p:tgtEl>
                                          <p:spTgt spid="3">
                                            <p:txEl>
                                              <p:pRg st="12" end="12"/>
                                            </p:txEl>
                                          </p:spTgt>
                                        </p:tgtEl>
                                      </p:cBhvr>
                                    </p:animEffect>
                                  </p:childTnLst>
                                </p:cTn>
                              </p:par>
                              <p:par>
                                <p:cTn id="96" presetID="54" presetClass="entr" presetSubtype="0" accel="100000" fill="hold" grpId="0" nodeType="with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10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99" dur="10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00"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01"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2" dur="1000"/>
                                        <p:tgtEl>
                                          <p:spTgt spid="3">
                                            <p:txEl>
                                              <p:pRg st="13" end="13"/>
                                            </p:txEl>
                                          </p:spTgt>
                                        </p:tgtEl>
                                      </p:cBhvr>
                                    </p:animEffect>
                                  </p:childTnLst>
                                </p:cTn>
                              </p:par>
                              <p:par>
                                <p:cTn id="103" presetID="54" presetClass="entr" presetSubtype="0" accel="100000" fill="hold" grpId="0" nodeType="with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 calcmode="lin" valueType="num">
                                      <p:cBhvr>
                                        <p:cTn id="105" dur="10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06" dur="1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07"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08" dur="10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09" dur="1000"/>
                                        <p:tgtEl>
                                          <p:spTgt spid="3">
                                            <p:txEl>
                                              <p:pRg st="14" end="1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4" presetClass="entr" presetSubtype="0" accel="100000" fill="hold" nodeType="clickEffect">
                                  <p:stCondLst>
                                    <p:cond delay="0"/>
                                  </p:stCondLst>
                                  <p:childTnLst>
                                    <p:set>
                                      <p:cBhvr>
                                        <p:cTn id="113" dur="1" fill="hold">
                                          <p:stCondLst>
                                            <p:cond delay="0"/>
                                          </p:stCondLst>
                                        </p:cTn>
                                        <p:tgtEl>
                                          <p:spTgt spid="2050"/>
                                        </p:tgtEl>
                                        <p:attrNameLst>
                                          <p:attrName>style.visibility</p:attrName>
                                        </p:attrNameLst>
                                      </p:cBhvr>
                                      <p:to>
                                        <p:strVal val="visible"/>
                                      </p:to>
                                    </p:set>
                                    <p:anim calcmode="lin" valueType="num">
                                      <p:cBhvr>
                                        <p:cTn id="114" dur="500" fill="hold"/>
                                        <p:tgtEl>
                                          <p:spTgt spid="2050"/>
                                        </p:tgtEl>
                                        <p:attrNameLst>
                                          <p:attrName>ppt_w</p:attrName>
                                        </p:attrNameLst>
                                      </p:cBhvr>
                                      <p:tavLst>
                                        <p:tav tm="0">
                                          <p:val>
                                            <p:strVal val="#ppt_w*0.05"/>
                                          </p:val>
                                        </p:tav>
                                        <p:tav tm="100000">
                                          <p:val>
                                            <p:strVal val="#ppt_w"/>
                                          </p:val>
                                        </p:tav>
                                      </p:tavLst>
                                    </p:anim>
                                    <p:anim calcmode="lin" valueType="num">
                                      <p:cBhvr>
                                        <p:cTn id="115" dur="500" fill="hold"/>
                                        <p:tgtEl>
                                          <p:spTgt spid="2050"/>
                                        </p:tgtEl>
                                        <p:attrNameLst>
                                          <p:attrName>ppt_h</p:attrName>
                                        </p:attrNameLst>
                                      </p:cBhvr>
                                      <p:tavLst>
                                        <p:tav tm="0">
                                          <p:val>
                                            <p:strVal val="#ppt_h"/>
                                          </p:val>
                                        </p:tav>
                                        <p:tav tm="100000">
                                          <p:val>
                                            <p:strVal val="#ppt_h"/>
                                          </p:val>
                                        </p:tav>
                                      </p:tavLst>
                                    </p:anim>
                                    <p:anim calcmode="lin" valueType="num">
                                      <p:cBhvr>
                                        <p:cTn id="116" dur="500" fill="hold"/>
                                        <p:tgtEl>
                                          <p:spTgt spid="2050"/>
                                        </p:tgtEl>
                                        <p:attrNameLst>
                                          <p:attrName>ppt_x</p:attrName>
                                        </p:attrNameLst>
                                      </p:cBhvr>
                                      <p:tavLst>
                                        <p:tav tm="0">
                                          <p:val>
                                            <p:strVal val="#ppt_x-.2"/>
                                          </p:val>
                                        </p:tav>
                                        <p:tav tm="100000">
                                          <p:val>
                                            <p:strVal val="#ppt_x"/>
                                          </p:val>
                                        </p:tav>
                                      </p:tavLst>
                                    </p:anim>
                                    <p:anim calcmode="lin" valueType="num">
                                      <p:cBhvr>
                                        <p:cTn id="117" dur="500" fill="hold"/>
                                        <p:tgtEl>
                                          <p:spTgt spid="2050"/>
                                        </p:tgtEl>
                                        <p:attrNameLst>
                                          <p:attrName>ppt_y</p:attrName>
                                        </p:attrNameLst>
                                      </p:cBhvr>
                                      <p:tavLst>
                                        <p:tav tm="0">
                                          <p:val>
                                            <p:strVal val="#ppt_y"/>
                                          </p:val>
                                        </p:tav>
                                        <p:tav tm="100000">
                                          <p:val>
                                            <p:strVal val="#ppt_y"/>
                                          </p:val>
                                        </p:tav>
                                      </p:tavLst>
                                    </p:anim>
                                    <p:animEffect transition="in" filter="fade">
                                      <p:cBhvr>
                                        <p:cTn id="118" dur="500"/>
                                        <p:tgtEl>
                                          <p:spTgt spid="2050"/>
                                        </p:tgtEl>
                                      </p:cBhvr>
                                    </p:animEffect>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grpId="0" nodeType="clickEffect">
                                  <p:stCondLst>
                                    <p:cond delay="0"/>
                                  </p:stCondLst>
                                  <p:iterate type="lt">
                                    <p:tmPct val="5000"/>
                                  </p:iterate>
                                  <p:childTnLst>
                                    <p:set>
                                      <p:cBhvr>
                                        <p:cTn id="122" dur="1" fill="hold">
                                          <p:stCondLst>
                                            <p:cond delay="0"/>
                                          </p:stCondLst>
                                        </p:cTn>
                                        <p:tgtEl>
                                          <p:spTgt spid="5"/>
                                        </p:tgtEl>
                                        <p:attrNameLst>
                                          <p:attrName>style.visibility</p:attrName>
                                        </p:attrNameLst>
                                      </p:cBhvr>
                                      <p:to>
                                        <p:strVal val="visible"/>
                                      </p:to>
                                    </p:set>
                                    <p:anim calcmode="lin" valueType="num">
                                      <p:cBhvr>
                                        <p:cTn id="123" dur="500" fill="hold"/>
                                        <p:tgtEl>
                                          <p:spTgt spid="5"/>
                                        </p:tgtEl>
                                        <p:attrNameLst>
                                          <p:attrName>ppt_w</p:attrName>
                                        </p:attrNameLst>
                                      </p:cBhvr>
                                      <p:tavLst>
                                        <p:tav tm="0">
                                          <p:val>
                                            <p:fltVal val="0"/>
                                          </p:val>
                                        </p:tav>
                                        <p:tav tm="100000">
                                          <p:val>
                                            <p:strVal val="#ppt_w"/>
                                          </p:val>
                                        </p:tav>
                                      </p:tavLst>
                                    </p:anim>
                                    <p:anim calcmode="lin" valueType="num">
                                      <p:cBhvr>
                                        <p:cTn id="124" dur="500" fill="hold"/>
                                        <p:tgtEl>
                                          <p:spTgt spid="5"/>
                                        </p:tgtEl>
                                        <p:attrNameLst>
                                          <p:attrName>ppt_h</p:attrName>
                                        </p:attrNameLst>
                                      </p:cBhvr>
                                      <p:tavLst>
                                        <p:tav tm="0">
                                          <p:val>
                                            <p:fltVal val="0"/>
                                          </p:val>
                                        </p:tav>
                                        <p:tav tm="100000">
                                          <p:val>
                                            <p:strVal val="#ppt_h"/>
                                          </p:val>
                                        </p:tav>
                                      </p:tavLst>
                                    </p:anim>
                                    <p:anim calcmode="lin" valueType="num">
                                      <p:cBhvr>
                                        <p:cTn id="125" dur="500" fill="hold"/>
                                        <p:tgtEl>
                                          <p:spTgt spid="5"/>
                                        </p:tgtEl>
                                        <p:attrNameLst>
                                          <p:attrName>style.rotation</p:attrName>
                                        </p:attrNameLst>
                                      </p:cBhvr>
                                      <p:tavLst>
                                        <p:tav tm="0">
                                          <p:val>
                                            <p:fltVal val="90"/>
                                          </p:val>
                                        </p:tav>
                                        <p:tav tm="100000">
                                          <p:val>
                                            <p:fltVal val="0"/>
                                          </p:val>
                                        </p:tav>
                                      </p:tavLst>
                                    </p:anim>
                                    <p:animEffect transition="in" filter="fade">
                                      <p:cBhvr>
                                        <p:cTn id="1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CSS BACKGROUND PROPERTIES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Background properties:</a:t>
            </a:r>
          </a:p>
          <a:p>
            <a:pPr lvl="1"/>
            <a:r>
              <a:rPr lang="en-US" dirty="0" smtClean="0"/>
              <a:t>background-color</a:t>
            </a:r>
          </a:p>
          <a:p>
            <a:pPr lvl="2"/>
            <a:r>
              <a:rPr lang="en-US" dirty="0" smtClean="0"/>
              <a:t>background-color: blue;</a:t>
            </a:r>
          </a:p>
          <a:p>
            <a:pPr lvl="1"/>
            <a:r>
              <a:rPr lang="en-US" dirty="0" smtClean="0"/>
              <a:t>background-image</a:t>
            </a:r>
          </a:p>
          <a:p>
            <a:pPr lvl="2"/>
            <a:r>
              <a:rPr lang="en-US" dirty="0" smtClean="0"/>
              <a:t>background-image: </a:t>
            </a:r>
            <a:r>
              <a:rPr lang="en-US" dirty="0" err="1" smtClean="0"/>
              <a:t>url</a:t>
            </a:r>
            <a:r>
              <a:rPr lang="en-US" dirty="0" smtClean="0"/>
              <a:t>("paper.gif");</a:t>
            </a:r>
          </a:p>
          <a:p>
            <a:pPr lvl="1"/>
            <a:r>
              <a:rPr lang="en-US" dirty="0" smtClean="0"/>
              <a:t>background-repeat</a:t>
            </a:r>
          </a:p>
          <a:p>
            <a:pPr lvl="2"/>
            <a:r>
              <a:rPr lang="en-US" dirty="0" smtClean="0"/>
              <a:t>background-repeat: repeat-x | repeat-y | no-repeat;</a:t>
            </a:r>
          </a:p>
          <a:p>
            <a:pPr lvl="1"/>
            <a:r>
              <a:rPr lang="en-US" dirty="0" smtClean="0"/>
              <a:t>background-attachment</a:t>
            </a:r>
          </a:p>
          <a:p>
            <a:pPr lvl="2"/>
            <a:r>
              <a:rPr lang="en-US" dirty="0" smtClean="0"/>
              <a:t>background-attachment: scroll | fixed | local </a:t>
            </a:r>
            <a:r>
              <a:rPr lang="en-US" sz="1600" dirty="0" smtClean="0"/>
              <a:t>(scrolls along with elements content)</a:t>
            </a:r>
            <a:r>
              <a:rPr lang="en-US" dirty="0" smtClean="0"/>
              <a:t>|initial </a:t>
            </a:r>
            <a:r>
              <a:rPr lang="en-US" sz="1600" dirty="0" smtClean="0"/>
              <a:t>(default value)</a:t>
            </a:r>
            <a:r>
              <a:rPr lang="en-US" dirty="0" smtClean="0"/>
              <a:t> |inherit </a:t>
            </a:r>
            <a:r>
              <a:rPr lang="en-US" sz="1600" dirty="0" smtClean="0"/>
              <a:t>(inherits this property from parent element)</a:t>
            </a:r>
            <a:r>
              <a:rPr lang="en-US" dirty="0" smtClean="0"/>
              <a:t>;</a:t>
            </a:r>
          </a:p>
          <a:p>
            <a:pPr lvl="1"/>
            <a:r>
              <a:rPr lang="en-US" dirty="0" smtClean="0"/>
              <a:t>background-position</a:t>
            </a:r>
          </a:p>
          <a:p>
            <a:pPr lvl="2"/>
            <a:r>
              <a:rPr lang="en-US" dirty="0" smtClean="0"/>
              <a:t>Background-position: right top | left top | center top | right center | left center | center center | right bottom | left bottom | center bottom ;</a:t>
            </a:r>
          </a:p>
          <a:p>
            <a:r>
              <a:rPr lang="en-US" dirty="0" smtClean="0"/>
              <a:t>Short hand background</a:t>
            </a:r>
          </a:p>
          <a:p>
            <a:pPr lvl="1"/>
            <a:r>
              <a:rPr lang="en-US" dirty="0" smtClean="0"/>
              <a:t>background: blue </a:t>
            </a:r>
            <a:r>
              <a:rPr lang="en-US" dirty="0" err="1" smtClean="0"/>
              <a:t>url</a:t>
            </a:r>
            <a:r>
              <a:rPr lang="en-US" dirty="0" smtClean="0"/>
              <a:t>("img_tree.png") no-repeat  fixed top right;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CSS FONT PROPERTIES</a:t>
            </a:r>
            <a:endParaRPr lang="en-US" b="1" dirty="0"/>
          </a:p>
        </p:txBody>
      </p:sp>
      <p:sp>
        <p:nvSpPr>
          <p:cNvPr id="3" name="Content Placeholder 2"/>
          <p:cNvSpPr>
            <a:spLocks noGrp="1"/>
          </p:cNvSpPr>
          <p:nvPr>
            <p:ph idx="1"/>
          </p:nvPr>
        </p:nvSpPr>
        <p:spPr/>
        <p:txBody>
          <a:bodyPr/>
          <a:lstStyle/>
          <a:p>
            <a:pPr algn="just"/>
            <a:r>
              <a:rPr lang="en-US" dirty="0" smtClean="0"/>
              <a:t>Two types of font family names:</a:t>
            </a:r>
          </a:p>
          <a:p>
            <a:pPr lvl="1" algn="just"/>
            <a:r>
              <a:rPr lang="en-US" b="1" dirty="0" smtClean="0"/>
              <a:t>generic family</a:t>
            </a:r>
            <a:r>
              <a:rPr lang="en-US" dirty="0" smtClean="0"/>
              <a:t> - a group of font families with a similar look</a:t>
            </a:r>
          </a:p>
          <a:p>
            <a:pPr lvl="1" algn="just"/>
            <a:r>
              <a:rPr lang="en-US" b="1" dirty="0" smtClean="0"/>
              <a:t>font family </a:t>
            </a:r>
            <a:r>
              <a:rPr lang="en-US" dirty="0" smtClean="0"/>
              <a:t>- a specific font family</a:t>
            </a:r>
          </a:p>
          <a:p>
            <a:pPr lvl="1" algn="just"/>
            <a:endParaRPr lang="en-US" dirty="0"/>
          </a:p>
        </p:txBody>
      </p:sp>
      <p:pic>
        <p:nvPicPr>
          <p:cNvPr id="1027" name="Picture 3"/>
          <p:cNvPicPr>
            <a:picLocks noChangeAspect="1" noChangeArrowheads="1"/>
          </p:cNvPicPr>
          <p:nvPr/>
        </p:nvPicPr>
        <p:blipFill>
          <a:blip r:embed="rId2" cstate="print"/>
          <a:srcRect l="24219" t="29167" r="17187" b="23958"/>
          <a:stretch>
            <a:fillRect/>
          </a:stretch>
        </p:blipFill>
        <p:spPr bwMode="auto">
          <a:xfrm>
            <a:off x="3352800" y="3589021"/>
            <a:ext cx="5334000" cy="30546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CSS FONT PROPERTIES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font-family:</a:t>
            </a:r>
          </a:p>
          <a:p>
            <a:pPr lvl="1"/>
            <a:r>
              <a:rPr lang="en-US" dirty="0" smtClean="0"/>
              <a:t>A text is set with the font-family property.</a:t>
            </a:r>
          </a:p>
          <a:p>
            <a:pPr lvl="1" algn="just"/>
            <a:r>
              <a:rPr lang="en-US" dirty="0" smtClean="0"/>
              <a:t>Should hold several font names as a "fallback" system. </a:t>
            </a:r>
          </a:p>
          <a:p>
            <a:pPr lvl="1" algn="just"/>
            <a:r>
              <a:rPr lang="en-US" dirty="0" smtClean="0"/>
              <a:t>browser does not support the first font</a:t>
            </a:r>
          </a:p>
          <a:p>
            <a:pPr lvl="2" algn="just"/>
            <a:r>
              <a:rPr lang="en-US" dirty="0" smtClean="0"/>
              <a:t>tries the next font, and so on.</a:t>
            </a:r>
          </a:p>
          <a:p>
            <a:pPr algn="just"/>
            <a:r>
              <a:rPr lang="en-US" b="1" dirty="0" smtClean="0"/>
              <a:t>font-style</a:t>
            </a:r>
          </a:p>
          <a:p>
            <a:pPr lvl="2" algn="just"/>
            <a:r>
              <a:rPr lang="en-US" dirty="0" smtClean="0"/>
              <a:t>mostly used to specify italic text.</a:t>
            </a:r>
          </a:p>
          <a:p>
            <a:pPr lvl="2" algn="just"/>
            <a:r>
              <a:rPr lang="en-US" dirty="0" smtClean="0"/>
              <a:t>Has three property values : normal | italic | oblique (similar to italic)</a:t>
            </a:r>
          </a:p>
          <a:p>
            <a:r>
              <a:rPr lang="en-US" b="1" dirty="0" smtClean="0"/>
              <a:t>font-size</a:t>
            </a:r>
          </a:p>
          <a:p>
            <a:pPr lvl="1"/>
            <a:r>
              <a:rPr lang="en-US" dirty="0" smtClean="0"/>
              <a:t>Sets the size of the text.</a:t>
            </a:r>
          </a:p>
          <a:p>
            <a:pPr lvl="1"/>
            <a:r>
              <a:rPr lang="en-US" dirty="0" smtClean="0"/>
              <a:t>Set the size with units px (pixel) | pt (points) | em(resize the text) | % (percent)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CSS FONT PROPERTIES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smtClean="0"/>
              <a:t>font-weight</a:t>
            </a:r>
          </a:p>
          <a:p>
            <a:pPr lvl="1" algn="just"/>
            <a:r>
              <a:rPr lang="en-US" dirty="0" smtClean="0"/>
              <a:t>specifies the weight of a font:</a:t>
            </a:r>
          </a:p>
          <a:p>
            <a:pPr lvl="2" algn="just"/>
            <a:r>
              <a:rPr lang="en-US" dirty="0" smtClean="0"/>
              <a:t>normal | lighter | bold | number(e.g. 200)</a:t>
            </a:r>
          </a:p>
          <a:p>
            <a:pPr algn="just"/>
            <a:r>
              <a:rPr lang="en-US" b="1" dirty="0" smtClean="0"/>
              <a:t>font-variant</a:t>
            </a:r>
          </a:p>
          <a:p>
            <a:pPr lvl="1" algn="just"/>
            <a:r>
              <a:rPr lang="en-US" dirty="0" smtClean="0"/>
              <a:t>specifies whether or not a text should be displayed in a small-caps font.</a:t>
            </a:r>
          </a:p>
          <a:p>
            <a:pPr lvl="2" algn="just"/>
            <a:r>
              <a:rPr lang="en-US" dirty="0" smtClean="0"/>
              <a:t>small-caps | normal</a:t>
            </a:r>
          </a:p>
          <a:p>
            <a:pPr algn="just"/>
            <a:r>
              <a:rPr lang="en-US" b="1" dirty="0" smtClean="0"/>
              <a:t>Font</a:t>
            </a:r>
          </a:p>
          <a:p>
            <a:pPr lvl="1" algn="just"/>
            <a:r>
              <a:rPr lang="en-US" dirty="0" smtClean="0"/>
              <a:t>font shorthand property sets all the font properties in one declaration.</a:t>
            </a:r>
          </a:p>
          <a:p>
            <a:pPr lvl="1" algn="just"/>
            <a:r>
              <a:rPr lang="en-US" dirty="0" smtClean="0"/>
              <a:t>font: font-style font-variant font-weight font-size/line-height font-family | caption | icon | menu | message-box | small-caption | status-bar | initial | inherit;</a:t>
            </a:r>
          </a:p>
          <a:p>
            <a:pPr algn="just"/>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CSS </a:t>
            </a:r>
            <a:r>
              <a:rPr lang="en-US" dirty="0" smtClean="0"/>
              <a:t>Syntax</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A CSS rule-set consists of a selector and a declaration block:</a:t>
            </a:r>
          </a:p>
          <a:p>
            <a:pPr>
              <a:buNone/>
            </a:pPr>
            <a:r>
              <a:rPr lang="en-US" b="1" dirty="0" smtClean="0"/>
              <a:t>	Syntax:</a:t>
            </a:r>
          </a:p>
          <a:p>
            <a:pPr algn="ctr">
              <a:buNone/>
            </a:pPr>
            <a:r>
              <a:rPr lang="en-US" dirty="0" smtClean="0"/>
              <a:t>Selector  { </a:t>
            </a:r>
            <a:r>
              <a:rPr lang="en-US" dirty="0" smtClean="0">
                <a:solidFill>
                  <a:srgbClr val="0070C0"/>
                </a:solidFill>
              </a:rPr>
              <a:t>Declaration1</a:t>
            </a:r>
            <a:r>
              <a:rPr lang="en-US" dirty="0" smtClean="0"/>
              <a:t>;</a:t>
            </a:r>
            <a:r>
              <a:rPr lang="en-US" dirty="0" smtClean="0">
                <a:solidFill>
                  <a:srgbClr val="7030A0"/>
                </a:solidFill>
              </a:rPr>
              <a:t>Declaration2</a:t>
            </a:r>
            <a:r>
              <a:rPr lang="en-US" dirty="0" smtClean="0"/>
              <a:t>; . . .} </a:t>
            </a:r>
          </a:p>
          <a:p>
            <a:pPr>
              <a:buNone/>
            </a:pPr>
            <a:r>
              <a:rPr lang="en-US" dirty="0" smtClean="0"/>
              <a:t>	Example:</a:t>
            </a:r>
          </a:p>
          <a:p>
            <a:pPr algn="ctr">
              <a:buNone/>
            </a:pPr>
            <a:r>
              <a:rPr lang="en-US" dirty="0" smtClean="0"/>
              <a:t>h1</a:t>
            </a:r>
            <a:r>
              <a:rPr lang="en-US" dirty="0" smtClean="0">
                <a:solidFill>
                  <a:srgbClr val="FF0000"/>
                </a:solidFill>
              </a:rPr>
              <a:t> </a:t>
            </a:r>
            <a:r>
              <a:rPr lang="en-US" dirty="0" smtClean="0"/>
              <a:t>{</a:t>
            </a:r>
            <a:r>
              <a:rPr lang="en-US" dirty="0" smtClean="0">
                <a:solidFill>
                  <a:srgbClr val="0070C0"/>
                </a:solidFill>
              </a:rPr>
              <a:t>color:blue</a:t>
            </a:r>
            <a:r>
              <a:rPr lang="en-US" dirty="0" smtClean="0"/>
              <a:t>;</a:t>
            </a:r>
            <a:r>
              <a:rPr lang="en-US" dirty="0" smtClean="0">
                <a:solidFill>
                  <a:srgbClr val="7030A0"/>
                </a:solidFill>
              </a:rPr>
              <a:t>font-size:12px</a:t>
            </a:r>
            <a:r>
              <a:rPr lang="en-US" dirty="0" smtClean="0"/>
              <a:t>;}</a:t>
            </a:r>
          </a:p>
          <a:p>
            <a:r>
              <a:rPr lang="en-US" dirty="0" smtClean="0"/>
              <a:t>Selector</a:t>
            </a:r>
          </a:p>
          <a:p>
            <a:pPr lvl="1"/>
            <a:r>
              <a:rPr lang="en-US" i="1" dirty="0" smtClean="0"/>
              <a:t>points </a:t>
            </a:r>
            <a:r>
              <a:rPr lang="en-US" i="1" dirty="0"/>
              <a:t>to the HTML element you want to style.</a:t>
            </a:r>
          </a:p>
          <a:p>
            <a:r>
              <a:rPr lang="en-US" dirty="0" smtClean="0"/>
              <a:t>Declaration block </a:t>
            </a:r>
          </a:p>
          <a:p>
            <a:pPr lvl="1"/>
            <a:r>
              <a:rPr lang="en-US" dirty="0" smtClean="0"/>
              <a:t>contains </a:t>
            </a:r>
            <a:r>
              <a:rPr lang="en-US" dirty="0"/>
              <a:t>one or more declarations separated by semicolons.</a:t>
            </a:r>
          </a:p>
          <a:p>
            <a:pPr lvl="1"/>
            <a:r>
              <a:rPr lang="en-US" dirty="0"/>
              <a:t>Each declaration includes a CSS property name and a value, separated by a colon.</a:t>
            </a:r>
          </a:p>
          <a:p>
            <a:pPr lvl="1"/>
            <a:r>
              <a:rPr lang="en-US" dirty="0"/>
              <a:t>A CSS declaration always ends with a semicolon, and declaration blocks are surrounded by curly braces</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CSS TEXT PROPERTIES</a:t>
            </a:r>
            <a:endParaRPr lang="en-US" b="1" dirty="0"/>
          </a:p>
        </p:txBody>
      </p:sp>
      <p:sp>
        <p:nvSpPr>
          <p:cNvPr id="3" name="Content Placeholder 2"/>
          <p:cNvSpPr>
            <a:spLocks noGrp="1"/>
          </p:cNvSpPr>
          <p:nvPr>
            <p:ph idx="1"/>
          </p:nvPr>
        </p:nvSpPr>
        <p:spPr/>
        <p:txBody>
          <a:bodyPr>
            <a:normAutofit fontScale="62500" lnSpcReduction="20000"/>
          </a:bodyPr>
          <a:lstStyle/>
          <a:p>
            <a:r>
              <a:rPr lang="en-US" dirty="0" smtClean="0"/>
              <a:t>color:</a:t>
            </a:r>
          </a:p>
          <a:p>
            <a:pPr lvl="1"/>
            <a:r>
              <a:rPr lang="en-US" dirty="0" smtClean="0"/>
              <a:t>Used to set the color of the text.</a:t>
            </a:r>
          </a:p>
          <a:p>
            <a:r>
              <a:rPr lang="en-US" dirty="0" smtClean="0"/>
              <a:t>background-color:</a:t>
            </a:r>
          </a:p>
          <a:p>
            <a:pPr lvl="1"/>
            <a:r>
              <a:rPr lang="en-US" dirty="0" smtClean="0"/>
              <a:t>Used to set the background color of the text.</a:t>
            </a:r>
          </a:p>
          <a:p>
            <a:r>
              <a:rPr lang="en-US" dirty="0" smtClean="0"/>
              <a:t>text-align:</a:t>
            </a:r>
          </a:p>
          <a:p>
            <a:pPr lvl="1"/>
            <a:r>
              <a:rPr lang="en-US" dirty="0" smtClean="0"/>
              <a:t>Used to set the horizontal alignment of a text. (values are center | left | right | justify)</a:t>
            </a:r>
          </a:p>
          <a:p>
            <a:r>
              <a:rPr lang="en-US" dirty="0" smtClean="0"/>
              <a:t>text-decoration:</a:t>
            </a:r>
          </a:p>
          <a:p>
            <a:pPr lvl="1"/>
            <a:r>
              <a:rPr lang="en-US" dirty="0" smtClean="0"/>
              <a:t>Used to set or remove decorations from text. (values are </a:t>
            </a:r>
            <a:r>
              <a:rPr lang="en-US" dirty="0" err="1" smtClean="0"/>
              <a:t>overline</a:t>
            </a:r>
            <a:r>
              <a:rPr lang="en-US" dirty="0" smtClean="0"/>
              <a:t> | line-through | underline | none)</a:t>
            </a:r>
          </a:p>
          <a:p>
            <a:r>
              <a:rPr lang="en-US" dirty="0" smtClean="0"/>
              <a:t>text-transform:</a:t>
            </a:r>
          </a:p>
          <a:p>
            <a:pPr lvl="1"/>
            <a:r>
              <a:rPr lang="en-US" dirty="0" smtClean="0"/>
              <a:t>Used to specify uppercase and lowercase letters in a text. (values are lowercase | uppercase | capitalize)</a:t>
            </a:r>
          </a:p>
          <a:p>
            <a:r>
              <a:rPr lang="en-US" dirty="0" smtClean="0"/>
              <a:t>text-shadow:</a:t>
            </a:r>
          </a:p>
          <a:p>
            <a:pPr lvl="1"/>
            <a:r>
              <a:rPr lang="en-US" dirty="0" smtClean="0"/>
              <a:t>adds shadow to text. (values are x, y, color example: 3px,2px, red)</a:t>
            </a:r>
          </a:p>
          <a:p>
            <a:pPr lvl="1"/>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CSS TEXT PROPERTIES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text-indent:</a:t>
            </a:r>
          </a:p>
          <a:p>
            <a:pPr lvl="1"/>
            <a:r>
              <a:rPr lang="en-US" dirty="0" smtClean="0"/>
              <a:t>Used to specify the indentation of the first line of a text. (like tab space)</a:t>
            </a:r>
          </a:p>
          <a:p>
            <a:r>
              <a:rPr lang="en-US" dirty="0" smtClean="0"/>
              <a:t>letter-spacing</a:t>
            </a:r>
          </a:p>
          <a:p>
            <a:pPr lvl="1"/>
            <a:r>
              <a:rPr lang="en-US" dirty="0" smtClean="0"/>
              <a:t>Used to specify the space between the characters in a text. (values +</a:t>
            </a:r>
            <a:r>
              <a:rPr lang="en-US" dirty="0" err="1" smtClean="0"/>
              <a:t>ve</a:t>
            </a:r>
            <a:r>
              <a:rPr lang="en-US" dirty="0" smtClean="0"/>
              <a:t> / -</a:t>
            </a:r>
            <a:r>
              <a:rPr lang="en-US" dirty="0" err="1" smtClean="0"/>
              <a:t>ve</a:t>
            </a:r>
            <a:r>
              <a:rPr lang="en-US" dirty="0" smtClean="0"/>
              <a:t> example +3px / -3px)</a:t>
            </a:r>
          </a:p>
          <a:p>
            <a:r>
              <a:rPr lang="en-US" dirty="0" smtClean="0"/>
              <a:t>line-height:</a:t>
            </a:r>
          </a:p>
          <a:p>
            <a:pPr lvl="1"/>
            <a:r>
              <a:rPr lang="en-US" dirty="0" smtClean="0"/>
              <a:t>Used to specify the space between lines. (values +</a:t>
            </a:r>
            <a:r>
              <a:rPr lang="en-US" dirty="0" err="1" smtClean="0"/>
              <a:t>ve</a:t>
            </a:r>
            <a:r>
              <a:rPr lang="en-US" dirty="0" smtClean="0"/>
              <a:t> / -</a:t>
            </a:r>
            <a:r>
              <a:rPr lang="en-US" dirty="0" err="1" smtClean="0"/>
              <a:t>ve</a:t>
            </a:r>
            <a:r>
              <a:rPr lang="en-US" dirty="0" smtClean="0"/>
              <a:t> example +3px / -3px)</a:t>
            </a:r>
          </a:p>
          <a:p>
            <a:r>
              <a:rPr lang="en-US" dirty="0" smtClean="0"/>
              <a:t>direction:</a:t>
            </a:r>
          </a:p>
          <a:p>
            <a:pPr lvl="1"/>
            <a:r>
              <a:rPr lang="en-US" dirty="0" smtClean="0"/>
              <a:t>Used to change the text direction of an element. (value is rtl)</a:t>
            </a:r>
          </a:p>
          <a:p>
            <a:r>
              <a:rPr lang="en-US" dirty="0" smtClean="0"/>
              <a:t>word-spacing: </a:t>
            </a:r>
          </a:p>
          <a:p>
            <a:pPr lvl="1"/>
            <a:r>
              <a:rPr lang="en-US" dirty="0" smtClean="0"/>
              <a:t>Used to specify the space between the words in a text. (values +</a:t>
            </a:r>
            <a:r>
              <a:rPr lang="en-US" dirty="0" err="1" smtClean="0"/>
              <a:t>ve</a:t>
            </a:r>
            <a:r>
              <a:rPr lang="en-US" dirty="0" smtClean="0"/>
              <a:t> / -</a:t>
            </a:r>
            <a:r>
              <a:rPr lang="en-US" dirty="0" err="1" smtClean="0"/>
              <a:t>ve</a:t>
            </a:r>
            <a:r>
              <a:rPr lang="en-US" dirty="0" smtClean="0"/>
              <a:t> example +3px / -3px)</a:t>
            </a:r>
          </a:p>
          <a:p>
            <a:pPr lvl="1"/>
            <a:endParaRPr lang="en-US" dirty="0" smtClean="0"/>
          </a:p>
          <a:p>
            <a:pPr lvl="1"/>
            <a:endParaRPr lang="en-US" dirty="0" smtClean="0"/>
          </a:p>
          <a:p>
            <a:pPr lvl="1"/>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CSS Properties Topics Beyond Syllabus</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Borders:</a:t>
            </a:r>
          </a:p>
          <a:p>
            <a:pPr lvl="1" algn="just"/>
            <a:r>
              <a:rPr lang="en-US" dirty="0" smtClean="0"/>
              <a:t>border-style: dotted | dashed | solid | double | groove | ridge | inset | outset | none | hidden;</a:t>
            </a:r>
          </a:p>
          <a:p>
            <a:pPr lvl="1" algn="just"/>
            <a:r>
              <a:rPr lang="en-US" dirty="0" smtClean="0"/>
              <a:t>border-width: value(</a:t>
            </a:r>
            <a:r>
              <a:rPr lang="en-US" dirty="0" err="1" smtClean="0"/>
              <a:t>px</a:t>
            </a:r>
            <a:r>
              <a:rPr lang="en-US" dirty="0" smtClean="0"/>
              <a:t> | pt | cm | </a:t>
            </a:r>
            <a:r>
              <a:rPr lang="en-US" dirty="0" err="1" smtClean="0"/>
              <a:t>em</a:t>
            </a:r>
            <a:r>
              <a:rPr lang="en-US" dirty="0" smtClean="0"/>
              <a:t>);</a:t>
            </a:r>
          </a:p>
          <a:p>
            <a:pPr lvl="1" algn="just"/>
            <a:r>
              <a:rPr lang="en-US" dirty="0" smtClean="0"/>
              <a:t>border-color: value;</a:t>
            </a:r>
          </a:p>
          <a:p>
            <a:pPr lvl="1" algn="just"/>
            <a:r>
              <a:rPr lang="en-US" dirty="0" smtClean="0"/>
              <a:t>border-top-style: dotted | dashed | solid | double | groove | ridge | inset | outset | none | hidden;</a:t>
            </a:r>
          </a:p>
          <a:p>
            <a:pPr lvl="1" algn="just"/>
            <a:r>
              <a:rPr lang="en-US" dirty="0" smtClean="0"/>
              <a:t>border-bottom-style: dotted | dashed | solid | double | groove | ridge | inset | outset | none | hidden;</a:t>
            </a:r>
          </a:p>
          <a:p>
            <a:pPr lvl="1" algn="just"/>
            <a:r>
              <a:rPr lang="en-US" dirty="0" smtClean="0"/>
              <a:t>border-left-style: dotted | dashed | solid | double | groove | ridge | inset | outset | none | hidden;</a:t>
            </a:r>
          </a:p>
          <a:p>
            <a:pPr lvl="1" algn="just"/>
            <a:r>
              <a:rPr lang="en-US" dirty="0" smtClean="0"/>
              <a:t>border-right-style: dotted | dashed | solid | double | groove | ridge | inset | outset | none | hidden;</a:t>
            </a:r>
          </a:p>
          <a:p>
            <a:pPr lvl="1" algn="just"/>
            <a:r>
              <a:rPr lang="en-US" dirty="0" smtClean="0"/>
              <a:t>border-radius: value (</a:t>
            </a:r>
            <a:r>
              <a:rPr lang="en-US" dirty="0" err="1" smtClean="0"/>
              <a:t>px</a:t>
            </a:r>
            <a:r>
              <a:rPr lang="en-US" dirty="0" smtClean="0"/>
              <a:t>)</a:t>
            </a:r>
          </a:p>
          <a:p>
            <a:pPr algn="just"/>
            <a:r>
              <a:rPr lang="en-US" dirty="0" smtClean="0"/>
              <a:t>Border short hand property:</a:t>
            </a:r>
          </a:p>
          <a:p>
            <a:pPr lvl="1" algn="just"/>
            <a:r>
              <a:rPr lang="en-US" dirty="0" smtClean="0"/>
              <a:t>border: 5px solid red;</a:t>
            </a:r>
          </a:p>
          <a:p>
            <a:pPr lvl="1" algn="just"/>
            <a:r>
              <a:rPr lang="en-US" dirty="0" smtClean="0"/>
              <a:t>border-left: 6px solid red; | border-right: 6px solid red; | border-top: 6px solid red;  | border-bottom: 6px solid red;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CSS Properties Topics Beyond Syllabus</a:t>
            </a:r>
            <a:endParaRPr lang="en-US" dirty="0"/>
          </a:p>
        </p:txBody>
      </p:sp>
      <p:sp>
        <p:nvSpPr>
          <p:cNvPr id="3" name="Content Placeholder 2"/>
          <p:cNvSpPr>
            <a:spLocks noGrp="1"/>
          </p:cNvSpPr>
          <p:nvPr>
            <p:ph idx="1"/>
          </p:nvPr>
        </p:nvSpPr>
        <p:spPr/>
        <p:txBody>
          <a:bodyPr>
            <a:normAutofit fontScale="92500"/>
          </a:bodyPr>
          <a:lstStyle/>
          <a:p>
            <a:r>
              <a:rPr lang="en-US" dirty="0" smtClean="0"/>
              <a:t>Margin:</a:t>
            </a:r>
          </a:p>
          <a:p>
            <a:pPr lvl="1"/>
            <a:r>
              <a:rPr lang="en-US" dirty="0" smtClean="0"/>
              <a:t>margin-top: auto | length (pt, </a:t>
            </a:r>
            <a:r>
              <a:rPr lang="en-US" dirty="0" err="1" smtClean="0"/>
              <a:t>px</a:t>
            </a:r>
            <a:r>
              <a:rPr lang="en-US" dirty="0" smtClean="0"/>
              <a:t>, cm)| % | inherit;</a:t>
            </a:r>
          </a:p>
          <a:p>
            <a:pPr lvl="1"/>
            <a:r>
              <a:rPr lang="en-US" dirty="0" smtClean="0"/>
              <a:t>margin-right: auto | length (pt, </a:t>
            </a:r>
            <a:r>
              <a:rPr lang="en-US" dirty="0" err="1" smtClean="0"/>
              <a:t>px</a:t>
            </a:r>
            <a:r>
              <a:rPr lang="en-US" dirty="0" smtClean="0"/>
              <a:t>, cm)| % | inherit;</a:t>
            </a:r>
          </a:p>
          <a:p>
            <a:pPr lvl="1"/>
            <a:r>
              <a:rPr lang="en-US" dirty="0" smtClean="0"/>
              <a:t>margin-bottom: auto | length (pt, </a:t>
            </a:r>
            <a:r>
              <a:rPr lang="en-US" dirty="0" err="1" smtClean="0"/>
              <a:t>px</a:t>
            </a:r>
            <a:r>
              <a:rPr lang="en-US" dirty="0" smtClean="0"/>
              <a:t>, cm)| % | inherit;</a:t>
            </a:r>
          </a:p>
          <a:p>
            <a:pPr lvl="1"/>
            <a:r>
              <a:rPr lang="en-US" dirty="0" smtClean="0"/>
              <a:t>margin-left: auto | length (pt, </a:t>
            </a:r>
            <a:r>
              <a:rPr lang="en-US" dirty="0" err="1" smtClean="0"/>
              <a:t>px</a:t>
            </a:r>
            <a:r>
              <a:rPr lang="en-US" dirty="0" smtClean="0"/>
              <a:t>, cm)| % | inherit;</a:t>
            </a:r>
          </a:p>
          <a:p>
            <a:r>
              <a:rPr lang="en-US" dirty="0" smtClean="0"/>
              <a:t>Short  hand margin properties:</a:t>
            </a:r>
          </a:p>
          <a:p>
            <a:pPr lvl="1"/>
            <a:r>
              <a:rPr lang="en-US" dirty="0" smtClean="0"/>
              <a:t>margin: </a:t>
            </a:r>
            <a:r>
              <a:rPr lang="en-US" dirty="0" smtClean="0">
                <a:solidFill>
                  <a:srgbClr val="C00000"/>
                </a:solidFill>
              </a:rPr>
              <a:t>100px</a:t>
            </a:r>
            <a:r>
              <a:rPr lang="en-US" dirty="0" smtClean="0"/>
              <a:t> 150px </a:t>
            </a:r>
            <a:r>
              <a:rPr lang="en-US" dirty="0" smtClean="0">
                <a:solidFill>
                  <a:srgbClr val="7030A0"/>
                </a:solidFill>
              </a:rPr>
              <a:t>100px</a:t>
            </a:r>
            <a:r>
              <a:rPr lang="en-US" dirty="0" smtClean="0"/>
              <a:t> 80px; (</a:t>
            </a:r>
            <a:r>
              <a:rPr lang="en-US" dirty="0" smtClean="0">
                <a:solidFill>
                  <a:srgbClr val="C00000"/>
                </a:solidFill>
              </a:rPr>
              <a:t>top</a:t>
            </a:r>
            <a:r>
              <a:rPr lang="en-US" dirty="0" smtClean="0"/>
              <a:t> right </a:t>
            </a:r>
            <a:r>
              <a:rPr lang="en-US" dirty="0" smtClean="0">
                <a:solidFill>
                  <a:srgbClr val="7030A0"/>
                </a:solidFill>
              </a:rPr>
              <a:t>bottom</a:t>
            </a:r>
            <a:r>
              <a:rPr lang="en-US" dirty="0" smtClean="0"/>
              <a:t> left)</a:t>
            </a:r>
          </a:p>
          <a:p>
            <a:pPr lvl="1"/>
            <a:endParaRPr lang="en-US" dirty="0"/>
          </a:p>
        </p:txBody>
      </p:sp>
      <p:pic>
        <p:nvPicPr>
          <p:cNvPr id="3074" name="Picture 2"/>
          <p:cNvPicPr>
            <a:picLocks noChangeAspect="1" noChangeArrowheads="1"/>
          </p:cNvPicPr>
          <p:nvPr/>
        </p:nvPicPr>
        <p:blipFill>
          <a:blip r:embed="rId2" cstate="print"/>
          <a:srcRect l="1171" t="33333" r="82431" b="38542"/>
          <a:stretch>
            <a:fillRect/>
          </a:stretch>
        </p:blipFill>
        <p:spPr bwMode="auto">
          <a:xfrm>
            <a:off x="3886200" y="5105400"/>
            <a:ext cx="4267200" cy="1600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CSS Properties Topics Beyond Syllabus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Link properties</a:t>
            </a:r>
          </a:p>
          <a:p>
            <a:pPr lvl="1">
              <a:buFont typeface="Arial"/>
              <a:buChar char="•"/>
            </a:pPr>
            <a:r>
              <a:rPr lang="en-US" dirty="0" smtClean="0"/>
              <a:t>a:link - a normal, unvisited link</a:t>
            </a:r>
          </a:p>
          <a:p>
            <a:pPr lvl="1">
              <a:buFont typeface="Arial"/>
              <a:buChar char="•"/>
            </a:pPr>
            <a:r>
              <a:rPr lang="en-US" dirty="0" smtClean="0"/>
              <a:t>a:visited - a link the user has visited</a:t>
            </a:r>
          </a:p>
          <a:p>
            <a:pPr lvl="1">
              <a:buFont typeface="Arial"/>
              <a:buChar char="•"/>
            </a:pPr>
            <a:r>
              <a:rPr lang="en-US" dirty="0" smtClean="0"/>
              <a:t>a:hover - a link when the user move mouse over it</a:t>
            </a:r>
          </a:p>
          <a:p>
            <a:pPr lvl="1">
              <a:buFont typeface="Arial"/>
              <a:buChar char="•"/>
            </a:pPr>
            <a:r>
              <a:rPr lang="en-US" dirty="0" smtClean="0"/>
              <a:t>a:active - a link the moment it is clicked</a:t>
            </a:r>
          </a:p>
          <a:p>
            <a:pPr lvl="1"/>
            <a:r>
              <a:rPr lang="en-US" dirty="0" smtClean="0"/>
              <a:t>a: link / a: visited / a: hover / a:active </a:t>
            </a:r>
          </a:p>
          <a:p>
            <a:pPr lvl="2"/>
            <a:r>
              <a:rPr lang="en-US" dirty="0" smtClean="0"/>
              <a:t>Properties are </a:t>
            </a:r>
          </a:p>
          <a:p>
            <a:pPr lvl="3"/>
            <a:r>
              <a:rPr lang="en-US" dirty="0" smtClean="0"/>
              <a:t>color, font-family, background etc…</a:t>
            </a:r>
          </a:p>
          <a:p>
            <a:pPr lvl="1"/>
            <a:r>
              <a:rPr lang="en-US" dirty="0" smtClean="0"/>
              <a:t>text-decoration: none | underline | </a:t>
            </a:r>
            <a:r>
              <a:rPr lang="en-US" dirty="0" err="1" smtClean="0"/>
              <a:t>overline</a:t>
            </a:r>
            <a:r>
              <a:rPr lang="en-US" dirty="0" smtClean="0"/>
              <a:t>;</a:t>
            </a:r>
          </a:p>
          <a:p>
            <a:pPr lvl="1"/>
            <a:r>
              <a:rPr lang="en-US" dirty="0" smtClean="0"/>
              <a:t>background-color: value;</a:t>
            </a:r>
          </a:p>
          <a:p>
            <a:pPr lvl="1"/>
            <a:r>
              <a:rPr lang="en-US" dirty="0" smtClean="0"/>
              <a:t>padding: </a:t>
            </a:r>
            <a:r>
              <a:rPr lang="en-US" dirty="0" err="1" smtClean="0"/>
              <a:t>ypx</a:t>
            </a:r>
            <a:r>
              <a:rPr lang="en-US" dirty="0" smtClean="0"/>
              <a:t> </a:t>
            </a:r>
            <a:r>
              <a:rPr lang="en-US" dirty="0" err="1" smtClean="0"/>
              <a:t>xpx</a:t>
            </a:r>
            <a:r>
              <a:rPr lang="en-US" dirty="0" smtClean="0"/>
              <a:t>;</a:t>
            </a:r>
          </a:p>
          <a:p>
            <a:pPr lvl="1"/>
            <a:r>
              <a:rPr lang="en-US" dirty="0" smtClean="0"/>
              <a:t>text-align: center | left | right;</a:t>
            </a:r>
          </a:p>
          <a:p>
            <a:pPr lvl="1"/>
            <a:r>
              <a:rPr lang="en-US" dirty="0" smtClean="0"/>
              <a:t>display: inline-block | inline | block | inline-table | list-item </a:t>
            </a:r>
            <a:r>
              <a:rPr lang="en-US" sz="2000" dirty="0" smtClean="0"/>
              <a:t>(used in &lt;</a:t>
            </a:r>
            <a:r>
              <a:rPr lang="en-US" sz="2000" dirty="0" err="1" smtClean="0"/>
              <a:t>li</a:t>
            </a:r>
            <a:r>
              <a:rPr lang="en-US" sz="2000" dirty="0" smtClean="0"/>
              <a:t>&gt;) </a:t>
            </a:r>
            <a:r>
              <a:rPr lang="en-US" dirty="0" smtClean="0"/>
              <a:t>| run-in | none | table </a:t>
            </a:r>
            <a:r>
              <a:rPr lang="en-US" sz="2000" dirty="0" smtClean="0"/>
              <a:t>(used in &lt;table&gt;)</a:t>
            </a:r>
            <a:r>
              <a:rPr lang="en-US" dirty="0" smtClean="0"/>
              <a:t> | table-caption </a:t>
            </a:r>
            <a:r>
              <a:rPr lang="en-US" sz="2000" dirty="0" smtClean="0">
                <a:solidFill>
                  <a:prstClr val="black"/>
                </a:solidFill>
              </a:rPr>
              <a:t>(used in &lt;table&gt;)</a:t>
            </a:r>
            <a:r>
              <a:rPr lang="en-US" dirty="0" smtClean="0"/>
              <a:t>| table-column-group </a:t>
            </a:r>
            <a:r>
              <a:rPr lang="en-US" sz="2000" dirty="0" smtClean="0">
                <a:solidFill>
                  <a:prstClr val="black"/>
                </a:solidFill>
              </a:rPr>
              <a:t>(used in &lt;table&gt;) </a:t>
            </a:r>
            <a:r>
              <a:rPr lang="en-US" dirty="0" smtClean="0"/>
              <a:t>| etc …</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CSS Properties Topics Beyond Syllabus</a:t>
            </a:r>
            <a:endParaRPr lang="en-US" dirty="0"/>
          </a:p>
        </p:txBody>
      </p:sp>
      <p:sp>
        <p:nvSpPr>
          <p:cNvPr id="3" name="Content Placeholder 2"/>
          <p:cNvSpPr>
            <a:spLocks noGrp="1"/>
          </p:cNvSpPr>
          <p:nvPr>
            <p:ph idx="1"/>
          </p:nvPr>
        </p:nvSpPr>
        <p:spPr>
          <a:xfrm>
            <a:off x="457200" y="1570037"/>
            <a:ext cx="8229600" cy="4525963"/>
          </a:xfrm>
        </p:spPr>
        <p:txBody>
          <a:bodyPr>
            <a:normAutofit fontScale="62500" lnSpcReduction="20000"/>
          </a:bodyPr>
          <a:lstStyle/>
          <a:p>
            <a:pPr algn="just"/>
            <a:r>
              <a:rPr lang="en-US" dirty="0" smtClean="0"/>
              <a:t>Table Properties:</a:t>
            </a:r>
          </a:p>
          <a:p>
            <a:pPr algn="just">
              <a:buNone/>
            </a:pPr>
            <a:r>
              <a:rPr lang="en-US" dirty="0" smtClean="0"/>
              <a:t>	</a:t>
            </a:r>
            <a:r>
              <a:rPr lang="en-US" b="1" dirty="0" smtClean="0"/>
              <a:t>Property</a:t>
            </a:r>
            <a:r>
              <a:rPr lang="en-US" dirty="0" smtClean="0"/>
              <a:t> 			</a:t>
            </a:r>
            <a:r>
              <a:rPr lang="en-US" b="1" dirty="0" smtClean="0"/>
              <a:t>Description</a:t>
            </a:r>
            <a:r>
              <a:rPr lang="en-US" dirty="0" smtClean="0"/>
              <a:t> </a:t>
            </a:r>
          </a:p>
          <a:p>
            <a:pPr algn="just"/>
            <a:r>
              <a:rPr lang="en-US" b="1" dirty="0" smtClean="0">
                <a:solidFill>
                  <a:srgbClr val="7030A0"/>
                </a:solidFill>
              </a:rPr>
              <a:t>border</a:t>
            </a:r>
            <a:r>
              <a:rPr lang="en-US" dirty="0" smtClean="0"/>
              <a:t> 		Sets all border properties in one  declaration</a:t>
            </a:r>
          </a:p>
          <a:p>
            <a:pPr algn="just">
              <a:buNone/>
            </a:pPr>
            <a:r>
              <a:rPr lang="en-US" b="1" dirty="0" smtClean="0">
                <a:solidFill>
                  <a:srgbClr val="7030A0"/>
                </a:solidFill>
              </a:rPr>
              <a:t>	Values </a:t>
            </a:r>
            <a:r>
              <a:rPr lang="en-US" b="1" dirty="0" smtClean="0">
                <a:solidFill>
                  <a:srgbClr val="7030A0"/>
                </a:solidFill>
                <a:sym typeface="Wingdings" pitchFamily="2" charset="2"/>
              </a:rPr>
              <a:t> </a:t>
            </a:r>
            <a:r>
              <a:rPr lang="en-US" b="1" u="sng" dirty="0" smtClean="0"/>
              <a:t>border-width</a:t>
            </a:r>
            <a:r>
              <a:rPr lang="en-US" b="1" dirty="0" smtClean="0"/>
              <a:t> </a:t>
            </a:r>
            <a:r>
              <a:rPr lang="en-US" b="1" dirty="0" smtClean="0">
                <a:solidFill>
                  <a:srgbClr val="7030A0"/>
                </a:solidFill>
              </a:rPr>
              <a:t>| </a:t>
            </a: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border-style</a:t>
            </a:r>
            <a:r>
              <a:rPr lang="en-US" b="1" dirty="0" smtClean="0">
                <a:solidFill>
                  <a:srgbClr val="7030A0"/>
                </a:solidFill>
              </a:rPr>
              <a:t> | </a:t>
            </a:r>
            <a:r>
              <a:rPr lang="en-US" b="1" dirty="0" smtClean="0">
                <a:solidFill>
                  <a:schemeClr val="accent6">
                    <a:lumMod val="75000"/>
                  </a:schemeClr>
                </a:solidFill>
              </a:rPr>
              <a:t>border-color</a:t>
            </a:r>
            <a:r>
              <a:rPr lang="en-US" b="1" dirty="0" smtClean="0">
                <a:solidFill>
                  <a:srgbClr val="7030A0"/>
                </a:solidFill>
              </a:rPr>
              <a:t>| </a:t>
            </a:r>
            <a:r>
              <a:rPr lang="en-US" b="1" dirty="0" smtClean="0"/>
              <a:t>initial</a:t>
            </a:r>
            <a:r>
              <a:rPr lang="en-US" b="1" dirty="0" smtClean="0">
                <a:solidFill>
                  <a:srgbClr val="7030A0"/>
                </a:solidFill>
              </a:rPr>
              <a:t> | </a:t>
            </a:r>
            <a:r>
              <a:rPr lang="en-US" b="1" dirty="0" smtClean="0"/>
              <a:t>inherit</a:t>
            </a:r>
          </a:p>
          <a:p>
            <a:pPr algn="just">
              <a:buNone/>
            </a:pPr>
            <a:r>
              <a:rPr lang="en-US" b="1" dirty="0" smtClean="0">
                <a:solidFill>
                  <a:srgbClr val="7030A0"/>
                </a:solidFill>
              </a:rPr>
              <a:t>	values for Property name (value under border): 	</a:t>
            </a:r>
            <a:r>
              <a:rPr lang="en-US" b="1" u="sng" dirty="0" smtClean="0"/>
              <a:t>border-width: medium|thin|thick|length|initial|inherit;</a:t>
            </a:r>
          </a:p>
          <a:p>
            <a:pPr algn="just">
              <a:buNone/>
            </a:pPr>
            <a:r>
              <a:rPr lang="en-US" b="1" dirty="0" smtClean="0">
                <a:solidFill>
                  <a:srgbClr val="7030A0"/>
                </a:solidFill>
              </a:rPr>
              <a:t>	</a:t>
            </a:r>
            <a:r>
              <a:rPr lang="en-US" u="sng" dirty="0" smtClean="0">
                <a:ln w="10160">
                  <a:solidFill>
                    <a:schemeClr val="accent1"/>
                  </a:solidFill>
                  <a:prstDash val="solid"/>
                </a:ln>
                <a:solidFill>
                  <a:srgbClr val="FFFFFF"/>
                </a:solidFill>
                <a:effectLst>
                  <a:outerShdw blurRad="38100" dist="32000" dir="5400000" algn="tl">
                    <a:srgbClr val="000000">
                      <a:alpha val="30000"/>
                    </a:srgbClr>
                  </a:outerShdw>
                </a:effectLst>
              </a:rPr>
              <a:t>border- style: none | hidden | dotted | dashed | solid | double | groove | ridge | inset | outset | initial | inherit;</a:t>
            </a:r>
            <a:endParaRPr lang="en-US" b="1" u="sng" dirty="0" smtClean="0">
              <a:solidFill>
                <a:srgbClr val="7030A0"/>
              </a:solidFill>
            </a:endParaRPr>
          </a:p>
          <a:p>
            <a:pPr algn="just"/>
            <a:r>
              <a:rPr lang="en-US" dirty="0" smtClean="0">
                <a:solidFill>
                  <a:schemeClr val="accent6">
                    <a:lumMod val="75000"/>
                  </a:schemeClr>
                </a:solidFill>
              </a:rPr>
              <a:t>border-color: color | transparent | initial | inherit;</a:t>
            </a:r>
          </a:p>
          <a:p>
            <a:pPr algn="just"/>
            <a:r>
              <a:rPr lang="en-US" dirty="0" smtClean="0"/>
              <a:t>Example: border: medium dotted transparent</a:t>
            </a:r>
          </a:p>
          <a:p>
            <a:pPr algn="just"/>
            <a:r>
              <a:rPr lang="en-US" dirty="0" smtClean="0"/>
              <a:t>border-top: border-width border-style border-color |  initial | inherit;</a:t>
            </a:r>
          </a:p>
          <a:p>
            <a:pPr algn="just"/>
            <a:r>
              <a:rPr lang="en-US" dirty="0" smtClean="0"/>
              <a:t>border-bottom: border-width border-style border-color | initial | inherit;</a:t>
            </a:r>
          </a:p>
          <a:p>
            <a:pPr algn="just"/>
            <a:r>
              <a:rPr lang="en-US" dirty="0" smtClean="0"/>
              <a:t>border-left: border-width border-style border-color | initial | inherit;</a:t>
            </a:r>
          </a:p>
          <a:p>
            <a:pPr algn="just"/>
            <a:r>
              <a:rPr lang="en-US" dirty="0" smtClean="0"/>
              <a:t>border-right: border-width border-style border-color | initial | inherit;</a:t>
            </a:r>
          </a:p>
          <a:p>
            <a:pPr algn="just"/>
            <a:r>
              <a:rPr lang="en-US" dirty="0" smtClean="0"/>
              <a:t>border-collapse: separate | collapse | initial| inherit;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Boxes</a:t>
            </a:r>
            <a:endParaRPr lang="en-US" dirty="0"/>
          </a:p>
        </p:txBody>
      </p:sp>
      <p:sp>
        <p:nvSpPr>
          <p:cNvPr id="3" name="Content Placeholder 2"/>
          <p:cNvSpPr>
            <a:spLocks noGrp="1"/>
          </p:cNvSpPr>
          <p:nvPr>
            <p:ph idx="1"/>
          </p:nvPr>
        </p:nvSpPr>
        <p:spPr>
          <a:xfrm>
            <a:off x="457200" y="1600200"/>
            <a:ext cx="4495800" cy="4876800"/>
          </a:xfrm>
        </p:spPr>
        <p:txBody>
          <a:bodyPr>
            <a:normAutofit fontScale="85000" lnSpcReduction="20000"/>
          </a:bodyPr>
          <a:lstStyle/>
          <a:p>
            <a:pPr algn="just"/>
            <a:r>
              <a:rPr lang="en-US" dirty="0" smtClean="0"/>
              <a:t>All HTML elements can be considered as boxes. </a:t>
            </a:r>
          </a:p>
          <a:p>
            <a:pPr algn="just"/>
            <a:r>
              <a:rPr lang="en-US" dirty="0" smtClean="0"/>
              <a:t>In CSS, the term "box model" is used when talking about design and layout.</a:t>
            </a:r>
          </a:p>
          <a:p>
            <a:pPr algn="just"/>
            <a:r>
              <a:rPr lang="en-US" dirty="0" smtClean="0"/>
              <a:t>The CSS box model is essentially a box that wraps around every HTML element. It consists of: margins, borders, padding, and the actual content. </a:t>
            </a:r>
          </a:p>
          <a:p>
            <a:pPr algn="just"/>
            <a:r>
              <a:rPr lang="en-US" dirty="0" smtClean="0"/>
              <a:t>The image below illustrates the box model:</a:t>
            </a:r>
            <a:endParaRPr lang="en-US" dirty="0"/>
          </a:p>
        </p:txBody>
      </p:sp>
      <p:pic>
        <p:nvPicPr>
          <p:cNvPr id="1027" name="Picture 3"/>
          <p:cNvPicPr>
            <a:picLocks noChangeAspect="1" noChangeArrowheads="1"/>
          </p:cNvPicPr>
          <p:nvPr/>
        </p:nvPicPr>
        <p:blipFill>
          <a:blip r:embed="rId2" cstate="print"/>
          <a:srcRect l="22656" t="40625" r="15625" b="7292"/>
          <a:stretch>
            <a:fillRect/>
          </a:stretch>
        </p:blipFill>
        <p:spPr bwMode="auto">
          <a:xfrm>
            <a:off x="5334000" y="2209800"/>
            <a:ext cx="3488436"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Boxes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Explanation of the different parts:</a:t>
            </a:r>
          </a:p>
          <a:p>
            <a:pPr algn="just"/>
            <a:r>
              <a:rPr lang="en-US" b="1" dirty="0" smtClean="0"/>
              <a:t>Content</a:t>
            </a:r>
            <a:r>
              <a:rPr lang="en-US" dirty="0" smtClean="0"/>
              <a:t> - The content of the box, where text and images appear</a:t>
            </a:r>
          </a:p>
          <a:p>
            <a:pPr algn="just"/>
            <a:r>
              <a:rPr lang="en-US" b="1" dirty="0" smtClean="0"/>
              <a:t>Padding</a:t>
            </a:r>
            <a:r>
              <a:rPr lang="en-US" dirty="0" smtClean="0"/>
              <a:t> - Clears an area around the content. The padding is transparent</a:t>
            </a:r>
          </a:p>
          <a:p>
            <a:pPr algn="just"/>
            <a:r>
              <a:rPr lang="en-US" b="1" dirty="0" smtClean="0"/>
              <a:t>Border</a:t>
            </a:r>
            <a:r>
              <a:rPr lang="en-US" dirty="0" smtClean="0"/>
              <a:t> - A border that goes around the padding and content</a:t>
            </a:r>
          </a:p>
          <a:p>
            <a:pPr algn="just"/>
            <a:r>
              <a:rPr lang="en-US" b="1" dirty="0" smtClean="0"/>
              <a:t>Margin</a:t>
            </a:r>
            <a:r>
              <a:rPr lang="en-US" dirty="0" smtClean="0"/>
              <a:t> - Clears an area outside the border. The margin is transparent</a:t>
            </a:r>
          </a:p>
          <a:p>
            <a:pPr algn="just"/>
            <a:r>
              <a:rPr lang="en-US" dirty="0" smtClean="0"/>
              <a:t>The box model allows us to add a border around elements, and to define space between elements.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Boxes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sz="3800" b="1" dirty="0" smtClean="0"/>
              <a:t>Example: </a:t>
            </a:r>
          </a:p>
          <a:p>
            <a:pPr>
              <a:buNone/>
            </a:pPr>
            <a:r>
              <a:rPr lang="en-US" dirty="0" smtClean="0"/>
              <a:t>&lt;!DOCTYPE html&gt;</a:t>
            </a:r>
          </a:p>
          <a:p>
            <a:pPr>
              <a:buNone/>
            </a:pPr>
            <a:r>
              <a:rPr lang="en-US" dirty="0" smtClean="0"/>
              <a:t>&lt;html&gt;	</a:t>
            </a:r>
          </a:p>
          <a:p>
            <a:pPr>
              <a:buNone/>
            </a:pPr>
            <a:r>
              <a:rPr lang="en-US" dirty="0" smtClean="0"/>
              <a:t>&lt;head&gt;	&lt;style&gt;</a:t>
            </a:r>
          </a:p>
          <a:p>
            <a:pPr>
              <a:buNone/>
            </a:pPr>
            <a:r>
              <a:rPr lang="en-US" dirty="0" smtClean="0"/>
              <a:t>div {</a:t>
            </a:r>
          </a:p>
          <a:p>
            <a:pPr>
              <a:buNone/>
            </a:pPr>
            <a:r>
              <a:rPr lang="en-US" dirty="0" smtClean="0"/>
              <a:t>	width: 300px;</a:t>
            </a:r>
          </a:p>
          <a:p>
            <a:pPr>
              <a:buNone/>
            </a:pPr>
            <a:r>
              <a:rPr lang="en-US" dirty="0" smtClean="0"/>
              <a:t>	border: 25px solid green;</a:t>
            </a:r>
          </a:p>
          <a:p>
            <a:pPr>
              <a:buNone/>
            </a:pPr>
            <a:r>
              <a:rPr lang="en-US" dirty="0" smtClean="0"/>
              <a:t>	padding: 25px;</a:t>
            </a:r>
          </a:p>
          <a:p>
            <a:pPr>
              <a:buNone/>
            </a:pPr>
            <a:r>
              <a:rPr lang="en-US" dirty="0" smtClean="0"/>
              <a:t>	margin: 25px;</a:t>
            </a:r>
          </a:p>
          <a:p>
            <a:pPr>
              <a:buNone/>
            </a:pPr>
            <a:r>
              <a:rPr lang="en-US" dirty="0" smtClean="0"/>
              <a:t>}</a:t>
            </a:r>
          </a:p>
          <a:p>
            <a:pPr>
              <a:buNone/>
            </a:pPr>
            <a:r>
              <a:rPr lang="en-US" dirty="0" smtClean="0"/>
              <a:t>&lt;/style&gt;	&lt;/head&gt;</a:t>
            </a:r>
          </a:p>
          <a:p>
            <a:pPr>
              <a:buNone/>
            </a:pPr>
            <a:r>
              <a:rPr lang="en-US" dirty="0" smtClean="0"/>
              <a:t>&lt;body&gt;</a:t>
            </a:r>
          </a:p>
          <a:p>
            <a:pPr>
              <a:buNone/>
            </a:pPr>
            <a:r>
              <a:rPr lang="en-US" dirty="0" smtClean="0"/>
              <a:t>&lt;h2&gt;Demonstrating the Box Model&lt;/h2&gt;</a:t>
            </a:r>
          </a:p>
          <a:p>
            <a:pPr>
              <a:buNone/>
            </a:pPr>
            <a:r>
              <a:rPr lang="en-US" dirty="0" smtClean="0"/>
              <a:t>&lt;div&gt;This text is the actual content of the box. We have added a 25px padding, 25px margin and a 25px green border. &lt;/div&gt;</a:t>
            </a:r>
          </a:p>
          <a:p>
            <a:pPr>
              <a:buNone/>
            </a:pPr>
            <a:r>
              <a:rPr lang="en-US" dirty="0" smtClean="0"/>
              <a:t>&lt;/body&gt;	&lt;/html&gt;</a:t>
            </a:r>
            <a:endParaRPr lang="en-US" dirty="0"/>
          </a:p>
        </p:txBody>
      </p:sp>
      <p:pic>
        <p:nvPicPr>
          <p:cNvPr id="2050" name="Picture 2"/>
          <p:cNvPicPr>
            <a:picLocks noChangeAspect="1" noChangeArrowheads="1"/>
          </p:cNvPicPr>
          <p:nvPr/>
        </p:nvPicPr>
        <p:blipFill>
          <a:blip r:embed="rId2" cstate="print"/>
          <a:srcRect l="50781" t="29167" r="6250" b="41666"/>
          <a:stretch>
            <a:fillRect/>
          </a:stretch>
        </p:blipFill>
        <p:spPr bwMode="auto">
          <a:xfrm>
            <a:off x="4267200" y="1600200"/>
            <a:ext cx="4640036"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Boxes</a:t>
            </a:r>
            <a:endParaRPr lang="en-US" dirty="0"/>
          </a:p>
        </p:txBody>
      </p:sp>
      <p:sp>
        <p:nvSpPr>
          <p:cNvPr id="3" name="Content Placeholder 2"/>
          <p:cNvSpPr>
            <a:spLocks noGrp="1"/>
          </p:cNvSpPr>
          <p:nvPr>
            <p:ph idx="1"/>
          </p:nvPr>
        </p:nvSpPr>
        <p:spPr>
          <a:xfrm>
            <a:off x="457200" y="1600200"/>
            <a:ext cx="8229600" cy="4724400"/>
          </a:xfrm>
        </p:spPr>
        <p:txBody>
          <a:bodyPr>
            <a:normAutofit fontScale="55000" lnSpcReduction="20000"/>
          </a:bodyPr>
          <a:lstStyle/>
          <a:p>
            <a:pPr algn="just"/>
            <a:r>
              <a:rPr lang="en-US" dirty="0" smtClean="0"/>
              <a:t>In order to set the width and height of an element correctly in all browsers, you need to know how the box model works.</a:t>
            </a:r>
          </a:p>
          <a:p>
            <a:pPr algn="just"/>
            <a:r>
              <a:rPr lang="en-US" dirty="0" smtClean="0"/>
              <a:t>Note: When you set the width and height properties of an element with CSS, you just set the width and height of the </a:t>
            </a:r>
            <a:r>
              <a:rPr lang="en-US" b="1" dirty="0" smtClean="0"/>
              <a:t>content area</a:t>
            </a:r>
            <a:r>
              <a:rPr lang="en-US" dirty="0" smtClean="0"/>
              <a:t>. To calculate the full size of an element, you must also add padding, borders and margins.</a:t>
            </a:r>
          </a:p>
          <a:p>
            <a:pPr algn="just"/>
            <a:r>
              <a:rPr lang="en-US" dirty="0" smtClean="0"/>
              <a:t>Assume we want to style a &lt;div&gt; element to have a total width of 350px.</a:t>
            </a:r>
          </a:p>
          <a:p>
            <a:pPr algn="just"/>
            <a:r>
              <a:rPr lang="en-US" dirty="0" smtClean="0"/>
              <a:t>Here is the math to obtain the total width of 350px:</a:t>
            </a:r>
          </a:p>
          <a:p>
            <a:pPr>
              <a:buNone/>
            </a:pPr>
            <a:r>
              <a:rPr lang="en-US" dirty="0" smtClean="0"/>
              <a:t>	320px (width) + 20px (left + right padding) + 10px (left + right border) + 0px (left + right margin) </a:t>
            </a:r>
            <a:r>
              <a:rPr lang="en-US" b="1" dirty="0" smtClean="0"/>
              <a:t>= 350px </a:t>
            </a:r>
            <a:endParaRPr lang="en-US" dirty="0" smtClean="0"/>
          </a:p>
          <a:p>
            <a:pPr algn="just"/>
            <a:r>
              <a:rPr lang="en-US" dirty="0" smtClean="0"/>
              <a:t>The total width of an element should be calculated like this:</a:t>
            </a:r>
          </a:p>
          <a:p>
            <a:pPr algn="just">
              <a:buNone/>
            </a:pPr>
            <a:r>
              <a:rPr lang="en-US" dirty="0" smtClean="0"/>
              <a:t>	</a:t>
            </a:r>
            <a:r>
              <a:rPr lang="en-US" b="1" i="1" dirty="0" smtClean="0"/>
              <a:t>Total element width = width + left padding + right padding + left border + right border + left margin + right margin</a:t>
            </a:r>
          </a:p>
          <a:p>
            <a:pPr algn="just"/>
            <a:r>
              <a:rPr lang="en-US" dirty="0" smtClean="0"/>
              <a:t>The total height of an element should be calculated like this:</a:t>
            </a:r>
          </a:p>
          <a:p>
            <a:pPr algn="just">
              <a:buNone/>
            </a:pPr>
            <a:r>
              <a:rPr lang="en-US" dirty="0" smtClean="0"/>
              <a:t>	</a:t>
            </a:r>
            <a:r>
              <a:rPr lang="en-US" b="1" i="1" dirty="0" smtClean="0"/>
              <a:t>Total element height = height + top padding + bottom padding + top border + bottom border + top margin + bottom margin</a:t>
            </a:r>
            <a:endParaRPr lang="en-US" dirty="0" smtClean="0"/>
          </a:p>
          <a:p>
            <a:pPr algn="just">
              <a:buNone/>
            </a:pPr>
            <a:r>
              <a:rPr lang="en-US" dirty="0" smtClean="0"/>
              <a:t>	</a:t>
            </a:r>
            <a:r>
              <a:rPr lang="en-US" b="1" dirty="0" smtClean="0"/>
              <a:t>Note:</a:t>
            </a:r>
            <a:r>
              <a:rPr lang="en-US" dirty="0" smtClean="0"/>
              <a:t> Internet Explorer 8 and earlier versions, include padding and border in the width property. To fix this problem, add a &lt;!DOCTYPE html&gt; to the HTML page.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Example</a:t>
            </a:r>
            <a:endParaRPr lang="en-US" dirty="0"/>
          </a:p>
        </p:txBody>
      </p:sp>
      <p:sp>
        <p:nvSpPr>
          <p:cNvPr id="3" name="Content Placeholder 2"/>
          <p:cNvSpPr>
            <a:spLocks noGrp="1"/>
          </p:cNvSpPr>
          <p:nvPr>
            <p:ph idx="1"/>
          </p:nvPr>
        </p:nvSpPr>
        <p:spPr/>
        <p:txBody>
          <a:bodyPr>
            <a:noAutofit/>
          </a:bodyPr>
          <a:lstStyle/>
          <a:p>
            <a:pPr>
              <a:buNone/>
            </a:pPr>
            <a:r>
              <a:rPr lang="en-US" sz="1600" dirty="0" smtClean="0">
                <a:solidFill>
                  <a:schemeClr val="accent3">
                    <a:lumMod val="50000"/>
                  </a:schemeClr>
                </a:solidFill>
              </a:rPr>
              <a:t>&lt;!DOCTYPE html&gt;</a:t>
            </a:r>
          </a:p>
          <a:p>
            <a:pPr>
              <a:buNone/>
            </a:pPr>
            <a:r>
              <a:rPr lang="en-US" sz="1600" dirty="0" smtClean="0">
                <a:solidFill>
                  <a:schemeClr val="accent3">
                    <a:lumMod val="50000"/>
                  </a:schemeClr>
                </a:solidFill>
              </a:rPr>
              <a:t>&lt;html&gt;</a:t>
            </a:r>
          </a:p>
          <a:p>
            <a:pPr>
              <a:buNone/>
            </a:pPr>
            <a:r>
              <a:rPr lang="en-US" sz="1600" dirty="0" smtClean="0">
                <a:solidFill>
                  <a:schemeClr val="accent3">
                    <a:lumMod val="50000"/>
                  </a:schemeClr>
                </a:solidFill>
              </a:rPr>
              <a:t>&lt;head&gt;</a:t>
            </a:r>
          </a:p>
          <a:p>
            <a:pPr>
              <a:buNone/>
            </a:pPr>
            <a:r>
              <a:rPr lang="en-US" sz="1600" dirty="0" smtClean="0">
                <a:solidFill>
                  <a:schemeClr val="accent3">
                    <a:lumMod val="50000"/>
                  </a:schemeClr>
                </a:solidFill>
              </a:rPr>
              <a:t>&lt;style&gt;</a:t>
            </a:r>
          </a:p>
          <a:p>
            <a:pPr>
              <a:buNone/>
            </a:pPr>
            <a:r>
              <a:rPr lang="en-US" sz="1600" dirty="0" smtClean="0">
                <a:solidFill>
                  <a:schemeClr val="accent3">
                    <a:lumMod val="50000"/>
                  </a:schemeClr>
                </a:solidFill>
              </a:rPr>
              <a:t>p {</a:t>
            </a:r>
          </a:p>
          <a:p>
            <a:pPr>
              <a:buNone/>
            </a:pPr>
            <a:r>
              <a:rPr lang="en-US" sz="1600" dirty="0" smtClean="0">
                <a:solidFill>
                  <a:schemeClr val="accent3">
                    <a:lumMod val="50000"/>
                  </a:schemeClr>
                </a:solidFill>
              </a:rPr>
              <a:t>    color: red;</a:t>
            </a:r>
          </a:p>
          <a:p>
            <a:pPr>
              <a:buNone/>
            </a:pPr>
            <a:r>
              <a:rPr lang="en-US" sz="1600" dirty="0" smtClean="0">
                <a:solidFill>
                  <a:schemeClr val="accent3">
                    <a:lumMod val="50000"/>
                  </a:schemeClr>
                </a:solidFill>
              </a:rPr>
              <a:t>    text-align: center;</a:t>
            </a:r>
          </a:p>
          <a:p>
            <a:pPr>
              <a:buNone/>
            </a:pPr>
            <a:r>
              <a:rPr lang="en-US" sz="1600" dirty="0" smtClean="0">
                <a:solidFill>
                  <a:schemeClr val="accent3">
                    <a:lumMod val="50000"/>
                  </a:schemeClr>
                </a:solidFill>
              </a:rPr>
              <a:t>} </a:t>
            </a:r>
          </a:p>
          <a:p>
            <a:pPr>
              <a:buNone/>
            </a:pPr>
            <a:r>
              <a:rPr lang="en-US" sz="1600" dirty="0" smtClean="0">
                <a:solidFill>
                  <a:schemeClr val="accent3">
                    <a:lumMod val="50000"/>
                  </a:schemeClr>
                </a:solidFill>
              </a:rPr>
              <a:t>&lt;/style&gt;</a:t>
            </a:r>
          </a:p>
          <a:p>
            <a:pPr>
              <a:buNone/>
            </a:pPr>
            <a:r>
              <a:rPr lang="en-US" sz="1600" dirty="0" smtClean="0">
                <a:solidFill>
                  <a:schemeClr val="accent3">
                    <a:lumMod val="50000"/>
                  </a:schemeClr>
                </a:solidFill>
              </a:rPr>
              <a:t>&lt;/head&gt;</a:t>
            </a:r>
          </a:p>
          <a:p>
            <a:pPr>
              <a:buNone/>
            </a:pPr>
            <a:r>
              <a:rPr lang="en-US" sz="1600" dirty="0" smtClean="0">
                <a:solidFill>
                  <a:schemeClr val="accent3">
                    <a:lumMod val="50000"/>
                  </a:schemeClr>
                </a:solidFill>
              </a:rPr>
              <a:t>&lt;body&gt;</a:t>
            </a:r>
          </a:p>
          <a:p>
            <a:pPr>
              <a:buNone/>
            </a:pPr>
            <a:r>
              <a:rPr lang="en-US" sz="1600" dirty="0" smtClean="0">
                <a:solidFill>
                  <a:schemeClr val="accent3">
                    <a:lumMod val="50000"/>
                  </a:schemeClr>
                </a:solidFill>
              </a:rPr>
              <a:t>	&lt;p&gt;Hello World!&lt;/p&gt;</a:t>
            </a:r>
          </a:p>
          <a:p>
            <a:pPr>
              <a:buNone/>
            </a:pPr>
            <a:r>
              <a:rPr lang="en-US" sz="1600" dirty="0" smtClean="0">
                <a:solidFill>
                  <a:schemeClr val="accent3">
                    <a:lumMod val="50000"/>
                  </a:schemeClr>
                </a:solidFill>
              </a:rPr>
              <a:t>	&lt;p&gt;These paragraphs are styled with CSS.&lt;/p&gt;</a:t>
            </a:r>
          </a:p>
          <a:p>
            <a:pPr>
              <a:buNone/>
            </a:pPr>
            <a:r>
              <a:rPr lang="en-US" sz="1600" dirty="0" smtClean="0">
                <a:solidFill>
                  <a:schemeClr val="accent3">
                    <a:lumMod val="50000"/>
                  </a:schemeClr>
                </a:solidFill>
              </a:rPr>
              <a:t>&lt;/body&gt;</a:t>
            </a:r>
          </a:p>
          <a:p>
            <a:pPr>
              <a:buNone/>
            </a:pPr>
            <a:r>
              <a:rPr lang="en-US" sz="1600" dirty="0" smtClean="0">
                <a:solidFill>
                  <a:schemeClr val="accent3">
                    <a:lumMod val="50000"/>
                  </a:schemeClr>
                </a:solidFill>
              </a:rPr>
              <a:t>&lt;/html&gt;</a:t>
            </a:r>
            <a:endParaRPr lang="en-US" sz="1600" dirty="0">
              <a:solidFill>
                <a:schemeClr val="accent3">
                  <a:lumMod val="50000"/>
                </a:schemeClr>
              </a:solidFill>
            </a:endParaRPr>
          </a:p>
        </p:txBody>
      </p:sp>
      <p:sp>
        <p:nvSpPr>
          <p:cNvPr id="4" name="Rectangle 3"/>
          <p:cNvSpPr/>
          <p:nvPr/>
        </p:nvSpPr>
        <p:spPr>
          <a:xfrm>
            <a:off x="4114800" y="2209800"/>
            <a:ext cx="4572000" cy="646331"/>
          </a:xfrm>
          <a:prstGeom prst="rect">
            <a:avLst/>
          </a:prstGeom>
        </p:spPr>
        <p:txBody>
          <a:bodyPr>
            <a:spAutoFit/>
          </a:bodyPr>
          <a:lstStyle/>
          <a:p>
            <a:pPr algn="ctr"/>
            <a:r>
              <a:rPr lang="en-US" b="0" i="0" dirty="0" smtClean="0">
                <a:solidFill>
                  <a:srgbClr val="FF0000"/>
                </a:solidFill>
                <a:latin typeface="Times New Roman"/>
              </a:rPr>
              <a:t>Hello World!</a:t>
            </a:r>
          </a:p>
          <a:p>
            <a:pPr algn="ctr"/>
            <a:r>
              <a:rPr lang="en-US" b="0" i="0" dirty="0" smtClean="0">
                <a:solidFill>
                  <a:srgbClr val="FF0000"/>
                </a:solidFill>
                <a:latin typeface="Times New Roman"/>
              </a:rPr>
              <a:t>These paragraphs are styled with CSS.</a:t>
            </a:r>
            <a:endParaRPr lang="en-US" b="0" i="0" dirty="0">
              <a:solidFill>
                <a:srgbClr val="FF0000"/>
              </a:solidFill>
              <a:latin typeface="Times New Roman"/>
            </a:endParaRPr>
          </a:p>
        </p:txBody>
      </p:sp>
      <p:sp>
        <p:nvSpPr>
          <p:cNvPr id="5" name="Left Arrow 4">
            <a:hlinkClick r:id="rId2" action="ppaction://hlinksldjump"/>
          </p:cNvPr>
          <p:cNvSpPr/>
          <p:nvPr/>
        </p:nvSpPr>
        <p:spPr>
          <a:xfrm>
            <a:off x="7467600" y="5334000"/>
            <a:ext cx="1371600" cy="533400"/>
          </a:xfrm>
          <a:prstGeom prst="leftArrow">
            <a:avLst>
              <a:gd name="adj1" fmla="val 66000"/>
              <a:gd name="adj2" fmla="val 9971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3" end="3"/>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4" end="4"/>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5" end="5"/>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6" end="6"/>
                                            </p:txEl>
                                          </p:spTgt>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7" end="7"/>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8" end="8"/>
                                            </p:txEl>
                                          </p:spTgt>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9" end="9"/>
                                            </p:txEl>
                                          </p:spTgt>
                                        </p:tgtEl>
                                      </p:cBhvr>
                                    </p:animEffect>
                                  </p:childTnLst>
                                </p:cTn>
                              </p:par>
                              <p:par>
                                <p:cTn id="75" presetID="54" presetClass="entr" presetSubtype="0" accel="100000" fill="hold"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1" dur="1000"/>
                                        <p:tgtEl>
                                          <p:spTgt spid="3">
                                            <p:txEl>
                                              <p:pRg st="10" end="10"/>
                                            </p:txEl>
                                          </p:spTgt>
                                        </p:tgtEl>
                                      </p:cBhvr>
                                    </p:animEffect>
                                  </p:childTnLst>
                                </p:cTn>
                              </p:par>
                              <p:par>
                                <p:cTn id="82" presetID="54" presetClass="entr" presetSubtype="0" accel="100000" fill="hold" nodeType="with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5"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6"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7"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8" dur="1000"/>
                                        <p:tgtEl>
                                          <p:spTgt spid="3">
                                            <p:txEl>
                                              <p:pRg st="11" end="11"/>
                                            </p:txEl>
                                          </p:spTgt>
                                        </p:tgtEl>
                                      </p:cBhvr>
                                    </p:animEffect>
                                  </p:childTnLst>
                                </p:cTn>
                              </p:par>
                              <p:par>
                                <p:cTn id="89" presetID="54" presetClass="entr" presetSubtype="0" accel="100000" fill="hold" nodeType="with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1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2"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93"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94"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95" dur="1000"/>
                                        <p:tgtEl>
                                          <p:spTgt spid="3">
                                            <p:txEl>
                                              <p:pRg st="12" end="12"/>
                                            </p:txEl>
                                          </p:spTgt>
                                        </p:tgtEl>
                                      </p:cBhvr>
                                    </p:animEffect>
                                  </p:childTnLst>
                                </p:cTn>
                              </p:par>
                              <p:par>
                                <p:cTn id="96" presetID="54" presetClass="entr" presetSubtype="0" accel="100000" fill="hold" nodeType="with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10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99" dur="10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00"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01"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2" dur="1000"/>
                                        <p:tgtEl>
                                          <p:spTgt spid="3">
                                            <p:txEl>
                                              <p:pRg st="13" end="13"/>
                                            </p:txEl>
                                          </p:spTgt>
                                        </p:tgtEl>
                                      </p:cBhvr>
                                    </p:animEffect>
                                  </p:childTnLst>
                                </p:cTn>
                              </p:par>
                              <p:par>
                                <p:cTn id="103" presetID="54" presetClass="entr" presetSubtype="0" accel="100000" fill="hold" nodeType="with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 calcmode="lin" valueType="num">
                                      <p:cBhvr>
                                        <p:cTn id="105" dur="10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06" dur="1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07"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08" dur="10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09" dur="1000"/>
                                        <p:tgtEl>
                                          <p:spTgt spid="3">
                                            <p:txEl>
                                              <p:pRg st="14" end="1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4" presetClass="entr" presetSubtype="0" accel="100000" fill="hold" grpId="0" nodeType="clickEffect">
                                  <p:stCondLst>
                                    <p:cond delay="0"/>
                                  </p:stCondLst>
                                  <p:childTnLst>
                                    <p:set>
                                      <p:cBhvr>
                                        <p:cTn id="113" dur="1" fill="hold">
                                          <p:stCondLst>
                                            <p:cond delay="0"/>
                                          </p:stCondLst>
                                        </p:cTn>
                                        <p:tgtEl>
                                          <p:spTgt spid="4"/>
                                        </p:tgtEl>
                                        <p:attrNameLst>
                                          <p:attrName>style.visibility</p:attrName>
                                        </p:attrNameLst>
                                      </p:cBhvr>
                                      <p:to>
                                        <p:strVal val="visible"/>
                                      </p:to>
                                    </p:set>
                                    <p:anim calcmode="lin" valueType="num">
                                      <p:cBhvr>
                                        <p:cTn id="114" dur="1000" fill="hold"/>
                                        <p:tgtEl>
                                          <p:spTgt spid="4"/>
                                        </p:tgtEl>
                                        <p:attrNameLst>
                                          <p:attrName>ppt_w</p:attrName>
                                        </p:attrNameLst>
                                      </p:cBhvr>
                                      <p:tavLst>
                                        <p:tav tm="0">
                                          <p:val>
                                            <p:strVal val="#ppt_w*0.05"/>
                                          </p:val>
                                        </p:tav>
                                        <p:tav tm="100000">
                                          <p:val>
                                            <p:strVal val="#ppt_w"/>
                                          </p:val>
                                        </p:tav>
                                      </p:tavLst>
                                    </p:anim>
                                    <p:anim calcmode="lin" valueType="num">
                                      <p:cBhvr>
                                        <p:cTn id="115" dur="1000" fill="hold"/>
                                        <p:tgtEl>
                                          <p:spTgt spid="4"/>
                                        </p:tgtEl>
                                        <p:attrNameLst>
                                          <p:attrName>ppt_h</p:attrName>
                                        </p:attrNameLst>
                                      </p:cBhvr>
                                      <p:tavLst>
                                        <p:tav tm="0">
                                          <p:val>
                                            <p:strVal val="#ppt_h"/>
                                          </p:val>
                                        </p:tav>
                                        <p:tav tm="100000">
                                          <p:val>
                                            <p:strVal val="#ppt_h"/>
                                          </p:val>
                                        </p:tav>
                                      </p:tavLst>
                                    </p:anim>
                                    <p:anim calcmode="lin" valueType="num">
                                      <p:cBhvr>
                                        <p:cTn id="116" dur="1000" fill="hold"/>
                                        <p:tgtEl>
                                          <p:spTgt spid="4"/>
                                        </p:tgtEl>
                                        <p:attrNameLst>
                                          <p:attrName>ppt_x</p:attrName>
                                        </p:attrNameLst>
                                      </p:cBhvr>
                                      <p:tavLst>
                                        <p:tav tm="0">
                                          <p:val>
                                            <p:strVal val="#ppt_x-.2"/>
                                          </p:val>
                                        </p:tav>
                                        <p:tav tm="100000">
                                          <p:val>
                                            <p:strVal val="#ppt_x"/>
                                          </p:val>
                                        </p:tav>
                                      </p:tavLst>
                                    </p:anim>
                                    <p:anim calcmode="lin" valueType="num">
                                      <p:cBhvr>
                                        <p:cTn id="117" dur="1000" fill="hold"/>
                                        <p:tgtEl>
                                          <p:spTgt spid="4"/>
                                        </p:tgtEl>
                                        <p:attrNameLst>
                                          <p:attrName>ppt_y</p:attrName>
                                        </p:attrNameLst>
                                      </p:cBhvr>
                                      <p:tavLst>
                                        <p:tav tm="0">
                                          <p:val>
                                            <p:strVal val="#ppt_y"/>
                                          </p:val>
                                        </p:tav>
                                        <p:tav tm="100000">
                                          <p:val>
                                            <p:strVal val="#ppt_y"/>
                                          </p:val>
                                        </p:tav>
                                      </p:tavLst>
                                    </p:anim>
                                    <p:animEffect transition="in" filter="fade">
                                      <p:cBhvr>
                                        <p:cTn id="118" dur="1000"/>
                                        <p:tgtEl>
                                          <p:spTgt spid="4"/>
                                        </p:tgtEl>
                                      </p:cBhvr>
                                    </p:animEffect>
                                  </p:childTnLst>
                                </p:cTn>
                              </p:par>
                            </p:childTnLst>
                          </p:cTn>
                        </p:par>
                      </p:childTnLst>
                    </p:cTn>
                  </p:par>
                  <p:par>
                    <p:cTn id="119" fill="hold">
                      <p:stCondLst>
                        <p:cond delay="indefinite"/>
                      </p:stCondLst>
                      <p:childTnLst>
                        <p:par>
                          <p:cTn id="120" fill="hold">
                            <p:stCondLst>
                              <p:cond delay="0"/>
                            </p:stCondLst>
                            <p:childTnLst>
                              <p:par>
                                <p:cTn id="121" presetID="30" presetClass="entr" presetSubtype="0" fill="hold" grpId="0" nodeType="click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fade">
                                      <p:cBhvr>
                                        <p:cTn id="123" dur="800" decel="100000"/>
                                        <p:tgtEl>
                                          <p:spTgt spid="5"/>
                                        </p:tgtEl>
                                      </p:cBhvr>
                                    </p:animEffect>
                                    <p:anim calcmode="lin" valueType="num">
                                      <p:cBhvr>
                                        <p:cTn id="124" dur="800" decel="100000" fill="hold"/>
                                        <p:tgtEl>
                                          <p:spTgt spid="5"/>
                                        </p:tgtEl>
                                        <p:attrNameLst>
                                          <p:attrName>style.rotation</p:attrName>
                                        </p:attrNameLst>
                                      </p:cBhvr>
                                      <p:tavLst>
                                        <p:tav tm="0">
                                          <p:val>
                                            <p:fltVal val="-90"/>
                                          </p:val>
                                        </p:tav>
                                        <p:tav tm="100000">
                                          <p:val>
                                            <p:fltVal val="0"/>
                                          </p:val>
                                        </p:tav>
                                      </p:tavLst>
                                    </p:anim>
                                    <p:anim calcmode="lin" valueType="num">
                                      <p:cBhvr>
                                        <p:cTn id="125" dur="800" decel="100000" fill="hold"/>
                                        <p:tgtEl>
                                          <p:spTgt spid="5"/>
                                        </p:tgtEl>
                                        <p:attrNameLst>
                                          <p:attrName>ppt_x</p:attrName>
                                        </p:attrNameLst>
                                      </p:cBhvr>
                                      <p:tavLst>
                                        <p:tav tm="0">
                                          <p:val>
                                            <p:strVal val="#ppt_x+0.4"/>
                                          </p:val>
                                        </p:tav>
                                        <p:tav tm="100000">
                                          <p:val>
                                            <p:strVal val="#ppt_x-0.05"/>
                                          </p:val>
                                        </p:tav>
                                      </p:tavLst>
                                    </p:anim>
                                    <p:anim calcmode="lin" valueType="num">
                                      <p:cBhvr>
                                        <p:cTn id="126" dur="800" decel="100000" fill="hold"/>
                                        <p:tgtEl>
                                          <p:spTgt spid="5"/>
                                        </p:tgtEl>
                                        <p:attrNameLst>
                                          <p:attrName>ppt_y</p:attrName>
                                        </p:attrNameLst>
                                      </p:cBhvr>
                                      <p:tavLst>
                                        <p:tav tm="0">
                                          <p:val>
                                            <p:strVal val="#ppt_y-0.4"/>
                                          </p:val>
                                        </p:tav>
                                        <p:tav tm="100000">
                                          <p:val>
                                            <p:strVal val="#ppt_y+0.1"/>
                                          </p:val>
                                        </p:tav>
                                      </p:tavLst>
                                    </p:anim>
                                    <p:anim calcmode="lin" valueType="num">
                                      <p:cBhvr>
                                        <p:cTn id="1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The display property is the most important CSS property for controlling layout.</a:t>
            </a:r>
          </a:p>
          <a:p>
            <a:pPr algn="just">
              <a:buNone/>
            </a:pPr>
            <a:r>
              <a:rPr lang="en-US" dirty="0" smtClean="0"/>
              <a:t>	</a:t>
            </a:r>
            <a:r>
              <a:rPr lang="en-US" b="1" dirty="0" smtClean="0"/>
              <a:t>The display Property:</a:t>
            </a:r>
          </a:p>
          <a:p>
            <a:pPr algn="just"/>
            <a:r>
              <a:rPr lang="en-US" dirty="0" smtClean="0"/>
              <a:t>The display property specifies if/how an element is displayed.</a:t>
            </a:r>
          </a:p>
          <a:p>
            <a:pPr algn="just"/>
            <a:r>
              <a:rPr lang="en-US" dirty="0" smtClean="0"/>
              <a:t>Every HTML element has a default display value depending on what type of element it is. The default display value for most elements is block or inline.</a:t>
            </a:r>
          </a:p>
          <a:p>
            <a:pPr algn="just">
              <a:buNone/>
            </a:pPr>
            <a:r>
              <a:rPr lang="en-US" b="1" dirty="0" smtClean="0"/>
              <a:t>	Block-level Elements: </a:t>
            </a:r>
          </a:p>
          <a:p>
            <a:pPr algn="just"/>
            <a:r>
              <a:rPr lang="en-US" dirty="0" smtClean="0"/>
              <a:t>A block-level element always starts on a new line and takes up the full width available (stretches out to the left and right as far as it can).</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a:t>
            </a:r>
            <a:endParaRPr lang="en-US" dirty="0"/>
          </a:p>
        </p:txBody>
      </p:sp>
      <p:sp>
        <p:nvSpPr>
          <p:cNvPr id="3" name="Content Placeholder 2"/>
          <p:cNvSpPr>
            <a:spLocks noGrp="1"/>
          </p:cNvSpPr>
          <p:nvPr>
            <p:ph idx="1"/>
          </p:nvPr>
        </p:nvSpPr>
        <p:spPr/>
        <p:txBody>
          <a:bodyPr>
            <a:normAutofit lnSpcReduction="10000"/>
          </a:bodyPr>
          <a:lstStyle/>
          <a:p>
            <a:r>
              <a:rPr lang="en-US" dirty="0" smtClean="0"/>
              <a:t>Examples of block-level elements:</a:t>
            </a:r>
          </a:p>
          <a:p>
            <a:pPr>
              <a:buFont typeface="Arial"/>
              <a:buChar char="•"/>
            </a:pPr>
            <a:r>
              <a:rPr lang="en-US" dirty="0" smtClean="0"/>
              <a:t>&lt;div&gt;</a:t>
            </a:r>
          </a:p>
          <a:p>
            <a:pPr>
              <a:buFont typeface="Arial"/>
              <a:buChar char="•"/>
            </a:pPr>
            <a:r>
              <a:rPr lang="en-US" dirty="0" smtClean="0"/>
              <a:t>&lt;h1&gt; - &lt;h6&gt;</a:t>
            </a:r>
          </a:p>
          <a:p>
            <a:pPr>
              <a:buFont typeface="Arial"/>
              <a:buChar char="•"/>
            </a:pPr>
            <a:r>
              <a:rPr lang="en-US" dirty="0" smtClean="0"/>
              <a:t>&lt;p&gt;</a:t>
            </a:r>
          </a:p>
          <a:p>
            <a:pPr>
              <a:buFont typeface="Arial"/>
              <a:buChar char="•"/>
            </a:pPr>
            <a:r>
              <a:rPr lang="en-US" dirty="0" smtClean="0"/>
              <a:t>&lt;form&gt;</a:t>
            </a:r>
          </a:p>
          <a:p>
            <a:pPr>
              <a:buFont typeface="Arial"/>
              <a:buChar char="•"/>
            </a:pPr>
            <a:r>
              <a:rPr lang="en-US" dirty="0" smtClean="0"/>
              <a:t>&lt;header&gt;</a:t>
            </a:r>
          </a:p>
          <a:p>
            <a:pPr>
              <a:buFont typeface="Arial"/>
              <a:buChar char="•"/>
            </a:pPr>
            <a:r>
              <a:rPr lang="en-US" dirty="0" smtClean="0"/>
              <a:t>&lt;footer&gt;</a:t>
            </a:r>
          </a:p>
          <a:p>
            <a:pPr>
              <a:buFont typeface="Arial"/>
              <a:buChar char="•"/>
            </a:pPr>
            <a:r>
              <a:rPr lang="en-US" dirty="0" smtClean="0"/>
              <a:t>&lt;section&gt;</a:t>
            </a:r>
          </a:p>
          <a:p>
            <a:endParaRPr lang="en-US" dirty="0"/>
          </a:p>
        </p:txBody>
      </p:sp>
      <p:pic>
        <p:nvPicPr>
          <p:cNvPr id="3075" name="Picture 3"/>
          <p:cNvPicPr>
            <a:picLocks noChangeAspect="1" noChangeArrowheads="1"/>
          </p:cNvPicPr>
          <p:nvPr/>
        </p:nvPicPr>
        <p:blipFill>
          <a:blip r:embed="rId2" cstate="print"/>
          <a:srcRect l="22656" t="35416" r="15625" b="60417"/>
          <a:stretch>
            <a:fillRect/>
          </a:stretch>
        </p:blipFill>
        <p:spPr bwMode="auto">
          <a:xfrm>
            <a:off x="2362200" y="2133600"/>
            <a:ext cx="6477000" cy="32794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smtClean="0"/>
              <a:t>	Inline Elements</a:t>
            </a:r>
          </a:p>
          <a:p>
            <a:r>
              <a:rPr lang="en-US" dirty="0" smtClean="0"/>
              <a:t>An inline element does not start on a new line and only takes up as much width as necessary.</a:t>
            </a:r>
          </a:p>
          <a:p>
            <a:r>
              <a:rPr lang="en-US" dirty="0" smtClean="0"/>
              <a:t>This is an				 a paragraph.</a:t>
            </a:r>
          </a:p>
          <a:p>
            <a:r>
              <a:rPr lang="en-US" dirty="0" smtClean="0"/>
              <a:t>Examples of inline elements:</a:t>
            </a:r>
          </a:p>
          <a:p>
            <a:r>
              <a:rPr lang="en-US" dirty="0" smtClean="0"/>
              <a:t>&lt;span&gt;</a:t>
            </a:r>
          </a:p>
          <a:p>
            <a:r>
              <a:rPr lang="en-US" dirty="0" smtClean="0"/>
              <a:t>&lt;a&gt;</a:t>
            </a:r>
          </a:p>
          <a:p>
            <a:r>
              <a:rPr lang="en-US" dirty="0" smtClean="0"/>
              <a:t>&lt;</a:t>
            </a:r>
            <a:r>
              <a:rPr lang="en-US" dirty="0" err="1" smtClean="0"/>
              <a:t>img</a:t>
            </a:r>
            <a:r>
              <a:rPr lang="en-US" dirty="0" smtClean="0"/>
              <a:t>&gt;</a:t>
            </a:r>
            <a:endParaRPr lang="en-US" dirty="0"/>
          </a:p>
        </p:txBody>
      </p:sp>
      <p:sp>
        <p:nvSpPr>
          <p:cNvPr id="4" name="Rectangle 3"/>
          <p:cNvSpPr/>
          <p:nvPr/>
        </p:nvSpPr>
        <p:spPr>
          <a:xfrm>
            <a:off x="2514600" y="3124200"/>
            <a:ext cx="32004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inline &lt;span&gt; element inside</a:t>
            </a:r>
            <a:endParaRPr lang="en-US" dirty="0"/>
          </a:p>
        </p:txBody>
      </p:sp>
      <p:sp>
        <p:nvSpPr>
          <p:cNvPr id="2" name="Title 1"/>
          <p:cNvSpPr>
            <a:spLocks noGrp="1"/>
          </p:cNvSpPr>
          <p:nvPr>
            <p:ph type="title"/>
          </p:nvPr>
        </p:nvSpPr>
        <p:spPr/>
        <p:txBody>
          <a:bodyPr/>
          <a:lstStyle/>
          <a:p>
            <a:r>
              <a:rPr lang="en-US" dirty="0" smtClean="0"/>
              <a:t>Displaying</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smtClean="0"/>
              <a:t>Display: none;</a:t>
            </a:r>
          </a:p>
          <a:p>
            <a:pPr algn="just"/>
            <a:r>
              <a:rPr lang="en-US" dirty="0" smtClean="0"/>
              <a:t>display: none; is commonly used with JavaScript to hide and show elements without deleting and recreating them. Take a look at our last example on this page if you want to know how this can be achieved.</a:t>
            </a:r>
          </a:p>
          <a:p>
            <a:pPr algn="just"/>
            <a:r>
              <a:rPr lang="en-US" dirty="0" smtClean="0"/>
              <a:t>The &lt;script&gt; element uses display: none; as default. </a:t>
            </a:r>
          </a:p>
          <a:p>
            <a:pPr algn="just"/>
            <a:r>
              <a:rPr lang="en-US" b="1" dirty="0" smtClean="0"/>
              <a:t>Override The Default Display Value</a:t>
            </a:r>
          </a:p>
          <a:p>
            <a:pPr algn="just"/>
            <a:r>
              <a:rPr lang="en-US" dirty="0" smtClean="0"/>
              <a:t>As mentioned, every element has a default display value. However, you can override this.</a:t>
            </a:r>
          </a:p>
          <a:p>
            <a:pPr algn="just"/>
            <a:r>
              <a:rPr lang="en-US" dirty="0" smtClean="0"/>
              <a:t>Changing an inline element to a block element, or vice versa, can be useful for making the page look a specific way, and still follow the web standards.</a:t>
            </a:r>
          </a:p>
          <a:p>
            <a:pPr algn="just"/>
            <a:r>
              <a:rPr lang="en-US" dirty="0" smtClean="0"/>
              <a:t>A common example is making inline &lt;</a:t>
            </a:r>
            <a:r>
              <a:rPr lang="en-US" dirty="0" err="1" smtClean="0"/>
              <a:t>li</a:t>
            </a:r>
            <a:r>
              <a:rPr lang="en-US" dirty="0" smtClean="0"/>
              <a:t>&gt; elements for horizontal menus: </a:t>
            </a:r>
            <a:r>
              <a:rPr lang="en-US" dirty="0" smtClean="0">
                <a:hlinkClick r:id="rId2" action="ppaction://hlinksldjump"/>
              </a:rPr>
              <a:t>Example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Example &amp; output</a:t>
            </a:r>
            <a:endParaRPr lang="en-US" dirty="0"/>
          </a:p>
        </p:txBody>
      </p:sp>
      <p:pic>
        <p:nvPicPr>
          <p:cNvPr id="4098" name="Picture 2"/>
          <p:cNvPicPr>
            <a:picLocks noChangeAspect="1" noChangeArrowheads="1"/>
          </p:cNvPicPr>
          <p:nvPr/>
        </p:nvPicPr>
        <p:blipFill>
          <a:blip r:embed="rId2" cstate="print"/>
          <a:srcRect l="1563" t="28125" r="54687" b="14583"/>
          <a:stretch>
            <a:fillRect/>
          </a:stretch>
        </p:blipFill>
        <p:spPr bwMode="auto">
          <a:xfrm>
            <a:off x="685800" y="1600199"/>
            <a:ext cx="3886200" cy="4917233"/>
          </a:xfrm>
          <a:prstGeom prst="rect">
            <a:avLst/>
          </a:prstGeom>
          <a:noFill/>
          <a:ln w="9525">
            <a:noFill/>
            <a:miter lim="800000"/>
            <a:headEnd/>
            <a:tailEnd/>
          </a:ln>
        </p:spPr>
      </p:pic>
      <p:pic>
        <p:nvPicPr>
          <p:cNvPr id="4099" name="Picture 3"/>
          <p:cNvPicPr>
            <a:picLocks noChangeAspect="1" noChangeArrowheads="1"/>
          </p:cNvPicPr>
          <p:nvPr/>
        </p:nvPicPr>
        <p:blipFill>
          <a:blip r:embed="rId2" cstate="print"/>
          <a:srcRect l="50781" t="29167" r="21094" b="60416"/>
          <a:stretch>
            <a:fillRect/>
          </a:stretch>
        </p:blipFill>
        <p:spPr bwMode="auto">
          <a:xfrm>
            <a:off x="5090160" y="2819400"/>
            <a:ext cx="329184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smtClean="0"/>
              <a:t>Note:</a:t>
            </a:r>
            <a:r>
              <a:rPr lang="en-US" dirty="0" smtClean="0"/>
              <a:t> Setting the display property of an element only changes </a:t>
            </a:r>
            <a:r>
              <a:rPr lang="en-US" b="1" dirty="0" smtClean="0"/>
              <a:t>how the element is displayed</a:t>
            </a:r>
            <a:r>
              <a:rPr lang="en-US" dirty="0" smtClean="0"/>
              <a:t>, NOT what kind of element it is. </a:t>
            </a:r>
          </a:p>
          <a:p>
            <a:pPr lvl="1" algn="just"/>
            <a:r>
              <a:rPr lang="en-US" dirty="0" smtClean="0"/>
              <a:t>So, an inline element with display: block; is not allowed to have other block elements inside it.</a:t>
            </a:r>
          </a:p>
          <a:p>
            <a:pPr algn="just"/>
            <a:r>
              <a:rPr lang="en-US" dirty="0" smtClean="0"/>
              <a:t>Hiding an element can be done by setting the display property to none. The element will be hidden, and the page will be displayed as if the element is not there:</a:t>
            </a:r>
          </a:p>
          <a:p>
            <a:pPr algn="just">
              <a:buNone/>
            </a:pPr>
            <a:r>
              <a:rPr lang="en-US" dirty="0" smtClean="0"/>
              <a:t>	</a:t>
            </a:r>
            <a:r>
              <a:rPr lang="en-US" b="1" dirty="0" smtClean="0"/>
              <a:t>visibility : hidden</a:t>
            </a:r>
            <a:r>
              <a:rPr lang="en-US" dirty="0" smtClean="0"/>
              <a:t>; also hides an element.</a:t>
            </a:r>
          </a:p>
          <a:p>
            <a:pPr algn="just"/>
            <a:r>
              <a:rPr lang="en-US" dirty="0" smtClean="0"/>
              <a:t>However, the element will still take up the same space as before. The element will be hidden, but still affect the layout:</a:t>
            </a:r>
          </a:p>
          <a:p>
            <a:pPr algn="just"/>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dirty="0" smtClean="0"/>
              <a:t>&lt;!DOCTYPE html&gt;</a:t>
            </a:r>
          </a:p>
          <a:p>
            <a:pPr>
              <a:buNone/>
            </a:pPr>
            <a:r>
              <a:rPr lang="en-US" dirty="0" smtClean="0"/>
              <a:t>&lt;html&gt;	</a:t>
            </a:r>
          </a:p>
          <a:p>
            <a:pPr>
              <a:buNone/>
            </a:pPr>
            <a:r>
              <a:rPr lang="en-US" dirty="0" smtClean="0"/>
              <a:t>&lt;head&gt; &lt;style&gt;</a:t>
            </a:r>
          </a:p>
          <a:p>
            <a:pPr>
              <a:buNone/>
            </a:pPr>
            <a:r>
              <a:rPr lang="en-US" dirty="0" smtClean="0"/>
              <a:t>h1.hidden {</a:t>
            </a:r>
          </a:p>
          <a:p>
            <a:pPr>
              <a:buNone/>
            </a:pPr>
            <a:r>
              <a:rPr lang="en-US" dirty="0" smtClean="0"/>
              <a:t>    display: none;</a:t>
            </a:r>
          </a:p>
          <a:p>
            <a:pPr>
              <a:buNone/>
            </a:pPr>
            <a:r>
              <a:rPr lang="en-US" dirty="0" smtClean="0"/>
              <a:t>} &lt;/style&gt; &lt;/head&gt;</a:t>
            </a:r>
          </a:p>
          <a:p>
            <a:pPr>
              <a:buNone/>
            </a:pPr>
            <a:r>
              <a:rPr lang="en-US" dirty="0" smtClean="0"/>
              <a:t>&lt;body&gt;</a:t>
            </a:r>
          </a:p>
          <a:p>
            <a:pPr>
              <a:buNone/>
            </a:pPr>
            <a:r>
              <a:rPr lang="en-US" dirty="0" smtClean="0"/>
              <a:t>&lt;h1&gt;This is a visible heading&lt;/h1&gt;</a:t>
            </a:r>
          </a:p>
          <a:p>
            <a:pPr>
              <a:buNone/>
            </a:pPr>
            <a:r>
              <a:rPr lang="en-US" dirty="0" smtClean="0"/>
              <a:t>&lt;h1 class="hidden"&gt;This is a hidden heading&lt;/h1&gt;</a:t>
            </a:r>
          </a:p>
          <a:p>
            <a:pPr>
              <a:buNone/>
            </a:pPr>
            <a:r>
              <a:rPr lang="en-US" dirty="0" smtClean="0"/>
              <a:t>&lt;p&gt;Notice that the h1 element with display: none; does not take up any space.&lt;/p&gt;</a:t>
            </a:r>
          </a:p>
          <a:p>
            <a:pPr>
              <a:buNone/>
            </a:pPr>
            <a:r>
              <a:rPr lang="en-US" dirty="0" smtClean="0"/>
              <a:t>&lt;/body&gt;</a:t>
            </a:r>
          </a:p>
          <a:p>
            <a:pPr>
              <a:buNone/>
            </a:pPr>
            <a:r>
              <a:rPr lang="en-US" dirty="0" smtClean="0"/>
              <a:t>&lt;/html&gt;</a:t>
            </a:r>
            <a:endParaRPr lang="en-US" dirty="0"/>
          </a:p>
        </p:txBody>
      </p:sp>
      <p:pic>
        <p:nvPicPr>
          <p:cNvPr id="5122" name="Picture 2"/>
          <p:cNvPicPr>
            <a:picLocks noChangeAspect="1" noChangeArrowheads="1"/>
          </p:cNvPicPr>
          <p:nvPr/>
        </p:nvPicPr>
        <p:blipFill>
          <a:blip r:embed="rId2" cstate="print"/>
          <a:srcRect l="50781" t="28125" r="781" b="58333"/>
          <a:stretch>
            <a:fillRect/>
          </a:stretch>
        </p:blipFill>
        <p:spPr bwMode="auto">
          <a:xfrm>
            <a:off x="3276600" y="1905000"/>
            <a:ext cx="5451231"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a:buNone/>
            </a:pPr>
            <a:r>
              <a:rPr lang="en-US" sz="3800" dirty="0" smtClean="0"/>
              <a:t>&lt;!DOCTYPE html&gt;</a:t>
            </a:r>
          </a:p>
          <a:p>
            <a:pPr>
              <a:buNone/>
            </a:pPr>
            <a:r>
              <a:rPr lang="en-US" sz="3800" dirty="0" smtClean="0"/>
              <a:t>&lt;html&gt;</a:t>
            </a:r>
          </a:p>
          <a:p>
            <a:pPr>
              <a:buNone/>
            </a:pPr>
            <a:r>
              <a:rPr lang="en-US" sz="3800" dirty="0" smtClean="0"/>
              <a:t>&lt;head&gt;</a:t>
            </a:r>
          </a:p>
          <a:p>
            <a:pPr>
              <a:buNone/>
            </a:pPr>
            <a:r>
              <a:rPr lang="en-US" sz="3800" dirty="0" smtClean="0"/>
              <a:t>&lt;style&gt;</a:t>
            </a:r>
          </a:p>
          <a:p>
            <a:pPr>
              <a:buNone/>
            </a:pPr>
            <a:r>
              <a:rPr lang="en-US" sz="3800" dirty="0" smtClean="0"/>
              <a:t>h1.hidden {</a:t>
            </a:r>
          </a:p>
          <a:p>
            <a:pPr>
              <a:buNone/>
            </a:pPr>
            <a:r>
              <a:rPr lang="en-US" sz="3800" dirty="0" smtClean="0"/>
              <a:t>    visibility: hidden;</a:t>
            </a:r>
          </a:p>
          <a:p>
            <a:pPr>
              <a:buNone/>
            </a:pPr>
            <a:r>
              <a:rPr lang="en-US" sz="3800" dirty="0" smtClean="0"/>
              <a:t>}</a:t>
            </a:r>
          </a:p>
          <a:p>
            <a:pPr>
              <a:buNone/>
            </a:pPr>
            <a:r>
              <a:rPr lang="en-US" sz="3800" dirty="0" smtClean="0"/>
              <a:t>&lt;/style&gt;</a:t>
            </a:r>
          </a:p>
          <a:p>
            <a:pPr>
              <a:buNone/>
            </a:pPr>
            <a:r>
              <a:rPr lang="en-US" sz="3800" dirty="0" smtClean="0"/>
              <a:t>&lt;/head&gt;</a:t>
            </a:r>
          </a:p>
          <a:p>
            <a:pPr>
              <a:buNone/>
            </a:pPr>
            <a:r>
              <a:rPr lang="en-US" sz="3800" dirty="0" smtClean="0"/>
              <a:t>&lt;body&gt;</a:t>
            </a:r>
          </a:p>
          <a:p>
            <a:pPr>
              <a:buNone/>
            </a:pPr>
            <a:r>
              <a:rPr lang="en-US" sz="3800" dirty="0" smtClean="0"/>
              <a:t>&lt;h1&gt;This is a visible heading&lt;/h1&gt;</a:t>
            </a:r>
          </a:p>
          <a:p>
            <a:pPr>
              <a:buNone/>
            </a:pPr>
            <a:r>
              <a:rPr lang="en-US" sz="3800" dirty="0" smtClean="0"/>
              <a:t>&lt;h1 class="hidden"&gt;This is a hidden heading&lt;/h1&gt;</a:t>
            </a:r>
          </a:p>
          <a:p>
            <a:pPr>
              <a:buNone/>
            </a:pPr>
            <a:r>
              <a:rPr lang="en-US" sz="3800" dirty="0" smtClean="0"/>
              <a:t>&lt;p&gt;Notice that the hidden heading still takes up space.&lt;/p&gt;</a:t>
            </a:r>
          </a:p>
          <a:p>
            <a:pPr>
              <a:buNone/>
            </a:pPr>
            <a:r>
              <a:rPr lang="en-US" sz="3800" dirty="0" smtClean="0"/>
              <a:t>&lt;/body&gt;</a:t>
            </a:r>
          </a:p>
          <a:p>
            <a:pPr>
              <a:buNone/>
            </a:pPr>
            <a:r>
              <a:rPr lang="en-US" sz="3800" dirty="0" smtClean="0"/>
              <a:t>&lt;/html&gt;</a:t>
            </a:r>
          </a:p>
          <a:p>
            <a:endParaRPr lang="en-US" dirty="0"/>
          </a:p>
        </p:txBody>
      </p:sp>
      <p:pic>
        <p:nvPicPr>
          <p:cNvPr id="6146" name="Picture 2"/>
          <p:cNvPicPr>
            <a:picLocks noChangeAspect="1" noChangeArrowheads="1"/>
          </p:cNvPicPr>
          <p:nvPr/>
        </p:nvPicPr>
        <p:blipFill>
          <a:blip r:embed="rId2" cstate="print"/>
          <a:srcRect l="50781" t="30208" r="15625" b="48959"/>
          <a:stretch>
            <a:fillRect/>
          </a:stretch>
        </p:blipFill>
        <p:spPr bwMode="auto">
          <a:xfrm>
            <a:off x="4038600" y="2209800"/>
            <a:ext cx="4191000" cy="1949302"/>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CSS </a:t>
            </a:r>
            <a:r>
              <a:rPr lang="en-US" dirty="0" smtClean="0"/>
              <a:t>Selectors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CSS selectors </a:t>
            </a:r>
            <a:endParaRPr lang="en-US" dirty="0" smtClean="0"/>
          </a:p>
          <a:p>
            <a:pPr lvl="1" algn="just"/>
            <a:r>
              <a:rPr lang="en-US" dirty="0" smtClean="0"/>
              <a:t>used </a:t>
            </a:r>
            <a:r>
              <a:rPr lang="en-US" dirty="0"/>
              <a:t>to "find" (or select) HTML elements </a:t>
            </a:r>
            <a:r>
              <a:rPr lang="en-US" dirty="0" smtClean="0"/>
              <a:t>based on element </a:t>
            </a:r>
            <a:r>
              <a:rPr lang="en-US" dirty="0"/>
              <a:t>name, id, class, attribute, and more</a:t>
            </a:r>
            <a:r>
              <a:rPr lang="en-US" dirty="0" smtClean="0"/>
              <a:t>.</a:t>
            </a:r>
          </a:p>
          <a:p>
            <a:r>
              <a:rPr lang="en-US" dirty="0" smtClean="0"/>
              <a:t>Element Selector</a:t>
            </a:r>
            <a:endParaRPr lang="en-US" dirty="0"/>
          </a:p>
          <a:p>
            <a:pPr lvl="1"/>
            <a:r>
              <a:rPr lang="en-US" dirty="0" smtClean="0"/>
              <a:t>selects </a:t>
            </a:r>
            <a:r>
              <a:rPr lang="en-US" dirty="0"/>
              <a:t>elements based on the element name</a:t>
            </a:r>
            <a:r>
              <a:rPr lang="en-US" dirty="0" smtClean="0"/>
              <a:t>.</a:t>
            </a:r>
          </a:p>
          <a:p>
            <a:pPr lvl="1"/>
            <a:r>
              <a:rPr lang="en-US" dirty="0" smtClean="0">
                <a:hlinkClick r:id="rId2" action="ppaction://hlinksldjump"/>
              </a:rPr>
              <a:t>Example</a:t>
            </a:r>
            <a:endParaRPr lang="en-US" dirty="0" smtClean="0"/>
          </a:p>
          <a:p>
            <a:pPr lvl="2"/>
            <a:r>
              <a:rPr lang="en-US" dirty="0" smtClean="0">
                <a:solidFill>
                  <a:schemeClr val="accent3">
                    <a:lumMod val="50000"/>
                  </a:schemeClr>
                </a:solidFill>
              </a:rPr>
              <a:t>You </a:t>
            </a:r>
            <a:r>
              <a:rPr lang="en-US" dirty="0">
                <a:solidFill>
                  <a:schemeClr val="accent3">
                    <a:lumMod val="50000"/>
                  </a:schemeClr>
                </a:solidFill>
              </a:rPr>
              <a:t>can select all &lt;p&gt; elements on a </a:t>
            </a:r>
            <a:r>
              <a:rPr lang="en-US" dirty="0" smtClean="0">
                <a:solidFill>
                  <a:schemeClr val="accent3">
                    <a:lumMod val="50000"/>
                  </a:schemeClr>
                </a:solidFill>
              </a:rPr>
              <a:t>page</a:t>
            </a:r>
            <a:r>
              <a:rPr lang="en-US" dirty="0" smtClean="0"/>
              <a:t>.</a:t>
            </a:r>
            <a:endParaRPr lang="en-US" dirty="0"/>
          </a:p>
          <a:p>
            <a:pPr algn="just"/>
            <a:r>
              <a:rPr lang="en-US" dirty="0" smtClean="0"/>
              <a:t>The id Selector</a:t>
            </a:r>
          </a:p>
          <a:p>
            <a:pPr lvl="1" algn="just"/>
            <a:r>
              <a:rPr lang="en-US" dirty="0"/>
              <a:t>uses the id attribute of an HTML element to select a specific element.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id of an element should be unique within a </a:t>
            </a:r>
            <a:r>
              <a:rPr lang="en-US" dirty="0" smtClean="0"/>
              <a:t>page</a:t>
            </a:r>
          </a:p>
          <a:p>
            <a:pPr lvl="1" algn="just"/>
            <a:r>
              <a:rPr lang="en-US" dirty="0" smtClean="0"/>
              <a:t>The id selector is used </a:t>
            </a:r>
            <a:r>
              <a:rPr lang="en-US" dirty="0"/>
              <a:t>to select one unique </a:t>
            </a:r>
            <a:r>
              <a:rPr lang="en-US" dirty="0" smtClean="0"/>
              <a:t> element!</a:t>
            </a:r>
          </a:p>
          <a:p>
            <a:pPr lvl="1" algn="just"/>
            <a:r>
              <a:rPr lang="en-US" dirty="0"/>
              <a:t>To select an element with a specific id, write a hash (#) character, followed by the id of the element</a:t>
            </a:r>
            <a:r>
              <a:rPr lang="en-US" dirty="0" smtClean="0"/>
              <a:t>.</a:t>
            </a:r>
          </a:p>
          <a:p>
            <a:pPr lvl="1" algn="just"/>
            <a:r>
              <a:rPr lang="en-US" dirty="0" smtClean="0">
                <a:solidFill>
                  <a:srgbClr val="00B050"/>
                </a:solidFill>
                <a:hlinkClick r:id="rId2" action="ppaction://hlinksldjump"/>
              </a:rPr>
              <a:t>Example</a:t>
            </a:r>
            <a:endParaRPr lang="en-US" dirty="0">
              <a:solidFill>
                <a:srgbClr val="00B050"/>
              </a:solidFill>
            </a:endParaRPr>
          </a:p>
        </p:txBody>
      </p:sp>
      <p:sp>
        <p:nvSpPr>
          <p:cNvPr id="4" name="Title 1"/>
          <p:cNvSpPr>
            <a:spLocks noGrp="1"/>
          </p:cNvSpPr>
          <p:nvPr>
            <p:ph type="title"/>
          </p:nvPr>
        </p:nvSpPr>
        <p:spPr/>
        <p:txBody>
          <a:bodyPr>
            <a:normAutofit/>
          </a:bodyPr>
          <a:lstStyle/>
          <a:p>
            <a:r>
              <a:rPr lang="en-US" dirty="0"/>
              <a:t>CSS </a:t>
            </a:r>
            <a:r>
              <a:rPr lang="en-US" dirty="0" smtClean="0"/>
              <a:t>Selectors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Id selector</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solidFill>
                  <a:srgbClr val="00B050"/>
                </a:solidFill>
              </a:rPr>
              <a:t>&lt;!DOCTYPE html&gt;</a:t>
            </a:r>
          </a:p>
          <a:p>
            <a:pPr>
              <a:buNone/>
            </a:pPr>
            <a:r>
              <a:rPr lang="en-US" dirty="0" smtClean="0">
                <a:solidFill>
                  <a:srgbClr val="00B050"/>
                </a:solidFill>
              </a:rPr>
              <a:t>&lt;html&gt;</a:t>
            </a:r>
          </a:p>
          <a:p>
            <a:pPr>
              <a:buNone/>
            </a:pPr>
            <a:r>
              <a:rPr lang="en-US" dirty="0" smtClean="0">
                <a:solidFill>
                  <a:srgbClr val="00B050"/>
                </a:solidFill>
              </a:rPr>
              <a:t>&lt;head&gt;</a:t>
            </a:r>
          </a:p>
          <a:p>
            <a:pPr>
              <a:buNone/>
            </a:pPr>
            <a:r>
              <a:rPr lang="en-US" dirty="0" smtClean="0">
                <a:solidFill>
                  <a:srgbClr val="00B050"/>
                </a:solidFill>
              </a:rPr>
              <a:t>&lt;style&gt;</a:t>
            </a:r>
          </a:p>
          <a:p>
            <a:pPr>
              <a:buNone/>
            </a:pPr>
            <a:r>
              <a:rPr lang="en-US" dirty="0" smtClean="0">
                <a:solidFill>
                  <a:srgbClr val="00B050"/>
                </a:solidFill>
              </a:rPr>
              <a:t>#para1 {</a:t>
            </a:r>
          </a:p>
          <a:p>
            <a:pPr>
              <a:buNone/>
            </a:pPr>
            <a:r>
              <a:rPr lang="en-US" dirty="0" smtClean="0">
                <a:solidFill>
                  <a:srgbClr val="00B050"/>
                </a:solidFill>
              </a:rPr>
              <a:t>    text-align: center;</a:t>
            </a:r>
          </a:p>
          <a:p>
            <a:pPr>
              <a:buNone/>
            </a:pPr>
            <a:r>
              <a:rPr lang="en-US" dirty="0" smtClean="0">
                <a:solidFill>
                  <a:srgbClr val="00B050"/>
                </a:solidFill>
              </a:rPr>
              <a:t>    color: red;</a:t>
            </a:r>
          </a:p>
          <a:p>
            <a:pPr>
              <a:buNone/>
            </a:pPr>
            <a:r>
              <a:rPr lang="en-US" dirty="0" smtClean="0">
                <a:solidFill>
                  <a:srgbClr val="00B050"/>
                </a:solidFill>
              </a:rPr>
              <a:t>}</a:t>
            </a:r>
          </a:p>
          <a:p>
            <a:pPr>
              <a:buNone/>
            </a:pPr>
            <a:r>
              <a:rPr lang="en-US" dirty="0" smtClean="0">
                <a:solidFill>
                  <a:srgbClr val="00B050"/>
                </a:solidFill>
              </a:rPr>
              <a:t>&lt;/style&gt;</a:t>
            </a:r>
          </a:p>
          <a:p>
            <a:pPr>
              <a:buNone/>
            </a:pPr>
            <a:r>
              <a:rPr lang="en-US" dirty="0" smtClean="0">
                <a:solidFill>
                  <a:srgbClr val="00B050"/>
                </a:solidFill>
              </a:rPr>
              <a:t>&lt;/head&gt;</a:t>
            </a:r>
          </a:p>
          <a:p>
            <a:pPr>
              <a:buNone/>
            </a:pPr>
            <a:r>
              <a:rPr lang="en-US" dirty="0" smtClean="0">
                <a:solidFill>
                  <a:srgbClr val="00B050"/>
                </a:solidFill>
              </a:rPr>
              <a:t>&lt;body&gt;</a:t>
            </a:r>
          </a:p>
          <a:p>
            <a:pPr>
              <a:buNone/>
            </a:pPr>
            <a:r>
              <a:rPr lang="en-US" dirty="0" smtClean="0">
                <a:solidFill>
                  <a:srgbClr val="00B050"/>
                </a:solidFill>
              </a:rPr>
              <a:t>&lt;p id="para1"&gt;Hello World!&lt;/p&gt;</a:t>
            </a:r>
          </a:p>
          <a:p>
            <a:pPr>
              <a:buNone/>
            </a:pPr>
            <a:r>
              <a:rPr lang="en-US" dirty="0" smtClean="0">
                <a:solidFill>
                  <a:srgbClr val="00B050"/>
                </a:solidFill>
              </a:rPr>
              <a:t>&lt;p&gt;This paragraph is not affected by the style.&lt;/p&gt;</a:t>
            </a:r>
          </a:p>
          <a:p>
            <a:pPr>
              <a:buNone/>
            </a:pPr>
            <a:r>
              <a:rPr lang="en-US" dirty="0" smtClean="0">
                <a:solidFill>
                  <a:srgbClr val="00B050"/>
                </a:solidFill>
              </a:rPr>
              <a:t>&lt;/body&gt;</a:t>
            </a:r>
          </a:p>
          <a:p>
            <a:pPr>
              <a:buNone/>
            </a:pPr>
            <a:r>
              <a:rPr lang="en-US" dirty="0" smtClean="0">
                <a:solidFill>
                  <a:srgbClr val="00B050"/>
                </a:solidFill>
              </a:rPr>
              <a:t>&lt;/html&gt;</a:t>
            </a:r>
            <a:endParaRPr lang="en-US" dirty="0">
              <a:solidFill>
                <a:srgbClr val="00B050"/>
              </a:solidFill>
            </a:endParaRPr>
          </a:p>
        </p:txBody>
      </p:sp>
      <p:sp>
        <p:nvSpPr>
          <p:cNvPr id="4" name="Rectangle 3"/>
          <p:cNvSpPr/>
          <p:nvPr/>
        </p:nvSpPr>
        <p:spPr>
          <a:xfrm>
            <a:off x="3200400" y="2438400"/>
            <a:ext cx="5943600" cy="646331"/>
          </a:xfrm>
          <a:prstGeom prst="rect">
            <a:avLst/>
          </a:prstGeom>
        </p:spPr>
        <p:txBody>
          <a:bodyPr wrap="square">
            <a:spAutoFit/>
          </a:bodyPr>
          <a:lstStyle/>
          <a:p>
            <a:pPr algn="ctr"/>
            <a:r>
              <a:rPr lang="en-US" b="0" i="0" dirty="0" smtClean="0">
                <a:solidFill>
                  <a:srgbClr val="FF0000"/>
                </a:solidFill>
                <a:latin typeface="Times New Roman"/>
              </a:rPr>
              <a:t>Hello World!</a:t>
            </a:r>
          </a:p>
          <a:p>
            <a:r>
              <a:rPr lang="en-US" b="0" i="0" dirty="0" smtClean="0">
                <a:solidFill>
                  <a:srgbClr val="000000"/>
                </a:solidFill>
                <a:latin typeface="Times New Roman"/>
              </a:rPr>
              <a:t>This paragraph is not affected by the style.</a:t>
            </a:r>
            <a:endParaRPr lang="en-US" b="0" i="0" dirty="0">
              <a:solidFill>
                <a:srgbClr val="000000"/>
              </a:solidFill>
              <a:latin typeface="Times New Roman"/>
            </a:endParaRPr>
          </a:p>
        </p:txBody>
      </p:sp>
      <p:sp>
        <p:nvSpPr>
          <p:cNvPr id="5" name="TextBox 4"/>
          <p:cNvSpPr txBox="1"/>
          <p:nvPr/>
        </p:nvSpPr>
        <p:spPr>
          <a:xfrm>
            <a:off x="6781800" y="5791200"/>
            <a:ext cx="2057400" cy="369332"/>
          </a:xfrm>
          <a:prstGeom prst="rect">
            <a:avLst/>
          </a:prstGeom>
          <a:noFill/>
        </p:spPr>
        <p:txBody>
          <a:bodyPr wrap="square" rtlCol="0">
            <a:spAutoFit/>
          </a:bodyPr>
          <a:lstStyle/>
          <a:p>
            <a:endParaRPr lang="en-US" dirty="0"/>
          </a:p>
        </p:txBody>
      </p:sp>
      <p:sp>
        <p:nvSpPr>
          <p:cNvPr id="6" name="Left Arrow 5">
            <a:hlinkClick r:id="rId2" action="ppaction://hlinksldjump"/>
          </p:cNvPr>
          <p:cNvSpPr/>
          <p:nvPr/>
        </p:nvSpPr>
        <p:spPr>
          <a:xfrm>
            <a:off x="7467600" y="5334000"/>
            <a:ext cx="1371600" cy="533400"/>
          </a:xfrm>
          <a:prstGeom prst="leftArrow">
            <a:avLst>
              <a:gd name="adj1" fmla="val 66000"/>
              <a:gd name="adj2" fmla="val 9971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3" end="3"/>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4" end="4"/>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5" end="5"/>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6" end="6"/>
                                            </p:txEl>
                                          </p:spTgt>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7" end="7"/>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8" end="8"/>
                                            </p:txEl>
                                          </p:spTgt>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9" end="9"/>
                                            </p:txEl>
                                          </p:spTgt>
                                        </p:tgtEl>
                                      </p:cBhvr>
                                    </p:animEffect>
                                  </p:childTnLst>
                                </p:cTn>
                              </p:par>
                              <p:par>
                                <p:cTn id="75" presetID="54" presetClass="entr" presetSubtype="0" accel="100000" fill="hold"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1" dur="1000"/>
                                        <p:tgtEl>
                                          <p:spTgt spid="3">
                                            <p:txEl>
                                              <p:pRg st="10" end="10"/>
                                            </p:txEl>
                                          </p:spTgt>
                                        </p:tgtEl>
                                      </p:cBhvr>
                                    </p:animEffect>
                                  </p:childTnLst>
                                </p:cTn>
                              </p:par>
                              <p:par>
                                <p:cTn id="82" presetID="54" presetClass="entr" presetSubtype="0" accel="100000" fill="hold" nodeType="with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5"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6"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7"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8" dur="1000"/>
                                        <p:tgtEl>
                                          <p:spTgt spid="3">
                                            <p:txEl>
                                              <p:pRg st="11" end="11"/>
                                            </p:txEl>
                                          </p:spTgt>
                                        </p:tgtEl>
                                      </p:cBhvr>
                                    </p:animEffect>
                                  </p:childTnLst>
                                </p:cTn>
                              </p:par>
                              <p:par>
                                <p:cTn id="89" presetID="54" presetClass="entr" presetSubtype="0" accel="100000" fill="hold" nodeType="with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1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2"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93"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94"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95" dur="1000"/>
                                        <p:tgtEl>
                                          <p:spTgt spid="3">
                                            <p:txEl>
                                              <p:pRg st="12" end="12"/>
                                            </p:txEl>
                                          </p:spTgt>
                                        </p:tgtEl>
                                      </p:cBhvr>
                                    </p:animEffect>
                                  </p:childTnLst>
                                </p:cTn>
                              </p:par>
                              <p:par>
                                <p:cTn id="96" presetID="54" presetClass="entr" presetSubtype="0" accel="100000" fill="hold" nodeType="with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10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99" dur="10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00"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01"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2" dur="1000"/>
                                        <p:tgtEl>
                                          <p:spTgt spid="3">
                                            <p:txEl>
                                              <p:pRg st="13" end="13"/>
                                            </p:txEl>
                                          </p:spTgt>
                                        </p:tgtEl>
                                      </p:cBhvr>
                                    </p:animEffect>
                                  </p:childTnLst>
                                </p:cTn>
                              </p:par>
                              <p:par>
                                <p:cTn id="103" presetID="54" presetClass="entr" presetSubtype="0" accel="100000" fill="hold" nodeType="with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 calcmode="lin" valueType="num">
                                      <p:cBhvr>
                                        <p:cTn id="105" dur="10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06" dur="1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07"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08" dur="10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09" dur="1000"/>
                                        <p:tgtEl>
                                          <p:spTgt spid="3">
                                            <p:txEl>
                                              <p:pRg st="14" end="1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4" presetClass="entr" presetSubtype="0" accel="100000" fill="hold" grpId="0" nodeType="clickEffect">
                                  <p:stCondLst>
                                    <p:cond delay="0"/>
                                  </p:stCondLst>
                                  <p:childTnLst>
                                    <p:set>
                                      <p:cBhvr>
                                        <p:cTn id="113" dur="1" fill="hold">
                                          <p:stCondLst>
                                            <p:cond delay="0"/>
                                          </p:stCondLst>
                                        </p:cTn>
                                        <p:tgtEl>
                                          <p:spTgt spid="4"/>
                                        </p:tgtEl>
                                        <p:attrNameLst>
                                          <p:attrName>style.visibility</p:attrName>
                                        </p:attrNameLst>
                                      </p:cBhvr>
                                      <p:to>
                                        <p:strVal val="visible"/>
                                      </p:to>
                                    </p:set>
                                    <p:anim calcmode="lin" valueType="num">
                                      <p:cBhvr>
                                        <p:cTn id="114" dur="1000" fill="hold"/>
                                        <p:tgtEl>
                                          <p:spTgt spid="4"/>
                                        </p:tgtEl>
                                        <p:attrNameLst>
                                          <p:attrName>ppt_w</p:attrName>
                                        </p:attrNameLst>
                                      </p:cBhvr>
                                      <p:tavLst>
                                        <p:tav tm="0">
                                          <p:val>
                                            <p:strVal val="#ppt_w*0.05"/>
                                          </p:val>
                                        </p:tav>
                                        <p:tav tm="100000">
                                          <p:val>
                                            <p:strVal val="#ppt_w"/>
                                          </p:val>
                                        </p:tav>
                                      </p:tavLst>
                                    </p:anim>
                                    <p:anim calcmode="lin" valueType="num">
                                      <p:cBhvr>
                                        <p:cTn id="115" dur="1000" fill="hold"/>
                                        <p:tgtEl>
                                          <p:spTgt spid="4"/>
                                        </p:tgtEl>
                                        <p:attrNameLst>
                                          <p:attrName>ppt_h</p:attrName>
                                        </p:attrNameLst>
                                      </p:cBhvr>
                                      <p:tavLst>
                                        <p:tav tm="0">
                                          <p:val>
                                            <p:strVal val="#ppt_h"/>
                                          </p:val>
                                        </p:tav>
                                        <p:tav tm="100000">
                                          <p:val>
                                            <p:strVal val="#ppt_h"/>
                                          </p:val>
                                        </p:tav>
                                      </p:tavLst>
                                    </p:anim>
                                    <p:anim calcmode="lin" valueType="num">
                                      <p:cBhvr>
                                        <p:cTn id="116" dur="1000" fill="hold"/>
                                        <p:tgtEl>
                                          <p:spTgt spid="4"/>
                                        </p:tgtEl>
                                        <p:attrNameLst>
                                          <p:attrName>ppt_x</p:attrName>
                                        </p:attrNameLst>
                                      </p:cBhvr>
                                      <p:tavLst>
                                        <p:tav tm="0">
                                          <p:val>
                                            <p:strVal val="#ppt_x-.2"/>
                                          </p:val>
                                        </p:tav>
                                        <p:tav tm="100000">
                                          <p:val>
                                            <p:strVal val="#ppt_x"/>
                                          </p:val>
                                        </p:tav>
                                      </p:tavLst>
                                    </p:anim>
                                    <p:anim calcmode="lin" valueType="num">
                                      <p:cBhvr>
                                        <p:cTn id="117" dur="1000" fill="hold"/>
                                        <p:tgtEl>
                                          <p:spTgt spid="4"/>
                                        </p:tgtEl>
                                        <p:attrNameLst>
                                          <p:attrName>ppt_y</p:attrName>
                                        </p:attrNameLst>
                                      </p:cBhvr>
                                      <p:tavLst>
                                        <p:tav tm="0">
                                          <p:val>
                                            <p:strVal val="#ppt_y"/>
                                          </p:val>
                                        </p:tav>
                                        <p:tav tm="100000">
                                          <p:val>
                                            <p:strVal val="#ppt_y"/>
                                          </p:val>
                                        </p:tav>
                                      </p:tavLst>
                                    </p:anim>
                                    <p:animEffect transition="in" filter="fade">
                                      <p:cBhvr>
                                        <p:cTn id="1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class Selector</a:t>
            </a:r>
          </a:p>
          <a:p>
            <a:pPr lvl="1" algn="just"/>
            <a:r>
              <a:rPr lang="en-US" dirty="0"/>
              <a:t>selects elements with a specific class attribute</a:t>
            </a:r>
            <a:r>
              <a:rPr lang="en-US" dirty="0" smtClean="0"/>
              <a:t>.</a:t>
            </a:r>
          </a:p>
          <a:p>
            <a:pPr lvl="1" algn="just"/>
            <a:r>
              <a:rPr lang="en-US" dirty="0"/>
              <a:t>To select elements with a specific class, write a period (.) character, followed by the name of the class</a:t>
            </a:r>
            <a:r>
              <a:rPr lang="en-US" dirty="0" smtClean="0"/>
              <a:t>.</a:t>
            </a:r>
          </a:p>
          <a:p>
            <a:pPr lvl="1" algn="just"/>
            <a:r>
              <a:rPr lang="en-US" dirty="0" smtClean="0">
                <a:solidFill>
                  <a:srgbClr val="00B050"/>
                </a:solidFill>
                <a:hlinkClick r:id="rId2" action="ppaction://hlinksldjump"/>
              </a:rPr>
              <a:t>Example</a:t>
            </a:r>
            <a:endParaRPr lang="en-US" dirty="0">
              <a:solidFill>
                <a:srgbClr val="00B050"/>
              </a:solidFill>
            </a:endParaRPr>
          </a:p>
        </p:txBody>
      </p:sp>
      <p:sp>
        <p:nvSpPr>
          <p:cNvPr id="4" name="Title 1"/>
          <p:cNvSpPr>
            <a:spLocks noGrp="1"/>
          </p:cNvSpPr>
          <p:nvPr>
            <p:ph type="title"/>
          </p:nvPr>
        </p:nvSpPr>
        <p:spPr/>
        <p:txBody>
          <a:bodyPr>
            <a:normAutofit/>
          </a:bodyPr>
          <a:lstStyle/>
          <a:p>
            <a:r>
              <a:rPr lang="en-US" dirty="0"/>
              <a:t>CSS </a:t>
            </a:r>
            <a:r>
              <a:rPr lang="en-US" dirty="0" smtClean="0"/>
              <a:t>Selectors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Class selector</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solidFill>
                  <a:srgbClr val="00B050"/>
                </a:solidFill>
              </a:rPr>
              <a:t>&lt;!DOCTYPE html&gt;</a:t>
            </a:r>
          </a:p>
          <a:p>
            <a:pPr>
              <a:buNone/>
            </a:pPr>
            <a:r>
              <a:rPr lang="en-US" dirty="0" smtClean="0">
                <a:solidFill>
                  <a:srgbClr val="00B050"/>
                </a:solidFill>
              </a:rPr>
              <a:t>&lt;html&gt;</a:t>
            </a:r>
          </a:p>
          <a:p>
            <a:pPr>
              <a:buNone/>
            </a:pPr>
            <a:r>
              <a:rPr lang="en-US" dirty="0" smtClean="0">
                <a:solidFill>
                  <a:srgbClr val="00B050"/>
                </a:solidFill>
              </a:rPr>
              <a:t>&lt;head&gt;</a:t>
            </a:r>
          </a:p>
          <a:p>
            <a:pPr>
              <a:buNone/>
            </a:pPr>
            <a:r>
              <a:rPr lang="en-US" dirty="0" smtClean="0">
                <a:solidFill>
                  <a:srgbClr val="00B050"/>
                </a:solidFill>
              </a:rPr>
              <a:t>&lt;style&gt;</a:t>
            </a:r>
          </a:p>
          <a:p>
            <a:pPr>
              <a:buNone/>
            </a:pPr>
            <a:r>
              <a:rPr lang="en-US" dirty="0" smtClean="0">
                <a:solidFill>
                  <a:srgbClr val="00B050"/>
                </a:solidFill>
              </a:rPr>
              <a:t>.center {</a:t>
            </a:r>
          </a:p>
          <a:p>
            <a:pPr>
              <a:buNone/>
            </a:pPr>
            <a:r>
              <a:rPr lang="en-US" dirty="0" smtClean="0">
                <a:solidFill>
                  <a:srgbClr val="00B050"/>
                </a:solidFill>
              </a:rPr>
              <a:t>    text-align: center;</a:t>
            </a:r>
          </a:p>
          <a:p>
            <a:pPr>
              <a:buNone/>
            </a:pPr>
            <a:r>
              <a:rPr lang="en-US" dirty="0" smtClean="0">
                <a:solidFill>
                  <a:srgbClr val="00B050"/>
                </a:solidFill>
              </a:rPr>
              <a:t>    color: red;</a:t>
            </a:r>
          </a:p>
          <a:p>
            <a:pPr>
              <a:buNone/>
            </a:pPr>
            <a:r>
              <a:rPr lang="en-US" dirty="0" smtClean="0">
                <a:solidFill>
                  <a:srgbClr val="00B050"/>
                </a:solidFill>
              </a:rPr>
              <a:t>}</a:t>
            </a:r>
          </a:p>
          <a:p>
            <a:pPr>
              <a:buNone/>
            </a:pPr>
            <a:r>
              <a:rPr lang="en-US" dirty="0" smtClean="0">
                <a:solidFill>
                  <a:srgbClr val="00B050"/>
                </a:solidFill>
              </a:rPr>
              <a:t>&lt;/style&gt;</a:t>
            </a:r>
          </a:p>
          <a:p>
            <a:pPr>
              <a:buNone/>
            </a:pPr>
            <a:r>
              <a:rPr lang="en-US" dirty="0" smtClean="0">
                <a:solidFill>
                  <a:srgbClr val="00B050"/>
                </a:solidFill>
              </a:rPr>
              <a:t>&lt;/head&gt;</a:t>
            </a:r>
          </a:p>
          <a:p>
            <a:pPr>
              <a:buNone/>
            </a:pPr>
            <a:r>
              <a:rPr lang="en-US" dirty="0" smtClean="0">
                <a:solidFill>
                  <a:srgbClr val="00B050"/>
                </a:solidFill>
              </a:rPr>
              <a:t>&lt;body&gt;</a:t>
            </a:r>
          </a:p>
          <a:p>
            <a:pPr>
              <a:buNone/>
            </a:pPr>
            <a:r>
              <a:rPr lang="en-US" dirty="0" smtClean="0">
                <a:solidFill>
                  <a:srgbClr val="00B050"/>
                </a:solidFill>
              </a:rPr>
              <a:t>&lt;h1 class="center"&gt;Red and center-aligned heading&lt;/h1&gt;</a:t>
            </a:r>
          </a:p>
          <a:p>
            <a:pPr>
              <a:buNone/>
            </a:pPr>
            <a:r>
              <a:rPr lang="en-US" dirty="0" smtClean="0">
                <a:solidFill>
                  <a:srgbClr val="00B050"/>
                </a:solidFill>
              </a:rPr>
              <a:t>&lt;p class="center"&gt;Red and center-aligned paragraph.&lt;/p&gt; </a:t>
            </a:r>
          </a:p>
          <a:p>
            <a:pPr>
              <a:buNone/>
            </a:pPr>
            <a:r>
              <a:rPr lang="en-US" dirty="0" smtClean="0">
                <a:solidFill>
                  <a:srgbClr val="00B050"/>
                </a:solidFill>
              </a:rPr>
              <a:t>&lt;/body&gt;</a:t>
            </a:r>
          </a:p>
          <a:p>
            <a:pPr>
              <a:buNone/>
            </a:pPr>
            <a:r>
              <a:rPr lang="en-US" dirty="0" smtClean="0">
                <a:solidFill>
                  <a:srgbClr val="00B050"/>
                </a:solidFill>
              </a:rPr>
              <a:t>&lt;/html&gt;</a:t>
            </a:r>
            <a:endParaRPr lang="en-US" dirty="0">
              <a:solidFill>
                <a:srgbClr val="00B050"/>
              </a:solidFill>
            </a:endParaRPr>
          </a:p>
        </p:txBody>
      </p:sp>
      <p:sp>
        <p:nvSpPr>
          <p:cNvPr id="5" name="TextBox 4"/>
          <p:cNvSpPr txBox="1"/>
          <p:nvPr/>
        </p:nvSpPr>
        <p:spPr>
          <a:xfrm>
            <a:off x="6781800" y="5791200"/>
            <a:ext cx="2057400" cy="369332"/>
          </a:xfrm>
          <a:prstGeom prst="rect">
            <a:avLst/>
          </a:prstGeom>
          <a:noFill/>
        </p:spPr>
        <p:txBody>
          <a:bodyPr wrap="square" rtlCol="0">
            <a:spAutoFit/>
          </a:bodyPr>
          <a:lstStyle/>
          <a:p>
            <a:endParaRPr lang="en-US" dirty="0"/>
          </a:p>
        </p:txBody>
      </p:sp>
      <p:sp>
        <p:nvSpPr>
          <p:cNvPr id="6" name="Left Arrow 5">
            <a:hlinkClick r:id="rId2" action="ppaction://hlinksldjump"/>
          </p:cNvPr>
          <p:cNvSpPr/>
          <p:nvPr/>
        </p:nvSpPr>
        <p:spPr>
          <a:xfrm>
            <a:off x="7467600" y="5334000"/>
            <a:ext cx="1371600" cy="533400"/>
          </a:xfrm>
          <a:prstGeom prst="leftArrow">
            <a:avLst>
              <a:gd name="adj1" fmla="val 66000"/>
              <a:gd name="adj2" fmla="val 99714"/>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3" cstate="print"/>
          <a:srcRect l="53125" t="28125" r="3125" b="59375"/>
          <a:stretch>
            <a:fillRect/>
          </a:stretch>
        </p:blipFill>
        <p:spPr bwMode="auto">
          <a:xfrm>
            <a:off x="4267200" y="2362200"/>
            <a:ext cx="4267200" cy="9144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3" end="3"/>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1000"/>
                                        <p:tgtEl>
                                          <p:spTgt spid="3">
                                            <p:txEl>
                                              <p:pRg st="4" end="4"/>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5" end="5"/>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1000"/>
                                        <p:tgtEl>
                                          <p:spTgt spid="3">
                                            <p:txEl>
                                              <p:pRg st="6" end="6"/>
                                            </p:txEl>
                                          </p:spTgt>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0" dur="1000"/>
                                        <p:tgtEl>
                                          <p:spTgt spid="3">
                                            <p:txEl>
                                              <p:pRg st="7" end="7"/>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1000"/>
                                        <p:tgtEl>
                                          <p:spTgt spid="3">
                                            <p:txEl>
                                              <p:pRg st="8" end="8"/>
                                            </p:txEl>
                                          </p:spTgt>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9" end="9"/>
                                            </p:txEl>
                                          </p:spTgt>
                                        </p:tgtEl>
                                      </p:cBhvr>
                                    </p:animEffect>
                                  </p:childTnLst>
                                </p:cTn>
                              </p:par>
                              <p:par>
                                <p:cTn id="75" presetID="54" presetClass="entr" presetSubtype="0" accel="100000" fill="hold"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1" dur="1000"/>
                                        <p:tgtEl>
                                          <p:spTgt spid="3">
                                            <p:txEl>
                                              <p:pRg st="10" end="10"/>
                                            </p:txEl>
                                          </p:spTgt>
                                        </p:tgtEl>
                                      </p:cBhvr>
                                    </p:animEffect>
                                  </p:childTnLst>
                                </p:cTn>
                              </p:par>
                              <p:par>
                                <p:cTn id="82" presetID="54" presetClass="entr" presetSubtype="0" accel="100000" fill="hold" nodeType="with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1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5"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6"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7" dur="1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88" dur="1000"/>
                                        <p:tgtEl>
                                          <p:spTgt spid="3">
                                            <p:txEl>
                                              <p:pRg st="11" end="11"/>
                                            </p:txEl>
                                          </p:spTgt>
                                        </p:tgtEl>
                                      </p:cBhvr>
                                    </p:animEffect>
                                  </p:childTnLst>
                                </p:cTn>
                              </p:par>
                              <p:par>
                                <p:cTn id="89" presetID="54" presetClass="entr" presetSubtype="0" accel="100000" fill="hold" nodeType="with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1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92"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93"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94" dur="1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95" dur="1000"/>
                                        <p:tgtEl>
                                          <p:spTgt spid="3">
                                            <p:txEl>
                                              <p:pRg st="12" end="12"/>
                                            </p:txEl>
                                          </p:spTgt>
                                        </p:tgtEl>
                                      </p:cBhvr>
                                    </p:animEffect>
                                  </p:childTnLst>
                                </p:cTn>
                              </p:par>
                              <p:par>
                                <p:cTn id="96" presetID="54" presetClass="entr" presetSubtype="0" accel="100000" fill="hold" nodeType="with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10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99" dur="10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00"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01"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02" dur="1000"/>
                                        <p:tgtEl>
                                          <p:spTgt spid="3">
                                            <p:txEl>
                                              <p:pRg st="13" end="13"/>
                                            </p:txEl>
                                          </p:spTgt>
                                        </p:tgtEl>
                                      </p:cBhvr>
                                    </p:animEffect>
                                  </p:childTnLst>
                                </p:cTn>
                              </p:par>
                              <p:par>
                                <p:cTn id="103" presetID="54" presetClass="entr" presetSubtype="0" accel="100000" fill="hold" nodeType="with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 calcmode="lin" valueType="num">
                                      <p:cBhvr>
                                        <p:cTn id="105" dur="10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06" dur="1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07"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08" dur="10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09" dur="1000"/>
                                        <p:tgtEl>
                                          <p:spTgt spid="3">
                                            <p:txEl>
                                              <p:pRg st="14" end="1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4" presetClass="entr" presetSubtype="0" accel="100000" fill="hold" nodeType="clickEffect">
                                  <p:stCondLst>
                                    <p:cond delay="0"/>
                                  </p:stCondLst>
                                  <p:childTnLst>
                                    <p:set>
                                      <p:cBhvr>
                                        <p:cTn id="113" dur="1" fill="hold">
                                          <p:stCondLst>
                                            <p:cond delay="0"/>
                                          </p:stCondLst>
                                        </p:cTn>
                                        <p:tgtEl>
                                          <p:spTgt spid="1026"/>
                                        </p:tgtEl>
                                        <p:attrNameLst>
                                          <p:attrName>style.visibility</p:attrName>
                                        </p:attrNameLst>
                                      </p:cBhvr>
                                      <p:to>
                                        <p:strVal val="visible"/>
                                      </p:to>
                                    </p:set>
                                    <p:anim calcmode="lin" valueType="num">
                                      <p:cBhvr>
                                        <p:cTn id="114" dur="500" fill="hold"/>
                                        <p:tgtEl>
                                          <p:spTgt spid="1026"/>
                                        </p:tgtEl>
                                        <p:attrNameLst>
                                          <p:attrName>ppt_w</p:attrName>
                                        </p:attrNameLst>
                                      </p:cBhvr>
                                      <p:tavLst>
                                        <p:tav tm="0">
                                          <p:val>
                                            <p:strVal val="#ppt_w*0.05"/>
                                          </p:val>
                                        </p:tav>
                                        <p:tav tm="100000">
                                          <p:val>
                                            <p:strVal val="#ppt_w"/>
                                          </p:val>
                                        </p:tav>
                                      </p:tavLst>
                                    </p:anim>
                                    <p:anim calcmode="lin" valueType="num">
                                      <p:cBhvr>
                                        <p:cTn id="115" dur="500" fill="hold"/>
                                        <p:tgtEl>
                                          <p:spTgt spid="1026"/>
                                        </p:tgtEl>
                                        <p:attrNameLst>
                                          <p:attrName>ppt_h</p:attrName>
                                        </p:attrNameLst>
                                      </p:cBhvr>
                                      <p:tavLst>
                                        <p:tav tm="0">
                                          <p:val>
                                            <p:strVal val="#ppt_h"/>
                                          </p:val>
                                        </p:tav>
                                        <p:tav tm="100000">
                                          <p:val>
                                            <p:strVal val="#ppt_h"/>
                                          </p:val>
                                        </p:tav>
                                      </p:tavLst>
                                    </p:anim>
                                    <p:anim calcmode="lin" valueType="num">
                                      <p:cBhvr>
                                        <p:cTn id="116" dur="500" fill="hold"/>
                                        <p:tgtEl>
                                          <p:spTgt spid="1026"/>
                                        </p:tgtEl>
                                        <p:attrNameLst>
                                          <p:attrName>ppt_x</p:attrName>
                                        </p:attrNameLst>
                                      </p:cBhvr>
                                      <p:tavLst>
                                        <p:tav tm="0">
                                          <p:val>
                                            <p:strVal val="#ppt_x-.2"/>
                                          </p:val>
                                        </p:tav>
                                        <p:tav tm="100000">
                                          <p:val>
                                            <p:strVal val="#ppt_x"/>
                                          </p:val>
                                        </p:tav>
                                      </p:tavLst>
                                    </p:anim>
                                    <p:anim calcmode="lin" valueType="num">
                                      <p:cBhvr>
                                        <p:cTn id="117" dur="500" fill="hold"/>
                                        <p:tgtEl>
                                          <p:spTgt spid="1026"/>
                                        </p:tgtEl>
                                        <p:attrNameLst>
                                          <p:attrName>ppt_y</p:attrName>
                                        </p:attrNameLst>
                                      </p:cBhvr>
                                      <p:tavLst>
                                        <p:tav tm="0">
                                          <p:val>
                                            <p:strVal val="#ppt_y"/>
                                          </p:val>
                                        </p:tav>
                                        <p:tav tm="100000">
                                          <p:val>
                                            <p:strVal val="#ppt_y"/>
                                          </p:val>
                                        </p:tav>
                                      </p:tavLst>
                                    </p:anim>
                                    <p:animEffect transition="in" filter="fade">
                                      <p:cBhvr>
                                        <p:cTn id="1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2788</Words>
  <Application>Microsoft Office PowerPoint</Application>
  <PresentationFormat>On-screen Show (4:3)</PresentationFormat>
  <Paragraphs>500</Paragraphs>
  <Slides>49</Slides>
  <Notes>0</Notes>
  <HiddenSlides>9</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UNIT-II</vt:lpstr>
      <vt:lpstr>CSS</vt:lpstr>
      <vt:lpstr>CSS Syntax</vt:lpstr>
      <vt:lpstr>CSS Example</vt:lpstr>
      <vt:lpstr>CSS Selectors</vt:lpstr>
      <vt:lpstr>CSS Selectors</vt:lpstr>
      <vt:lpstr>Example – Id selector</vt:lpstr>
      <vt:lpstr>CSS Selectors</vt:lpstr>
      <vt:lpstr>Example – Class selector</vt:lpstr>
      <vt:lpstr>CSS Selectors</vt:lpstr>
      <vt:lpstr>CSS Selectors</vt:lpstr>
      <vt:lpstr>CSS Selectors</vt:lpstr>
      <vt:lpstr>Group Selector - Example</vt:lpstr>
      <vt:lpstr>CSS Comments</vt:lpstr>
      <vt:lpstr>CSS Comments - Example</vt:lpstr>
      <vt:lpstr>CSS TYPES</vt:lpstr>
      <vt:lpstr>Inserting CSS in HTML</vt:lpstr>
      <vt:lpstr>External Style Sheet - Example</vt:lpstr>
      <vt:lpstr>Inserting CSS in HTML</vt:lpstr>
      <vt:lpstr>Internal Style Sheet - Example</vt:lpstr>
      <vt:lpstr>Inserting CSS in HTML</vt:lpstr>
      <vt:lpstr>Inline Style Sheet - Example</vt:lpstr>
      <vt:lpstr>Multiple Style Sheets (Topic Beyond Syllabus)</vt:lpstr>
      <vt:lpstr>Multiple Style Sheets - Example (Topic Beyond Syllabus)</vt:lpstr>
      <vt:lpstr>Multiple Style Sheets - Example (Topic Beyond Syllabus)</vt:lpstr>
      <vt:lpstr>CSS BACKGROUND PROPERTIES</vt:lpstr>
      <vt:lpstr>CSS FONT PROPERTIES</vt:lpstr>
      <vt:lpstr>CSS FONT PROPERTIES</vt:lpstr>
      <vt:lpstr>CSS FONT PROPERTIES</vt:lpstr>
      <vt:lpstr>CSS TEXT PROPERTIES</vt:lpstr>
      <vt:lpstr>CSS TEXT PROPERTIES</vt:lpstr>
      <vt:lpstr>CSS Properties Topics Beyond Syllabus</vt:lpstr>
      <vt:lpstr>CSS Properties Topics Beyond Syllabus</vt:lpstr>
      <vt:lpstr>CSS Properties Topics Beyond Syllabus</vt:lpstr>
      <vt:lpstr>CSS Properties Topics Beyond Syllabus</vt:lpstr>
      <vt:lpstr>Creating Boxes</vt:lpstr>
      <vt:lpstr>Creating Boxes</vt:lpstr>
      <vt:lpstr>Creating Boxes</vt:lpstr>
      <vt:lpstr>Creating Boxes</vt:lpstr>
      <vt:lpstr>Displaying</vt:lpstr>
      <vt:lpstr>Displaying</vt:lpstr>
      <vt:lpstr>Displaying</vt:lpstr>
      <vt:lpstr>Displaying</vt:lpstr>
      <vt:lpstr>Displaying Example &amp; output</vt:lpstr>
      <vt:lpstr>Displaying</vt:lpstr>
      <vt:lpstr>Slide 46</vt:lpstr>
      <vt:lpstr>Slide 47</vt:lpstr>
      <vt:lpstr>Slide 48</vt:lpstr>
      <vt:lpstr>Slide 49</vt:lpstr>
    </vt:vector>
  </TitlesOfParts>
  <Company>SVEC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CSS</dc:title>
  <dc:creator>CSE-LIB2</dc:creator>
  <cp:lastModifiedBy>JK</cp:lastModifiedBy>
  <cp:revision>182</cp:revision>
  <dcterms:created xsi:type="dcterms:W3CDTF">2017-01-25T09:22:13Z</dcterms:created>
  <dcterms:modified xsi:type="dcterms:W3CDTF">2017-04-24T15:53:42Z</dcterms:modified>
</cp:coreProperties>
</file>