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4" r:id="rId3"/>
    <p:sldId id="315" r:id="rId4"/>
    <p:sldId id="316" r:id="rId5"/>
    <p:sldId id="317" r:id="rId6"/>
    <p:sldId id="318" r:id="rId7"/>
    <p:sldId id="319" r:id="rId8"/>
    <p:sldId id="257" r:id="rId9"/>
    <p:sldId id="258" r:id="rId10"/>
    <p:sldId id="259" r:id="rId11"/>
    <p:sldId id="260" r:id="rId12"/>
    <p:sldId id="261" r:id="rId13"/>
    <p:sldId id="262" r:id="rId14"/>
    <p:sldId id="266" r:id="rId15"/>
    <p:sldId id="267" r:id="rId16"/>
    <p:sldId id="264" r:id="rId17"/>
    <p:sldId id="321" r:id="rId18"/>
    <p:sldId id="322" r:id="rId19"/>
    <p:sldId id="323" r:id="rId20"/>
    <p:sldId id="324" r:id="rId21"/>
    <p:sldId id="325" r:id="rId22"/>
    <p:sldId id="326" r:id="rId23"/>
    <p:sldId id="327" r:id="rId24"/>
    <p:sldId id="328" r:id="rId25"/>
    <p:sldId id="329" r:id="rId26"/>
    <p:sldId id="330" r:id="rId27"/>
    <p:sldId id="331" r:id="rId28"/>
    <p:sldId id="332" r:id="rId29"/>
    <p:sldId id="333" r:id="rId30"/>
    <p:sldId id="334" r:id="rId31"/>
    <p:sldId id="335" r:id="rId32"/>
    <p:sldId id="336" r:id="rId33"/>
    <p:sldId id="337" r:id="rId34"/>
    <p:sldId id="338" r:id="rId35"/>
    <p:sldId id="320" r:id="rId36"/>
    <p:sldId id="265" r:id="rId37"/>
    <p:sldId id="263" r:id="rId38"/>
    <p:sldId id="268" r:id="rId39"/>
    <p:sldId id="269" r:id="rId40"/>
    <p:sldId id="270" r:id="rId41"/>
    <p:sldId id="271" r:id="rId42"/>
    <p:sldId id="273" r:id="rId43"/>
    <p:sldId id="274" r:id="rId44"/>
    <p:sldId id="275" r:id="rId45"/>
    <p:sldId id="272" r:id="rId46"/>
    <p:sldId id="276" r:id="rId47"/>
    <p:sldId id="277" r:id="rId48"/>
    <p:sldId id="284" r:id="rId49"/>
    <p:sldId id="285" r:id="rId50"/>
    <p:sldId id="286" r:id="rId51"/>
    <p:sldId id="287" r:id="rId52"/>
    <p:sldId id="288" r:id="rId53"/>
    <p:sldId id="278" r:id="rId54"/>
    <p:sldId id="279" r:id="rId55"/>
    <p:sldId id="299" r:id="rId56"/>
    <p:sldId id="300" r:id="rId57"/>
    <p:sldId id="301" r:id="rId58"/>
    <p:sldId id="302" r:id="rId59"/>
    <p:sldId id="303" r:id="rId60"/>
    <p:sldId id="339" r:id="rId61"/>
    <p:sldId id="340" r:id="rId62"/>
    <p:sldId id="341" r:id="rId63"/>
    <p:sldId id="304" r:id="rId64"/>
    <p:sldId id="342" r:id="rId65"/>
    <p:sldId id="343" r:id="rId66"/>
    <p:sldId id="344" r:id="rId67"/>
    <p:sldId id="345" r:id="rId68"/>
    <p:sldId id="346" r:id="rId69"/>
    <p:sldId id="347" r:id="rId70"/>
    <p:sldId id="348" r:id="rId71"/>
    <p:sldId id="349" r:id="rId72"/>
    <p:sldId id="350" r:id="rId73"/>
    <p:sldId id="351" r:id="rId74"/>
    <p:sldId id="352" r:id="rId75"/>
    <p:sldId id="353" r:id="rId76"/>
    <p:sldId id="354"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5A5C5D-2CB9-46CE-9336-2F72ADBC7057}" type="datetimeFigureOut">
              <a:rPr lang="en-US" smtClean="0"/>
              <a:pPr/>
              <a:t>24/4/2017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A44F4-19B8-414E-A286-41954EE1747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5A5C5D-2CB9-46CE-9336-2F72ADBC7057}" type="datetimeFigureOut">
              <a:rPr lang="en-US" smtClean="0"/>
              <a:pPr/>
              <a:t>24/4/2017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A44F4-19B8-414E-A286-41954EE1747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5A5C5D-2CB9-46CE-9336-2F72ADBC7057}" type="datetimeFigureOut">
              <a:rPr lang="en-US" smtClean="0"/>
              <a:pPr/>
              <a:t>24/4/2017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A44F4-19B8-414E-A286-41954EE1747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5A5C5D-2CB9-46CE-9336-2F72ADBC7057}" type="datetimeFigureOut">
              <a:rPr lang="en-US" smtClean="0"/>
              <a:pPr/>
              <a:t>24/4/2017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A44F4-19B8-414E-A286-41954EE1747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5A5C5D-2CB9-46CE-9336-2F72ADBC7057}" type="datetimeFigureOut">
              <a:rPr lang="en-US" smtClean="0"/>
              <a:pPr/>
              <a:t>24/4/2017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A44F4-19B8-414E-A286-41954EE1747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5A5C5D-2CB9-46CE-9336-2F72ADBC7057}" type="datetimeFigureOut">
              <a:rPr lang="en-US" smtClean="0"/>
              <a:pPr/>
              <a:t>24/4/2017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1A44F4-19B8-414E-A286-41954EE1747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5A5C5D-2CB9-46CE-9336-2F72ADBC7057}" type="datetimeFigureOut">
              <a:rPr lang="en-US" smtClean="0"/>
              <a:pPr/>
              <a:t>24/4/2017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1A44F4-19B8-414E-A286-41954EE1747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5A5C5D-2CB9-46CE-9336-2F72ADBC7057}" type="datetimeFigureOut">
              <a:rPr lang="en-US" smtClean="0"/>
              <a:pPr/>
              <a:t>24/4/2017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1A44F4-19B8-414E-A286-41954EE1747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5A5C5D-2CB9-46CE-9336-2F72ADBC7057}" type="datetimeFigureOut">
              <a:rPr lang="en-US" smtClean="0"/>
              <a:pPr/>
              <a:t>24/4/2017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1A44F4-19B8-414E-A286-41954EE1747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5A5C5D-2CB9-46CE-9336-2F72ADBC7057}" type="datetimeFigureOut">
              <a:rPr lang="en-US" smtClean="0"/>
              <a:pPr/>
              <a:t>24/4/2017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1A44F4-19B8-414E-A286-41954EE1747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5A5C5D-2CB9-46CE-9336-2F72ADBC7057}" type="datetimeFigureOut">
              <a:rPr lang="en-US" smtClean="0"/>
              <a:pPr/>
              <a:t>24/4/2017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1A44F4-19B8-414E-A286-41954EE1747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12000"/>
            <a:lum/>
          </a:blip>
          <a:srcRect/>
          <a:stretch>
            <a:fillRect l="3000" t="28000" r="1000" b="4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5A5C5D-2CB9-46CE-9336-2F72ADBC7057}" type="datetimeFigureOut">
              <a:rPr lang="en-US" smtClean="0"/>
              <a:pPr/>
              <a:t>24/4/2017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1A44F4-19B8-414E-A286-41954EE1747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JAVA SCRIPT ANIMATIONS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DOM</a:t>
            </a:r>
            <a:endParaRPr lang="en-US" dirty="0">
              <a:solidFill>
                <a:srgbClr val="FF0000"/>
              </a:solidFill>
            </a:endParaRPr>
          </a:p>
        </p:txBody>
      </p:sp>
      <p:sp>
        <p:nvSpPr>
          <p:cNvPr id="3" name="Content Placeholder 2"/>
          <p:cNvSpPr>
            <a:spLocks noGrp="1"/>
          </p:cNvSpPr>
          <p:nvPr>
            <p:ph idx="1"/>
          </p:nvPr>
        </p:nvSpPr>
        <p:spPr/>
        <p:txBody>
          <a:bodyPr>
            <a:normAutofit fontScale="85000" lnSpcReduction="20000"/>
          </a:bodyPr>
          <a:lstStyle/>
          <a:p>
            <a:pPr lvl="1">
              <a:buNone/>
            </a:pPr>
            <a:r>
              <a:rPr lang="en-US" dirty="0" smtClean="0">
                <a:solidFill>
                  <a:srgbClr val="7030A0"/>
                </a:solidFill>
              </a:rPr>
              <a:t>&lt;TABLE&gt; </a:t>
            </a:r>
          </a:p>
          <a:p>
            <a:pPr lvl="1">
              <a:buNone/>
            </a:pPr>
            <a:r>
              <a:rPr lang="en-US" dirty="0" smtClean="0">
                <a:solidFill>
                  <a:srgbClr val="7030A0"/>
                </a:solidFill>
              </a:rPr>
              <a:t>&lt;ROWS&gt; </a:t>
            </a:r>
          </a:p>
          <a:p>
            <a:pPr lvl="1">
              <a:buNone/>
            </a:pPr>
            <a:r>
              <a:rPr lang="en-US" dirty="0" smtClean="0">
                <a:solidFill>
                  <a:srgbClr val="7030A0"/>
                </a:solidFill>
              </a:rPr>
              <a:t>&lt;TR&gt; </a:t>
            </a:r>
          </a:p>
          <a:p>
            <a:pPr lvl="1">
              <a:buNone/>
            </a:pPr>
            <a:r>
              <a:rPr lang="en-US" dirty="0" smtClean="0">
                <a:solidFill>
                  <a:srgbClr val="7030A0"/>
                </a:solidFill>
              </a:rPr>
              <a:t>&lt;TD&gt;SHADY Grove&lt;/TD&gt;</a:t>
            </a:r>
          </a:p>
          <a:p>
            <a:pPr lvl="1">
              <a:buNone/>
            </a:pPr>
            <a:r>
              <a:rPr lang="en-US" dirty="0" smtClean="0">
                <a:solidFill>
                  <a:srgbClr val="7030A0"/>
                </a:solidFill>
              </a:rPr>
              <a:t>&lt;TD&gt;AEOLIAN&lt;/TD&gt;</a:t>
            </a:r>
          </a:p>
          <a:p>
            <a:pPr lvl="1">
              <a:buNone/>
            </a:pPr>
            <a:r>
              <a:rPr lang="en-US" dirty="0" smtClean="0">
                <a:solidFill>
                  <a:srgbClr val="7030A0"/>
                </a:solidFill>
              </a:rPr>
              <a:t>&lt;/TR&gt; </a:t>
            </a:r>
          </a:p>
          <a:p>
            <a:pPr lvl="1">
              <a:buNone/>
            </a:pPr>
            <a:r>
              <a:rPr lang="en-US" dirty="0" smtClean="0">
                <a:solidFill>
                  <a:srgbClr val="7030A0"/>
                </a:solidFill>
              </a:rPr>
              <a:t>&lt;TR&gt;</a:t>
            </a:r>
          </a:p>
          <a:p>
            <a:pPr lvl="1">
              <a:buNone/>
            </a:pPr>
            <a:r>
              <a:rPr lang="en-US" dirty="0" smtClean="0">
                <a:solidFill>
                  <a:srgbClr val="7030A0"/>
                </a:solidFill>
              </a:rPr>
              <a:t>&lt;TD&gt;OVER the River, Charlie&lt;/TD&gt;</a:t>
            </a:r>
          </a:p>
          <a:p>
            <a:pPr lvl="1">
              <a:buNone/>
            </a:pPr>
            <a:r>
              <a:rPr lang="en-US" dirty="0" smtClean="0">
                <a:solidFill>
                  <a:srgbClr val="7030A0"/>
                </a:solidFill>
              </a:rPr>
              <a:t>&lt;TD&gt;DORIAN&lt;/TD&gt;</a:t>
            </a:r>
          </a:p>
          <a:p>
            <a:pPr lvl="1">
              <a:buNone/>
            </a:pPr>
            <a:r>
              <a:rPr lang="en-US" dirty="0" smtClean="0">
                <a:solidFill>
                  <a:srgbClr val="7030A0"/>
                </a:solidFill>
              </a:rPr>
              <a:t>&lt;/TR&gt;</a:t>
            </a:r>
          </a:p>
          <a:p>
            <a:pPr lvl="1">
              <a:buNone/>
            </a:pPr>
            <a:r>
              <a:rPr lang="en-US" dirty="0" smtClean="0">
                <a:solidFill>
                  <a:srgbClr val="7030A0"/>
                </a:solidFill>
              </a:rPr>
              <a:t>&lt;/ROWS&gt;</a:t>
            </a:r>
          </a:p>
          <a:p>
            <a:pPr lvl="1">
              <a:buNone/>
            </a:pPr>
            <a:r>
              <a:rPr lang="en-US" dirty="0" smtClean="0">
                <a:solidFill>
                  <a:srgbClr val="7030A0"/>
                </a:solidFill>
              </a:rPr>
              <a:t>&lt;/TABLE&gt; </a:t>
            </a:r>
            <a:endParaRPr lang="en-US" dirty="0">
              <a:solidFill>
                <a:srgbClr val="7030A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DOM</a:t>
            </a:r>
            <a:endParaRPr lang="en-US" dirty="0">
              <a:solidFill>
                <a:srgbClr val="FF0000"/>
              </a:solidFill>
            </a:endParaRPr>
          </a:p>
        </p:txBody>
      </p:sp>
      <p:sp>
        <p:nvSpPr>
          <p:cNvPr id="3" name="Content Placeholder 2"/>
          <p:cNvSpPr>
            <a:spLocks noGrp="1"/>
          </p:cNvSpPr>
          <p:nvPr>
            <p:ph idx="1"/>
          </p:nvPr>
        </p:nvSpPr>
        <p:spPr>
          <a:xfrm>
            <a:off x="457200" y="1600201"/>
            <a:ext cx="3733800" cy="1371600"/>
          </a:xfrm>
        </p:spPr>
        <p:txBody>
          <a:bodyPr>
            <a:normAutofit/>
          </a:bodyPr>
          <a:lstStyle/>
          <a:p>
            <a:pPr algn="just"/>
            <a:r>
              <a:rPr lang="en-US" sz="2400" dirty="0" smtClean="0"/>
              <a:t>The Document Object Model represents this table in the figure beside.</a:t>
            </a:r>
          </a:p>
        </p:txBody>
      </p:sp>
      <p:pic>
        <p:nvPicPr>
          <p:cNvPr id="1026" name="Picture 2"/>
          <p:cNvPicPr>
            <a:picLocks noChangeAspect="1" noChangeArrowheads="1"/>
          </p:cNvPicPr>
          <p:nvPr/>
        </p:nvPicPr>
        <p:blipFill>
          <a:blip r:embed="rId2" cstate="print"/>
          <a:srcRect l="32031" t="39583" r="33594" b="32292"/>
          <a:stretch>
            <a:fillRect/>
          </a:stretch>
        </p:blipFill>
        <p:spPr bwMode="auto">
          <a:xfrm>
            <a:off x="4343400" y="1828800"/>
            <a:ext cx="4572000" cy="2928938"/>
          </a:xfrm>
          <a:prstGeom prst="rect">
            <a:avLst/>
          </a:prstGeom>
          <a:noFill/>
          <a:ln w="9525">
            <a:noFill/>
            <a:miter lim="800000"/>
            <a:headEnd/>
            <a:tailEnd/>
          </a:ln>
        </p:spPr>
      </p:pic>
      <p:sp>
        <p:nvSpPr>
          <p:cNvPr id="5" name="Rectangle 4"/>
          <p:cNvSpPr/>
          <p:nvPr/>
        </p:nvSpPr>
        <p:spPr>
          <a:xfrm>
            <a:off x="762000" y="5029200"/>
            <a:ext cx="7467600" cy="923330"/>
          </a:xfrm>
          <a:prstGeom prst="rect">
            <a:avLst/>
          </a:prstGeom>
        </p:spPr>
        <p:txBody>
          <a:bodyPr wrap="square">
            <a:spAutoFit/>
          </a:bodyPr>
          <a:lstStyle/>
          <a:p>
            <a:pPr algn="just">
              <a:buNone/>
            </a:pPr>
            <a:r>
              <a:rPr lang="en-US" b="1" dirty="0" smtClean="0"/>
              <a:t>Note: </a:t>
            </a:r>
            <a:r>
              <a:rPr lang="en-US" dirty="0" smtClean="0"/>
              <a:t>"</a:t>
            </a:r>
            <a:r>
              <a:rPr lang="en-US" i="1" dirty="0" smtClean="0"/>
              <a:t>The W3C Document Object Model (DOM) is a platform and language-neutral interface that allows programs and scripts to dynamically access and update the content, structure, and style of a document.</a:t>
            </a:r>
            <a:r>
              <a:rPr lang="en-US" dirty="0" smtClean="0"/>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DOM</a:t>
            </a:r>
            <a:endParaRPr lang="en-US" dirty="0">
              <a:solidFill>
                <a:srgbClr val="FF0000"/>
              </a:solidFill>
            </a:endParaRPr>
          </a:p>
        </p:txBody>
      </p:sp>
      <p:sp>
        <p:nvSpPr>
          <p:cNvPr id="3" name="Content Placeholder 2"/>
          <p:cNvSpPr>
            <a:spLocks noGrp="1"/>
          </p:cNvSpPr>
          <p:nvPr>
            <p:ph idx="1"/>
          </p:nvPr>
        </p:nvSpPr>
        <p:spPr/>
        <p:txBody>
          <a:bodyPr>
            <a:normAutofit fontScale="92500"/>
          </a:bodyPr>
          <a:lstStyle/>
          <a:p>
            <a:pPr algn="just"/>
            <a:r>
              <a:rPr lang="en-US" dirty="0" smtClean="0"/>
              <a:t>However, the Document Object Model does not specify that documents be </a:t>
            </a:r>
            <a:r>
              <a:rPr lang="en-US" i="1" dirty="0" smtClean="0"/>
              <a:t>implemented</a:t>
            </a:r>
            <a:r>
              <a:rPr lang="en-US" dirty="0" smtClean="0"/>
              <a:t> as </a:t>
            </a:r>
          </a:p>
          <a:p>
            <a:pPr lvl="1" algn="just"/>
            <a:r>
              <a:rPr lang="en-US" dirty="0" smtClean="0"/>
              <a:t>a tree or a grove , nor does it specify how the relationships among objects be implemented in any way.</a:t>
            </a:r>
          </a:p>
          <a:p>
            <a:pPr algn="just"/>
            <a:r>
              <a:rPr lang="en-US" dirty="0" smtClean="0"/>
              <a:t>In other words, the object model specifies </a:t>
            </a:r>
          </a:p>
          <a:p>
            <a:pPr lvl="1" algn="just"/>
            <a:r>
              <a:rPr lang="en-US" dirty="0" smtClean="0"/>
              <a:t>the logical model for the programming interface, and this logical model may be implemented in any way that a particular implementation finds convenient.</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HTML DOM</a:t>
            </a:r>
            <a:endParaRPr lang="en-US" dirty="0"/>
          </a:p>
        </p:txBody>
      </p:sp>
      <p:sp>
        <p:nvSpPr>
          <p:cNvPr id="3" name="Content Placeholder 2"/>
          <p:cNvSpPr>
            <a:spLocks noGrp="1"/>
          </p:cNvSpPr>
          <p:nvPr>
            <p:ph idx="1"/>
          </p:nvPr>
        </p:nvSpPr>
        <p:spPr>
          <a:xfrm>
            <a:off x="457200" y="1600201"/>
            <a:ext cx="3962400" cy="4191000"/>
          </a:xfrm>
        </p:spPr>
        <p:txBody>
          <a:bodyPr>
            <a:normAutofit fontScale="70000" lnSpcReduction="20000"/>
          </a:bodyPr>
          <a:lstStyle/>
          <a:p>
            <a:pPr algn="just"/>
            <a:r>
              <a:rPr lang="en-US" dirty="0" smtClean="0"/>
              <a:t>With the HTML DOM, JavaScript can access and change all the elements of an HTML document.</a:t>
            </a:r>
          </a:p>
          <a:p>
            <a:pPr algn="just"/>
            <a:r>
              <a:rPr lang="en-US" b="1" dirty="0" smtClean="0"/>
              <a:t>The HTML DOM (Document Object Model)</a:t>
            </a:r>
          </a:p>
          <a:p>
            <a:pPr algn="just"/>
            <a:r>
              <a:rPr lang="en-US" dirty="0" smtClean="0"/>
              <a:t>When a web page is loaded, the browser creates a Document Object Model of the page. </a:t>
            </a:r>
          </a:p>
          <a:p>
            <a:pPr algn="just"/>
            <a:r>
              <a:rPr lang="en-US" dirty="0" smtClean="0"/>
              <a:t>The HTML DOM model is constructed as a tree of Objects as shown in figure beside.</a:t>
            </a:r>
            <a:endParaRPr lang="en-US" dirty="0"/>
          </a:p>
        </p:txBody>
      </p:sp>
      <p:pic>
        <p:nvPicPr>
          <p:cNvPr id="2051" name="Picture 3"/>
          <p:cNvPicPr>
            <a:picLocks noChangeAspect="1" noChangeArrowheads="1"/>
          </p:cNvPicPr>
          <p:nvPr/>
        </p:nvPicPr>
        <p:blipFill>
          <a:blip r:embed="rId2" cstate="print"/>
          <a:srcRect l="30468" t="40625" r="23438" b="27083"/>
          <a:stretch>
            <a:fillRect/>
          </a:stretch>
        </p:blipFill>
        <p:spPr bwMode="auto">
          <a:xfrm>
            <a:off x="4572000" y="1600200"/>
            <a:ext cx="4419600"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HTML DOM</a:t>
            </a:r>
            <a:endParaRPr lang="en-US" dirty="0"/>
          </a:p>
        </p:txBody>
      </p:sp>
      <p:sp>
        <p:nvSpPr>
          <p:cNvPr id="3" name="Content Placeholder 2"/>
          <p:cNvSpPr>
            <a:spLocks noGrp="1"/>
          </p:cNvSpPr>
          <p:nvPr>
            <p:ph idx="1"/>
          </p:nvPr>
        </p:nvSpPr>
        <p:spPr/>
        <p:txBody>
          <a:bodyPr>
            <a:normAutofit fontScale="85000" lnSpcReduction="10000"/>
          </a:bodyPr>
          <a:lstStyle/>
          <a:p>
            <a:pPr algn="just"/>
            <a:r>
              <a:rPr lang="en-US" dirty="0" smtClean="0"/>
              <a:t>With the object model, JavaScript gets all the power it needs to create dynamic HTML: </a:t>
            </a:r>
          </a:p>
          <a:p>
            <a:pPr lvl="1" algn="just"/>
            <a:r>
              <a:rPr lang="en-US" dirty="0" smtClean="0"/>
              <a:t>JavaScript can change all the HTML elements in the page</a:t>
            </a:r>
          </a:p>
          <a:p>
            <a:pPr lvl="1" algn="just"/>
            <a:r>
              <a:rPr lang="en-US" dirty="0" smtClean="0"/>
              <a:t>JavaScript can change all the HTML attributes in the page</a:t>
            </a:r>
          </a:p>
          <a:p>
            <a:pPr lvl="1" algn="just"/>
            <a:r>
              <a:rPr lang="en-US" dirty="0" smtClean="0"/>
              <a:t>JavaScript can change all the CSS styles in the page</a:t>
            </a:r>
          </a:p>
          <a:p>
            <a:pPr lvl="1" algn="just"/>
            <a:r>
              <a:rPr lang="en-US" dirty="0" smtClean="0"/>
              <a:t>JavaScript can remove existing HTML elements and attributes</a:t>
            </a:r>
          </a:p>
          <a:p>
            <a:pPr lvl="1" algn="just"/>
            <a:r>
              <a:rPr lang="en-US" dirty="0" smtClean="0"/>
              <a:t>JavaScript can add new HTML elements and attributes</a:t>
            </a:r>
          </a:p>
          <a:p>
            <a:pPr lvl="1" algn="just"/>
            <a:r>
              <a:rPr lang="en-US" dirty="0" smtClean="0"/>
              <a:t>JavaScript can react to all existing HTML events in the page</a:t>
            </a:r>
          </a:p>
          <a:p>
            <a:pPr lvl="1" algn="just"/>
            <a:r>
              <a:rPr lang="en-US" dirty="0" smtClean="0"/>
              <a:t>JavaScript can create new HTML events in the page</a:t>
            </a:r>
          </a:p>
          <a:p>
            <a:pPr algn="just"/>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Java script – HTML DOM Methods</a:t>
            </a:r>
            <a:endParaRPr lang="en-US" dirty="0"/>
          </a:p>
        </p:txBody>
      </p:sp>
      <p:sp>
        <p:nvSpPr>
          <p:cNvPr id="3" name="Content Placeholder 2"/>
          <p:cNvSpPr>
            <a:spLocks noGrp="1"/>
          </p:cNvSpPr>
          <p:nvPr>
            <p:ph idx="1"/>
          </p:nvPr>
        </p:nvSpPr>
        <p:spPr/>
        <p:txBody>
          <a:bodyPr>
            <a:normAutofit fontScale="77500" lnSpcReduction="20000"/>
          </a:bodyPr>
          <a:lstStyle/>
          <a:p>
            <a:pPr algn="just"/>
            <a:r>
              <a:rPr lang="en-US" dirty="0" smtClean="0"/>
              <a:t>HTML DOM methods are actions you can perform (on HTML Elements).</a:t>
            </a:r>
          </a:p>
          <a:p>
            <a:pPr algn="just"/>
            <a:r>
              <a:rPr lang="en-US" dirty="0" smtClean="0"/>
              <a:t>HTML DOM properties are values (of HTML Elements) that you can set or change.</a:t>
            </a:r>
          </a:p>
          <a:p>
            <a:pPr algn="just"/>
            <a:r>
              <a:rPr lang="en-US" dirty="0" smtClean="0"/>
              <a:t>The HTML DOM can be accessed with JavaScript (and with other programming languages). </a:t>
            </a:r>
          </a:p>
          <a:p>
            <a:pPr algn="just"/>
            <a:r>
              <a:rPr lang="en-US" dirty="0" smtClean="0"/>
              <a:t>In the DOM, all HTML elements are defined as objects.</a:t>
            </a:r>
          </a:p>
          <a:p>
            <a:pPr algn="just"/>
            <a:r>
              <a:rPr lang="en-US" dirty="0" smtClean="0"/>
              <a:t>The programming interface is the properties and methods of each object.</a:t>
            </a:r>
          </a:p>
          <a:p>
            <a:pPr lvl="1" algn="just"/>
            <a:r>
              <a:rPr lang="en-US" dirty="0" smtClean="0"/>
              <a:t>A </a:t>
            </a:r>
            <a:r>
              <a:rPr lang="en-US" b="1" dirty="0" smtClean="0"/>
              <a:t>property</a:t>
            </a:r>
            <a:r>
              <a:rPr lang="en-US" dirty="0" smtClean="0"/>
              <a:t> is a value that you can get or set (like changing the content of an HTML element).</a:t>
            </a:r>
          </a:p>
          <a:p>
            <a:pPr lvl="1" algn="just"/>
            <a:r>
              <a:rPr lang="en-US" dirty="0" smtClean="0"/>
              <a:t>A </a:t>
            </a:r>
            <a:r>
              <a:rPr lang="en-US" b="1" dirty="0" smtClean="0"/>
              <a:t>method</a:t>
            </a:r>
            <a:r>
              <a:rPr lang="en-US" dirty="0" smtClean="0"/>
              <a:t> is an action you can do (like add or deleting an HTML element).</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Java script – HTML DOM Methods</a:t>
            </a:r>
            <a:endParaRPr lang="en-US" dirty="0"/>
          </a:p>
        </p:txBody>
      </p:sp>
      <p:sp>
        <p:nvSpPr>
          <p:cNvPr id="3" name="Content Placeholder 2"/>
          <p:cNvSpPr>
            <a:spLocks noGrp="1"/>
          </p:cNvSpPr>
          <p:nvPr>
            <p:ph idx="1"/>
          </p:nvPr>
        </p:nvSpPr>
        <p:spPr/>
        <p:txBody>
          <a:bodyPr>
            <a:normAutofit lnSpcReduction="10000"/>
          </a:bodyPr>
          <a:lstStyle/>
          <a:p>
            <a:pPr algn="just"/>
            <a:r>
              <a:rPr lang="en-US" sz="1800" dirty="0" smtClean="0"/>
              <a:t>The following example changes the content (the innerHTML) of the &lt;p&gt; element with id="demo":</a:t>
            </a:r>
          </a:p>
          <a:p>
            <a:pPr lvl="1" algn="just">
              <a:buNone/>
            </a:pPr>
            <a:r>
              <a:rPr lang="en-US" sz="1600" dirty="0" smtClean="0"/>
              <a:t>&lt;html&gt;</a:t>
            </a:r>
          </a:p>
          <a:p>
            <a:pPr lvl="1" algn="just">
              <a:buNone/>
            </a:pPr>
            <a:r>
              <a:rPr lang="en-US" sz="1600" dirty="0" smtClean="0"/>
              <a:t>&lt;body&gt;</a:t>
            </a:r>
          </a:p>
          <a:p>
            <a:pPr lvl="1" algn="just">
              <a:buNone/>
            </a:pPr>
            <a:r>
              <a:rPr lang="en-US" sz="1600" dirty="0" smtClean="0"/>
              <a:t>&lt;h1&gt;My First Page&lt;/h1&gt;</a:t>
            </a:r>
          </a:p>
          <a:p>
            <a:pPr lvl="1" algn="just">
              <a:buNone/>
            </a:pPr>
            <a:r>
              <a:rPr lang="en-US" sz="1600" dirty="0" smtClean="0"/>
              <a:t>&lt;p id="demo"&gt;&lt;/p&gt;</a:t>
            </a:r>
          </a:p>
          <a:p>
            <a:pPr lvl="1" algn="just">
              <a:buNone/>
            </a:pPr>
            <a:r>
              <a:rPr lang="en-US" sz="1600" dirty="0" smtClean="0"/>
              <a:t>&lt;script&gt;	document.getElementById("demo").innerHTML = "Hello World!";</a:t>
            </a:r>
          </a:p>
          <a:p>
            <a:pPr lvl="1" algn="just">
              <a:buNone/>
            </a:pPr>
            <a:r>
              <a:rPr lang="en-US" sz="1600" dirty="0" smtClean="0"/>
              <a:t>&lt;/script&gt;</a:t>
            </a:r>
          </a:p>
          <a:p>
            <a:pPr lvl="1" algn="just">
              <a:buNone/>
            </a:pPr>
            <a:r>
              <a:rPr lang="en-US" sz="1600" dirty="0" smtClean="0"/>
              <a:t>&lt;/body&gt;</a:t>
            </a:r>
          </a:p>
          <a:p>
            <a:pPr lvl="1" algn="just">
              <a:buNone/>
            </a:pPr>
            <a:r>
              <a:rPr lang="en-US" sz="1600" dirty="0" smtClean="0"/>
              <a:t>&lt;/html&gt;</a:t>
            </a:r>
            <a:endParaRPr lang="en-US" sz="1800" dirty="0" smtClean="0"/>
          </a:p>
          <a:p>
            <a:pPr algn="just"/>
            <a:r>
              <a:rPr lang="en-US" sz="1800" dirty="0" smtClean="0"/>
              <a:t>In the example above, </a:t>
            </a:r>
            <a:r>
              <a:rPr lang="en-US" sz="1800" b="1" dirty="0" smtClean="0">
                <a:solidFill>
                  <a:srgbClr val="002060"/>
                </a:solidFill>
              </a:rPr>
              <a:t>getElementById </a:t>
            </a:r>
            <a:r>
              <a:rPr lang="en-US" sz="1800" dirty="0" smtClean="0"/>
              <a:t>is a </a:t>
            </a:r>
            <a:r>
              <a:rPr lang="en-US" sz="1800" b="1" dirty="0" smtClean="0"/>
              <a:t>method</a:t>
            </a:r>
            <a:r>
              <a:rPr lang="en-US" sz="1800" dirty="0" smtClean="0"/>
              <a:t>, while innerHTML is a </a:t>
            </a:r>
            <a:r>
              <a:rPr lang="en-US" sz="1800" b="1" dirty="0" smtClean="0"/>
              <a:t>property</a:t>
            </a:r>
            <a:r>
              <a:rPr lang="en-US" sz="1800" dirty="0" smtClean="0"/>
              <a:t>.</a:t>
            </a:r>
          </a:p>
          <a:p>
            <a:pPr algn="just"/>
            <a:r>
              <a:rPr lang="en-US" sz="1800" b="1" dirty="0" smtClean="0">
                <a:solidFill>
                  <a:srgbClr val="002060"/>
                </a:solidFill>
              </a:rPr>
              <a:t>The most common way to access an HTML element is to use the id of the element.</a:t>
            </a:r>
            <a:endParaRPr lang="en-US" sz="1800" dirty="0" smtClean="0"/>
          </a:p>
          <a:p>
            <a:pPr algn="just"/>
            <a:r>
              <a:rPr lang="en-US" sz="1800" dirty="0" smtClean="0"/>
              <a:t>The easiest way to get the content of an element is by using the innerHTML property.</a:t>
            </a:r>
            <a:endParaRPr lang="en-US" sz="1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590800"/>
            <a:ext cx="8229600" cy="1143000"/>
          </a:xfrm>
        </p:spPr>
        <p:txBody>
          <a:bodyPr/>
          <a:lstStyle/>
          <a:p>
            <a:r>
              <a:rPr lang="en-US" dirty="0" smtClean="0"/>
              <a:t>JAVA SCRIPT OBJECTS</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JAVASCRIPT - OBJECTS</a:t>
            </a:r>
            <a:endParaRPr lang="en-US" dirty="0"/>
          </a:p>
        </p:txBody>
      </p:sp>
      <p:sp>
        <p:nvSpPr>
          <p:cNvPr id="3" name="Content Placeholder 2"/>
          <p:cNvSpPr>
            <a:spLocks noGrp="1"/>
          </p:cNvSpPr>
          <p:nvPr>
            <p:ph idx="1"/>
          </p:nvPr>
        </p:nvSpPr>
        <p:spPr/>
        <p:txBody>
          <a:bodyPr>
            <a:normAutofit fontScale="70000" lnSpcReduction="20000"/>
          </a:bodyPr>
          <a:lstStyle/>
          <a:p>
            <a:pPr algn="just"/>
            <a:r>
              <a:rPr lang="en-US" dirty="0" smtClean="0"/>
              <a:t>In JavaScript, almost "everything" is an object.</a:t>
            </a:r>
          </a:p>
          <a:p>
            <a:pPr lvl="1" algn="just"/>
            <a:r>
              <a:rPr lang="en-US" dirty="0" smtClean="0"/>
              <a:t>Booleans can be objects (if defined with the </a:t>
            </a:r>
            <a:r>
              <a:rPr lang="en-US" b="1" dirty="0" smtClean="0"/>
              <a:t>new</a:t>
            </a:r>
            <a:r>
              <a:rPr lang="en-US" dirty="0" smtClean="0"/>
              <a:t> keyword)</a:t>
            </a:r>
          </a:p>
          <a:p>
            <a:pPr lvl="1" algn="just"/>
            <a:r>
              <a:rPr lang="en-US" dirty="0" smtClean="0"/>
              <a:t>Numbers can be objects (if defined with the </a:t>
            </a:r>
            <a:r>
              <a:rPr lang="en-US" b="1" dirty="0" smtClean="0"/>
              <a:t>new</a:t>
            </a:r>
            <a:r>
              <a:rPr lang="en-US" dirty="0" smtClean="0"/>
              <a:t> keyword)</a:t>
            </a:r>
          </a:p>
          <a:p>
            <a:pPr lvl="1" algn="just"/>
            <a:r>
              <a:rPr lang="en-US" dirty="0" smtClean="0"/>
              <a:t>Strings can be objects (if defined with the </a:t>
            </a:r>
            <a:r>
              <a:rPr lang="en-US" b="1" dirty="0" smtClean="0"/>
              <a:t>new</a:t>
            </a:r>
            <a:r>
              <a:rPr lang="en-US" dirty="0" smtClean="0"/>
              <a:t> keyword)</a:t>
            </a:r>
          </a:p>
          <a:p>
            <a:pPr lvl="1" algn="just"/>
            <a:r>
              <a:rPr lang="en-US" dirty="0" smtClean="0"/>
              <a:t>Dates are always objects</a:t>
            </a:r>
          </a:p>
          <a:p>
            <a:pPr lvl="1" algn="just"/>
            <a:r>
              <a:rPr lang="en-US" dirty="0" smtClean="0"/>
              <a:t>Maths are always objects</a:t>
            </a:r>
          </a:p>
          <a:p>
            <a:pPr lvl="1" algn="just"/>
            <a:r>
              <a:rPr lang="en-US" dirty="0" smtClean="0"/>
              <a:t>Regular expressions are always objects</a:t>
            </a:r>
          </a:p>
          <a:p>
            <a:pPr lvl="1" algn="just"/>
            <a:r>
              <a:rPr lang="en-US" dirty="0" smtClean="0"/>
              <a:t>Arrays are always objects</a:t>
            </a:r>
          </a:p>
          <a:p>
            <a:pPr lvl="1" algn="just"/>
            <a:r>
              <a:rPr lang="en-US" dirty="0" smtClean="0"/>
              <a:t>Functions are always objects</a:t>
            </a:r>
          </a:p>
          <a:p>
            <a:pPr lvl="1" algn="just"/>
            <a:r>
              <a:rPr lang="en-US" dirty="0" smtClean="0"/>
              <a:t>Objects are always objects</a:t>
            </a:r>
          </a:p>
          <a:p>
            <a:pPr lvl="1" algn="just"/>
            <a:r>
              <a:rPr lang="en-US" dirty="0" smtClean="0"/>
              <a:t>All JavaScript values, except primitives, are objects.</a:t>
            </a:r>
          </a:p>
          <a:p>
            <a:pPr algn="just"/>
            <a:r>
              <a:rPr lang="en-US" b="1" dirty="0" smtClean="0"/>
              <a:t>JavaScript Primitives:</a:t>
            </a:r>
          </a:p>
          <a:p>
            <a:pPr lvl="1" algn="just"/>
            <a:r>
              <a:rPr lang="en-US" dirty="0" smtClean="0"/>
              <a:t>A </a:t>
            </a:r>
            <a:r>
              <a:rPr lang="en-US" b="1" dirty="0" smtClean="0"/>
              <a:t>primitive value</a:t>
            </a:r>
            <a:r>
              <a:rPr lang="en-US" dirty="0" smtClean="0"/>
              <a:t> is a value that has no properties or methods. </a:t>
            </a:r>
          </a:p>
          <a:p>
            <a:pPr lvl="1" algn="just"/>
            <a:r>
              <a:rPr lang="en-US" dirty="0" smtClean="0"/>
              <a:t>A </a:t>
            </a:r>
            <a:r>
              <a:rPr lang="en-US" b="1" dirty="0" smtClean="0"/>
              <a:t>primitive data type</a:t>
            </a:r>
            <a:r>
              <a:rPr lang="en-US" dirty="0" smtClean="0"/>
              <a:t> is data that has a primitive value.</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JAVASCRIPT - OBJECTS</a:t>
            </a:r>
            <a:endParaRPr lang="en-US" dirty="0"/>
          </a:p>
        </p:txBody>
      </p:sp>
      <p:sp>
        <p:nvSpPr>
          <p:cNvPr id="3" name="Content Placeholder 2"/>
          <p:cNvSpPr>
            <a:spLocks noGrp="1"/>
          </p:cNvSpPr>
          <p:nvPr>
            <p:ph idx="1"/>
          </p:nvPr>
        </p:nvSpPr>
        <p:spPr>
          <a:xfrm>
            <a:off x="457200" y="1447800"/>
            <a:ext cx="8229600" cy="2514600"/>
          </a:xfrm>
        </p:spPr>
        <p:txBody>
          <a:bodyPr>
            <a:normAutofit fontScale="55000" lnSpcReduction="20000"/>
          </a:bodyPr>
          <a:lstStyle/>
          <a:p>
            <a:pPr algn="just"/>
            <a:r>
              <a:rPr lang="en-US" dirty="0" smtClean="0"/>
              <a:t>JavaScript defines 5 types of primitive data types:</a:t>
            </a:r>
          </a:p>
          <a:p>
            <a:pPr lvl="1" algn="just"/>
            <a:r>
              <a:rPr lang="en-US" dirty="0" smtClean="0"/>
              <a:t>string</a:t>
            </a:r>
          </a:p>
          <a:p>
            <a:pPr lvl="1" algn="just"/>
            <a:r>
              <a:rPr lang="en-US" dirty="0" smtClean="0"/>
              <a:t>number</a:t>
            </a:r>
          </a:p>
          <a:p>
            <a:pPr lvl="1" algn="just"/>
            <a:r>
              <a:rPr lang="en-US" dirty="0" smtClean="0"/>
              <a:t>Boolean</a:t>
            </a:r>
          </a:p>
          <a:p>
            <a:pPr lvl="1" algn="just"/>
            <a:r>
              <a:rPr lang="en-US" dirty="0" smtClean="0"/>
              <a:t>null</a:t>
            </a:r>
          </a:p>
          <a:p>
            <a:pPr lvl="1" algn="just"/>
            <a:r>
              <a:rPr lang="en-US" dirty="0" smtClean="0"/>
              <a:t>undefined</a:t>
            </a:r>
          </a:p>
          <a:p>
            <a:pPr algn="just"/>
            <a:r>
              <a:rPr lang="en-US" dirty="0" smtClean="0"/>
              <a:t>Primitive values are immutable (they are hardcoded and therefore cannot be changed). </a:t>
            </a:r>
          </a:p>
          <a:p>
            <a:pPr algn="just"/>
            <a:r>
              <a:rPr lang="en-US" b="1" i="1" dirty="0" smtClean="0"/>
              <a:t>Example:</a:t>
            </a:r>
          </a:p>
          <a:p>
            <a:pPr lvl="1" algn="just"/>
            <a:r>
              <a:rPr lang="en-US" dirty="0" smtClean="0"/>
              <a:t>if x = 3.14, you can change the value of x. But you cannot change the value of 3.14.</a:t>
            </a:r>
            <a:endParaRPr lang="en-US" dirty="0"/>
          </a:p>
        </p:txBody>
      </p:sp>
      <p:graphicFrame>
        <p:nvGraphicFramePr>
          <p:cNvPr id="4" name="Content Placeholder 3"/>
          <p:cNvGraphicFramePr>
            <a:graphicFrameLocks/>
          </p:cNvGraphicFramePr>
          <p:nvPr/>
        </p:nvGraphicFramePr>
        <p:xfrm>
          <a:off x="1600200" y="4038600"/>
          <a:ext cx="5867400" cy="2377440"/>
        </p:xfrm>
        <a:graphic>
          <a:graphicData uri="http://schemas.openxmlformats.org/drawingml/2006/table">
            <a:tbl>
              <a:tblPr firstRow="1" bandRow="1">
                <a:tableStyleId>{5940675A-B579-460E-94D1-54222C63F5DA}</a:tableStyleId>
              </a:tblPr>
              <a:tblGrid>
                <a:gridCol w="1244158"/>
                <a:gridCol w="1420955"/>
                <a:gridCol w="3202287"/>
              </a:tblGrid>
              <a:tr h="274320">
                <a:tc>
                  <a:txBody>
                    <a:bodyPr/>
                    <a:lstStyle/>
                    <a:p>
                      <a:pPr algn="l"/>
                      <a:r>
                        <a:rPr lang="en-US" sz="1800" b="1" dirty="0" smtClean="0"/>
                        <a:t>Value</a:t>
                      </a:r>
                      <a:endParaRPr lang="en-US" sz="1800" b="1" dirty="0"/>
                    </a:p>
                  </a:txBody>
                  <a:tcPr/>
                </a:tc>
                <a:tc>
                  <a:txBody>
                    <a:bodyPr/>
                    <a:lstStyle/>
                    <a:p>
                      <a:pPr algn="l"/>
                      <a:r>
                        <a:rPr lang="en-US" sz="1800" b="1" dirty="0" smtClean="0"/>
                        <a:t>Type</a:t>
                      </a:r>
                      <a:endParaRPr lang="en-US" sz="1800" b="1" dirty="0"/>
                    </a:p>
                  </a:txBody>
                  <a:tcPr/>
                </a:tc>
                <a:tc>
                  <a:txBody>
                    <a:bodyPr/>
                    <a:lstStyle/>
                    <a:p>
                      <a:pPr algn="l"/>
                      <a:r>
                        <a:rPr lang="en-US" sz="1800" b="1" dirty="0" smtClean="0"/>
                        <a:t>Comment</a:t>
                      </a:r>
                      <a:endParaRPr lang="en-US" sz="1800" b="1" dirty="0"/>
                    </a:p>
                  </a:txBody>
                  <a:tcPr/>
                </a:tc>
              </a:tr>
              <a:tr h="274320">
                <a:tc>
                  <a:txBody>
                    <a:bodyPr/>
                    <a:lstStyle/>
                    <a:p>
                      <a:pPr algn="l"/>
                      <a:r>
                        <a:rPr lang="en-US" sz="1600"/>
                        <a:t>"Hello"</a:t>
                      </a:r>
                    </a:p>
                  </a:txBody>
                  <a:tcPr anchor="ctr"/>
                </a:tc>
                <a:tc>
                  <a:txBody>
                    <a:bodyPr/>
                    <a:lstStyle/>
                    <a:p>
                      <a:pPr algn="l"/>
                      <a:r>
                        <a:rPr lang="en-US" sz="1600"/>
                        <a:t>string</a:t>
                      </a:r>
                    </a:p>
                  </a:txBody>
                  <a:tcPr anchor="ctr"/>
                </a:tc>
                <a:tc>
                  <a:txBody>
                    <a:bodyPr/>
                    <a:lstStyle/>
                    <a:p>
                      <a:pPr algn="l"/>
                      <a:r>
                        <a:rPr lang="en-US" sz="1600" dirty="0"/>
                        <a:t>"Hello" is always "Hello"</a:t>
                      </a:r>
                    </a:p>
                  </a:txBody>
                  <a:tcPr anchor="ctr"/>
                </a:tc>
              </a:tr>
              <a:tr h="274320">
                <a:tc>
                  <a:txBody>
                    <a:bodyPr/>
                    <a:lstStyle/>
                    <a:p>
                      <a:pPr algn="l"/>
                      <a:r>
                        <a:rPr lang="en-US" sz="1600"/>
                        <a:t>3.14</a:t>
                      </a:r>
                    </a:p>
                  </a:txBody>
                  <a:tcPr anchor="ctr"/>
                </a:tc>
                <a:tc>
                  <a:txBody>
                    <a:bodyPr/>
                    <a:lstStyle/>
                    <a:p>
                      <a:pPr algn="l"/>
                      <a:r>
                        <a:rPr lang="en-US" sz="1600"/>
                        <a:t>number</a:t>
                      </a:r>
                    </a:p>
                  </a:txBody>
                  <a:tcPr anchor="ctr"/>
                </a:tc>
                <a:tc>
                  <a:txBody>
                    <a:bodyPr/>
                    <a:lstStyle/>
                    <a:p>
                      <a:pPr algn="l"/>
                      <a:r>
                        <a:rPr lang="en-US" sz="1600" dirty="0"/>
                        <a:t>3.14 is always 3.14</a:t>
                      </a:r>
                    </a:p>
                  </a:txBody>
                  <a:tcPr anchor="ctr"/>
                </a:tc>
              </a:tr>
              <a:tr h="274320">
                <a:tc>
                  <a:txBody>
                    <a:bodyPr/>
                    <a:lstStyle/>
                    <a:p>
                      <a:pPr algn="l"/>
                      <a:r>
                        <a:rPr lang="en-US" sz="1600"/>
                        <a:t>true</a:t>
                      </a:r>
                    </a:p>
                  </a:txBody>
                  <a:tcPr anchor="ctr"/>
                </a:tc>
                <a:tc>
                  <a:txBody>
                    <a:bodyPr/>
                    <a:lstStyle/>
                    <a:p>
                      <a:pPr algn="l"/>
                      <a:r>
                        <a:rPr lang="en-US" sz="1600" dirty="0" smtClean="0"/>
                        <a:t>Boolean</a:t>
                      </a:r>
                      <a:endParaRPr lang="en-US" sz="1600" dirty="0"/>
                    </a:p>
                  </a:txBody>
                  <a:tcPr anchor="ctr"/>
                </a:tc>
                <a:tc>
                  <a:txBody>
                    <a:bodyPr/>
                    <a:lstStyle/>
                    <a:p>
                      <a:pPr algn="l"/>
                      <a:r>
                        <a:rPr lang="en-US" sz="1600"/>
                        <a:t>true is always true</a:t>
                      </a:r>
                    </a:p>
                  </a:txBody>
                  <a:tcPr anchor="ctr"/>
                </a:tc>
              </a:tr>
              <a:tr h="274320">
                <a:tc>
                  <a:txBody>
                    <a:bodyPr/>
                    <a:lstStyle/>
                    <a:p>
                      <a:pPr algn="l"/>
                      <a:r>
                        <a:rPr lang="en-US" sz="1600"/>
                        <a:t>false</a:t>
                      </a:r>
                    </a:p>
                  </a:txBody>
                  <a:tcPr anchor="ctr"/>
                </a:tc>
                <a:tc>
                  <a:txBody>
                    <a:bodyPr/>
                    <a:lstStyle/>
                    <a:p>
                      <a:pPr algn="l"/>
                      <a:r>
                        <a:rPr lang="en-US" sz="1600" dirty="0" smtClean="0"/>
                        <a:t>Boolean</a:t>
                      </a:r>
                      <a:endParaRPr lang="en-US" sz="1600" dirty="0"/>
                    </a:p>
                  </a:txBody>
                  <a:tcPr anchor="ctr"/>
                </a:tc>
                <a:tc>
                  <a:txBody>
                    <a:bodyPr/>
                    <a:lstStyle/>
                    <a:p>
                      <a:pPr algn="l"/>
                      <a:r>
                        <a:rPr lang="en-US" sz="1600" dirty="0"/>
                        <a:t>false is always false</a:t>
                      </a:r>
                    </a:p>
                  </a:txBody>
                  <a:tcPr anchor="ctr"/>
                </a:tc>
              </a:tr>
              <a:tr h="274320">
                <a:tc>
                  <a:txBody>
                    <a:bodyPr/>
                    <a:lstStyle/>
                    <a:p>
                      <a:pPr algn="l"/>
                      <a:r>
                        <a:rPr lang="en-US" sz="1600"/>
                        <a:t>null</a:t>
                      </a:r>
                    </a:p>
                  </a:txBody>
                  <a:tcPr anchor="ctr"/>
                </a:tc>
                <a:tc>
                  <a:txBody>
                    <a:bodyPr/>
                    <a:lstStyle/>
                    <a:p>
                      <a:pPr algn="l"/>
                      <a:r>
                        <a:rPr lang="en-US" sz="1600"/>
                        <a:t>null (object)</a:t>
                      </a:r>
                    </a:p>
                  </a:txBody>
                  <a:tcPr anchor="ctr"/>
                </a:tc>
                <a:tc>
                  <a:txBody>
                    <a:bodyPr/>
                    <a:lstStyle/>
                    <a:p>
                      <a:pPr algn="l"/>
                      <a:r>
                        <a:rPr lang="en-US" sz="1600"/>
                        <a:t>null is always null</a:t>
                      </a:r>
                    </a:p>
                  </a:txBody>
                  <a:tcPr anchor="ctr"/>
                </a:tc>
              </a:tr>
              <a:tr h="274320">
                <a:tc>
                  <a:txBody>
                    <a:bodyPr/>
                    <a:lstStyle/>
                    <a:p>
                      <a:pPr algn="l"/>
                      <a:r>
                        <a:rPr lang="en-US" sz="1600"/>
                        <a:t>undefined</a:t>
                      </a:r>
                    </a:p>
                  </a:txBody>
                  <a:tcPr anchor="ctr"/>
                </a:tc>
                <a:tc>
                  <a:txBody>
                    <a:bodyPr/>
                    <a:lstStyle/>
                    <a:p>
                      <a:pPr algn="l"/>
                      <a:r>
                        <a:rPr lang="en-US" sz="1600" dirty="0"/>
                        <a:t>undefined</a:t>
                      </a:r>
                    </a:p>
                  </a:txBody>
                  <a:tcPr anchor="ctr"/>
                </a:tc>
                <a:tc>
                  <a:txBody>
                    <a:bodyPr/>
                    <a:lstStyle/>
                    <a:p>
                      <a:pPr algn="l"/>
                      <a:r>
                        <a:rPr lang="en-US" sz="1600" dirty="0"/>
                        <a:t>undefined is always undefined</a:t>
                      </a:r>
                    </a:p>
                  </a:txBody>
                  <a:tcPr anchor="ct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JAVA SCRIPT ANIMATIONS</a:t>
            </a:r>
            <a:endParaRPr lang="en-US" dirty="0"/>
          </a:p>
        </p:txBody>
      </p:sp>
      <p:sp>
        <p:nvSpPr>
          <p:cNvPr id="3" name="Content Placeholder 2"/>
          <p:cNvSpPr>
            <a:spLocks noGrp="1"/>
          </p:cNvSpPr>
          <p:nvPr>
            <p:ph idx="1"/>
          </p:nvPr>
        </p:nvSpPr>
        <p:spPr/>
        <p:txBody>
          <a:bodyPr>
            <a:normAutofit fontScale="85000" lnSpcReduction="10000"/>
          </a:bodyPr>
          <a:lstStyle/>
          <a:p>
            <a:pPr algn="just"/>
            <a:r>
              <a:rPr lang="en-US" dirty="0" smtClean="0"/>
              <a:t>You can use JavaScript to create a complex animation having, but not limited to, the following elements −</a:t>
            </a:r>
          </a:p>
          <a:p>
            <a:pPr lvl="1" algn="just"/>
            <a:r>
              <a:rPr lang="en-US" dirty="0" smtClean="0"/>
              <a:t>Fade Effect</a:t>
            </a:r>
          </a:p>
          <a:p>
            <a:pPr lvl="1" algn="just"/>
            <a:r>
              <a:rPr lang="en-US" dirty="0" smtClean="0"/>
              <a:t>Roll-in or Roll-out</a:t>
            </a:r>
          </a:p>
          <a:p>
            <a:pPr lvl="1" algn="just"/>
            <a:r>
              <a:rPr lang="en-US" dirty="0" smtClean="0"/>
              <a:t>Page-in or Page-out</a:t>
            </a:r>
          </a:p>
          <a:p>
            <a:pPr lvl="1" algn="just"/>
            <a:r>
              <a:rPr lang="en-US" dirty="0" smtClean="0"/>
              <a:t>Object movements</a:t>
            </a:r>
          </a:p>
          <a:p>
            <a:pPr algn="just"/>
            <a:r>
              <a:rPr lang="en-US" dirty="0" smtClean="0"/>
              <a:t>JavaScript can be used to move a number of DOM elements (&lt;img /&gt;, &lt;div&gt; or any other HTML element) around the page according to some sort of pattern determined by a logical equation or function.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JAVASCRIPT - OBJECTS</a:t>
            </a:r>
            <a:endParaRPr lang="en-US" dirty="0"/>
          </a:p>
        </p:txBody>
      </p:sp>
      <p:sp>
        <p:nvSpPr>
          <p:cNvPr id="5" name="Content Placeholder 4"/>
          <p:cNvSpPr>
            <a:spLocks noGrp="1"/>
          </p:cNvSpPr>
          <p:nvPr>
            <p:ph idx="1"/>
          </p:nvPr>
        </p:nvSpPr>
        <p:spPr>
          <a:xfrm>
            <a:off x="609600" y="1600200"/>
            <a:ext cx="8229600" cy="4953000"/>
          </a:xfrm>
        </p:spPr>
        <p:txBody>
          <a:bodyPr>
            <a:normAutofit lnSpcReduction="10000"/>
          </a:bodyPr>
          <a:lstStyle/>
          <a:p>
            <a:pPr algn="just"/>
            <a:r>
              <a:rPr lang="en-US" b="1" dirty="0" smtClean="0"/>
              <a:t>Objects are Variables Containing Variables</a:t>
            </a:r>
          </a:p>
          <a:p>
            <a:pPr lvl="1" algn="just"/>
            <a:r>
              <a:rPr lang="en-US" dirty="0" smtClean="0"/>
              <a:t>JavaScript variables can contain single values:</a:t>
            </a:r>
          </a:p>
          <a:p>
            <a:pPr lvl="2" algn="just"/>
            <a:r>
              <a:rPr lang="en-US" dirty="0" smtClean="0"/>
              <a:t>Example:</a:t>
            </a:r>
          </a:p>
          <a:p>
            <a:pPr lvl="3" algn="just">
              <a:buNone/>
            </a:pPr>
            <a:r>
              <a:rPr lang="en-US" dirty="0" smtClean="0"/>
              <a:t>var person = "John Doe";</a:t>
            </a:r>
          </a:p>
          <a:p>
            <a:pPr lvl="1" algn="just"/>
            <a:r>
              <a:rPr lang="en-US" dirty="0" smtClean="0"/>
              <a:t>Objects are variables too. But objects can contain many values. </a:t>
            </a:r>
          </a:p>
          <a:p>
            <a:pPr lvl="1" algn="just"/>
            <a:r>
              <a:rPr lang="en-US" dirty="0" smtClean="0"/>
              <a:t>The values are written as name : value pairs (name and value separated by a colon).</a:t>
            </a:r>
          </a:p>
          <a:p>
            <a:pPr lvl="2" algn="just"/>
            <a:r>
              <a:rPr lang="en-US" dirty="0" smtClean="0"/>
              <a:t>Example:</a:t>
            </a:r>
          </a:p>
          <a:p>
            <a:pPr lvl="3" algn="just">
              <a:buNone/>
            </a:pPr>
            <a:r>
              <a:rPr lang="en-US" dirty="0" smtClean="0"/>
              <a:t>var person = {</a:t>
            </a:r>
            <a:r>
              <a:rPr lang="en-US" dirty="0" smtClean="0">
                <a:solidFill>
                  <a:schemeClr val="accent1">
                    <a:lumMod val="75000"/>
                  </a:schemeClr>
                </a:solidFill>
              </a:rPr>
              <a:t>firstName</a:t>
            </a:r>
            <a:r>
              <a:rPr lang="en-US" dirty="0" smtClean="0"/>
              <a:t>:"</a:t>
            </a:r>
            <a:r>
              <a:rPr lang="en-US" dirty="0" smtClean="0">
                <a:solidFill>
                  <a:schemeClr val="accent6">
                    <a:lumMod val="50000"/>
                  </a:schemeClr>
                </a:solidFill>
              </a:rPr>
              <a:t>John</a:t>
            </a:r>
            <a:r>
              <a:rPr lang="en-US" dirty="0" smtClean="0"/>
              <a:t>", lastName:"Doe", age:50, eyeColor:"blue"}; </a:t>
            </a:r>
          </a:p>
          <a:p>
            <a:pPr lvl="1" algn="just"/>
            <a:r>
              <a:rPr lang="en-US" i="1" dirty="0" smtClean="0"/>
              <a:t>A JavaScript object is a collection of named values</a:t>
            </a:r>
            <a:r>
              <a:rPr lang="en-US" dirty="0" smtClean="0"/>
              <a:t>.</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US" b="1" dirty="0" smtClean="0"/>
              <a:t>Creating a JavaScript Object:</a:t>
            </a:r>
          </a:p>
          <a:p>
            <a:pPr lvl="1" algn="just"/>
            <a:r>
              <a:rPr lang="en-US" dirty="0" smtClean="0"/>
              <a:t>With JavaScript, you can define and create your own objects.</a:t>
            </a:r>
          </a:p>
          <a:p>
            <a:pPr lvl="1" algn="just"/>
            <a:r>
              <a:rPr lang="en-US" dirty="0" smtClean="0"/>
              <a:t>There are different ways to create new objects:</a:t>
            </a:r>
          </a:p>
          <a:p>
            <a:pPr lvl="2" algn="just"/>
            <a:r>
              <a:rPr lang="en-US" dirty="0" smtClean="0"/>
              <a:t>Define and create a single object, </a:t>
            </a:r>
            <a:r>
              <a:rPr lang="en-US" dirty="0" smtClean="0">
                <a:solidFill>
                  <a:srgbClr val="00B050"/>
                </a:solidFill>
              </a:rPr>
              <a:t>using an object literal</a:t>
            </a:r>
            <a:r>
              <a:rPr lang="en-US" dirty="0" smtClean="0"/>
              <a:t>.</a:t>
            </a:r>
          </a:p>
          <a:p>
            <a:pPr lvl="2" algn="just"/>
            <a:r>
              <a:rPr lang="en-US" dirty="0" smtClean="0"/>
              <a:t>Define and create a single object, </a:t>
            </a:r>
            <a:r>
              <a:rPr lang="en-US" dirty="0" smtClean="0">
                <a:solidFill>
                  <a:srgbClr val="0070C0"/>
                </a:solidFill>
              </a:rPr>
              <a:t>with the keyword new</a:t>
            </a:r>
            <a:r>
              <a:rPr lang="en-US" dirty="0" smtClean="0"/>
              <a:t>.</a:t>
            </a:r>
          </a:p>
          <a:p>
            <a:pPr lvl="2" algn="just"/>
            <a:r>
              <a:rPr lang="en-US" dirty="0" smtClean="0"/>
              <a:t>Define an </a:t>
            </a:r>
            <a:r>
              <a:rPr lang="en-US" dirty="0" smtClean="0">
                <a:solidFill>
                  <a:schemeClr val="accent5"/>
                </a:solidFill>
              </a:rPr>
              <a:t>object constructor</a:t>
            </a:r>
            <a:r>
              <a:rPr lang="en-US" dirty="0" smtClean="0"/>
              <a:t>, and then create objects of the constructed type.</a:t>
            </a:r>
            <a:endParaRPr lang="en-US" dirty="0"/>
          </a:p>
        </p:txBody>
      </p:sp>
      <p:sp>
        <p:nvSpPr>
          <p:cNvPr id="4" name="Title 1"/>
          <p:cNvSpPr>
            <a:spLocks noGrp="1"/>
          </p:cNvSpPr>
          <p:nvPr>
            <p:ph type="title"/>
          </p:nvPr>
        </p:nvSpPr>
        <p:spPr/>
        <p:txBody>
          <a:bodyPr/>
          <a:lstStyle/>
          <a:p>
            <a:r>
              <a:rPr lang="en-US" dirty="0" smtClean="0"/>
              <a:t>JAVASCRIPT - OBJECTS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JAVASCRIPT - OBJECTS</a:t>
            </a:r>
            <a:endParaRPr lang="en-US" dirty="0"/>
          </a:p>
        </p:txBody>
      </p:sp>
      <p:sp>
        <p:nvSpPr>
          <p:cNvPr id="3" name="Content Placeholder 2"/>
          <p:cNvSpPr>
            <a:spLocks noGrp="1"/>
          </p:cNvSpPr>
          <p:nvPr>
            <p:ph idx="1"/>
          </p:nvPr>
        </p:nvSpPr>
        <p:spPr/>
        <p:txBody>
          <a:bodyPr>
            <a:normAutofit fontScale="62500" lnSpcReduction="20000"/>
          </a:bodyPr>
          <a:lstStyle/>
          <a:p>
            <a:pPr algn="just"/>
            <a:r>
              <a:rPr lang="en-US" dirty="0" smtClean="0">
                <a:solidFill>
                  <a:srgbClr val="00B050"/>
                </a:solidFill>
              </a:rPr>
              <a:t>Using an Object Literal</a:t>
            </a:r>
          </a:p>
          <a:p>
            <a:pPr lvl="1" algn="just"/>
            <a:r>
              <a:rPr lang="en-US" dirty="0" smtClean="0"/>
              <a:t>This is the easiest way to create a JavaScript Object.</a:t>
            </a:r>
          </a:p>
          <a:p>
            <a:pPr lvl="1" algn="just"/>
            <a:r>
              <a:rPr lang="en-US" dirty="0" smtClean="0"/>
              <a:t>Using an object literal, you both define and create an object in one statement.</a:t>
            </a:r>
          </a:p>
          <a:p>
            <a:pPr lvl="1" algn="just"/>
            <a:r>
              <a:rPr lang="en-US" dirty="0" smtClean="0"/>
              <a:t>An object literal is a list of name:value pairs (like age:50) inside curly braces {}.</a:t>
            </a:r>
          </a:p>
          <a:p>
            <a:pPr lvl="1" algn="just"/>
            <a:r>
              <a:rPr lang="en-US" dirty="0" smtClean="0"/>
              <a:t>The following example creates a new JavaScript object with four properties:</a:t>
            </a:r>
          </a:p>
          <a:p>
            <a:pPr lvl="1" algn="just"/>
            <a:r>
              <a:rPr lang="en-US" b="1" dirty="0" smtClean="0"/>
              <a:t>Example</a:t>
            </a:r>
          </a:p>
          <a:p>
            <a:pPr lvl="1" algn="just">
              <a:buNone/>
            </a:pPr>
            <a:r>
              <a:rPr lang="en-US" dirty="0" smtClean="0"/>
              <a:t>		var person = {firstName:"John", lastName:"Doe", age:50, eyeColor:"blue"}; </a:t>
            </a:r>
          </a:p>
          <a:p>
            <a:pPr lvl="1" algn="just"/>
            <a:r>
              <a:rPr lang="en-US" dirty="0" smtClean="0"/>
              <a:t>Spaces and line breaks are not important. An object definition can span multiple lines:</a:t>
            </a:r>
          </a:p>
          <a:p>
            <a:pPr lvl="1" algn="just"/>
            <a:r>
              <a:rPr lang="en-US" b="1" dirty="0" smtClean="0"/>
              <a:t>Example</a:t>
            </a:r>
          </a:p>
          <a:p>
            <a:pPr lvl="1">
              <a:buNone/>
            </a:pPr>
            <a:r>
              <a:rPr lang="en-US" dirty="0" smtClean="0"/>
              <a:t>	var person = {</a:t>
            </a:r>
            <a:br>
              <a:rPr lang="en-US" dirty="0" smtClean="0"/>
            </a:br>
            <a:r>
              <a:rPr lang="en-US" dirty="0" smtClean="0"/>
              <a:t>    firstName:"John",</a:t>
            </a:r>
            <a:br>
              <a:rPr lang="en-US" dirty="0" smtClean="0"/>
            </a:br>
            <a:r>
              <a:rPr lang="en-US" dirty="0" smtClean="0"/>
              <a:t>    lastName:"Doe",</a:t>
            </a:r>
            <a:br>
              <a:rPr lang="en-US" dirty="0" smtClean="0"/>
            </a:br>
            <a:r>
              <a:rPr lang="en-US" dirty="0" smtClean="0"/>
              <a:t>    age:50,</a:t>
            </a:r>
            <a:br>
              <a:rPr lang="en-US" dirty="0" smtClean="0"/>
            </a:br>
            <a:r>
              <a:rPr lang="en-US" dirty="0" smtClean="0"/>
              <a:t>    eyeColor:"blue"</a:t>
            </a:r>
            <a:br>
              <a:rPr lang="en-US" dirty="0" smtClean="0"/>
            </a:br>
            <a:r>
              <a:rPr lang="en-US" dirty="0" smtClean="0"/>
              <a:t>}; </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JAVASCRIPT - OBJECTS</a:t>
            </a:r>
            <a:endParaRPr lang="en-US" dirty="0"/>
          </a:p>
        </p:txBody>
      </p:sp>
      <p:sp>
        <p:nvSpPr>
          <p:cNvPr id="3" name="Content Placeholder 2"/>
          <p:cNvSpPr>
            <a:spLocks noGrp="1"/>
          </p:cNvSpPr>
          <p:nvPr>
            <p:ph idx="1"/>
          </p:nvPr>
        </p:nvSpPr>
        <p:spPr/>
        <p:txBody>
          <a:bodyPr>
            <a:normAutofit fontScale="70000" lnSpcReduction="20000"/>
          </a:bodyPr>
          <a:lstStyle/>
          <a:p>
            <a:pPr algn="just"/>
            <a:r>
              <a:rPr lang="en-US" dirty="0" smtClean="0"/>
              <a:t>Using the JavaScript </a:t>
            </a:r>
            <a:r>
              <a:rPr lang="en-US" dirty="0" smtClean="0">
                <a:solidFill>
                  <a:srgbClr val="0070C0"/>
                </a:solidFill>
              </a:rPr>
              <a:t>with Keyword new</a:t>
            </a:r>
            <a:r>
              <a:rPr lang="en-US" b="1" dirty="0" smtClean="0"/>
              <a:t>:</a:t>
            </a:r>
          </a:p>
          <a:p>
            <a:pPr lvl="1" algn="just"/>
            <a:r>
              <a:rPr lang="en-US" dirty="0" smtClean="0"/>
              <a:t>The following example also creates a new JavaScript object with four properties:</a:t>
            </a:r>
          </a:p>
          <a:p>
            <a:pPr lvl="1" algn="just"/>
            <a:r>
              <a:rPr lang="en-US" b="1" dirty="0" smtClean="0"/>
              <a:t>Example</a:t>
            </a:r>
          </a:p>
          <a:p>
            <a:pPr lvl="2">
              <a:buNone/>
            </a:pPr>
            <a:r>
              <a:rPr lang="en-US" dirty="0" smtClean="0"/>
              <a:t>	var person = new Object();</a:t>
            </a:r>
            <a:br>
              <a:rPr lang="en-US" dirty="0" smtClean="0"/>
            </a:br>
            <a:r>
              <a:rPr lang="en-US" dirty="0" smtClean="0"/>
              <a:t>person.firstName = "John";</a:t>
            </a:r>
            <a:br>
              <a:rPr lang="en-US" dirty="0" smtClean="0"/>
            </a:br>
            <a:r>
              <a:rPr lang="en-US" dirty="0" smtClean="0"/>
              <a:t>person.lastName = "Doe";</a:t>
            </a:r>
            <a:br>
              <a:rPr lang="en-US" dirty="0" smtClean="0"/>
            </a:br>
            <a:r>
              <a:rPr lang="en-US" dirty="0" smtClean="0"/>
              <a:t>person.age = 50;</a:t>
            </a:r>
            <a:br>
              <a:rPr lang="en-US" dirty="0" smtClean="0"/>
            </a:br>
            <a:r>
              <a:rPr lang="en-US" dirty="0" smtClean="0"/>
              <a:t>person.eyeColor = "blue"; </a:t>
            </a:r>
          </a:p>
          <a:p>
            <a:r>
              <a:rPr lang="en-US" dirty="0" smtClean="0"/>
              <a:t>Using an </a:t>
            </a:r>
            <a:r>
              <a:rPr lang="en-US" dirty="0" smtClean="0">
                <a:solidFill>
                  <a:schemeClr val="accent5"/>
                </a:solidFill>
              </a:rPr>
              <a:t>Object Constructor</a:t>
            </a:r>
            <a:r>
              <a:rPr lang="en-US" b="1" dirty="0" smtClean="0"/>
              <a:t>:</a:t>
            </a:r>
          </a:p>
          <a:p>
            <a:pPr lvl="1" algn="just"/>
            <a:r>
              <a:rPr lang="en-US" dirty="0" smtClean="0"/>
              <a:t>The examples above are limited in many situations. They only create a single object.</a:t>
            </a:r>
          </a:p>
          <a:p>
            <a:pPr lvl="1" algn="just"/>
            <a:r>
              <a:rPr lang="en-US" dirty="0" smtClean="0"/>
              <a:t>Sometimes we like to have an "object type" that can be used to create many objects of one type.</a:t>
            </a:r>
          </a:p>
          <a:p>
            <a:pPr lvl="1" algn="just"/>
            <a:r>
              <a:rPr lang="en-US" dirty="0" smtClean="0"/>
              <a:t>The standard way to create an "object type" is to use an object constructor function is as follows:</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JAVASCRIPT - OBJECTS</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Example</a:t>
            </a:r>
          </a:p>
          <a:p>
            <a:pPr lvl="1"/>
            <a:r>
              <a:rPr lang="en-US" dirty="0" smtClean="0"/>
              <a:t>function person(first, last, age, eye) {</a:t>
            </a:r>
            <a:br>
              <a:rPr lang="en-US" dirty="0" smtClean="0"/>
            </a:br>
            <a:r>
              <a:rPr lang="en-US" dirty="0" smtClean="0"/>
              <a:t>    this.firstName = first;</a:t>
            </a:r>
            <a:br>
              <a:rPr lang="en-US" dirty="0" smtClean="0"/>
            </a:br>
            <a:r>
              <a:rPr lang="en-US" dirty="0" smtClean="0"/>
              <a:t>    this.lastName = last;</a:t>
            </a:r>
            <a:br>
              <a:rPr lang="en-US" dirty="0" smtClean="0"/>
            </a:br>
            <a:r>
              <a:rPr lang="en-US" dirty="0" smtClean="0"/>
              <a:t>    this.age = age;</a:t>
            </a:r>
            <a:br>
              <a:rPr lang="en-US" dirty="0" smtClean="0"/>
            </a:br>
            <a:r>
              <a:rPr lang="en-US" dirty="0" smtClean="0"/>
              <a:t>    this.eyeColor = eye;</a:t>
            </a:r>
            <a:br>
              <a:rPr lang="en-US" dirty="0" smtClean="0"/>
            </a:br>
            <a:r>
              <a:rPr lang="en-US" dirty="0" smtClean="0"/>
              <a:t>}</a:t>
            </a:r>
            <a:br>
              <a:rPr lang="en-US" dirty="0" smtClean="0"/>
            </a:br>
            <a:r>
              <a:rPr lang="en-US" dirty="0" smtClean="0"/>
              <a:t>var myFather = new person("John", "Doe", 50, "blue");</a:t>
            </a:r>
            <a:br>
              <a:rPr lang="en-US" dirty="0" smtClean="0"/>
            </a:br>
            <a:r>
              <a:rPr lang="en-US" dirty="0" smtClean="0"/>
              <a:t>var myMother = new person("Sally", "Rally", 48, "green");</a:t>
            </a:r>
          </a:p>
          <a:p>
            <a:pPr algn="just"/>
            <a:r>
              <a:rPr lang="en-US" dirty="0" smtClean="0"/>
              <a:t>The above function (person) is an object constructor.</a:t>
            </a:r>
          </a:p>
          <a:p>
            <a:pPr algn="just"/>
            <a:r>
              <a:rPr lang="en-US" dirty="0" smtClean="0"/>
              <a:t>Once you have an object constructor, you can create new objects of the same type:</a:t>
            </a:r>
          </a:p>
          <a:p>
            <a:pPr algn="just"/>
            <a:r>
              <a:rPr lang="en-US" dirty="0" smtClean="0"/>
              <a:t>var myFather = new person("John", "Doe", 50, "blue");</a:t>
            </a:r>
            <a:br>
              <a:rPr lang="en-US" dirty="0" smtClean="0"/>
            </a:br>
            <a:r>
              <a:rPr lang="en-US" dirty="0" smtClean="0"/>
              <a:t>var myMother = new person("Sally", "Rally", 48, "green");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JAVASCRIPT - OBJECTS</a:t>
            </a:r>
            <a:endParaRPr lang="en-US" dirty="0"/>
          </a:p>
        </p:txBody>
      </p:sp>
      <p:sp>
        <p:nvSpPr>
          <p:cNvPr id="3" name="Content Placeholder 2"/>
          <p:cNvSpPr>
            <a:spLocks noGrp="1"/>
          </p:cNvSpPr>
          <p:nvPr>
            <p:ph idx="1"/>
          </p:nvPr>
        </p:nvSpPr>
        <p:spPr/>
        <p:txBody>
          <a:bodyPr>
            <a:normAutofit fontScale="85000" lnSpcReduction="20000"/>
          </a:bodyPr>
          <a:lstStyle/>
          <a:p>
            <a:pPr algn="just"/>
            <a:r>
              <a:rPr lang="en-US" b="1" dirty="0" smtClean="0"/>
              <a:t>The </a:t>
            </a:r>
            <a:r>
              <a:rPr lang="en-US" b="1" i="1" dirty="0" smtClean="0"/>
              <a:t>this</a:t>
            </a:r>
            <a:r>
              <a:rPr lang="en-US" b="1" dirty="0" smtClean="0"/>
              <a:t> Keyword</a:t>
            </a:r>
          </a:p>
          <a:p>
            <a:pPr lvl="1" algn="just"/>
            <a:r>
              <a:rPr lang="en-US" dirty="0" smtClean="0"/>
              <a:t>In JavaScript, the thing called </a:t>
            </a:r>
            <a:r>
              <a:rPr lang="en-US" b="1" dirty="0" smtClean="0"/>
              <a:t>this</a:t>
            </a:r>
            <a:r>
              <a:rPr lang="en-US" dirty="0" smtClean="0"/>
              <a:t>, is the object that "owns" the JavaScript code.</a:t>
            </a:r>
          </a:p>
          <a:p>
            <a:pPr lvl="1" algn="just"/>
            <a:r>
              <a:rPr lang="en-US" dirty="0" smtClean="0"/>
              <a:t>The value of </a:t>
            </a:r>
            <a:r>
              <a:rPr lang="en-US" b="1" dirty="0" smtClean="0"/>
              <a:t>this</a:t>
            </a:r>
            <a:r>
              <a:rPr lang="en-US" dirty="0" smtClean="0"/>
              <a:t>, when used in a function, is the object that "owns" the function.</a:t>
            </a:r>
          </a:p>
          <a:p>
            <a:pPr lvl="1" algn="just"/>
            <a:r>
              <a:rPr lang="en-US" dirty="0" smtClean="0"/>
              <a:t>The value of </a:t>
            </a:r>
            <a:r>
              <a:rPr lang="en-US" b="1" dirty="0" smtClean="0"/>
              <a:t>this</a:t>
            </a:r>
            <a:r>
              <a:rPr lang="en-US" dirty="0" smtClean="0"/>
              <a:t>, when used in an object, is the object itself.</a:t>
            </a:r>
          </a:p>
          <a:p>
            <a:pPr lvl="1" algn="just"/>
            <a:r>
              <a:rPr lang="en-US" dirty="0" smtClean="0"/>
              <a:t>The </a:t>
            </a:r>
            <a:r>
              <a:rPr lang="en-US" b="1" dirty="0" smtClean="0"/>
              <a:t>this</a:t>
            </a:r>
            <a:r>
              <a:rPr lang="en-US" dirty="0" smtClean="0"/>
              <a:t> keyword in an object constructor does not have a value. It is only a substitute for the new object.</a:t>
            </a:r>
          </a:p>
          <a:p>
            <a:pPr lvl="1" algn="just"/>
            <a:r>
              <a:rPr lang="en-US" dirty="0" smtClean="0"/>
              <a:t>The value of </a:t>
            </a:r>
            <a:r>
              <a:rPr lang="en-US" b="1" dirty="0" smtClean="0"/>
              <a:t>this</a:t>
            </a:r>
            <a:r>
              <a:rPr lang="en-US" dirty="0" smtClean="0"/>
              <a:t> will become the new object when the constructor is used to create an object.</a:t>
            </a:r>
          </a:p>
          <a:p>
            <a:pPr lvl="1" algn="just">
              <a:buNone/>
            </a:pPr>
            <a:r>
              <a:rPr lang="en-US" b="1" dirty="0" smtClean="0"/>
              <a:t>	</a:t>
            </a:r>
            <a:r>
              <a:rPr lang="en-US" b="1" u="sng" dirty="0" smtClean="0"/>
              <a:t>Note</a:t>
            </a:r>
            <a:r>
              <a:rPr lang="en-US" b="1" dirty="0" smtClean="0"/>
              <a:t>:-</a:t>
            </a:r>
            <a:r>
              <a:rPr lang="en-US" dirty="0" smtClean="0"/>
              <a:t> </a:t>
            </a:r>
            <a:r>
              <a:rPr lang="en-US" b="1" dirty="0" smtClean="0"/>
              <a:t>this</a:t>
            </a:r>
            <a:r>
              <a:rPr lang="en-US" dirty="0" smtClean="0"/>
              <a:t> is not a variable. It is a keyword. You cannot change the value of </a:t>
            </a:r>
            <a:r>
              <a:rPr lang="en-US" b="1" dirty="0" smtClean="0"/>
              <a:t>this</a:t>
            </a:r>
            <a:r>
              <a:rPr lang="en-US" dirty="0" smtClean="0"/>
              <a:t>.</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JAVASCRIPT - OBJECTS</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Built-in JavaScript Constructors</a:t>
            </a:r>
          </a:p>
          <a:p>
            <a:pPr lvl="1"/>
            <a:r>
              <a:rPr lang="en-US" dirty="0" smtClean="0"/>
              <a:t>JavaScript has built-in constructors for native objects:</a:t>
            </a:r>
          </a:p>
          <a:p>
            <a:r>
              <a:rPr lang="en-US" b="1" dirty="0" smtClean="0"/>
              <a:t>Syntax:</a:t>
            </a:r>
          </a:p>
          <a:p>
            <a:pPr lvl="1"/>
            <a:r>
              <a:rPr lang="en-US" dirty="0" smtClean="0"/>
              <a:t>var x1 = new Object();		// A new Object object</a:t>
            </a:r>
            <a:br>
              <a:rPr lang="en-US" dirty="0" smtClean="0"/>
            </a:br>
            <a:r>
              <a:rPr lang="en-US" dirty="0" smtClean="0"/>
              <a:t>var x2 = new String();		// A new String object</a:t>
            </a:r>
            <a:br>
              <a:rPr lang="en-US" dirty="0" smtClean="0"/>
            </a:br>
            <a:r>
              <a:rPr lang="en-US" dirty="0" smtClean="0"/>
              <a:t>var x3 = new Number();		// A new Number object</a:t>
            </a:r>
            <a:br>
              <a:rPr lang="en-US" dirty="0" smtClean="0"/>
            </a:br>
            <a:r>
              <a:rPr lang="en-US" dirty="0" smtClean="0"/>
              <a:t>var x4 = new Boolean();		// A new Boolean object</a:t>
            </a:r>
            <a:br>
              <a:rPr lang="en-US" dirty="0" smtClean="0"/>
            </a:br>
            <a:r>
              <a:rPr lang="en-US" dirty="0" smtClean="0"/>
              <a:t>var x5 = new Array();		// A new Array object</a:t>
            </a:r>
            <a:br>
              <a:rPr lang="en-US" dirty="0" smtClean="0"/>
            </a:br>
            <a:r>
              <a:rPr lang="en-US" dirty="0" smtClean="0"/>
              <a:t>var x6 = new RegExp();		// A new RegExp object</a:t>
            </a:r>
            <a:br>
              <a:rPr lang="en-US" dirty="0" smtClean="0"/>
            </a:br>
            <a:r>
              <a:rPr lang="en-US" dirty="0" smtClean="0"/>
              <a:t>var x7 = new Function();	// A new Function object</a:t>
            </a:r>
            <a:br>
              <a:rPr lang="en-US" dirty="0" smtClean="0"/>
            </a:br>
            <a:r>
              <a:rPr lang="en-US" dirty="0" smtClean="0"/>
              <a:t>var x8 = new Date();		// A new Date object </a:t>
            </a:r>
          </a:p>
          <a:p>
            <a:pPr lvl="1" algn="just"/>
            <a:r>
              <a:rPr lang="en-US" dirty="0" smtClean="0"/>
              <a:t>The Math() object is not in the list. Math is a global object. The new keyword cannot be used on Math.</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r>
              <a:rPr lang="en-US" b="1" dirty="0" smtClean="0"/>
              <a:t>Example</a:t>
            </a:r>
          </a:p>
          <a:p>
            <a:pPr lvl="1">
              <a:buNone/>
            </a:pPr>
            <a:r>
              <a:rPr lang="en-US" dirty="0" smtClean="0"/>
              <a:t>	var x1 = {};            // new object</a:t>
            </a:r>
            <a:br>
              <a:rPr lang="en-US" dirty="0" smtClean="0"/>
            </a:br>
            <a:r>
              <a:rPr lang="en-US" dirty="0" smtClean="0"/>
              <a:t>var x2 = "";            // new primitive string</a:t>
            </a:r>
            <a:br>
              <a:rPr lang="en-US" dirty="0" smtClean="0"/>
            </a:br>
            <a:r>
              <a:rPr lang="en-US" dirty="0" smtClean="0"/>
              <a:t>var x3 = 0;             // new primitive number</a:t>
            </a:r>
            <a:br>
              <a:rPr lang="en-US" dirty="0" smtClean="0"/>
            </a:br>
            <a:r>
              <a:rPr lang="en-US" dirty="0" smtClean="0"/>
              <a:t>var x4 = false;         // new primitive </a:t>
            </a:r>
            <a:r>
              <a:rPr lang="en-US" dirty="0" err="1" smtClean="0"/>
              <a:t>boolean</a:t>
            </a:r>
            <a:r>
              <a:rPr lang="en-US" dirty="0" smtClean="0"/>
              <a:t/>
            </a:r>
            <a:br>
              <a:rPr lang="en-US" dirty="0" smtClean="0"/>
            </a:br>
            <a:r>
              <a:rPr lang="en-US" dirty="0" smtClean="0"/>
              <a:t>var x5 = [];            // new array object</a:t>
            </a:r>
            <a:br>
              <a:rPr lang="en-US" dirty="0" smtClean="0"/>
            </a:br>
            <a:r>
              <a:rPr lang="en-US" dirty="0" smtClean="0"/>
              <a:t>var x6 = /()/           // new </a:t>
            </a:r>
            <a:r>
              <a:rPr lang="en-US" dirty="0" err="1" smtClean="0"/>
              <a:t>regexp</a:t>
            </a:r>
            <a:r>
              <a:rPr lang="en-US" dirty="0" smtClean="0"/>
              <a:t> object</a:t>
            </a:r>
            <a:br>
              <a:rPr lang="en-US" dirty="0" smtClean="0"/>
            </a:br>
            <a:r>
              <a:rPr lang="en-US" dirty="0" smtClean="0"/>
              <a:t>var x7 = function(){};  // new function object</a:t>
            </a:r>
          </a:p>
          <a:p>
            <a:r>
              <a:rPr lang="en-US" b="1" dirty="0" smtClean="0"/>
              <a:t>JavaScript Objects are Mutable</a:t>
            </a:r>
          </a:p>
          <a:p>
            <a:pPr lvl="1" algn="just"/>
            <a:r>
              <a:rPr lang="en-US" dirty="0" smtClean="0"/>
              <a:t>Objects are mutable: They are addressed by reference, not by value.</a:t>
            </a:r>
          </a:p>
          <a:p>
            <a:pPr lvl="1" algn="just"/>
            <a:r>
              <a:rPr lang="en-US" dirty="0" smtClean="0"/>
              <a:t>If person is an object, the following statement will not create a copy of person:</a:t>
            </a:r>
          </a:p>
          <a:p>
            <a:pPr lvl="1" algn="just"/>
            <a:r>
              <a:rPr lang="en-US" dirty="0" smtClean="0"/>
              <a:t>var x = person;  // This will not create a copy of person. </a:t>
            </a:r>
          </a:p>
          <a:p>
            <a:pPr lvl="1" algn="just"/>
            <a:r>
              <a:rPr lang="en-US" dirty="0" smtClean="0"/>
              <a:t>The object x is </a:t>
            </a:r>
            <a:r>
              <a:rPr lang="en-US" b="1" dirty="0" smtClean="0"/>
              <a:t>not a copy</a:t>
            </a:r>
            <a:r>
              <a:rPr lang="en-US" dirty="0" smtClean="0"/>
              <a:t> of person. It </a:t>
            </a:r>
            <a:r>
              <a:rPr lang="en-US" b="1" dirty="0" smtClean="0"/>
              <a:t>is</a:t>
            </a:r>
            <a:r>
              <a:rPr lang="en-US" dirty="0" smtClean="0"/>
              <a:t> person. Both x and person are the same object.</a:t>
            </a:r>
          </a:p>
          <a:p>
            <a:pPr lvl="1" algn="just"/>
            <a:r>
              <a:rPr lang="en-US" dirty="0" smtClean="0"/>
              <a:t>Any changes to x will also change person, because x and person are the same object. </a:t>
            </a:r>
          </a:p>
          <a:p>
            <a:pPr algn="just"/>
            <a:r>
              <a:rPr lang="en-US" b="1" dirty="0" smtClean="0"/>
              <a:t>Note: </a:t>
            </a:r>
            <a:r>
              <a:rPr lang="en-US" dirty="0" smtClean="0"/>
              <a:t>JavaScript variables are not mutable. Only JavaScript objects.</a:t>
            </a:r>
            <a:endParaRPr lang="en-US" dirty="0"/>
          </a:p>
        </p:txBody>
      </p:sp>
      <p:sp>
        <p:nvSpPr>
          <p:cNvPr id="4" name="Title 1"/>
          <p:cNvSpPr>
            <a:spLocks noGrp="1"/>
          </p:cNvSpPr>
          <p:nvPr>
            <p:ph type="title"/>
          </p:nvPr>
        </p:nvSpPr>
        <p:spPr/>
        <p:txBody>
          <a:bodyPr/>
          <a:lstStyle/>
          <a:p>
            <a:r>
              <a:rPr lang="en-US" dirty="0" smtClean="0"/>
              <a:t>JAVASCRIPT - OBJECTS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JAVASCRIPT - OBJECTS</a:t>
            </a:r>
            <a:endParaRPr lang="en-US" dirty="0"/>
          </a:p>
        </p:txBody>
      </p:sp>
      <p:sp>
        <p:nvSpPr>
          <p:cNvPr id="3" name="Content Placeholder 2"/>
          <p:cNvSpPr>
            <a:spLocks noGrp="1"/>
          </p:cNvSpPr>
          <p:nvPr>
            <p:ph idx="1"/>
          </p:nvPr>
        </p:nvSpPr>
        <p:spPr/>
        <p:txBody>
          <a:bodyPr>
            <a:normAutofit fontScale="92500"/>
          </a:bodyPr>
          <a:lstStyle/>
          <a:p>
            <a:pPr algn="just"/>
            <a:r>
              <a:rPr lang="en-US" b="1" dirty="0" smtClean="0"/>
              <a:t>JavaScript Object Properties:</a:t>
            </a:r>
          </a:p>
          <a:p>
            <a:pPr lvl="1" algn="just"/>
            <a:r>
              <a:rPr lang="en-US" dirty="0" smtClean="0"/>
              <a:t>The </a:t>
            </a:r>
            <a:r>
              <a:rPr lang="en-US" dirty="0" smtClean="0">
                <a:solidFill>
                  <a:schemeClr val="accent1">
                    <a:lumMod val="75000"/>
                  </a:schemeClr>
                </a:solidFill>
              </a:rPr>
              <a:t>named</a:t>
            </a:r>
            <a:r>
              <a:rPr lang="en-US" dirty="0" smtClean="0"/>
              <a:t> </a:t>
            </a:r>
            <a:r>
              <a:rPr lang="en-US" dirty="0" smtClean="0">
                <a:solidFill>
                  <a:schemeClr val="accent6">
                    <a:lumMod val="50000"/>
                  </a:schemeClr>
                </a:solidFill>
              </a:rPr>
              <a:t>value</a:t>
            </a:r>
            <a:r>
              <a:rPr lang="en-US" dirty="0" smtClean="0"/>
              <a:t>s, in JavaScript objects, are called </a:t>
            </a:r>
            <a:r>
              <a:rPr lang="en-US" b="1" dirty="0" smtClean="0"/>
              <a:t>properties</a:t>
            </a:r>
            <a:r>
              <a:rPr lang="en-US" dirty="0" smtClean="0"/>
              <a:t>.</a:t>
            </a:r>
          </a:p>
          <a:p>
            <a:pPr lvl="1" algn="just"/>
            <a:r>
              <a:rPr lang="en-US" dirty="0" smtClean="0"/>
              <a:t>Properties are the most important part of any JavaScript object.</a:t>
            </a:r>
            <a:endParaRPr lang="en-US" b="1" dirty="0" smtClean="0"/>
          </a:p>
          <a:p>
            <a:pPr lvl="1" algn="just"/>
            <a:r>
              <a:rPr lang="en-US" b="1" dirty="0" smtClean="0"/>
              <a:t>JavaScript Properties:</a:t>
            </a:r>
          </a:p>
          <a:p>
            <a:pPr lvl="2" algn="just"/>
            <a:r>
              <a:rPr lang="en-US" dirty="0" smtClean="0"/>
              <a:t>Properties are the values associated with a JavaScript object.</a:t>
            </a:r>
          </a:p>
          <a:p>
            <a:pPr lvl="2" algn="just"/>
            <a:r>
              <a:rPr lang="en-US" dirty="0" smtClean="0"/>
              <a:t>A JavaScript object is a collection of unordered properties.</a:t>
            </a:r>
          </a:p>
          <a:p>
            <a:pPr lvl="2" algn="just"/>
            <a:r>
              <a:rPr lang="en-US" dirty="0" smtClean="0"/>
              <a:t>Properties can usually be changed, added, and deleted, but some are read only.</a:t>
            </a:r>
          </a:p>
          <a:p>
            <a:pPr algn="just"/>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JAVASCRIPT - OBJECTS</a:t>
            </a:r>
            <a:endParaRPr lang="en-US" dirty="0"/>
          </a:p>
        </p:txBody>
      </p:sp>
      <p:sp>
        <p:nvSpPr>
          <p:cNvPr id="3" name="Content Placeholder 2"/>
          <p:cNvSpPr>
            <a:spLocks noGrp="1"/>
          </p:cNvSpPr>
          <p:nvPr>
            <p:ph idx="1"/>
          </p:nvPr>
        </p:nvSpPr>
        <p:spPr/>
        <p:txBody>
          <a:bodyPr>
            <a:normAutofit fontScale="62500" lnSpcReduction="20000"/>
          </a:bodyPr>
          <a:lstStyle/>
          <a:p>
            <a:pPr algn="just"/>
            <a:r>
              <a:rPr lang="en-US" b="1" dirty="0" smtClean="0"/>
              <a:t>Accessing JavaScript Properties</a:t>
            </a:r>
          </a:p>
          <a:p>
            <a:pPr lvl="1" algn="just"/>
            <a:r>
              <a:rPr lang="en-US" dirty="0" smtClean="0"/>
              <a:t>The syntax for accessing the property of an object is:</a:t>
            </a:r>
          </a:p>
          <a:p>
            <a:pPr lvl="2" algn="just">
              <a:buNone/>
            </a:pPr>
            <a:r>
              <a:rPr lang="en-US" i="1" dirty="0" smtClean="0"/>
              <a:t>objectName.property          </a:t>
            </a:r>
            <a:r>
              <a:rPr lang="en-US" dirty="0" smtClean="0"/>
              <a:t>// person.age</a:t>
            </a:r>
          </a:p>
          <a:p>
            <a:pPr lvl="2" algn="just">
              <a:buNone/>
            </a:pPr>
            <a:r>
              <a:rPr lang="en-US" dirty="0" smtClean="0">
                <a:solidFill>
                  <a:srgbClr val="FF0000"/>
                </a:solidFill>
              </a:rPr>
              <a:t>or</a:t>
            </a:r>
          </a:p>
          <a:p>
            <a:pPr lvl="2" algn="just">
              <a:buNone/>
            </a:pPr>
            <a:r>
              <a:rPr lang="en-US" i="1" dirty="0" smtClean="0"/>
              <a:t>objectName</a:t>
            </a:r>
            <a:r>
              <a:rPr lang="en-US" dirty="0" smtClean="0"/>
              <a:t>["</a:t>
            </a:r>
            <a:r>
              <a:rPr lang="en-US" i="1" dirty="0" smtClean="0"/>
              <a:t>property</a:t>
            </a:r>
            <a:r>
              <a:rPr lang="en-US" dirty="0" smtClean="0"/>
              <a:t>"]       // person["age"]</a:t>
            </a:r>
          </a:p>
          <a:p>
            <a:pPr lvl="2" algn="just">
              <a:buNone/>
            </a:pPr>
            <a:r>
              <a:rPr lang="en-US" dirty="0" smtClean="0">
                <a:solidFill>
                  <a:srgbClr val="FF0000"/>
                </a:solidFill>
              </a:rPr>
              <a:t>or</a:t>
            </a:r>
          </a:p>
          <a:p>
            <a:pPr lvl="2" algn="just">
              <a:buNone/>
            </a:pPr>
            <a:r>
              <a:rPr lang="en-US" i="1" dirty="0" smtClean="0"/>
              <a:t>objectName</a:t>
            </a:r>
            <a:r>
              <a:rPr lang="en-US" dirty="0" smtClean="0"/>
              <a:t>[</a:t>
            </a:r>
            <a:r>
              <a:rPr lang="en-US" i="1" dirty="0" smtClean="0"/>
              <a:t>expression</a:t>
            </a:r>
            <a:r>
              <a:rPr lang="en-US" dirty="0" smtClean="0"/>
              <a:t>]       // x = "age"; person[x]</a:t>
            </a:r>
          </a:p>
          <a:p>
            <a:pPr algn="just"/>
            <a:r>
              <a:rPr lang="en-US" dirty="0" smtClean="0"/>
              <a:t>The expression must evaluate to a property name.</a:t>
            </a:r>
          </a:p>
          <a:p>
            <a:pPr algn="just"/>
            <a:r>
              <a:rPr lang="en-US" b="1" dirty="0" smtClean="0"/>
              <a:t>Adding New Properties</a:t>
            </a:r>
          </a:p>
          <a:p>
            <a:pPr lvl="1" algn="just"/>
            <a:r>
              <a:rPr lang="en-US" dirty="0" smtClean="0"/>
              <a:t>You can add new properties to an existing object by simply giving it a value. </a:t>
            </a:r>
          </a:p>
          <a:p>
            <a:pPr lvl="1" algn="just"/>
            <a:r>
              <a:rPr lang="en-US" dirty="0" smtClean="0"/>
              <a:t>Assume that the person object already exists - you can then give it new properties:</a:t>
            </a:r>
          </a:p>
          <a:p>
            <a:pPr algn="just"/>
            <a:r>
              <a:rPr lang="en-US" b="1" dirty="0" smtClean="0"/>
              <a:t>Example</a:t>
            </a:r>
          </a:p>
          <a:p>
            <a:pPr lvl="1" algn="ctr">
              <a:buNone/>
            </a:pPr>
            <a:r>
              <a:rPr lang="en-US" dirty="0" smtClean="0"/>
              <a:t>person.nationality = "English";</a:t>
            </a:r>
          </a:p>
          <a:p>
            <a:pPr algn="just"/>
            <a:r>
              <a:rPr lang="en-US" dirty="0" smtClean="0"/>
              <a:t>You cannot use reserved words for property (or method) names. JavaScript naming rules apply.</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JAVA SCRIPT ANIMATIONS</a:t>
            </a:r>
            <a:endParaRPr lang="en-US" dirty="0"/>
          </a:p>
        </p:txBody>
      </p:sp>
      <p:sp>
        <p:nvSpPr>
          <p:cNvPr id="3" name="Content Placeholder 2"/>
          <p:cNvSpPr>
            <a:spLocks noGrp="1"/>
          </p:cNvSpPr>
          <p:nvPr>
            <p:ph idx="1"/>
          </p:nvPr>
        </p:nvSpPr>
        <p:spPr/>
        <p:txBody>
          <a:bodyPr>
            <a:normAutofit fontScale="62500" lnSpcReduction="20000"/>
          </a:bodyPr>
          <a:lstStyle/>
          <a:p>
            <a:pPr algn="just"/>
            <a:r>
              <a:rPr lang="en-US" dirty="0" smtClean="0"/>
              <a:t>JavaScript provides the following functions to be frequently used in animation programs.</a:t>
            </a:r>
          </a:p>
          <a:p>
            <a:pPr lvl="1" algn="just"/>
            <a:r>
              <a:rPr lang="en-US" b="1" dirty="0" smtClean="0"/>
              <a:t>setTimeout( function, duration)</a:t>
            </a:r>
            <a:r>
              <a:rPr lang="en-US" dirty="0" smtClean="0"/>
              <a:t> − This function calls </a:t>
            </a:r>
            <a:r>
              <a:rPr lang="en-US" b="1" dirty="0" smtClean="0"/>
              <a:t>function</a:t>
            </a:r>
            <a:r>
              <a:rPr lang="en-US" dirty="0" smtClean="0"/>
              <a:t> after </a:t>
            </a:r>
            <a:r>
              <a:rPr lang="en-US" b="1" dirty="0" smtClean="0"/>
              <a:t>duration</a:t>
            </a:r>
            <a:r>
              <a:rPr lang="en-US" dirty="0" smtClean="0"/>
              <a:t> milliseconds from now.</a:t>
            </a:r>
          </a:p>
          <a:p>
            <a:pPr lvl="1" algn="just"/>
            <a:r>
              <a:rPr lang="en-US" b="1" dirty="0" smtClean="0"/>
              <a:t>setInterval(function, duration)</a:t>
            </a:r>
            <a:r>
              <a:rPr lang="en-US" dirty="0" smtClean="0"/>
              <a:t> − This function calls </a:t>
            </a:r>
            <a:r>
              <a:rPr lang="en-US" b="1" dirty="0" smtClean="0"/>
              <a:t>function</a:t>
            </a:r>
            <a:r>
              <a:rPr lang="en-US" dirty="0" smtClean="0"/>
              <a:t> after every </a:t>
            </a:r>
            <a:r>
              <a:rPr lang="en-US" b="1" dirty="0" smtClean="0"/>
              <a:t>duration</a:t>
            </a:r>
            <a:r>
              <a:rPr lang="en-US" dirty="0" smtClean="0"/>
              <a:t> milliseconds.</a:t>
            </a:r>
          </a:p>
          <a:p>
            <a:pPr lvl="1" algn="just"/>
            <a:r>
              <a:rPr lang="en-US" b="1" dirty="0" smtClean="0"/>
              <a:t>clearTimeout(setTimeout_variable)</a:t>
            </a:r>
            <a:r>
              <a:rPr lang="en-US" dirty="0" smtClean="0"/>
              <a:t> − This function calls clears any timer set by the setTimeout() functions.</a:t>
            </a:r>
          </a:p>
          <a:p>
            <a:pPr algn="just"/>
            <a:r>
              <a:rPr lang="en-US" dirty="0" smtClean="0"/>
              <a:t>JavaScript can also set a number of attributes of a DOM object including its position on the screen. You can set </a:t>
            </a:r>
            <a:r>
              <a:rPr lang="en-US" i="1" dirty="0" smtClean="0"/>
              <a:t>top</a:t>
            </a:r>
            <a:r>
              <a:rPr lang="en-US" dirty="0" smtClean="0"/>
              <a:t> and left attribute of an object to position it anywhere on the screen. Here is its syntax.</a:t>
            </a:r>
          </a:p>
          <a:p>
            <a:pPr lvl="1" algn="just"/>
            <a:r>
              <a:rPr lang="en-US" dirty="0" smtClean="0"/>
              <a:t>// Set distance from left edge of the screen. </a:t>
            </a:r>
          </a:p>
          <a:p>
            <a:pPr lvl="2" algn="just"/>
            <a:r>
              <a:rPr lang="en-US" dirty="0" smtClean="0"/>
              <a:t>object.style.left = distance in pixels or points; </a:t>
            </a:r>
          </a:p>
          <a:p>
            <a:pPr lvl="2" algn="ctr">
              <a:buNone/>
            </a:pPr>
            <a:r>
              <a:rPr lang="en-US" dirty="0" smtClean="0"/>
              <a:t>Or</a:t>
            </a:r>
          </a:p>
          <a:p>
            <a:pPr lvl="1" algn="just"/>
            <a:r>
              <a:rPr lang="en-US" dirty="0" smtClean="0"/>
              <a:t>// Set distance from top edge of the screen. </a:t>
            </a:r>
          </a:p>
          <a:p>
            <a:pPr lvl="2" algn="just"/>
            <a:r>
              <a:rPr lang="en-US" dirty="0" smtClean="0"/>
              <a:t>object.style.top = distance in pixels or points; </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JAVASCRIPT - OBJECTS</a:t>
            </a:r>
            <a:endParaRPr lang="en-US" dirty="0"/>
          </a:p>
        </p:txBody>
      </p:sp>
      <p:sp>
        <p:nvSpPr>
          <p:cNvPr id="3" name="Content Placeholder 2"/>
          <p:cNvSpPr>
            <a:spLocks noGrp="1"/>
          </p:cNvSpPr>
          <p:nvPr>
            <p:ph idx="1"/>
          </p:nvPr>
        </p:nvSpPr>
        <p:spPr/>
        <p:txBody>
          <a:bodyPr>
            <a:normAutofit fontScale="77500" lnSpcReduction="20000"/>
          </a:bodyPr>
          <a:lstStyle/>
          <a:p>
            <a:pPr algn="just"/>
            <a:r>
              <a:rPr lang="en-US" b="1" dirty="0" smtClean="0"/>
              <a:t>Deleting Properties</a:t>
            </a:r>
          </a:p>
          <a:p>
            <a:pPr lvl="1" algn="just"/>
            <a:r>
              <a:rPr lang="en-US" dirty="0" smtClean="0"/>
              <a:t>The </a:t>
            </a:r>
            <a:r>
              <a:rPr lang="en-US" b="1" dirty="0" smtClean="0"/>
              <a:t>delete</a:t>
            </a:r>
            <a:r>
              <a:rPr lang="en-US" dirty="0" smtClean="0"/>
              <a:t> keyword deletes a property from an object:</a:t>
            </a:r>
          </a:p>
          <a:p>
            <a:pPr lvl="1" algn="just"/>
            <a:r>
              <a:rPr lang="en-US" b="1" dirty="0" smtClean="0"/>
              <a:t>Example</a:t>
            </a:r>
          </a:p>
          <a:p>
            <a:pPr lvl="2"/>
            <a:r>
              <a:rPr lang="en-US" dirty="0" smtClean="0"/>
              <a:t>var person = {firstName:"John", lastName:"Doe", age:50, eyeColor:"blue"};</a:t>
            </a:r>
            <a:br>
              <a:rPr lang="en-US" dirty="0" smtClean="0"/>
            </a:br>
            <a:r>
              <a:rPr lang="en-US" dirty="0" smtClean="0"/>
              <a:t>delete person.age;   // or delete person["age"]; </a:t>
            </a:r>
          </a:p>
          <a:p>
            <a:pPr lvl="1" algn="just"/>
            <a:r>
              <a:rPr lang="en-US" dirty="0" smtClean="0"/>
              <a:t>The delete keyword deletes both the value of the property and the property itself.</a:t>
            </a:r>
          </a:p>
          <a:p>
            <a:pPr lvl="1" algn="just"/>
            <a:r>
              <a:rPr lang="en-US" dirty="0" smtClean="0"/>
              <a:t>After deletion, the property cannot be used before it is added back again.</a:t>
            </a:r>
          </a:p>
          <a:p>
            <a:pPr lvl="1" algn="just"/>
            <a:r>
              <a:rPr lang="en-US" dirty="0" smtClean="0"/>
              <a:t>The delete operator is designed to be used on object properties. It has no effect on variables or functions. </a:t>
            </a:r>
          </a:p>
          <a:p>
            <a:pPr lvl="1" algn="just"/>
            <a:r>
              <a:rPr lang="en-US" dirty="0" smtClean="0"/>
              <a:t>The delete operator should not be used on predefined JavaScript object properties. It can crash your application.</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2362199"/>
          </a:xfrm>
        </p:spPr>
        <p:txBody>
          <a:bodyPr>
            <a:normAutofit fontScale="92500" lnSpcReduction="20000"/>
          </a:bodyPr>
          <a:lstStyle/>
          <a:p>
            <a:pPr algn="just"/>
            <a:r>
              <a:rPr lang="en-US" b="1" dirty="0" smtClean="0"/>
              <a:t>JavaScript Methods</a:t>
            </a:r>
          </a:p>
          <a:p>
            <a:pPr lvl="1" algn="just"/>
            <a:r>
              <a:rPr lang="en-US" dirty="0" smtClean="0"/>
              <a:t>JavaScript methods are the actions that can be performed on objects.</a:t>
            </a:r>
          </a:p>
          <a:p>
            <a:pPr lvl="1" algn="just"/>
            <a:r>
              <a:rPr lang="en-US" dirty="0" smtClean="0"/>
              <a:t>A JavaScript </a:t>
            </a:r>
            <a:r>
              <a:rPr lang="en-US" b="1" dirty="0" smtClean="0"/>
              <a:t>method</a:t>
            </a:r>
            <a:r>
              <a:rPr lang="en-US" dirty="0" smtClean="0"/>
              <a:t> is a property containing a </a:t>
            </a:r>
            <a:r>
              <a:rPr lang="en-US" b="1" dirty="0" smtClean="0"/>
              <a:t>function definition</a:t>
            </a:r>
            <a:r>
              <a:rPr lang="en-US" dirty="0" smtClean="0"/>
              <a:t>.</a:t>
            </a:r>
          </a:p>
          <a:p>
            <a:pPr lvl="1" algn="just"/>
            <a:r>
              <a:rPr lang="en-US" dirty="0" smtClean="0"/>
              <a:t>Methods are functions stored as object properties.</a:t>
            </a:r>
            <a:endParaRPr lang="en-US" dirty="0"/>
          </a:p>
        </p:txBody>
      </p:sp>
      <p:sp>
        <p:nvSpPr>
          <p:cNvPr id="5" name="Title 1"/>
          <p:cNvSpPr>
            <a:spLocks noGrp="1"/>
          </p:cNvSpPr>
          <p:nvPr>
            <p:ph type="title"/>
          </p:nvPr>
        </p:nvSpPr>
        <p:spPr/>
        <p:txBody>
          <a:bodyPr/>
          <a:lstStyle/>
          <a:p>
            <a:r>
              <a:rPr lang="en-US" dirty="0" smtClean="0"/>
              <a:t>JAVASCRIPT - OBJECTS</a:t>
            </a:r>
            <a:endParaRPr lang="en-US" dirty="0"/>
          </a:p>
        </p:txBody>
      </p:sp>
      <p:graphicFrame>
        <p:nvGraphicFramePr>
          <p:cNvPr id="6" name="Table 5"/>
          <p:cNvGraphicFramePr>
            <a:graphicFrameLocks noGrp="1"/>
          </p:cNvGraphicFramePr>
          <p:nvPr/>
        </p:nvGraphicFramePr>
        <p:xfrm>
          <a:off x="1114864" y="4095652"/>
          <a:ext cx="7601459" cy="2225040"/>
        </p:xfrm>
        <a:graphic>
          <a:graphicData uri="http://schemas.openxmlformats.org/drawingml/2006/table">
            <a:tbl>
              <a:tblPr firstRow="1" bandRow="1">
                <a:tableStyleId>{5940675A-B579-460E-94D1-54222C63F5DA}</a:tableStyleId>
              </a:tblPr>
              <a:tblGrid>
                <a:gridCol w="1149541"/>
                <a:gridCol w="5302377"/>
                <a:gridCol w="1149541"/>
              </a:tblGrid>
              <a:tr h="370840">
                <a:tc>
                  <a:txBody>
                    <a:bodyPr/>
                    <a:lstStyle/>
                    <a:p>
                      <a:r>
                        <a:rPr lang="en-US" b="1" dirty="0"/>
                        <a:t>Property</a:t>
                      </a:r>
                    </a:p>
                  </a:txBody>
                  <a:tcPr anchor="ctr"/>
                </a:tc>
                <a:tc>
                  <a:txBody>
                    <a:bodyPr/>
                    <a:lstStyle/>
                    <a:p>
                      <a:r>
                        <a:rPr lang="en-US" b="1" dirty="0"/>
                        <a:t>Value</a:t>
                      </a:r>
                    </a:p>
                  </a:txBody>
                  <a:tcPr anchor="ctr"/>
                </a:tc>
                <a:tc>
                  <a:txBody>
                    <a:bodyPr/>
                    <a:lstStyle/>
                    <a:p>
                      <a:r>
                        <a:rPr lang="en-US" b="1" dirty="0"/>
                        <a:t>Property</a:t>
                      </a:r>
                    </a:p>
                  </a:txBody>
                  <a:tcPr anchor="ctr"/>
                </a:tc>
              </a:tr>
              <a:tr h="370840">
                <a:tc>
                  <a:txBody>
                    <a:bodyPr/>
                    <a:lstStyle/>
                    <a:p>
                      <a:r>
                        <a:rPr lang="en-US"/>
                        <a:t>firstName</a:t>
                      </a:r>
                    </a:p>
                  </a:txBody>
                  <a:tcPr anchor="ctr"/>
                </a:tc>
                <a:tc>
                  <a:txBody>
                    <a:bodyPr/>
                    <a:lstStyle/>
                    <a:p>
                      <a:r>
                        <a:rPr lang="en-US"/>
                        <a:t>John</a:t>
                      </a:r>
                    </a:p>
                  </a:txBody>
                  <a:tcPr anchor="ctr"/>
                </a:tc>
                <a:tc>
                  <a:txBody>
                    <a:bodyPr/>
                    <a:lstStyle/>
                    <a:p>
                      <a:r>
                        <a:rPr lang="en-US"/>
                        <a:t>firstName</a:t>
                      </a:r>
                    </a:p>
                  </a:txBody>
                  <a:tcPr anchor="ctr"/>
                </a:tc>
              </a:tr>
              <a:tr h="370840">
                <a:tc>
                  <a:txBody>
                    <a:bodyPr/>
                    <a:lstStyle/>
                    <a:p>
                      <a:r>
                        <a:rPr lang="en-US"/>
                        <a:t>lastName</a:t>
                      </a:r>
                    </a:p>
                  </a:txBody>
                  <a:tcPr anchor="ctr"/>
                </a:tc>
                <a:tc>
                  <a:txBody>
                    <a:bodyPr/>
                    <a:lstStyle/>
                    <a:p>
                      <a:r>
                        <a:rPr lang="en-US" dirty="0"/>
                        <a:t>Doe</a:t>
                      </a:r>
                    </a:p>
                  </a:txBody>
                  <a:tcPr anchor="ctr"/>
                </a:tc>
                <a:tc>
                  <a:txBody>
                    <a:bodyPr/>
                    <a:lstStyle/>
                    <a:p>
                      <a:r>
                        <a:rPr lang="en-US"/>
                        <a:t>lastName</a:t>
                      </a:r>
                    </a:p>
                  </a:txBody>
                  <a:tcPr anchor="ctr"/>
                </a:tc>
              </a:tr>
              <a:tr h="370840">
                <a:tc>
                  <a:txBody>
                    <a:bodyPr/>
                    <a:lstStyle/>
                    <a:p>
                      <a:r>
                        <a:rPr lang="en-US"/>
                        <a:t>age</a:t>
                      </a:r>
                    </a:p>
                  </a:txBody>
                  <a:tcPr anchor="ctr"/>
                </a:tc>
                <a:tc>
                  <a:txBody>
                    <a:bodyPr/>
                    <a:lstStyle/>
                    <a:p>
                      <a:r>
                        <a:rPr lang="en-US" dirty="0"/>
                        <a:t>50</a:t>
                      </a:r>
                    </a:p>
                  </a:txBody>
                  <a:tcPr anchor="ctr"/>
                </a:tc>
                <a:tc>
                  <a:txBody>
                    <a:bodyPr/>
                    <a:lstStyle/>
                    <a:p>
                      <a:r>
                        <a:rPr lang="en-US"/>
                        <a:t>age</a:t>
                      </a:r>
                    </a:p>
                  </a:txBody>
                  <a:tcPr anchor="ctr"/>
                </a:tc>
              </a:tr>
              <a:tr h="370840">
                <a:tc>
                  <a:txBody>
                    <a:bodyPr/>
                    <a:lstStyle/>
                    <a:p>
                      <a:r>
                        <a:rPr lang="en-US"/>
                        <a:t>eyeColor</a:t>
                      </a:r>
                    </a:p>
                  </a:txBody>
                  <a:tcPr anchor="ctr"/>
                </a:tc>
                <a:tc>
                  <a:txBody>
                    <a:bodyPr/>
                    <a:lstStyle/>
                    <a:p>
                      <a:r>
                        <a:rPr lang="en-US" dirty="0"/>
                        <a:t>blue</a:t>
                      </a:r>
                    </a:p>
                  </a:txBody>
                  <a:tcPr anchor="ctr"/>
                </a:tc>
                <a:tc>
                  <a:txBody>
                    <a:bodyPr/>
                    <a:lstStyle/>
                    <a:p>
                      <a:r>
                        <a:rPr lang="en-US"/>
                        <a:t>eyeColor</a:t>
                      </a:r>
                    </a:p>
                  </a:txBody>
                  <a:tcPr anchor="ctr"/>
                </a:tc>
              </a:tr>
              <a:tr h="370840">
                <a:tc>
                  <a:txBody>
                    <a:bodyPr/>
                    <a:lstStyle/>
                    <a:p>
                      <a:r>
                        <a:rPr lang="en-US" dirty="0"/>
                        <a:t>fullName</a:t>
                      </a:r>
                    </a:p>
                  </a:txBody>
                  <a:tcPr anchor="ctr"/>
                </a:tc>
                <a:tc>
                  <a:txBody>
                    <a:bodyPr/>
                    <a:lstStyle/>
                    <a:p>
                      <a:r>
                        <a:rPr lang="en-US"/>
                        <a:t>function() {return this.firstName + " " + this.lastName;}</a:t>
                      </a:r>
                    </a:p>
                  </a:txBody>
                  <a:tcPr anchor="ctr"/>
                </a:tc>
                <a:tc>
                  <a:txBody>
                    <a:bodyPr/>
                    <a:lstStyle/>
                    <a:p>
                      <a:r>
                        <a:rPr lang="en-US" dirty="0"/>
                        <a:t>fullName</a:t>
                      </a:r>
                    </a:p>
                  </a:txBody>
                  <a:tcPr anchor="ct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algn="just"/>
            <a:r>
              <a:rPr lang="en-US" b="1" dirty="0" smtClean="0"/>
              <a:t>Accessing Object Methods</a:t>
            </a:r>
          </a:p>
          <a:p>
            <a:pPr lvl="1" algn="just"/>
            <a:r>
              <a:rPr lang="en-US" dirty="0" smtClean="0"/>
              <a:t>You create an object method with the following syntax:</a:t>
            </a:r>
          </a:p>
          <a:p>
            <a:pPr lvl="2" algn="just">
              <a:buNone/>
            </a:pPr>
            <a:r>
              <a:rPr lang="en-US" i="1" dirty="0" smtClean="0"/>
              <a:t>methodName : function() { code lines }</a:t>
            </a:r>
            <a:r>
              <a:rPr lang="en-US" dirty="0" smtClean="0"/>
              <a:t> </a:t>
            </a:r>
          </a:p>
          <a:p>
            <a:pPr lvl="1" algn="just"/>
            <a:r>
              <a:rPr lang="en-US" dirty="0" smtClean="0"/>
              <a:t>You access an object method with the following syntax:</a:t>
            </a:r>
          </a:p>
          <a:p>
            <a:pPr lvl="2" algn="just">
              <a:buNone/>
            </a:pPr>
            <a:r>
              <a:rPr lang="en-US" i="1" dirty="0" smtClean="0"/>
              <a:t>objectName.methodName()</a:t>
            </a:r>
            <a:endParaRPr lang="en-US" dirty="0" smtClean="0"/>
          </a:p>
          <a:p>
            <a:pPr lvl="1" algn="just"/>
            <a:r>
              <a:rPr lang="en-US" dirty="0" smtClean="0"/>
              <a:t>You will typically describe fullName() as a method of the person object, and fullName as a property. </a:t>
            </a:r>
          </a:p>
          <a:p>
            <a:pPr lvl="1" algn="just"/>
            <a:r>
              <a:rPr lang="en-US" dirty="0" smtClean="0"/>
              <a:t>The fullName property will execute (as a function) when it is invoked with ().</a:t>
            </a:r>
          </a:p>
          <a:p>
            <a:pPr lvl="1" algn="just"/>
            <a:r>
              <a:rPr lang="en-US" dirty="0" smtClean="0"/>
              <a:t>This example accesses the fullName() </a:t>
            </a:r>
            <a:r>
              <a:rPr lang="en-US" b="1" dirty="0" smtClean="0"/>
              <a:t>method</a:t>
            </a:r>
            <a:r>
              <a:rPr lang="en-US" dirty="0" smtClean="0"/>
              <a:t> of a person object:</a:t>
            </a:r>
          </a:p>
          <a:p>
            <a:pPr lvl="1" algn="just"/>
            <a:r>
              <a:rPr lang="en-US" b="1" dirty="0" smtClean="0"/>
              <a:t>Example</a:t>
            </a:r>
          </a:p>
          <a:p>
            <a:pPr lvl="2" algn="just">
              <a:buNone/>
            </a:pPr>
            <a:r>
              <a:rPr lang="en-US" dirty="0" smtClean="0"/>
              <a:t>name = person.fullName();</a:t>
            </a:r>
            <a:endParaRPr lang="en-US" dirty="0"/>
          </a:p>
        </p:txBody>
      </p:sp>
      <p:sp>
        <p:nvSpPr>
          <p:cNvPr id="4" name="Title 1"/>
          <p:cNvSpPr>
            <a:spLocks noGrp="1"/>
          </p:cNvSpPr>
          <p:nvPr>
            <p:ph type="title"/>
          </p:nvPr>
        </p:nvSpPr>
        <p:spPr/>
        <p:txBody>
          <a:bodyPr/>
          <a:lstStyle/>
          <a:p>
            <a:r>
              <a:rPr lang="en-US" dirty="0" smtClean="0"/>
              <a:t>JAVASCRIPT - OBJECTS</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JAVASCRIPT - OBJECTS</a:t>
            </a:r>
            <a:endParaRPr lang="en-US" dirty="0"/>
          </a:p>
        </p:txBody>
      </p:sp>
      <p:sp>
        <p:nvSpPr>
          <p:cNvPr id="3" name="Content Placeholder 2"/>
          <p:cNvSpPr>
            <a:spLocks noGrp="1"/>
          </p:cNvSpPr>
          <p:nvPr>
            <p:ph idx="1"/>
          </p:nvPr>
        </p:nvSpPr>
        <p:spPr/>
        <p:txBody>
          <a:bodyPr>
            <a:normAutofit fontScale="85000" lnSpcReduction="20000"/>
          </a:bodyPr>
          <a:lstStyle/>
          <a:p>
            <a:pPr algn="just"/>
            <a:r>
              <a:rPr lang="en-US" b="1" dirty="0" smtClean="0"/>
              <a:t>Accessing Object Methods</a:t>
            </a:r>
          </a:p>
          <a:p>
            <a:pPr lvl="1" algn="just"/>
            <a:r>
              <a:rPr lang="en-US" dirty="0" smtClean="0"/>
              <a:t>If you access the fullName </a:t>
            </a:r>
            <a:r>
              <a:rPr lang="en-US" b="1" dirty="0" smtClean="0"/>
              <a:t>property</a:t>
            </a:r>
            <a:r>
              <a:rPr lang="en-US" dirty="0" smtClean="0"/>
              <a:t>, without (), it will return the </a:t>
            </a:r>
            <a:r>
              <a:rPr lang="en-US" b="1" dirty="0" smtClean="0"/>
              <a:t>function definition</a:t>
            </a:r>
            <a:r>
              <a:rPr lang="en-US" dirty="0" smtClean="0"/>
              <a:t>:</a:t>
            </a:r>
          </a:p>
          <a:p>
            <a:pPr lvl="1" algn="just"/>
            <a:r>
              <a:rPr lang="en-US" b="1" dirty="0" smtClean="0"/>
              <a:t>Example</a:t>
            </a:r>
          </a:p>
          <a:p>
            <a:pPr lvl="1" algn="just"/>
            <a:r>
              <a:rPr lang="en-US" dirty="0" smtClean="0"/>
              <a:t>name = person.fullName;</a:t>
            </a:r>
          </a:p>
          <a:p>
            <a:r>
              <a:rPr lang="en-US" b="1" dirty="0" smtClean="0"/>
              <a:t>Using Built-In Methods</a:t>
            </a:r>
          </a:p>
          <a:p>
            <a:pPr lvl="1"/>
            <a:r>
              <a:rPr lang="en-US" dirty="0" smtClean="0"/>
              <a:t>This example uses the toUpperCase() method of the String object, to convert a text to uppercase:</a:t>
            </a:r>
          </a:p>
          <a:p>
            <a:pPr lvl="2">
              <a:buNone/>
            </a:pPr>
            <a:r>
              <a:rPr lang="en-US" dirty="0" smtClean="0"/>
              <a:t>	var message = "Hello world!";</a:t>
            </a:r>
            <a:br>
              <a:rPr lang="en-US" dirty="0" smtClean="0"/>
            </a:br>
            <a:r>
              <a:rPr lang="en-US" dirty="0" smtClean="0"/>
              <a:t>var x = message.toUpperCase();</a:t>
            </a:r>
          </a:p>
          <a:p>
            <a:pPr lvl="1"/>
            <a:r>
              <a:rPr lang="en-US" dirty="0" smtClean="0"/>
              <a:t>The value of x, after execution of the code above will be:</a:t>
            </a:r>
          </a:p>
          <a:p>
            <a:pPr lvl="2">
              <a:buNone/>
            </a:pPr>
            <a:r>
              <a:rPr lang="en-US" dirty="0" smtClean="0"/>
              <a:t>HELLO WORLD!</a:t>
            </a:r>
          </a:p>
          <a:p>
            <a:pPr algn="just"/>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JAVASCRIPT - OBJECTS</a:t>
            </a:r>
            <a:endParaRPr lang="en-US" dirty="0"/>
          </a:p>
        </p:txBody>
      </p:sp>
      <p:sp>
        <p:nvSpPr>
          <p:cNvPr id="3" name="Content Placeholder 2"/>
          <p:cNvSpPr>
            <a:spLocks noGrp="1"/>
          </p:cNvSpPr>
          <p:nvPr>
            <p:ph idx="1"/>
          </p:nvPr>
        </p:nvSpPr>
        <p:spPr/>
        <p:txBody>
          <a:bodyPr>
            <a:normAutofit fontScale="62500" lnSpcReduction="20000"/>
          </a:bodyPr>
          <a:lstStyle/>
          <a:p>
            <a:pPr algn="just"/>
            <a:r>
              <a:rPr lang="en-US" b="1" dirty="0" smtClean="0"/>
              <a:t>Adding New Methods</a:t>
            </a:r>
          </a:p>
          <a:p>
            <a:pPr lvl="1" algn="just"/>
            <a:r>
              <a:rPr lang="en-US" dirty="0" smtClean="0"/>
              <a:t>Adding methods to an object is done inside the constructor function:</a:t>
            </a:r>
          </a:p>
          <a:p>
            <a:pPr lvl="1" algn="just"/>
            <a:r>
              <a:rPr lang="en-US" b="1" dirty="0" smtClean="0"/>
              <a:t>Example</a:t>
            </a:r>
          </a:p>
          <a:p>
            <a:pPr lvl="2">
              <a:buNone/>
            </a:pPr>
            <a:r>
              <a:rPr lang="en-US" dirty="0" smtClean="0"/>
              <a:t>function person(firstName, lastName, age, eyeColor) {</a:t>
            </a:r>
            <a:br>
              <a:rPr lang="en-US" dirty="0" smtClean="0"/>
            </a:br>
            <a:r>
              <a:rPr lang="en-US" dirty="0" smtClean="0"/>
              <a:t>    this.firstName = firstName;  </a:t>
            </a:r>
            <a:br>
              <a:rPr lang="en-US" dirty="0" smtClean="0"/>
            </a:br>
            <a:r>
              <a:rPr lang="en-US" dirty="0" smtClean="0"/>
              <a:t>    this.lastName = lastName;</a:t>
            </a:r>
            <a:br>
              <a:rPr lang="en-US" dirty="0" smtClean="0"/>
            </a:br>
            <a:r>
              <a:rPr lang="en-US" dirty="0" smtClean="0"/>
              <a:t>    this.age = age;</a:t>
            </a:r>
            <a:br>
              <a:rPr lang="en-US" dirty="0" smtClean="0"/>
            </a:br>
            <a:r>
              <a:rPr lang="en-US" dirty="0" smtClean="0"/>
              <a:t>    this.eyeColor = eyeColor;</a:t>
            </a:r>
            <a:br>
              <a:rPr lang="en-US" dirty="0" smtClean="0"/>
            </a:br>
            <a:r>
              <a:rPr lang="en-US" dirty="0" smtClean="0"/>
              <a:t>    this.changeName = function (name) {</a:t>
            </a:r>
            <a:br>
              <a:rPr lang="en-US" dirty="0" smtClean="0"/>
            </a:br>
            <a:r>
              <a:rPr lang="en-US" dirty="0" smtClean="0"/>
              <a:t>        this.lastName = name;</a:t>
            </a:r>
            <a:br>
              <a:rPr lang="en-US" dirty="0" smtClean="0"/>
            </a:br>
            <a:r>
              <a:rPr lang="en-US" dirty="0" smtClean="0"/>
              <a:t>    };</a:t>
            </a:r>
            <a:br>
              <a:rPr lang="en-US" dirty="0" smtClean="0"/>
            </a:br>
            <a:r>
              <a:rPr lang="en-US" dirty="0" smtClean="0"/>
              <a:t>}</a:t>
            </a:r>
          </a:p>
          <a:p>
            <a:pPr lvl="1" algn="just"/>
            <a:r>
              <a:rPr lang="en-US" dirty="0" smtClean="0"/>
              <a:t>The changeName() function assigns the value of name to the person's lastName property.</a:t>
            </a:r>
          </a:p>
          <a:p>
            <a:pPr lvl="1" algn="just"/>
            <a:r>
              <a:rPr lang="en-US" b="1" dirty="0" smtClean="0"/>
              <a:t>Example:</a:t>
            </a:r>
          </a:p>
          <a:p>
            <a:pPr lvl="2" algn="just">
              <a:buNone/>
            </a:pPr>
            <a:r>
              <a:rPr lang="en-US" dirty="0" smtClean="0"/>
              <a:t>myMother.changeName("Doe");</a:t>
            </a:r>
          </a:p>
          <a:p>
            <a:pPr algn="just"/>
            <a:r>
              <a:rPr lang="en-US" dirty="0" smtClean="0"/>
              <a:t>JavaScript knows which person you are talking about by "substituting" </a:t>
            </a:r>
            <a:r>
              <a:rPr lang="en-US" b="1" dirty="0" smtClean="0"/>
              <a:t>this</a:t>
            </a:r>
            <a:r>
              <a:rPr lang="en-US" dirty="0" smtClean="0"/>
              <a:t> with </a:t>
            </a:r>
            <a:r>
              <a:rPr lang="en-US" b="1" dirty="0" smtClean="0"/>
              <a:t>myMother</a:t>
            </a:r>
            <a:r>
              <a:rPr lang="en-US" dirty="0" smtClean="0"/>
              <a:t>.</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22313" y="2676525"/>
            <a:ext cx="7772400" cy="1362075"/>
          </a:xfrm>
        </p:spPr>
        <p:txBody>
          <a:bodyPr>
            <a:normAutofit fontScale="90000"/>
          </a:bodyPr>
          <a:lstStyle/>
          <a:p>
            <a:pPr algn="ctr"/>
            <a:r>
              <a:rPr lang="en-US" dirty="0" smtClean="0"/>
              <a:t>Working with</a:t>
            </a:r>
            <a:br>
              <a:rPr lang="en-US" dirty="0" smtClean="0"/>
            </a:br>
            <a:r>
              <a:rPr lang="en-US" dirty="0" smtClean="0"/>
              <a:t>Browser and Document Objects</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JavaScript HTML DOM Document</a:t>
            </a:r>
            <a:endParaRPr lang="en-US" dirty="0"/>
          </a:p>
        </p:txBody>
      </p:sp>
      <p:sp>
        <p:nvSpPr>
          <p:cNvPr id="3" name="Content Placeholder 2"/>
          <p:cNvSpPr>
            <a:spLocks noGrp="1"/>
          </p:cNvSpPr>
          <p:nvPr>
            <p:ph idx="1"/>
          </p:nvPr>
        </p:nvSpPr>
        <p:spPr/>
        <p:txBody>
          <a:bodyPr>
            <a:normAutofit fontScale="85000" lnSpcReduction="20000"/>
          </a:bodyPr>
          <a:lstStyle/>
          <a:p>
            <a:pPr algn="just"/>
            <a:r>
              <a:rPr lang="en-US" dirty="0" smtClean="0"/>
              <a:t>The HTML DOM document object is the owner of all other objects in your web page.</a:t>
            </a:r>
          </a:p>
          <a:p>
            <a:pPr algn="just"/>
            <a:r>
              <a:rPr lang="en-US" dirty="0" smtClean="0"/>
              <a:t>The document object represents your web page.</a:t>
            </a:r>
          </a:p>
          <a:p>
            <a:pPr algn="just"/>
            <a:r>
              <a:rPr lang="en-US" dirty="0" smtClean="0"/>
              <a:t>If you want to access any element in an HTML page, you always start with accessing the document object.</a:t>
            </a:r>
          </a:p>
          <a:p>
            <a:pPr algn="just"/>
            <a:r>
              <a:rPr lang="en-US" dirty="0" smtClean="0"/>
              <a:t>Below are some examples of how you can use the document object to access and manipulate HTML.</a:t>
            </a:r>
          </a:p>
          <a:p>
            <a:pPr lvl="1" algn="just"/>
            <a:r>
              <a:rPr lang="en-US" dirty="0" smtClean="0"/>
              <a:t>Finding HTML Elements</a:t>
            </a:r>
          </a:p>
          <a:p>
            <a:pPr lvl="1" algn="just"/>
            <a:r>
              <a:rPr lang="en-US" dirty="0" smtClean="0"/>
              <a:t>Changing HTML Elements</a:t>
            </a:r>
          </a:p>
          <a:p>
            <a:pPr lvl="1" algn="just"/>
            <a:r>
              <a:rPr lang="en-US" dirty="0" smtClean="0"/>
              <a:t>Adding and Deleting Elements</a:t>
            </a:r>
          </a:p>
          <a:p>
            <a:pPr lvl="1" algn="just"/>
            <a:r>
              <a:rPr lang="en-US" dirty="0" smtClean="0"/>
              <a:t>Adding Events Handlers</a:t>
            </a:r>
          </a:p>
          <a:p>
            <a:pPr lvl="1" algn="just"/>
            <a:r>
              <a:rPr lang="en-US" dirty="0" smtClean="0"/>
              <a:t>Finding HTML Objects</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chor="ctr">
            <a:noAutofit/>
          </a:bodyPr>
          <a:lstStyle/>
          <a:p>
            <a:pPr marL="742950" marR="0" lvl="1" indent="-285750" algn="ctr" defTabSz="914400" rtl="0" eaLnBrk="1" fontAlgn="auto" latinLnBrk="0" hangingPunct="1">
              <a:lnSpc>
                <a:spcPct val="100000"/>
              </a:lnSpc>
              <a:spcBef>
                <a:spcPct val="20000"/>
              </a:spcBef>
              <a:spcAft>
                <a:spcPts val="0"/>
              </a:spcAft>
              <a:tabLst/>
              <a:defRPr/>
            </a:pPr>
            <a:r>
              <a:rPr kumimoji="0" lang="en-US" sz="2400" b="1" i="0" u="none" strike="noStrike" kern="1200" cap="none" spc="0" normalizeH="0" baseline="0" noProof="0" dirty="0" smtClean="0">
                <a:ln>
                  <a:noFill/>
                </a:ln>
                <a:solidFill>
                  <a:prstClr val="black"/>
                </a:solidFill>
                <a:effectLst/>
                <a:uLnTx/>
                <a:uFillTx/>
                <a:latin typeface="Calibri"/>
                <a:ea typeface="+mn-ea"/>
                <a:cs typeface="+mn-cs"/>
              </a:rPr>
              <a:t>FINDING HTML ELEMENTS </a:t>
            </a:r>
            <a:r>
              <a:rPr kumimoji="0" lang="en-US" sz="2400" b="1" i="0" u="none" strike="noStrike" kern="1200" cap="none" spc="0" normalizeH="0" noProof="0" dirty="0" smtClean="0">
                <a:ln>
                  <a:noFill/>
                </a:ln>
                <a:solidFill>
                  <a:prstClr val="black"/>
                </a:solidFill>
                <a:effectLst/>
                <a:uLnTx/>
                <a:uFillTx/>
                <a:latin typeface="Calibri"/>
                <a:ea typeface="+mn-ea"/>
                <a:cs typeface="+mn-cs"/>
              </a:rPr>
              <a:t> &amp; </a:t>
            </a:r>
            <a:r>
              <a:rPr kumimoji="0" lang="en-US" sz="2400" b="1" i="0" u="none" strike="noStrike" kern="1200" cap="none" spc="0" normalizeH="0" baseline="0" noProof="0" dirty="0" smtClean="0">
                <a:ln>
                  <a:noFill/>
                </a:ln>
                <a:solidFill>
                  <a:prstClr val="black"/>
                </a:solidFill>
                <a:effectLst/>
                <a:uLnTx/>
                <a:uFillTx/>
                <a:latin typeface="Calibri"/>
                <a:ea typeface="+mn-ea"/>
                <a:cs typeface="+mn-cs"/>
              </a:rPr>
              <a:t>CHANGING HTML ELEMENTS</a:t>
            </a:r>
            <a:br>
              <a:rPr kumimoji="0" lang="en-US" sz="2400" b="1" i="0" u="none" strike="noStrike" kern="1200" cap="none" spc="0" normalizeH="0" baseline="0" noProof="0" dirty="0" smtClean="0">
                <a:ln>
                  <a:noFill/>
                </a:ln>
                <a:solidFill>
                  <a:prstClr val="black"/>
                </a:solidFill>
                <a:effectLst/>
                <a:uLnTx/>
                <a:uFillTx/>
                <a:latin typeface="Calibri"/>
                <a:ea typeface="+mn-ea"/>
                <a:cs typeface="+mn-cs"/>
              </a:rPr>
            </a:br>
            <a:endParaRPr lang="en-US" b="1" dirty="0"/>
          </a:p>
        </p:txBody>
      </p:sp>
      <p:pic>
        <p:nvPicPr>
          <p:cNvPr id="3074" name="Picture 2"/>
          <p:cNvPicPr>
            <a:picLocks noChangeAspect="1" noChangeArrowheads="1"/>
          </p:cNvPicPr>
          <p:nvPr/>
        </p:nvPicPr>
        <p:blipFill>
          <a:blip r:embed="rId2" cstate="print"/>
          <a:srcRect l="22656" t="19792" r="15625" b="58333"/>
          <a:stretch>
            <a:fillRect/>
          </a:stretch>
        </p:blipFill>
        <p:spPr bwMode="auto">
          <a:xfrm>
            <a:off x="1066800" y="1295400"/>
            <a:ext cx="6879771" cy="1828800"/>
          </a:xfrm>
          <a:prstGeom prst="rect">
            <a:avLst/>
          </a:prstGeom>
          <a:noFill/>
          <a:ln w="9525">
            <a:noFill/>
            <a:miter lim="800000"/>
            <a:headEnd/>
            <a:tailEnd/>
          </a:ln>
        </p:spPr>
      </p:pic>
      <p:pic>
        <p:nvPicPr>
          <p:cNvPr id="3075" name="Picture 3"/>
          <p:cNvPicPr>
            <a:picLocks noGrp="1" noChangeAspect="1" noChangeArrowheads="1"/>
          </p:cNvPicPr>
          <p:nvPr>
            <p:ph idx="1"/>
          </p:nvPr>
        </p:nvPicPr>
        <p:blipFill>
          <a:blip r:embed="rId2" cstate="print"/>
          <a:srcRect l="22220" t="53876" r="15907" b="10768"/>
          <a:stretch>
            <a:fillRect/>
          </a:stretch>
        </p:blipFill>
        <p:spPr bwMode="auto">
          <a:xfrm>
            <a:off x="990600" y="3352800"/>
            <a:ext cx="6959598" cy="2982685"/>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pPr marL="742950" marR="0" lvl="1" indent="-285750" algn="ctr" defTabSz="914400" rtl="0" eaLnBrk="1" fontAlgn="auto" latinLnBrk="0" hangingPunct="1">
              <a:lnSpc>
                <a:spcPct val="100000"/>
              </a:lnSpc>
              <a:spcBef>
                <a:spcPct val="20000"/>
              </a:spcBef>
              <a:spcAft>
                <a:spcPts val="0"/>
              </a:spcAft>
              <a:tabLst/>
              <a:defRPr/>
            </a:pPr>
            <a:r>
              <a:rPr kumimoji="0" lang="en-US" sz="2400" b="1" i="0" u="none" strike="noStrike" kern="1200" cap="none" spc="0" normalizeH="0" baseline="0" noProof="0" dirty="0" smtClean="0">
                <a:ln>
                  <a:noFill/>
                </a:ln>
                <a:solidFill>
                  <a:prstClr val="black"/>
                </a:solidFill>
                <a:effectLst/>
                <a:uLnTx/>
                <a:uFillTx/>
                <a:latin typeface="Calibri"/>
                <a:ea typeface="+mn-ea"/>
                <a:cs typeface="+mn-cs"/>
              </a:rPr>
              <a:t>ADDING &amp; DELETING ELEMENTS</a:t>
            </a:r>
            <a:br>
              <a:rPr kumimoji="0" lang="en-US" sz="2400" b="1" i="0" u="none" strike="noStrike" kern="1200" cap="none" spc="0" normalizeH="0" baseline="0" noProof="0" dirty="0" smtClean="0">
                <a:ln>
                  <a:noFill/>
                </a:ln>
                <a:solidFill>
                  <a:prstClr val="black"/>
                </a:solidFill>
                <a:effectLst/>
                <a:uLnTx/>
                <a:uFillTx/>
                <a:latin typeface="Calibri"/>
                <a:ea typeface="+mn-ea"/>
                <a:cs typeface="+mn-cs"/>
              </a:rPr>
            </a:br>
            <a:r>
              <a:rPr kumimoji="0" lang="en-US" sz="2400" b="1" i="0" u="none" strike="noStrike" kern="1200" cap="none" spc="0" normalizeH="0" baseline="0" noProof="0" dirty="0" smtClean="0">
                <a:ln>
                  <a:noFill/>
                </a:ln>
                <a:solidFill>
                  <a:prstClr val="black"/>
                </a:solidFill>
                <a:effectLst/>
                <a:uLnTx/>
                <a:uFillTx/>
                <a:latin typeface="Calibri"/>
                <a:ea typeface="+mn-ea"/>
                <a:cs typeface="+mn-cs"/>
              </a:rPr>
              <a:t>&amp; ADDING EVENTS HANDLERS</a:t>
            </a:r>
            <a:br>
              <a:rPr kumimoji="0" lang="en-US" sz="2400" b="1" i="0" u="none" strike="noStrike" kern="1200" cap="none" spc="0" normalizeH="0" baseline="0" noProof="0" dirty="0" smtClean="0">
                <a:ln>
                  <a:noFill/>
                </a:ln>
                <a:solidFill>
                  <a:prstClr val="black"/>
                </a:solidFill>
                <a:effectLst/>
                <a:uLnTx/>
                <a:uFillTx/>
                <a:latin typeface="Calibri"/>
                <a:ea typeface="+mn-ea"/>
                <a:cs typeface="+mn-cs"/>
              </a:rPr>
            </a:br>
            <a:endParaRPr lang="en-US" sz="1600" b="1" dirty="0"/>
          </a:p>
        </p:txBody>
      </p:sp>
      <p:pic>
        <p:nvPicPr>
          <p:cNvPr id="4098" name="Picture 2"/>
          <p:cNvPicPr>
            <a:picLocks noChangeAspect="1" noChangeArrowheads="1"/>
          </p:cNvPicPr>
          <p:nvPr/>
        </p:nvPicPr>
        <p:blipFill>
          <a:blip r:embed="rId2" cstate="print"/>
          <a:srcRect l="22656" t="29167" r="15625" b="39583"/>
          <a:stretch>
            <a:fillRect/>
          </a:stretch>
        </p:blipFill>
        <p:spPr bwMode="auto">
          <a:xfrm>
            <a:off x="1143000" y="1066800"/>
            <a:ext cx="7223760" cy="2743200"/>
          </a:xfrm>
          <a:prstGeom prst="rect">
            <a:avLst/>
          </a:prstGeom>
          <a:noFill/>
          <a:ln w="9525">
            <a:noFill/>
            <a:miter lim="800000"/>
            <a:headEnd/>
            <a:tailEnd/>
          </a:ln>
        </p:spPr>
      </p:pic>
      <p:pic>
        <p:nvPicPr>
          <p:cNvPr id="4099" name="Picture 3"/>
          <p:cNvPicPr>
            <a:picLocks noChangeAspect="1" noChangeArrowheads="1"/>
          </p:cNvPicPr>
          <p:nvPr/>
        </p:nvPicPr>
        <p:blipFill>
          <a:blip r:embed="rId2" cstate="print"/>
          <a:srcRect l="22656" t="72917" r="15625" b="12500"/>
          <a:stretch>
            <a:fillRect/>
          </a:stretch>
        </p:blipFill>
        <p:spPr bwMode="auto">
          <a:xfrm>
            <a:off x="1143000" y="4267200"/>
            <a:ext cx="7315200" cy="1296364"/>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Finding HTML Objects</a:t>
            </a:r>
            <a:endParaRPr lang="en-US" dirty="0"/>
          </a:p>
        </p:txBody>
      </p:sp>
      <p:sp>
        <p:nvSpPr>
          <p:cNvPr id="3" name="Content Placeholder 2"/>
          <p:cNvSpPr>
            <a:spLocks noGrp="1"/>
          </p:cNvSpPr>
          <p:nvPr>
            <p:ph idx="1"/>
          </p:nvPr>
        </p:nvSpPr>
        <p:spPr/>
        <p:txBody>
          <a:bodyPr/>
          <a:lstStyle/>
          <a:p>
            <a:pPr algn="just"/>
            <a:r>
              <a:rPr lang="en-US" dirty="0" smtClean="0"/>
              <a:t>The first HTML DOM Level 1 (1998), defined 11 HTML objects, object collections, and properties. These are still valid in HTML5.</a:t>
            </a:r>
          </a:p>
          <a:p>
            <a:pPr algn="just"/>
            <a:r>
              <a:rPr lang="en-US" dirty="0" smtClean="0"/>
              <a:t>Later, in HTML DOM Level 3, more objects, collections, and properties were added.</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JAVA SCRIPT ANIMATIONS</a:t>
            </a:r>
            <a:endParaRPr lang="en-US" dirty="0"/>
          </a:p>
        </p:txBody>
      </p:sp>
      <p:sp>
        <p:nvSpPr>
          <p:cNvPr id="3" name="Content Placeholder 2"/>
          <p:cNvSpPr>
            <a:spLocks noGrp="1"/>
          </p:cNvSpPr>
          <p:nvPr>
            <p:ph idx="1"/>
          </p:nvPr>
        </p:nvSpPr>
        <p:spPr/>
        <p:txBody>
          <a:bodyPr>
            <a:normAutofit fontScale="85000" lnSpcReduction="10000"/>
          </a:bodyPr>
          <a:lstStyle/>
          <a:p>
            <a:pPr algn="just"/>
            <a:r>
              <a:rPr lang="en-US" b="1" dirty="0" smtClean="0"/>
              <a:t>Manual Animation</a:t>
            </a:r>
          </a:p>
          <a:p>
            <a:pPr lvl="1" algn="just"/>
            <a:r>
              <a:rPr lang="en-US" dirty="0" smtClean="0"/>
              <a:t>So let's implement one simple animation using DOM object properties and JavaScript functions as follows. The following list contains different DOM methods.</a:t>
            </a:r>
          </a:p>
          <a:p>
            <a:pPr lvl="2" algn="just"/>
            <a:r>
              <a:rPr lang="en-US" dirty="0" smtClean="0"/>
              <a:t>We are using the JavaScript function </a:t>
            </a:r>
            <a:r>
              <a:rPr lang="en-US" b="1" dirty="0" smtClean="0"/>
              <a:t>getElementById()</a:t>
            </a:r>
            <a:r>
              <a:rPr lang="en-US" dirty="0" smtClean="0"/>
              <a:t> to get a DOM object and then assigning it to a global variable </a:t>
            </a:r>
            <a:r>
              <a:rPr lang="en-US" b="1" dirty="0" smtClean="0"/>
              <a:t>imgObj</a:t>
            </a:r>
            <a:r>
              <a:rPr lang="en-US" dirty="0" smtClean="0"/>
              <a:t>.</a:t>
            </a:r>
          </a:p>
          <a:p>
            <a:pPr lvl="2" algn="just"/>
            <a:r>
              <a:rPr lang="en-US" dirty="0" smtClean="0"/>
              <a:t>We have defined an initialization function </a:t>
            </a:r>
            <a:r>
              <a:rPr lang="en-US" b="1" dirty="0" smtClean="0"/>
              <a:t>init()</a:t>
            </a:r>
            <a:r>
              <a:rPr lang="en-US" dirty="0" smtClean="0"/>
              <a:t> to initialize </a:t>
            </a:r>
            <a:r>
              <a:rPr lang="en-US" b="1" dirty="0" smtClean="0"/>
              <a:t>imgObj</a:t>
            </a:r>
            <a:r>
              <a:rPr lang="en-US" dirty="0" smtClean="0"/>
              <a:t> where we have set its </a:t>
            </a:r>
            <a:r>
              <a:rPr lang="en-US" b="1" dirty="0" smtClean="0"/>
              <a:t>position</a:t>
            </a:r>
            <a:r>
              <a:rPr lang="en-US" dirty="0" smtClean="0"/>
              <a:t> and </a:t>
            </a:r>
            <a:r>
              <a:rPr lang="en-US" b="1" dirty="0" smtClean="0"/>
              <a:t>left</a:t>
            </a:r>
            <a:r>
              <a:rPr lang="en-US" dirty="0" smtClean="0"/>
              <a:t> attributes.</a:t>
            </a:r>
          </a:p>
          <a:p>
            <a:pPr lvl="2" algn="just"/>
            <a:r>
              <a:rPr lang="en-US" dirty="0" smtClean="0"/>
              <a:t>We are calling initialization function at the time of window load.</a:t>
            </a:r>
          </a:p>
          <a:p>
            <a:pPr lvl="2" algn="just"/>
            <a:r>
              <a:rPr lang="en-US" dirty="0" smtClean="0"/>
              <a:t>Finally, we are calling </a:t>
            </a:r>
            <a:r>
              <a:rPr lang="en-US" b="1" dirty="0" smtClean="0"/>
              <a:t>moveRight()</a:t>
            </a:r>
            <a:r>
              <a:rPr lang="en-US" dirty="0" smtClean="0"/>
              <a:t> function to increase the left distance by 10 pixels. You could also set it to a negative value to move it to the left side.</a:t>
            </a:r>
          </a:p>
          <a:p>
            <a:pPr lvl="1" algn="just"/>
            <a:r>
              <a:rPr lang="en-US" dirty="0" smtClean="0">
                <a:hlinkClick r:id="rId2" action="ppaction://hlinksldjump"/>
              </a:rPr>
              <a:t>Example:</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09257" y="1447800"/>
          <a:ext cx="7969061" cy="5191760"/>
        </p:xfrm>
        <a:graphic>
          <a:graphicData uri="http://schemas.openxmlformats.org/drawingml/2006/table">
            <a:tbl>
              <a:tblPr firstRow="1" bandRow="1">
                <a:tableStyleId>{5C22544A-7EE6-4342-B048-85BDC9FD1C3A}</a:tableStyleId>
              </a:tblPr>
              <a:tblGrid>
                <a:gridCol w="2648903"/>
                <a:gridCol w="4646740"/>
                <a:gridCol w="673418"/>
              </a:tblGrid>
              <a:tr h="370840">
                <a:tc>
                  <a:txBody>
                    <a:bodyPr/>
                    <a:lstStyle/>
                    <a:p>
                      <a:r>
                        <a:rPr lang="en-US" sz="1600" dirty="0"/>
                        <a:t>Property</a:t>
                      </a:r>
                    </a:p>
                  </a:txBody>
                  <a:tcPr anchor="ctr"/>
                </a:tc>
                <a:tc>
                  <a:txBody>
                    <a:bodyPr/>
                    <a:lstStyle/>
                    <a:p>
                      <a:r>
                        <a:rPr lang="en-US" sz="1600" dirty="0"/>
                        <a:t>Description</a:t>
                      </a:r>
                    </a:p>
                  </a:txBody>
                  <a:tcPr anchor="ctr"/>
                </a:tc>
                <a:tc>
                  <a:txBody>
                    <a:bodyPr/>
                    <a:lstStyle/>
                    <a:p>
                      <a:r>
                        <a:rPr lang="en-US" sz="1600" dirty="0"/>
                        <a:t>DOM</a:t>
                      </a:r>
                    </a:p>
                  </a:txBody>
                  <a:tcPr anchor="ctr"/>
                </a:tc>
              </a:tr>
              <a:tr h="370840">
                <a:tc>
                  <a:txBody>
                    <a:bodyPr/>
                    <a:lstStyle/>
                    <a:p>
                      <a:r>
                        <a:rPr lang="en-US" sz="1600" dirty="0"/>
                        <a:t>document.anchors</a:t>
                      </a:r>
                    </a:p>
                  </a:txBody>
                  <a:tcPr anchor="ctr"/>
                </a:tc>
                <a:tc>
                  <a:txBody>
                    <a:bodyPr/>
                    <a:lstStyle/>
                    <a:p>
                      <a:r>
                        <a:rPr lang="en-US" sz="1600" dirty="0"/>
                        <a:t>Returns all &lt;a&gt; elements that have a name attribute</a:t>
                      </a:r>
                    </a:p>
                  </a:txBody>
                  <a:tcPr anchor="ctr"/>
                </a:tc>
                <a:tc>
                  <a:txBody>
                    <a:bodyPr/>
                    <a:lstStyle/>
                    <a:p>
                      <a:r>
                        <a:rPr lang="en-US" sz="1600" dirty="0"/>
                        <a:t>1</a:t>
                      </a:r>
                    </a:p>
                  </a:txBody>
                  <a:tcPr anchor="ctr"/>
                </a:tc>
              </a:tr>
              <a:tr h="370840">
                <a:tc>
                  <a:txBody>
                    <a:bodyPr/>
                    <a:lstStyle/>
                    <a:p>
                      <a:r>
                        <a:rPr lang="en-US" sz="1600" dirty="0"/>
                        <a:t>document.applets</a:t>
                      </a:r>
                    </a:p>
                  </a:txBody>
                  <a:tcPr anchor="ctr"/>
                </a:tc>
                <a:tc>
                  <a:txBody>
                    <a:bodyPr/>
                    <a:lstStyle/>
                    <a:p>
                      <a:r>
                        <a:rPr lang="en-US" sz="1600" dirty="0"/>
                        <a:t>Returns all &lt;applet&gt; elements </a:t>
                      </a:r>
                      <a:r>
                        <a:rPr lang="en-US" sz="1600" dirty="0">
                          <a:solidFill>
                            <a:srgbClr val="FF0000"/>
                          </a:solidFill>
                        </a:rPr>
                        <a:t>(Deprecated in HTML5)</a:t>
                      </a:r>
                    </a:p>
                  </a:txBody>
                  <a:tcPr anchor="ctr"/>
                </a:tc>
                <a:tc>
                  <a:txBody>
                    <a:bodyPr/>
                    <a:lstStyle/>
                    <a:p>
                      <a:r>
                        <a:rPr lang="en-US" sz="1600"/>
                        <a:t>1</a:t>
                      </a:r>
                    </a:p>
                  </a:txBody>
                  <a:tcPr anchor="ctr"/>
                </a:tc>
              </a:tr>
              <a:tr h="370840">
                <a:tc>
                  <a:txBody>
                    <a:bodyPr/>
                    <a:lstStyle/>
                    <a:p>
                      <a:r>
                        <a:rPr lang="en-US" sz="1600" dirty="0"/>
                        <a:t>document.baseURI</a:t>
                      </a:r>
                    </a:p>
                  </a:txBody>
                  <a:tcPr anchor="ctr"/>
                </a:tc>
                <a:tc>
                  <a:txBody>
                    <a:bodyPr/>
                    <a:lstStyle/>
                    <a:p>
                      <a:r>
                        <a:rPr lang="en-US" sz="1600"/>
                        <a:t>Returns the absolute base URI of the document</a:t>
                      </a:r>
                    </a:p>
                  </a:txBody>
                  <a:tcPr anchor="ctr"/>
                </a:tc>
                <a:tc>
                  <a:txBody>
                    <a:bodyPr/>
                    <a:lstStyle/>
                    <a:p>
                      <a:r>
                        <a:rPr lang="en-US" sz="1600" dirty="0"/>
                        <a:t>3</a:t>
                      </a:r>
                    </a:p>
                  </a:txBody>
                  <a:tcPr anchor="ctr"/>
                </a:tc>
              </a:tr>
              <a:tr h="370840">
                <a:tc>
                  <a:txBody>
                    <a:bodyPr/>
                    <a:lstStyle/>
                    <a:p>
                      <a:r>
                        <a:rPr lang="en-US" sz="1600" dirty="0"/>
                        <a:t>document.body</a:t>
                      </a:r>
                    </a:p>
                  </a:txBody>
                  <a:tcPr anchor="ctr"/>
                </a:tc>
                <a:tc>
                  <a:txBody>
                    <a:bodyPr/>
                    <a:lstStyle/>
                    <a:p>
                      <a:r>
                        <a:rPr lang="en-US" sz="1600"/>
                        <a:t>Returns the &lt;body&gt; element </a:t>
                      </a:r>
                    </a:p>
                  </a:txBody>
                  <a:tcPr anchor="ctr"/>
                </a:tc>
                <a:tc>
                  <a:txBody>
                    <a:bodyPr/>
                    <a:lstStyle/>
                    <a:p>
                      <a:r>
                        <a:rPr lang="en-US" sz="1600"/>
                        <a:t>1</a:t>
                      </a:r>
                    </a:p>
                  </a:txBody>
                  <a:tcPr anchor="ctr"/>
                </a:tc>
              </a:tr>
              <a:tr h="370840">
                <a:tc>
                  <a:txBody>
                    <a:bodyPr/>
                    <a:lstStyle/>
                    <a:p>
                      <a:r>
                        <a:rPr lang="en-US" sz="1600" dirty="0"/>
                        <a:t>document.cookie</a:t>
                      </a:r>
                    </a:p>
                  </a:txBody>
                  <a:tcPr anchor="ctr"/>
                </a:tc>
                <a:tc>
                  <a:txBody>
                    <a:bodyPr/>
                    <a:lstStyle/>
                    <a:p>
                      <a:r>
                        <a:rPr lang="en-US" sz="1600"/>
                        <a:t>Returns the document's cookie</a:t>
                      </a:r>
                    </a:p>
                  </a:txBody>
                  <a:tcPr anchor="ctr"/>
                </a:tc>
                <a:tc>
                  <a:txBody>
                    <a:bodyPr/>
                    <a:lstStyle/>
                    <a:p>
                      <a:r>
                        <a:rPr lang="en-US" sz="1600"/>
                        <a:t>1</a:t>
                      </a:r>
                    </a:p>
                  </a:txBody>
                  <a:tcPr anchor="ctr"/>
                </a:tc>
              </a:tr>
              <a:tr h="370840">
                <a:tc>
                  <a:txBody>
                    <a:bodyPr/>
                    <a:lstStyle/>
                    <a:p>
                      <a:r>
                        <a:rPr lang="en-US" sz="1600"/>
                        <a:t>document.doctype</a:t>
                      </a:r>
                    </a:p>
                  </a:txBody>
                  <a:tcPr anchor="ctr"/>
                </a:tc>
                <a:tc>
                  <a:txBody>
                    <a:bodyPr/>
                    <a:lstStyle/>
                    <a:p>
                      <a:r>
                        <a:rPr lang="en-US" sz="1600"/>
                        <a:t>Returns the document's doctype</a:t>
                      </a:r>
                    </a:p>
                  </a:txBody>
                  <a:tcPr anchor="ctr"/>
                </a:tc>
                <a:tc>
                  <a:txBody>
                    <a:bodyPr/>
                    <a:lstStyle/>
                    <a:p>
                      <a:r>
                        <a:rPr lang="en-US" sz="1600"/>
                        <a:t>3</a:t>
                      </a:r>
                    </a:p>
                  </a:txBody>
                  <a:tcPr anchor="ctr"/>
                </a:tc>
              </a:tr>
              <a:tr h="370840">
                <a:tc>
                  <a:txBody>
                    <a:bodyPr/>
                    <a:lstStyle/>
                    <a:p>
                      <a:r>
                        <a:rPr lang="en-US" sz="1600" dirty="0"/>
                        <a:t>document.documentElement</a:t>
                      </a:r>
                    </a:p>
                  </a:txBody>
                  <a:tcPr anchor="ctr"/>
                </a:tc>
                <a:tc>
                  <a:txBody>
                    <a:bodyPr/>
                    <a:lstStyle/>
                    <a:p>
                      <a:r>
                        <a:rPr lang="en-US" sz="1600" dirty="0"/>
                        <a:t>Returns the &lt;html&gt; element </a:t>
                      </a:r>
                    </a:p>
                  </a:txBody>
                  <a:tcPr anchor="ctr"/>
                </a:tc>
                <a:tc>
                  <a:txBody>
                    <a:bodyPr/>
                    <a:lstStyle/>
                    <a:p>
                      <a:r>
                        <a:rPr lang="en-US" sz="1600"/>
                        <a:t>3</a:t>
                      </a:r>
                    </a:p>
                  </a:txBody>
                  <a:tcPr anchor="ctr"/>
                </a:tc>
              </a:tr>
              <a:tr h="370840">
                <a:tc>
                  <a:txBody>
                    <a:bodyPr/>
                    <a:lstStyle/>
                    <a:p>
                      <a:r>
                        <a:rPr lang="en-US" sz="1600"/>
                        <a:t>document.documentMode</a:t>
                      </a:r>
                    </a:p>
                  </a:txBody>
                  <a:tcPr anchor="ctr"/>
                </a:tc>
                <a:tc>
                  <a:txBody>
                    <a:bodyPr/>
                    <a:lstStyle/>
                    <a:p>
                      <a:r>
                        <a:rPr lang="en-US" sz="1600"/>
                        <a:t>Returns the mode used by the browser</a:t>
                      </a:r>
                    </a:p>
                  </a:txBody>
                  <a:tcPr anchor="ctr"/>
                </a:tc>
                <a:tc>
                  <a:txBody>
                    <a:bodyPr/>
                    <a:lstStyle/>
                    <a:p>
                      <a:r>
                        <a:rPr lang="en-US" sz="1600"/>
                        <a:t>3</a:t>
                      </a:r>
                    </a:p>
                  </a:txBody>
                  <a:tcPr anchor="ctr"/>
                </a:tc>
              </a:tr>
              <a:tr h="370840">
                <a:tc>
                  <a:txBody>
                    <a:bodyPr/>
                    <a:lstStyle/>
                    <a:p>
                      <a:r>
                        <a:rPr lang="en-US" sz="1600"/>
                        <a:t>document.documentURI</a:t>
                      </a:r>
                    </a:p>
                  </a:txBody>
                  <a:tcPr anchor="ctr"/>
                </a:tc>
                <a:tc>
                  <a:txBody>
                    <a:bodyPr/>
                    <a:lstStyle/>
                    <a:p>
                      <a:r>
                        <a:rPr lang="en-US" sz="1600"/>
                        <a:t>Returns the URI of the document </a:t>
                      </a:r>
                    </a:p>
                  </a:txBody>
                  <a:tcPr anchor="ctr"/>
                </a:tc>
                <a:tc>
                  <a:txBody>
                    <a:bodyPr/>
                    <a:lstStyle/>
                    <a:p>
                      <a:r>
                        <a:rPr lang="en-US" sz="1600"/>
                        <a:t>3</a:t>
                      </a:r>
                    </a:p>
                  </a:txBody>
                  <a:tcPr anchor="ctr"/>
                </a:tc>
              </a:tr>
              <a:tr h="370840">
                <a:tc>
                  <a:txBody>
                    <a:bodyPr/>
                    <a:lstStyle/>
                    <a:p>
                      <a:r>
                        <a:rPr lang="en-US" sz="1600"/>
                        <a:t>document.domain</a:t>
                      </a:r>
                    </a:p>
                  </a:txBody>
                  <a:tcPr anchor="ctr"/>
                </a:tc>
                <a:tc>
                  <a:txBody>
                    <a:bodyPr/>
                    <a:lstStyle/>
                    <a:p>
                      <a:r>
                        <a:rPr lang="en-US" sz="1600"/>
                        <a:t>Returns the domain name of the document server </a:t>
                      </a:r>
                    </a:p>
                  </a:txBody>
                  <a:tcPr anchor="ctr"/>
                </a:tc>
                <a:tc>
                  <a:txBody>
                    <a:bodyPr/>
                    <a:lstStyle/>
                    <a:p>
                      <a:r>
                        <a:rPr lang="en-US" sz="1600"/>
                        <a:t>1</a:t>
                      </a:r>
                    </a:p>
                  </a:txBody>
                  <a:tcPr anchor="ctr"/>
                </a:tc>
              </a:tr>
              <a:tr h="370840">
                <a:tc>
                  <a:txBody>
                    <a:bodyPr/>
                    <a:lstStyle/>
                    <a:p>
                      <a:r>
                        <a:rPr lang="en-US" sz="1600"/>
                        <a:t>document.domConfig</a:t>
                      </a:r>
                    </a:p>
                  </a:txBody>
                  <a:tcPr anchor="ctr"/>
                </a:tc>
                <a:tc>
                  <a:txBody>
                    <a:bodyPr/>
                    <a:lstStyle/>
                    <a:p>
                      <a:r>
                        <a:rPr lang="en-US" sz="1600" dirty="0">
                          <a:solidFill>
                            <a:srgbClr val="FF0000"/>
                          </a:solidFill>
                        </a:rPr>
                        <a:t>Obsolete.</a:t>
                      </a:r>
                      <a:r>
                        <a:rPr lang="en-US" sz="1600" dirty="0"/>
                        <a:t> Returns the DOM configuration</a:t>
                      </a:r>
                    </a:p>
                  </a:txBody>
                  <a:tcPr anchor="ctr"/>
                </a:tc>
                <a:tc>
                  <a:txBody>
                    <a:bodyPr/>
                    <a:lstStyle/>
                    <a:p>
                      <a:r>
                        <a:rPr lang="en-US" sz="1600"/>
                        <a:t>3</a:t>
                      </a:r>
                    </a:p>
                  </a:txBody>
                  <a:tcPr anchor="ctr"/>
                </a:tc>
              </a:tr>
              <a:tr h="370840">
                <a:tc>
                  <a:txBody>
                    <a:bodyPr/>
                    <a:lstStyle/>
                    <a:p>
                      <a:r>
                        <a:rPr lang="en-US" sz="1600" dirty="0"/>
                        <a:t>document.embeds</a:t>
                      </a:r>
                    </a:p>
                  </a:txBody>
                  <a:tcPr anchor="ctr"/>
                </a:tc>
                <a:tc>
                  <a:txBody>
                    <a:bodyPr/>
                    <a:lstStyle/>
                    <a:p>
                      <a:r>
                        <a:rPr lang="en-US" sz="1600"/>
                        <a:t>Returns all &lt;embed&gt; elements</a:t>
                      </a:r>
                    </a:p>
                  </a:txBody>
                  <a:tcPr anchor="ctr"/>
                </a:tc>
                <a:tc>
                  <a:txBody>
                    <a:bodyPr/>
                    <a:lstStyle/>
                    <a:p>
                      <a:r>
                        <a:rPr lang="en-US" sz="1600" dirty="0"/>
                        <a:t>3</a:t>
                      </a:r>
                    </a:p>
                  </a:txBody>
                  <a:tcPr anchor="ctr"/>
                </a:tc>
              </a:tr>
              <a:tr h="370840">
                <a:tc>
                  <a:txBody>
                    <a:bodyPr/>
                    <a:lstStyle/>
                    <a:p>
                      <a:r>
                        <a:rPr lang="en-US" sz="1600" dirty="0"/>
                        <a:t>document.forms</a:t>
                      </a:r>
                    </a:p>
                  </a:txBody>
                  <a:tcPr anchor="ctr"/>
                </a:tc>
                <a:tc>
                  <a:txBody>
                    <a:bodyPr/>
                    <a:lstStyle/>
                    <a:p>
                      <a:r>
                        <a:rPr lang="en-US" sz="1600" dirty="0"/>
                        <a:t>Returns all &lt;form&gt; elements </a:t>
                      </a:r>
                    </a:p>
                  </a:txBody>
                  <a:tcPr anchor="ctr"/>
                </a:tc>
                <a:tc>
                  <a:txBody>
                    <a:bodyPr/>
                    <a:lstStyle/>
                    <a:p>
                      <a:r>
                        <a:rPr lang="en-US" sz="1600" dirty="0"/>
                        <a:t>1</a:t>
                      </a:r>
                    </a:p>
                  </a:txBody>
                  <a:tcPr anchor="ctr"/>
                </a:tc>
              </a:tr>
            </a:tbl>
          </a:graphicData>
        </a:graphic>
      </p:graphicFrame>
      <p:sp>
        <p:nvSpPr>
          <p:cNvPr id="5" name="Title 1"/>
          <p:cNvSpPr>
            <a:spLocks noGrp="1"/>
          </p:cNvSpPr>
          <p:nvPr>
            <p:ph type="title"/>
          </p:nvPr>
        </p:nvSpPr>
        <p:spPr>
          <a:xfrm>
            <a:off x="457200" y="228600"/>
            <a:ext cx="8229600" cy="1143000"/>
          </a:xfrm>
        </p:spPr>
        <p:txBody>
          <a:bodyPr>
            <a:normAutofit/>
          </a:bodyPr>
          <a:lstStyle/>
          <a:p>
            <a:r>
              <a:rPr lang="en-US" b="1" dirty="0" smtClean="0"/>
              <a:t>Finding HTML Objects</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28600" y="1732280"/>
          <a:ext cx="8722297" cy="4820920"/>
        </p:xfrm>
        <a:graphic>
          <a:graphicData uri="http://schemas.openxmlformats.org/drawingml/2006/table">
            <a:tbl>
              <a:tblPr firstRow="1" bandRow="1">
                <a:tableStyleId>{5C22544A-7EE6-4342-B048-85BDC9FD1C3A}</a:tableStyleId>
              </a:tblPr>
              <a:tblGrid>
                <a:gridCol w="2699512"/>
                <a:gridCol w="5349367"/>
                <a:gridCol w="673418"/>
              </a:tblGrid>
              <a:tr h="370840">
                <a:tc>
                  <a:txBody>
                    <a:bodyPr/>
                    <a:lstStyle/>
                    <a:p>
                      <a:r>
                        <a:rPr lang="en-US" sz="1600" dirty="0"/>
                        <a:t>Property</a:t>
                      </a:r>
                    </a:p>
                  </a:txBody>
                  <a:tcPr anchor="ctr"/>
                </a:tc>
                <a:tc>
                  <a:txBody>
                    <a:bodyPr/>
                    <a:lstStyle/>
                    <a:p>
                      <a:r>
                        <a:rPr lang="en-US" sz="1600"/>
                        <a:t>Description</a:t>
                      </a:r>
                    </a:p>
                  </a:txBody>
                  <a:tcPr anchor="ctr"/>
                </a:tc>
                <a:tc>
                  <a:txBody>
                    <a:bodyPr/>
                    <a:lstStyle/>
                    <a:p>
                      <a:r>
                        <a:rPr lang="en-US" sz="1600" dirty="0"/>
                        <a:t>DOM</a:t>
                      </a:r>
                    </a:p>
                  </a:txBody>
                  <a:tcPr anchor="ctr"/>
                </a:tc>
              </a:tr>
              <a:tr h="370840">
                <a:tc>
                  <a:txBody>
                    <a:bodyPr/>
                    <a:lstStyle/>
                    <a:p>
                      <a:r>
                        <a:rPr lang="en-US" sz="1600" dirty="0"/>
                        <a:t>document.head</a:t>
                      </a:r>
                    </a:p>
                  </a:txBody>
                  <a:tcPr anchor="ctr"/>
                </a:tc>
                <a:tc>
                  <a:txBody>
                    <a:bodyPr/>
                    <a:lstStyle/>
                    <a:p>
                      <a:r>
                        <a:rPr lang="en-US" sz="1600"/>
                        <a:t>Returns the &lt;head&gt; element</a:t>
                      </a:r>
                    </a:p>
                  </a:txBody>
                  <a:tcPr anchor="ctr"/>
                </a:tc>
                <a:tc>
                  <a:txBody>
                    <a:bodyPr/>
                    <a:lstStyle/>
                    <a:p>
                      <a:r>
                        <a:rPr lang="en-US" sz="1600" dirty="0"/>
                        <a:t>3</a:t>
                      </a:r>
                    </a:p>
                  </a:txBody>
                  <a:tcPr anchor="ctr"/>
                </a:tc>
              </a:tr>
              <a:tr h="370840">
                <a:tc>
                  <a:txBody>
                    <a:bodyPr/>
                    <a:lstStyle/>
                    <a:p>
                      <a:r>
                        <a:rPr lang="en-US" sz="1600" dirty="0"/>
                        <a:t>document.images</a:t>
                      </a:r>
                    </a:p>
                  </a:txBody>
                  <a:tcPr anchor="ctr"/>
                </a:tc>
                <a:tc>
                  <a:txBody>
                    <a:bodyPr/>
                    <a:lstStyle/>
                    <a:p>
                      <a:r>
                        <a:rPr lang="en-US" sz="1600" dirty="0"/>
                        <a:t>Returns all &lt;img&gt; elements </a:t>
                      </a:r>
                    </a:p>
                  </a:txBody>
                  <a:tcPr anchor="ctr"/>
                </a:tc>
                <a:tc>
                  <a:txBody>
                    <a:bodyPr/>
                    <a:lstStyle/>
                    <a:p>
                      <a:r>
                        <a:rPr lang="en-US" sz="1600" dirty="0"/>
                        <a:t>1</a:t>
                      </a:r>
                    </a:p>
                  </a:txBody>
                  <a:tcPr anchor="ctr"/>
                </a:tc>
              </a:tr>
              <a:tr h="370840">
                <a:tc>
                  <a:txBody>
                    <a:bodyPr/>
                    <a:lstStyle/>
                    <a:p>
                      <a:r>
                        <a:rPr lang="en-US" sz="1600"/>
                        <a:t>document.implementation</a:t>
                      </a:r>
                    </a:p>
                  </a:txBody>
                  <a:tcPr anchor="ctr"/>
                </a:tc>
                <a:tc>
                  <a:txBody>
                    <a:bodyPr/>
                    <a:lstStyle/>
                    <a:p>
                      <a:r>
                        <a:rPr lang="en-US" sz="1600"/>
                        <a:t>Returns the DOM implementation</a:t>
                      </a:r>
                    </a:p>
                  </a:txBody>
                  <a:tcPr anchor="ctr"/>
                </a:tc>
                <a:tc>
                  <a:txBody>
                    <a:bodyPr/>
                    <a:lstStyle/>
                    <a:p>
                      <a:r>
                        <a:rPr lang="en-US" sz="1600"/>
                        <a:t>3</a:t>
                      </a:r>
                    </a:p>
                  </a:txBody>
                  <a:tcPr anchor="ctr"/>
                </a:tc>
              </a:tr>
              <a:tr h="370840">
                <a:tc>
                  <a:txBody>
                    <a:bodyPr/>
                    <a:lstStyle/>
                    <a:p>
                      <a:r>
                        <a:rPr lang="en-US" sz="1600"/>
                        <a:t>document.inputEncoding</a:t>
                      </a:r>
                    </a:p>
                  </a:txBody>
                  <a:tcPr anchor="ctr"/>
                </a:tc>
                <a:tc>
                  <a:txBody>
                    <a:bodyPr/>
                    <a:lstStyle/>
                    <a:p>
                      <a:r>
                        <a:rPr lang="en-US" sz="1600"/>
                        <a:t>Returns the document's encoding (character set)</a:t>
                      </a:r>
                    </a:p>
                  </a:txBody>
                  <a:tcPr anchor="ctr"/>
                </a:tc>
                <a:tc>
                  <a:txBody>
                    <a:bodyPr/>
                    <a:lstStyle/>
                    <a:p>
                      <a:r>
                        <a:rPr lang="en-US" sz="1600"/>
                        <a:t>3</a:t>
                      </a:r>
                    </a:p>
                  </a:txBody>
                  <a:tcPr anchor="ctr"/>
                </a:tc>
              </a:tr>
              <a:tr h="370840">
                <a:tc>
                  <a:txBody>
                    <a:bodyPr/>
                    <a:lstStyle/>
                    <a:p>
                      <a:r>
                        <a:rPr lang="en-US" sz="1600" dirty="0"/>
                        <a:t>document.lastModified</a:t>
                      </a:r>
                    </a:p>
                  </a:txBody>
                  <a:tcPr anchor="ctr"/>
                </a:tc>
                <a:tc>
                  <a:txBody>
                    <a:bodyPr/>
                    <a:lstStyle/>
                    <a:p>
                      <a:r>
                        <a:rPr lang="en-US" sz="1600"/>
                        <a:t>Returns the date and time the document was updated</a:t>
                      </a:r>
                    </a:p>
                  </a:txBody>
                  <a:tcPr anchor="ctr"/>
                </a:tc>
                <a:tc>
                  <a:txBody>
                    <a:bodyPr/>
                    <a:lstStyle/>
                    <a:p>
                      <a:r>
                        <a:rPr lang="en-US" sz="1600"/>
                        <a:t>3</a:t>
                      </a:r>
                    </a:p>
                  </a:txBody>
                  <a:tcPr anchor="ctr"/>
                </a:tc>
              </a:tr>
              <a:tr h="370840">
                <a:tc>
                  <a:txBody>
                    <a:bodyPr/>
                    <a:lstStyle/>
                    <a:p>
                      <a:r>
                        <a:rPr lang="en-US" sz="1600" dirty="0"/>
                        <a:t>document.links</a:t>
                      </a:r>
                    </a:p>
                  </a:txBody>
                  <a:tcPr anchor="ctr"/>
                </a:tc>
                <a:tc>
                  <a:txBody>
                    <a:bodyPr/>
                    <a:lstStyle/>
                    <a:p>
                      <a:r>
                        <a:rPr lang="en-US" sz="1600"/>
                        <a:t>Returns all &lt;area&gt; and &lt;a&gt; elements that have a href attribute</a:t>
                      </a:r>
                    </a:p>
                  </a:txBody>
                  <a:tcPr anchor="ctr"/>
                </a:tc>
                <a:tc>
                  <a:txBody>
                    <a:bodyPr/>
                    <a:lstStyle/>
                    <a:p>
                      <a:r>
                        <a:rPr lang="en-US" sz="1600"/>
                        <a:t>1</a:t>
                      </a:r>
                    </a:p>
                  </a:txBody>
                  <a:tcPr anchor="ctr"/>
                </a:tc>
              </a:tr>
              <a:tr h="370840">
                <a:tc>
                  <a:txBody>
                    <a:bodyPr/>
                    <a:lstStyle/>
                    <a:p>
                      <a:r>
                        <a:rPr lang="en-US" sz="1600"/>
                        <a:t>document.readyState</a:t>
                      </a:r>
                    </a:p>
                  </a:txBody>
                  <a:tcPr anchor="ctr"/>
                </a:tc>
                <a:tc>
                  <a:txBody>
                    <a:bodyPr/>
                    <a:lstStyle/>
                    <a:p>
                      <a:r>
                        <a:rPr lang="en-US" sz="1600"/>
                        <a:t>Returns the (loading) status of the document</a:t>
                      </a:r>
                    </a:p>
                  </a:txBody>
                  <a:tcPr anchor="ctr"/>
                </a:tc>
                <a:tc>
                  <a:txBody>
                    <a:bodyPr/>
                    <a:lstStyle/>
                    <a:p>
                      <a:r>
                        <a:rPr lang="en-US" sz="1600"/>
                        <a:t>3</a:t>
                      </a:r>
                    </a:p>
                  </a:txBody>
                  <a:tcPr anchor="ctr"/>
                </a:tc>
              </a:tr>
              <a:tr h="370840">
                <a:tc>
                  <a:txBody>
                    <a:bodyPr/>
                    <a:lstStyle/>
                    <a:p>
                      <a:r>
                        <a:rPr lang="en-US" sz="1600"/>
                        <a:t>document.referrer</a:t>
                      </a:r>
                    </a:p>
                  </a:txBody>
                  <a:tcPr anchor="ctr"/>
                </a:tc>
                <a:tc>
                  <a:txBody>
                    <a:bodyPr/>
                    <a:lstStyle/>
                    <a:p>
                      <a:r>
                        <a:rPr lang="en-US" sz="1600"/>
                        <a:t>Returns the URI of the referrer (the linking document)</a:t>
                      </a:r>
                    </a:p>
                  </a:txBody>
                  <a:tcPr anchor="ctr"/>
                </a:tc>
                <a:tc>
                  <a:txBody>
                    <a:bodyPr/>
                    <a:lstStyle/>
                    <a:p>
                      <a:r>
                        <a:rPr lang="en-US" sz="1600"/>
                        <a:t>1</a:t>
                      </a:r>
                    </a:p>
                  </a:txBody>
                  <a:tcPr anchor="ctr"/>
                </a:tc>
              </a:tr>
              <a:tr h="370840">
                <a:tc>
                  <a:txBody>
                    <a:bodyPr/>
                    <a:lstStyle/>
                    <a:p>
                      <a:r>
                        <a:rPr lang="en-US" sz="1600" dirty="0"/>
                        <a:t>document.scripts</a:t>
                      </a:r>
                    </a:p>
                  </a:txBody>
                  <a:tcPr anchor="ctr"/>
                </a:tc>
                <a:tc>
                  <a:txBody>
                    <a:bodyPr/>
                    <a:lstStyle/>
                    <a:p>
                      <a:r>
                        <a:rPr lang="en-US" sz="1600"/>
                        <a:t>Returns all &lt;script&gt; elements</a:t>
                      </a:r>
                    </a:p>
                  </a:txBody>
                  <a:tcPr anchor="ctr"/>
                </a:tc>
                <a:tc>
                  <a:txBody>
                    <a:bodyPr/>
                    <a:lstStyle/>
                    <a:p>
                      <a:r>
                        <a:rPr lang="en-US" sz="1600"/>
                        <a:t>3</a:t>
                      </a:r>
                    </a:p>
                  </a:txBody>
                  <a:tcPr anchor="ctr"/>
                </a:tc>
              </a:tr>
              <a:tr h="370840">
                <a:tc>
                  <a:txBody>
                    <a:bodyPr/>
                    <a:lstStyle/>
                    <a:p>
                      <a:r>
                        <a:rPr lang="en-US" sz="1600"/>
                        <a:t>document.strictErrorChecking</a:t>
                      </a:r>
                    </a:p>
                  </a:txBody>
                  <a:tcPr anchor="ctr"/>
                </a:tc>
                <a:tc>
                  <a:txBody>
                    <a:bodyPr/>
                    <a:lstStyle/>
                    <a:p>
                      <a:r>
                        <a:rPr lang="en-US" sz="1600"/>
                        <a:t>Returns if error checking is enforced</a:t>
                      </a:r>
                    </a:p>
                  </a:txBody>
                  <a:tcPr anchor="ctr"/>
                </a:tc>
                <a:tc>
                  <a:txBody>
                    <a:bodyPr/>
                    <a:lstStyle/>
                    <a:p>
                      <a:r>
                        <a:rPr lang="en-US" sz="1600"/>
                        <a:t>3</a:t>
                      </a:r>
                    </a:p>
                  </a:txBody>
                  <a:tcPr anchor="ctr"/>
                </a:tc>
              </a:tr>
              <a:tr h="370840">
                <a:tc>
                  <a:txBody>
                    <a:bodyPr/>
                    <a:lstStyle/>
                    <a:p>
                      <a:r>
                        <a:rPr lang="en-US" sz="1600" dirty="0"/>
                        <a:t>document.title</a:t>
                      </a:r>
                    </a:p>
                  </a:txBody>
                  <a:tcPr anchor="ctr"/>
                </a:tc>
                <a:tc>
                  <a:txBody>
                    <a:bodyPr/>
                    <a:lstStyle/>
                    <a:p>
                      <a:r>
                        <a:rPr lang="en-US" sz="1600"/>
                        <a:t>Returns the &lt;title&gt; element </a:t>
                      </a:r>
                    </a:p>
                  </a:txBody>
                  <a:tcPr anchor="ctr"/>
                </a:tc>
                <a:tc>
                  <a:txBody>
                    <a:bodyPr/>
                    <a:lstStyle/>
                    <a:p>
                      <a:r>
                        <a:rPr lang="en-US" sz="1600"/>
                        <a:t>1</a:t>
                      </a:r>
                    </a:p>
                  </a:txBody>
                  <a:tcPr anchor="ctr"/>
                </a:tc>
              </a:tr>
              <a:tr h="370840">
                <a:tc>
                  <a:txBody>
                    <a:bodyPr/>
                    <a:lstStyle/>
                    <a:p>
                      <a:r>
                        <a:rPr lang="en-US" sz="1600"/>
                        <a:t>document.URL</a:t>
                      </a:r>
                    </a:p>
                  </a:txBody>
                  <a:tcPr anchor="ctr"/>
                </a:tc>
                <a:tc>
                  <a:txBody>
                    <a:bodyPr/>
                    <a:lstStyle/>
                    <a:p>
                      <a:r>
                        <a:rPr lang="en-US" sz="1600"/>
                        <a:t>Returns the complete URL of the document </a:t>
                      </a:r>
                    </a:p>
                  </a:txBody>
                  <a:tcPr anchor="ctr"/>
                </a:tc>
                <a:tc>
                  <a:txBody>
                    <a:bodyPr/>
                    <a:lstStyle/>
                    <a:p>
                      <a:r>
                        <a:rPr lang="en-US" sz="1600" dirty="0"/>
                        <a:t>1</a:t>
                      </a:r>
                    </a:p>
                  </a:txBody>
                  <a:tcPr anchor="ctr"/>
                </a:tc>
              </a:tr>
            </a:tbl>
          </a:graphicData>
        </a:graphic>
      </p:graphicFrame>
      <p:sp>
        <p:nvSpPr>
          <p:cNvPr id="5" name="Title 1"/>
          <p:cNvSpPr>
            <a:spLocks noGrp="1"/>
          </p:cNvSpPr>
          <p:nvPr>
            <p:ph type="title"/>
          </p:nvPr>
        </p:nvSpPr>
        <p:spPr>
          <a:xfrm>
            <a:off x="457200" y="274638"/>
            <a:ext cx="8229600" cy="1143000"/>
          </a:xfrm>
        </p:spPr>
        <p:txBody>
          <a:bodyPr>
            <a:normAutofit/>
          </a:bodyPr>
          <a:lstStyle/>
          <a:p>
            <a:r>
              <a:rPr lang="en-US" b="1" dirty="0" smtClean="0"/>
              <a:t>Finding HTML Objects</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JavaScript HTML DOM Elements</a:t>
            </a:r>
            <a:endParaRPr lang="en-US" dirty="0"/>
          </a:p>
        </p:txBody>
      </p:sp>
      <p:sp>
        <p:nvSpPr>
          <p:cNvPr id="3" name="Content Placeholder 2"/>
          <p:cNvSpPr>
            <a:spLocks noGrp="1"/>
          </p:cNvSpPr>
          <p:nvPr>
            <p:ph idx="1"/>
          </p:nvPr>
        </p:nvSpPr>
        <p:spPr/>
        <p:txBody>
          <a:bodyPr>
            <a:normAutofit/>
          </a:bodyPr>
          <a:lstStyle/>
          <a:p>
            <a:pPr algn="just"/>
            <a:r>
              <a:rPr lang="en-US" dirty="0" smtClean="0"/>
              <a:t>Finding HTML Elements</a:t>
            </a:r>
          </a:p>
          <a:p>
            <a:pPr lvl="1" algn="just"/>
            <a:r>
              <a:rPr lang="en-US" dirty="0" smtClean="0"/>
              <a:t>Different ways to find HTML Elements:</a:t>
            </a:r>
          </a:p>
          <a:p>
            <a:pPr lvl="2" algn="just"/>
            <a:r>
              <a:rPr lang="en-US" dirty="0" smtClean="0">
                <a:solidFill>
                  <a:srgbClr val="7030A0"/>
                </a:solidFill>
              </a:rPr>
              <a:t>Finding HTML elements by id</a:t>
            </a:r>
          </a:p>
          <a:p>
            <a:pPr lvl="2" algn="just"/>
            <a:r>
              <a:rPr lang="en-US" dirty="0" smtClean="0">
                <a:solidFill>
                  <a:schemeClr val="accent6">
                    <a:lumMod val="75000"/>
                  </a:schemeClr>
                </a:solidFill>
              </a:rPr>
              <a:t>Finding HTML elements by tag name </a:t>
            </a:r>
          </a:p>
          <a:p>
            <a:pPr lvl="2" algn="just"/>
            <a:r>
              <a:rPr lang="en-US" dirty="0" smtClean="0">
                <a:solidFill>
                  <a:srgbClr val="00B050"/>
                </a:solidFill>
              </a:rPr>
              <a:t>Finding HTML elements by class name</a:t>
            </a:r>
          </a:p>
          <a:p>
            <a:pPr lvl="2" algn="just"/>
            <a:r>
              <a:rPr lang="en-US" dirty="0" smtClean="0">
                <a:solidFill>
                  <a:srgbClr val="002060"/>
                </a:solidFill>
              </a:rPr>
              <a:t>Finding HTML elements by CSS selectors</a:t>
            </a:r>
          </a:p>
          <a:p>
            <a:pPr lvl="2" algn="just"/>
            <a:r>
              <a:rPr lang="en-US" dirty="0" smtClean="0">
                <a:solidFill>
                  <a:schemeClr val="accent3">
                    <a:lumMod val="50000"/>
                  </a:schemeClr>
                </a:solidFill>
              </a:rPr>
              <a:t>Finding HTML elements by HTML object collections</a:t>
            </a:r>
          </a:p>
          <a:p>
            <a:pPr algn="just"/>
            <a:r>
              <a:rPr lang="en-US" dirty="0" smtClean="0"/>
              <a:t>Example:</a:t>
            </a:r>
          </a:p>
          <a:p>
            <a:pPr lvl="1"/>
            <a:r>
              <a:rPr lang="en-US" sz="2400" dirty="0" smtClean="0">
                <a:solidFill>
                  <a:srgbClr val="7030A0"/>
                </a:solidFill>
              </a:rPr>
              <a:t>var </a:t>
            </a:r>
            <a:r>
              <a:rPr lang="en-US" sz="2400" dirty="0" err="1" smtClean="0">
                <a:solidFill>
                  <a:srgbClr val="7030A0"/>
                </a:solidFill>
              </a:rPr>
              <a:t>variablename</a:t>
            </a:r>
            <a:r>
              <a:rPr lang="en-US" sz="2400" dirty="0" smtClean="0">
                <a:solidFill>
                  <a:srgbClr val="7030A0"/>
                </a:solidFill>
              </a:rPr>
              <a:t> = document.getElementById(“id"); </a:t>
            </a:r>
            <a:endParaRPr lang="en-US" sz="2400" dirty="0">
              <a:solidFill>
                <a:srgbClr val="7030A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JavaScript HTML DOM Elements</a:t>
            </a:r>
            <a:endParaRPr lang="en-US" dirty="0"/>
          </a:p>
        </p:txBody>
      </p:sp>
      <p:sp>
        <p:nvSpPr>
          <p:cNvPr id="3" name="Content Placeholder 2"/>
          <p:cNvSpPr>
            <a:spLocks noGrp="1"/>
          </p:cNvSpPr>
          <p:nvPr>
            <p:ph idx="1"/>
          </p:nvPr>
        </p:nvSpPr>
        <p:spPr>
          <a:xfrm>
            <a:off x="457200" y="1600200"/>
            <a:ext cx="8229600" cy="4724400"/>
          </a:xfrm>
        </p:spPr>
        <p:txBody>
          <a:bodyPr>
            <a:normAutofit fontScale="77500" lnSpcReduction="20000"/>
          </a:bodyPr>
          <a:lstStyle/>
          <a:p>
            <a:pPr lvl="1"/>
            <a:r>
              <a:rPr lang="en-US" sz="2400" dirty="0" smtClean="0">
                <a:solidFill>
                  <a:schemeClr val="accent6">
                    <a:lumMod val="75000"/>
                  </a:schemeClr>
                </a:solidFill>
              </a:rPr>
              <a:t>var </a:t>
            </a:r>
            <a:r>
              <a:rPr lang="en-US" sz="2400" dirty="0" err="1" smtClean="0">
                <a:solidFill>
                  <a:schemeClr val="accent6">
                    <a:lumMod val="75000"/>
                  </a:schemeClr>
                </a:solidFill>
              </a:rPr>
              <a:t>variablename</a:t>
            </a:r>
            <a:r>
              <a:rPr lang="en-US" sz="2400" dirty="0" smtClean="0">
                <a:solidFill>
                  <a:schemeClr val="accent6">
                    <a:lumMod val="75000"/>
                  </a:schemeClr>
                </a:solidFill>
              </a:rPr>
              <a:t> = document.getElementsByTagName(“tagname");</a:t>
            </a:r>
          </a:p>
          <a:p>
            <a:pPr lvl="2">
              <a:buNone/>
            </a:pPr>
            <a:r>
              <a:rPr lang="en-US" sz="2000" dirty="0" smtClean="0">
                <a:solidFill>
                  <a:schemeClr val="accent6">
                    <a:lumMod val="75000"/>
                  </a:schemeClr>
                </a:solidFill>
              </a:rPr>
              <a:t>&lt;script&gt;</a:t>
            </a:r>
          </a:p>
          <a:p>
            <a:pPr lvl="2">
              <a:buNone/>
            </a:pPr>
            <a:r>
              <a:rPr lang="en-US" sz="2000" dirty="0" smtClean="0">
                <a:solidFill>
                  <a:schemeClr val="accent6">
                    <a:lumMod val="75000"/>
                  </a:schemeClr>
                </a:solidFill>
              </a:rPr>
              <a:t>var x = document.getElementsByTagName("p");</a:t>
            </a:r>
          </a:p>
          <a:p>
            <a:pPr lvl="2">
              <a:buNone/>
            </a:pPr>
            <a:r>
              <a:rPr lang="en-US" sz="2000" dirty="0" smtClean="0">
                <a:solidFill>
                  <a:schemeClr val="accent6">
                    <a:lumMod val="75000"/>
                  </a:schemeClr>
                </a:solidFill>
              </a:rPr>
              <a:t>document.getElementById("demo").innerHTML = </a:t>
            </a:r>
          </a:p>
          <a:p>
            <a:pPr lvl="2">
              <a:buNone/>
            </a:pPr>
            <a:r>
              <a:rPr lang="en-US" sz="2000" dirty="0" smtClean="0">
                <a:solidFill>
                  <a:schemeClr val="accent6">
                    <a:lumMod val="75000"/>
                  </a:schemeClr>
                </a:solidFill>
              </a:rPr>
              <a:t>'The first paragraph (index 0) is: ' + x[0].innerHTML;</a:t>
            </a:r>
          </a:p>
          <a:p>
            <a:pPr lvl="2">
              <a:buNone/>
            </a:pPr>
            <a:r>
              <a:rPr lang="en-US" sz="2000" dirty="0" smtClean="0">
                <a:solidFill>
                  <a:schemeClr val="accent6">
                    <a:lumMod val="75000"/>
                  </a:schemeClr>
                </a:solidFill>
              </a:rPr>
              <a:t>&lt;/script&gt;</a:t>
            </a:r>
          </a:p>
          <a:p>
            <a:pPr lvl="1"/>
            <a:r>
              <a:rPr lang="en-US" sz="2400" dirty="0" smtClean="0">
                <a:solidFill>
                  <a:srgbClr val="00B050"/>
                </a:solidFill>
              </a:rPr>
              <a:t>var </a:t>
            </a:r>
            <a:r>
              <a:rPr lang="en-US" sz="2400" dirty="0" err="1" smtClean="0">
                <a:solidFill>
                  <a:srgbClr val="00B050"/>
                </a:solidFill>
              </a:rPr>
              <a:t>variablename</a:t>
            </a:r>
            <a:r>
              <a:rPr lang="en-US" sz="2400" dirty="0" smtClean="0">
                <a:solidFill>
                  <a:srgbClr val="00B050"/>
                </a:solidFill>
              </a:rPr>
              <a:t> = </a:t>
            </a:r>
            <a:r>
              <a:rPr lang="en-US" sz="2400" dirty="0" err="1" smtClean="0">
                <a:solidFill>
                  <a:srgbClr val="00B050"/>
                </a:solidFill>
              </a:rPr>
              <a:t>document.getElementsByClassName</a:t>
            </a:r>
            <a:r>
              <a:rPr lang="en-US" sz="2400" dirty="0" smtClean="0">
                <a:solidFill>
                  <a:srgbClr val="00B050"/>
                </a:solidFill>
              </a:rPr>
              <a:t>(“</a:t>
            </a:r>
            <a:r>
              <a:rPr lang="en-US" sz="2400" dirty="0" err="1" smtClean="0">
                <a:solidFill>
                  <a:srgbClr val="00B050"/>
                </a:solidFill>
              </a:rPr>
              <a:t>classname</a:t>
            </a:r>
            <a:r>
              <a:rPr lang="en-US" sz="2400" dirty="0" smtClean="0">
                <a:solidFill>
                  <a:srgbClr val="00B050"/>
                </a:solidFill>
              </a:rPr>
              <a:t>");</a:t>
            </a:r>
          </a:p>
          <a:p>
            <a:pPr lvl="2">
              <a:buNone/>
            </a:pPr>
            <a:r>
              <a:rPr lang="en-US" sz="2000" dirty="0" smtClean="0">
                <a:solidFill>
                  <a:srgbClr val="00B050"/>
                </a:solidFill>
              </a:rPr>
              <a:t>&lt;script&gt;</a:t>
            </a:r>
          </a:p>
          <a:p>
            <a:pPr lvl="2">
              <a:buNone/>
            </a:pPr>
            <a:r>
              <a:rPr lang="en-US" sz="2000" dirty="0" smtClean="0">
                <a:solidFill>
                  <a:srgbClr val="00B050"/>
                </a:solidFill>
              </a:rPr>
              <a:t>var x = </a:t>
            </a:r>
            <a:r>
              <a:rPr lang="en-US" sz="2000" dirty="0" err="1" smtClean="0">
                <a:solidFill>
                  <a:srgbClr val="00B050"/>
                </a:solidFill>
              </a:rPr>
              <a:t>document.getElementsByClassName</a:t>
            </a:r>
            <a:r>
              <a:rPr lang="en-US" sz="2000" dirty="0" smtClean="0">
                <a:solidFill>
                  <a:srgbClr val="00B050"/>
                </a:solidFill>
              </a:rPr>
              <a:t>("intro");</a:t>
            </a:r>
          </a:p>
          <a:p>
            <a:pPr lvl="2">
              <a:buNone/>
            </a:pPr>
            <a:r>
              <a:rPr lang="en-US" sz="2000" dirty="0" smtClean="0">
                <a:solidFill>
                  <a:srgbClr val="00B050"/>
                </a:solidFill>
              </a:rPr>
              <a:t>document.getElementById("demo").innerHTML = </a:t>
            </a:r>
          </a:p>
          <a:p>
            <a:pPr lvl="2">
              <a:buNone/>
            </a:pPr>
            <a:r>
              <a:rPr lang="en-US" sz="2000" dirty="0" smtClean="0">
                <a:solidFill>
                  <a:srgbClr val="00B050"/>
                </a:solidFill>
              </a:rPr>
              <a:t>'The first paragraph (index 0) with class="intro": ' + x[0].innerHTML;</a:t>
            </a:r>
          </a:p>
          <a:p>
            <a:pPr lvl="2">
              <a:buNone/>
            </a:pPr>
            <a:r>
              <a:rPr lang="en-US" sz="2000" dirty="0" smtClean="0">
                <a:solidFill>
                  <a:srgbClr val="00B050"/>
                </a:solidFill>
              </a:rPr>
              <a:t>&lt;/script&gt;</a:t>
            </a:r>
          </a:p>
          <a:p>
            <a:pPr lvl="1"/>
            <a:r>
              <a:rPr lang="en-US" sz="2400" dirty="0" smtClean="0">
                <a:solidFill>
                  <a:srgbClr val="002060"/>
                </a:solidFill>
              </a:rPr>
              <a:t>var </a:t>
            </a:r>
            <a:r>
              <a:rPr lang="en-US" sz="2400" dirty="0" err="1" smtClean="0">
                <a:solidFill>
                  <a:srgbClr val="002060"/>
                </a:solidFill>
              </a:rPr>
              <a:t>variablename</a:t>
            </a:r>
            <a:r>
              <a:rPr lang="en-US" sz="2400" dirty="0" smtClean="0">
                <a:solidFill>
                  <a:srgbClr val="002060"/>
                </a:solidFill>
              </a:rPr>
              <a:t> = </a:t>
            </a:r>
            <a:r>
              <a:rPr lang="en-US" sz="2400" dirty="0" err="1" smtClean="0">
                <a:solidFill>
                  <a:srgbClr val="002060"/>
                </a:solidFill>
              </a:rPr>
              <a:t>document.querySelectorAll</a:t>
            </a:r>
            <a:r>
              <a:rPr lang="en-US" sz="2400" dirty="0" smtClean="0">
                <a:solidFill>
                  <a:srgbClr val="002060"/>
                </a:solidFill>
              </a:rPr>
              <a:t>(“</a:t>
            </a:r>
            <a:r>
              <a:rPr lang="en-US" sz="2400" dirty="0" err="1" smtClean="0">
                <a:solidFill>
                  <a:srgbClr val="002060"/>
                </a:solidFill>
              </a:rPr>
              <a:t>elementname.class</a:t>
            </a:r>
            <a:r>
              <a:rPr lang="en-US" sz="2400" dirty="0" smtClean="0">
                <a:solidFill>
                  <a:srgbClr val="002060"/>
                </a:solidFill>
              </a:rPr>
              <a:t>");</a:t>
            </a:r>
          </a:p>
          <a:p>
            <a:pPr lvl="2">
              <a:buNone/>
            </a:pPr>
            <a:r>
              <a:rPr lang="en-US" sz="2000" dirty="0" smtClean="0">
                <a:solidFill>
                  <a:srgbClr val="002060"/>
                </a:solidFill>
              </a:rPr>
              <a:t>&lt;script&gt;</a:t>
            </a:r>
          </a:p>
          <a:p>
            <a:pPr lvl="2">
              <a:buNone/>
            </a:pPr>
            <a:r>
              <a:rPr lang="en-US" sz="2000" dirty="0" smtClean="0">
                <a:solidFill>
                  <a:srgbClr val="002060"/>
                </a:solidFill>
              </a:rPr>
              <a:t>var x = </a:t>
            </a:r>
            <a:r>
              <a:rPr lang="en-US" sz="2000" dirty="0" err="1" smtClean="0">
                <a:solidFill>
                  <a:srgbClr val="002060"/>
                </a:solidFill>
              </a:rPr>
              <a:t>document.querySelectorAll</a:t>
            </a:r>
            <a:r>
              <a:rPr lang="en-US" sz="2000" dirty="0" smtClean="0">
                <a:solidFill>
                  <a:srgbClr val="002060"/>
                </a:solidFill>
              </a:rPr>
              <a:t>("p.intro");</a:t>
            </a:r>
          </a:p>
          <a:p>
            <a:pPr lvl="2">
              <a:buNone/>
            </a:pPr>
            <a:r>
              <a:rPr lang="en-US" sz="2000" dirty="0" smtClean="0">
                <a:solidFill>
                  <a:srgbClr val="002060"/>
                </a:solidFill>
              </a:rPr>
              <a:t>document.getElementById("demo").innerHTML = </a:t>
            </a:r>
          </a:p>
          <a:p>
            <a:pPr lvl="2">
              <a:buNone/>
            </a:pPr>
            <a:r>
              <a:rPr lang="en-US" sz="2000" dirty="0" smtClean="0">
                <a:solidFill>
                  <a:srgbClr val="002060"/>
                </a:solidFill>
              </a:rPr>
              <a:t>'The first paragraph (index 0) with class="intro": ' + x[0].innerHTML;</a:t>
            </a:r>
          </a:p>
          <a:p>
            <a:pPr lvl="2">
              <a:buNone/>
            </a:pPr>
            <a:r>
              <a:rPr lang="en-US" sz="2000" dirty="0" smtClean="0">
                <a:solidFill>
                  <a:srgbClr val="002060"/>
                </a:solidFill>
              </a:rPr>
              <a:t>&lt;/script&gt;</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JavaScript HTML DOM Elements</a:t>
            </a:r>
            <a:endParaRPr lang="en-US" dirty="0"/>
          </a:p>
        </p:txBody>
      </p:sp>
      <p:sp>
        <p:nvSpPr>
          <p:cNvPr id="3" name="Content Placeholder 2"/>
          <p:cNvSpPr>
            <a:spLocks noGrp="1"/>
          </p:cNvSpPr>
          <p:nvPr>
            <p:ph idx="1"/>
          </p:nvPr>
        </p:nvSpPr>
        <p:spPr/>
        <p:txBody>
          <a:bodyPr>
            <a:normAutofit/>
          </a:bodyPr>
          <a:lstStyle/>
          <a:p>
            <a:pPr>
              <a:buNone/>
            </a:pPr>
            <a:r>
              <a:rPr lang="en-US" sz="1600" dirty="0" smtClean="0"/>
              <a:t>&lt;html&gt; &lt;body&gt;</a:t>
            </a:r>
          </a:p>
          <a:p>
            <a:pPr>
              <a:buNone/>
            </a:pPr>
            <a:r>
              <a:rPr lang="en-US" sz="1600" dirty="0" smtClean="0"/>
              <a:t>&lt;form id="frm1" action="/action_page.php"&gt;</a:t>
            </a:r>
          </a:p>
          <a:p>
            <a:pPr>
              <a:buNone/>
            </a:pPr>
            <a:r>
              <a:rPr lang="en-US" sz="1600" dirty="0" smtClean="0"/>
              <a:t>  First name: &lt;input type="text" name="</a:t>
            </a:r>
            <a:r>
              <a:rPr lang="en-US" sz="1600" dirty="0" err="1" smtClean="0"/>
              <a:t>fname</a:t>
            </a:r>
            <a:r>
              <a:rPr lang="en-US" sz="1600" dirty="0" smtClean="0"/>
              <a:t>" value="Donald"&gt;&lt;</a:t>
            </a:r>
            <a:r>
              <a:rPr lang="en-US" sz="1600" dirty="0" err="1" smtClean="0"/>
              <a:t>br</a:t>
            </a:r>
            <a:r>
              <a:rPr lang="en-US" sz="1600" dirty="0" smtClean="0"/>
              <a:t>&gt;</a:t>
            </a:r>
          </a:p>
          <a:p>
            <a:pPr>
              <a:buNone/>
            </a:pPr>
            <a:r>
              <a:rPr lang="en-US" sz="1600" dirty="0" smtClean="0"/>
              <a:t>  Last name: &lt;input type="text" name="</a:t>
            </a:r>
            <a:r>
              <a:rPr lang="en-US" sz="1600" dirty="0" err="1" smtClean="0"/>
              <a:t>lname</a:t>
            </a:r>
            <a:r>
              <a:rPr lang="en-US" sz="1600" dirty="0" smtClean="0"/>
              <a:t>" value="Duck"&gt;&lt;</a:t>
            </a:r>
            <a:r>
              <a:rPr lang="en-US" sz="1600" dirty="0" err="1" smtClean="0"/>
              <a:t>br</a:t>
            </a:r>
            <a:r>
              <a:rPr lang="en-US" sz="1600" dirty="0" smtClean="0"/>
              <a:t>&gt;&lt;</a:t>
            </a:r>
            <a:r>
              <a:rPr lang="en-US" sz="1600" dirty="0" err="1" smtClean="0"/>
              <a:t>br</a:t>
            </a:r>
            <a:r>
              <a:rPr lang="en-US" sz="1600" dirty="0" smtClean="0"/>
              <a:t>&gt;</a:t>
            </a:r>
          </a:p>
          <a:p>
            <a:pPr>
              <a:buNone/>
            </a:pPr>
            <a:r>
              <a:rPr lang="en-US" sz="1600" dirty="0" smtClean="0"/>
              <a:t>  &lt;input type="submit" value="Submit"&gt;</a:t>
            </a:r>
          </a:p>
          <a:p>
            <a:pPr>
              <a:buNone/>
            </a:pPr>
            <a:r>
              <a:rPr lang="en-US" sz="1600" dirty="0" smtClean="0"/>
              <a:t>&lt;/form&gt; </a:t>
            </a:r>
          </a:p>
          <a:p>
            <a:pPr>
              <a:buNone/>
            </a:pPr>
            <a:r>
              <a:rPr lang="en-US" sz="1600" dirty="0" smtClean="0"/>
              <a:t>&lt;p&gt;Click "Try it" to display the value of each element in the form.&lt;/p&gt;</a:t>
            </a:r>
          </a:p>
          <a:p>
            <a:pPr>
              <a:buNone/>
            </a:pPr>
            <a:r>
              <a:rPr lang="en-US" sz="1600" dirty="0" smtClean="0"/>
              <a:t>&lt;button onclick="</a:t>
            </a:r>
            <a:r>
              <a:rPr lang="en-US" sz="1600" dirty="0" err="1" smtClean="0"/>
              <a:t>myFunction</a:t>
            </a:r>
            <a:r>
              <a:rPr lang="en-US" sz="1600" dirty="0" smtClean="0"/>
              <a:t>()"&gt;Try it&lt;/button&gt;	&lt;p id="demo"&gt;&lt;/p&gt;</a:t>
            </a:r>
          </a:p>
          <a:p>
            <a:pPr>
              <a:buNone/>
            </a:pPr>
            <a:r>
              <a:rPr lang="en-US" sz="1600" dirty="0" smtClean="0"/>
              <a:t>&lt;script&gt;</a:t>
            </a:r>
          </a:p>
          <a:p>
            <a:pPr>
              <a:buNone/>
            </a:pPr>
            <a:r>
              <a:rPr lang="en-US" sz="1600" dirty="0" smtClean="0"/>
              <a:t>function </a:t>
            </a:r>
            <a:r>
              <a:rPr lang="en-US" sz="1600" dirty="0" err="1" smtClean="0"/>
              <a:t>myFunction</a:t>
            </a:r>
            <a:r>
              <a:rPr lang="en-US" sz="1600" dirty="0" smtClean="0"/>
              <a:t>() {</a:t>
            </a:r>
          </a:p>
          <a:p>
            <a:pPr>
              <a:buNone/>
            </a:pPr>
            <a:r>
              <a:rPr lang="en-US" sz="1600" dirty="0" smtClean="0"/>
              <a:t>    var x = </a:t>
            </a:r>
            <a:r>
              <a:rPr lang="en-US" sz="1600" dirty="0" smtClean="0">
                <a:solidFill>
                  <a:schemeClr val="accent3">
                    <a:lumMod val="50000"/>
                  </a:schemeClr>
                </a:solidFill>
              </a:rPr>
              <a:t>document.forms</a:t>
            </a:r>
            <a:r>
              <a:rPr lang="en-US" sz="1600" dirty="0" smtClean="0"/>
              <a:t>["frm1"];</a:t>
            </a:r>
          </a:p>
          <a:p>
            <a:pPr>
              <a:buNone/>
            </a:pPr>
            <a:r>
              <a:rPr lang="en-US" sz="1600" dirty="0" smtClean="0"/>
              <a:t>    var text = "“; var i;</a:t>
            </a:r>
          </a:p>
          <a:p>
            <a:pPr>
              <a:buNone/>
            </a:pPr>
            <a:r>
              <a:rPr lang="en-US" sz="1600" dirty="0" smtClean="0"/>
              <a:t>    for (i = 0; i &lt; </a:t>
            </a:r>
            <a:r>
              <a:rPr lang="en-US" sz="1600" dirty="0" err="1" smtClean="0">
                <a:solidFill>
                  <a:schemeClr val="accent3">
                    <a:lumMod val="50000"/>
                  </a:schemeClr>
                </a:solidFill>
              </a:rPr>
              <a:t>x.length</a:t>
            </a:r>
            <a:r>
              <a:rPr lang="en-US" sz="1600" dirty="0" smtClean="0">
                <a:solidFill>
                  <a:schemeClr val="accent3">
                    <a:lumMod val="50000"/>
                  </a:schemeClr>
                </a:solidFill>
              </a:rPr>
              <a:t> </a:t>
            </a:r>
            <a:r>
              <a:rPr lang="en-US" sz="1600" dirty="0" smtClean="0"/>
              <a:t>;i++) {	text += </a:t>
            </a:r>
            <a:r>
              <a:rPr lang="en-US" sz="1600" dirty="0" err="1" smtClean="0">
                <a:solidFill>
                  <a:schemeClr val="accent3">
                    <a:lumMod val="50000"/>
                  </a:schemeClr>
                </a:solidFill>
              </a:rPr>
              <a:t>x.elements</a:t>
            </a:r>
            <a:r>
              <a:rPr lang="en-US" sz="1600" dirty="0" smtClean="0">
                <a:solidFill>
                  <a:schemeClr val="accent3">
                    <a:lumMod val="50000"/>
                  </a:schemeClr>
                </a:solidFill>
              </a:rPr>
              <a:t>[i].value </a:t>
            </a:r>
            <a:r>
              <a:rPr lang="en-US" sz="1600" dirty="0" smtClean="0"/>
              <a:t>+ "&lt;</a:t>
            </a:r>
            <a:r>
              <a:rPr lang="en-US" sz="1600" dirty="0" err="1" smtClean="0"/>
              <a:t>br</a:t>
            </a:r>
            <a:r>
              <a:rPr lang="en-US" sz="1600" dirty="0" smtClean="0"/>
              <a:t>&gt;"; 	}	document.getElementById("demo").innerHTML = text;	}</a:t>
            </a:r>
          </a:p>
          <a:p>
            <a:pPr>
              <a:buNone/>
            </a:pPr>
            <a:r>
              <a:rPr lang="en-US" sz="1600" dirty="0" smtClean="0"/>
              <a:t>&lt;/script&gt;	&lt;/body&gt;	&lt;/html&gt;</a:t>
            </a:r>
            <a:endParaRPr lang="en-US" sz="16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JavaScript HTML DOM Elements</a:t>
            </a:r>
            <a:endParaRPr lang="en-US" dirty="0"/>
          </a:p>
        </p:txBody>
      </p:sp>
      <p:sp>
        <p:nvSpPr>
          <p:cNvPr id="3" name="Content Placeholder 2"/>
          <p:cNvSpPr>
            <a:spLocks noGrp="1"/>
          </p:cNvSpPr>
          <p:nvPr>
            <p:ph idx="1"/>
          </p:nvPr>
        </p:nvSpPr>
        <p:spPr/>
        <p:txBody>
          <a:bodyPr>
            <a:normAutofit fontScale="85000" lnSpcReduction="20000"/>
          </a:bodyPr>
          <a:lstStyle/>
          <a:p>
            <a:pPr algn="just"/>
            <a:r>
              <a:rPr lang="en-US" dirty="0" smtClean="0"/>
              <a:t>Similarly the following HTML objects (and object collections) are also accessible:</a:t>
            </a:r>
          </a:p>
          <a:p>
            <a:pPr lvl="1" algn="just"/>
            <a:r>
              <a:rPr lang="en-US" dirty="0" smtClean="0"/>
              <a:t>document.anchors</a:t>
            </a:r>
          </a:p>
          <a:p>
            <a:pPr lvl="1" algn="just"/>
            <a:r>
              <a:rPr lang="en-US" dirty="0" smtClean="0"/>
              <a:t>document.body</a:t>
            </a:r>
          </a:p>
          <a:p>
            <a:pPr lvl="1" algn="just"/>
            <a:r>
              <a:rPr lang="en-US" dirty="0" smtClean="0"/>
              <a:t>document.documentElement</a:t>
            </a:r>
          </a:p>
          <a:p>
            <a:pPr lvl="1" algn="just"/>
            <a:r>
              <a:rPr lang="en-US" dirty="0" smtClean="0"/>
              <a:t>document.embeds</a:t>
            </a:r>
          </a:p>
          <a:p>
            <a:pPr lvl="1" algn="just"/>
            <a:r>
              <a:rPr lang="en-US" dirty="0" smtClean="0"/>
              <a:t>document.forms</a:t>
            </a:r>
          </a:p>
          <a:p>
            <a:pPr lvl="1" algn="just"/>
            <a:r>
              <a:rPr lang="en-US" dirty="0" smtClean="0"/>
              <a:t>document.head</a:t>
            </a:r>
          </a:p>
          <a:p>
            <a:pPr lvl="1" algn="just"/>
            <a:r>
              <a:rPr lang="en-US" dirty="0" smtClean="0"/>
              <a:t>document.images</a:t>
            </a:r>
          </a:p>
          <a:p>
            <a:pPr lvl="1" algn="just"/>
            <a:r>
              <a:rPr lang="en-US" dirty="0" smtClean="0"/>
              <a:t>document.links</a:t>
            </a:r>
          </a:p>
          <a:p>
            <a:pPr lvl="1" algn="just"/>
            <a:r>
              <a:rPr lang="en-US" dirty="0" smtClean="0"/>
              <a:t>document.scripts</a:t>
            </a:r>
          </a:p>
          <a:p>
            <a:pPr lvl="1" algn="just"/>
            <a:r>
              <a:rPr lang="en-US" dirty="0" smtClean="0"/>
              <a:t>document.title</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JavaScript HTML DOM - Changing HTML</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US" dirty="0" smtClean="0"/>
              <a:t>Changing the HTML Output Stream</a:t>
            </a:r>
          </a:p>
          <a:p>
            <a:pPr lvl="1" algn="just"/>
            <a:r>
              <a:rPr lang="en-US" dirty="0" smtClean="0"/>
              <a:t>JavaScript can create dynamic HTML content.</a:t>
            </a:r>
          </a:p>
          <a:p>
            <a:pPr lvl="1" algn="just"/>
            <a:r>
              <a:rPr lang="en-US" dirty="0" smtClean="0"/>
              <a:t>In JavaScript, document.write() can be used to write directly to the HTML output stream:</a:t>
            </a:r>
          </a:p>
          <a:p>
            <a:pPr algn="ctr">
              <a:buNone/>
            </a:pPr>
            <a:r>
              <a:rPr lang="en-US" sz="2800" b="1" dirty="0" smtClean="0"/>
              <a:t>document.write(Date());</a:t>
            </a:r>
          </a:p>
          <a:p>
            <a:pPr algn="just"/>
            <a:r>
              <a:rPr lang="en-US" dirty="0" smtClean="0"/>
              <a:t>Changing HTML Content</a:t>
            </a:r>
          </a:p>
          <a:p>
            <a:pPr lvl="1" algn="just"/>
            <a:r>
              <a:rPr lang="en-US" dirty="0" smtClean="0"/>
              <a:t>Syntax: </a:t>
            </a:r>
          </a:p>
          <a:p>
            <a:pPr lvl="2" algn="just">
              <a:buNone/>
            </a:pPr>
            <a:r>
              <a:rPr lang="en-US" sz="2000" b="1" dirty="0" smtClean="0"/>
              <a:t>document.getElementById(id).innerHTML = new HTML</a:t>
            </a:r>
          </a:p>
          <a:p>
            <a:pPr lvl="1" algn="just"/>
            <a:r>
              <a:rPr lang="en-US" dirty="0" smtClean="0"/>
              <a:t>Example:</a:t>
            </a:r>
          </a:p>
          <a:p>
            <a:pPr lvl="2" algn="just">
              <a:buNone/>
            </a:pPr>
            <a:r>
              <a:rPr lang="en-US" sz="2200" b="1" dirty="0" smtClean="0"/>
              <a:t>document.getElementById("p1").innerHTML = "New text!“;</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JavaScript HTML DOM - Changing HTML</a:t>
            </a:r>
            <a:endParaRPr lang="en-US" dirty="0"/>
          </a:p>
        </p:txBody>
      </p:sp>
      <p:sp>
        <p:nvSpPr>
          <p:cNvPr id="3" name="Content Placeholder 2"/>
          <p:cNvSpPr>
            <a:spLocks noGrp="1"/>
          </p:cNvSpPr>
          <p:nvPr>
            <p:ph idx="1"/>
          </p:nvPr>
        </p:nvSpPr>
        <p:spPr/>
        <p:txBody>
          <a:bodyPr>
            <a:normAutofit/>
          </a:bodyPr>
          <a:lstStyle/>
          <a:p>
            <a:pPr algn="just"/>
            <a:r>
              <a:rPr lang="en-US" dirty="0" smtClean="0"/>
              <a:t>Changing the Value of an Attribute:</a:t>
            </a:r>
          </a:p>
          <a:p>
            <a:pPr lvl="1" algn="just"/>
            <a:r>
              <a:rPr lang="en-US" dirty="0" smtClean="0"/>
              <a:t>To change the value of an HTML attribute.</a:t>
            </a:r>
          </a:p>
          <a:p>
            <a:pPr lvl="1" algn="just"/>
            <a:r>
              <a:rPr lang="en-US" dirty="0" smtClean="0"/>
              <a:t>Syntax:</a:t>
            </a:r>
          </a:p>
          <a:p>
            <a:pPr lvl="2" algn="just">
              <a:buNone/>
            </a:pPr>
            <a:r>
              <a:rPr lang="en-US" sz="2000" dirty="0" smtClean="0"/>
              <a:t>document.getElementById(id).attribute = new value</a:t>
            </a:r>
          </a:p>
          <a:p>
            <a:pPr lvl="1" algn="just"/>
            <a:r>
              <a:rPr lang="en-US" dirty="0" smtClean="0"/>
              <a:t>Example:</a:t>
            </a:r>
          </a:p>
          <a:p>
            <a:pPr lvl="2" algn="just">
              <a:buNone/>
            </a:pPr>
            <a:r>
              <a:rPr lang="en-US" sz="2000" dirty="0" smtClean="0"/>
              <a:t>&lt;img id="myImage" src="smiley.gif"&gt;</a:t>
            </a:r>
          </a:p>
          <a:p>
            <a:pPr lvl="2" algn="just">
              <a:buNone/>
            </a:pPr>
            <a:r>
              <a:rPr lang="en-US" sz="2000" dirty="0" smtClean="0"/>
              <a:t>&lt;script&gt;</a:t>
            </a:r>
          </a:p>
          <a:p>
            <a:pPr lvl="2" algn="just">
              <a:buNone/>
            </a:pPr>
            <a:r>
              <a:rPr lang="en-US" sz="2000" dirty="0" smtClean="0"/>
              <a:t>document.getElementById("myImage").src = "landscape.jpg";</a:t>
            </a:r>
          </a:p>
          <a:p>
            <a:pPr lvl="2" algn="just">
              <a:buNone/>
            </a:pPr>
            <a:r>
              <a:rPr lang="en-US" sz="2000" dirty="0" smtClean="0"/>
              <a:t>&lt;/script&gt;</a:t>
            </a:r>
            <a:endParaRPr lang="en-US" sz="20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JavaScript HTML DOM - Changing CSS</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US" dirty="0" smtClean="0"/>
              <a:t>The HTML DOM allows JavaScript to change the style of HTML elements.</a:t>
            </a:r>
          </a:p>
          <a:p>
            <a:pPr algn="just"/>
            <a:r>
              <a:rPr lang="en-US" dirty="0" smtClean="0"/>
              <a:t>Changing HTML Style:</a:t>
            </a:r>
          </a:p>
          <a:p>
            <a:pPr lvl="1" algn="just"/>
            <a:r>
              <a:rPr lang="en-US" dirty="0" smtClean="0"/>
              <a:t>To change the style of an HTML element, use this syntax:</a:t>
            </a:r>
          </a:p>
          <a:p>
            <a:pPr lvl="2" algn="just">
              <a:buNone/>
            </a:pPr>
            <a:r>
              <a:rPr lang="en-US" dirty="0" smtClean="0"/>
              <a:t>document.getElementById(id).style.property = new style</a:t>
            </a:r>
          </a:p>
          <a:p>
            <a:pPr lvl="1" algn="just"/>
            <a:r>
              <a:rPr lang="en-US" dirty="0" smtClean="0"/>
              <a:t>Example:</a:t>
            </a:r>
          </a:p>
          <a:p>
            <a:pPr lvl="2" algn="just">
              <a:buNone/>
            </a:pPr>
            <a:r>
              <a:rPr lang="en-US" dirty="0" smtClean="0"/>
              <a:t>1) document.getElementById("p2").style.color = "blue";</a:t>
            </a:r>
          </a:p>
          <a:p>
            <a:pPr lvl="2">
              <a:buNone/>
            </a:pPr>
            <a:r>
              <a:rPr lang="en-US" dirty="0" smtClean="0"/>
              <a:t>2) &lt;button type="button"  onclick="document.getElementById('id1').style.color = 'red'"&gt; Click Me!&lt;/button&gt;</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JavaScript HTML DOM Animation</a:t>
            </a:r>
            <a:endParaRPr lang="en-US" b="1" dirty="0"/>
          </a:p>
        </p:txBody>
      </p:sp>
      <p:sp>
        <p:nvSpPr>
          <p:cNvPr id="3" name="Content Placeholder 2"/>
          <p:cNvSpPr>
            <a:spLocks noGrp="1"/>
          </p:cNvSpPr>
          <p:nvPr>
            <p:ph idx="1"/>
          </p:nvPr>
        </p:nvSpPr>
        <p:spPr/>
        <p:txBody>
          <a:bodyPr>
            <a:normAutofit lnSpcReduction="10000"/>
          </a:bodyPr>
          <a:lstStyle/>
          <a:p>
            <a:r>
              <a:rPr lang="en-US" dirty="0" smtClean="0"/>
              <a:t>Create HTML animations using JavaScript.</a:t>
            </a:r>
          </a:p>
          <a:p>
            <a:pPr algn="just"/>
            <a:r>
              <a:rPr lang="en-US" dirty="0" smtClean="0"/>
              <a:t>To demonstrate how to create HTML animations with JavaScript, we will use a simple web page:</a:t>
            </a:r>
          </a:p>
          <a:p>
            <a:pPr lvl="2" algn="just">
              <a:buNone/>
            </a:pPr>
            <a:r>
              <a:rPr lang="en-US" dirty="0" smtClean="0"/>
              <a:t>&lt;html&gt;</a:t>
            </a:r>
          </a:p>
          <a:p>
            <a:pPr lvl="2" algn="just">
              <a:buNone/>
            </a:pPr>
            <a:r>
              <a:rPr lang="en-US" dirty="0" smtClean="0"/>
              <a:t>&lt;body&gt;</a:t>
            </a:r>
          </a:p>
          <a:p>
            <a:pPr lvl="2" algn="just">
              <a:buNone/>
            </a:pPr>
            <a:r>
              <a:rPr lang="en-US" dirty="0" smtClean="0"/>
              <a:t>&lt;h1&gt;My First JavaScript Animation&lt;/h1&gt;</a:t>
            </a:r>
          </a:p>
          <a:p>
            <a:pPr lvl="2" algn="just">
              <a:buNone/>
            </a:pPr>
            <a:r>
              <a:rPr lang="en-US" dirty="0" smtClean="0"/>
              <a:t>&lt;div id="animate"&gt;My animation will go here&lt;/div&gt;</a:t>
            </a:r>
          </a:p>
          <a:p>
            <a:pPr lvl="2" algn="just">
              <a:buNone/>
            </a:pPr>
            <a:r>
              <a:rPr lang="en-US" dirty="0" smtClean="0"/>
              <a:t>&lt;/body&gt;</a:t>
            </a:r>
          </a:p>
          <a:p>
            <a:pPr lvl="2" algn="just">
              <a:buNone/>
            </a:pPr>
            <a:r>
              <a:rPr lang="en-US" dirty="0" smtClean="0"/>
              <a:t>&lt;/html&gt;</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JAVA SCRIPT ANIMATIONS</a:t>
            </a:r>
            <a:endParaRPr lang="en-US" dirty="0"/>
          </a:p>
        </p:txBody>
      </p:sp>
      <p:sp>
        <p:nvSpPr>
          <p:cNvPr id="3" name="Content Placeholder 2"/>
          <p:cNvSpPr>
            <a:spLocks noGrp="1"/>
          </p:cNvSpPr>
          <p:nvPr>
            <p:ph idx="1"/>
          </p:nvPr>
        </p:nvSpPr>
        <p:spPr>
          <a:xfrm>
            <a:off x="457200" y="1600200"/>
            <a:ext cx="8229600" cy="4525963"/>
          </a:xfrm>
        </p:spPr>
        <p:txBody>
          <a:bodyPr>
            <a:normAutofit fontScale="55000" lnSpcReduction="20000"/>
          </a:bodyPr>
          <a:lstStyle/>
          <a:p>
            <a:pPr lvl="1" algn="just">
              <a:buNone/>
            </a:pPr>
            <a:r>
              <a:rPr lang="en-US" dirty="0" smtClean="0"/>
              <a:t>&lt;html&gt; &lt;head&gt; </a:t>
            </a:r>
          </a:p>
          <a:p>
            <a:pPr lvl="1" algn="just">
              <a:buNone/>
            </a:pPr>
            <a:r>
              <a:rPr lang="en-US" dirty="0" smtClean="0"/>
              <a:t>&lt;title&gt;JavaScript Animation&lt;/title&gt;</a:t>
            </a:r>
          </a:p>
          <a:p>
            <a:pPr lvl="1" algn="just">
              <a:buNone/>
            </a:pPr>
            <a:r>
              <a:rPr lang="en-US" dirty="0" smtClean="0"/>
              <a:t>&lt;script type="text/</a:t>
            </a:r>
            <a:r>
              <a:rPr lang="en-US" dirty="0" err="1" smtClean="0"/>
              <a:t>javascript</a:t>
            </a:r>
            <a:r>
              <a:rPr lang="en-US" dirty="0" smtClean="0"/>
              <a:t>"&gt; </a:t>
            </a:r>
          </a:p>
          <a:p>
            <a:pPr lvl="1" algn="just">
              <a:buNone/>
            </a:pPr>
            <a:r>
              <a:rPr lang="en-US" dirty="0" smtClean="0"/>
              <a:t>var imgObj = null;</a:t>
            </a:r>
          </a:p>
          <a:p>
            <a:pPr lvl="1" algn="just">
              <a:buNone/>
            </a:pPr>
            <a:r>
              <a:rPr lang="en-US" dirty="0" smtClean="0"/>
              <a:t>function init()</a:t>
            </a:r>
          </a:p>
          <a:p>
            <a:pPr lvl="1" algn="just">
              <a:buNone/>
            </a:pPr>
            <a:r>
              <a:rPr lang="en-US" dirty="0" smtClean="0"/>
              <a:t>{</a:t>
            </a:r>
          </a:p>
          <a:p>
            <a:pPr lvl="1" algn="just">
              <a:buNone/>
            </a:pPr>
            <a:r>
              <a:rPr lang="en-US" dirty="0" smtClean="0"/>
              <a:t>imgObj = document.getElementById('myImage'); </a:t>
            </a:r>
          </a:p>
          <a:p>
            <a:pPr lvl="1" algn="just">
              <a:buNone/>
            </a:pPr>
            <a:r>
              <a:rPr lang="en-US" dirty="0" smtClean="0"/>
              <a:t>imgObj.style.position= 'relative'; imgObj.style.left = '0px'; }</a:t>
            </a:r>
          </a:p>
          <a:p>
            <a:pPr lvl="1" algn="just">
              <a:buNone/>
            </a:pPr>
            <a:r>
              <a:rPr lang="en-US" dirty="0" smtClean="0"/>
              <a:t>function moveRight()</a:t>
            </a:r>
          </a:p>
          <a:p>
            <a:pPr lvl="1" algn="just">
              <a:buNone/>
            </a:pPr>
            <a:r>
              <a:rPr lang="en-US" dirty="0" smtClean="0"/>
              <a:t>{ </a:t>
            </a:r>
          </a:p>
          <a:p>
            <a:pPr lvl="1" algn="just">
              <a:buNone/>
            </a:pPr>
            <a:r>
              <a:rPr lang="en-US" dirty="0" smtClean="0"/>
              <a:t>imgObj.style.left = parseInt(imgObj.style.left) + 10 + '</a:t>
            </a:r>
            <a:r>
              <a:rPr lang="en-US" dirty="0" err="1" smtClean="0"/>
              <a:t>px</a:t>
            </a:r>
            <a:r>
              <a:rPr lang="en-US" dirty="0" smtClean="0"/>
              <a:t>'; </a:t>
            </a:r>
          </a:p>
          <a:p>
            <a:pPr lvl="1" algn="just">
              <a:buNone/>
            </a:pPr>
            <a:r>
              <a:rPr lang="en-US" dirty="0" smtClean="0"/>
              <a:t>}</a:t>
            </a:r>
          </a:p>
          <a:p>
            <a:pPr lvl="1" algn="just">
              <a:buNone/>
            </a:pPr>
            <a:r>
              <a:rPr lang="en-US" dirty="0" smtClean="0"/>
              <a:t>window.onload =init; </a:t>
            </a:r>
          </a:p>
          <a:p>
            <a:pPr lvl="1" algn="just">
              <a:buNone/>
            </a:pPr>
            <a:r>
              <a:rPr lang="en-US" dirty="0" smtClean="0"/>
              <a:t>&lt;/script&gt; &lt;/head&gt;</a:t>
            </a:r>
          </a:p>
          <a:p>
            <a:pPr lvl="1" algn="just">
              <a:buNone/>
            </a:pPr>
            <a:r>
              <a:rPr lang="en-US" dirty="0" smtClean="0"/>
              <a:t>&lt;body&gt;  &lt;form&gt;</a:t>
            </a:r>
          </a:p>
          <a:p>
            <a:pPr lvl="1" algn="just">
              <a:buNone/>
            </a:pPr>
            <a:r>
              <a:rPr lang="en-US" dirty="0" smtClean="0"/>
              <a:t>&lt;img id="myImage" src="/images/html.gif" /&gt; &lt;p&gt;Click button below to move image to right&lt;/p&gt;</a:t>
            </a:r>
          </a:p>
          <a:p>
            <a:pPr lvl="1" algn="just">
              <a:buNone/>
            </a:pPr>
            <a:r>
              <a:rPr lang="en-US" dirty="0" smtClean="0"/>
              <a:t>&lt;input type="button" value="Click Me" onclick="moveRight();" /&gt;</a:t>
            </a:r>
          </a:p>
          <a:p>
            <a:pPr lvl="1" algn="just">
              <a:buNone/>
            </a:pPr>
            <a:r>
              <a:rPr lang="en-US" dirty="0" smtClean="0"/>
              <a:t>&lt;/form&gt; &lt;/body&gt; &lt;/html&gt;</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Create an Animation Container</a:t>
            </a:r>
          </a:p>
          <a:p>
            <a:pPr lvl="1"/>
            <a:r>
              <a:rPr lang="en-US" dirty="0" smtClean="0"/>
              <a:t>All animations should be relative to a container element.</a:t>
            </a:r>
          </a:p>
          <a:p>
            <a:pPr lvl="2">
              <a:buNone/>
            </a:pPr>
            <a:r>
              <a:rPr lang="en-US" dirty="0" smtClean="0"/>
              <a:t>&lt;div id ="container"&gt;</a:t>
            </a:r>
            <a:br>
              <a:rPr lang="en-US" dirty="0" smtClean="0"/>
            </a:br>
            <a:r>
              <a:rPr lang="en-US" dirty="0" smtClean="0"/>
              <a:t>    &lt;div id ="animate"&gt;My animation will go here&lt;/div&gt;</a:t>
            </a:r>
          </a:p>
          <a:p>
            <a:pPr lvl="2">
              <a:buNone/>
            </a:pPr>
            <a:r>
              <a:rPr lang="en-US" dirty="0" smtClean="0"/>
              <a:t>&lt;/div&gt;</a:t>
            </a:r>
          </a:p>
          <a:p>
            <a:pPr algn="just"/>
            <a:r>
              <a:rPr lang="en-US" dirty="0" smtClean="0"/>
              <a:t>Style the Elements</a:t>
            </a:r>
          </a:p>
          <a:p>
            <a:pPr algn="just"/>
            <a:r>
              <a:rPr lang="en-US" dirty="0" smtClean="0"/>
              <a:t>The container element should be created with style = "position: relative“ or “position: absolute”.</a:t>
            </a:r>
            <a:endParaRPr lang="en-US" dirty="0"/>
          </a:p>
        </p:txBody>
      </p:sp>
      <p:sp>
        <p:nvSpPr>
          <p:cNvPr id="4" name="Title 1"/>
          <p:cNvSpPr>
            <a:spLocks noGrp="1"/>
          </p:cNvSpPr>
          <p:nvPr>
            <p:ph type="title"/>
          </p:nvPr>
        </p:nvSpPr>
        <p:spPr/>
        <p:txBody>
          <a:bodyPr/>
          <a:lstStyle/>
          <a:p>
            <a:r>
              <a:rPr lang="en-US" b="1" dirty="0" smtClean="0"/>
              <a:t>JavaScript HTML DOM Animation</a:t>
            </a:r>
            <a:endParaRPr lang="en-US" b="1"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b="1" dirty="0" smtClean="0"/>
              <a:t>Example:</a:t>
            </a:r>
          </a:p>
          <a:p>
            <a:pPr lvl="2">
              <a:buNone/>
            </a:pPr>
            <a:r>
              <a:rPr lang="en-US" sz="2500" dirty="0" smtClean="0"/>
              <a:t>&lt;style&gt;</a:t>
            </a:r>
          </a:p>
          <a:p>
            <a:pPr lvl="2">
              <a:buNone/>
            </a:pPr>
            <a:r>
              <a:rPr lang="en-US" sz="2500" dirty="0" smtClean="0"/>
              <a:t>#container {</a:t>
            </a:r>
          </a:p>
          <a:p>
            <a:pPr lvl="2">
              <a:buNone/>
            </a:pPr>
            <a:r>
              <a:rPr lang="en-US" sz="2500" dirty="0" smtClean="0"/>
              <a:t>  width: 400px;	height: 400px;	position: relative;</a:t>
            </a:r>
          </a:p>
          <a:p>
            <a:pPr lvl="2">
              <a:buNone/>
            </a:pPr>
            <a:r>
              <a:rPr lang="en-US" sz="2500" dirty="0" smtClean="0"/>
              <a:t>  background: yellow;</a:t>
            </a:r>
          </a:p>
          <a:p>
            <a:pPr lvl="2">
              <a:buNone/>
            </a:pPr>
            <a:r>
              <a:rPr lang="en-US" sz="2500" dirty="0" smtClean="0"/>
              <a:t>}</a:t>
            </a:r>
          </a:p>
          <a:p>
            <a:pPr lvl="2">
              <a:buNone/>
            </a:pPr>
            <a:r>
              <a:rPr lang="en-US" sz="2500" dirty="0" smtClean="0"/>
              <a:t>#animate {</a:t>
            </a:r>
          </a:p>
          <a:p>
            <a:pPr lvl="2">
              <a:buNone/>
            </a:pPr>
            <a:r>
              <a:rPr lang="en-US" sz="2500" dirty="0" smtClean="0"/>
              <a:t>  width: 50px;	height: 50px;	position: absolute;</a:t>
            </a:r>
          </a:p>
          <a:p>
            <a:pPr lvl="2">
              <a:buNone/>
            </a:pPr>
            <a:r>
              <a:rPr lang="en-US" sz="2500" dirty="0" smtClean="0"/>
              <a:t>  background: red;</a:t>
            </a:r>
          </a:p>
          <a:p>
            <a:pPr lvl="2">
              <a:buNone/>
            </a:pPr>
            <a:r>
              <a:rPr lang="en-US" sz="2500" dirty="0" smtClean="0"/>
              <a:t>}</a:t>
            </a:r>
          </a:p>
          <a:p>
            <a:pPr lvl="2">
              <a:buNone/>
            </a:pPr>
            <a:r>
              <a:rPr lang="en-US" sz="2500" dirty="0" smtClean="0"/>
              <a:t>&lt;/style&gt;</a:t>
            </a:r>
          </a:p>
          <a:p>
            <a:pPr lvl="2">
              <a:buNone/>
            </a:pPr>
            <a:r>
              <a:rPr lang="en-US" sz="2500" dirty="0" smtClean="0"/>
              <a:t>&lt;body&gt;</a:t>
            </a:r>
          </a:p>
          <a:p>
            <a:pPr lvl="2">
              <a:buNone/>
            </a:pPr>
            <a:r>
              <a:rPr lang="en-US" sz="2500" dirty="0" smtClean="0"/>
              <a:t>&lt;h1&gt;My First JavaScript Animation&lt;/h1&gt;</a:t>
            </a:r>
          </a:p>
          <a:p>
            <a:pPr lvl="2">
              <a:buNone/>
            </a:pPr>
            <a:r>
              <a:rPr lang="en-US" sz="2500" dirty="0" smtClean="0"/>
              <a:t>&lt;div id="container"&gt;</a:t>
            </a:r>
          </a:p>
          <a:p>
            <a:pPr lvl="2">
              <a:buNone/>
            </a:pPr>
            <a:r>
              <a:rPr lang="en-US" sz="2500" dirty="0" smtClean="0"/>
              <a:t>&lt;div id="animate"&gt;&lt;/div&gt;</a:t>
            </a:r>
          </a:p>
          <a:p>
            <a:pPr lvl="2">
              <a:buNone/>
            </a:pPr>
            <a:r>
              <a:rPr lang="en-US" sz="2500" dirty="0" smtClean="0"/>
              <a:t>&lt;/div&gt;	&lt;/body&gt;</a:t>
            </a:r>
            <a:endParaRPr lang="en-US" sz="2500" dirty="0"/>
          </a:p>
        </p:txBody>
      </p:sp>
      <p:sp>
        <p:nvSpPr>
          <p:cNvPr id="4" name="Title 1"/>
          <p:cNvSpPr>
            <a:spLocks noGrp="1"/>
          </p:cNvSpPr>
          <p:nvPr>
            <p:ph type="title"/>
          </p:nvPr>
        </p:nvSpPr>
        <p:spPr/>
        <p:txBody>
          <a:bodyPr/>
          <a:lstStyle/>
          <a:p>
            <a:r>
              <a:rPr lang="en-US" b="1" dirty="0" smtClean="0"/>
              <a:t>JavaScript HTML DOM Animation</a:t>
            </a:r>
            <a:endParaRPr lang="en-US" b="1" dirty="0"/>
          </a:p>
        </p:txBody>
      </p:sp>
      <p:pic>
        <p:nvPicPr>
          <p:cNvPr id="1026" name="Picture 2"/>
          <p:cNvPicPr>
            <a:picLocks noChangeAspect="1" noChangeArrowheads="1"/>
          </p:cNvPicPr>
          <p:nvPr/>
        </p:nvPicPr>
        <p:blipFill>
          <a:blip r:embed="rId2" cstate="print"/>
          <a:srcRect l="50366" t="30208" r="17423" b="10417"/>
          <a:stretch>
            <a:fillRect/>
          </a:stretch>
        </p:blipFill>
        <p:spPr bwMode="auto">
          <a:xfrm>
            <a:off x="6172200" y="3862648"/>
            <a:ext cx="2743200" cy="2842952"/>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JavaScript HTML DOM Animation</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US" dirty="0" smtClean="0"/>
              <a:t>Animation Code:</a:t>
            </a:r>
          </a:p>
          <a:p>
            <a:pPr lvl="1" algn="just"/>
            <a:r>
              <a:rPr lang="en-US" dirty="0" smtClean="0"/>
              <a:t>JavaScript animations are done by programming gradual changes in an element's style.</a:t>
            </a:r>
          </a:p>
          <a:p>
            <a:pPr lvl="1" algn="just"/>
            <a:r>
              <a:rPr lang="en-US" dirty="0" smtClean="0"/>
              <a:t>The changes are called by a timer. When the timer interval is small, the animation looks continuous.</a:t>
            </a:r>
          </a:p>
          <a:p>
            <a:pPr lvl="1" algn="just"/>
            <a:r>
              <a:rPr lang="en-US" dirty="0" smtClean="0"/>
              <a:t>The basic code is:</a:t>
            </a:r>
          </a:p>
          <a:p>
            <a:pPr lvl="2">
              <a:buNone/>
            </a:pPr>
            <a:r>
              <a:rPr lang="en-US" dirty="0" smtClean="0"/>
              <a:t>var id = </a:t>
            </a:r>
            <a:r>
              <a:rPr lang="en-US" dirty="0" err="1" smtClean="0"/>
              <a:t>setInterval</a:t>
            </a:r>
            <a:r>
              <a:rPr lang="en-US" dirty="0" smtClean="0"/>
              <a:t>(frame, 5);</a:t>
            </a:r>
            <a:br>
              <a:rPr lang="en-US" dirty="0" smtClean="0"/>
            </a:br>
            <a:r>
              <a:rPr lang="en-US" dirty="0" smtClean="0"/>
              <a:t>function frame() {</a:t>
            </a:r>
            <a:br>
              <a:rPr lang="en-US" dirty="0" smtClean="0"/>
            </a:br>
            <a:r>
              <a:rPr lang="en-US" dirty="0" smtClean="0"/>
              <a:t>    if (/* test for finished */) {	</a:t>
            </a:r>
            <a:r>
              <a:rPr lang="en-US" dirty="0" err="1" smtClean="0"/>
              <a:t>clearInterval</a:t>
            </a:r>
            <a:r>
              <a:rPr lang="en-US" dirty="0" smtClean="0"/>
              <a:t>(id);	}</a:t>
            </a:r>
          </a:p>
          <a:p>
            <a:pPr lvl="2">
              <a:buNone/>
            </a:pPr>
            <a:r>
              <a:rPr lang="en-US" dirty="0" smtClean="0"/>
              <a:t>		else {	/* code to change the element style */	}</a:t>
            </a:r>
            <a:br>
              <a:rPr lang="en-US" dirty="0" smtClean="0"/>
            </a:br>
            <a:r>
              <a:rPr lang="en-US" dirty="0" smtClean="0"/>
              <a:t>} </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JavaScript HTML DOM Animation</a:t>
            </a:r>
            <a:endParaRPr lang="en-US" dirty="0"/>
          </a:p>
        </p:txBody>
      </p:sp>
      <p:sp>
        <p:nvSpPr>
          <p:cNvPr id="3" name="Content Placeholder 2"/>
          <p:cNvSpPr>
            <a:spLocks noGrp="1"/>
          </p:cNvSpPr>
          <p:nvPr>
            <p:ph idx="1"/>
          </p:nvPr>
        </p:nvSpPr>
        <p:spPr/>
        <p:txBody>
          <a:bodyPr>
            <a:normAutofit fontScale="25000" lnSpcReduction="20000"/>
          </a:bodyPr>
          <a:lstStyle/>
          <a:p>
            <a:r>
              <a:rPr lang="en-US" sz="11200" dirty="0" smtClean="0"/>
              <a:t>Create the Animation Using JavaScript:</a:t>
            </a:r>
          </a:p>
          <a:p>
            <a:pPr>
              <a:buNone/>
            </a:pPr>
            <a:r>
              <a:rPr lang="en-US" sz="6400" b="1" dirty="0" smtClean="0"/>
              <a:t>Example:</a:t>
            </a:r>
          </a:p>
          <a:p>
            <a:pPr lvl="1">
              <a:buNone/>
            </a:pPr>
            <a:r>
              <a:rPr lang="en-US" sz="6000" dirty="0" smtClean="0"/>
              <a:t>&lt;html&gt;	&lt;style&gt;</a:t>
            </a:r>
          </a:p>
          <a:p>
            <a:pPr lvl="1">
              <a:buNone/>
            </a:pPr>
            <a:r>
              <a:rPr lang="en-US" sz="6000" dirty="0" smtClean="0"/>
              <a:t>#container {	width: 400px; 	height: 400px;	position: relative;	background: yellow;		}</a:t>
            </a:r>
          </a:p>
          <a:p>
            <a:pPr lvl="1">
              <a:buNone/>
            </a:pPr>
            <a:r>
              <a:rPr lang="en-US" sz="6000" dirty="0" smtClean="0"/>
              <a:t>#animate {		width: 50px;	  height: 50px;	position: absolute;</a:t>
            </a:r>
          </a:p>
          <a:p>
            <a:pPr lvl="1">
              <a:buNone/>
            </a:pPr>
            <a:r>
              <a:rPr lang="en-US" sz="6000" dirty="0" smtClean="0"/>
              <a:t>		background-color: red;	}</a:t>
            </a:r>
          </a:p>
          <a:p>
            <a:pPr lvl="1">
              <a:buNone/>
            </a:pPr>
            <a:r>
              <a:rPr lang="en-US" sz="6000" dirty="0" smtClean="0"/>
              <a:t>&lt;/style&gt;	&lt;body&gt;	&lt;p&gt;	&lt;button onclick="</a:t>
            </a:r>
            <a:r>
              <a:rPr lang="en-US" sz="6000" dirty="0" err="1" smtClean="0"/>
              <a:t>myMove</a:t>
            </a:r>
            <a:r>
              <a:rPr lang="en-US" sz="6000" dirty="0" smtClean="0"/>
              <a:t>()"&gt;Click Me&lt;/button&gt;	&lt;/p&gt; </a:t>
            </a:r>
          </a:p>
          <a:p>
            <a:pPr lvl="1">
              <a:buNone/>
            </a:pPr>
            <a:r>
              <a:rPr lang="en-US" sz="6000" dirty="0" smtClean="0"/>
              <a:t>&lt;div id ="container"&gt;	&lt;div id ="animate"&gt;&lt;/div&gt;	&lt;/div&gt;</a:t>
            </a:r>
          </a:p>
          <a:p>
            <a:pPr lvl="1">
              <a:buNone/>
            </a:pPr>
            <a:r>
              <a:rPr lang="en-US" sz="6000" dirty="0" smtClean="0"/>
              <a:t>&lt;script&gt;</a:t>
            </a:r>
          </a:p>
          <a:p>
            <a:pPr lvl="1">
              <a:buNone/>
            </a:pPr>
            <a:r>
              <a:rPr lang="en-US" sz="6000" dirty="0" smtClean="0"/>
              <a:t>function </a:t>
            </a:r>
            <a:r>
              <a:rPr lang="en-US" sz="6000" dirty="0" err="1" smtClean="0"/>
              <a:t>myMove</a:t>
            </a:r>
            <a:r>
              <a:rPr lang="en-US" sz="6000" dirty="0" smtClean="0"/>
              <a:t>() {</a:t>
            </a:r>
          </a:p>
          <a:p>
            <a:pPr lvl="1">
              <a:buNone/>
            </a:pPr>
            <a:r>
              <a:rPr lang="en-US" sz="6000" dirty="0" smtClean="0"/>
              <a:t>  var </a:t>
            </a:r>
            <a:r>
              <a:rPr lang="en-US" sz="6000" dirty="0" err="1" smtClean="0"/>
              <a:t>elem</a:t>
            </a:r>
            <a:r>
              <a:rPr lang="en-US" sz="6000" dirty="0" smtClean="0"/>
              <a:t> = document.getElementById("animate");</a:t>
            </a:r>
          </a:p>
          <a:p>
            <a:pPr lvl="1">
              <a:buNone/>
            </a:pPr>
            <a:r>
              <a:rPr lang="en-US" sz="6000" dirty="0" smtClean="0"/>
              <a:t>  var pos = 0;	var id = </a:t>
            </a:r>
            <a:r>
              <a:rPr lang="en-US" sz="6000" dirty="0" err="1" smtClean="0"/>
              <a:t>setInterval</a:t>
            </a:r>
            <a:r>
              <a:rPr lang="en-US" sz="6000" dirty="0" smtClean="0"/>
              <a:t>(frame, 5);</a:t>
            </a:r>
          </a:p>
          <a:p>
            <a:pPr lvl="1">
              <a:buNone/>
            </a:pPr>
            <a:r>
              <a:rPr lang="en-US" sz="6000" dirty="0" smtClean="0"/>
              <a:t>  function frame() {	if (pos == 350) {	</a:t>
            </a:r>
            <a:r>
              <a:rPr lang="en-US" sz="6000" dirty="0" err="1" smtClean="0"/>
              <a:t>clearInterval</a:t>
            </a:r>
            <a:r>
              <a:rPr lang="en-US" sz="6000" dirty="0" smtClean="0"/>
              <a:t>(id);	}</a:t>
            </a:r>
          </a:p>
          <a:p>
            <a:pPr lvl="1">
              <a:buNone/>
            </a:pPr>
            <a:r>
              <a:rPr lang="en-US" sz="6000" dirty="0" smtClean="0"/>
              <a:t>	else {	pos++;	</a:t>
            </a:r>
            <a:r>
              <a:rPr lang="en-US" sz="6000" dirty="0" err="1" smtClean="0"/>
              <a:t>elem.style.top</a:t>
            </a:r>
            <a:r>
              <a:rPr lang="en-US" sz="6000" dirty="0" smtClean="0"/>
              <a:t> = pos + 'px‘;	</a:t>
            </a:r>
            <a:r>
              <a:rPr lang="en-US" sz="6000" dirty="0" err="1" smtClean="0"/>
              <a:t>elem.style.left</a:t>
            </a:r>
            <a:r>
              <a:rPr lang="en-US" sz="6000" dirty="0" smtClean="0"/>
              <a:t> = pos + 'px‘;	}	}	}	</a:t>
            </a:r>
          </a:p>
          <a:p>
            <a:pPr lvl="1">
              <a:buNone/>
            </a:pPr>
            <a:r>
              <a:rPr lang="en-US" sz="6000" dirty="0" smtClean="0"/>
              <a:t>&lt;/script&gt;	&lt;/body&gt;	&lt;/html&gt;</a:t>
            </a:r>
            <a:endParaRPr lang="en-US" sz="60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50366" t="29167" r="19766" b="13542"/>
          <a:stretch>
            <a:fillRect/>
          </a:stretch>
        </p:blipFill>
        <p:spPr bwMode="auto">
          <a:xfrm>
            <a:off x="3581400" y="3657600"/>
            <a:ext cx="3179619" cy="304800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l="50952" t="28125" r="19766" b="13542"/>
          <a:stretch>
            <a:fillRect/>
          </a:stretch>
        </p:blipFill>
        <p:spPr bwMode="auto">
          <a:xfrm>
            <a:off x="1" y="0"/>
            <a:ext cx="3505200" cy="3463962"/>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l="51205" t="28125" r="20331" b="13542"/>
          <a:stretch>
            <a:fillRect/>
          </a:stretch>
        </p:blipFill>
        <p:spPr bwMode="auto">
          <a:xfrm>
            <a:off x="3581400" y="0"/>
            <a:ext cx="350520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838200" y="3362325"/>
            <a:ext cx="7772400" cy="1362075"/>
          </a:xfrm>
        </p:spPr>
        <p:txBody>
          <a:bodyPr/>
          <a:lstStyle/>
          <a:p>
            <a:r>
              <a:rPr lang="en-US" dirty="0" smtClean="0"/>
              <a:t>JQuery</a:t>
            </a:r>
            <a:endParaRPr lang="en-US" dirty="0"/>
          </a:p>
        </p:txBody>
      </p:sp>
      <p:sp>
        <p:nvSpPr>
          <p:cNvPr id="11" name="Text Placeholder 10"/>
          <p:cNvSpPr>
            <a:spLocks noGrp="1"/>
          </p:cNvSpPr>
          <p:nvPr>
            <p:ph type="body" idx="1"/>
          </p:nvPr>
        </p:nvSpPr>
        <p:spPr>
          <a:xfrm>
            <a:off x="838200" y="4800600"/>
            <a:ext cx="7772400" cy="1271587"/>
          </a:xfrm>
        </p:spPr>
        <p:txBody>
          <a:bodyPr/>
          <a:lstStyle/>
          <a:p>
            <a:pPr algn="just"/>
            <a:r>
              <a:rPr lang="en-US" dirty="0" smtClean="0">
                <a:latin typeface="Verdana"/>
              </a:rPr>
              <a:t>JQuery - Introduction, JQuery</a:t>
            </a:r>
          </a:p>
          <a:p>
            <a:pPr algn="just"/>
            <a:r>
              <a:rPr lang="en-US" dirty="0" smtClean="0">
                <a:latin typeface="Verdana"/>
              </a:rPr>
              <a:t>Selectors, Events, Methods to access HTML elements and attributes.</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JQuery – Introduction</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b="1" dirty="0" smtClean="0"/>
              <a:t>jQuery</a:t>
            </a:r>
            <a:r>
              <a:rPr lang="en-US" dirty="0" smtClean="0"/>
              <a:t> is a fast, small, and feature-rich JavaScript library. </a:t>
            </a:r>
          </a:p>
          <a:p>
            <a:pPr lvl="1" algn="just"/>
            <a:r>
              <a:rPr lang="en-US" dirty="0" smtClean="0"/>
              <a:t>It makes things like HTML document traversal and manipulation, event handling, animation, and Ajax much simpler with an easy-to-use API that works across a multitude of browsers.</a:t>
            </a:r>
          </a:p>
          <a:p>
            <a:r>
              <a:rPr lang="en-US" dirty="0" smtClean="0"/>
              <a:t>Before you start studying jQuery, you should have a basic knowledge of:</a:t>
            </a:r>
          </a:p>
          <a:p>
            <a:pPr lvl="1"/>
            <a:r>
              <a:rPr lang="en-US" dirty="0" smtClean="0"/>
              <a:t>HTML</a:t>
            </a:r>
          </a:p>
          <a:p>
            <a:pPr lvl="1"/>
            <a:r>
              <a:rPr lang="en-US" dirty="0" smtClean="0"/>
              <a:t>CSS</a:t>
            </a:r>
          </a:p>
          <a:p>
            <a:pPr lvl="1"/>
            <a:r>
              <a:rPr lang="en-US" dirty="0" smtClean="0"/>
              <a:t>JavaScript</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What is jQuery?</a:t>
            </a:r>
            <a:endParaRPr lang="en-US" dirty="0"/>
          </a:p>
        </p:txBody>
      </p:sp>
      <p:sp>
        <p:nvSpPr>
          <p:cNvPr id="3" name="Content Placeholder 2"/>
          <p:cNvSpPr>
            <a:spLocks noGrp="1"/>
          </p:cNvSpPr>
          <p:nvPr>
            <p:ph idx="1"/>
          </p:nvPr>
        </p:nvSpPr>
        <p:spPr>
          <a:xfrm>
            <a:off x="457200" y="1600200"/>
            <a:ext cx="8229600" cy="4525963"/>
          </a:xfrm>
        </p:spPr>
        <p:txBody>
          <a:bodyPr>
            <a:normAutofit fontScale="62500" lnSpcReduction="20000"/>
          </a:bodyPr>
          <a:lstStyle/>
          <a:p>
            <a:pPr algn="just"/>
            <a:r>
              <a:rPr lang="en-US" dirty="0" smtClean="0"/>
              <a:t>jQuery is a lightweight, "write less, do more", JavaScript library.</a:t>
            </a:r>
          </a:p>
          <a:p>
            <a:pPr algn="just"/>
            <a:r>
              <a:rPr lang="en-US" dirty="0" smtClean="0"/>
              <a:t>The purpose of jQuery is to make it much easier to use JavaScript on your website.</a:t>
            </a:r>
          </a:p>
          <a:p>
            <a:pPr algn="just"/>
            <a:r>
              <a:rPr lang="en-US" dirty="0" smtClean="0"/>
              <a:t>jQuery takes a lot of common tasks that require many lines of JavaScript code to accomplish, and wraps them into methods that you can call with a single line of code.</a:t>
            </a:r>
          </a:p>
          <a:p>
            <a:pPr algn="just"/>
            <a:r>
              <a:rPr lang="en-US" dirty="0" smtClean="0"/>
              <a:t>jQuery also simplifies a lot of the complicated things from JavaScript, like AJAX calls and DOM manipulation.</a:t>
            </a:r>
          </a:p>
          <a:p>
            <a:r>
              <a:rPr lang="en-US" dirty="0" smtClean="0"/>
              <a:t>The jQuery library contains the following features:</a:t>
            </a:r>
          </a:p>
          <a:p>
            <a:pPr lvl="1"/>
            <a:r>
              <a:rPr lang="en-US" dirty="0" smtClean="0"/>
              <a:t>HTML/DOM manipulation</a:t>
            </a:r>
          </a:p>
          <a:p>
            <a:pPr lvl="1"/>
            <a:r>
              <a:rPr lang="en-US" dirty="0" smtClean="0"/>
              <a:t>CSS manipulation</a:t>
            </a:r>
          </a:p>
          <a:p>
            <a:pPr lvl="1"/>
            <a:r>
              <a:rPr lang="en-US" dirty="0" smtClean="0"/>
              <a:t>HTML event methods</a:t>
            </a:r>
          </a:p>
          <a:p>
            <a:pPr lvl="1"/>
            <a:r>
              <a:rPr lang="en-US" dirty="0" smtClean="0"/>
              <a:t>Effects and animations</a:t>
            </a:r>
          </a:p>
          <a:p>
            <a:pPr lvl="1"/>
            <a:r>
              <a:rPr lang="en-US" dirty="0" smtClean="0"/>
              <a:t>AJAX</a:t>
            </a:r>
          </a:p>
          <a:p>
            <a:pPr lvl="1"/>
            <a:r>
              <a:rPr lang="en-US" dirty="0" smtClean="0"/>
              <a:t>Utilities</a:t>
            </a:r>
          </a:p>
          <a:p>
            <a:pPr algn="just"/>
            <a:endParaRPr lang="en-US" dirty="0" smtClean="0"/>
          </a:p>
          <a:p>
            <a:pPr algn="just"/>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Why jQuery?</a:t>
            </a:r>
            <a:endParaRPr lang="en-US" dirty="0"/>
          </a:p>
        </p:txBody>
      </p:sp>
      <p:sp>
        <p:nvSpPr>
          <p:cNvPr id="3" name="Content Placeholder 2"/>
          <p:cNvSpPr>
            <a:spLocks noGrp="1"/>
          </p:cNvSpPr>
          <p:nvPr>
            <p:ph idx="1"/>
          </p:nvPr>
        </p:nvSpPr>
        <p:spPr/>
        <p:txBody>
          <a:bodyPr>
            <a:normAutofit fontScale="70000" lnSpcReduction="20000"/>
          </a:bodyPr>
          <a:lstStyle/>
          <a:p>
            <a:pPr algn="just"/>
            <a:r>
              <a:rPr lang="en-US" dirty="0" smtClean="0"/>
              <a:t>There are lots of other JavaScript frameworks out there, but jQuery seems to be the most popular, and also the most extendable.</a:t>
            </a:r>
          </a:p>
          <a:p>
            <a:pPr algn="just"/>
            <a:r>
              <a:rPr lang="en-US" dirty="0" smtClean="0"/>
              <a:t>Many of the biggest companies on the Web use jQuery, such as:</a:t>
            </a:r>
          </a:p>
          <a:p>
            <a:pPr lvl="1" algn="just"/>
            <a:r>
              <a:rPr lang="en-US" dirty="0" smtClean="0"/>
              <a:t>Google</a:t>
            </a:r>
          </a:p>
          <a:p>
            <a:pPr lvl="1" algn="just"/>
            <a:r>
              <a:rPr lang="en-US" dirty="0" smtClean="0"/>
              <a:t>Microsoft</a:t>
            </a:r>
          </a:p>
          <a:p>
            <a:pPr lvl="1" algn="just"/>
            <a:r>
              <a:rPr lang="en-US" dirty="0" smtClean="0"/>
              <a:t>IBM</a:t>
            </a:r>
          </a:p>
          <a:p>
            <a:pPr lvl="1" algn="just"/>
            <a:r>
              <a:rPr lang="en-US" dirty="0" smtClean="0"/>
              <a:t>Netflix</a:t>
            </a:r>
          </a:p>
          <a:p>
            <a:pPr algn="just"/>
            <a:r>
              <a:rPr lang="en-US" dirty="0" smtClean="0"/>
              <a:t>One of the reason why jQuery?</a:t>
            </a:r>
          </a:p>
          <a:p>
            <a:pPr lvl="1" algn="just"/>
            <a:r>
              <a:rPr lang="en-US" dirty="0" smtClean="0"/>
              <a:t>The jQuery team knows all about cross-browser issues, and they have written this knowledge into the jQuery library. </a:t>
            </a:r>
          </a:p>
          <a:p>
            <a:pPr lvl="1" algn="just"/>
            <a:r>
              <a:rPr lang="en-US" dirty="0" smtClean="0"/>
              <a:t>jQuery will run exactly the same in all major browsers, including Internet Explorer 6!</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jQuery</a:t>
            </a:r>
            <a:endParaRPr lang="en-US" dirty="0"/>
          </a:p>
        </p:txBody>
      </p:sp>
      <p:sp>
        <p:nvSpPr>
          <p:cNvPr id="3" name="Content Placeholder 2"/>
          <p:cNvSpPr>
            <a:spLocks noGrp="1"/>
          </p:cNvSpPr>
          <p:nvPr>
            <p:ph idx="1"/>
          </p:nvPr>
        </p:nvSpPr>
        <p:spPr/>
        <p:txBody>
          <a:bodyPr>
            <a:normAutofit fontScale="92500" lnSpcReduction="10000"/>
          </a:bodyPr>
          <a:lstStyle/>
          <a:p>
            <a:pPr algn="just">
              <a:buNone/>
            </a:pPr>
            <a:r>
              <a:rPr lang="en-US" sz="2000" b="1" dirty="0" smtClean="0"/>
              <a:t>Adding jQuery to Your Web Pages</a:t>
            </a:r>
          </a:p>
          <a:p>
            <a:pPr lvl="1" algn="just"/>
            <a:r>
              <a:rPr lang="en-US" sz="1600" dirty="0" smtClean="0"/>
              <a:t>There are several ways to start using jQuery on your web site. You can:</a:t>
            </a:r>
          </a:p>
          <a:p>
            <a:pPr lvl="2" algn="just">
              <a:buFont typeface="Arial"/>
              <a:buChar char="•"/>
            </a:pPr>
            <a:r>
              <a:rPr lang="en-US" sz="1400" dirty="0" smtClean="0"/>
              <a:t>Download the jQuery library from jQuery.com</a:t>
            </a:r>
          </a:p>
          <a:p>
            <a:pPr lvl="2" algn="just">
              <a:buFont typeface="Arial"/>
              <a:buChar char="•"/>
            </a:pPr>
            <a:r>
              <a:rPr lang="en-US" sz="1400" dirty="0" smtClean="0"/>
              <a:t>Include jQuery from a CDN (Content Delivery Network), like Google</a:t>
            </a:r>
          </a:p>
          <a:p>
            <a:pPr algn="just">
              <a:buNone/>
            </a:pPr>
            <a:r>
              <a:rPr lang="en-US" sz="2000" b="1" dirty="0" smtClean="0"/>
              <a:t>Downloading jQuery</a:t>
            </a:r>
          </a:p>
          <a:p>
            <a:pPr algn="just"/>
            <a:r>
              <a:rPr lang="en-US" sz="2000" dirty="0" smtClean="0"/>
              <a:t>There are two versions of jQuery available for downloading: </a:t>
            </a:r>
          </a:p>
          <a:p>
            <a:pPr lvl="1" algn="just"/>
            <a:r>
              <a:rPr lang="en-US" sz="1600" dirty="0" smtClean="0"/>
              <a:t>Production version - this is for your live website because it has been minified and compressed</a:t>
            </a:r>
          </a:p>
          <a:p>
            <a:pPr lvl="1" algn="just"/>
            <a:r>
              <a:rPr lang="en-US" sz="1600" dirty="0" smtClean="0"/>
              <a:t>Development version - this is for testing and development (uncompressed and readable code)</a:t>
            </a:r>
          </a:p>
          <a:p>
            <a:pPr algn="just"/>
            <a:r>
              <a:rPr lang="en-US" sz="2000" dirty="0" smtClean="0"/>
              <a:t>The jQuery library is a single JavaScript file, and you reference it with the HTML &lt;script&gt; tag (notice that the &lt;script&gt; tag should be inside the &lt;head&gt; section):</a:t>
            </a:r>
          </a:p>
          <a:p>
            <a:pPr lvl="1">
              <a:buNone/>
            </a:pPr>
            <a:r>
              <a:rPr lang="en-US" sz="1600" dirty="0" smtClean="0"/>
              <a:t>	&lt;head&gt;</a:t>
            </a:r>
            <a:br>
              <a:rPr lang="en-US" sz="1600" dirty="0" smtClean="0"/>
            </a:br>
            <a:r>
              <a:rPr lang="en-US" sz="1600" dirty="0" smtClean="0"/>
              <a:t>&lt;script src="jquery-3.1.1.min.js"&gt;&lt;/script&gt;</a:t>
            </a:r>
            <a:br>
              <a:rPr lang="en-US" sz="1600" dirty="0" smtClean="0"/>
            </a:br>
            <a:r>
              <a:rPr lang="en-US" sz="1600" dirty="0" smtClean="0"/>
              <a:t>&lt;/head&gt; </a:t>
            </a:r>
          </a:p>
          <a:p>
            <a:pPr algn="just"/>
            <a:r>
              <a:rPr lang="en-US" sz="2000" b="1" dirty="0" smtClean="0"/>
              <a:t>Note:</a:t>
            </a:r>
            <a:r>
              <a:rPr lang="en-US" sz="2000" dirty="0" smtClean="0"/>
              <a:t> Place the downloaded file in the same directory as the pages where you wish to use it.</a:t>
            </a:r>
            <a:endParaRPr lang="en-US"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JAVA SCRIPT ANIMATIONS</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US" b="1" dirty="0" smtClean="0"/>
              <a:t>Automated Animation</a:t>
            </a:r>
          </a:p>
          <a:p>
            <a:pPr lvl="1" algn="just"/>
            <a:r>
              <a:rPr lang="en-US" dirty="0" smtClean="0"/>
              <a:t>In the above example, we saw how an image moves to right with every click. We can automate this process by using the JavaScript function </a:t>
            </a:r>
            <a:r>
              <a:rPr lang="en-US" b="1" dirty="0" smtClean="0"/>
              <a:t>setTimeout()</a:t>
            </a:r>
            <a:r>
              <a:rPr lang="en-US" dirty="0" smtClean="0"/>
              <a:t> as follows −</a:t>
            </a:r>
          </a:p>
          <a:p>
            <a:pPr lvl="1" algn="just"/>
            <a:r>
              <a:rPr lang="en-US" dirty="0" smtClean="0"/>
              <a:t>Here we have added more methods. So let's see what is new here −</a:t>
            </a:r>
          </a:p>
          <a:p>
            <a:pPr lvl="2" algn="just"/>
            <a:r>
              <a:rPr lang="en-US" dirty="0" smtClean="0"/>
              <a:t>The </a:t>
            </a:r>
            <a:r>
              <a:rPr lang="en-US" b="1" dirty="0" smtClean="0"/>
              <a:t>moveRight()</a:t>
            </a:r>
            <a:r>
              <a:rPr lang="en-US" dirty="0" smtClean="0"/>
              <a:t> function is calling </a:t>
            </a:r>
            <a:r>
              <a:rPr lang="en-US" b="1" dirty="0" smtClean="0"/>
              <a:t>setTimeout()</a:t>
            </a:r>
            <a:r>
              <a:rPr lang="en-US" dirty="0" smtClean="0"/>
              <a:t> function to set the position of </a:t>
            </a:r>
            <a:r>
              <a:rPr lang="en-US" i="1" dirty="0" smtClean="0"/>
              <a:t>imgObj</a:t>
            </a:r>
            <a:r>
              <a:rPr lang="en-US" dirty="0" smtClean="0"/>
              <a:t>.</a:t>
            </a:r>
          </a:p>
          <a:p>
            <a:pPr lvl="2" algn="just"/>
            <a:r>
              <a:rPr lang="en-US" dirty="0" smtClean="0"/>
              <a:t>We have added a new function </a:t>
            </a:r>
            <a:r>
              <a:rPr lang="en-US" b="1" dirty="0" smtClean="0"/>
              <a:t>stop()</a:t>
            </a:r>
            <a:r>
              <a:rPr lang="en-US" dirty="0" smtClean="0"/>
              <a:t> to clear the timer set by </a:t>
            </a:r>
            <a:r>
              <a:rPr lang="en-US" b="1" dirty="0" smtClean="0"/>
              <a:t>setTimeout()</a:t>
            </a:r>
            <a:r>
              <a:rPr lang="en-US" dirty="0" smtClean="0"/>
              <a:t> function and to set the object at its initial position.</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jQuery</a:t>
            </a:r>
            <a:endParaRPr lang="en-US" dirty="0"/>
          </a:p>
        </p:txBody>
      </p:sp>
      <p:sp>
        <p:nvSpPr>
          <p:cNvPr id="3" name="Content Placeholder 2"/>
          <p:cNvSpPr>
            <a:spLocks noGrp="1"/>
          </p:cNvSpPr>
          <p:nvPr>
            <p:ph idx="1"/>
          </p:nvPr>
        </p:nvSpPr>
        <p:spPr/>
        <p:txBody>
          <a:bodyPr>
            <a:normAutofit lnSpcReduction="10000"/>
          </a:bodyPr>
          <a:lstStyle/>
          <a:p>
            <a:pPr algn="just"/>
            <a:r>
              <a:rPr lang="en-US" dirty="0" smtClean="0"/>
              <a:t>With jQuery you select (query) HTML elements and perform "actions" on them.</a:t>
            </a:r>
          </a:p>
          <a:p>
            <a:r>
              <a:rPr lang="en-US" b="1" dirty="0" smtClean="0"/>
              <a:t>Syntax:</a:t>
            </a:r>
          </a:p>
          <a:p>
            <a:pPr lvl="1" algn="just"/>
            <a:r>
              <a:rPr lang="en-US" dirty="0" smtClean="0"/>
              <a:t>The jQuery syntax is tailor-made for selecting HTML elements and performing some action on the element(s).</a:t>
            </a:r>
          </a:p>
          <a:p>
            <a:pPr lvl="1" algn="just"/>
            <a:r>
              <a:rPr lang="en-US" dirty="0" smtClean="0"/>
              <a:t>Basic syntax is: </a:t>
            </a:r>
            <a:r>
              <a:rPr lang="en-US" b="1" dirty="0" smtClean="0"/>
              <a:t>$(</a:t>
            </a:r>
            <a:r>
              <a:rPr lang="en-US" b="1" i="1" dirty="0" smtClean="0"/>
              <a:t>selector</a:t>
            </a:r>
            <a:r>
              <a:rPr lang="en-US" b="1" dirty="0" smtClean="0"/>
              <a:t>).</a:t>
            </a:r>
            <a:r>
              <a:rPr lang="en-US" b="1" i="1" dirty="0" smtClean="0"/>
              <a:t>action</a:t>
            </a:r>
            <a:r>
              <a:rPr lang="en-US" b="1" dirty="0" smtClean="0"/>
              <a:t>()</a:t>
            </a:r>
          </a:p>
          <a:p>
            <a:pPr lvl="2"/>
            <a:r>
              <a:rPr lang="en-US" dirty="0" smtClean="0"/>
              <a:t>A $ sign to define/access jQuery</a:t>
            </a:r>
          </a:p>
          <a:p>
            <a:pPr lvl="2"/>
            <a:r>
              <a:rPr lang="en-US" dirty="0" smtClean="0"/>
              <a:t>A (</a:t>
            </a:r>
            <a:r>
              <a:rPr lang="en-US" i="1" dirty="0" smtClean="0"/>
              <a:t>selector</a:t>
            </a:r>
            <a:r>
              <a:rPr lang="en-US" dirty="0" smtClean="0"/>
              <a:t>) to "query (or find)" HTML elements</a:t>
            </a:r>
          </a:p>
          <a:p>
            <a:pPr lvl="2"/>
            <a:r>
              <a:rPr lang="en-US" dirty="0" smtClean="0"/>
              <a:t>A jQuery </a:t>
            </a:r>
            <a:r>
              <a:rPr lang="en-US" i="1" dirty="0" smtClean="0"/>
              <a:t>action</a:t>
            </a:r>
            <a:r>
              <a:rPr lang="en-US" dirty="0" smtClean="0"/>
              <a:t>() to be performed on the element(s)</a:t>
            </a:r>
          </a:p>
          <a:p>
            <a:pPr lvl="1" algn="just"/>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jQuery</a:t>
            </a:r>
            <a:endParaRPr lang="en-US" dirty="0"/>
          </a:p>
        </p:txBody>
      </p:sp>
      <p:sp>
        <p:nvSpPr>
          <p:cNvPr id="3" name="Content Placeholder 2"/>
          <p:cNvSpPr>
            <a:spLocks noGrp="1"/>
          </p:cNvSpPr>
          <p:nvPr>
            <p:ph idx="1"/>
          </p:nvPr>
        </p:nvSpPr>
        <p:spPr/>
        <p:txBody>
          <a:bodyPr>
            <a:normAutofit fontScale="55000" lnSpcReduction="20000"/>
          </a:bodyPr>
          <a:lstStyle/>
          <a:p>
            <a:pPr algn="just"/>
            <a:r>
              <a:rPr lang="en-US" dirty="0" smtClean="0"/>
              <a:t>Examples:</a:t>
            </a:r>
          </a:p>
          <a:p>
            <a:pPr lvl="1" algn="just"/>
            <a:r>
              <a:rPr lang="en-US" dirty="0" smtClean="0"/>
              <a:t>$(this).hide() - hides the current element.</a:t>
            </a:r>
          </a:p>
          <a:p>
            <a:pPr lvl="1" algn="just"/>
            <a:r>
              <a:rPr lang="en-US" dirty="0" smtClean="0"/>
              <a:t>$("p").hide() - hides all &lt;p&gt; elements.</a:t>
            </a:r>
          </a:p>
          <a:p>
            <a:pPr lvl="1" algn="just"/>
            <a:r>
              <a:rPr lang="en-US" dirty="0" smtClean="0"/>
              <a:t>$(".test").hide() - hides all elements with class="test".</a:t>
            </a:r>
          </a:p>
          <a:p>
            <a:pPr lvl="1" algn="just"/>
            <a:r>
              <a:rPr lang="en-US" dirty="0" smtClean="0"/>
              <a:t>$("#test").hide() - hides the element with id="test".</a:t>
            </a:r>
          </a:p>
          <a:p>
            <a:pPr algn="just"/>
            <a:r>
              <a:rPr lang="en-US" b="1" dirty="0" smtClean="0"/>
              <a:t>Note:</a:t>
            </a:r>
            <a:r>
              <a:rPr lang="en-US" dirty="0" smtClean="0"/>
              <a:t> jQuery uses CSS syntax to select elements. </a:t>
            </a:r>
          </a:p>
          <a:p>
            <a:pPr algn="just"/>
            <a:r>
              <a:rPr lang="en-US" b="1" dirty="0" smtClean="0"/>
              <a:t>The Document Ready Event</a:t>
            </a:r>
          </a:p>
          <a:p>
            <a:pPr algn="just"/>
            <a:r>
              <a:rPr lang="en-US" dirty="0" smtClean="0"/>
              <a:t>You might have noticed that all jQuery methods in our examples, are inside a document ready event:</a:t>
            </a:r>
          </a:p>
          <a:p>
            <a:pPr lvl="1">
              <a:buNone/>
            </a:pPr>
            <a:r>
              <a:rPr lang="en-US" dirty="0" smtClean="0">
                <a:solidFill>
                  <a:srgbClr val="002060"/>
                </a:solidFill>
              </a:rPr>
              <a:t>	</a:t>
            </a:r>
            <a:r>
              <a:rPr lang="en-US" b="1" i="1" dirty="0" smtClean="0">
                <a:solidFill>
                  <a:srgbClr val="002060"/>
                </a:solidFill>
              </a:rPr>
              <a:t>$(document).ready(function(){</a:t>
            </a:r>
            <a:br>
              <a:rPr lang="en-US" b="1" i="1" dirty="0" smtClean="0">
                <a:solidFill>
                  <a:srgbClr val="002060"/>
                </a:solidFill>
              </a:rPr>
            </a:br>
            <a:r>
              <a:rPr lang="en-US" b="1" i="1" dirty="0" smtClean="0">
                <a:solidFill>
                  <a:srgbClr val="002060"/>
                </a:solidFill>
              </a:rPr>
              <a:t>   // jQuery methods go here…</a:t>
            </a:r>
            <a:br>
              <a:rPr lang="en-US" b="1" i="1" dirty="0" smtClean="0">
                <a:solidFill>
                  <a:srgbClr val="002060"/>
                </a:solidFill>
              </a:rPr>
            </a:br>
            <a:r>
              <a:rPr lang="en-US" b="1" i="1" dirty="0" smtClean="0">
                <a:solidFill>
                  <a:srgbClr val="002060"/>
                </a:solidFill>
              </a:rPr>
              <a:t>}); </a:t>
            </a:r>
          </a:p>
          <a:p>
            <a:pPr algn="just"/>
            <a:r>
              <a:rPr lang="en-US" dirty="0" smtClean="0"/>
              <a:t>This is to prevent any jQuery code from running before the document is finished loading (is ready).</a:t>
            </a:r>
          </a:p>
          <a:p>
            <a:pPr algn="just"/>
            <a:r>
              <a:rPr lang="en-US" dirty="0" smtClean="0"/>
              <a:t>It is good practice to wait for the document to be fully loaded and ready before working with it. This also allows you to have your JavaScript code before the body of your document, in the head section.</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jQuery</a:t>
            </a:r>
            <a:endParaRPr lang="en-US" dirty="0"/>
          </a:p>
        </p:txBody>
      </p:sp>
      <p:sp>
        <p:nvSpPr>
          <p:cNvPr id="3" name="Content Placeholder 2"/>
          <p:cNvSpPr>
            <a:spLocks noGrp="1"/>
          </p:cNvSpPr>
          <p:nvPr>
            <p:ph idx="1"/>
          </p:nvPr>
        </p:nvSpPr>
        <p:spPr/>
        <p:txBody>
          <a:bodyPr/>
          <a:lstStyle/>
          <a:p>
            <a:pPr algn="just"/>
            <a:r>
              <a:rPr lang="en-US" dirty="0" smtClean="0"/>
              <a:t>The jQuery team has also created an even shorter method for the document ready event:</a:t>
            </a:r>
          </a:p>
          <a:p>
            <a:pPr lvl="1">
              <a:buNone/>
            </a:pPr>
            <a:r>
              <a:rPr lang="en-US" dirty="0" smtClean="0"/>
              <a:t>	</a:t>
            </a:r>
            <a:r>
              <a:rPr lang="en-US" dirty="0" smtClean="0">
                <a:solidFill>
                  <a:srgbClr val="002060"/>
                </a:solidFill>
              </a:rPr>
              <a:t>$(function(){</a:t>
            </a:r>
            <a:br>
              <a:rPr lang="en-US" dirty="0" smtClean="0">
                <a:solidFill>
                  <a:srgbClr val="002060"/>
                </a:solidFill>
              </a:rPr>
            </a:br>
            <a:r>
              <a:rPr lang="en-US" dirty="0" smtClean="0">
                <a:solidFill>
                  <a:srgbClr val="002060"/>
                </a:solidFill>
              </a:rPr>
              <a:t>   </a:t>
            </a:r>
            <a:r>
              <a:rPr lang="en-US" i="1" dirty="0" smtClean="0">
                <a:solidFill>
                  <a:srgbClr val="002060"/>
                </a:solidFill>
              </a:rPr>
              <a:t>// jQuery methods go here…</a:t>
            </a:r>
            <a:r>
              <a:rPr lang="en-US" dirty="0" smtClean="0">
                <a:solidFill>
                  <a:srgbClr val="002060"/>
                </a:solidFill>
              </a:rPr>
              <a:t/>
            </a:r>
            <a:br>
              <a:rPr lang="en-US" dirty="0" smtClean="0">
                <a:solidFill>
                  <a:srgbClr val="002060"/>
                </a:solidFill>
              </a:rPr>
            </a:br>
            <a:r>
              <a:rPr lang="en-US" dirty="0" smtClean="0">
                <a:solidFill>
                  <a:srgbClr val="002060"/>
                </a:solidFill>
              </a:rPr>
              <a:t>}); </a:t>
            </a:r>
          </a:p>
          <a:p>
            <a:pPr algn="just"/>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jQuery Selectors</a:t>
            </a:r>
            <a:endParaRPr lang="en-US" dirty="0"/>
          </a:p>
        </p:txBody>
      </p:sp>
      <p:sp>
        <p:nvSpPr>
          <p:cNvPr id="3" name="Content Placeholder 2"/>
          <p:cNvSpPr>
            <a:spLocks noGrp="1"/>
          </p:cNvSpPr>
          <p:nvPr>
            <p:ph idx="1"/>
          </p:nvPr>
        </p:nvSpPr>
        <p:spPr/>
        <p:txBody>
          <a:bodyPr>
            <a:normAutofit fontScale="85000" lnSpcReduction="10000"/>
          </a:bodyPr>
          <a:lstStyle/>
          <a:p>
            <a:pPr algn="just"/>
            <a:r>
              <a:rPr lang="en-US" dirty="0" smtClean="0"/>
              <a:t>jQuery selectors are one of the most important parts of the jQuery library.</a:t>
            </a:r>
          </a:p>
          <a:p>
            <a:pPr algn="just"/>
            <a:r>
              <a:rPr lang="en-US" dirty="0" smtClean="0"/>
              <a:t>jQuery selectors allow you to select and manipulate HTML element(s).</a:t>
            </a:r>
          </a:p>
          <a:p>
            <a:pPr algn="just"/>
            <a:r>
              <a:rPr lang="en-US" dirty="0" smtClean="0"/>
              <a:t>jQuery selectors are used to "find" (or select) HTML elements based on their name, id, classes, types, attributes, values of attributes and much more. It's based on the existing CSS Selectors, and in addition, it has some own custom selectors.</a:t>
            </a:r>
          </a:p>
          <a:p>
            <a:pPr algn="just"/>
            <a:r>
              <a:rPr lang="en-US" dirty="0" smtClean="0"/>
              <a:t>All selectors in jQuery start with the dollar sign and parentheses: $().</a:t>
            </a:r>
          </a:p>
          <a:p>
            <a:pPr algn="just"/>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algn="just"/>
            <a:r>
              <a:rPr lang="en-US" b="1" dirty="0" smtClean="0"/>
              <a:t>The element Selector</a:t>
            </a:r>
          </a:p>
          <a:p>
            <a:pPr lvl="1" algn="just"/>
            <a:r>
              <a:rPr lang="en-US" dirty="0" smtClean="0"/>
              <a:t>The jQuery element selector selects elements based on the element name.</a:t>
            </a:r>
          </a:p>
          <a:p>
            <a:pPr lvl="1" algn="just"/>
            <a:r>
              <a:rPr lang="en-US" dirty="0" smtClean="0"/>
              <a:t>You can select all &lt;p&gt; elements on a page like this:</a:t>
            </a:r>
          </a:p>
          <a:p>
            <a:pPr algn="ctr">
              <a:buNone/>
            </a:pPr>
            <a:r>
              <a:rPr lang="en-US" dirty="0" smtClean="0"/>
              <a:t>	$("p") </a:t>
            </a:r>
          </a:p>
          <a:p>
            <a:pPr algn="just"/>
            <a:r>
              <a:rPr lang="en-US" b="1" dirty="0" smtClean="0"/>
              <a:t>Example</a:t>
            </a:r>
            <a:endParaRPr lang="en-US" dirty="0" smtClean="0"/>
          </a:p>
          <a:p>
            <a:pPr lvl="1" algn="just"/>
            <a:r>
              <a:rPr lang="en-US" dirty="0" smtClean="0"/>
              <a:t>When a user clicks on a button, all &lt;p&gt; elements will be hidden:</a:t>
            </a:r>
          </a:p>
          <a:p>
            <a:pPr algn="just"/>
            <a:r>
              <a:rPr lang="en-US" b="1" dirty="0" smtClean="0"/>
              <a:t>Example</a:t>
            </a:r>
          </a:p>
          <a:p>
            <a:pPr lvl="1">
              <a:buNone/>
            </a:pPr>
            <a:r>
              <a:rPr lang="en-US" dirty="0" smtClean="0"/>
              <a:t>	$(document).ready(function(){</a:t>
            </a:r>
            <a:br>
              <a:rPr lang="en-US" dirty="0" smtClean="0"/>
            </a:br>
            <a:r>
              <a:rPr lang="en-US" dirty="0" smtClean="0"/>
              <a:t>    $("button").click(function(){</a:t>
            </a:r>
            <a:br>
              <a:rPr lang="en-US" dirty="0" smtClean="0"/>
            </a:br>
            <a:r>
              <a:rPr lang="en-US" dirty="0" smtClean="0"/>
              <a:t>        $("p").hide();</a:t>
            </a:r>
            <a:br>
              <a:rPr lang="en-US" dirty="0" smtClean="0"/>
            </a:br>
            <a:r>
              <a:rPr lang="en-US" dirty="0" smtClean="0"/>
              <a:t>    });</a:t>
            </a:r>
            <a:br>
              <a:rPr lang="en-US" dirty="0" smtClean="0"/>
            </a:br>
            <a:r>
              <a:rPr lang="en-US" dirty="0" smtClean="0"/>
              <a:t>}); </a:t>
            </a:r>
            <a:endParaRPr lang="en-US" dirty="0"/>
          </a:p>
        </p:txBody>
      </p:sp>
      <p:sp>
        <p:nvSpPr>
          <p:cNvPr id="4" name="Title 1"/>
          <p:cNvSpPr>
            <a:spLocks noGrp="1"/>
          </p:cNvSpPr>
          <p:nvPr>
            <p:ph type="title"/>
          </p:nvPr>
        </p:nvSpPr>
        <p:spPr/>
        <p:txBody>
          <a:bodyPr>
            <a:normAutofit/>
          </a:bodyPr>
          <a:lstStyle/>
          <a:p>
            <a:r>
              <a:rPr lang="en-US" dirty="0" smtClean="0"/>
              <a:t>jQuery Selectors</a:t>
            </a: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jQuery Selectors</a:t>
            </a:r>
            <a:endParaRPr lang="en-US" dirty="0"/>
          </a:p>
        </p:txBody>
      </p:sp>
      <p:sp>
        <p:nvSpPr>
          <p:cNvPr id="3" name="Content Placeholder 2"/>
          <p:cNvSpPr>
            <a:spLocks noGrp="1"/>
          </p:cNvSpPr>
          <p:nvPr>
            <p:ph idx="1"/>
          </p:nvPr>
        </p:nvSpPr>
        <p:spPr/>
        <p:txBody>
          <a:bodyPr>
            <a:normAutofit fontScale="62500" lnSpcReduction="20000"/>
          </a:bodyPr>
          <a:lstStyle/>
          <a:p>
            <a:pPr algn="just"/>
            <a:r>
              <a:rPr lang="en-US" b="1" dirty="0" smtClean="0"/>
              <a:t>The #id Selector</a:t>
            </a:r>
          </a:p>
          <a:p>
            <a:pPr lvl="1" algn="just"/>
            <a:r>
              <a:rPr lang="en-US" dirty="0" smtClean="0"/>
              <a:t>The jQuery #id selector uses the id attribute of an HTML tag to find the specific element.</a:t>
            </a:r>
          </a:p>
          <a:p>
            <a:pPr lvl="1" algn="just"/>
            <a:r>
              <a:rPr lang="en-US" dirty="0" smtClean="0"/>
              <a:t>An id should be unique within a page, so you should use the #id selector when you want to find a single, unique element.</a:t>
            </a:r>
          </a:p>
          <a:p>
            <a:pPr lvl="1" algn="just"/>
            <a:r>
              <a:rPr lang="en-US" dirty="0" smtClean="0"/>
              <a:t>To find an element with a specific id, write a hash character, followed by the id of the HTML element:</a:t>
            </a:r>
          </a:p>
          <a:p>
            <a:pPr algn="ctr">
              <a:buNone/>
            </a:pPr>
            <a:r>
              <a:rPr lang="en-US" dirty="0" smtClean="0"/>
              <a:t>	$("#test") </a:t>
            </a:r>
          </a:p>
          <a:p>
            <a:pPr algn="just"/>
            <a:r>
              <a:rPr lang="en-US" b="1" dirty="0" smtClean="0"/>
              <a:t>Example</a:t>
            </a:r>
            <a:endParaRPr lang="en-US" dirty="0" smtClean="0"/>
          </a:p>
          <a:p>
            <a:pPr lvl="1" algn="just"/>
            <a:r>
              <a:rPr lang="en-US" dirty="0" smtClean="0"/>
              <a:t>When a user clicks on a button, the element with id="test" will be hidden:</a:t>
            </a:r>
          </a:p>
          <a:p>
            <a:pPr algn="just"/>
            <a:r>
              <a:rPr lang="en-US" b="1" dirty="0" smtClean="0"/>
              <a:t>Example</a:t>
            </a:r>
          </a:p>
          <a:p>
            <a:pPr lvl="1">
              <a:buNone/>
            </a:pPr>
            <a:r>
              <a:rPr lang="en-US" dirty="0" smtClean="0"/>
              <a:t>	$(document).ready(function(){</a:t>
            </a:r>
            <a:br>
              <a:rPr lang="en-US" dirty="0" smtClean="0"/>
            </a:br>
            <a:r>
              <a:rPr lang="en-US" dirty="0" smtClean="0"/>
              <a:t>    $("button").click(function(){</a:t>
            </a:r>
            <a:br>
              <a:rPr lang="en-US" dirty="0" smtClean="0"/>
            </a:br>
            <a:r>
              <a:rPr lang="en-US" dirty="0" smtClean="0"/>
              <a:t>        $("#test").hide();</a:t>
            </a:r>
            <a:br>
              <a:rPr lang="en-US" dirty="0" smtClean="0"/>
            </a:br>
            <a:r>
              <a:rPr lang="en-US" dirty="0" smtClean="0"/>
              <a:t>    });</a:t>
            </a:r>
            <a:br>
              <a:rPr lang="en-US" dirty="0" smtClean="0"/>
            </a:br>
            <a:r>
              <a:rPr lang="en-US" dirty="0" smtClean="0"/>
              <a:t>}); </a:t>
            </a:r>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jQuery Selectors</a:t>
            </a:r>
            <a:endParaRPr lang="en-US" dirty="0"/>
          </a:p>
        </p:txBody>
      </p:sp>
      <p:sp>
        <p:nvSpPr>
          <p:cNvPr id="3" name="Content Placeholder 2"/>
          <p:cNvSpPr>
            <a:spLocks noGrp="1"/>
          </p:cNvSpPr>
          <p:nvPr>
            <p:ph idx="1"/>
          </p:nvPr>
        </p:nvSpPr>
        <p:spPr/>
        <p:txBody>
          <a:bodyPr>
            <a:normAutofit fontScale="77500" lnSpcReduction="20000"/>
          </a:bodyPr>
          <a:lstStyle/>
          <a:p>
            <a:pPr algn="just"/>
            <a:r>
              <a:rPr lang="en-US" b="1" dirty="0" smtClean="0"/>
              <a:t>The .class Selector</a:t>
            </a:r>
          </a:p>
          <a:p>
            <a:pPr lvl="1" algn="just"/>
            <a:r>
              <a:rPr lang="en-US" dirty="0" smtClean="0"/>
              <a:t>The jQuery class selector finds elements with a specific class.</a:t>
            </a:r>
          </a:p>
          <a:p>
            <a:pPr lvl="1" algn="just"/>
            <a:r>
              <a:rPr lang="en-US" dirty="0" smtClean="0"/>
              <a:t>To find elements with a specific class, write a period character, followed by the name of the class:</a:t>
            </a:r>
          </a:p>
          <a:p>
            <a:pPr lvl="1" algn="ctr">
              <a:buNone/>
            </a:pPr>
            <a:r>
              <a:rPr lang="en-US" dirty="0" smtClean="0"/>
              <a:t>$(".test")</a:t>
            </a:r>
          </a:p>
          <a:p>
            <a:pPr algn="just"/>
            <a:r>
              <a:rPr lang="en-US" b="1" dirty="0" smtClean="0"/>
              <a:t>Example</a:t>
            </a:r>
            <a:endParaRPr lang="en-US" dirty="0" smtClean="0"/>
          </a:p>
          <a:p>
            <a:pPr lvl="1" algn="just"/>
            <a:r>
              <a:rPr lang="en-US" dirty="0" smtClean="0"/>
              <a:t>When a user clicks on a button, the elements with class="test" will be hidden:</a:t>
            </a:r>
          </a:p>
          <a:p>
            <a:pPr algn="just"/>
            <a:r>
              <a:rPr lang="en-US" b="1" dirty="0" smtClean="0"/>
              <a:t>Example</a:t>
            </a:r>
          </a:p>
          <a:p>
            <a:pPr lvl="1">
              <a:buNone/>
            </a:pPr>
            <a:r>
              <a:rPr lang="en-US" dirty="0" smtClean="0"/>
              <a:t>	$(document).ready(function(){</a:t>
            </a:r>
            <a:br>
              <a:rPr lang="en-US" dirty="0" smtClean="0"/>
            </a:br>
            <a:r>
              <a:rPr lang="en-US" dirty="0" smtClean="0"/>
              <a:t>    $("button").click(function(){</a:t>
            </a:r>
            <a:br>
              <a:rPr lang="en-US" dirty="0" smtClean="0"/>
            </a:br>
            <a:r>
              <a:rPr lang="en-US" dirty="0" smtClean="0"/>
              <a:t>        $(".test").hide();</a:t>
            </a:r>
            <a:br>
              <a:rPr lang="en-US" dirty="0" smtClean="0"/>
            </a:br>
            <a:r>
              <a:rPr lang="en-US" dirty="0" smtClean="0"/>
              <a:t>    });</a:t>
            </a:r>
            <a:br>
              <a:rPr lang="en-US" dirty="0" smtClean="0"/>
            </a:br>
            <a:r>
              <a:rPr lang="en-US" dirty="0" smtClean="0"/>
              <a:t>}); </a:t>
            </a:r>
          </a:p>
          <a:p>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Some More Examples of jQuery Selectors</a:t>
            </a:r>
            <a:endParaRPr lang="en-US" dirty="0"/>
          </a:p>
        </p:txBody>
      </p:sp>
      <p:graphicFrame>
        <p:nvGraphicFramePr>
          <p:cNvPr id="4" name="Content Placeholder 3"/>
          <p:cNvGraphicFramePr>
            <a:graphicFrameLocks noGrp="1"/>
          </p:cNvGraphicFramePr>
          <p:nvPr>
            <p:ph idx="1"/>
          </p:nvPr>
        </p:nvGraphicFramePr>
        <p:xfrm>
          <a:off x="1905000" y="1600200"/>
          <a:ext cx="5457508" cy="1483360"/>
        </p:xfrm>
        <a:graphic>
          <a:graphicData uri="http://schemas.openxmlformats.org/drawingml/2006/table">
            <a:tbl>
              <a:tblPr firstRow="1" bandRow="1">
                <a:tableStyleId>{5940675A-B579-460E-94D1-54222C63F5DA}</a:tableStyleId>
              </a:tblPr>
              <a:tblGrid>
                <a:gridCol w="1296289"/>
                <a:gridCol w="4161219"/>
              </a:tblGrid>
              <a:tr h="370840">
                <a:tc>
                  <a:txBody>
                    <a:bodyPr/>
                    <a:lstStyle/>
                    <a:p>
                      <a:pPr algn="ctr"/>
                      <a:r>
                        <a:rPr lang="en-US" b="1" dirty="0"/>
                        <a:t>Syntax</a:t>
                      </a:r>
                    </a:p>
                  </a:txBody>
                  <a:tcPr anchor="ctr"/>
                </a:tc>
                <a:tc>
                  <a:txBody>
                    <a:bodyPr/>
                    <a:lstStyle/>
                    <a:p>
                      <a:pPr algn="ctr"/>
                      <a:r>
                        <a:rPr lang="en-US" b="1" dirty="0"/>
                        <a:t>Description</a:t>
                      </a:r>
                    </a:p>
                  </a:txBody>
                  <a:tcPr anchor="ctr"/>
                </a:tc>
              </a:tr>
              <a:tr h="370840">
                <a:tc>
                  <a:txBody>
                    <a:bodyPr/>
                    <a:lstStyle/>
                    <a:p>
                      <a:r>
                        <a:rPr lang="en-US"/>
                        <a:t>$("*")</a:t>
                      </a:r>
                    </a:p>
                  </a:txBody>
                  <a:tcPr anchor="ctr"/>
                </a:tc>
                <a:tc>
                  <a:txBody>
                    <a:bodyPr/>
                    <a:lstStyle/>
                    <a:p>
                      <a:r>
                        <a:rPr lang="en-US" dirty="0"/>
                        <a:t>Selects all elements</a:t>
                      </a:r>
                    </a:p>
                  </a:txBody>
                  <a:tcPr anchor="ctr"/>
                </a:tc>
              </a:tr>
              <a:tr h="370840">
                <a:tc>
                  <a:txBody>
                    <a:bodyPr/>
                    <a:lstStyle/>
                    <a:p>
                      <a:r>
                        <a:rPr lang="en-US"/>
                        <a:t>$(this)</a:t>
                      </a:r>
                    </a:p>
                  </a:txBody>
                  <a:tcPr anchor="ctr"/>
                </a:tc>
                <a:tc>
                  <a:txBody>
                    <a:bodyPr/>
                    <a:lstStyle/>
                    <a:p>
                      <a:r>
                        <a:rPr lang="en-US" dirty="0"/>
                        <a:t>Selects the current HTML element</a:t>
                      </a:r>
                    </a:p>
                  </a:txBody>
                  <a:tcPr anchor="ctr"/>
                </a:tc>
              </a:tr>
              <a:tr h="370840">
                <a:tc>
                  <a:txBody>
                    <a:bodyPr/>
                    <a:lstStyle/>
                    <a:p>
                      <a:r>
                        <a:rPr lang="en-US" dirty="0"/>
                        <a:t>$("p.intro")</a:t>
                      </a:r>
                    </a:p>
                  </a:txBody>
                  <a:tcPr anchor="ctr"/>
                </a:tc>
                <a:tc>
                  <a:txBody>
                    <a:bodyPr/>
                    <a:lstStyle/>
                    <a:p>
                      <a:r>
                        <a:rPr lang="en-US" dirty="0"/>
                        <a:t>Selects all &lt;p&gt; elements with class="intro"</a:t>
                      </a:r>
                    </a:p>
                  </a:txBody>
                  <a:tcPr anchor="ctr"/>
                </a:tc>
              </a:tr>
            </a:tbl>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jQuery</a:t>
            </a:r>
            <a:endParaRPr lang="en-US" dirty="0"/>
          </a:p>
        </p:txBody>
      </p:sp>
      <p:sp>
        <p:nvSpPr>
          <p:cNvPr id="3" name="Content Placeholder 2"/>
          <p:cNvSpPr>
            <a:spLocks noGrp="1"/>
          </p:cNvSpPr>
          <p:nvPr>
            <p:ph idx="1"/>
          </p:nvPr>
        </p:nvSpPr>
        <p:spPr/>
        <p:txBody>
          <a:bodyPr>
            <a:normAutofit/>
          </a:bodyPr>
          <a:lstStyle/>
          <a:p>
            <a:pPr algn="just"/>
            <a:r>
              <a:rPr lang="en-US" b="1" dirty="0" smtClean="0"/>
              <a:t>Functions In a Separate File</a:t>
            </a:r>
          </a:p>
          <a:p>
            <a:pPr lvl="1" algn="just"/>
            <a:r>
              <a:rPr lang="en-US" dirty="0" smtClean="0"/>
              <a:t>If your website contains a lot of pages, and you want your jQuery functions to be easy to maintain, you can put your jQuery functions in a separate .</a:t>
            </a:r>
            <a:r>
              <a:rPr lang="en-US" dirty="0" err="1" smtClean="0"/>
              <a:t>js</a:t>
            </a:r>
            <a:r>
              <a:rPr lang="en-US" dirty="0" smtClean="0"/>
              <a:t> file.</a:t>
            </a:r>
          </a:p>
          <a:p>
            <a:pPr algn="just"/>
            <a:r>
              <a:rPr lang="en-US" dirty="0" smtClean="0"/>
              <a:t>Example:</a:t>
            </a:r>
          </a:p>
          <a:p>
            <a:pPr lvl="1">
              <a:buNone/>
            </a:pPr>
            <a:r>
              <a:rPr lang="en-US" dirty="0" smtClean="0"/>
              <a:t>	&lt;head&gt;</a:t>
            </a:r>
            <a:br>
              <a:rPr lang="en-US" dirty="0" smtClean="0"/>
            </a:br>
            <a:r>
              <a:rPr lang="en-US" dirty="0" smtClean="0"/>
              <a:t>&lt;script src="my_jquery_functions.js"&gt;&lt;/script&gt;</a:t>
            </a:r>
            <a:br>
              <a:rPr lang="en-US" dirty="0" smtClean="0"/>
            </a:br>
            <a:r>
              <a:rPr lang="en-US" dirty="0" smtClean="0"/>
              <a:t>&lt;/head&gt; </a:t>
            </a:r>
          </a:p>
          <a:p>
            <a:pPr algn="just"/>
            <a:endParaRPr lang="en-US" dirty="0" smtClean="0"/>
          </a:p>
          <a:p>
            <a:pPr algn="just"/>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jQuery Events</a:t>
            </a:r>
            <a:endParaRPr lang="en-US" dirty="0"/>
          </a:p>
        </p:txBody>
      </p:sp>
      <p:sp>
        <p:nvSpPr>
          <p:cNvPr id="3" name="Content Placeholder 2"/>
          <p:cNvSpPr>
            <a:spLocks noGrp="1"/>
          </p:cNvSpPr>
          <p:nvPr>
            <p:ph idx="1"/>
          </p:nvPr>
        </p:nvSpPr>
        <p:spPr>
          <a:xfrm>
            <a:off x="457200" y="1600201"/>
            <a:ext cx="8229600" cy="3047999"/>
          </a:xfrm>
        </p:spPr>
        <p:txBody>
          <a:bodyPr>
            <a:normAutofit/>
          </a:bodyPr>
          <a:lstStyle/>
          <a:p>
            <a:pPr algn="just"/>
            <a:r>
              <a:rPr lang="en-US" sz="2000" dirty="0" smtClean="0"/>
              <a:t>jQuery is custom-made to respond to events in an HTML page.</a:t>
            </a:r>
          </a:p>
          <a:p>
            <a:pPr algn="just">
              <a:buNone/>
            </a:pPr>
            <a:r>
              <a:rPr lang="en-US" sz="2000" b="1" dirty="0" smtClean="0"/>
              <a:t>What are Events?</a:t>
            </a:r>
          </a:p>
          <a:p>
            <a:pPr lvl="1" algn="just"/>
            <a:r>
              <a:rPr lang="en-US" sz="1600" dirty="0" smtClean="0"/>
              <a:t>All the different visitor's actions that a web page can respond to are called events.</a:t>
            </a:r>
          </a:p>
          <a:p>
            <a:pPr lvl="1" algn="just"/>
            <a:r>
              <a:rPr lang="en-US" sz="1600" dirty="0" smtClean="0"/>
              <a:t>An event represents the precise moment when something happens.</a:t>
            </a:r>
          </a:p>
          <a:p>
            <a:pPr algn="just"/>
            <a:r>
              <a:rPr lang="en-US" sz="2000" b="1" dirty="0" smtClean="0"/>
              <a:t>Examples:</a:t>
            </a:r>
          </a:p>
          <a:p>
            <a:pPr lvl="1" algn="just"/>
            <a:r>
              <a:rPr lang="en-US" sz="1600" dirty="0" smtClean="0"/>
              <a:t>moving a mouse over an element, selecting a radio button, clicking on an element</a:t>
            </a:r>
          </a:p>
          <a:p>
            <a:pPr algn="just"/>
            <a:r>
              <a:rPr lang="en-US" sz="2000" dirty="0" smtClean="0"/>
              <a:t>The term </a:t>
            </a:r>
            <a:r>
              <a:rPr lang="en-US" sz="2000" b="1" dirty="0" smtClean="0"/>
              <a:t>"fires/fired"</a:t>
            </a:r>
            <a:r>
              <a:rPr lang="en-US" sz="2000" dirty="0" smtClean="0"/>
              <a:t> is often used with events. Example: "The keypress event is fired, the moment you press a key".</a:t>
            </a:r>
          </a:p>
          <a:p>
            <a:pPr algn="just"/>
            <a:r>
              <a:rPr lang="en-US" sz="2000" dirty="0" smtClean="0"/>
              <a:t>Here are some common DOM events:</a:t>
            </a:r>
            <a:endParaRPr lang="en-US" sz="2000" dirty="0"/>
          </a:p>
        </p:txBody>
      </p:sp>
      <p:graphicFrame>
        <p:nvGraphicFramePr>
          <p:cNvPr id="4" name="Table 3"/>
          <p:cNvGraphicFramePr>
            <a:graphicFrameLocks noGrp="1"/>
          </p:cNvGraphicFramePr>
          <p:nvPr/>
        </p:nvGraphicFramePr>
        <p:xfrm>
          <a:off x="914400" y="4724400"/>
          <a:ext cx="7533196" cy="1854200"/>
        </p:xfrm>
        <a:graphic>
          <a:graphicData uri="http://schemas.openxmlformats.org/drawingml/2006/table">
            <a:tbl>
              <a:tblPr firstRow="1" bandRow="1">
                <a:tableStyleId>{5940675A-B579-460E-94D1-54222C63F5DA}</a:tableStyleId>
              </a:tblPr>
              <a:tblGrid>
                <a:gridCol w="1552321"/>
                <a:gridCol w="1802067"/>
                <a:gridCol w="1393952"/>
                <a:gridCol w="2784856"/>
              </a:tblGrid>
              <a:tr h="370840">
                <a:tc>
                  <a:txBody>
                    <a:bodyPr/>
                    <a:lstStyle/>
                    <a:p>
                      <a:r>
                        <a:rPr lang="en-US" b="1"/>
                        <a:t>Mouse Events</a:t>
                      </a:r>
                    </a:p>
                  </a:txBody>
                  <a:tcPr anchor="ctr"/>
                </a:tc>
                <a:tc>
                  <a:txBody>
                    <a:bodyPr/>
                    <a:lstStyle/>
                    <a:p>
                      <a:r>
                        <a:rPr lang="en-US" b="1"/>
                        <a:t>Keyboard Events</a:t>
                      </a:r>
                    </a:p>
                  </a:txBody>
                  <a:tcPr anchor="ctr"/>
                </a:tc>
                <a:tc>
                  <a:txBody>
                    <a:bodyPr/>
                    <a:lstStyle/>
                    <a:p>
                      <a:r>
                        <a:rPr lang="en-US" b="1"/>
                        <a:t>Form Events</a:t>
                      </a:r>
                    </a:p>
                  </a:txBody>
                  <a:tcPr anchor="ctr"/>
                </a:tc>
                <a:tc>
                  <a:txBody>
                    <a:bodyPr/>
                    <a:lstStyle/>
                    <a:p>
                      <a:r>
                        <a:rPr lang="en-US" b="1" dirty="0"/>
                        <a:t>Document/Window Events</a:t>
                      </a:r>
                    </a:p>
                  </a:txBody>
                  <a:tcPr anchor="ctr"/>
                </a:tc>
              </a:tr>
              <a:tr h="370840">
                <a:tc>
                  <a:txBody>
                    <a:bodyPr/>
                    <a:lstStyle/>
                    <a:p>
                      <a:r>
                        <a:rPr lang="en-US"/>
                        <a:t>click</a:t>
                      </a:r>
                    </a:p>
                  </a:txBody>
                  <a:tcPr anchor="ctr"/>
                </a:tc>
                <a:tc>
                  <a:txBody>
                    <a:bodyPr/>
                    <a:lstStyle/>
                    <a:p>
                      <a:r>
                        <a:rPr lang="en-US"/>
                        <a:t>keypress</a:t>
                      </a:r>
                    </a:p>
                  </a:txBody>
                  <a:tcPr anchor="ctr"/>
                </a:tc>
                <a:tc>
                  <a:txBody>
                    <a:bodyPr/>
                    <a:lstStyle/>
                    <a:p>
                      <a:r>
                        <a:rPr lang="en-US"/>
                        <a:t>submit</a:t>
                      </a:r>
                    </a:p>
                  </a:txBody>
                  <a:tcPr anchor="ctr"/>
                </a:tc>
                <a:tc>
                  <a:txBody>
                    <a:bodyPr/>
                    <a:lstStyle/>
                    <a:p>
                      <a:r>
                        <a:rPr lang="en-US"/>
                        <a:t>load</a:t>
                      </a:r>
                    </a:p>
                  </a:txBody>
                  <a:tcPr anchor="ctr"/>
                </a:tc>
              </a:tr>
              <a:tr h="370840">
                <a:tc>
                  <a:txBody>
                    <a:bodyPr/>
                    <a:lstStyle/>
                    <a:p>
                      <a:r>
                        <a:rPr lang="en-US" dirty="0"/>
                        <a:t>dblclick</a:t>
                      </a:r>
                    </a:p>
                  </a:txBody>
                  <a:tcPr anchor="ctr"/>
                </a:tc>
                <a:tc>
                  <a:txBody>
                    <a:bodyPr/>
                    <a:lstStyle/>
                    <a:p>
                      <a:r>
                        <a:rPr lang="en-US"/>
                        <a:t>keydown</a:t>
                      </a:r>
                    </a:p>
                  </a:txBody>
                  <a:tcPr anchor="ctr"/>
                </a:tc>
                <a:tc>
                  <a:txBody>
                    <a:bodyPr/>
                    <a:lstStyle/>
                    <a:p>
                      <a:r>
                        <a:rPr lang="en-US"/>
                        <a:t>change</a:t>
                      </a:r>
                    </a:p>
                  </a:txBody>
                  <a:tcPr anchor="ctr"/>
                </a:tc>
                <a:tc>
                  <a:txBody>
                    <a:bodyPr/>
                    <a:lstStyle/>
                    <a:p>
                      <a:r>
                        <a:rPr lang="en-US"/>
                        <a:t>resize</a:t>
                      </a:r>
                    </a:p>
                  </a:txBody>
                  <a:tcPr anchor="ctr"/>
                </a:tc>
              </a:tr>
              <a:tr h="370840">
                <a:tc>
                  <a:txBody>
                    <a:bodyPr/>
                    <a:lstStyle/>
                    <a:p>
                      <a:r>
                        <a:rPr lang="en-US" dirty="0"/>
                        <a:t>mouseenter</a:t>
                      </a:r>
                    </a:p>
                  </a:txBody>
                  <a:tcPr anchor="ctr"/>
                </a:tc>
                <a:tc>
                  <a:txBody>
                    <a:bodyPr/>
                    <a:lstStyle/>
                    <a:p>
                      <a:r>
                        <a:rPr lang="en-US"/>
                        <a:t>keyup</a:t>
                      </a:r>
                    </a:p>
                  </a:txBody>
                  <a:tcPr anchor="ctr"/>
                </a:tc>
                <a:tc>
                  <a:txBody>
                    <a:bodyPr/>
                    <a:lstStyle/>
                    <a:p>
                      <a:r>
                        <a:rPr lang="en-US"/>
                        <a:t>focus</a:t>
                      </a:r>
                    </a:p>
                  </a:txBody>
                  <a:tcPr anchor="ctr"/>
                </a:tc>
                <a:tc>
                  <a:txBody>
                    <a:bodyPr/>
                    <a:lstStyle/>
                    <a:p>
                      <a:r>
                        <a:rPr lang="en-US"/>
                        <a:t>scroll</a:t>
                      </a:r>
                    </a:p>
                  </a:txBody>
                  <a:tcPr anchor="ctr"/>
                </a:tc>
              </a:tr>
              <a:tr h="370840">
                <a:tc>
                  <a:txBody>
                    <a:bodyPr/>
                    <a:lstStyle/>
                    <a:p>
                      <a:r>
                        <a:rPr lang="en-US" dirty="0"/>
                        <a:t>mouseleave</a:t>
                      </a:r>
                    </a:p>
                  </a:txBody>
                  <a:tcPr anchor="ctr"/>
                </a:tc>
                <a:tc>
                  <a:txBody>
                    <a:bodyPr/>
                    <a:lstStyle/>
                    <a:p>
                      <a:r>
                        <a:rPr lang="en-US"/>
                        <a:t> </a:t>
                      </a:r>
                    </a:p>
                  </a:txBody>
                  <a:tcPr anchor="ctr"/>
                </a:tc>
                <a:tc>
                  <a:txBody>
                    <a:bodyPr/>
                    <a:lstStyle/>
                    <a:p>
                      <a:r>
                        <a:rPr lang="en-US"/>
                        <a:t>blur</a:t>
                      </a:r>
                    </a:p>
                  </a:txBody>
                  <a:tcPr anchor="ctr"/>
                </a:tc>
                <a:tc>
                  <a:txBody>
                    <a:bodyPr/>
                    <a:lstStyle/>
                    <a:p>
                      <a:r>
                        <a:rPr lang="en-US" dirty="0"/>
                        <a:t>unload</a:t>
                      </a:r>
                    </a:p>
                  </a:txBody>
                  <a:tcPr anchor="ct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JAVA SCRIPT ANIMATIONS</a:t>
            </a:r>
            <a:endParaRPr lang="en-US" dirty="0"/>
          </a:p>
        </p:txBody>
      </p:sp>
      <p:sp>
        <p:nvSpPr>
          <p:cNvPr id="3" name="Content Placeholder 2"/>
          <p:cNvSpPr>
            <a:spLocks noGrp="1"/>
          </p:cNvSpPr>
          <p:nvPr>
            <p:ph idx="1"/>
          </p:nvPr>
        </p:nvSpPr>
        <p:spPr/>
        <p:txBody>
          <a:bodyPr>
            <a:noAutofit/>
          </a:bodyPr>
          <a:lstStyle/>
          <a:p>
            <a:pPr>
              <a:buNone/>
            </a:pPr>
            <a:r>
              <a:rPr lang="en-US" sz="1400" dirty="0" smtClean="0"/>
              <a:t>&lt;html&gt; &lt;head&gt; </a:t>
            </a:r>
          </a:p>
          <a:p>
            <a:pPr>
              <a:buNone/>
            </a:pPr>
            <a:r>
              <a:rPr lang="en-US" sz="1400" dirty="0" smtClean="0"/>
              <a:t>&lt;title&gt;JavaScript Animation&lt;/title&gt; </a:t>
            </a:r>
          </a:p>
          <a:p>
            <a:pPr>
              <a:buNone/>
            </a:pPr>
            <a:r>
              <a:rPr lang="en-US" sz="1400" dirty="0" smtClean="0"/>
              <a:t>&lt;script type="text/</a:t>
            </a:r>
            <a:r>
              <a:rPr lang="en-US" sz="1400" dirty="0" err="1" smtClean="0"/>
              <a:t>javascript</a:t>
            </a:r>
            <a:r>
              <a:rPr lang="en-US" sz="1400" dirty="0" smtClean="0"/>
              <a:t>"&gt;</a:t>
            </a:r>
          </a:p>
          <a:p>
            <a:pPr>
              <a:buNone/>
            </a:pPr>
            <a:r>
              <a:rPr lang="en-US" sz="1400" dirty="0" smtClean="0"/>
              <a:t>var imgObj = null; var animate ;</a:t>
            </a:r>
          </a:p>
          <a:p>
            <a:pPr>
              <a:buNone/>
            </a:pPr>
            <a:r>
              <a:rPr lang="en-US" sz="1400" dirty="0" smtClean="0"/>
              <a:t>function init()	{ imgObj = document.getElementById('myImage'); imgObj.style.position= 'relative'; imgObj.style.left = '0px'; }</a:t>
            </a:r>
          </a:p>
          <a:p>
            <a:pPr>
              <a:buNone/>
            </a:pPr>
            <a:r>
              <a:rPr lang="en-US" sz="1400" dirty="0" smtClean="0"/>
              <a:t>function moveRight()</a:t>
            </a:r>
          </a:p>
          <a:p>
            <a:pPr>
              <a:buNone/>
            </a:pPr>
            <a:r>
              <a:rPr lang="en-US" sz="1400" dirty="0" smtClean="0"/>
              <a:t>{ imgObj.style.left = parseInt(imgObj.style.left) + 10 + '</a:t>
            </a:r>
            <a:r>
              <a:rPr lang="en-US" sz="1400" dirty="0" err="1" smtClean="0"/>
              <a:t>px</a:t>
            </a:r>
            <a:r>
              <a:rPr lang="en-US" sz="1400" dirty="0" smtClean="0"/>
              <a:t>'; animate = setTimeout(moveRight,20); </a:t>
            </a:r>
          </a:p>
          <a:p>
            <a:pPr>
              <a:buNone/>
            </a:pPr>
            <a:r>
              <a:rPr lang="en-US" sz="1400" dirty="0" smtClean="0"/>
              <a:t>	// call moveRight in 20msec }</a:t>
            </a:r>
          </a:p>
          <a:p>
            <a:pPr>
              <a:buNone/>
            </a:pPr>
            <a:r>
              <a:rPr lang="en-US" sz="1400" dirty="0" smtClean="0"/>
              <a:t>function stop()	{ clearTimeout(animate); imgObj.style.left = '0px'; } </a:t>
            </a:r>
          </a:p>
          <a:p>
            <a:pPr>
              <a:buNone/>
            </a:pPr>
            <a:r>
              <a:rPr lang="en-US" sz="1400" dirty="0" smtClean="0"/>
              <a:t>window.onload =init;</a:t>
            </a:r>
          </a:p>
          <a:p>
            <a:pPr>
              <a:buNone/>
            </a:pPr>
            <a:r>
              <a:rPr lang="en-US" sz="1400" dirty="0" smtClean="0"/>
              <a:t>&lt;/script&gt; &lt;/head&gt; </a:t>
            </a:r>
          </a:p>
          <a:p>
            <a:pPr>
              <a:buNone/>
            </a:pPr>
            <a:r>
              <a:rPr lang="en-US" sz="1400" dirty="0" smtClean="0"/>
              <a:t>&lt;body&gt; &lt;form&gt; </a:t>
            </a:r>
          </a:p>
          <a:p>
            <a:pPr>
              <a:buNone/>
            </a:pPr>
            <a:r>
              <a:rPr lang="en-US" sz="1400" dirty="0" smtClean="0"/>
              <a:t>&lt;img id="myImage" src="/images/html.gif" /&gt; &lt;p&gt;Click the buttons below to handle animation&lt;/p&gt;</a:t>
            </a:r>
          </a:p>
          <a:p>
            <a:pPr>
              <a:buNone/>
            </a:pPr>
            <a:r>
              <a:rPr lang="en-US" sz="1400" dirty="0" smtClean="0"/>
              <a:t>&lt;input type="button" value="Start" onclick="moveRight();" /&gt;</a:t>
            </a:r>
          </a:p>
          <a:p>
            <a:pPr>
              <a:buNone/>
            </a:pPr>
            <a:r>
              <a:rPr lang="en-US" sz="1400" dirty="0" smtClean="0"/>
              <a:t>&lt;input type="button" value="Stop" onclick="stop();" /&gt;</a:t>
            </a:r>
          </a:p>
          <a:p>
            <a:pPr>
              <a:buNone/>
            </a:pPr>
            <a:r>
              <a:rPr lang="en-US" sz="1400" dirty="0" smtClean="0"/>
              <a:t>&lt;/form&gt; &lt;/body&gt; &lt;/html&gt;</a:t>
            </a:r>
            <a:endParaRPr lang="en-US" sz="14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jQuery Events</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smtClean="0"/>
              <a:t>jQuery Syntax For Event</a:t>
            </a:r>
          </a:p>
          <a:p>
            <a:pPr lvl="1" algn="just"/>
            <a:r>
              <a:rPr lang="en-US" dirty="0" smtClean="0"/>
              <a:t>In jQuery, most DOM events have an equivalent jQuery method.</a:t>
            </a:r>
          </a:p>
          <a:p>
            <a:pPr lvl="1" algn="just"/>
            <a:r>
              <a:rPr lang="en-US" dirty="0" smtClean="0"/>
              <a:t>To assign a click event to all paragraphs on a page, you can do this: </a:t>
            </a:r>
          </a:p>
          <a:p>
            <a:pPr lvl="2" algn="ctr">
              <a:buNone/>
            </a:pPr>
            <a:r>
              <a:rPr lang="en-US" dirty="0" smtClean="0"/>
              <a:t>$("p").click(); </a:t>
            </a:r>
          </a:p>
          <a:p>
            <a:pPr algn="just"/>
            <a:r>
              <a:rPr lang="en-US" dirty="0" smtClean="0"/>
              <a:t>The next step is to define what should happen when the event fires. You must pass a function to the event:</a:t>
            </a:r>
          </a:p>
          <a:p>
            <a:pPr lvl="2">
              <a:buNone/>
            </a:pPr>
            <a:r>
              <a:rPr lang="en-US" dirty="0" smtClean="0"/>
              <a:t>	$("p").click</a:t>
            </a:r>
            <a:r>
              <a:rPr lang="en-US" b="1" dirty="0" smtClean="0"/>
              <a:t>(</a:t>
            </a:r>
            <a:r>
              <a:rPr lang="en-US" dirty="0" smtClean="0"/>
              <a:t>function(){</a:t>
            </a:r>
            <a:br>
              <a:rPr lang="en-US" dirty="0" smtClean="0"/>
            </a:br>
            <a:r>
              <a:rPr lang="en-US" dirty="0" smtClean="0"/>
              <a:t>  // action goes here!!</a:t>
            </a:r>
            <a:br>
              <a:rPr lang="en-US" dirty="0" smtClean="0"/>
            </a:br>
            <a:r>
              <a:rPr lang="en-US" dirty="0" smtClean="0"/>
              <a:t>}</a:t>
            </a:r>
            <a:r>
              <a:rPr lang="en-US" b="1" dirty="0" smtClean="0"/>
              <a:t>)</a:t>
            </a:r>
            <a:r>
              <a:rPr lang="en-US" dirty="0" smtClean="0"/>
              <a:t>; </a:t>
            </a:r>
          </a:p>
          <a:p>
            <a:pPr algn="just"/>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jQuery Events</a:t>
            </a:r>
            <a:endParaRPr lang="en-US" dirty="0"/>
          </a:p>
        </p:txBody>
      </p:sp>
      <p:sp>
        <p:nvSpPr>
          <p:cNvPr id="3" name="Content Placeholder 2"/>
          <p:cNvSpPr>
            <a:spLocks noGrp="1"/>
          </p:cNvSpPr>
          <p:nvPr>
            <p:ph idx="1"/>
          </p:nvPr>
        </p:nvSpPr>
        <p:spPr/>
        <p:txBody>
          <a:bodyPr>
            <a:normAutofit fontScale="55000" lnSpcReduction="20000"/>
          </a:bodyPr>
          <a:lstStyle/>
          <a:p>
            <a:pPr algn="just"/>
            <a:r>
              <a:rPr lang="en-US" dirty="0" smtClean="0"/>
              <a:t>Commonly Used jQuery Event Methods</a:t>
            </a:r>
          </a:p>
          <a:p>
            <a:pPr lvl="1" algn="just"/>
            <a:r>
              <a:rPr lang="en-US" b="1" dirty="0" smtClean="0"/>
              <a:t>$(document).ready()</a:t>
            </a:r>
            <a:r>
              <a:rPr lang="en-US" dirty="0" smtClean="0"/>
              <a:t> – The $(document).ready() method allows us to execute a function when the document is fully loaded.</a:t>
            </a:r>
          </a:p>
          <a:p>
            <a:pPr lvl="1" algn="just"/>
            <a:r>
              <a:rPr lang="en-US" b="1" dirty="0" smtClean="0"/>
              <a:t>dblclick()</a:t>
            </a:r>
            <a:r>
              <a:rPr lang="en-US" dirty="0" smtClean="0"/>
              <a:t> – The dblclick() method attaches an event handler function to an HTML element.</a:t>
            </a:r>
          </a:p>
          <a:p>
            <a:pPr lvl="1" algn="just"/>
            <a:r>
              <a:rPr lang="en-US" b="1" dirty="0" smtClean="0"/>
              <a:t>mouseenter()</a:t>
            </a:r>
            <a:r>
              <a:rPr lang="en-US" dirty="0" smtClean="0"/>
              <a:t> – The mouseenter() method attaches an event handler function to an HTML element.</a:t>
            </a:r>
          </a:p>
          <a:p>
            <a:pPr lvl="1" algn="just"/>
            <a:r>
              <a:rPr lang="en-US" b="1" dirty="0" smtClean="0"/>
              <a:t>mouseleave()</a:t>
            </a:r>
            <a:r>
              <a:rPr lang="en-US" dirty="0" smtClean="0"/>
              <a:t> – The mouseleave() method attaches an event handler function to an HTML element.</a:t>
            </a:r>
          </a:p>
          <a:p>
            <a:pPr lvl="1" algn="just"/>
            <a:r>
              <a:rPr lang="en-US" b="1" dirty="0" smtClean="0"/>
              <a:t>mousedown()</a:t>
            </a:r>
            <a:r>
              <a:rPr lang="en-US" dirty="0" smtClean="0"/>
              <a:t> – The mousedown() method attaches an event handler function to an HTML element.</a:t>
            </a:r>
          </a:p>
          <a:p>
            <a:pPr lvl="1" algn="just"/>
            <a:r>
              <a:rPr lang="en-US" b="1" dirty="0" smtClean="0"/>
              <a:t>mouseup()</a:t>
            </a:r>
            <a:r>
              <a:rPr lang="en-US" dirty="0" smtClean="0"/>
              <a:t> – The mouseup() method attaches an event handler function to an HTML element.</a:t>
            </a:r>
          </a:p>
          <a:p>
            <a:pPr lvl="1" algn="just"/>
            <a:r>
              <a:rPr lang="en-US" b="1" dirty="0" smtClean="0"/>
              <a:t>hover()</a:t>
            </a:r>
            <a:r>
              <a:rPr lang="en-US" dirty="0" smtClean="0"/>
              <a:t> – The hover() method takes two functions and is a combination of the mouseenter() and mouseleave() methods.</a:t>
            </a:r>
          </a:p>
          <a:p>
            <a:pPr lvl="1" algn="just"/>
            <a:r>
              <a:rPr lang="en-US" b="1" dirty="0" smtClean="0"/>
              <a:t>focus() </a:t>
            </a:r>
            <a:r>
              <a:rPr lang="en-US" dirty="0" smtClean="0"/>
              <a:t>– The focus() method attaches an event handler function to an HTML form field.</a:t>
            </a:r>
          </a:p>
          <a:p>
            <a:pPr lvl="1" algn="just"/>
            <a:r>
              <a:rPr lang="en-US" b="1" dirty="0" smtClean="0"/>
              <a:t>blur()</a:t>
            </a:r>
            <a:r>
              <a:rPr lang="en-US" dirty="0" smtClean="0"/>
              <a:t> – The blur() method attaches an event handler function to an HTML form field.</a:t>
            </a:r>
          </a:p>
          <a:p>
            <a:pPr lvl="1" algn="just"/>
            <a:r>
              <a:rPr lang="en-US" dirty="0" smtClean="0"/>
              <a:t>The </a:t>
            </a:r>
            <a:r>
              <a:rPr lang="en-US" b="1" dirty="0" smtClean="0"/>
              <a:t>on()</a:t>
            </a:r>
            <a:r>
              <a:rPr lang="en-US" dirty="0" smtClean="0"/>
              <a:t> method attaches one or more event handlers for the selected elements.</a:t>
            </a:r>
          </a:p>
          <a:p>
            <a:pPr lvl="1" algn="just"/>
            <a:r>
              <a:rPr lang="en-US" b="1" dirty="0" smtClean="0"/>
              <a:t>click()</a:t>
            </a:r>
          </a:p>
          <a:p>
            <a:pPr lvl="2" algn="just"/>
            <a:r>
              <a:rPr lang="en-US" dirty="0" smtClean="0"/>
              <a:t>The click() method attaches an event handler function to an HTML element.</a:t>
            </a:r>
          </a:p>
          <a:p>
            <a:pPr lvl="2" algn="just"/>
            <a:r>
              <a:rPr lang="en-US" dirty="0" smtClean="0"/>
              <a:t>The function is executed when the user clicks on the HTML element.</a:t>
            </a: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jQuery Events</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Example</a:t>
            </a:r>
          </a:p>
          <a:p>
            <a:r>
              <a:rPr lang="en-US" dirty="0" smtClean="0"/>
              <a:t>$("p").on("click", function(){</a:t>
            </a:r>
            <a:br>
              <a:rPr lang="en-US" dirty="0" smtClean="0"/>
            </a:br>
            <a:r>
              <a:rPr lang="en-US" dirty="0" smtClean="0"/>
              <a:t>    $(this).hide();</a:t>
            </a:r>
            <a:br>
              <a:rPr lang="en-US" dirty="0" smtClean="0"/>
            </a:br>
            <a:r>
              <a:rPr lang="en-US" dirty="0" smtClean="0"/>
              <a:t>});</a:t>
            </a:r>
          </a:p>
          <a:p>
            <a:pPr algn="just"/>
            <a:r>
              <a:rPr lang="en-US" dirty="0" smtClean="0"/>
              <a:t>The following example says: When a click event fires on a &lt;p&gt; element; hide the current &lt;p&gt; element:</a:t>
            </a:r>
          </a:p>
          <a:p>
            <a:r>
              <a:rPr lang="en-US" b="1" dirty="0" smtClean="0"/>
              <a:t>Example</a:t>
            </a:r>
          </a:p>
          <a:p>
            <a:pPr lvl="1">
              <a:buNone/>
            </a:pPr>
            <a:r>
              <a:rPr lang="en-US" dirty="0" smtClean="0"/>
              <a:t>	$("p").click(function(){</a:t>
            </a:r>
            <a:br>
              <a:rPr lang="en-US" dirty="0" smtClean="0"/>
            </a:br>
            <a:r>
              <a:rPr lang="en-US" dirty="0" smtClean="0"/>
              <a:t>    $(this).hide();</a:t>
            </a:r>
            <a:br>
              <a:rPr lang="en-US" dirty="0" smtClean="0"/>
            </a:br>
            <a:r>
              <a:rPr lang="en-US" dirty="0" smtClean="0"/>
              <a:t>}); </a:t>
            </a:r>
          </a:p>
          <a:p>
            <a:endParaRPr lang="en-US" dirty="0"/>
          </a:p>
        </p:txBody>
      </p:sp>
      <p:pic>
        <p:nvPicPr>
          <p:cNvPr id="1026" name="Picture 2"/>
          <p:cNvPicPr>
            <a:picLocks noChangeAspect="1" noChangeArrowheads="1"/>
          </p:cNvPicPr>
          <p:nvPr/>
        </p:nvPicPr>
        <p:blipFill>
          <a:blip r:embed="rId2" cstate="print"/>
          <a:srcRect l="50781" t="32292" r="36719" b="56250"/>
          <a:stretch>
            <a:fillRect/>
          </a:stretch>
        </p:blipFill>
        <p:spPr bwMode="auto">
          <a:xfrm>
            <a:off x="5486400" y="1447799"/>
            <a:ext cx="1676400" cy="1152525"/>
          </a:xfrm>
          <a:prstGeom prst="rect">
            <a:avLst/>
          </a:prstGeom>
          <a:noFill/>
          <a:ln w="3175">
            <a:solidFill>
              <a:schemeClr val="tx1"/>
            </a:solidFill>
            <a:miter lim="800000"/>
            <a:headEnd/>
            <a:tailEnd/>
          </a:ln>
        </p:spPr>
      </p:pic>
      <p:pic>
        <p:nvPicPr>
          <p:cNvPr id="1027" name="Picture 3"/>
          <p:cNvPicPr>
            <a:picLocks noChangeAspect="1" noChangeArrowheads="1"/>
          </p:cNvPicPr>
          <p:nvPr/>
        </p:nvPicPr>
        <p:blipFill>
          <a:blip r:embed="rId3" cstate="print"/>
          <a:srcRect l="50781" t="33334" r="38281" b="58333"/>
          <a:stretch>
            <a:fillRect/>
          </a:stretch>
        </p:blipFill>
        <p:spPr bwMode="auto">
          <a:xfrm>
            <a:off x="7239000" y="1524000"/>
            <a:ext cx="1524000" cy="870857"/>
          </a:xfrm>
          <a:prstGeom prst="rect">
            <a:avLst/>
          </a:prstGeom>
          <a:noFill/>
          <a:ln w="3175">
            <a:solidFill>
              <a:schemeClr val="tx1"/>
            </a:solidFill>
            <a:miter lim="800000"/>
            <a:headEnd/>
            <a:tailEnd/>
          </a:ln>
        </p:spPr>
      </p:pic>
      <p:pic>
        <p:nvPicPr>
          <p:cNvPr id="1028" name="Picture 4"/>
          <p:cNvPicPr>
            <a:picLocks noChangeAspect="1" noChangeArrowheads="1"/>
          </p:cNvPicPr>
          <p:nvPr/>
        </p:nvPicPr>
        <p:blipFill>
          <a:blip r:embed="rId4" cstate="print"/>
          <a:srcRect l="50781" t="32292" r="32813" b="60416"/>
          <a:stretch>
            <a:fillRect/>
          </a:stretch>
        </p:blipFill>
        <p:spPr bwMode="auto">
          <a:xfrm>
            <a:off x="7239000" y="2514600"/>
            <a:ext cx="1600200" cy="533400"/>
          </a:xfrm>
          <a:prstGeom prst="rect">
            <a:avLst/>
          </a:prstGeom>
          <a:noFill/>
          <a:ln w="317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ppt_x</p:attrName>
                                        </p:attrNameLst>
                                      </p:cBhvr>
                                      <p:tavLst>
                                        <p:tav tm="0">
                                          <p:val>
                                            <p:strVal val="#ppt_x-.2"/>
                                          </p:val>
                                        </p:tav>
                                        <p:tav tm="100000">
                                          <p:val>
                                            <p:strVal val="#ppt_x"/>
                                          </p:val>
                                        </p:tav>
                                      </p:tavLst>
                                    </p:anim>
                                    <p:anim calcmode="lin" valueType="num">
                                      <p:cBhvr>
                                        <p:cTn id="8" dur="10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anim calcmode="lin" valueType="num">
                                      <p:cBhvr>
                                        <p:cTn id="14" dur="1000" fill="hold"/>
                                        <p:tgtEl>
                                          <p:spTgt spid="1027"/>
                                        </p:tgtEl>
                                        <p:attrNameLst>
                                          <p:attrName>ppt_x</p:attrName>
                                        </p:attrNameLst>
                                      </p:cBhvr>
                                      <p:tavLst>
                                        <p:tav tm="0">
                                          <p:val>
                                            <p:strVal val="#ppt_x-.2"/>
                                          </p:val>
                                        </p:tav>
                                        <p:tav tm="100000">
                                          <p:val>
                                            <p:strVal val="#ppt_x"/>
                                          </p:val>
                                        </p:tav>
                                      </p:tavLst>
                                    </p:anim>
                                    <p:anim calcmode="lin" valueType="num">
                                      <p:cBhvr>
                                        <p:cTn id="15" dur="1000" fill="hold"/>
                                        <p:tgtEl>
                                          <p:spTgt spid="1027"/>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02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anim calcmode="lin" valueType="num">
                                      <p:cBhvr additive="base">
                                        <p:cTn id="21" dur="500" fill="hold"/>
                                        <p:tgtEl>
                                          <p:spTgt spid="1028"/>
                                        </p:tgtEl>
                                        <p:attrNameLst>
                                          <p:attrName>ppt_x</p:attrName>
                                        </p:attrNameLst>
                                      </p:cBhvr>
                                      <p:tavLst>
                                        <p:tav tm="0">
                                          <p:val>
                                            <p:strVal val="#ppt_x"/>
                                          </p:val>
                                        </p:tav>
                                        <p:tav tm="100000">
                                          <p:val>
                                            <p:strVal val="#ppt_x"/>
                                          </p:val>
                                        </p:tav>
                                      </p:tavLst>
                                    </p:anim>
                                    <p:anim calcmode="lin" valueType="num">
                                      <p:cBhvr additive="base">
                                        <p:cTn id="22" dur="500" fill="hold"/>
                                        <p:tgtEl>
                                          <p:spTgt spid="10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jQuery Events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Attach multiple event handlers to a &lt;p&gt; element:</a:t>
            </a:r>
          </a:p>
          <a:p>
            <a:r>
              <a:rPr lang="en-US" b="1" dirty="0" smtClean="0"/>
              <a:t>Example</a:t>
            </a:r>
          </a:p>
          <a:p>
            <a:pPr lvl="1">
              <a:buNone/>
            </a:pPr>
            <a:r>
              <a:rPr lang="en-US" dirty="0" smtClean="0"/>
              <a:t>	$("p").on({</a:t>
            </a:r>
            <a:br>
              <a:rPr lang="en-US" dirty="0" smtClean="0"/>
            </a:br>
            <a:r>
              <a:rPr lang="en-US" dirty="0" smtClean="0"/>
              <a:t>    mouseenter: function(){</a:t>
            </a:r>
            <a:br>
              <a:rPr lang="en-US" dirty="0" smtClean="0"/>
            </a:br>
            <a:r>
              <a:rPr lang="en-US" dirty="0" smtClean="0"/>
              <a:t>        $(this).css("background-color", "</a:t>
            </a:r>
            <a:r>
              <a:rPr lang="en-US" dirty="0" err="1" smtClean="0"/>
              <a:t>lightgray</a:t>
            </a:r>
            <a:r>
              <a:rPr lang="en-US" dirty="0" smtClean="0"/>
              <a:t>");</a:t>
            </a:r>
            <a:br>
              <a:rPr lang="en-US" dirty="0" smtClean="0"/>
            </a:br>
            <a:r>
              <a:rPr lang="en-US" dirty="0" smtClean="0"/>
              <a:t>    }, </a:t>
            </a:r>
            <a:br>
              <a:rPr lang="en-US" dirty="0" smtClean="0"/>
            </a:br>
            <a:r>
              <a:rPr lang="en-US" dirty="0" smtClean="0"/>
              <a:t>    mouseleave: function(){</a:t>
            </a:r>
            <a:br>
              <a:rPr lang="en-US" dirty="0" smtClean="0"/>
            </a:br>
            <a:r>
              <a:rPr lang="en-US" dirty="0" smtClean="0"/>
              <a:t>        $(this).css("background-color", "</a:t>
            </a:r>
            <a:r>
              <a:rPr lang="en-US" dirty="0" err="1" smtClean="0"/>
              <a:t>lightblue</a:t>
            </a:r>
            <a:r>
              <a:rPr lang="en-US" dirty="0" smtClean="0"/>
              <a:t>");</a:t>
            </a:r>
            <a:br>
              <a:rPr lang="en-US" dirty="0" smtClean="0"/>
            </a:br>
            <a:r>
              <a:rPr lang="en-US" dirty="0" smtClean="0"/>
              <a:t>    }, </a:t>
            </a:r>
            <a:br>
              <a:rPr lang="en-US" dirty="0" smtClean="0"/>
            </a:br>
            <a:r>
              <a:rPr lang="en-US" dirty="0" smtClean="0"/>
              <a:t>    click: function(){</a:t>
            </a:r>
            <a:br>
              <a:rPr lang="en-US" dirty="0" smtClean="0"/>
            </a:br>
            <a:r>
              <a:rPr lang="en-US" dirty="0" smtClean="0"/>
              <a:t>        $(this).css("background-color", "yellow");</a:t>
            </a:r>
            <a:br>
              <a:rPr lang="en-US" dirty="0" smtClean="0"/>
            </a:br>
            <a:r>
              <a:rPr lang="en-US" dirty="0" smtClean="0"/>
              <a:t>    } </a:t>
            </a:r>
            <a:br>
              <a:rPr lang="en-US" dirty="0" smtClean="0"/>
            </a:br>
            <a:r>
              <a:rPr lang="en-US" dirty="0" smtClean="0"/>
              <a:t>});</a:t>
            </a:r>
          </a:p>
          <a:p>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Methods to access HTML elements and attributes</a:t>
            </a:r>
            <a:endParaRPr lang="en-US" dirty="0"/>
          </a:p>
        </p:txBody>
      </p:sp>
      <p:sp>
        <p:nvSpPr>
          <p:cNvPr id="3" name="Content Placeholder 2"/>
          <p:cNvSpPr>
            <a:spLocks noGrp="1"/>
          </p:cNvSpPr>
          <p:nvPr>
            <p:ph idx="1"/>
          </p:nvPr>
        </p:nvSpPr>
        <p:spPr>
          <a:xfrm>
            <a:off x="457200" y="1600201"/>
            <a:ext cx="8229600" cy="914399"/>
          </a:xfrm>
        </p:spPr>
        <p:txBody>
          <a:bodyPr>
            <a:normAutofit fontScale="92500" lnSpcReduction="20000"/>
          </a:bodyPr>
          <a:lstStyle/>
          <a:p>
            <a:pPr algn="just"/>
            <a:r>
              <a:rPr lang="en-US" dirty="0" smtClean="0"/>
              <a:t>The following table lists all the methods used to manipulate the HTML and CSS.</a:t>
            </a:r>
            <a:endParaRPr lang="en-US" dirty="0"/>
          </a:p>
        </p:txBody>
      </p:sp>
      <p:graphicFrame>
        <p:nvGraphicFramePr>
          <p:cNvPr id="4" name="Table 3"/>
          <p:cNvGraphicFramePr>
            <a:graphicFrameLocks noGrp="1"/>
          </p:cNvGraphicFramePr>
          <p:nvPr/>
        </p:nvGraphicFramePr>
        <p:xfrm>
          <a:off x="518885" y="2514600"/>
          <a:ext cx="8259036" cy="4110392"/>
        </p:xfrm>
        <a:graphic>
          <a:graphicData uri="http://schemas.openxmlformats.org/drawingml/2006/table">
            <a:tbl>
              <a:tblPr>
                <a:tableStyleId>{5940675A-B579-460E-94D1-54222C63F5DA}</a:tableStyleId>
              </a:tblPr>
              <a:tblGrid>
                <a:gridCol w="1309596"/>
                <a:gridCol w="6949440"/>
              </a:tblGrid>
              <a:tr h="45535">
                <a:tc>
                  <a:txBody>
                    <a:bodyPr/>
                    <a:lstStyle/>
                    <a:p>
                      <a:pPr algn="ctr"/>
                      <a:r>
                        <a:rPr lang="en-US" sz="2000" b="1" dirty="0"/>
                        <a:t>Method</a:t>
                      </a:r>
                    </a:p>
                  </a:txBody>
                  <a:tcPr marL="11384" marR="11384" marT="5692" marB="5692" anchor="ctr"/>
                </a:tc>
                <a:tc>
                  <a:txBody>
                    <a:bodyPr/>
                    <a:lstStyle/>
                    <a:p>
                      <a:pPr algn="ctr"/>
                      <a:r>
                        <a:rPr lang="en-US" sz="2000" b="1" dirty="0"/>
                        <a:t>Description</a:t>
                      </a:r>
                    </a:p>
                  </a:txBody>
                  <a:tcPr marL="11384" marR="11384" marT="5692" marB="5692" anchor="ctr"/>
                </a:tc>
              </a:tr>
              <a:tr h="79686">
                <a:tc>
                  <a:txBody>
                    <a:bodyPr/>
                    <a:lstStyle/>
                    <a:p>
                      <a:r>
                        <a:rPr lang="en-US" sz="2000" dirty="0"/>
                        <a:t>addClass()</a:t>
                      </a:r>
                    </a:p>
                  </a:txBody>
                  <a:tcPr marL="11384" marR="11384" marT="5692" marB="5692" anchor="ctr"/>
                </a:tc>
                <a:tc>
                  <a:txBody>
                    <a:bodyPr/>
                    <a:lstStyle/>
                    <a:p>
                      <a:r>
                        <a:rPr lang="en-US" sz="2000" dirty="0"/>
                        <a:t>Adds one or more class names to selected elements</a:t>
                      </a:r>
                    </a:p>
                  </a:txBody>
                  <a:tcPr marL="11384" marR="11384" marT="5692" marB="5692" anchor="ctr"/>
                </a:tc>
              </a:tr>
              <a:tr h="79686">
                <a:tc>
                  <a:txBody>
                    <a:bodyPr/>
                    <a:lstStyle/>
                    <a:p>
                      <a:r>
                        <a:rPr lang="en-US" sz="2000" dirty="0"/>
                        <a:t>after()</a:t>
                      </a:r>
                    </a:p>
                  </a:txBody>
                  <a:tcPr marL="11384" marR="11384" marT="5692" marB="5692" anchor="ctr"/>
                </a:tc>
                <a:tc>
                  <a:txBody>
                    <a:bodyPr/>
                    <a:lstStyle/>
                    <a:p>
                      <a:r>
                        <a:rPr lang="en-US" sz="2000" dirty="0"/>
                        <a:t>Inserts content after selected elements</a:t>
                      </a:r>
                    </a:p>
                  </a:txBody>
                  <a:tcPr marL="11384" marR="11384" marT="5692" marB="5692" anchor="ctr"/>
                </a:tc>
              </a:tr>
              <a:tr h="79686">
                <a:tc>
                  <a:txBody>
                    <a:bodyPr/>
                    <a:lstStyle/>
                    <a:p>
                      <a:r>
                        <a:rPr lang="en-US" sz="2000" dirty="0"/>
                        <a:t>append()</a:t>
                      </a:r>
                    </a:p>
                  </a:txBody>
                  <a:tcPr marL="11384" marR="11384" marT="5692" marB="5692" anchor="ctr"/>
                </a:tc>
                <a:tc>
                  <a:txBody>
                    <a:bodyPr/>
                    <a:lstStyle/>
                    <a:p>
                      <a:r>
                        <a:rPr lang="en-US" sz="2000" dirty="0"/>
                        <a:t>Inserts content at the end of selected elements</a:t>
                      </a:r>
                    </a:p>
                  </a:txBody>
                  <a:tcPr marL="11384" marR="11384" marT="5692" marB="5692" anchor="ctr"/>
                </a:tc>
              </a:tr>
              <a:tr h="79686">
                <a:tc>
                  <a:txBody>
                    <a:bodyPr/>
                    <a:lstStyle/>
                    <a:p>
                      <a:r>
                        <a:rPr lang="en-US" sz="2000" dirty="0"/>
                        <a:t>appendTo()</a:t>
                      </a:r>
                    </a:p>
                  </a:txBody>
                  <a:tcPr marL="11384" marR="11384" marT="5692" marB="5692" anchor="ctr"/>
                </a:tc>
                <a:tc>
                  <a:txBody>
                    <a:bodyPr/>
                    <a:lstStyle/>
                    <a:p>
                      <a:r>
                        <a:rPr lang="en-US" sz="2000" dirty="0"/>
                        <a:t>Inserts HTML elements at the end of selected elements</a:t>
                      </a:r>
                    </a:p>
                  </a:txBody>
                  <a:tcPr marL="11384" marR="11384" marT="5692" marB="5692" anchor="ctr"/>
                </a:tc>
              </a:tr>
              <a:tr h="113838">
                <a:tc>
                  <a:txBody>
                    <a:bodyPr/>
                    <a:lstStyle/>
                    <a:p>
                      <a:r>
                        <a:rPr lang="en-US" sz="2000" dirty="0"/>
                        <a:t>attr()</a:t>
                      </a:r>
                    </a:p>
                  </a:txBody>
                  <a:tcPr marL="11384" marR="11384" marT="5692" marB="5692" anchor="ctr"/>
                </a:tc>
                <a:tc>
                  <a:txBody>
                    <a:bodyPr/>
                    <a:lstStyle/>
                    <a:p>
                      <a:r>
                        <a:rPr lang="en-US" sz="2000" dirty="0"/>
                        <a:t>Sets or returns attributes/values of selected elements</a:t>
                      </a:r>
                    </a:p>
                  </a:txBody>
                  <a:tcPr marL="11384" marR="11384" marT="5692" marB="5692" anchor="ctr"/>
                </a:tc>
              </a:tr>
              <a:tr h="79686">
                <a:tc>
                  <a:txBody>
                    <a:bodyPr/>
                    <a:lstStyle/>
                    <a:p>
                      <a:r>
                        <a:rPr lang="en-US" sz="2000" dirty="0"/>
                        <a:t>before()</a:t>
                      </a:r>
                    </a:p>
                  </a:txBody>
                  <a:tcPr marL="11384" marR="11384" marT="5692" marB="5692" anchor="ctr"/>
                </a:tc>
                <a:tc>
                  <a:txBody>
                    <a:bodyPr/>
                    <a:lstStyle/>
                    <a:p>
                      <a:r>
                        <a:rPr lang="en-US" sz="2000" dirty="0"/>
                        <a:t>Inserts content before selected elements</a:t>
                      </a:r>
                    </a:p>
                  </a:txBody>
                  <a:tcPr marL="11384" marR="11384" marT="5692" marB="5692" anchor="ctr"/>
                </a:tc>
              </a:tr>
              <a:tr h="79686">
                <a:tc>
                  <a:txBody>
                    <a:bodyPr/>
                    <a:lstStyle/>
                    <a:p>
                      <a:r>
                        <a:rPr lang="en-US" sz="2000" dirty="0"/>
                        <a:t>clone()</a:t>
                      </a:r>
                    </a:p>
                  </a:txBody>
                  <a:tcPr marL="11384" marR="11384" marT="5692" marB="5692" anchor="ctr"/>
                </a:tc>
                <a:tc>
                  <a:txBody>
                    <a:bodyPr/>
                    <a:lstStyle/>
                    <a:p>
                      <a:r>
                        <a:rPr lang="en-US" sz="2000" dirty="0"/>
                        <a:t>Makes a copy of selected elements</a:t>
                      </a:r>
                    </a:p>
                  </a:txBody>
                  <a:tcPr marL="11384" marR="11384" marT="5692" marB="5692" anchor="ctr"/>
                </a:tc>
              </a:tr>
              <a:tr h="113838">
                <a:tc>
                  <a:txBody>
                    <a:bodyPr/>
                    <a:lstStyle/>
                    <a:p>
                      <a:r>
                        <a:rPr lang="en-US" sz="2000" dirty="0"/>
                        <a:t>css()</a:t>
                      </a:r>
                    </a:p>
                  </a:txBody>
                  <a:tcPr marL="11384" marR="11384" marT="5692" marB="5692" anchor="ctr"/>
                </a:tc>
                <a:tc>
                  <a:txBody>
                    <a:bodyPr/>
                    <a:lstStyle/>
                    <a:p>
                      <a:r>
                        <a:rPr lang="en-US" sz="2000" dirty="0"/>
                        <a:t>Sets or returns one or more style properties for selected elements</a:t>
                      </a:r>
                    </a:p>
                  </a:txBody>
                  <a:tcPr marL="11384" marR="11384" marT="5692" marB="5692" anchor="ctr"/>
                </a:tc>
              </a:tr>
              <a:tr h="79686">
                <a:tc>
                  <a:txBody>
                    <a:bodyPr/>
                    <a:lstStyle/>
                    <a:p>
                      <a:r>
                        <a:rPr lang="en-US" sz="2000" dirty="0"/>
                        <a:t>detach()</a:t>
                      </a:r>
                    </a:p>
                  </a:txBody>
                  <a:tcPr marL="11384" marR="11384" marT="5692" marB="5692" anchor="ctr"/>
                </a:tc>
                <a:tc>
                  <a:txBody>
                    <a:bodyPr/>
                    <a:lstStyle/>
                    <a:p>
                      <a:r>
                        <a:rPr lang="en-US" sz="2000" dirty="0"/>
                        <a:t>Removes selected elements (keeps data and events)</a:t>
                      </a:r>
                    </a:p>
                  </a:txBody>
                  <a:tcPr marL="11384" marR="11384" marT="5692" marB="5692" anchor="ctr"/>
                </a:tc>
              </a:tr>
              <a:tr h="113838">
                <a:tc>
                  <a:txBody>
                    <a:bodyPr/>
                    <a:lstStyle/>
                    <a:p>
                      <a:r>
                        <a:rPr lang="en-US" sz="2000" dirty="0"/>
                        <a:t>empty()</a:t>
                      </a:r>
                    </a:p>
                  </a:txBody>
                  <a:tcPr marL="11384" marR="11384" marT="5692" marB="5692" anchor="ctr"/>
                </a:tc>
                <a:tc>
                  <a:txBody>
                    <a:bodyPr/>
                    <a:lstStyle/>
                    <a:p>
                      <a:r>
                        <a:rPr lang="en-US" sz="2000" dirty="0"/>
                        <a:t>Removes all child nodes and content from selected elements</a:t>
                      </a:r>
                    </a:p>
                  </a:txBody>
                  <a:tcPr marL="11384" marR="11384" marT="5692" marB="5692" anchor="ctr"/>
                </a:tc>
              </a:tr>
              <a:tr h="113838">
                <a:tc>
                  <a:txBody>
                    <a:bodyPr/>
                    <a:lstStyle/>
                    <a:p>
                      <a:r>
                        <a:rPr lang="en-US" sz="2000" dirty="0"/>
                        <a:t>hasClass()</a:t>
                      </a:r>
                    </a:p>
                  </a:txBody>
                  <a:tcPr marL="11384" marR="11384" marT="5692" marB="5692" anchor="ctr"/>
                </a:tc>
                <a:tc>
                  <a:txBody>
                    <a:bodyPr/>
                    <a:lstStyle/>
                    <a:p>
                      <a:r>
                        <a:rPr lang="en-US" sz="2000" dirty="0"/>
                        <a:t>Checks if any of the selected elements have a specified class name</a:t>
                      </a:r>
                    </a:p>
                  </a:txBody>
                  <a:tcPr marL="11384" marR="11384" marT="5692" marB="5692" anchor="ctr"/>
                </a:tc>
              </a:tr>
              <a:tr h="79686">
                <a:tc>
                  <a:txBody>
                    <a:bodyPr/>
                    <a:lstStyle/>
                    <a:p>
                      <a:r>
                        <a:rPr lang="en-US" sz="2000" dirty="0"/>
                        <a:t>height()</a:t>
                      </a:r>
                    </a:p>
                  </a:txBody>
                  <a:tcPr marL="11384" marR="11384" marT="5692" marB="5692" anchor="ctr"/>
                </a:tc>
                <a:tc>
                  <a:txBody>
                    <a:bodyPr/>
                    <a:lstStyle/>
                    <a:p>
                      <a:r>
                        <a:rPr lang="en-US" sz="2000" dirty="0"/>
                        <a:t>Sets or returns the height of selected elements</a:t>
                      </a:r>
                    </a:p>
                  </a:txBody>
                  <a:tcPr marL="11384" marR="11384" marT="5692" marB="5692" anchor="ctr"/>
                </a:tc>
              </a:tr>
            </a:tbl>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81000" y="1295400"/>
          <a:ext cx="8382000" cy="5329592"/>
        </p:xfrm>
        <a:graphic>
          <a:graphicData uri="http://schemas.openxmlformats.org/drawingml/2006/table">
            <a:tbl>
              <a:tblPr>
                <a:tableStyleId>{5940675A-B579-460E-94D1-54222C63F5DA}</a:tableStyleId>
              </a:tblPr>
              <a:tblGrid>
                <a:gridCol w="1524000"/>
                <a:gridCol w="6858000"/>
              </a:tblGrid>
              <a:tr h="274320">
                <a:tc>
                  <a:txBody>
                    <a:bodyPr/>
                    <a:lstStyle/>
                    <a:p>
                      <a:pPr algn="ctr"/>
                      <a:r>
                        <a:rPr lang="en-US" sz="2000" b="1" dirty="0"/>
                        <a:t>Method</a:t>
                      </a:r>
                    </a:p>
                  </a:txBody>
                  <a:tcPr marL="11384" marR="11384" marT="5692" marB="5692" anchor="ctr"/>
                </a:tc>
                <a:tc>
                  <a:txBody>
                    <a:bodyPr/>
                    <a:lstStyle/>
                    <a:p>
                      <a:pPr algn="ctr"/>
                      <a:r>
                        <a:rPr lang="en-US" sz="2000" b="1" dirty="0"/>
                        <a:t>Description</a:t>
                      </a:r>
                    </a:p>
                  </a:txBody>
                  <a:tcPr marL="11384" marR="11384" marT="5692" marB="5692" anchor="ctr"/>
                </a:tc>
              </a:tr>
              <a:tr h="274320">
                <a:tc>
                  <a:txBody>
                    <a:bodyPr/>
                    <a:lstStyle/>
                    <a:p>
                      <a:r>
                        <a:rPr lang="en-US" sz="2000" dirty="0"/>
                        <a:t>html()</a:t>
                      </a:r>
                    </a:p>
                  </a:txBody>
                  <a:tcPr marL="11384" marR="11384" marT="5692" marB="5692" anchor="ctr"/>
                </a:tc>
                <a:tc>
                  <a:txBody>
                    <a:bodyPr/>
                    <a:lstStyle/>
                    <a:p>
                      <a:r>
                        <a:rPr lang="en-US" sz="2000"/>
                        <a:t>Sets or returns the content of selected elements</a:t>
                      </a:r>
                    </a:p>
                  </a:txBody>
                  <a:tcPr marL="11384" marR="11384" marT="5692" marB="5692" anchor="ctr"/>
                </a:tc>
              </a:tr>
              <a:tr h="274320">
                <a:tc>
                  <a:txBody>
                    <a:bodyPr/>
                    <a:lstStyle/>
                    <a:p>
                      <a:r>
                        <a:rPr lang="en-US" sz="2000" dirty="0"/>
                        <a:t>innerHeight()</a:t>
                      </a:r>
                    </a:p>
                  </a:txBody>
                  <a:tcPr marL="11384" marR="11384" marT="5692" marB="5692" anchor="ctr"/>
                </a:tc>
                <a:tc>
                  <a:txBody>
                    <a:bodyPr/>
                    <a:lstStyle/>
                    <a:p>
                      <a:r>
                        <a:rPr lang="en-US" sz="2000"/>
                        <a:t>Returns the height of an element (includes padding, but not border)</a:t>
                      </a:r>
                    </a:p>
                  </a:txBody>
                  <a:tcPr marL="11384" marR="11384" marT="5692" marB="5692" anchor="ctr"/>
                </a:tc>
              </a:tr>
              <a:tr h="274320">
                <a:tc>
                  <a:txBody>
                    <a:bodyPr/>
                    <a:lstStyle/>
                    <a:p>
                      <a:r>
                        <a:rPr lang="en-US" sz="2000" dirty="0"/>
                        <a:t>innerWidth()</a:t>
                      </a:r>
                    </a:p>
                  </a:txBody>
                  <a:tcPr marL="11384" marR="11384" marT="5692" marB="5692" anchor="ctr"/>
                </a:tc>
                <a:tc>
                  <a:txBody>
                    <a:bodyPr/>
                    <a:lstStyle/>
                    <a:p>
                      <a:r>
                        <a:rPr lang="en-US" sz="2000"/>
                        <a:t>Returns the width of an element (includes padding, but not border)</a:t>
                      </a:r>
                    </a:p>
                  </a:txBody>
                  <a:tcPr marL="11384" marR="11384" marT="5692" marB="5692" anchor="ctr"/>
                </a:tc>
              </a:tr>
              <a:tr h="274320">
                <a:tc>
                  <a:txBody>
                    <a:bodyPr/>
                    <a:lstStyle/>
                    <a:p>
                      <a:r>
                        <a:rPr lang="en-US" sz="2000" dirty="0"/>
                        <a:t>insertAfter()</a:t>
                      </a:r>
                    </a:p>
                  </a:txBody>
                  <a:tcPr marL="11384" marR="11384" marT="5692" marB="5692" anchor="ctr"/>
                </a:tc>
                <a:tc>
                  <a:txBody>
                    <a:bodyPr/>
                    <a:lstStyle/>
                    <a:p>
                      <a:r>
                        <a:rPr lang="en-US" sz="2000"/>
                        <a:t>Inserts HTML elements after selected elements</a:t>
                      </a:r>
                    </a:p>
                  </a:txBody>
                  <a:tcPr marL="11384" marR="11384" marT="5692" marB="5692" anchor="ctr"/>
                </a:tc>
              </a:tr>
              <a:tr h="274320">
                <a:tc>
                  <a:txBody>
                    <a:bodyPr/>
                    <a:lstStyle/>
                    <a:p>
                      <a:r>
                        <a:rPr lang="en-US" sz="2000" dirty="0"/>
                        <a:t>insertBefore()</a:t>
                      </a:r>
                    </a:p>
                  </a:txBody>
                  <a:tcPr marL="11384" marR="11384" marT="5692" marB="5692" anchor="ctr"/>
                </a:tc>
                <a:tc>
                  <a:txBody>
                    <a:bodyPr/>
                    <a:lstStyle/>
                    <a:p>
                      <a:r>
                        <a:rPr lang="en-US" sz="2000" dirty="0"/>
                        <a:t>Inserts HTML elements before selected elements</a:t>
                      </a:r>
                    </a:p>
                  </a:txBody>
                  <a:tcPr marL="11384" marR="11384" marT="5692" marB="5692" anchor="ctr"/>
                </a:tc>
              </a:tr>
              <a:tr h="274320">
                <a:tc>
                  <a:txBody>
                    <a:bodyPr/>
                    <a:lstStyle/>
                    <a:p>
                      <a:r>
                        <a:rPr lang="en-US" sz="2000" dirty="0"/>
                        <a:t>offset()</a:t>
                      </a:r>
                    </a:p>
                  </a:txBody>
                  <a:tcPr marL="11384" marR="11384" marT="5692" marB="5692" anchor="ctr"/>
                </a:tc>
                <a:tc>
                  <a:txBody>
                    <a:bodyPr/>
                    <a:lstStyle/>
                    <a:p>
                      <a:r>
                        <a:rPr lang="en-US" sz="2000" dirty="0"/>
                        <a:t>Sets or returns the offset coordinates for selected elements (relative to the document)</a:t>
                      </a:r>
                    </a:p>
                  </a:txBody>
                  <a:tcPr marL="11384" marR="11384" marT="5692" marB="5692" anchor="ctr"/>
                </a:tc>
              </a:tr>
              <a:tr h="274320">
                <a:tc>
                  <a:txBody>
                    <a:bodyPr/>
                    <a:lstStyle/>
                    <a:p>
                      <a:r>
                        <a:rPr lang="en-US" sz="2000" dirty="0"/>
                        <a:t>offsetParent()</a:t>
                      </a:r>
                    </a:p>
                  </a:txBody>
                  <a:tcPr marL="11384" marR="11384" marT="5692" marB="5692" anchor="ctr"/>
                </a:tc>
                <a:tc>
                  <a:txBody>
                    <a:bodyPr/>
                    <a:lstStyle/>
                    <a:p>
                      <a:r>
                        <a:rPr lang="en-US" sz="2000"/>
                        <a:t>Returns the first positioned parent element</a:t>
                      </a:r>
                    </a:p>
                  </a:txBody>
                  <a:tcPr marL="11384" marR="11384" marT="5692" marB="5692" anchor="ctr"/>
                </a:tc>
              </a:tr>
              <a:tr h="274320">
                <a:tc>
                  <a:txBody>
                    <a:bodyPr/>
                    <a:lstStyle/>
                    <a:p>
                      <a:r>
                        <a:rPr lang="en-US" sz="2000" dirty="0"/>
                        <a:t>outerHeight()</a:t>
                      </a:r>
                    </a:p>
                  </a:txBody>
                  <a:tcPr marL="11384" marR="11384" marT="5692" marB="5692" anchor="ctr"/>
                </a:tc>
                <a:tc>
                  <a:txBody>
                    <a:bodyPr/>
                    <a:lstStyle/>
                    <a:p>
                      <a:r>
                        <a:rPr lang="en-US" sz="2000"/>
                        <a:t>Returns the height of an element (includes padding and border)</a:t>
                      </a:r>
                    </a:p>
                  </a:txBody>
                  <a:tcPr marL="11384" marR="11384" marT="5692" marB="5692" anchor="ctr"/>
                </a:tc>
              </a:tr>
              <a:tr h="274320">
                <a:tc>
                  <a:txBody>
                    <a:bodyPr/>
                    <a:lstStyle/>
                    <a:p>
                      <a:r>
                        <a:rPr lang="en-US" sz="2000" dirty="0"/>
                        <a:t>outerWidth()</a:t>
                      </a:r>
                    </a:p>
                  </a:txBody>
                  <a:tcPr marL="11384" marR="11384" marT="5692" marB="5692" anchor="ctr"/>
                </a:tc>
                <a:tc>
                  <a:txBody>
                    <a:bodyPr/>
                    <a:lstStyle/>
                    <a:p>
                      <a:r>
                        <a:rPr lang="en-US" sz="2000"/>
                        <a:t>Returns the width of an element (includes padding and border)</a:t>
                      </a:r>
                    </a:p>
                  </a:txBody>
                  <a:tcPr marL="11384" marR="11384" marT="5692" marB="5692" anchor="ctr"/>
                </a:tc>
              </a:tr>
              <a:tr h="274320">
                <a:tc>
                  <a:txBody>
                    <a:bodyPr/>
                    <a:lstStyle/>
                    <a:p>
                      <a:r>
                        <a:rPr lang="en-US" sz="2000" dirty="0"/>
                        <a:t>position()</a:t>
                      </a:r>
                    </a:p>
                  </a:txBody>
                  <a:tcPr marL="11384" marR="11384" marT="5692" marB="5692" anchor="ctr"/>
                </a:tc>
                <a:tc>
                  <a:txBody>
                    <a:bodyPr/>
                    <a:lstStyle/>
                    <a:p>
                      <a:r>
                        <a:rPr lang="en-US" sz="2000"/>
                        <a:t>Returns the position (relative to the parent element) of an element</a:t>
                      </a:r>
                    </a:p>
                  </a:txBody>
                  <a:tcPr marL="11384" marR="11384" marT="5692" marB="5692" anchor="ctr"/>
                </a:tc>
              </a:tr>
              <a:tr h="274320">
                <a:tc>
                  <a:txBody>
                    <a:bodyPr/>
                    <a:lstStyle/>
                    <a:p>
                      <a:r>
                        <a:rPr lang="en-US" sz="2000" dirty="0"/>
                        <a:t>prepend()</a:t>
                      </a:r>
                    </a:p>
                  </a:txBody>
                  <a:tcPr marL="11384" marR="11384" marT="5692" marB="5692" anchor="ctr"/>
                </a:tc>
                <a:tc>
                  <a:txBody>
                    <a:bodyPr/>
                    <a:lstStyle/>
                    <a:p>
                      <a:r>
                        <a:rPr lang="en-US" sz="2000" dirty="0"/>
                        <a:t>Inserts content at the beginning of selected elements</a:t>
                      </a:r>
                    </a:p>
                  </a:txBody>
                  <a:tcPr marL="11384" marR="11384" marT="5692" marB="5692" anchor="ctr"/>
                </a:tc>
              </a:tr>
              <a:tr h="274320">
                <a:tc>
                  <a:txBody>
                    <a:bodyPr/>
                    <a:lstStyle/>
                    <a:p>
                      <a:r>
                        <a:rPr lang="en-US" sz="2000" dirty="0"/>
                        <a:t>prependTo()</a:t>
                      </a:r>
                    </a:p>
                  </a:txBody>
                  <a:tcPr marL="11384" marR="11384" marT="5692" marB="5692" anchor="ctr"/>
                </a:tc>
                <a:tc>
                  <a:txBody>
                    <a:bodyPr/>
                    <a:lstStyle/>
                    <a:p>
                      <a:r>
                        <a:rPr lang="en-US" sz="2000" dirty="0"/>
                        <a:t>Inserts HTML elements at the beginning of selected elements</a:t>
                      </a:r>
                    </a:p>
                  </a:txBody>
                  <a:tcPr marL="11384" marR="11384" marT="5692" marB="5692" anchor="ctr"/>
                </a:tc>
              </a:tr>
            </a:tbl>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47004" y="954256"/>
          <a:ext cx="8382000" cy="5721792"/>
        </p:xfrm>
        <a:graphic>
          <a:graphicData uri="http://schemas.openxmlformats.org/drawingml/2006/table">
            <a:tbl>
              <a:tblPr>
                <a:tableStyleId>{5940675A-B579-460E-94D1-54222C63F5DA}</a:tableStyleId>
              </a:tblPr>
              <a:tblGrid>
                <a:gridCol w="1524000"/>
                <a:gridCol w="6858000"/>
              </a:tblGrid>
              <a:tr h="113838">
                <a:tc>
                  <a:txBody>
                    <a:bodyPr/>
                    <a:lstStyle/>
                    <a:p>
                      <a:pPr algn="ctr"/>
                      <a:r>
                        <a:rPr lang="en-US" sz="2000" b="1" dirty="0"/>
                        <a:t>Method</a:t>
                      </a:r>
                    </a:p>
                  </a:txBody>
                  <a:tcPr marL="11384" marR="11384" marT="5692" marB="5692" anchor="ctr"/>
                </a:tc>
                <a:tc>
                  <a:txBody>
                    <a:bodyPr/>
                    <a:lstStyle/>
                    <a:p>
                      <a:pPr algn="ctr"/>
                      <a:r>
                        <a:rPr lang="en-US" sz="2000" b="1" dirty="0"/>
                        <a:t>Description</a:t>
                      </a:r>
                    </a:p>
                  </a:txBody>
                  <a:tcPr marL="11384" marR="11384" marT="5692" marB="5692" anchor="ctr"/>
                </a:tc>
              </a:tr>
              <a:tr h="113838">
                <a:tc>
                  <a:txBody>
                    <a:bodyPr/>
                    <a:lstStyle/>
                    <a:p>
                      <a:r>
                        <a:rPr lang="en-US" sz="1800" dirty="0"/>
                        <a:t>prop()</a:t>
                      </a:r>
                    </a:p>
                  </a:txBody>
                  <a:tcPr marL="11384" marR="11384" marT="5692" marB="5692" anchor="ctr"/>
                </a:tc>
                <a:tc>
                  <a:txBody>
                    <a:bodyPr/>
                    <a:lstStyle/>
                    <a:p>
                      <a:r>
                        <a:rPr lang="en-US" sz="1800" dirty="0"/>
                        <a:t>Sets or returns properties/values of selected elements</a:t>
                      </a:r>
                    </a:p>
                  </a:txBody>
                  <a:tcPr marL="11384" marR="11384" marT="5692" marB="5692" anchor="ctr"/>
                </a:tc>
              </a:tr>
              <a:tr h="113838">
                <a:tc>
                  <a:txBody>
                    <a:bodyPr/>
                    <a:lstStyle/>
                    <a:p>
                      <a:r>
                        <a:rPr lang="en-US" sz="1800" dirty="0"/>
                        <a:t>remove()</a:t>
                      </a:r>
                    </a:p>
                  </a:txBody>
                  <a:tcPr marL="11384" marR="11384" marT="5692" marB="5692" anchor="ctr"/>
                </a:tc>
                <a:tc>
                  <a:txBody>
                    <a:bodyPr/>
                    <a:lstStyle/>
                    <a:p>
                      <a:r>
                        <a:rPr lang="en-US" sz="1800" dirty="0"/>
                        <a:t>Removes the selected elements (including data and events)</a:t>
                      </a:r>
                    </a:p>
                  </a:txBody>
                  <a:tcPr marL="11384" marR="11384" marT="5692" marB="5692" anchor="ctr"/>
                </a:tc>
              </a:tr>
              <a:tr h="113838">
                <a:tc>
                  <a:txBody>
                    <a:bodyPr/>
                    <a:lstStyle/>
                    <a:p>
                      <a:r>
                        <a:rPr lang="en-US" sz="1800" dirty="0"/>
                        <a:t>removeAttr()</a:t>
                      </a:r>
                    </a:p>
                  </a:txBody>
                  <a:tcPr marL="11384" marR="11384" marT="5692" marB="5692" anchor="ctr"/>
                </a:tc>
                <a:tc>
                  <a:txBody>
                    <a:bodyPr/>
                    <a:lstStyle/>
                    <a:p>
                      <a:r>
                        <a:rPr lang="en-US" sz="1800" dirty="0"/>
                        <a:t>Removes one or more attributes from selected elements</a:t>
                      </a:r>
                    </a:p>
                  </a:txBody>
                  <a:tcPr marL="11384" marR="11384" marT="5692" marB="5692" anchor="ctr"/>
                </a:tc>
              </a:tr>
              <a:tr h="79686">
                <a:tc>
                  <a:txBody>
                    <a:bodyPr/>
                    <a:lstStyle/>
                    <a:p>
                      <a:r>
                        <a:rPr lang="en-US" sz="1800" dirty="0"/>
                        <a:t>removeClass()</a:t>
                      </a:r>
                    </a:p>
                  </a:txBody>
                  <a:tcPr marL="11384" marR="11384" marT="5692" marB="5692" anchor="ctr"/>
                </a:tc>
                <a:tc>
                  <a:txBody>
                    <a:bodyPr/>
                    <a:lstStyle/>
                    <a:p>
                      <a:r>
                        <a:rPr lang="en-US" sz="1800"/>
                        <a:t>Removes one or more classes from selected elements</a:t>
                      </a:r>
                    </a:p>
                  </a:txBody>
                  <a:tcPr marL="11384" marR="11384" marT="5692" marB="5692" anchor="ctr"/>
                </a:tc>
              </a:tr>
              <a:tr h="79686">
                <a:tc>
                  <a:txBody>
                    <a:bodyPr/>
                    <a:lstStyle/>
                    <a:p>
                      <a:r>
                        <a:rPr lang="en-US" sz="1800" dirty="0"/>
                        <a:t>removeProp()</a:t>
                      </a:r>
                    </a:p>
                  </a:txBody>
                  <a:tcPr marL="11384" marR="11384" marT="5692" marB="5692" anchor="ctr"/>
                </a:tc>
                <a:tc>
                  <a:txBody>
                    <a:bodyPr/>
                    <a:lstStyle/>
                    <a:p>
                      <a:r>
                        <a:rPr lang="en-US" sz="1800"/>
                        <a:t>Removes a property set by the prop() method</a:t>
                      </a:r>
                    </a:p>
                  </a:txBody>
                  <a:tcPr marL="11384" marR="11384" marT="5692" marB="5692" anchor="ctr"/>
                </a:tc>
              </a:tr>
              <a:tr h="79686">
                <a:tc>
                  <a:txBody>
                    <a:bodyPr/>
                    <a:lstStyle/>
                    <a:p>
                      <a:r>
                        <a:rPr lang="en-US" sz="1800" dirty="0"/>
                        <a:t>replaceAll()</a:t>
                      </a:r>
                    </a:p>
                  </a:txBody>
                  <a:tcPr marL="11384" marR="11384" marT="5692" marB="5692" anchor="ctr"/>
                </a:tc>
                <a:tc>
                  <a:txBody>
                    <a:bodyPr/>
                    <a:lstStyle/>
                    <a:p>
                      <a:r>
                        <a:rPr lang="en-US" sz="1800"/>
                        <a:t>Replaces selected elements with new HTML elements</a:t>
                      </a:r>
                    </a:p>
                  </a:txBody>
                  <a:tcPr marL="11384" marR="11384" marT="5692" marB="5692" anchor="ctr"/>
                </a:tc>
              </a:tr>
              <a:tr h="79686">
                <a:tc>
                  <a:txBody>
                    <a:bodyPr/>
                    <a:lstStyle/>
                    <a:p>
                      <a:r>
                        <a:rPr lang="en-US" sz="1800" dirty="0"/>
                        <a:t>replaceWith()</a:t>
                      </a:r>
                    </a:p>
                  </a:txBody>
                  <a:tcPr marL="11384" marR="11384" marT="5692" marB="5692" anchor="ctr"/>
                </a:tc>
                <a:tc>
                  <a:txBody>
                    <a:bodyPr/>
                    <a:lstStyle/>
                    <a:p>
                      <a:r>
                        <a:rPr lang="en-US" sz="1800"/>
                        <a:t>Replaces selected elements with new content</a:t>
                      </a:r>
                    </a:p>
                  </a:txBody>
                  <a:tcPr marL="11384" marR="11384" marT="5692" marB="5692" anchor="ctr"/>
                </a:tc>
              </a:tr>
              <a:tr h="113838">
                <a:tc>
                  <a:txBody>
                    <a:bodyPr/>
                    <a:lstStyle/>
                    <a:p>
                      <a:r>
                        <a:rPr lang="en-US" sz="1800" dirty="0"/>
                        <a:t>scrollLeft()</a:t>
                      </a:r>
                    </a:p>
                  </a:txBody>
                  <a:tcPr marL="11384" marR="11384" marT="5692" marB="5692" anchor="ctr"/>
                </a:tc>
                <a:tc>
                  <a:txBody>
                    <a:bodyPr/>
                    <a:lstStyle/>
                    <a:p>
                      <a:r>
                        <a:rPr lang="en-US" sz="1800" dirty="0"/>
                        <a:t>Sets or returns the horizontal scrollbar position of selected elements</a:t>
                      </a:r>
                    </a:p>
                  </a:txBody>
                  <a:tcPr marL="11384" marR="11384" marT="5692" marB="5692" anchor="ctr"/>
                </a:tc>
              </a:tr>
              <a:tr h="113838">
                <a:tc>
                  <a:txBody>
                    <a:bodyPr/>
                    <a:lstStyle/>
                    <a:p>
                      <a:r>
                        <a:rPr lang="en-US" sz="1800" dirty="0"/>
                        <a:t>scrollTop()</a:t>
                      </a:r>
                    </a:p>
                  </a:txBody>
                  <a:tcPr marL="11384" marR="11384" marT="5692" marB="5692" anchor="ctr"/>
                </a:tc>
                <a:tc>
                  <a:txBody>
                    <a:bodyPr/>
                    <a:lstStyle/>
                    <a:p>
                      <a:r>
                        <a:rPr lang="en-US" sz="1800"/>
                        <a:t>Sets or returns the vertical scrollbar position of selected elements</a:t>
                      </a:r>
                    </a:p>
                  </a:txBody>
                  <a:tcPr marL="11384" marR="11384" marT="5692" marB="5692" anchor="ctr"/>
                </a:tc>
              </a:tr>
              <a:tr h="79686">
                <a:tc>
                  <a:txBody>
                    <a:bodyPr/>
                    <a:lstStyle/>
                    <a:p>
                      <a:r>
                        <a:rPr lang="en-US" sz="1800" dirty="0"/>
                        <a:t>text()</a:t>
                      </a:r>
                    </a:p>
                  </a:txBody>
                  <a:tcPr marL="11384" marR="11384" marT="5692" marB="5692" anchor="ctr"/>
                </a:tc>
                <a:tc>
                  <a:txBody>
                    <a:bodyPr/>
                    <a:lstStyle/>
                    <a:p>
                      <a:r>
                        <a:rPr lang="en-US" sz="1800"/>
                        <a:t>Sets or returns the text content of selected elements</a:t>
                      </a:r>
                    </a:p>
                  </a:txBody>
                  <a:tcPr marL="11384" marR="11384" marT="5692" marB="5692" anchor="ctr"/>
                </a:tc>
              </a:tr>
              <a:tr h="147989">
                <a:tc>
                  <a:txBody>
                    <a:bodyPr/>
                    <a:lstStyle/>
                    <a:p>
                      <a:r>
                        <a:rPr lang="en-US" sz="1800" dirty="0"/>
                        <a:t>toggleClass()</a:t>
                      </a:r>
                    </a:p>
                  </a:txBody>
                  <a:tcPr marL="11384" marR="11384" marT="5692" marB="5692" anchor="ctr"/>
                </a:tc>
                <a:tc>
                  <a:txBody>
                    <a:bodyPr/>
                    <a:lstStyle/>
                    <a:p>
                      <a:r>
                        <a:rPr lang="en-US" sz="1800"/>
                        <a:t>Toggles between adding/removing one or more classes from selected elements</a:t>
                      </a:r>
                    </a:p>
                  </a:txBody>
                  <a:tcPr marL="11384" marR="11384" marT="5692" marB="5692" anchor="ctr"/>
                </a:tc>
              </a:tr>
              <a:tr h="79686">
                <a:tc>
                  <a:txBody>
                    <a:bodyPr/>
                    <a:lstStyle/>
                    <a:p>
                      <a:r>
                        <a:rPr lang="en-US" sz="1800" dirty="0"/>
                        <a:t>unwrap()</a:t>
                      </a:r>
                    </a:p>
                  </a:txBody>
                  <a:tcPr marL="11384" marR="11384" marT="5692" marB="5692" anchor="ctr"/>
                </a:tc>
                <a:tc>
                  <a:txBody>
                    <a:bodyPr/>
                    <a:lstStyle/>
                    <a:p>
                      <a:r>
                        <a:rPr lang="en-US" sz="1800"/>
                        <a:t>Removes the parent element of the selected elements</a:t>
                      </a:r>
                    </a:p>
                  </a:txBody>
                  <a:tcPr marL="11384" marR="11384" marT="5692" marB="5692" anchor="ctr"/>
                </a:tc>
              </a:tr>
              <a:tr h="113838">
                <a:tc>
                  <a:txBody>
                    <a:bodyPr/>
                    <a:lstStyle/>
                    <a:p>
                      <a:r>
                        <a:rPr lang="en-US" sz="1800" dirty="0"/>
                        <a:t>val()</a:t>
                      </a:r>
                    </a:p>
                  </a:txBody>
                  <a:tcPr marL="11384" marR="11384" marT="5692" marB="5692" anchor="ctr"/>
                </a:tc>
                <a:tc>
                  <a:txBody>
                    <a:bodyPr/>
                    <a:lstStyle/>
                    <a:p>
                      <a:r>
                        <a:rPr lang="en-US" sz="1800" dirty="0"/>
                        <a:t>Sets or returns the value attribute of the selected elements (for form elements)</a:t>
                      </a:r>
                    </a:p>
                  </a:txBody>
                  <a:tcPr marL="11384" marR="11384" marT="5692" marB="5692" anchor="ctr"/>
                </a:tc>
              </a:tr>
              <a:tr h="79686">
                <a:tc>
                  <a:txBody>
                    <a:bodyPr/>
                    <a:lstStyle/>
                    <a:p>
                      <a:r>
                        <a:rPr lang="en-US" sz="1800" dirty="0"/>
                        <a:t>width()</a:t>
                      </a:r>
                    </a:p>
                  </a:txBody>
                  <a:tcPr marL="11384" marR="11384" marT="5692" marB="5692" anchor="ctr"/>
                </a:tc>
                <a:tc>
                  <a:txBody>
                    <a:bodyPr/>
                    <a:lstStyle/>
                    <a:p>
                      <a:r>
                        <a:rPr lang="en-US" sz="1800"/>
                        <a:t>Sets or returns the width of selected elements</a:t>
                      </a:r>
                    </a:p>
                  </a:txBody>
                  <a:tcPr marL="11384" marR="11384" marT="5692" marB="5692" anchor="ctr"/>
                </a:tc>
              </a:tr>
              <a:tr h="79686">
                <a:tc>
                  <a:txBody>
                    <a:bodyPr/>
                    <a:lstStyle/>
                    <a:p>
                      <a:r>
                        <a:rPr lang="en-US" sz="1800" dirty="0"/>
                        <a:t>wrap()</a:t>
                      </a:r>
                    </a:p>
                  </a:txBody>
                  <a:tcPr marL="11384" marR="11384" marT="5692" marB="5692" anchor="ctr"/>
                </a:tc>
                <a:tc>
                  <a:txBody>
                    <a:bodyPr/>
                    <a:lstStyle/>
                    <a:p>
                      <a:r>
                        <a:rPr lang="en-US" sz="1800"/>
                        <a:t>Wraps HTML element(s) around each selected element</a:t>
                      </a:r>
                    </a:p>
                  </a:txBody>
                  <a:tcPr marL="11384" marR="11384" marT="5692" marB="5692" anchor="ctr"/>
                </a:tc>
              </a:tr>
              <a:tr h="79686">
                <a:tc>
                  <a:txBody>
                    <a:bodyPr/>
                    <a:lstStyle/>
                    <a:p>
                      <a:r>
                        <a:rPr lang="en-US" sz="1800" dirty="0"/>
                        <a:t>wrapAll()</a:t>
                      </a:r>
                    </a:p>
                  </a:txBody>
                  <a:tcPr marL="11384" marR="11384" marT="5692" marB="5692" anchor="ctr"/>
                </a:tc>
                <a:tc>
                  <a:txBody>
                    <a:bodyPr/>
                    <a:lstStyle/>
                    <a:p>
                      <a:r>
                        <a:rPr lang="en-US" sz="1800"/>
                        <a:t>Wraps HTML element(s) around all selected elements</a:t>
                      </a:r>
                    </a:p>
                  </a:txBody>
                  <a:tcPr marL="11384" marR="11384" marT="5692" marB="5692" anchor="ctr"/>
                </a:tc>
              </a:tr>
              <a:tr h="113838">
                <a:tc>
                  <a:txBody>
                    <a:bodyPr/>
                    <a:lstStyle/>
                    <a:p>
                      <a:r>
                        <a:rPr lang="en-US" sz="1800" dirty="0"/>
                        <a:t>wrapInner()</a:t>
                      </a:r>
                    </a:p>
                  </a:txBody>
                  <a:tcPr marL="11384" marR="11384" marT="5692" marB="5692" anchor="ctr"/>
                </a:tc>
                <a:tc>
                  <a:txBody>
                    <a:bodyPr/>
                    <a:lstStyle/>
                    <a:p>
                      <a:r>
                        <a:rPr lang="en-US" sz="1800" dirty="0"/>
                        <a:t>Wraps HTML element(s) around the content of each selected element</a:t>
                      </a:r>
                    </a:p>
                  </a:txBody>
                  <a:tcPr marL="11384" marR="11384" marT="5692" marB="5692" anchor="ct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JAVA SCRIPT ANIMATIONS</a:t>
            </a:r>
            <a:endParaRPr lang="en-US" dirty="0"/>
          </a:p>
        </p:txBody>
      </p:sp>
      <p:sp>
        <p:nvSpPr>
          <p:cNvPr id="3" name="Content Placeholder 2"/>
          <p:cNvSpPr>
            <a:spLocks noGrp="1"/>
          </p:cNvSpPr>
          <p:nvPr>
            <p:ph idx="1"/>
          </p:nvPr>
        </p:nvSpPr>
        <p:spPr/>
        <p:txBody>
          <a:bodyPr>
            <a:normAutofit fontScale="62500" lnSpcReduction="20000"/>
          </a:bodyPr>
          <a:lstStyle/>
          <a:p>
            <a:pPr algn="just"/>
            <a:r>
              <a:rPr lang="en-US" dirty="0" smtClean="0"/>
              <a:t>The JavaScript animation is implemented as gradual changing of </a:t>
            </a:r>
            <a:r>
              <a:rPr lang="en-US" dirty="0" smtClean="0">
                <a:solidFill>
                  <a:srgbClr val="FF0000"/>
                </a:solidFill>
              </a:rPr>
              <a:t>DOM</a:t>
            </a:r>
            <a:r>
              <a:rPr lang="en-US" dirty="0" smtClean="0"/>
              <a:t> element styles or canvas objects.</a:t>
            </a:r>
          </a:p>
          <a:p>
            <a:pPr algn="just"/>
            <a:r>
              <a:rPr lang="en-US" dirty="0" smtClean="0"/>
              <a:t>The whole process is split into pieces, and each piece is called by timer. Because the timer interval is very small, the animation looks continuous.</a:t>
            </a:r>
          </a:p>
          <a:p>
            <a:pPr algn="just"/>
            <a:r>
              <a:rPr lang="en-US" dirty="0" smtClean="0"/>
              <a:t>The Pseudo Code is:</a:t>
            </a:r>
          </a:p>
          <a:p>
            <a:pPr lvl="1" algn="just">
              <a:buNone/>
            </a:pPr>
            <a:r>
              <a:rPr lang="en-US" sz="2200" i="1" dirty="0" smtClean="0"/>
              <a:t>var id = setInterval(function() </a:t>
            </a:r>
          </a:p>
          <a:p>
            <a:pPr lvl="1" algn="just">
              <a:buNone/>
            </a:pPr>
            <a:r>
              <a:rPr lang="en-US" sz="2200" i="1" dirty="0" smtClean="0"/>
              <a:t>{ /* show the current frame */ if (/* finished */) clearInterval(id) }, 10)</a:t>
            </a:r>
            <a:endParaRPr lang="en-US" sz="3000" i="1" dirty="0" smtClean="0"/>
          </a:p>
          <a:p>
            <a:pPr algn="just"/>
            <a:r>
              <a:rPr lang="en-US" dirty="0" smtClean="0"/>
              <a:t>The delay between frames is 10 ms here, which means 100 frames per second. </a:t>
            </a:r>
          </a:p>
          <a:p>
            <a:pPr algn="just"/>
            <a:r>
              <a:rPr lang="en-US" dirty="0" smtClean="0"/>
              <a:t>In most JavaScript frameworks it is 10-15 ms by default.</a:t>
            </a:r>
          </a:p>
          <a:p>
            <a:pPr lvl="1" algn="just"/>
            <a:r>
              <a:rPr lang="en-US" dirty="0" smtClean="0"/>
              <a:t>Less delay makes the animation look smoother, but only if browser is fast enough to animate every step in time. </a:t>
            </a:r>
          </a:p>
          <a:p>
            <a:pPr lvl="1" algn="just"/>
            <a:r>
              <a:rPr lang="en-US" dirty="0" smtClean="0"/>
              <a:t>If the animation requires many calculations, CPU may get 100% load, and things become sluggish. </a:t>
            </a:r>
          </a:p>
          <a:p>
            <a:pPr lvl="2" algn="just"/>
            <a:r>
              <a:rPr lang="en-US" dirty="0" smtClean="0"/>
              <a:t>In this case the delay can be increased. </a:t>
            </a:r>
          </a:p>
          <a:p>
            <a:pPr lvl="2" algn="just"/>
            <a:r>
              <a:rPr lang="en-US" dirty="0" smtClean="0"/>
              <a:t>For example, 40ms gives 25 frames per second, close to the cinema standard which is 24.</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DOM</a:t>
            </a:r>
            <a:endParaRPr lang="en-US" dirty="0">
              <a:solidFill>
                <a:srgbClr val="FF0000"/>
              </a:solidFill>
            </a:endParaRPr>
          </a:p>
        </p:txBody>
      </p:sp>
      <p:sp>
        <p:nvSpPr>
          <p:cNvPr id="3" name="Content Placeholder 2"/>
          <p:cNvSpPr>
            <a:spLocks noGrp="1"/>
          </p:cNvSpPr>
          <p:nvPr>
            <p:ph idx="1"/>
          </p:nvPr>
        </p:nvSpPr>
        <p:spPr/>
        <p:txBody>
          <a:bodyPr>
            <a:normAutofit fontScale="62500" lnSpcReduction="20000"/>
          </a:bodyPr>
          <a:lstStyle/>
          <a:p>
            <a:r>
              <a:rPr lang="en-US" dirty="0" smtClean="0"/>
              <a:t>DOM </a:t>
            </a:r>
            <a:r>
              <a:rPr lang="en-US" dirty="0" smtClean="0">
                <a:sym typeface="Wingdings" pitchFamily="2" charset="2"/>
              </a:rPr>
              <a:t> Document Object Model </a:t>
            </a:r>
            <a:r>
              <a:rPr lang="en-US" i="1" dirty="0" smtClean="0">
                <a:sym typeface="Wingdings" pitchFamily="2" charset="2"/>
              </a:rPr>
              <a:t>(W3C standard)</a:t>
            </a:r>
          </a:p>
          <a:p>
            <a:pPr algn="just"/>
            <a:r>
              <a:rPr lang="en-US" dirty="0" smtClean="0"/>
              <a:t>The Document Object Model (DOM) is a programming API for HTML and XML documents.</a:t>
            </a:r>
          </a:p>
          <a:p>
            <a:pPr lvl="1" algn="just"/>
            <a:r>
              <a:rPr lang="en-US" dirty="0" smtClean="0"/>
              <a:t>It defines the logical structure of documents and the way a document is accessed and manipulated. </a:t>
            </a:r>
          </a:p>
          <a:p>
            <a:pPr algn="just"/>
            <a:r>
              <a:rPr lang="en-US" dirty="0" smtClean="0"/>
              <a:t>With the Document Object Model, programmers can create and build documents, navigate their structure, and add, modify, or delete elements and content.</a:t>
            </a:r>
          </a:p>
          <a:p>
            <a:pPr algn="just"/>
            <a:r>
              <a:rPr lang="en-US" dirty="0" smtClean="0"/>
              <a:t>As a W3C specification, one important objective for the Document Object Model is to provide a standard programming interface that can be used in a wide variety of environments and applications. </a:t>
            </a:r>
          </a:p>
          <a:p>
            <a:pPr algn="just"/>
            <a:r>
              <a:rPr lang="en-US" dirty="0" smtClean="0"/>
              <a:t>The Document Object Model can be used with any programming language.</a:t>
            </a:r>
          </a:p>
          <a:p>
            <a:pPr algn="just"/>
            <a:r>
              <a:rPr lang="en-US" dirty="0" smtClean="0"/>
              <a:t>The object model itself closely resembles the structure of the documents it models. </a:t>
            </a:r>
          </a:p>
          <a:p>
            <a:pPr algn="just"/>
            <a:r>
              <a:rPr lang="en-US" dirty="0" smtClean="0">
                <a:solidFill>
                  <a:srgbClr val="7030A0"/>
                </a:solidFill>
              </a:rPr>
              <a:t>For instance, consider this table, taken from an HTML document: </a:t>
            </a:r>
            <a:endParaRPr lang="en-US" dirty="0">
              <a:solidFill>
                <a:srgbClr val="7030A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5333292</TotalTime>
  <Words>5244</Words>
  <Application>Microsoft Office PowerPoint</Application>
  <PresentationFormat>On-screen Show (4:3)</PresentationFormat>
  <Paragraphs>849</Paragraphs>
  <Slides>76</Slides>
  <Notes>0</Notes>
  <HiddenSlides>0</HiddenSlides>
  <MMClips>0</MMClips>
  <ScaleCrop>false</ScaleCrop>
  <HeadingPairs>
    <vt:vector size="4" baseType="variant">
      <vt:variant>
        <vt:lpstr>Theme</vt:lpstr>
      </vt:variant>
      <vt:variant>
        <vt:i4>1</vt:i4>
      </vt:variant>
      <vt:variant>
        <vt:lpstr>Slide Titles</vt:lpstr>
      </vt:variant>
      <vt:variant>
        <vt:i4>76</vt:i4>
      </vt:variant>
    </vt:vector>
  </HeadingPairs>
  <TitlesOfParts>
    <vt:vector size="77" baseType="lpstr">
      <vt:lpstr>Office Theme</vt:lpstr>
      <vt:lpstr>JAVA SCRIPT ANIMATIONS</vt:lpstr>
      <vt:lpstr>JAVA SCRIPT ANIMATIONS</vt:lpstr>
      <vt:lpstr>JAVA SCRIPT ANIMATIONS</vt:lpstr>
      <vt:lpstr>JAVA SCRIPT ANIMATIONS</vt:lpstr>
      <vt:lpstr>JAVA SCRIPT ANIMATIONS</vt:lpstr>
      <vt:lpstr>JAVA SCRIPT ANIMATIONS</vt:lpstr>
      <vt:lpstr>JAVA SCRIPT ANIMATIONS</vt:lpstr>
      <vt:lpstr>JAVA SCRIPT ANIMATIONS</vt:lpstr>
      <vt:lpstr>DOM</vt:lpstr>
      <vt:lpstr>DOM</vt:lpstr>
      <vt:lpstr>DOM</vt:lpstr>
      <vt:lpstr>DOM</vt:lpstr>
      <vt:lpstr>HTML DOM</vt:lpstr>
      <vt:lpstr>HTML DOM</vt:lpstr>
      <vt:lpstr>Java script – HTML DOM Methods</vt:lpstr>
      <vt:lpstr>Java script – HTML DOM Methods</vt:lpstr>
      <vt:lpstr>JAVA SCRIPT OBJECTS</vt:lpstr>
      <vt:lpstr>JAVASCRIPT - OBJECTS</vt:lpstr>
      <vt:lpstr>JAVASCRIPT - OBJECTS</vt:lpstr>
      <vt:lpstr>JAVASCRIPT - OBJECTS</vt:lpstr>
      <vt:lpstr>JAVASCRIPT - OBJECTS</vt:lpstr>
      <vt:lpstr>JAVASCRIPT - OBJECTS</vt:lpstr>
      <vt:lpstr>JAVASCRIPT - OBJECTS</vt:lpstr>
      <vt:lpstr>JAVASCRIPT - OBJECTS</vt:lpstr>
      <vt:lpstr>JAVASCRIPT - OBJECTS</vt:lpstr>
      <vt:lpstr>JAVASCRIPT - OBJECTS</vt:lpstr>
      <vt:lpstr>JAVASCRIPT - OBJECTS</vt:lpstr>
      <vt:lpstr>JAVASCRIPT - OBJECTS</vt:lpstr>
      <vt:lpstr>JAVASCRIPT - OBJECTS</vt:lpstr>
      <vt:lpstr>JAVASCRIPT - OBJECTS</vt:lpstr>
      <vt:lpstr>JAVASCRIPT - OBJECTS</vt:lpstr>
      <vt:lpstr>JAVASCRIPT - OBJECTS</vt:lpstr>
      <vt:lpstr>JAVASCRIPT - OBJECTS</vt:lpstr>
      <vt:lpstr>JAVASCRIPT - OBJECTS</vt:lpstr>
      <vt:lpstr>Working with Browser and Document Objects</vt:lpstr>
      <vt:lpstr>JavaScript HTML DOM Document</vt:lpstr>
      <vt:lpstr>FINDING HTML ELEMENTS  &amp; CHANGING HTML ELEMENTS </vt:lpstr>
      <vt:lpstr>ADDING &amp; DELETING ELEMENTS &amp; ADDING EVENTS HANDLERS </vt:lpstr>
      <vt:lpstr>Finding HTML Objects</vt:lpstr>
      <vt:lpstr>Finding HTML Objects</vt:lpstr>
      <vt:lpstr>Finding HTML Objects</vt:lpstr>
      <vt:lpstr>JavaScript HTML DOM Elements</vt:lpstr>
      <vt:lpstr>JavaScript HTML DOM Elements</vt:lpstr>
      <vt:lpstr>JavaScript HTML DOM Elements</vt:lpstr>
      <vt:lpstr>JavaScript HTML DOM Elements</vt:lpstr>
      <vt:lpstr>JavaScript HTML DOM - Changing HTML</vt:lpstr>
      <vt:lpstr>JavaScript HTML DOM - Changing HTML</vt:lpstr>
      <vt:lpstr>JavaScript HTML DOM - Changing CSS</vt:lpstr>
      <vt:lpstr>JavaScript HTML DOM Animation</vt:lpstr>
      <vt:lpstr>JavaScript HTML DOM Animation</vt:lpstr>
      <vt:lpstr>JavaScript HTML DOM Animation</vt:lpstr>
      <vt:lpstr>JavaScript HTML DOM Animation</vt:lpstr>
      <vt:lpstr>JavaScript HTML DOM Animation</vt:lpstr>
      <vt:lpstr>Slide 54</vt:lpstr>
      <vt:lpstr>JQuery</vt:lpstr>
      <vt:lpstr>JQuery – Introduction</vt:lpstr>
      <vt:lpstr>What is jQuery?</vt:lpstr>
      <vt:lpstr>Why jQuery?</vt:lpstr>
      <vt:lpstr>jQuery</vt:lpstr>
      <vt:lpstr>jQuery</vt:lpstr>
      <vt:lpstr>jQuery</vt:lpstr>
      <vt:lpstr>jQuery</vt:lpstr>
      <vt:lpstr>jQuery Selectors</vt:lpstr>
      <vt:lpstr>jQuery Selectors</vt:lpstr>
      <vt:lpstr>jQuery Selectors</vt:lpstr>
      <vt:lpstr>jQuery Selectors</vt:lpstr>
      <vt:lpstr>Some More Examples of jQuery Selectors</vt:lpstr>
      <vt:lpstr>jQuery</vt:lpstr>
      <vt:lpstr>jQuery Events</vt:lpstr>
      <vt:lpstr>jQuery Events</vt:lpstr>
      <vt:lpstr>jQuery Events</vt:lpstr>
      <vt:lpstr>jQuery Events</vt:lpstr>
      <vt:lpstr>jQuery Events</vt:lpstr>
      <vt:lpstr>Methods to access HTML elements and attributes</vt:lpstr>
      <vt:lpstr>Slide 75</vt:lpstr>
      <vt:lpstr>Slide 76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JAVA SCRIPT ANIMATIONS</dc:title>
  <dc:creator>CSE</dc:creator>
  <cp:lastModifiedBy>JK</cp:lastModifiedBy>
  <cp:revision>236</cp:revision>
  <dcterms:created xsi:type="dcterms:W3CDTF">2017-02-16T08:22:01Z</dcterms:created>
  <dcterms:modified xsi:type="dcterms:W3CDTF">2017-04-24T15:53:06Z</dcterms:modified>
</cp:coreProperties>
</file>